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56" r:id="rId2"/>
    <p:sldId id="31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2" r:id="rId57"/>
    <p:sldId id="313" r:id="rId58"/>
    <p:sldId id="314" r:id="rId59"/>
    <p:sldId id="315" r:id="rId60"/>
    <p:sldId id="316" r:id="rId61"/>
    <p:sldId id="317" r:id="rId62"/>
    <p:sldId id="310" r:id="rId63"/>
    <p:sldId id="311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444" y="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0E927-9114-42C9-ABD3-DFB4BDE17E88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94FEB-6863-4425-977A-EFFFFF479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2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94FEB-6863-4425-977A-EFFFFF4793D5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D99E-A956-4651-AB28-035CC3326093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DD04CC-5776-41FD-B115-F45AFF5CC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D99E-A956-4651-AB28-035CC3326093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04CC-5776-41FD-B115-F45AFF5CC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D99E-A956-4651-AB28-035CC3326093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04CC-5776-41FD-B115-F45AFF5CC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D99E-A956-4651-AB28-035CC3326093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DD04CC-5776-41FD-B115-F45AFF5CC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D99E-A956-4651-AB28-035CC3326093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04CC-5776-41FD-B115-F45AFF5CCA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D99E-A956-4651-AB28-035CC3326093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04CC-5776-41FD-B115-F45AFF5CC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D99E-A956-4651-AB28-035CC3326093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1DD04CC-5776-41FD-B115-F45AFF5CCA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D99E-A956-4651-AB28-035CC3326093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04CC-5776-41FD-B115-F45AFF5CC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D99E-A956-4651-AB28-035CC3326093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04CC-5776-41FD-B115-F45AFF5CC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D99E-A956-4651-AB28-035CC3326093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04CC-5776-41FD-B115-F45AFF5CC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D99E-A956-4651-AB28-035CC3326093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04CC-5776-41FD-B115-F45AFF5CCA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9CD99E-A956-4651-AB28-035CC3326093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DD04CC-5776-41FD-B115-F45AFF5CCA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finite element method- a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By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S </a:t>
            </a:r>
            <a:r>
              <a:rPr lang="en-US" b="1" dirty="0" err="1" smtClean="0">
                <a:solidFill>
                  <a:srgbClr val="0070C0"/>
                </a:solidFill>
              </a:rPr>
              <a:t>Ziaei-Rad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Mechanical Engineering Department, IUT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weak form contains two types of expression</a:t>
            </a:r>
          </a:p>
          <a:p>
            <a:pPr>
              <a:buNone/>
            </a:pPr>
            <a:r>
              <a:rPr lang="en-US" sz="2800" dirty="0" smtClean="0"/>
              <a:t>(Product of u and w)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(only w)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2800" dirty="0" smtClean="0"/>
              <a:t>They have the following properties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114800"/>
            <a:ext cx="5353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667000"/>
            <a:ext cx="567990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00800" y="2895600"/>
            <a:ext cx="142968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Bilinear form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4267200"/>
            <a:ext cx="130144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Linear form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6229" y="5410201"/>
            <a:ext cx="477317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weak form can now be expressed</a:t>
            </a:r>
          </a:p>
          <a:p>
            <a:endParaRPr lang="en-US" dirty="0" smtClean="0"/>
          </a:p>
          <a:p>
            <a:r>
              <a:rPr lang="en-US" dirty="0" smtClean="0"/>
              <a:t>Which is called the </a:t>
            </a:r>
            <a:r>
              <a:rPr lang="en-US" i="1" dirty="0" err="1" smtClean="0">
                <a:solidFill>
                  <a:srgbClr val="FF0000"/>
                </a:solidFill>
              </a:rPr>
              <a:t>variational</a:t>
            </a:r>
            <a:r>
              <a:rPr lang="en-US" i="1" dirty="0" smtClean="0">
                <a:solidFill>
                  <a:srgbClr val="FF0000"/>
                </a:solidFill>
              </a:rPr>
              <a:t> problem </a:t>
            </a:r>
            <a:r>
              <a:rPr lang="en-US" dirty="0" smtClean="0"/>
              <a:t>associated to the differential equation. </a:t>
            </a:r>
          </a:p>
          <a:p>
            <a:r>
              <a:rPr lang="en-US" dirty="0" smtClean="0"/>
              <a:t>B creates the element coefficient</a:t>
            </a:r>
          </a:p>
          <a:p>
            <a:r>
              <a:rPr lang="en-US" dirty="0" smtClean="0"/>
              <a:t>L creates the load vector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057400"/>
            <a:ext cx="269144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weak form is the statement of the principle of minimum potential energy.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90800"/>
            <a:ext cx="433197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81400"/>
            <a:ext cx="34099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263846"/>
            <a:ext cx="7391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257800"/>
            <a:ext cx="34099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66800" y="6160395"/>
            <a:ext cx="217399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Elastic Strain Energy</a:t>
            </a:r>
          </a:p>
          <a:p>
            <a:r>
              <a:rPr lang="en-US" dirty="0" smtClean="0"/>
              <a:t>Stored in the bar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562100" y="5981700"/>
            <a:ext cx="381000" cy="1524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81400" y="5791200"/>
            <a:ext cx="6096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91000" y="6019800"/>
            <a:ext cx="485966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work done by distributed applied force f and</a:t>
            </a:r>
          </a:p>
          <a:p>
            <a:r>
              <a:rPr lang="en-US" dirty="0" smtClean="0"/>
              <a:t>Point force Qs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approximation solution should be selected such that the differentiability of the weak form satisfied and also the end condition on primary variables.</a:t>
            </a:r>
          </a:p>
          <a:p>
            <a:r>
              <a:rPr lang="en-US" dirty="0" smtClean="0"/>
              <a:t>Since the weak form contain first-order derivatives, thus any polynomial of first degree and higher can be used.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degree polynomial</a:t>
            </a:r>
          </a:p>
          <a:p>
            <a:endParaRPr lang="en-US" dirty="0" smtClean="0"/>
          </a:p>
          <a:p>
            <a:r>
              <a:rPr lang="en-US" dirty="0" smtClean="0"/>
              <a:t>The polynomial is admissible if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133600"/>
            <a:ext cx="30537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305175"/>
            <a:ext cx="6400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962400"/>
            <a:ext cx="76009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838700"/>
            <a:ext cx="4810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5867400"/>
            <a:ext cx="46863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105400" y="6019800"/>
            <a:ext cx="389369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Linear Lagrange interpolation function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</a:t>
            </a:r>
          </a:p>
          <a:p>
            <a:endParaRPr lang="en-US" dirty="0" smtClean="0"/>
          </a:p>
          <a:p>
            <a:r>
              <a:rPr lang="en-US" dirty="0" smtClean="0"/>
              <a:t>Note that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305908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09800"/>
            <a:ext cx="7581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743200"/>
            <a:ext cx="28860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399" y="3677809"/>
            <a:ext cx="7315201" cy="313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second degree polynomial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2133600"/>
            <a:ext cx="278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800350"/>
            <a:ext cx="4038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114800"/>
            <a:ext cx="59817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4876800"/>
            <a:ext cx="61245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5791200"/>
            <a:ext cx="68484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2109932"/>
            <a:ext cx="4876800" cy="168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38957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33813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0963" y="2640570"/>
            <a:ext cx="4724400" cy="244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89725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" y="3657600"/>
            <a:ext cx="89630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43" y="1600200"/>
            <a:ext cx="89630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 Basic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 finite </a:t>
            </a:r>
            <a:r>
              <a:rPr lang="en-US" dirty="0"/>
              <a:t>element method has the following three </a:t>
            </a:r>
            <a:r>
              <a:rPr lang="en-US" dirty="0" smtClean="0"/>
              <a:t>basic </a:t>
            </a:r>
            <a:r>
              <a:rPr lang="en-US" dirty="0"/>
              <a:t>features</a:t>
            </a:r>
            <a:r>
              <a:rPr lang="en-US" dirty="0" smtClean="0"/>
              <a:t>:</a:t>
            </a:r>
          </a:p>
          <a:p>
            <a:r>
              <a:rPr lang="en-US" dirty="0">
                <a:solidFill>
                  <a:srgbClr val="FF0000"/>
                </a:solidFill>
              </a:rPr>
              <a:t>1. Divide the whole (i.e. domain) into parts, called </a:t>
            </a:r>
            <a:r>
              <a:rPr lang="en-US" dirty="0" smtClean="0">
                <a:solidFill>
                  <a:srgbClr val="FF0000"/>
                </a:solidFill>
              </a:rPr>
              <a:t>finite </a:t>
            </a:r>
            <a:r>
              <a:rPr lang="en-US" dirty="0">
                <a:solidFill>
                  <a:srgbClr val="FF0000"/>
                </a:solidFill>
              </a:rPr>
              <a:t>elements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2. Over </a:t>
            </a:r>
            <a:r>
              <a:rPr lang="en-US" dirty="0">
                <a:solidFill>
                  <a:srgbClr val="0070C0"/>
                </a:solidFill>
              </a:rPr>
              <a:t>each representative element, develop the relations among </a:t>
            </a:r>
            <a:r>
              <a:rPr lang="en-US" dirty="0" smtClean="0">
                <a:solidFill>
                  <a:srgbClr val="0070C0"/>
                </a:solidFill>
              </a:rPr>
              <a:t>the secondary </a:t>
            </a:r>
            <a:r>
              <a:rPr lang="en-US" dirty="0">
                <a:solidFill>
                  <a:srgbClr val="0070C0"/>
                </a:solidFill>
              </a:rPr>
              <a:t>and primary variables (e.g. </a:t>
            </a:r>
            <a:r>
              <a:rPr lang="en-US" dirty="0" smtClean="0">
                <a:solidFill>
                  <a:srgbClr val="0070C0"/>
                </a:solidFill>
              </a:rPr>
              <a:t>forces </a:t>
            </a:r>
            <a:r>
              <a:rPr lang="en-US" dirty="0">
                <a:solidFill>
                  <a:srgbClr val="0070C0"/>
                </a:solidFill>
              </a:rPr>
              <a:t>and </a:t>
            </a:r>
            <a:r>
              <a:rPr lang="en-US" dirty="0" smtClean="0">
                <a:solidFill>
                  <a:srgbClr val="0070C0"/>
                </a:solidFill>
              </a:rPr>
              <a:t>displacements, heats </a:t>
            </a:r>
            <a:r>
              <a:rPr lang="en-US" dirty="0">
                <a:solidFill>
                  <a:srgbClr val="0070C0"/>
                </a:solidFill>
              </a:rPr>
              <a:t>and </a:t>
            </a:r>
            <a:r>
              <a:rPr lang="en-US" dirty="0" smtClean="0">
                <a:solidFill>
                  <a:srgbClr val="0070C0"/>
                </a:solidFill>
              </a:rPr>
              <a:t>temperatures, </a:t>
            </a:r>
            <a:r>
              <a:rPr lang="en-US" dirty="0">
                <a:solidFill>
                  <a:srgbClr val="0070C0"/>
                </a:solidFill>
              </a:rPr>
              <a:t>and so on</a:t>
            </a:r>
            <a:r>
              <a:rPr lang="en-US" dirty="0" smtClean="0">
                <a:solidFill>
                  <a:srgbClr val="0070C0"/>
                </a:solidFill>
              </a:rPr>
              <a:t>).</a:t>
            </a:r>
          </a:p>
          <a:p>
            <a:r>
              <a:rPr lang="en-US" dirty="0">
                <a:solidFill>
                  <a:srgbClr val="00B050"/>
                </a:solidFill>
              </a:rPr>
              <a:t>3. Assemble the elements (i.e. combine the relations of all elements) to </a:t>
            </a:r>
            <a:r>
              <a:rPr lang="en-US" dirty="0" smtClean="0">
                <a:solidFill>
                  <a:srgbClr val="00B050"/>
                </a:solidFill>
              </a:rPr>
              <a:t>obtain the </a:t>
            </a:r>
            <a:r>
              <a:rPr lang="en-US" dirty="0">
                <a:solidFill>
                  <a:srgbClr val="00B050"/>
                </a:solidFill>
              </a:rPr>
              <a:t>relations between </a:t>
            </a:r>
            <a:r>
              <a:rPr lang="en-US" dirty="0" smtClean="0">
                <a:solidFill>
                  <a:srgbClr val="00B050"/>
                </a:solidFill>
              </a:rPr>
              <a:t>the secondary </a:t>
            </a:r>
            <a:r>
              <a:rPr lang="en-US" dirty="0">
                <a:solidFill>
                  <a:srgbClr val="00B050"/>
                </a:solidFill>
              </a:rPr>
              <a:t>and primary variables of the </a:t>
            </a:r>
            <a:r>
              <a:rPr lang="en-US" dirty="0" smtClean="0">
                <a:solidFill>
                  <a:srgbClr val="00B050"/>
                </a:solidFill>
              </a:rPr>
              <a:t>whole system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6986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element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weak form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Substituting 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133600"/>
            <a:ext cx="71342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427926"/>
            <a:ext cx="3914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419475"/>
            <a:ext cx="1866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9849" y="3845962"/>
            <a:ext cx="6172200" cy="29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element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/>
          </a:bodyPr>
          <a:lstStyle/>
          <a:p>
            <a:r>
              <a:rPr lang="en-US" dirty="0" smtClean="0"/>
              <a:t>Where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The equation has 2n unknowns</a:t>
            </a:r>
            <a:endParaRPr lang="en-US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0"/>
            <a:ext cx="2438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78771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114800"/>
            <a:ext cx="348507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5400000">
            <a:off x="1371600" y="48006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5105400"/>
            <a:ext cx="370531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Coefficient matrix or stiffness matrix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05200" y="45720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6200" y="5029200"/>
            <a:ext cx="297754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Force vector or source vector</a:t>
            </a:r>
            <a:endParaRPr lang="en-US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3921" y="5692596"/>
            <a:ext cx="41719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element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of these unknowns are from BCs</a:t>
            </a:r>
          </a:p>
          <a:p>
            <a:r>
              <a:rPr lang="en-US" dirty="0" smtClean="0"/>
              <a:t>The remaining by balance of secondary variable Q at common nodes</a:t>
            </a:r>
          </a:p>
          <a:p>
            <a:r>
              <a:rPr lang="en-US" dirty="0" smtClean="0"/>
              <a:t>Doing the integration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038600"/>
            <a:ext cx="76009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element model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686800" cy="252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39269"/>
            <a:ext cx="2933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dimensional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governing equation is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functions </a:t>
            </a:r>
            <a:r>
              <a:rPr lang="en-US" dirty="0" err="1" smtClean="0"/>
              <a:t>axx</a:t>
            </a:r>
            <a:r>
              <a:rPr lang="en-US" dirty="0" smtClean="0"/>
              <a:t>=</a:t>
            </a:r>
            <a:r>
              <a:rPr lang="en-US" dirty="0" err="1" smtClean="0"/>
              <a:t>axx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), </a:t>
            </a:r>
            <a:r>
              <a:rPr lang="en-US" dirty="0" err="1" smtClean="0"/>
              <a:t>byy</a:t>
            </a:r>
            <a:r>
              <a:rPr lang="en-US" dirty="0" smtClean="0"/>
              <a:t>=</a:t>
            </a:r>
            <a:r>
              <a:rPr lang="en-US" dirty="0" err="1" smtClean="0"/>
              <a:t>byy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and f=f(</a:t>
            </a:r>
            <a:r>
              <a:rPr lang="en-US" dirty="0" err="1" smtClean="0"/>
              <a:t>x,y</a:t>
            </a:r>
            <a:r>
              <a:rPr lang="en-US" dirty="0" smtClean="0"/>
              <a:t>) are known functions.</a:t>
            </a:r>
          </a:p>
          <a:p>
            <a:r>
              <a:rPr lang="en-US" dirty="0" smtClean="0"/>
              <a:t>The following BCs are assumed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133600"/>
            <a:ext cx="6276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971800"/>
            <a:ext cx="64579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953000"/>
            <a:ext cx="59340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5410200"/>
            <a:ext cx="13049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6362700"/>
            <a:ext cx="19621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2D </a:t>
            </a:r>
            <a:br>
              <a:rPr lang="en-US" dirty="0" smtClean="0"/>
            </a:br>
            <a:r>
              <a:rPr lang="en-US" dirty="0" smtClean="0"/>
              <a:t>problems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644" y="0"/>
            <a:ext cx="61623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element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The domain is first divided into several </a:t>
            </a:r>
            <a:r>
              <a:rPr lang="en-US" sz="2800" dirty="0" err="1" smtClean="0"/>
              <a:t>subdomain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The unknown u is approximated in an element</a:t>
            </a:r>
            <a:endParaRPr lang="en-US" sz="28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81200"/>
            <a:ext cx="48482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5791200"/>
            <a:ext cx="439332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Step 1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Step 2- distribute the differential between u and w</a:t>
            </a:r>
            <a:endParaRPr lang="en-US" sz="28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71151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733800"/>
            <a:ext cx="43815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562600"/>
            <a:ext cx="44862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Thus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By definition </a:t>
            </a:r>
            <a:r>
              <a:rPr lang="en-US" sz="2800" dirty="0" err="1" smtClean="0"/>
              <a:t>qn</a:t>
            </a:r>
            <a:r>
              <a:rPr lang="en-US" sz="2800" dirty="0" smtClean="0"/>
              <a:t> is positive outward around the surface as we move counterclockwise around the boundary.</a:t>
            </a:r>
            <a:endParaRPr lang="en-US" sz="28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88392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24200"/>
            <a:ext cx="34575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33800" y="3352800"/>
            <a:ext cx="204235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Secondary variable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</a:t>
            </a:r>
            <a:endParaRPr lang="en-US" sz="28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70675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00400"/>
            <a:ext cx="2362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10000"/>
            <a:ext cx="54197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886200"/>
            <a:ext cx="23622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791200"/>
            <a:ext cx="2933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324600" y="3429000"/>
            <a:ext cx="142968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Bilinear form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5181600"/>
            <a:ext cx="129824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Linear form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4800600" y="5181600"/>
            <a:ext cx="13716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dimension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Where </a:t>
            </a:r>
            <a:r>
              <a:rPr lang="en-US" i="1" dirty="0" smtClean="0"/>
              <a:t>a=a(x), c=c(x) </a:t>
            </a:r>
            <a:r>
              <a:rPr lang="en-US" dirty="0" smtClean="0"/>
              <a:t>and </a:t>
            </a:r>
            <a:r>
              <a:rPr lang="en-US" i="1" dirty="0" smtClean="0"/>
              <a:t>f=f(x)</a:t>
            </a:r>
            <a:r>
              <a:rPr lang="en-US" dirty="0" smtClean="0"/>
              <a:t> are known functions. u=u(x)  is the unknown.</a:t>
            </a:r>
          </a:p>
          <a:p>
            <a:r>
              <a:rPr lang="en-US" dirty="0" smtClean="0"/>
              <a:t>A typical interval called finite element has a length of he and located between </a:t>
            </a:r>
            <a:r>
              <a:rPr lang="en-US" dirty="0" err="1" smtClean="0"/>
              <a:t>xa</a:t>
            </a:r>
            <a:r>
              <a:rPr lang="en-US" dirty="0" smtClean="0"/>
              <a:t> and </a:t>
            </a:r>
            <a:r>
              <a:rPr lang="en-US" dirty="0" err="1" smtClean="0"/>
              <a:t>xb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09800"/>
            <a:ext cx="67409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element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weak form need u to be at least linear in x and y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For </a:t>
            </a:r>
            <a:r>
              <a:rPr lang="en-US" sz="2800" dirty="0" err="1" smtClean="0"/>
              <a:t>Galerkin</a:t>
            </a:r>
            <a:r>
              <a:rPr lang="en-US" sz="2800" dirty="0" smtClean="0"/>
              <a:t> formulation</a:t>
            </a:r>
            <a:endParaRPr lang="en-US" sz="28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057400"/>
            <a:ext cx="89535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530958"/>
            <a:ext cx="25050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962400"/>
            <a:ext cx="26384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5029200"/>
            <a:ext cx="55626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048125"/>
            <a:ext cx="38004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3352800" y="4114800"/>
            <a:ext cx="990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5296437"/>
            <a:ext cx="14287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>
            <a:off x="6096000" y="54102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 convergence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As linear approximation</a:t>
            </a:r>
          </a:p>
          <a:p>
            <a:endParaRPr lang="en-US" sz="2800" dirty="0" smtClean="0"/>
          </a:p>
          <a:p>
            <a:r>
              <a:rPr lang="en-US" sz="2800" dirty="0" smtClean="0"/>
              <a:t>For quadratic</a:t>
            </a:r>
            <a:endParaRPr lang="en-US" sz="28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2031642"/>
            <a:ext cx="90011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648200"/>
            <a:ext cx="2895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638800"/>
            <a:ext cx="38576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67400" y="4724400"/>
            <a:ext cx="199984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Triangular element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5715000"/>
            <a:ext cx="221009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Rectangular element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triangular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linear interpolation function for 3 nodes triangular</a:t>
            </a:r>
            <a:endParaRPr lang="en-US" sz="28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78358"/>
            <a:ext cx="64552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513526"/>
            <a:ext cx="6629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045852"/>
            <a:ext cx="7524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1116" y="3908736"/>
            <a:ext cx="381865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4495799"/>
            <a:ext cx="5195888" cy="223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867400" y="3962400"/>
            <a:ext cx="322684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Lagrange interpolation function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triangular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If along the element the functions a, b , f are constant</a:t>
            </a:r>
          </a:p>
          <a:p>
            <a:endParaRPr lang="en-US" sz="2800" dirty="0" smtClean="0"/>
          </a:p>
          <a:p>
            <a:r>
              <a:rPr lang="en-US" sz="2800" dirty="0" smtClean="0"/>
              <a:t>Then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For a right triangular element with base a and height b  </a:t>
            </a:r>
            <a:endParaRPr lang="en-US" sz="28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999" y="2057400"/>
            <a:ext cx="45273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895600"/>
            <a:ext cx="52768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724400"/>
            <a:ext cx="5857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6172200"/>
            <a:ext cx="371202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triangular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evaluation of boundary integral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Has two parts: </a:t>
            </a:r>
          </a:p>
          <a:p>
            <a:r>
              <a:rPr lang="en-US" sz="2800" dirty="0" smtClean="0"/>
              <a:t>1- for interior edges they cancel out each other on neighboring elements (balance of internal flux)</a:t>
            </a:r>
          </a:p>
          <a:p>
            <a:r>
              <a:rPr lang="en-US" sz="2800" dirty="0" smtClean="0"/>
              <a:t>2-the portion of boundary that within the      , the integral should be computed.  </a:t>
            </a:r>
          </a:p>
          <a:p>
            <a:endParaRPr lang="en-US" sz="28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81200"/>
            <a:ext cx="25050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2684" y="4613454"/>
            <a:ext cx="3905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rectangular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a 4 nodes rectangular elements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 err="1" smtClean="0"/>
              <a:t>Lagrangian</a:t>
            </a:r>
            <a:r>
              <a:rPr lang="en-US" sz="2800" dirty="0" smtClean="0"/>
              <a:t> interpolation functions are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The integral should be evaluated on a rectangular of sides a and b</a:t>
            </a:r>
            <a:endParaRPr lang="en-US" sz="28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057400"/>
            <a:ext cx="28670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657600"/>
            <a:ext cx="50292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rectangular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 constant values of </a:t>
            </a:r>
            <a:r>
              <a:rPr lang="en-US" sz="2800" dirty="0" err="1" smtClean="0"/>
              <a:t>a,b,f</a:t>
            </a:r>
            <a:r>
              <a:rPr lang="en-US" sz="2800" dirty="0" smtClean="0"/>
              <a:t> over element</a:t>
            </a:r>
            <a:endParaRPr lang="en-US" sz="28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057400"/>
            <a:ext cx="40100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438400"/>
            <a:ext cx="4857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0750" y="3200399"/>
            <a:ext cx="45910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6248400"/>
            <a:ext cx="25812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of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Assembly has two rules</a:t>
            </a:r>
            <a:endParaRPr lang="en-US" sz="28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66008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971800"/>
            <a:ext cx="6172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048000"/>
            <a:ext cx="21145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553200" y="3505200"/>
            <a:ext cx="201164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Stiffness matrix of </a:t>
            </a:r>
          </a:p>
          <a:p>
            <a:r>
              <a:rPr lang="en-US" dirty="0" smtClean="0"/>
              <a:t>Triangular element</a:t>
            </a:r>
            <a:endParaRPr lang="en-US" dirty="0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267200"/>
            <a:ext cx="2266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553200" y="4724400"/>
            <a:ext cx="214834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Stiffness matrix of </a:t>
            </a:r>
          </a:p>
          <a:p>
            <a:r>
              <a:rPr lang="en-US" dirty="0" smtClean="0"/>
              <a:t>rectangular element</a:t>
            </a:r>
            <a:endParaRPr lang="en-US" dirty="0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6248400"/>
            <a:ext cx="711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3400" y="5791200"/>
            <a:ext cx="689368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Imposing the continuity of the primary variables for elements 1 and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of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Balance of secondary variables</a:t>
            </a:r>
          </a:p>
          <a:p>
            <a:r>
              <a:rPr lang="en-US" sz="2800" dirty="0" smtClean="0"/>
              <a:t>The internal flux on side 2-3 of element 1 should be equal to the internal flux of side 4-1 element 2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In FE it means</a:t>
            </a:r>
            <a:endParaRPr lang="en-US" sz="28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8000"/>
            <a:ext cx="52387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038600"/>
            <a:ext cx="75723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105400"/>
            <a:ext cx="8915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of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 element 1 (triangular element)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For rectangular element</a:t>
            </a:r>
            <a:endParaRPr lang="en-US" sz="28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81200"/>
            <a:ext cx="491329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799" y="4114800"/>
            <a:ext cx="605166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1D problems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012" y="76200"/>
            <a:ext cx="6702188" cy="67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of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Imposing balance, means</a:t>
            </a:r>
          </a:p>
          <a:p>
            <a:pPr lvl="1"/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 equation (1)+1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equation (2)</a:t>
            </a:r>
          </a:p>
          <a:p>
            <a:pPr lvl="1"/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 equation(1)+4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equation (2)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r>
              <a:rPr lang="en-US" sz="2800" dirty="0" smtClean="0"/>
              <a:t>Using local-global node number</a:t>
            </a:r>
            <a:endParaRPr lang="en-US" sz="28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2743200"/>
            <a:ext cx="6629400" cy="185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978758"/>
            <a:ext cx="6477000" cy="176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Heat conduction by heat convection at boundaries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dealing with heat convection from boundary to the surrounding the FE model should be corrected.</a:t>
            </a:r>
          </a:p>
          <a:p>
            <a:r>
              <a:rPr lang="en-US" sz="2800" dirty="0" smtClean="0"/>
              <a:t>For such case the balance of energy is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The previous equation is now</a:t>
            </a:r>
            <a:endParaRPr lang="en-US" sz="28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048000"/>
            <a:ext cx="4933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543425"/>
            <a:ext cx="8953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Heat conduction by heat convection at boundaries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Or</a:t>
            </a:r>
          </a:p>
          <a:p>
            <a:r>
              <a:rPr lang="en-US" sz="2800" dirty="0" smtClean="0"/>
              <a:t>where</a:t>
            </a:r>
            <a:endParaRPr lang="en-US" sz="28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246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" y="2628900"/>
            <a:ext cx="7239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419600"/>
            <a:ext cx="2105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5067300"/>
            <a:ext cx="72485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Heat conduction by heat convection at boundaries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 no convective heat transfer elements </a:t>
            </a:r>
            <a:r>
              <a:rPr lang="en-US" sz="2800" dirty="0" err="1" smtClean="0"/>
              <a:t>hc</a:t>
            </a:r>
            <a:r>
              <a:rPr lang="en-US" sz="2800" dirty="0" smtClean="0"/>
              <a:t>=0 and the case is the same as before</a:t>
            </a:r>
          </a:p>
          <a:p>
            <a:r>
              <a:rPr lang="en-US" sz="2800" dirty="0" smtClean="0"/>
              <a:t>Indeed the contribution is only for elements whose sides fall on the boundary with specified convective heat conduction.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of 2D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Two develop the case for general elements we consider </a:t>
            </a:r>
            <a:r>
              <a:rPr lang="en-US" sz="2800" i="1" u="sng" dirty="0" smtClean="0">
                <a:solidFill>
                  <a:srgbClr val="FF0000"/>
                </a:solidFill>
              </a:rPr>
              <a:t>master elements </a:t>
            </a:r>
            <a:r>
              <a:rPr lang="en-US" sz="2800" dirty="0" smtClean="0"/>
              <a:t>first.</a:t>
            </a:r>
          </a:p>
          <a:p>
            <a:r>
              <a:rPr lang="en-US" sz="2800" dirty="0" smtClean="0"/>
              <a:t>These masters can be used for elements with irregular shapes.</a:t>
            </a:r>
          </a:p>
          <a:p>
            <a:r>
              <a:rPr lang="en-US" sz="2800" dirty="0" smtClean="0"/>
              <a:t>This requires a transformation from irregular shape element to the master element.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Triangular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First, define the </a:t>
            </a:r>
            <a:r>
              <a:rPr lang="en-US" sz="2800" dirty="0" smtClean="0">
                <a:solidFill>
                  <a:srgbClr val="FF0000"/>
                </a:solidFill>
              </a:rPr>
              <a:t>area or natural </a:t>
            </a:r>
            <a:r>
              <a:rPr lang="en-US" sz="2800" dirty="0" smtClean="0"/>
              <a:t>coordinates</a:t>
            </a:r>
            <a:endParaRPr lang="en-US" sz="28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2076450"/>
            <a:ext cx="70770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876800"/>
            <a:ext cx="29146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876800"/>
            <a:ext cx="1981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Triangular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Linear and quadratic interpolation functions are</a:t>
            </a:r>
            <a:endParaRPr lang="en-US" sz="28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057400"/>
            <a:ext cx="53721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4200" y="2362200"/>
            <a:ext cx="161685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Vertices nodes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3505200"/>
            <a:ext cx="150393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Middle nodes</a:t>
            </a:r>
            <a:endParaRPr lang="en-US" b="1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229100"/>
            <a:ext cx="56102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Rectangular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 a rectangular element, consider a local coordinate</a:t>
            </a:r>
            <a:endParaRPr lang="en-US" sz="28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057400"/>
            <a:ext cx="225876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590800"/>
            <a:ext cx="17907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343400"/>
            <a:ext cx="480165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Rectangular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 higher order</a:t>
            </a:r>
            <a:endParaRPr lang="en-US" sz="28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295400"/>
            <a:ext cx="2709863" cy="227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733800"/>
            <a:ext cx="67532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Rectangular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 serendipity element</a:t>
            </a:r>
            <a:endParaRPr lang="en-US" sz="28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19200"/>
            <a:ext cx="29051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429000"/>
            <a:ext cx="52446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element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solution in the form of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solution should satisfy the differential equation and also the end condition over element.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133600"/>
            <a:ext cx="5810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3505200"/>
            <a:ext cx="8886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a complicated mesh, each element transformed to a master element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The transformation between a typical element of the mesh and the master element is</a:t>
            </a:r>
            <a:endParaRPr lang="en-US" sz="28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1" y="2438400"/>
            <a:ext cx="451019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5926830"/>
            <a:ext cx="47910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Coordinate transformation (Degree m)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Variable approximation(Degree n)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1" y="1981201"/>
            <a:ext cx="3962399" cy="71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048000"/>
            <a:ext cx="28003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962400"/>
            <a:ext cx="88963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Consider for example</a:t>
            </a:r>
            <a:endParaRPr lang="en-US" sz="28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57400"/>
            <a:ext cx="64579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00400"/>
            <a:ext cx="7505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886200"/>
            <a:ext cx="61912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953000"/>
            <a:ext cx="408895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4876800"/>
            <a:ext cx="298943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324600" y="6248400"/>
            <a:ext cx="17652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Jacobian</a:t>
            </a:r>
            <a:r>
              <a:rPr lang="en-US" dirty="0" smtClean="0"/>
              <a:t> matrix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or</a:t>
            </a:r>
            <a:endParaRPr lang="en-US" sz="28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29813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2438400"/>
            <a:ext cx="3810000" cy="159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667000"/>
            <a:ext cx="41719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086225"/>
            <a:ext cx="45815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5105400"/>
            <a:ext cx="65436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Integrating over a master rectangular element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integrals are calculated numerically using Gauss-Legendre formula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M and N are number of Gauss </a:t>
            </a:r>
            <a:r>
              <a:rPr lang="en-US" sz="2800" dirty="0" err="1" smtClean="0"/>
              <a:t>quadrature</a:t>
            </a:r>
            <a:r>
              <a:rPr lang="en-US" sz="2800" dirty="0" smtClean="0"/>
              <a:t> points in different directions. Usually M=N </a:t>
            </a:r>
            <a:endParaRPr lang="en-US" sz="28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438400"/>
            <a:ext cx="857129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weights for a rectangular element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535" y="1371600"/>
            <a:ext cx="757083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implementation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71247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" y="3505200"/>
            <a:ext cx="88868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76400" y="5548646"/>
            <a:ext cx="2057400" cy="242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dimensional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Here we discuss the detail of calculating the matrices of one dimensional problems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The mass matrix is for transient analysis. </a:t>
            </a:r>
          </a:p>
          <a:p>
            <a:r>
              <a:rPr lang="en-US" sz="2800" dirty="0" smtClean="0"/>
              <a:t>The transformation is</a:t>
            </a:r>
            <a:endParaRPr lang="en-US" sz="28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14600"/>
            <a:ext cx="6814962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5562600"/>
            <a:ext cx="206380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dimensional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 linear transformation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The derivatives </a:t>
            </a:r>
            <a:r>
              <a:rPr lang="en-US" sz="2800" dirty="0" err="1" smtClean="0"/>
              <a:t>wrt</a:t>
            </a:r>
            <a:r>
              <a:rPr lang="en-US" sz="2800" dirty="0" smtClean="0"/>
              <a:t> natural coordinates</a:t>
            </a:r>
            <a:endParaRPr lang="en-US" sz="28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57400"/>
            <a:ext cx="66389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895600"/>
            <a:ext cx="18383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114800"/>
            <a:ext cx="3276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dimensional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integrands are</a:t>
            </a:r>
            <a:endParaRPr lang="en-US" sz="2800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66925"/>
            <a:ext cx="72485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657600"/>
            <a:ext cx="1752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257800"/>
            <a:ext cx="45339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326" y="6146442"/>
            <a:ext cx="891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element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The difference between 2 sides of equation is called </a:t>
            </a:r>
            <a:r>
              <a:rPr lang="en-US" dirty="0" smtClean="0">
                <a:solidFill>
                  <a:srgbClr val="FF0000"/>
                </a:solidFill>
              </a:rPr>
              <a:t>“residual”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One way is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If            =        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Galerkin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method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371725"/>
            <a:ext cx="6794810" cy="79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33725"/>
            <a:ext cx="89439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114800"/>
            <a:ext cx="734263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66800" y="5334000"/>
            <a:ext cx="1752600" cy="381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Weight function</a:t>
            </a:r>
            <a:endParaRPr lang="en-US" dirty="0"/>
          </a:p>
        </p:txBody>
      </p:sp>
      <p:cxnSp>
        <p:nvCxnSpPr>
          <p:cNvPr id="10" name="Straight Arrow Connector 9"/>
          <p:cNvCxnSpPr>
            <a:endCxn id="8" idx="0"/>
          </p:cNvCxnSpPr>
          <p:nvPr/>
        </p:nvCxnSpPr>
        <p:spPr>
          <a:xfrm rot="5400000">
            <a:off x="1771650" y="4972050"/>
            <a:ext cx="533400" cy="190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15273" y="5181600"/>
            <a:ext cx="574772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The set of weight functions must be linearly independent </a:t>
            </a:r>
          </a:p>
          <a:p>
            <a:r>
              <a:rPr lang="en-US" b="1" dirty="0" smtClean="0"/>
              <a:t>to have linearly independent algebraic equations.</a:t>
            </a:r>
            <a:endParaRPr lang="en-US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5982237"/>
            <a:ext cx="88094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6804" y="5982236"/>
            <a:ext cx="905996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dimensional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different element types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79152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8600"/>
            <a:ext cx="601092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Integrating over a master </a:t>
            </a:r>
            <a:r>
              <a:rPr lang="en-US" sz="2800" b="1" dirty="0" err="1" smtClean="0"/>
              <a:t>TRItangular</a:t>
            </a:r>
            <a:r>
              <a:rPr lang="en-US" sz="2800" b="1" dirty="0" smtClean="0"/>
              <a:t> element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 triangular element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Only two shape functions are independent here.</a:t>
            </a:r>
          </a:p>
          <a:p>
            <a:r>
              <a:rPr lang="en-US" sz="2800" dirty="0" smtClean="0"/>
              <a:t>After transformation </a:t>
            </a:r>
            <a:endParaRPr lang="en-US" sz="28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57400"/>
            <a:ext cx="61722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038600"/>
            <a:ext cx="2095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572000"/>
            <a:ext cx="57054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799" y="5486400"/>
            <a:ext cx="588300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weights for a </a:t>
            </a:r>
            <a:r>
              <a:rPr lang="en-US" dirty="0" err="1" smtClean="0"/>
              <a:t>TRItangular</a:t>
            </a:r>
            <a:r>
              <a:rPr lang="en-US" dirty="0" smtClean="0"/>
              <a:t> element</a:t>
            </a: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00566"/>
            <a:ext cx="6424613" cy="548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 of the weak form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257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 three steps procedure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1- write the weighted-residual statement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2-using differential by part  trade the derivative between the weight and approximation functions</a:t>
            </a:r>
          </a:p>
          <a:p>
            <a:endParaRPr lang="en-US" sz="2800" b="1" dirty="0" smtClean="0">
              <a:solidFill>
                <a:srgbClr val="0070C0"/>
              </a:solidFill>
            </a:endParaRPr>
          </a:p>
          <a:p>
            <a:endParaRPr lang="en-US" sz="28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This is called weak form because it allows approximation function with weaker continuities.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819400"/>
            <a:ext cx="48863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876800"/>
            <a:ext cx="66389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 of the weak form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3-examine the boundary term appearing in the weak form</a:t>
            </a: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The BCs on primary variables are called </a:t>
            </a:r>
            <a:r>
              <a:rPr lang="en-US" sz="2800" i="1" dirty="0" smtClean="0">
                <a:solidFill>
                  <a:srgbClr val="FF0000"/>
                </a:solidFill>
              </a:rPr>
              <a:t>Essential or </a:t>
            </a:r>
            <a:r>
              <a:rPr lang="en-US" sz="2800" i="1" dirty="0" err="1" smtClean="0">
                <a:solidFill>
                  <a:srgbClr val="FF0000"/>
                </a:solidFill>
              </a:rPr>
              <a:t>Dirichlet</a:t>
            </a:r>
            <a:r>
              <a:rPr lang="en-US" sz="2800" dirty="0" smtClean="0">
                <a:solidFill>
                  <a:srgbClr val="0070C0"/>
                </a:solidFill>
              </a:rPr>
              <a:t> BCs.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The BCs on secondary variable are called </a:t>
            </a:r>
            <a:r>
              <a:rPr lang="en-US" sz="2800" i="1" dirty="0" smtClean="0">
                <a:solidFill>
                  <a:srgbClr val="FF0000"/>
                </a:solidFill>
              </a:rPr>
              <a:t>Natural or Neumann</a:t>
            </a:r>
            <a:r>
              <a:rPr lang="en-US" sz="2800" dirty="0" smtClean="0">
                <a:solidFill>
                  <a:srgbClr val="0070C0"/>
                </a:solidFill>
              </a:rPr>
              <a:t> BCs.</a:t>
            </a:r>
          </a:p>
          <a:p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057400"/>
            <a:ext cx="1976438" cy="12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505200"/>
            <a:ext cx="66198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 of the weak form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r>
              <a:rPr lang="en-US" dirty="0" smtClean="0"/>
              <a:t>In writing the final weak form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final expression 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From mechanical point of view Q is the axial force.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057400"/>
            <a:ext cx="3962399" cy="86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76600"/>
            <a:ext cx="78105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267200"/>
            <a:ext cx="80010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1010</TotalTime>
  <Words>1225</Words>
  <Application>Microsoft Office PowerPoint</Application>
  <PresentationFormat>On-screen Show (4:3)</PresentationFormat>
  <Paragraphs>309</Paragraphs>
  <Slides>63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Trek</vt:lpstr>
      <vt:lpstr>The finite element method- a review</vt:lpstr>
      <vt:lpstr>FEM Basic FEATURES</vt:lpstr>
      <vt:lpstr>One dimension problems</vt:lpstr>
      <vt:lpstr>1D problems</vt:lpstr>
      <vt:lpstr>Finite element approximation</vt:lpstr>
      <vt:lpstr>Finite element approximation</vt:lpstr>
      <vt:lpstr>Derivation of the weak form </vt:lpstr>
      <vt:lpstr>Derivation of the weak form </vt:lpstr>
      <vt:lpstr>Derivation of the weak form </vt:lpstr>
      <vt:lpstr>remarks</vt:lpstr>
      <vt:lpstr>Remarks</vt:lpstr>
      <vt:lpstr>remarks</vt:lpstr>
      <vt:lpstr>Interpolation function</vt:lpstr>
      <vt:lpstr>Linear interpolation</vt:lpstr>
      <vt:lpstr>Linear interpolation</vt:lpstr>
      <vt:lpstr>Quadratic interpolation</vt:lpstr>
      <vt:lpstr>Quadratic interpolation</vt:lpstr>
      <vt:lpstr>convergence</vt:lpstr>
      <vt:lpstr>convergence</vt:lpstr>
      <vt:lpstr>Finite element model</vt:lpstr>
      <vt:lpstr>Finite element model</vt:lpstr>
      <vt:lpstr>Finite element model</vt:lpstr>
      <vt:lpstr>Finite element model</vt:lpstr>
      <vt:lpstr>Two dimensional problems</vt:lpstr>
      <vt:lpstr>2D  problems</vt:lpstr>
      <vt:lpstr>Finite element approximation</vt:lpstr>
      <vt:lpstr>Weak formulation</vt:lpstr>
      <vt:lpstr>Weak formulation</vt:lpstr>
      <vt:lpstr>Weak formulation</vt:lpstr>
      <vt:lpstr>Finite element model</vt:lpstr>
      <vt:lpstr>Interpolation function</vt:lpstr>
      <vt:lpstr>Linear triangular element</vt:lpstr>
      <vt:lpstr>Linear triangular element</vt:lpstr>
      <vt:lpstr>Linear triangular element</vt:lpstr>
      <vt:lpstr>Linear rectangular element</vt:lpstr>
      <vt:lpstr>Linear rectangular element</vt:lpstr>
      <vt:lpstr>Assembly of elements</vt:lpstr>
      <vt:lpstr>Assembly of elements</vt:lpstr>
      <vt:lpstr>Assembly of elements</vt:lpstr>
      <vt:lpstr>Assembly of elements</vt:lpstr>
      <vt:lpstr>Heat conduction by heat convection at boundaries</vt:lpstr>
      <vt:lpstr>Heat conduction by heat convection at boundaries</vt:lpstr>
      <vt:lpstr>Heat conduction by heat convection at boundaries</vt:lpstr>
      <vt:lpstr>Library of 2D elements</vt:lpstr>
      <vt:lpstr>Triangular element</vt:lpstr>
      <vt:lpstr>Triangular element</vt:lpstr>
      <vt:lpstr>Rectangular element</vt:lpstr>
      <vt:lpstr>Rectangular element</vt:lpstr>
      <vt:lpstr>Rectangular element</vt:lpstr>
      <vt:lpstr>numerical integration</vt:lpstr>
      <vt:lpstr>numerical integration</vt:lpstr>
      <vt:lpstr>numerical integration</vt:lpstr>
      <vt:lpstr>numerical integration</vt:lpstr>
      <vt:lpstr>Integrating over a master rectangular element</vt:lpstr>
      <vt:lpstr>The weights for a rectangular element</vt:lpstr>
      <vt:lpstr>Computer implementation</vt:lpstr>
      <vt:lpstr>One dimensional problem</vt:lpstr>
      <vt:lpstr>One dimensional problem</vt:lpstr>
      <vt:lpstr>One dimensional problem</vt:lpstr>
      <vt:lpstr>One dimensional problem</vt:lpstr>
      <vt:lpstr>flowchart</vt:lpstr>
      <vt:lpstr>Integrating over a master TRItangular element</vt:lpstr>
      <vt:lpstr>The weights for a TRItangular element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finite element method- a review</dc:title>
  <dc:creator>szrad</dc:creator>
  <cp:lastModifiedBy>Saeed Ziaei-Rad</cp:lastModifiedBy>
  <cp:revision>54</cp:revision>
  <dcterms:created xsi:type="dcterms:W3CDTF">2010-05-23T20:59:32Z</dcterms:created>
  <dcterms:modified xsi:type="dcterms:W3CDTF">2015-02-22T20:30:18Z</dcterms:modified>
</cp:coreProperties>
</file>