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76" r:id="rId12"/>
    <p:sldId id="266" r:id="rId13"/>
    <p:sldId id="267" r:id="rId14"/>
    <p:sldId id="268" r:id="rId15"/>
    <p:sldId id="269" r:id="rId16"/>
    <p:sldId id="277" r:id="rId17"/>
    <p:sldId id="270" r:id="rId18"/>
    <p:sldId id="271" r:id="rId19"/>
    <p:sldId id="272" r:id="rId20"/>
    <p:sldId id="273" r:id="rId21"/>
    <p:sldId id="274" r:id="rId22"/>
    <p:sldId id="275"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16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23.w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474AE8A-5AAC-4CFF-94E0-BE68292202DF}" type="datetimeFigureOut">
              <a:rPr lang="en-US" smtClean="0"/>
              <a:pPr/>
              <a:t>2/5/2015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62BE529-6D45-4718-B2C3-DE573562828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474AE8A-5AAC-4CFF-94E0-BE68292202DF}" type="datetimeFigureOut">
              <a:rPr lang="en-US" smtClean="0"/>
              <a:pPr/>
              <a:t>2/5/2015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62BE529-6D45-4718-B2C3-DE573562828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474AE8A-5AAC-4CFF-94E0-BE68292202DF}" type="datetimeFigureOut">
              <a:rPr lang="en-US" smtClean="0"/>
              <a:pPr/>
              <a:t>2/5/2015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62BE529-6D45-4718-B2C3-DE573562828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474AE8A-5AAC-4CFF-94E0-BE68292202DF}" type="datetimeFigureOut">
              <a:rPr lang="en-US" smtClean="0"/>
              <a:pPr/>
              <a:t>2/5/2015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62BE529-6D45-4718-B2C3-DE5735628286}"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474AE8A-5AAC-4CFF-94E0-BE68292202DF}" type="datetimeFigureOut">
              <a:rPr lang="en-US" smtClean="0"/>
              <a:pPr/>
              <a:t>2/5/2015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62BE529-6D45-4718-B2C3-DE5735628286}"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474AE8A-5AAC-4CFF-94E0-BE68292202DF}" type="datetimeFigureOut">
              <a:rPr lang="en-US" smtClean="0"/>
              <a:pPr/>
              <a:t>2/5/2015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62BE529-6D45-4718-B2C3-DE5735628286}"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474AE8A-5AAC-4CFF-94E0-BE68292202DF}" type="datetimeFigureOut">
              <a:rPr lang="en-US" smtClean="0"/>
              <a:pPr/>
              <a:t>2/5/2015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62BE529-6D45-4718-B2C3-DE573562828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474AE8A-5AAC-4CFF-94E0-BE68292202DF}" type="datetimeFigureOut">
              <a:rPr lang="en-US" smtClean="0"/>
              <a:pPr/>
              <a:t>2/5/2015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62BE529-6D45-4718-B2C3-DE5735628286}"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474AE8A-5AAC-4CFF-94E0-BE68292202DF}" type="datetimeFigureOut">
              <a:rPr lang="en-US" smtClean="0"/>
              <a:pPr/>
              <a:t>2/5/2015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62BE529-6D45-4718-B2C3-DE573562828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474AE8A-5AAC-4CFF-94E0-BE68292202DF}" type="datetimeFigureOut">
              <a:rPr lang="en-US" smtClean="0"/>
              <a:pPr/>
              <a:t>2/5/2015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62BE529-6D45-4718-B2C3-DE573562828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474AE8A-5AAC-4CFF-94E0-BE68292202DF}" type="datetimeFigureOut">
              <a:rPr lang="en-US" smtClean="0"/>
              <a:pPr/>
              <a:t>2/5/2015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62BE529-6D45-4718-B2C3-DE5735628286}"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474AE8A-5AAC-4CFF-94E0-BE68292202DF}" type="datetimeFigureOut">
              <a:rPr lang="en-US" smtClean="0"/>
              <a:pPr/>
              <a:t>2/5/2015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62BE529-6D45-4718-B2C3-DE573562828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1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25.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4.wmf"/><Relationship Id="rId5" Type="http://schemas.openxmlformats.org/officeDocument/2006/relationships/oleObject" Target="../embeddings/oleObject2.bin"/><Relationship Id="rId4" Type="http://schemas.openxmlformats.org/officeDocument/2006/relationships/image" Target="../media/image23.wmf"/></Relationships>
</file>

<file path=ppt/slides/_rels/slide17.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xml"/><Relationship Id="rId5" Type="http://schemas.openxmlformats.org/officeDocument/2006/relationships/image" Target="../media/image30.png"/><Relationship Id="rId4" Type="http://schemas.openxmlformats.org/officeDocument/2006/relationships/image" Target="../media/image29.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Introduction</a:t>
            </a:r>
            <a:endParaRPr lang="en-US" dirty="0"/>
          </a:p>
        </p:txBody>
      </p:sp>
      <p:sp>
        <p:nvSpPr>
          <p:cNvPr id="3" name="Subtitle 2"/>
          <p:cNvSpPr>
            <a:spLocks noGrp="1"/>
          </p:cNvSpPr>
          <p:nvPr>
            <p:ph type="subTitle" idx="1"/>
          </p:nvPr>
        </p:nvSpPr>
        <p:spPr/>
        <p:txBody>
          <a:bodyPr>
            <a:normAutofit fontScale="70000" lnSpcReduction="20000"/>
          </a:bodyPr>
          <a:lstStyle/>
          <a:p>
            <a:r>
              <a:rPr lang="en-US" dirty="0" smtClean="0"/>
              <a:t>By</a:t>
            </a:r>
          </a:p>
          <a:p>
            <a:r>
              <a:rPr lang="en-US" dirty="0" smtClean="0"/>
              <a:t>S </a:t>
            </a:r>
            <a:r>
              <a:rPr lang="en-US" dirty="0" err="1" smtClean="0"/>
              <a:t>Ziaei-Rad</a:t>
            </a:r>
            <a:endParaRPr lang="en-US" dirty="0" smtClean="0"/>
          </a:p>
          <a:p>
            <a:r>
              <a:rPr lang="en-US" dirty="0" smtClean="0"/>
              <a:t>Department of Mechanical Engineering</a:t>
            </a:r>
          </a:p>
          <a:p>
            <a:r>
              <a:rPr lang="en-US" dirty="0" smtClean="0"/>
              <a:t>IUT</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Nonlinear analysis is necessary</a:t>
            </a:r>
          </a:p>
          <a:p>
            <a:r>
              <a:rPr lang="en-US" dirty="0" smtClean="0"/>
              <a:t>1- designing high performance components for some industries, e.g. aerospace, nuclear</a:t>
            </a:r>
          </a:p>
          <a:p>
            <a:r>
              <a:rPr lang="en-US" dirty="0" smtClean="0"/>
              <a:t>2-assessing functionality of some system containing damage and failure</a:t>
            </a:r>
          </a:p>
          <a:p>
            <a:r>
              <a:rPr lang="en-US" dirty="0" smtClean="0"/>
              <a:t>3-establishing cause of some failure</a:t>
            </a:r>
          </a:p>
          <a:p>
            <a:r>
              <a:rPr lang="en-US" dirty="0" smtClean="0"/>
              <a:t>4-Simulating true material behavior of process </a:t>
            </a:r>
          </a:p>
          <a:p>
            <a:r>
              <a:rPr lang="en-US" dirty="0" smtClean="0"/>
              <a:t>5- gaining realistic understanding of physical phenomena</a:t>
            </a:r>
          </a:p>
          <a:p>
            <a:endParaRPr lang="en-US" dirty="0"/>
          </a:p>
        </p:txBody>
      </p:sp>
      <p:sp>
        <p:nvSpPr>
          <p:cNvPr id="3" name="Title 2"/>
          <p:cNvSpPr>
            <a:spLocks noGrp="1"/>
          </p:cNvSpPr>
          <p:nvPr>
            <p:ph type="title"/>
          </p:nvPr>
        </p:nvSpPr>
        <p:spPr/>
        <p:txBody>
          <a:bodyPr/>
          <a:lstStyle/>
          <a:p>
            <a:r>
              <a:rPr lang="en-US" dirty="0" smtClean="0"/>
              <a:t>Nonlinear analysis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a:t>
            </a:r>
            <a:r>
              <a:rPr lang="en-US" dirty="0"/>
              <a:t>principle of superposition does not hold.</a:t>
            </a:r>
          </a:p>
          <a:p>
            <a:r>
              <a:rPr lang="en-US" dirty="0" smtClean="0"/>
              <a:t>Analysis </a:t>
            </a:r>
            <a:r>
              <a:rPr lang="en-US" dirty="0"/>
              <a:t>can be carried out for one </a:t>
            </a:r>
            <a:r>
              <a:rPr lang="en-US" dirty="0" smtClean="0">
                <a:solidFill>
                  <a:srgbClr val="FF0000"/>
                </a:solidFill>
              </a:rPr>
              <a:t>load </a:t>
            </a:r>
            <a:r>
              <a:rPr lang="en-US" dirty="0">
                <a:solidFill>
                  <a:srgbClr val="FF0000"/>
                </a:solidFill>
              </a:rPr>
              <a:t>case </a:t>
            </a:r>
            <a:r>
              <a:rPr lang="en-US" dirty="0"/>
              <a:t>at a time.</a:t>
            </a:r>
          </a:p>
          <a:p>
            <a:r>
              <a:rPr lang="en-US" dirty="0" smtClean="0"/>
              <a:t>The </a:t>
            </a:r>
            <a:r>
              <a:rPr lang="en-US" dirty="0"/>
              <a:t>history (or sequence) of </a:t>
            </a:r>
            <a:r>
              <a:rPr lang="en-US" dirty="0" smtClean="0">
                <a:solidFill>
                  <a:srgbClr val="FF0000"/>
                </a:solidFill>
              </a:rPr>
              <a:t>loading</a:t>
            </a:r>
            <a:r>
              <a:rPr lang="en-US" dirty="0" smtClean="0"/>
              <a:t> influences </a:t>
            </a:r>
            <a:r>
              <a:rPr lang="en-US" dirty="0"/>
              <a:t>the response.</a:t>
            </a:r>
          </a:p>
          <a:p>
            <a:r>
              <a:rPr lang="en-US" dirty="0" smtClean="0"/>
              <a:t>The </a:t>
            </a:r>
            <a:r>
              <a:rPr lang="en-US" dirty="0"/>
              <a:t>initial state of the system (e.g. </a:t>
            </a:r>
            <a:r>
              <a:rPr lang="en-US" dirty="0" err="1"/>
              <a:t>prestress</a:t>
            </a:r>
            <a:r>
              <a:rPr lang="en-US" dirty="0"/>
              <a:t>) may be important.</a:t>
            </a:r>
          </a:p>
        </p:txBody>
      </p:sp>
      <p:sp>
        <p:nvSpPr>
          <p:cNvPr id="3" name="Title 2"/>
          <p:cNvSpPr>
            <a:spLocks noGrp="1"/>
          </p:cNvSpPr>
          <p:nvPr>
            <p:ph type="title"/>
          </p:nvPr>
        </p:nvSpPr>
        <p:spPr/>
        <p:txBody>
          <a:bodyPr/>
          <a:lstStyle/>
          <a:p>
            <a:r>
              <a:rPr lang="en-US" dirty="0" smtClean="0"/>
              <a:t>Features </a:t>
            </a:r>
            <a:r>
              <a:rPr lang="en-US" dirty="0"/>
              <a:t>of nonlinear analysis </a:t>
            </a:r>
          </a:p>
        </p:txBody>
      </p:sp>
    </p:spTree>
    <p:extLst>
      <p:ext uri="{BB962C8B-B14F-4D97-AF65-F5344CB8AC3E}">
        <p14:creationId xmlns:p14="http://schemas.microsoft.com/office/powerpoint/2010/main" val="42642522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Geometric nonlinearity</a:t>
            </a:r>
          </a:p>
          <a:p>
            <a:r>
              <a:rPr lang="en-US" dirty="0" smtClean="0"/>
              <a:t>Material nonlinearity</a:t>
            </a:r>
          </a:p>
          <a:p>
            <a:r>
              <a:rPr lang="en-US" dirty="0" smtClean="0"/>
              <a:t>Nonlinearity due to change in initial conditions or boundary conditions</a:t>
            </a:r>
            <a:endParaRPr lang="en-US" dirty="0"/>
          </a:p>
        </p:txBody>
      </p:sp>
      <p:sp>
        <p:nvSpPr>
          <p:cNvPr id="3" name="Title 2"/>
          <p:cNvSpPr>
            <a:spLocks noGrp="1"/>
          </p:cNvSpPr>
          <p:nvPr>
            <p:ph type="title"/>
          </p:nvPr>
        </p:nvSpPr>
        <p:spPr/>
        <p:txBody>
          <a:bodyPr/>
          <a:lstStyle/>
          <a:p>
            <a:r>
              <a:rPr lang="en-US" dirty="0" smtClean="0"/>
              <a:t>Classification of </a:t>
            </a:r>
            <a:r>
              <a:rPr lang="en-US" dirty="0" err="1" smtClean="0"/>
              <a:t>nonlinerity</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Consider </a:t>
            </a:r>
            <a:endParaRPr lang="en-US" dirty="0"/>
          </a:p>
        </p:txBody>
      </p:sp>
      <p:sp>
        <p:nvSpPr>
          <p:cNvPr id="3" name="Title 2"/>
          <p:cNvSpPr>
            <a:spLocks noGrp="1"/>
          </p:cNvSpPr>
          <p:nvPr>
            <p:ph type="title"/>
          </p:nvPr>
        </p:nvSpPr>
        <p:spPr/>
        <p:txBody>
          <a:bodyPr>
            <a:normAutofit fontScale="90000"/>
          </a:bodyPr>
          <a:lstStyle/>
          <a:p>
            <a:r>
              <a:rPr lang="en-US" dirty="0" smtClean="0"/>
              <a:t>Example of geometric nonlinearity</a:t>
            </a:r>
            <a:endParaRPr lang="en-US" dirty="0"/>
          </a:p>
        </p:txBody>
      </p:sp>
      <p:sp>
        <p:nvSpPr>
          <p:cNvPr id="7" name="TextBox 6"/>
          <p:cNvSpPr txBox="1"/>
          <p:nvPr/>
        </p:nvSpPr>
        <p:spPr>
          <a:xfrm>
            <a:off x="2133600" y="6019800"/>
            <a:ext cx="1319592" cy="369332"/>
          </a:xfrm>
          <a:prstGeom prst="rect">
            <a:avLst/>
          </a:prstGeom>
          <a:noFill/>
        </p:spPr>
        <p:txBody>
          <a:bodyPr wrap="none" rtlCol="0">
            <a:spAutoFit/>
          </a:bodyPr>
          <a:lstStyle/>
          <a:p>
            <a:r>
              <a:rPr lang="en-US" dirty="0" smtClean="0"/>
              <a:t>For linear </a:t>
            </a:r>
            <a:endParaRPr lang="en-US" dirty="0"/>
          </a:p>
        </p:txBody>
      </p:sp>
      <p:pic>
        <p:nvPicPr>
          <p:cNvPr id="7172" name="Picture 4"/>
          <p:cNvPicPr>
            <a:picLocks noChangeAspect="1" noChangeArrowheads="1"/>
          </p:cNvPicPr>
          <p:nvPr/>
        </p:nvPicPr>
        <p:blipFill>
          <a:blip r:embed="rId2" cstate="print"/>
          <a:srcRect/>
          <a:stretch>
            <a:fillRect/>
          </a:stretch>
        </p:blipFill>
        <p:spPr bwMode="auto">
          <a:xfrm>
            <a:off x="3810000" y="5791200"/>
            <a:ext cx="3078892" cy="762000"/>
          </a:xfrm>
          <a:prstGeom prst="rect">
            <a:avLst/>
          </a:prstGeom>
          <a:noFill/>
          <a:ln w="9525">
            <a:noFill/>
            <a:miter lim="800000"/>
            <a:headEnd/>
            <a:tailEnd/>
          </a:ln>
        </p:spPr>
      </p:pic>
      <p:pic>
        <p:nvPicPr>
          <p:cNvPr id="7173" name="Picture 5"/>
          <p:cNvPicPr>
            <a:picLocks noChangeAspect="1" noChangeArrowheads="1"/>
          </p:cNvPicPr>
          <p:nvPr/>
        </p:nvPicPr>
        <p:blipFill>
          <a:blip r:embed="rId3" cstate="print"/>
          <a:srcRect/>
          <a:stretch>
            <a:fillRect/>
          </a:stretch>
        </p:blipFill>
        <p:spPr bwMode="auto">
          <a:xfrm>
            <a:off x="650421" y="4953000"/>
            <a:ext cx="7598229" cy="685800"/>
          </a:xfrm>
          <a:prstGeom prst="rect">
            <a:avLst/>
          </a:prstGeom>
          <a:noFill/>
          <a:ln w="9525">
            <a:noFill/>
            <a:miter lim="800000"/>
            <a:headEnd/>
            <a:tailEnd/>
          </a:ln>
        </p:spPr>
      </p:pic>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0808" y="1856725"/>
            <a:ext cx="8105775" cy="30739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Example of geometric nonlinearity</a:t>
            </a: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15015" y="1219200"/>
            <a:ext cx="5638800" cy="54174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990600"/>
            <a:ext cx="8229600" cy="4525963"/>
          </a:xfrm>
        </p:spPr>
        <p:txBody>
          <a:bodyPr/>
          <a:lstStyle/>
          <a:p>
            <a:r>
              <a:rPr lang="en-US" dirty="0" smtClean="0"/>
              <a:t>Material nonlinearity can be introduced if the moment – rotation relation is not linear</a:t>
            </a:r>
            <a:endParaRPr lang="en-US" dirty="0"/>
          </a:p>
        </p:txBody>
      </p:sp>
      <p:sp>
        <p:nvSpPr>
          <p:cNvPr id="3" name="Title 2"/>
          <p:cNvSpPr>
            <a:spLocks noGrp="1"/>
          </p:cNvSpPr>
          <p:nvPr>
            <p:ph type="title"/>
          </p:nvPr>
        </p:nvSpPr>
        <p:spPr>
          <a:xfrm>
            <a:off x="457200" y="274638"/>
            <a:ext cx="8229600" cy="792162"/>
          </a:xfrm>
        </p:spPr>
        <p:txBody>
          <a:bodyPr/>
          <a:lstStyle/>
          <a:p>
            <a:r>
              <a:rPr lang="en-US" dirty="0" smtClean="0"/>
              <a:t>Material  nonlinearity</a:t>
            </a:r>
            <a:endParaRPr lang="en-US" dirty="0"/>
          </a:p>
        </p:txBody>
      </p:sp>
      <p:pic>
        <p:nvPicPr>
          <p:cNvPr id="9218" name="Picture 2"/>
          <p:cNvPicPr>
            <a:picLocks noChangeAspect="1" noChangeArrowheads="1"/>
          </p:cNvPicPr>
          <p:nvPr/>
        </p:nvPicPr>
        <p:blipFill>
          <a:blip r:embed="rId2" cstate="print"/>
          <a:srcRect/>
          <a:stretch>
            <a:fillRect/>
          </a:stretch>
        </p:blipFill>
        <p:spPr bwMode="auto">
          <a:xfrm>
            <a:off x="914400" y="1828800"/>
            <a:ext cx="6733650" cy="833438"/>
          </a:xfrm>
          <a:prstGeom prst="rect">
            <a:avLst/>
          </a:prstGeom>
          <a:noFill/>
          <a:ln w="9525">
            <a:noFill/>
            <a:miter lim="800000"/>
            <a:headEnd/>
            <a:tailEnd/>
          </a:ln>
        </p:spPr>
      </p:pic>
      <p:sp>
        <p:nvSpPr>
          <p:cNvPr id="6" name="TextBox 5"/>
          <p:cNvSpPr txBox="1"/>
          <p:nvPr/>
        </p:nvSpPr>
        <p:spPr>
          <a:xfrm>
            <a:off x="533400" y="3352800"/>
            <a:ext cx="2844048" cy="369332"/>
          </a:xfrm>
          <a:prstGeom prst="rect">
            <a:avLst/>
          </a:prstGeom>
          <a:solidFill>
            <a:schemeClr val="accent2"/>
          </a:solidFill>
        </p:spPr>
        <p:txBody>
          <a:bodyPr wrap="none" rtlCol="0">
            <a:spAutoFit/>
          </a:bodyPr>
          <a:lstStyle/>
          <a:p>
            <a:r>
              <a:rPr lang="en-US" dirty="0" smtClean="0"/>
              <a:t>Softening type behavior</a:t>
            </a:r>
            <a:endParaRPr lang="en-US"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7437" y="2373711"/>
            <a:ext cx="4862512" cy="44396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152400"/>
            <a:ext cx="8229600" cy="868362"/>
          </a:xfrm>
        </p:spPr>
        <p:txBody>
          <a:bodyPr/>
          <a:lstStyle/>
          <a:p>
            <a:r>
              <a:rPr lang="en-US" dirty="0"/>
              <a:t>Material  nonlinearity</a:t>
            </a:r>
          </a:p>
        </p:txBody>
      </p:sp>
      <p:graphicFrame>
        <p:nvGraphicFramePr>
          <p:cNvPr id="4" name="Content Placeholder 3"/>
          <p:cNvGraphicFramePr>
            <a:graphicFrameLocks noGrp="1" noChangeAspect="1"/>
          </p:cNvGraphicFramePr>
          <p:nvPr>
            <p:ph idx="1"/>
            <p:extLst>
              <p:ext uri="{D42A27DB-BD31-4B8C-83A1-F6EECF244321}">
                <p14:modId xmlns:p14="http://schemas.microsoft.com/office/powerpoint/2010/main" val="1981283356"/>
              </p:ext>
            </p:extLst>
          </p:nvPr>
        </p:nvGraphicFramePr>
        <p:xfrm>
          <a:off x="457200" y="838200"/>
          <a:ext cx="3886200" cy="964054"/>
        </p:xfrm>
        <a:graphic>
          <a:graphicData uri="http://schemas.openxmlformats.org/presentationml/2006/ole">
            <mc:AlternateContent xmlns:mc="http://schemas.openxmlformats.org/markup-compatibility/2006">
              <mc:Choice xmlns:v="urn:schemas-microsoft-com:vml" Requires="v">
                <p:oleObj spid="_x0000_s1034" name="Equation" r:id="rId3" imgW="1688760" imgH="419040" progId="Equation.3">
                  <p:embed/>
                </p:oleObj>
              </mc:Choice>
              <mc:Fallback>
                <p:oleObj name="Equation" r:id="rId3" imgW="1688760" imgH="419040" progId="Equation.3">
                  <p:embed/>
                  <p:pic>
                    <p:nvPicPr>
                      <p:cNvPr id="0" name=""/>
                      <p:cNvPicPr/>
                      <p:nvPr/>
                    </p:nvPicPr>
                    <p:blipFill>
                      <a:blip r:embed="rId4"/>
                      <a:stretch>
                        <a:fillRect/>
                      </a:stretch>
                    </p:blipFill>
                    <p:spPr>
                      <a:xfrm>
                        <a:off x="457200" y="838200"/>
                        <a:ext cx="3886200" cy="964054"/>
                      </a:xfrm>
                      <a:prstGeom prst="rect">
                        <a:avLst/>
                      </a:prstGeom>
                    </p:spPr>
                  </p:pic>
                </p:oleObj>
              </mc:Fallback>
            </mc:AlternateContent>
          </a:graphicData>
        </a:graphic>
      </p:graphicFrame>
      <p:graphicFrame>
        <p:nvGraphicFramePr>
          <p:cNvPr id="5" name="Object 4"/>
          <p:cNvGraphicFramePr>
            <a:graphicFrameLocks noGrp="1" noChangeAspect="1"/>
          </p:cNvGraphicFramePr>
          <p:nvPr>
            <p:extLst>
              <p:ext uri="{D42A27DB-BD31-4B8C-83A1-F6EECF244321}">
                <p14:modId xmlns:p14="http://schemas.microsoft.com/office/powerpoint/2010/main" val="1515032633"/>
              </p:ext>
            </p:extLst>
          </p:nvPr>
        </p:nvGraphicFramePr>
        <p:xfrm>
          <a:off x="5734050" y="914400"/>
          <a:ext cx="1693863" cy="496887"/>
        </p:xfrm>
        <a:graphic>
          <a:graphicData uri="http://schemas.openxmlformats.org/presentationml/2006/ole">
            <mc:AlternateContent xmlns:mc="http://schemas.openxmlformats.org/markup-compatibility/2006">
              <mc:Choice xmlns:v="urn:schemas-microsoft-com:vml" Requires="v">
                <p:oleObj spid="_x0000_s1035" name="Equation" r:id="rId5" imgW="736560" imgH="215640" progId="Equation.3">
                  <p:embed/>
                </p:oleObj>
              </mc:Choice>
              <mc:Fallback>
                <p:oleObj name="Equation" r:id="rId5" imgW="736560" imgH="215640" progId="Equation.3">
                  <p:embed/>
                  <p:pic>
                    <p:nvPicPr>
                      <p:cNvPr id="0" name="Content Placeholder 3"/>
                      <p:cNvPicPr>
                        <a:picLocks noGrp="1" noChangeAspect="1" noChangeArrowheads="1"/>
                      </p:cNvPicPr>
                      <p:nvPr/>
                    </p:nvPicPr>
                    <p:blipFill>
                      <a:blip r:embed="rId6"/>
                      <a:srcRect/>
                      <a:stretch>
                        <a:fillRect/>
                      </a:stretch>
                    </p:blipFill>
                    <p:spPr bwMode="auto">
                      <a:xfrm>
                        <a:off x="5734050" y="914400"/>
                        <a:ext cx="1693863"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6" name="Picture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967163" y="1752600"/>
            <a:ext cx="6986337" cy="5105400"/>
          </a:xfrm>
          <a:prstGeom prst="rect">
            <a:avLst/>
          </a:prstGeom>
        </p:spPr>
      </p:pic>
    </p:spTree>
    <p:extLst>
      <p:ext uri="{BB962C8B-B14F-4D97-AF65-F5344CB8AC3E}">
        <p14:creationId xmlns:p14="http://schemas.microsoft.com/office/powerpoint/2010/main" val="21327332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Consider the example</a:t>
            </a:r>
            <a:endParaRPr lang="en-US" dirty="0"/>
          </a:p>
        </p:txBody>
      </p:sp>
      <p:sp>
        <p:nvSpPr>
          <p:cNvPr id="3" name="Title 2"/>
          <p:cNvSpPr>
            <a:spLocks noGrp="1"/>
          </p:cNvSpPr>
          <p:nvPr>
            <p:ph type="title"/>
          </p:nvPr>
        </p:nvSpPr>
        <p:spPr/>
        <p:txBody>
          <a:bodyPr/>
          <a:lstStyle/>
          <a:p>
            <a:r>
              <a:rPr lang="en-US" dirty="0" smtClean="0"/>
              <a:t>BCs nonlinearity</a:t>
            </a:r>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2057400"/>
            <a:ext cx="6553200" cy="3381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governing equation is</a:t>
            </a:r>
          </a:p>
          <a:p>
            <a:endParaRPr lang="en-US" dirty="0" smtClean="0"/>
          </a:p>
          <a:p>
            <a:endParaRPr lang="en-US" dirty="0" smtClean="0"/>
          </a:p>
          <a:p>
            <a:r>
              <a:rPr lang="en-US" dirty="0" smtClean="0"/>
              <a:t>The BCs are</a:t>
            </a:r>
            <a:endParaRPr lang="en-US" dirty="0"/>
          </a:p>
        </p:txBody>
      </p:sp>
      <p:sp>
        <p:nvSpPr>
          <p:cNvPr id="3" name="Title 2"/>
          <p:cNvSpPr>
            <a:spLocks noGrp="1"/>
          </p:cNvSpPr>
          <p:nvPr>
            <p:ph type="title"/>
          </p:nvPr>
        </p:nvSpPr>
        <p:spPr/>
        <p:txBody>
          <a:bodyPr/>
          <a:lstStyle/>
          <a:p>
            <a:r>
              <a:rPr lang="en-US" dirty="0" smtClean="0"/>
              <a:t>BCs nonlinearity</a:t>
            </a:r>
            <a:endParaRPr lang="en-US" dirty="0"/>
          </a:p>
        </p:txBody>
      </p:sp>
      <p:pic>
        <p:nvPicPr>
          <p:cNvPr id="11266" name="Picture 2"/>
          <p:cNvPicPr>
            <a:picLocks noChangeAspect="1" noChangeArrowheads="1"/>
          </p:cNvPicPr>
          <p:nvPr/>
        </p:nvPicPr>
        <p:blipFill>
          <a:blip r:embed="rId2" cstate="print"/>
          <a:srcRect/>
          <a:stretch>
            <a:fillRect/>
          </a:stretch>
        </p:blipFill>
        <p:spPr bwMode="auto">
          <a:xfrm>
            <a:off x="2209800" y="1905000"/>
            <a:ext cx="3276600" cy="752475"/>
          </a:xfrm>
          <a:prstGeom prst="rect">
            <a:avLst/>
          </a:prstGeom>
          <a:noFill/>
          <a:ln w="9525">
            <a:noFill/>
            <a:miter lim="800000"/>
            <a:headEnd/>
            <a:tailEnd/>
          </a:ln>
        </p:spPr>
      </p:pic>
      <p:pic>
        <p:nvPicPr>
          <p:cNvPr id="11267" name="Picture 3"/>
          <p:cNvPicPr>
            <a:picLocks noChangeAspect="1" noChangeArrowheads="1"/>
          </p:cNvPicPr>
          <p:nvPr/>
        </p:nvPicPr>
        <p:blipFill>
          <a:blip r:embed="rId3" cstate="print"/>
          <a:srcRect/>
          <a:stretch>
            <a:fillRect/>
          </a:stretch>
        </p:blipFill>
        <p:spPr bwMode="auto">
          <a:xfrm>
            <a:off x="1" y="3581400"/>
            <a:ext cx="4546410" cy="1143000"/>
          </a:xfrm>
          <a:prstGeom prst="rect">
            <a:avLst/>
          </a:prstGeom>
          <a:noFill/>
          <a:ln w="9525">
            <a:noFill/>
            <a:miter lim="800000"/>
            <a:headEnd/>
            <a:tailEnd/>
          </a:ln>
        </p:spPr>
      </p:pic>
      <p:pic>
        <p:nvPicPr>
          <p:cNvPr id="11268" name="Picture 4"/>
          <p:cNvPicPr>
            <a:picLocks noChangeAspect="1" noChangeArrowheads="1"/>
          </p:cNvPicPr>
          <p:nvPr/>
        </p:nvPicPr>
        <p:blipFill>
          <a:blip r:embed="rId4" cstate="print"/>
          <a:srcRect/>
          <a:stretch>
            <a:fillRect/>
          </a:stretch>
        </p:blipFill>
        <p:spPr bwMode="auto">
          <a:xfrm>
            <a:off x="5181600" y="3581400"/>
            <a:ext cx="3810000" cy="570403"/>
          </a:xfrm>
          <a:prstGeom prst="rect">
            <a:avLst/>
          </a:prstGeom>
          <a:noFill/>
          <a:ln w="9525">
            <a:noFill/>
            <a:miter lim="800000"/>
            <a:headEnd/>
            <a:tailEnd/>
          </a:ln>
        </p:spPr>
      </p:pic>
      <p:sp>
        <p:nvSpPr>
          <p:cNvPr id="7" name="Right Arrow 6"/>
          <p:cNvSpPr/>
          <p:nvPr/>
        </p:nvSpPr>
        <p:spPr>
          <a:xfrm>
            <a:off x="4419600" y="3733800"/>
            <a:ext cx="5334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269" name="Picture 5"/>
          <p:cNvPicPr>
            <a:picLocks noChangeAspect="1" noChangeArrowheads="1"/>
          </p:cNvPicPr>
          <p:nvPr/>
        </p:nvPicPr>
        <p:blipFill>
          <a:blip r:embed="rId5" cstate="print"/>
          <a:srcRect/>
          <a:stretch>
            <a:fillRect/>
          </a:stretch>
        </p:blipFill>
        <p:spPr bwMode="auto">
          <a:xfrm>
            <a:off x="4543425" y="4419600"/>
            <a:ext cx="4600575" cy="2124075"/>
          </a:xfrm>
          <a:prstGeom prst="rect">
            <a:avLst/>
          </a:prstGeom>
          <a:noFill/>
          <a:ln w="9525">
            <a:noFill/>
            <a:miter lim="800000"/>
            <a:headEnd/>
            <a:tailEnd/>
          </a:ln>
        </p:spPr>
      </p:pic>
      <p:sp>
        <p:nvSpPr>
          <p:cNvPr id="11" name="Right Arrow 10"/>
          <p:cNvSpPr/>
          <p:nvPr/>
        </p:nvSpPr>
        <p:spPr>
          <a:xfrm rot="2358654">
            <a:off x="3615130" y="4631669"/>
            <a:ext cx="810975" cy="3961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685800" y="4953000"/>
            <a:ext cx="2970685" cy="369332"/>
          </a:xfrm>
          <a:prstGeom prst="rect">
            <a:avLst/>
          </a:prstGeom>
          <a:solidFill>
            <a:schemeClr val="accent2"/>
          </a:solidFill>
        </p:spPr>
        <p:txBody>
          <a:bodyPr wrap="none" rtlCol="0">
            <a:spAutoFit/>
          </a:bodyPr>
          <a:lstStyle/>
          <a:p>
            <a:r>
              <a:rPr lang="en-US" dirty="0" smtClean="0"/>
              <a:t>Contact or nonlinear BCs</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5029200"/>
          </a:xfrm>
        </p:spPr>
        <p:txBody>
          <a:bodyPr>
            <a:noAutofit/>
          </a:bodyPr>
          <a:lstStyle/>
          <a:p>
            <a:r>
              <a:rPr lang="en-US" sz="2300" b="1" dirty="0"/>
              <a:t>Analysis is an aid to design and it </a:t>
            </a:r>
            <a:r>
              <a:rPr lang="en-US" sz="2300" b="1" dirty="0" smtClean="0"/>
              <a:t>involves</a:t>
            </a:r>
          </a:p>
          <a:p>
            <a:pPr lvl="1"/>
            <a:r>
              <a:rPr lang="en-US" b="1" dirty="0"/>
              <a:t>mathematical </a:t>
            </a:r>
            <a:r>
              <a:rPr lang="en-US" b="1" dirty="0" smtClean="0"/>
              <a:t>model development</a:t>
            </a:r>
          </a:p>
          <a:p>
            <a:pPr marL="393192" lvl="1" indent="0">
              <a:buNone/>
            </a:pPr>
            <a:r>
              <a:rPr lang="en-US" dirty="0">
                <a:solidFill>
                  <a:srgbClr val="0070C0"/>
                </a:solidFill>
              </a:rPr>
              <a:t>The mathematical model is developed using </a:t>
            </a:r>
            <a:r>
              <a:rPr lang="en-US" dirty="0" smtClean="0">
                <a:solidFill>
                  <a:srgbClr val="0070C0"/>
                </a:solidFill>
              </a:rPr>
              <a:t>laws of </a:t>
            </a:r>
            <a:r>
              <a:rPr lang="en-US" dirty="0">
                <a:solidFill>
                  <a:srgbClr val="0070C0"/>
                </a:solidFill>
              </a:rPr>
              <a:t>physics and assumptions concerning the process behavior.</a:t>
            </a:r>
            <a:endParaRPr lang="en-US" dirty="0" smtClean="0">
              <a:solidFill>
                <a:srgbClr val="0070C0"/>
              </a:solidFill>
            </a:endParaRPr>
          </a:p>
          <a:p>
            <a:pPr lvl="1"/>
            <a:r>
              <a:rPr lang="en-US" b="1" dirty="0"/>
              <a:t>data acquisition by </a:t>
            </a:r>
            <a:r>
              <a:rPr lang="en-US" b="1" dirty="0" smtClean="0"/>
              <a:t>measurements</a:t>
            </a:r>
          </a:p>
          <a:p>
            <a:pPr marL="365760" lvl="1" indent="0">
              <a:buNone/>
            </a:pPr>
            <a:r>
              <a:rPr lang="en-US" dirty="0">
                <a:solidFill>
                  <a:srgbClr val="0070C0"/>
                </a:solidFill>
              </a:rPr>
              <a:t>The data includes the actual system parameters (geometry, loading, and boundary conditions) and constitutive properties. The constitutive properties such as the modulus, conductivity, and so on are determined in laboratory experiments.</a:t>
            </a:r>
          </a:p>
        </p:txBody>
      </p:sp>
      <p:sp>
        <p:nvSpPr>
          <p:cNvPr id="3" name="Title 2"/>
          <p:cNvSpPr>
            <a:spLocks noGrp="1"/>
          </p:cNvSpPr>
          <p:nvPr>
            <p:ph type="title"/>
          </p:nvPr>
        </p:nvSpPr>
        <p:spPr>
          <a:xfrm>
            <a:off x="457200" y="274638"/>
            <a:ext cx="8229600" cy="868362"/>
          </a:xfrm>
        </p:spPr>
        <p:txBody>
          <a:bodyPr/>
          <a:lstStyle/>
          <a:p>
            <a:r>
              <a:rPr lang="en-US" dirty="0" smtClean="0"/>
              <a:t>Big Picture</a:t>
            </a:r>
            <a:endParaRPr lang="en-US" dirty="0"/>
          </a:p>
        </p:txBody>
      </p:sp>
    </p:spTree>
    <p:extLst>
      <p:ext uri="{BB962C8B-B14F-4D97-AF65-F5344CB8AC3E}">
        <p14:creationId xmlns:p14="http://schemas.microsoft.com/office/powerpoint/2010/main" val="880481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mathematical models are representative of some physical phenomenon.</a:t>
            </a:r>
          </a:p>
          <a:p>
            <a:r>
              <a:rPr lang="en-US" dirty="0" smtClean="0"/>
              <a:t>As an example, one can consider the simple pendulum</a:t>
            </a:r>
            <a:endParaRPr lang="en-US" dirty="0"/>
          </a:p>
        </p:txBody>
      </p:sp>
      <p:sp>
        <p:nvSpPr>
          <p:cNvPr id="2" name="Title 1"/>
          <p:cNvSpPr>
            <a:spLocks noGrp="1"/>
          </p:cNvSpPr>
          <p:nvPr>
            <p:ph type="title"/>
          </p:nvPr>
        </p:nvSpPr>
        <p:spPr/>
        <p:txBody>
          <a:bodyPr/>
          <a:lstStyle/>
          <a:p>
            <a:r>
              <a:rPr lang="en-US" dirty="0" smtClean="0"/>
              <a:t>Example</a:t>
            </a:r>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200400"/>
            <a:ext cx="6600825" cy="3067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1"/>
            <a:r>
              <a:rPr lang="en-US" b="1" dirty="0"/>
              <a:t>numerical simulation</a:t>
            </a:r>
          </a:p>
          <a:p>
            <a:pPr marL="365760" lvl="1" indent="0">
              <a:buNone/>
            </a:pPr>
            <a:r>
              <a:rPr lang="en-US" dirty="0">
                <a:solidFill>
                  <a:srgbClr val="0070C0"/>
                </a:solidFill>
              </a:rPr>
              <a:t>The mathematical model, in most practical cases, does not admit analytical (or exact) solution due to the geometric complexity and/or nonlinearities. It is necessary to employ numerical methods to compute an approximate solution to the mathematical model.</a:t>
            </a:r>
          </a:p>
          <a:p>
            <a:pPr lvl="1"/>
            <a:r>
              <a:rPr lang="en-US" b="1" dirty="0"/>
              <a:t>evaluation of the results in light of known information and corrections to the mathematical model</a:t>
            </a:r>
          </a:p>
          <a:p>
            <a:endParaRPr lang="en-US" dirty="0"/>
          </a:p>
        </p:txBody>
      </p:sp>
      <p:sp>
        <p:nvSpPr>
          <p:cNvPr id="3" name="Title 2"/>
          <p:cNvSpPr>
            <a:spLocks noGrp="1"/>
          </p:cNvSpPr>
          <p:nvPr>
            <p:ph type="title"/>
          </p:nvPr>
        </p:nvSpPr>
        <p:spPr/>
        <p:txBody>
          <a:bodyPr/>
          <a:lstStyle/>
          <a:p>
            <a:r>
              <a:rPr lang="en-US" dirty="0" smtClean="0"/>
              <a:t>Big Picture</a:t>
            </a:r>
            <a:endParaRPr lang="en-US" dirty="0"/>
          </a:p>
        </p:txBody>
      </p:sp>
    </p:spTree>
    <p:extLst>
      <p:ext uri="{BB962C8B-B14F-4D97-AF65-F5344CB8AC3E}">
        <p14:creationId xmlns:p14="http://schemas.microsoft.com/office/powerpoint/2010/main" val="9295283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two-dimensional </a:t>
            </a:r>
            <a:r>
              <a:rPr lang="en-US" dirty="0"/>
              <a:t>or </a:t>
            </a:r>
            <a:r>
              <a:rPr lang="en-US" dirty="0" smtClean="0"/>
              <a:t>three-dimensional?</a:t>
            </a:r>
          </a:p>
          <a:p>
            <a:r>
              <a:rPr lang="en-US" dirty="0"/>
              <a:t>linear or </a:t>
            </a:r>
            <a:r>
              <a:rPr lang="en-US" dirty="0" smtClean="0"/>
              <a:t>nonlinear (what types of nonlinearities? )</a:t>
            </a:r>
          </a:p>
          <a:p>
            <a:r>
              <a:rPr lang="en-US" dirty="0"/>
              <a:t>what type constitutive </a:t>
            </a:r>
            <a:r>
              <a:rPr lang="en-US" dirty="0" smtClean="0"/>
              <a:t>model?</a:t>
            </a:r>
          </a:p>
          <a:p>
            <a:r>
              <a:rPr lang="en-US" dirty="0" smtClean="0"/>
              <a:t>how to idealize the loads and </a:t>
            </a:r>
            <a:r>
              <a:rPr lang="en-US" dirty="0"/>
              <a:t>boundary </a:t>
            </a:r>
            <a:r>
              <a:rPr lang="en-US" dirty="0" smtClean="0"/>
              <a:t>conditions?</a:t>
            </a:r>
          </a:p>
          <a:p>
            <a:r>
              <a:rPr lang="en-US" dirty="0"/>
              <a:t>what </a:t>
            </a:r>
            <a:r>
              <a:rPr lang="en-US" dirty="0" smtClean="0"/>
              <a:t>coupling effects</a:t>
            </a:r>
            <a:r>
              <a:rPr lang="en-US" dirty="0"/>
              <a:t>, if </a:t>
            </a:r>
            <a:r>
              <a:rPr lang="en-US" dirty="0" smtClean="0"/>
              <a:t>any?</a:t>
            </a:r>
            <a:endParaRPr lang="en-US" dirty="0"/>
          </a:p>
        </p:txBody>
      </p:sp>
      <p:sp>
        <p:nvSpPr>
          <p:cNvPr id="3" name="Title 2"/>
          <p:cNvSpPr>
            <a:spLocks noGrp="1"/>
          </p:cNvSpPr>
          <p:nvPr>
            <p:ph type="title"/>
          </p:nvPr>
        </p:nvSpPr>
        <p:spPr/>
        <p:txBody>
          <a:bodyPr>
            <a:normAutofit/>
          </a:bodyPr>
          <a:lstStyle/>
          <a:p>
            <a:r>
              <a:rPr lang="en-US" dirty="0" smtClean="0"/>
              <a:t>Idealization  Steps</a:t>
            </a:r>
            <a:endParaRPr lang="en-US" dirty="0"/>
          </a:p>
        </p:txBody>
      </p:sp>
    </p:spTree>
    <p:extLst>
      <p:ext uri="{BB962C8B-B14F-4D97-AF65-F5344CB8AC3E}">
        <p14:creationId xmlns:p14="http://schemas.microsoft.com/office/powerpoint/2010/main" val="1927428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solidFill>
                  <a:srgbClr val="0070C0"/>
                </a:solidFill>
              </a:rPr>
              <a:t>(1) choice of unknowns, which in turn dictates the </a:t>
            </a:r>
            <a:r>
              <a:rPr lang="en-US" dirty="0" smtClean="0">
                <a:solidFill>
                  <a:srgbClr val="0070C0"/>
                </a:solidFill>
              </a:rPr>
              <a:t>type of finite </a:t>
            </a:r>
            <a:r>
              <a:rPr lang="en-US" dirty="0">
                <a:solidFill>
                  <a:srgbClr val="0070C0"/>
                </a:solidFill>
              </a:rPr>
              <a:t>element model</a:t>
            </a:r>
            <a:r>
              <a:rPr lang="en-US" dirty="0" smtClean="0">
                <a:solidFill>
                  <a:srgbClr val="0070C0"/>
                </a:solidFill>
              </a:rPr>
              <a:t>,</a:t>
            </a:r>
          </a:p>
          <a:p>
            <a:r>
              <a:rPr lang="en-US" dirty="0">
                <a:solidFill>
                  <a:srgbClr val="0070C0"/>
                </a:solidFill>
              </a:rPr>
              <a:t>(2) type of elements</a:t>
            </a:r>
            <a:r>
              <a:rPr lang="en-US" dirty="0" smtClean="0">
                <a:solidFill>
                  <a:srgbClr val="0070C0"/>
                </a:solidFill>
              </a:rPr>
              <a:t>,</a:t>
            </a:r>
          </a:p>
          <a:p>
            <a:r>
              <a:rPr lang="en-US" dirty="0">
                <a:solidFill>
                  <a:srgbClr val="0070C0"/>
                </a:solidFill>
              </a:rPr>
              <a:t>(3) type of </a:t>
            </a:r>
            <a:r>
              <a:rPr lang="en-US" dirty="0" smtClean="0">
                <a:solidFill>
                  <a:srgbClr val="0070C0"/>
                </a:solidFill>
              </a:rPr>
              <a:t>mesh</a:t>
            </a:r>
          </a:p>
          <a:p>
            <a:r>
              <a:rPr lang="en-US" dirty="0">
                <a:solidFill>
                  <a:srgbClr val="FF0000"/>
                </a:solidFill>
              </a:rPr>
              <a:t>(4) magnitude of </a:t>
            </a:r>
            <a:r>
              <a:rPr lang="en-US" dirty="0" smtClean="0">
                <a:solidFill>
                  <a:srgbClr val="FF0000"/>
                </a:solidFill>
              </a:rPr>
              <a:t>“load” </a:t>
            </a:r>
            <a:r>
              <a:rPr lang="en-US" dirty="0">
                <a:solidFill>
                  <a:srgbClr val="FF0000"/>
                </a:solidFill>
              </a:rPr>
              <a:t>increments</a:t>
            </a:r>
            <a:r>
              <a:rPr lang="en-US" dirty="0" smtClean="0">
                <a:solidFill>
                  <a:srgbClr val="FF0000"/>
                </a:solidFill>
              </a:rPr>
              <a:t>,</a:t>
            </a:r>
          </a:p>
          <a:p>
            <a:r>
              <a:rPr lang="en-US" dirty="0">
                <a:solidFill>
                  <a:srgbClr val="FF0000"/>
                </a:solidFill>
              </a:rPr>
              <a:t>(</a:t>
            </a:r>
            <a:r>
              <a:rPr lang="en-US" dirty="0" smtClean="0">
                <a:solidFill>
                  <a:srgbClr val="FF0000"/>
                </a:solidFill>
              </a:rPr>
              <a:t>5) type </a:t>
            </a:r>
            <a:r>
              <a:rPr lang="en-US" dirty="0">
                <a:solidFill>
                  <a:srgbClr val="FF0000"/>
                </a:solidFill>
              </a:rPr>
              <a:t>of iterative method of solution</a:t>
            </a:r>
            <a:r>
              <a:rPr lang="en-US" dirty="0" smtClean="0">
                <a:solidFill>
                  <a:srgbClr val="FF0000"/>
                </a:solidFill>
              </a:rPr>
              <a:t>,</a:t>
            </a:r>
          </a:p>
          <a:p>
            <a:r>
              <a:rPr lang="en-US" dirty="0">
                <a:solidFill>
                  <a:srgbClr val="FF0000"/>
                </a:solidFill>
              </a:rPr>
              <a:t>(6) error criterion</a:t>
            </a:r>
            <a:r>
              <a:rPr lang="en-US" dirty="0" smtClean="0">
                <a:solidFill>
                  <a:srgbClr val="FF0000"/>
                </a:solidFill>
              </a:rPr>
              <a:t>,</a:t>
            </a:r>
          </a:p>
          <a:p>
            <a:r>
              <a:rPr lang="en-US" dirty="0">
                <a:solidFill>
                  <a:srgbClr val="FF0000"/>
                </a:solidFill>
              </a:rPr>
              <a:t>(7) error tolerance</a:t>
            </a:r>
            <a:r>
              <a:rPr lang="en-US" dirty="0" smtClean="0">
                <a:solidFill>
                  <a:srgbClr val="FF0000"/>
                </a:solidFill>
              </a:rPr>
              <a:t>,</a:t>
            </a:r>
          </a:p>
          <a:p>
            <a:r>
              <a:rPr lang="en-US" dirty="0">
                <a:solidFill>
                  <a:srgbClr val="FF0000"/>
                </a:solidFill>
              </a:rPr>
              <a:t>(8) maximum allowable number of iterations for termination of the program.</a:t>
            </a:r>
          </a:p>
        </p:txBody>
      </p:sp>
      <p:sp>
        <p:nvSpPr>
          <p:cNvPr id="3" name="Title 2"/>
          <p:cNvSpPr>
            <a:spLocks noGrp="1"/>
          </p:cNvSpPr>
          <p:nvPr>
            <p:ph type="title"/>
          </p:nvPr>
        </p:nvSpPr>
        <p:spPr/>
        <p:txBody>
          <a:bodyPr/>
          <a:lstStyle/>
          <a:p>
            <a:r>
              <a:rPr lang="en-US" dirty="0" smtClean="0"/>
              <a:t>FEM Steps</a:t>
            </a:r>
            <a:endParaRPr lang="en-US" dirty="0"/>
          </a:p>
        </p:txBody>
      </p:sp>
    </p:spTree>
    <p:extLst>
      <p:ext uri="{BB962C8B-B14F-4D97-AF65-F5344CB8AC3E}">
        <p14:creationId xmlns:p14="http://schemas.microsoft.com/office/powerpoint/2010/main" val="1086184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equation of motion is</a:t>
            </a:r>
          </a:p>
          <a:p>
            <a:endParaRPr lang="en-US" dirty="0" smtClean="0"/>
          </a:p>
          <a:p>
            <a:endParaRPr lang="en-US" dirty="0" smtClean="0"/>
          </a:p>
          <a:p>
            <a:r>
              <a:rPr lang="en-US" dirty="0" smtClean="0"/>
              <a:t>Subject to initial condition</a:t>
            </a:r>
          </a:p>
          <a:p>
            <a:endParaRPr lang="en-US" dirty="0" smtClean="0"/>
          </a:p>
          <a:p>
            <a:r>
              <a:rPr lang="en-US" dirty="0" smtClean="0"/>
              <a:t>This is a nonlinear equation.</a:t>
            </a:r>
          </a:p>
          <a:p>
            <a:r>
              <a:rPr lang="en-US" dirty="0" smtClean="0"/>
              <a:t>For linear approximation</a:t>
            </a:r>
            <a:endParaRPr lang="en-US" dirty="0"/>
          </a:p>
        </p:txBody>
      </p:sp>
      <p:sp>
        <p:nvSpPr>
          <p:cNvPr id="2" name="Title 1"/>
          <p:cNvSpPr>
            <a:spLocks noGrp="1"/>
          </p:cNvSpPr>
          <p:nvPr>
            <p:ph type="title"/>
          </p:nvPr>
        </p:nvSpPr>
        <p:spPr/>
        <p:txBody>
          <a:bodyPr/>
          <a:lstStyle/>
          <a:p>
            <a:r>
              <a:rPr lang="en-US" dirty="0" smtClean="0"/>
              <a:t>Example</a:t>
            </a:r>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1752600" y="1905000"/>
            <a:ext cx="5829300" cy="685800"/>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3048000" y="3276600"/>
            <a:ext cx="2924175" cy="647700"/>
          </a:xfrm>
          <a:prstGeom prst="rect">
            <a:avLst/>
          </a:prstGeom>
          <a:noFill/>
          <a:ln w="9525">
            <a:noFill/>
            <a:miter lim="800000"/>
            <a:headEnd/>
            <a:tailEnd/>
          </a:ln>
        </p:spPr>
      </p:pic>
      <p:pic>
        <p:nvPicPr>
          <p:cNvPr id="2052" name="Picture 4"/>
          <p:cNvPicPr>
            <a:picLocks noChangeAspect="1" noChangeArrowheads="1"/>
          </p:cNvPicPr>
          <p:nvPr/>
        </p:nvPicPr>
        <p:blipFill>
          <a:blip r:embed="rId4" cstate="print"/>
          <a:srcRect/>
          <a:stretch>
            <a:fillRect/>
          </a:stretch>
        </p:blipFill>
        <p:spPr bwMode="auto">
          <a:xfrm>
            <a:off x="2743200" y="4724400"/>
            <a:ext cx="3705726" cy="685800"/>
          </a:xfrm>
          <a:prstGeom prst="rect">
            <a:avLst/>
          </a:prstGeom>
          <a:noFill/>
          <a:ln w="9525">
            <a:noFill/>
            <a:miter lim="800000"/>
            <a:headEnd/>
            <a:tailEnd/>
          </a:ln>
        </p:spPr>
      </p:pic>
      <p:pic>
        <p:nvPicPr>
          <p:cNvPr id="2053" name="Picture 5"/>
          <p:cNvPicPr>
            <a:picLocks noChangeAspect="1" noChangeArrowheads="1"/>
          </p:cNvPicPr>
          <p:nvPr/>
        </p:nvPicPr>
        <p:blipFill>
          <a:blip r:embed="rId5" cstate="print"/>
          <a:srcRect/>
          <a:stretch>
            <a:fillRect/>
          </a:stretch>
        </p:blipFill>
        <p:spPr bwMode="auto">
          <a:xfrm>
            <a:off x="2057400" y="5562600"/>
            <a:ext cx="4898571" cy="6858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And</a:t>
            </a:r>
          </a:p>
          <a:p>
            <a:endParaRPr lang="en-US" dirty="0" smtClean="0"/>
          </a:p>
          <a:p>
            <a:r>
              <a:rPr lang="en-US" dirty="0" smtClean="0"/>
              <a:t>Thus </a:t>
            </a:r>
          </a:p>
          <a:p>
            <a:endParaRPr lang="en-US" dirty="0" smtClean="0"/>
          </a:p>
          <a:p>
            <a:endParaRPr lang="en-US" dirty="0" smtClean="0"/>
          </a:p>
          <a:p>
            <a:r>
              <a:rPr lang="en-US" dirty="0" smtClean="0"/>
              <a:t>For initial zero velocity </a:t>
            </a:r>
            <a:endParaRPr lang="en-US" dirty="0"/>
          </a:p>
        </p:txBody>
      </p:sp>
      <p:sp>
        <p:nvSpPr>
          <p:cNvPr id="2" name="Title 1"/>
          <p:cNvSpPr>
            <a:spLocks noGrp="1"/>
          </p:cNvSpPr>
          <p:nvPr>
            <p:ph type="title"/>
          </p:nvPr>
        </p:nvSpPr>
        <p:spPr/>
        <p:txBody>
          <a:bodyPr/>
          <a:lstStyle/>
          <a:p>
            <a:r>
              <a:rPr lang="en-US" dirty="0" smtClean="0"/>
              <a:t>Example</a:t>
            </a:r>
            <a:endParaRPr lang="en-US" dirty="0"/>
          </a:p>
        </p:txBody>
      </p:sp>
      <p:pic>
        <p:nvPicPr>
          <p:cNvPr id="3074" name="Picture 2"/>
          <p:cNvPicPr>
            <a:picLocks noChangeAspect="1" noChangeArrowheads="1"/>
          </p:cNvPicPr>
          <p:nvPr/>
        </p:nvPicPr>
        <p:blipFill>
          <a:blip r:embed="rId2" cstate="print"/>
          <a:srcRect/>
          <a:stretch>
            <a:fillRect/>
          </a:stretch>
        </p:blipFill>
        <p:spPr bwMode="auto">
          <a:xfrm>
            <a:off x="2438400" y="1828800"/>
            <a:ext cx="2678502" cy="685800"/>
          </a:xfrm>
          <a:prstGeom prst="rect">
            <a:avLst/>
          </a:prstGeom>
          <a:noFill/>
          <a:ln w="9525">
            <a:noFill/>
            <a:miter lim="800000"/>
            <a:headEnd/>
            <a:tailEnd/>
          </a:ln>
        </p:spPr>
      </p:pic>
      <p:pic>
        <p:nvPicPr>
          <p:cNvPr id="3076" name="Picture 4"/>
          <p:cNvPicPr>
            <a:picLocks noChangeAspect="1" noChangeArrowheads="1"/>
          </p:cNvPicPr>
          <p:nvPr/>
        </p:nvPicPr>
        <p:blipFill>
          <a:blip r:embed="rId3" cstate="print"/>
          <a:srcRect/>
          <a:stretch>
            <a:fillRect/>
          </a:stretch>
        </p:blipFill>
        <p:spPr bwMode="auto">
          <a:xfrm>
            <a:off x="2667000" y="2895600"/>
            <a:ext cx="3856008" cy="685800"/>
          </a:xfrm>
          <a:prstGeom prst="rect">
            <a:avLst/>
          </a:prstGeom>
          <a:noFill/>
          <a:ln w="9525">
            <a:noFill/>
            <a:miter lim="800000"/>
            <a:headEnd/>
            <a:tailEnd/>
          </a:ln>
        </p:spPr>
      </p:pic>
      <p:pic>
        <p:nvPicPr>
          <p:cNvPr id="3077" name="Picture 5"/>
          <p:cNvPicPr>
            <a:picLocks noChangeAspect="1" noChangeArrowheads="1"/>
          </p:cNvPicPr>
          <p:nvPr/>
        </p:nvPicPr>
        <p:blipFill>
          <a:blip r:embed="rId4" cstate="print"/>
          <a:srcRect/>
          <a:stretch>
            <a:fillRect/>
          </a:stretch>
        </p:blipFill>
        <p:spPr bwMode="auto">
          <a:xfrm>
            <a:off x="3048000" y="4419600"/>
            <a:ext cx="2783633" cy="7620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It means solving the governing equations by a numerical method and a computer.</a:t>
            </a:r>
          </a:p>
          <a:p>
            <a:r>
              <a:rPr lang="en-US" dirty="0" smtClean="0"/>
              <a:t>Numerical methods typically transform the differential equations into a set of algebraic equations.</a:t>
            </a:r>
          </a:p>
          <a:p>
            <a:r>
              <a:rPr lang="en-US" dirty="0" smtClean="0"/>
              <a:t>Suppose </a:t>
            </a:r>
            <a:endParaRPr lang="en-US" dirty="0"/>
          </a:p>
        </p:txBody>
      </p:sp>
      <p:sp>
        <p:nvSpPr>
          <p:cNvPr id="2" name="Title 1"/>
          <p:cNvSpPr>
            <a:spLocks noGrp="1"/>
          </p:cNvSpPr>
          <p:nvPr>
            <p:ph type="title"/>
          </p:nvPr>
        </p:nvSpPr>
        <p:spPr/>
        <p:txBody>
          <a:bodyPr/>
          <a:lstStyle/>
          <a:p>
            <a:r>
              <a:rPr lang="en-US" dirty="0" smtClean="0"/>
              <a:t>Numerical simulation</a:t>
            </a:r>
            <a:endParaRPr lang="en-US" dirty="0"/>
          </a:p>
        </p:txBody>
      </p:sp>
      <p:pic>
        <p:nvPicPr>
          <p:cNvPr id="4098" name="Picture 2"/>
          <p:cNvPicPr>
            <a:picLocks noChangeAspect="1" noChangeArrowheads="1"/>
          </p:cNvPicPr>
          <p:nvPr/>
        </p:nvPicPr>
        <p:blipFill>
          <a:blip r:embed="rId2" cstate="print"/>
          <a:srcRect/>
          <a:stretch>
            <a:fillRect/>
          </a:stretch>
        </p:blipFill>
        <p:spPr bwMode="auto">
          <a:xfrm>
            <a:off x="4038600" y="3429000"/>
            <a:ext cx="2205111" cy="838200"/>
          </a:xfrm>
          <a:prstGeom prst="rect">
            <a:avLst/>
          </a:prstGeom>
          <a:noFill/>
          <a:ln w="9525">
            <a:noFill/>
            <a:miter lim="800000"/>
            <a:headEnd/>
            <a:tailEnd/>
          </a:ln>
        </p:spPr>
      </p:pic>
      <p:pic>
        <p:nvPicPr>
          <p:cNvPr id="4099" name="Picture 3"/>
          <p:cNvPicPr>
            <a:picLocks noChangeAspect="1" noChangeArrowheads="1"/>
          </p:cNvPicPr>
          <p:nvPr/>
        </p:nvPicPr>
        <p:blipFill>
          <a:blip r:embed="rId3" cstate="print"/>
          <a:srcRect/>
          <a:stretch>
            <a:fillRect/>
          </a:stretch>
        </p:blipFill>
        <p:spPr bwMode="auto">
          <a:xfrm>
            <a:off x="3276600" y="4191000"/>
            <a:ext cx="4639082" cy="25908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767072"/>
          </a:xfrm>
        </p:spPr>
        <p:txBody>
          <a:bodyPr>
            <a:normAutofit/>
          </a:bodyPr>
          <a:lstStyle/>
          <a:p>
            <a:r>
              <a:rPr lang="en-US" dirty="0" smtClean="0"/>
              <a:t>The pendulum equations are</a:t>
            </a:r>
          </a:p>
          <a:p>
            <a:endParaRPr lang="en-US" dirty="0" smtClean="0"/>
          </a:p>
          <a:p>
            <a:endParaRPr lang="en-US" dirty="0" smtClean="0"/>
          </a:p>
          <a:p>
            <a:r>
              <a:rPr lang="en-US" dirty="0" smtClean="0"/>
              <a:t>Discretize </a:t>
            </a:r>
          </a:p>
          <a:p>
            <a:endParaRPr lang="en-US" dirty="0" smtClean="0"/>
          </a:p>
          <a:p>
            <a:endParaRPr lang="en-US" dirty="0" smtClean="0"/>
          </a:p>
          <a:p>
            <a:r>
              <a:rPr lang="en-US" dirty="0" smtClean="0"/>
              <a:t>At time t=0,          =</a:t>
            </a:r>
          </a:p>
          <a:p>
            <a:r>
              <a:rPr lang="en-US" dirty="0" smtClean="0"/>
              <a:t>The solution depends on time step, the smaller time step results in more accurate solution.</a:t>
            </a:r>
            <a:endParaRPr lang="en-US" dirty="0"/>
          </a:p>
        </p:txBody>
      </p:sp>
      <p:sp>
        <p:nvSpPr>
          <p:cNvPr id="3" name="Title 2"/>
          <p:cNvSpPr>
            <a:spLocks noGrp="1"/>
          </p:cNvSpPr>
          <p:nvPr>
            <p:ph type="title"/>
          </p:nvPr>
        </p:nvSpPr>
        <p:spPr/>
        <p:txBody>
          <a:bodyPr/>
          <a:lstStyle/>
          <a:p>
            <a:r>
              <a:rPr lang="en-US" dirty="0" smtClean="0"/>
              <a:t>Numerical simulation</a:t>
            </a:r>
            <a:endParaRPr lang="en-US" dirty="0"/>
          </a:p>
        </p:txBody>
      </p:sp>
      <p:pic>
        <p:nvPicPr>
          <p:cNvPr id="5122" name="Picture 2"/>
          <p:cNvPicPr>
            <a:picLocks noChangeAspect="1" noChangeArrowheads="1"/>
          </p:cNvPicPr>
          <p:nvPr/>
        </p:nvPicPr>
        <p:blipFill>
          <a:blip r:embed="rId2" cstate="print"/>
          <a:srcRect/>
          <a:stretch>
            <a:fillRect/>
          </a:stretch>
        </p:blipFill>
        <p:spPr bwMode="auto">
          <a:xfrm>
            <a:off x="2438400" y="1905000"/>
            <a:ext cx="4339648" cy="923925"/>
          </a:xfrm>
          <a:prstGeom prst="rect">
            <a:avLst/>
          </a:prstGeom>
          <a:noFill/>
          <a:ln w="9525">
            <a:noFill/>
            <a:miter lim="800000"/>
            <a:headEnd/>
            <a:tailEnd/>
          </a:ln>
        </p:spPr>
      </p:pic>
      <p:pic>
        <p:nvPicPr>
          <p:cNvPr id="5123" name="Picture 3"/>
          <p:cNvPicPr>
            <a:picLocks noChangeAspect="1" noChangeArrowheads="1"/>
          </p:cNvPicPr>
          <p:nvPr/>
        </p:nvPicPr>
        <p:blipFill>
          <a:blip r:embed="rId3" cstate="print"/>
          <a:srcRect/>
          <a:stretch>
            <a:fillRect/>
          </a:stretch>
        </p:blipFill>
        <p:spPr bwMode="auto">
          <a:xfrm>
            <a:off x="1752600" y="3352800"/>
            <a:ext cx="6886222" cy="762000"/>
          </a:xfrm>
          <a:prstGeom prst="rect">
            <a:avLst/>
          </a:prstGeom>
          <a:noFill/>
          <a:ln w="9525">
            <a:noFill/>
            <a:miter lim="800000"/>
            <a:headEnd/>
            <a:tailEnd/>
          </a:ln>
        </p:spPr>
      </p:pic>
      <p:pic>
        <p:nvPicPr>
          <p:cNvPr id="5124" name="Picture 4"/>
          <p:cNvPicPr>
            <a:picLocks noChangeAspect="1" noChangeArrowheads="1"/>
          </p:cNvPicPr>
          <p:nvPr/>
        </p:nvPicPr>
        <p:blipFill>
          <a:blip r:embed="rId4" cstate="print"/>
          <a:srcRect/>
          <a:stretch>
            <a:fillRect/>
          </a:stretch>
        </p:blipFill>
        <p:spPr bwMode="auto">
          <a:xfrm>
            <a:off x="3048000" y="4224980"/>
            <a:ext cx="949036" cy="423219"/>
          </a:xfrm>
          <a:prstGeom prst="rect">
            <a:avLst/>
          </a:prstGeom>
          <a:noFill/>
          <a:ln w="9525">
            <a:noFill/>
            <a:miter lim="800000"/>
            <a:headEnd/>
            <a:tailEnd/>
          </a:ln>
        </p:spPr>
      </p:pic>
      <p:pic>
        <p:nvPicPr>
          <p:cNvPr id="5125" name="Picture 5"/>
          <p:cNvPicPr>
            <a:picLocks noChangeAspect="1" noChangeArrowheads="1"/>
          </p:cNvPicPr>
          <p:nvPr/>
        </p:nvPicPr>
        <p:blipFill>
          <a:blip r:embed="rId5" cstate="print"/>
          <a:srcRect/>
          <a:stretch>
            <a:fillRect/>
          </a:stretch>
        </p:blipFill>
        <p:spPr bwMode="auto">
          <a:xfrm>
            <a:off x="4267200" y="4267200"/>
            <a:ext cx="1030544" cy="37147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Numerical simulation</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295401"/>
            <a:ext cx="7543800" cy="4973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 finite difference method, the derivatives are approximated by Taylor series.</a:t>
            </a:r>
          </a:p>
          <a:p>
            <a:r>
              <a:rPr lang="en-US" dirty="0" smtClean="0"/>
              <a:t>Finite difference suffer from 2 drawbacks</a:t>
            </a:r>
          </a:p>
          <a:p>
            <a:pPr lvl="1"/>
            <a:r>
              <a:rPr lang="en-US" dirty="0" smtClean="0"/>
              <a:t>It is usually more suitable for rectangular grids</a:t>
            </a:r>
          </a:p>
          <a:p>
            <a:pPr lvl="1"/>
            <a:r>
              <a:rPr lang="en-US" dirty="0" smtClean="0"/>
              <a:t>Applying BCs of gradient types usually require additional approximation</a:t>
            </a:r>
          </a:p>
          <a:p>
            <a:pPr lvl="1">
              <a:buNone/>
            </a:pPr>
            <a:endParaRPr lang="en-US" dirty="0" smtClean="0"/>
          </a:p>
        </p:txBody>
      </p:sp>
      <p:sp>
        <p:nvSpPr>
          <p:cNvPr id="3" name="Title 2"/>
          <p:cNvSpPr>
            <a:spLocks noGrp="1"/>
          </p:cNvSpPr>
          <p:nvPr>
            <p:ph type="title"/>
          </p:nvPr>
        </p:nvSpPr>
        <p:spPr/>
        <p:txBody>
          <a:bodyPr/>
          <a:lstStyle/>
          <a:p>
            <a:r>
              <a:rPr lang="en-US" dirty="0" smtClean="0"/>
              <a:t>The finite element method</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FEM has 3 basic features</a:t>
            </a:r>
          </a:p>
          <a:p>
            <a:pPr lvl="1"/>
            <a:r>
              <a:rPr lang="en-US" dirty="0" smtClean="0"/>
              <a:t>A domain is represented by simple subdomain called </a:t>
            </a:r>
            <a:r>
              <a:rPr lang="en-US" i="1" dirty="0" smtClean="0">
                <a:solidFill>
                  <a:srgbClr val="FF0000"/>
                </a:solidFill>
              </a:rPr>
              <a:t>finite element.</a:t>
            </a:r>
            <a:endParaRPr lang="en-US" dirty="0" smtClean="0"/>
          </a:p>
          <a:p>
            <a:pPr lvl="1"/>
            <a:r>
              <a:rPr lang="en-US" dirty="0" smtClean="0"/>
              <a:t>Over each element, the unknown variables approximated by simple polynomial with unknowns at nodes</a:t>
            </a:r>
          </a:p>
          <a:p>
            <a:pPr lvl="1"/>
            <a:r>
              <a:rPr lang="en-US" dirty="0" smtClean="0"/>
              <a:t>The algebraic equations from all elements obtain from continuity and equilibrium  conditions. </a:t>
            </a:r>
            <a:endParaRPr lang="en-US" dirty="0"/>
          </a:p>
        </p:txBody>
      </p:sp>
      <p:sp>
        <p:nvSpPr>
          <p:cNvPr id="3" name="Title 2"/>
          <p:cNvSpPr>
            <a:spLocks noGrp="1"/>
          </p:cNvSpPr>
          <p:nvPr>
            <p:ph type="title"/>
          </p:nvPr>
        </p:nvSpPr>
        <p:spPr/>
        <p:txBody>
          <a:bodyPr/>
          <a:lstStyle/>
          <a:p>
            <a:r>
              <a:rPr lang="en-US" dirty="0" smtClean="0"/>
              <a:t>The finite element method</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207</TotalTime>
  <Words>624</Words>
  <Application>Microsoft Office PowerPoint</Application>
  <PresentationFormat>On-screen Show (4:3)</PresentationFormat>
  <Paragraphs>104</Paragraphs>
  <Slides>22</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Concourse</vt:lpstr>
      <vt:lpstr>Equation</vt:lpstr>
      <vt:lpstr>Introduction</vt:lpstr>
      <vt:lpstr>Example</vt:lpstr>
      <vt:lpstr>Example</vt:lpstr>
      <vt:lpstr>Example</vt:lpstr>
      <vt:lpstr>Numerical simulation</vt:lpstr>
      <vt:lpstr>Numerical simulation</vt:lpstr>
      <vt:lpstr>Numerical simulation</vt:lpstr>
      <vt:lpstr>The finite element method</vt:lpstr>
      <vt:lpstr>The finite element method</vt:lpstr>
      <vt:lpstr>Nonlinear analysis</vt:lpstr>
      <vt:lpstr>Features of nonlinear analysis </vt:lpstr>
      <vt:lpstr>Classification of nonlinerity</vt:lpstr>
      <vt:lpstr>Example of geometric nonlinearity</vt:lpstr>
      <vt:lpstr>Example of geometric nonlinearity</vt:lpstr>
      <vt:lpstr>Material  nonlinearity</vt:lpstr>
      <vt:lpstr>Material  nonlinearity</vt:lpstr>
      <vt:lpstr>BCs nonlinearity</vt:lpstr>
      <vt:lpstr>BCs nonlinearity</vt:lpstr>
      <vt:lpstr>Big Picture</vt:lpstr>
      <vt:lpstr>Big Picture</vt:lpstr>
      <vt:lpstr>Idealization  Steps</vt:lpstr>
      <vt:lpstr>FEM Steps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szrad</dc:creator>
  <cp:lastModifiedBy>Saeed Ziaei-Rad</cp:lastModifiedBy>
  <cp:revision>16</cp:revision>
  <dcterms:created xsi:type="dcterms:W3CDTF">2010-05-23T20:12:00Z</dcterms:created>
  <dcterms:modified xsi:type="dcterms:W3CDTF">2015-02-05T20:06:30Z</dcterms:modified>
</cp:coreProperties>
</file>