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9.xml.rels" ContentType="application/vnd.openxmlformats-package.relationships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1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3.jpeg" ContentType="image/jpeg"/>
  <Override PartName="/ppt/media/image12.wmf" ContentType="image/x-wmf"/>
  <Override PartName="/ppt/media/image16.wmf" ContentType="image/x-wmf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3.jpeg" ContentType="image/jpeg"/>
  <Override PartName="/ppt/media/image11.png" ContentType="image/png"/>
  <Override PartName="/ppt/media/image1.jpeg" ContentType="image/jpeg"/>
  <Override PartName="/ppt/media/image2.jpeg" ContentType="image/jpeg"/>
  <Override PartName="/ppt/media/image8.jpeg" ContentType="image/jpeg"/>
  <Override PartName="/ppt/media/image14.png" ContentType="image/png"/>
  <Override PartName="/ppt/media/image15.png" ContentType="image/png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80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_rels/slideLayout17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59.xml.rels" ContentType="application/vnd.openxmlformats-package.relationships+xml"/>
  <Override PartName="/ppt/slideLayouts/slideLayout10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</p:sldIdLst>
  <p:sldSz cx="9144000" cy="6858000"/>
  <p:notesSz cx="7008812" cy="9294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Rectangle 1"/>
          <p:cNvSpPr/>
          <p:nvPr/>
        </p:nvSpPr>
        <p:spPr>
          <a:xfrm>
            <a:off x="0" y="0"/>
            <a:ext cx="7009200" cy="92952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602" name="CustomShape 2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3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4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5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6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7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CustomShape 8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9" name="CustomShape 9"/>
          <p:cNvSpPr/>
          <p:nvPr/>
        </p:nvSpPr>
        <p:spPr>
          <a:xfrm>
            <a:off x="0" y="0"/>
            <a:ext cx="7008840" cy="9294840"/>
          </a:xfrm>
          <a:custGeom>
            <a:avLst/>
            <a:gdLst/>
            <a:ahLst/>
            <a:rect l="0" t="0" r="r" b="b"/>
            <a:pathLst>
              <a:path w="19471" h="2582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5816"/>
                </a:lnTo>
                <a:cubicBezTo>
                  <a:pt x="0" y="25818"/>
                  <a:pt x="1" y="25820"/>
                  <a:pt x="3" y="25820"/>
                </a:cubicBezTo>
                <a:lnTo>
                  <a:pt x="19466" y="25820"/>
                </a:lnTo>
                <a:cubicBezTo>
                  <a:pt x="19468" y="25820"/>
                  <a:pt x="19470" y="25818"/>
                  <a:pt x="19470" y="25816"/>
                </a:cubicBezTo>
                <a:lnTo>
                  <a:pt x="19470" y="3"/>
                </a:lnTo>
                <a:cubicBezTo>
                  <a:pt x="19470" y="1"/>
                  <a:pt x="19468" y="0"/>
                  <a:pt x="1946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10"/>
          <p:cNvSpPr/>
          <p:nvPr/>
        </p:nvSpPr>
        <p:spPr>
          <a:xfrm>
            <a:off x="0" y="0"/>
            <a:ext cx="3036960" cy="46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11"/>
          <p:cNvSpPr/>
          <p:nvPr/>
        </p:nvSpPr>
        <p:spPr>
          <a:xfrm>
            <a:off x="3973680" y="0"/>
            <a:ext cx="3036600" cy="46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PlaceHolder 12"/>
          <p:cNvSpPr>
            <a:spLocks noGrp="1"/>
          </p:cNvSpPr>
          <p:nvPr>
            <p:ph type="sldImg"/>
          </p:nvPr>
        </p:nvSpPr>
        <p:spPr>
          <a:xfrm>
            <a:off x="1182600" y="698040"/>
            <a:ext cx="4633920" cy="347364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3" name="PlaceHolder 13"/>
          <p:cNvSpPr>
            <a:spLocks noGrp="1"/>
          </p:cNvSpPr>
          <p:nvPr>
            <p:ph type="body"/>
          </p:nvPr>
        </p:nvSpPr>
        <p:spPr>
          <a:xfrm>
            <a:off x="934920" y="4416480"/>
            <a:ext cx="5127840" cy="41688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4" name="CustomShape 14"/>
          <p:cNvSpPr/>
          <p:nvPr/>
        </p:nvSpPr>
        <p:spPr>
          <a:xfrm>
            <a:off x="0" y="8832960"/>
            <a:ext cx="3036960" cy="46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PlaceHolder 15"/>
          <p:cNvSpPr>
            <a:spLocks noGrp="1"/>
          </p:cNvSpPr>
          <p:nvPr>
            <p:ph type="sldNum"/>
          </p:nvPr>
        </p:nvSpPr>
        <p:spPr>
          <a:xfrm>
            <a:off x="3973680" y="8832960"/>
            <a:ext cx="3024000" cy="450720"/>
          </a:xfrm>
          <a:prstGeom prst="rect">
            <a:avLst/>
          </a:prstGeom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B82EDFD1-C799-48E0-B991-788235CBB88E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3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5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5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5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6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6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6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ctr"/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a-IR" sz="1200" spc="-1" strike="noStrike">
                <a:solidFill>
                  <a:srgbClr val="000000"/>
                </a:solidFill>
                <a:latin typeface="Times New Roman"/>
              </a:rPr>
              <a:t>از این صفها ایده بگیرید</a:t>
            </a:r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6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6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ctr"/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fa-IR" sz="1200" spc="-1" strike="noStrike">
                <a:solidFill>
                  <a:srgbClr val="000000"/>
                </a:solidFill>
                <a:latin typeface="Times New Roman"/>
              </a:rPr>
              <a:t>یونیکس بلندمدت ندارد. و میان مدت دارد</a:t>
            </a:r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7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7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ctr"/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CPU dispatcher</a:t>
            </a:r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7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7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ctr"/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Ps or top</a:t>
            </a:r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7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8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8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8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8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8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4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9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ctr"/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X server and client</a:t>
            </a:r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Pipe :   ps -aux  | grep “java”</a:t>
            </a:r>
            <a:endParaRPr b="0" lang="en-US" sz="1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9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9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9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9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0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0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0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0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0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4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1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1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1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1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1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2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2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2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2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82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44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46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48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50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6880" cy="3486240"/>
          </a:xfrm>
          <a:prstGeom prst="rect">
            <a:avLst/>
          </a:prstGeom>
        </p:spPr>
      </p:sp>
      <p:sp>
        <p:nvSpPr>
          <p:cNvPr id="752" name="CustomShape 2"/>
          <p:cNvSpPr/>
          <p:nvPr/>
        </p:nvSpPr>
        <p:spPr>
          <a:xfrm>
            <a:off x="934920" y="4416480"/>
            <a:ext cx="5140440" cy="41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456840" y="277560"/>
            <a:ext cx="8217000" cy="26128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806040" y="3593520"/>
            <a:ext cx="821700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016600" y="123336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80604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5016600" y="3593520"/>
            <a:ext cx="400968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58452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362640" y="123336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8060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 type="body"/>
          </p:nvPr>
        </p:nvSpPr>
        <p:spPr>
          <a:xfrm>
            <a:off x="358452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 type="body"/>
          </p:nvPr>
        </p:nvSpPr>
        <p:spPr>
          <a:xfrm>
            <a:off x="6362640" y="3593520"/>
            <a:ext cx="2645640" cy="21549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6840" y="259560"/>
            <a:ext cx="8217000" cy="581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4680"/>
            <a:ext cx="7873920" cy="1312920"/>
          </a:xfrm>
          <a:prstGeom prst="rect">
            <a:avLst/>
          </a:prstGeom>
        </p:spPr>
        <p:txBody>
          <a:bodyPr lIns="90000" rIns="90000" tIns="46800" bIns="46800" anchor="ctr"/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73920" cy="43387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fld id="{7EC3BDA9-EDB3-4FAD-B70C-62CA8CB77B65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9BE74951-AA1B-4708-B366-37F333DC56E4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F26C05B2-F542-4CA1-A17B-C2E65AB6361C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1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B1304256-21A7-4ED6-804B-3928AC057181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1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8A7F7286-24BF-4811-B697-EE394D27EA1E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1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99918DAC-93EA-4FE9-8FE7-36959457351C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1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roup 1"/>
          <p:cNvGrpSpPr/>
          <p:nvPr/>
        </p:nvGrpSpPr>
        <p:grpSpPr>
          <a:xfrm>
            <a:off x="198360" y="2960640"/>
            <a:ext cx="8597880" cy="189000"/>
            <a:chOff x="198360" y="2960640"/>
            <a:chExt cx="8597880" cy="189000"/>
          </a:xfrm>
        </p:grpSpPr>
        <p:sp>
          <p:nvSpPr>
            <p:cNvPr id="556" name="CustomShape 2"/>
            <p:cNvSpPr/>
            <p:nvPr/>
          </p:nvSpPr>
          <p:spPr>
            <a:xfrm>
              <a:off x="198360" y="2960640"/>
              <a:ext cx="2857680" cy="18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CustomShape 3"/>
            <p:cNvSpPr/>
            <p:nvPr/>
          </p:nvSpPr>
          <p:spPr>
            <a:xfrm>
              <a:off x="3068640" y="2960640"/>
              <a:ext cx="2857320" cy="189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CustomShape 4"/>
            <p:cNvSpPr/>
            <p:nvPr/>
          </p:nvSpPr>
          <p:spPr>
            <a:xfrm>
              <a:off x="5938920" y="2960640"/>
              <a:ext cx="2857320" cy="18900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9" name="CustomShape 5"/>
          <p:cNvSpPr/>
          <p:nvPr/>
        </p:nvSpPr>
        <p:spPr>
          <a:xfrm>
            <a:off x="6489720" y="6588000"/>
            <a:ext cx="271296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624"/>
              </a:spcBef>
            </a:pPr>
            <a:r>
              <a:rPr b="1" lang="en-US" sz="1000" spc="-1" strike="noStrike">
                <a:solidFill>
                  <a:srgbClr val="336699"/>
                </a:solidFill>
                <a:latin typeface="Arial"/>
              </a:rPr>
              <a:t>Silberschatz, Galvin and Gagne ©2013</a:t>
            </a:r>
            <a:endParaRPr b="0" lang="en-US" sz="1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60" name="CustomShape 6"/>
          <p:cNvSpPr/>
          <p:nvPr/>
        </p:nvSpPr>
        <p:spPr>
          <a:xfrm>
            <a:off x="27000" y="6613560"/>
            <a:ext cx="262080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spcBef>
                <a:spcPts val="624"/>
              </a:spcBef>
            </a:pPr>
            <a:r>
              <a:rPr b="1" lang="en-US" sz="1000" spc="-1" strike="noStrike">
                <a:solidFill>
                  <a:srgbClr val="336699"/>
                </a:solidFill>
                <a:latin typeface="Arial"/>
              </a:rPr>
              <a:t>Operating System Concepts – 9</a:t>
            </a:r>
            <a:r>
              <a:rPr b="1" lang="en-US" sz="1000" spc="-1" strike="noStrike" baseline="30000">
                <a:solidFill>
                  <a:srgbClr val="336699"/>
                </a:solidFill>
                <a:latin typeface="Arial"/>
              </a:rPr>
              <a:t>th</a:t>
            </a:r>
            <a:r>
              <a:rPr b="1" lang="en-US" sz="1000" spc="-1" strike="noStrike">
                <a:solidFill>
                  <a:srgbClr val="336699"/>
                </a:solidFill>
                <a:latin typeface="Arial"/>
              </a:rPr>
              <a:t> Edition</a:t>
            </a:r>
            <a:endParaRPr b="0" lang="en-US" sz="10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561" name="" descr=""/>
          <p:cNvPicPr/>
          <p:nvPr/>
        </p:nvPicPr>
        <p:blipFill>
          <a:blip r:embed="rId2"/>
          <a:stretch/>
        </p:blipFill>
        <p:spPr>
          <a:xfrm>
            <a:off x="3360600" y="4157640"/>
            <a:ext cx="2062440" cy="1593720"/>
          </a:xfrm>
          <a:prstGeom prst="rect">
            <a:avLst/>
          </a:prstGeom>
          <a:ln w="76320">
            <a:solidFill>
              <a:srgbClr val="336699"/>
            </a:solidFill>
            <a:miter/>
          </a:ln>
        </p:spPr>
      </p:pic>
      <p:sp>
        <p:nvSpPr>
          <p:cNvPr id="562" name="CustomShape 7"/>
          <p:cNvSpPr/>
          <p:nvPr/>
        </p:nvSpPr>
        <p:spPr>
          <a:xfrm>
            <a:off x="3224160" y="4006800"/>
            <a:ext cx="2336760" cy="1887480"/>
          </a:xfrm>
          <a:prstGeom prst="rect">
            <a:avLst/>
          </a:prstGeom>
          <a:noFill/>
          <a:ln w="5724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PlaceHolder 8"/>
          <p:cNvSpPr>
            <a:spLocks noGrp="1"/>
          </p:cNvSpPr>
          <p:nvPr>
            <p:ph type="title"/>
          </p:nvPr>
        </p:nvSpPr>
        <p:spPr>
          <a:xfrm>
            <a:off x="456840" y="277560"/>
            <a:ext cx="8217000" cy="563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Click to edit the title text format</a:t>
            </a:r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564" name="PlaceHolder 9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85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2520"/>
            <a:ext cx="8220240" cy="1135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880"/>
            <a:ext cx="8220240" cy="396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342720" indent="-342720">
              <a:spcBef>
                <a:spcPts val="998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85840" y="0"/>
            <a:ext cx="1195200" cy="907920"/>
          </a:xfrm>
          <a:prstGeom prst="rect">
            <a:avLst/>
          </a:prstGeom>
          <a:ln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6840" y="277560"/>
            <a:ext cx="8217000" cy="563400"/>
          </a:xfrm>
          <a:prstGeom prst="rect">
            <a:avLst/>
          </a:prstGeom>
        </p:spPr>
        <p:txBody>
          <a:bodyPr lIns="90000" rIns="90000" tIns="46800" bIns="46800" anchor="b"/>
          <a:p>
            <a:pPr algn="ctr"/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Click to edit the title text format</a:t>
            </a:r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06040" y="1233360"/>
            <a:ext cx="8217000" cy="4518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85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85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Line 4"/>
          <p:cNvSpPr/>
          <p:nvPr/>
        </p:nvSpPr>
        <p:spPr>
          <a:xfrm>
            <a:off x="457200" y="860400"/>
            <a:ext cx="8077320" cy="1440"/>
          </a:xfrm>
          <a:prstGeom prst="line">
            <a:avLst/>
          </a:prstGeom>
          <a:ln w="19080">
            <a:solidFill>
              <a:srgbClr val="3366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5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6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7"/>
          <p:cNvSpPr/>
          <p:nvPr/>
        </p:nvSpPr>
        <p:spPr>
          <a:xfrm>
            <a:off x="4029120" y="6613560"/>
            <a:ext cx="89712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  <a:spcBef>
                <a:spcPts val="624"/>
              </a:spcBef>
            </a:pPr>
            <a:r>
              <a:rPr b="1" lang="en-US" sz="1000" spc="-1" strike="noStrike">
                <a:solidFill>
                  <a:srgbClr val="006699"/>
                </a:solidFill>
                <a:latin typeface="Arial"/>
              </a:rPr>
              <a:t>3.</a:t>
            </a:r>
            <a:fld id="{59B0D068-AFCF-4DD4-B46D-663397B0F49B}" type="slidenum">
              <a:rPr b="1" lang="en-US" sz="1000" spc="-1" strike="noStrike">
                <a:solidFill>
                  <a:srgbClr val="006699"/>
                </a:solidFill>
                <a:latin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7" name="CustomShape 8"/>
          <p:cNvSpPr/>
          <p:nvPr/>
        </p:nvSpPr>
        <p:spPr>
          <a:xfrm>
            <a:off x="6489720" y="6588000"/>
            <a:ext cx="271296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624"/>
              </a:spcBef>
            </a:pPr>
            <a:r>
              <a:rPr b="1" lang="en-US" sz="1000" spc="-1" strike="noStrike">
                <a:solidFill>
                  <a:srgbClr val="006699"/>
                </a:solidFill>
                <a:latin typeface="Arial"/>
              </a:rPr>
              <a:t>Silberschatz, Galvin and Gagne ©2013</a:t>
            </a:r>
            <a:endParaRPr b="0" lang="en-US" sz="1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8" name="CustomShape 9"/>
          <p:cNvSpPr/>
          <p:nvPr/>
        </p:nvSpPr>
        <p:spPr>
          <a:xfrm>
            <a:off x="185760" y="6621480"/>
            <a:ext cx="2620800" cy="2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  <a:spcBef>
                <a:spcPts val="624"/>
              </a:spcBef>
            </a:pPr>
            <a:r>
              <a:rPr b="1" lang="en-US" sz="1000" spc="-1" strike="noStrike">
                <a:solidFill>
                  <a:srgbClr val="006699"/>
                </a:solidFill>
                <a:latin typeface="Arial"/>
              </a:rPr>
              <a:t>Operating System Concepts – 9</a:t>
            </a:r>
            <a:r>
              <a:rPr b="1" lang="en-US" sz="1000" spc="-1" strike="noStrike" baseline="30000">
                <a:solidFill>
                  <a:srgbClr val="006699"/>
                </a:solidFill>
                <a:latin typeface="Arial"/>
              </a:rPr>
              <a:t>th</a:t>
            </a:r>
            <a:r>
              <a:rPr b="1" lang="en-US" sz="1000" spc="-1" strike="noStrike">
                <a:solidFill>
                  <a:srgbClr val="006699"/>
                </a:solidFill>
                <a:latin typeface="Arial"/>
              </a:rPr>
              <a:t> Edition</a:t>
            </a:r>
            <a:endParaRPr b="0" lang="en-US" sz="10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7773840" y="5850000"/>
            <a:ext cx="1284480" cy="792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6C92C7D4-A2CC-4B44-896E-B060C75D4F9E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BCF06EB3-02FE-41AB-9684-F18ACC725279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E2631F39-6672-4091-90CB-6EB329003CAD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7568DFF0-C9D7-4FA2-9336-9795FC1D22AB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A62AA410-031B-41A7-A4D0-F5BD12B297D7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4480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&lt;date/time&gt;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29040" y="6356520"/>
            <a:ext cx="30859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PlaceHolder 3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44440" cy="352080"/>
          </a:xfrm>
          <a:prstGeom prst="rect">
            <a:avLst/>
          </a:prstGeom>
        </p:spPr>
        <p:txBody>
          <a:bodyPr lIns="90000" rIns="90000" tIns="46800" bIns="46800"/>
          <a:p>
            <a:pPr marL="215640" indent="-204840">
              <a:lnSpc>
                <a:spcPct val="100000"/>
              </a:lnSpc>
            </a:pPr>
            <a:fld id="{7F7D03BC-BBC5-4146-B7AC-56D270A289F4}" type="slidenum">
              <a:rPr b="0" lang="en-U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731880" y="549360"/>
            <a:ext cx="77724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5640" indent="-187200"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roid Sans Fallback"/>
              </a:rPr>
              <a:t>Operating Systems</a:t>
            </a:r>
            <a:br/>
            <a:r>
              <a:rPr b="0" lang="en-US" sz="3000" spc="-1" strike="noStrike">
                <a:solidFill>
                  <a:srgbClr val="000000"/>
                </a:solidFill>
                <a:latin typeface="Arial"/>
                <a:ea typeface="Droid Sans Fallback"/>
              </a:rPr>
              <a:t>chapter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roid Sans Fallback"/>
              </a:rPr>
              <a:t>3: Processes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7" name="CustomShape 2"/>
          <p:cNvSpPr/>
          <p:nvPr/>
        </p:nvSpPr>
        <p:spPr>
          <a:xfrm>
            <a:off x="1006560" y="1920960"/>
            <a:ext cx="7040520" cy="1920960"/>
          </a:xfrm>
          <a:prstGeom prst="rect">
            <a:avLst/>
          </a:prstGeom>
          <a:solidFill>
            <a:srgbClr val="ffffff"/>
          </a:solidFill>
          <a:ln w="9360">
            <a:solidFill>
              <a:srgbClr val="729fc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Isfahan University of Technology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Electrical and Computer Engineering Department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97-2 semester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Zeinab Zali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2378160" y="4297320"/>
            <a:ext cx="4114800" cy="1554120"/>
          </a:xfrm>
          <a:prstGeom prst="rect">
            <a:avLst/>
          </a:prstGeom>
          <a:solidFill>
            <a:srgbClr val="fffff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References of the slides: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The textbooks slides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Verdana"/>
                <a:ea typeface="Droid Sans Fallback"/>
              </a:rPr>
              <a:t>Personal slides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1166760" y="136440"/>
            <a:ext cx="752004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Control Block (PCB)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40" name="CustomShape 2"/>
          <p:cNvSpPr/>
          <p:nvPr/>
        </p:nvSpPr>
        <p:spPr>
          <a:xfrm>
            <a:off x="806400" y="1041480"/>
            <a:ext cx="4579920" cy="47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Information associated with each process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(also called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task control block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Process state – running, waiting, etc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Program counter – location of instruction to next execute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CPU registers – contents of all process-centric registers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CPU scheduling information- priorities, scheduling queue pointers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Memory-management information – memory allocated to the process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Accounting information – CPU used, clock time elapsed since start, time limits, process number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I/O status information – I/O devices allocated to process, list of open files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41" name="" descr=""/>
          <p:cNvPicPr/>
          <p:nvPr/>
        </p:nvPicPr>
        <p:blipFill>
          <a:blip r:embed="rId1"/>
          <a:stretch/>
        </p:blipFill>
        <p:spPr>
          <a:xfrm>
            <a:off x="5740560" y="1393920"/>
            <a:ext cx="2795400" cy="4489200"/>
          </a:xfrm>
          <a:prstGeom prst="rect">
            <a:avLst/>
          </a:prstGeom>
          <a:ln>
            <a:noFill/>
          </a:ln>
        </p:spPr>
      </p:pic>
      <p:sp>
        <p:nvSpPr>
          <p:cNvPr id="642" name="CustomShape 3"/>
          <p:cNvSpPr/>
          <p:nvPr/>
        </p:nvSpPr>
        <p:spPr>
          <a:xfrm>
            <a:off x="1166760" y="2565360"/>
            <a:ext cx="702792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All processor designs include a register or set of registers,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often known as the </a:t>
            </a:r>
            <a:r>
              <a:rPr b="1" lang="en-US" sz="1800" spc="-1" strike="noStrike">
                <a:solidFill>
                  <a:srgbClr val="000000"/>
                </a:solidFill>
                <a:latin typeface="Verdana"/>
              </a:rPr>
              <a:t>program status word </a:t>
            </a: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(PSW), that contains status information. The PSW typically contains condition codes plus other status information.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8" dur="indefinite" nodeType="click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CustomShape 1"/>
          <p:cNvSpPr/>
          <p:nvPr/>
        </p:nvSpPr>
        <p:spPr>
          <a:xfrm>
            <a:off x="982800" y="1825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CPU Switch From Process to Process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44" name="" descr=""/>
          <p:cNvPicPr/>
          <p:nvPr/>
        </p:nvPicPr>
        <p:blipFill>
          <a:blip r:embed="rId1"/>
          <a:stretch/>
        </p:blipFill>
        <p:spPr>
          <a:xfrm>
            <a:off x="1384200" y="1104840"/>
            <a:ext cx="696924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1041480" y="136440"/>
            <a:ext cx="764532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Threads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46" name="CustomShape 2"/>
          <p:cNvSpPr/>
          <p:nvPr/>
        </p:nvSpPr>
        <p:spPr>
          <a:xfrm>
            <a:off x="987480" y="1093680"/>
            <a:ext cx="6975360" cy="398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 far, process has a single thread of execution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Consider having multiple program counters per process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Multiple locations can execute at once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Multiple threads of control -&gt;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threads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Must then have storage for thread details, multiple program counters in PCB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See next chapter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960480" y="14436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Representation in Linux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48" name="CustomShape 2"/>
          <p:cNvSpPr/>
          <p:nvPr/>
        </p:nvSpPr>
        <p:spPr>
          <a:xfrm>
            <a:off x="806400" y="1233360"/>
            <a:ext cx="822960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Represented by the C structure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task_struct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697"/>
              </a:spcBef>
            </a:pP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pid t_pid; /* process identifier */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long state; /* state of the process */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unsigned int time_slice /* scheduling information */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struct task_struct *parent; /* this process</a:t>
            </a:r>
            <a:r>
              <a:rPr b="0" lang="ja-JP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’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s parent */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struct list_head children; /* this process</a:t>
            </a:r>
            <a:r>
              <a:rPr b="0" lang="ja-JP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’</a:t>
            </a:r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s children */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struct files_struct *files; /* list of open files */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ourier New"/>
                <a:ea typeface="Courier New"/>
              </a:rPr>
              <a:t>struct mm_struct *mm; /* address space of this process */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49" name="" descr=""/>
          <p:cNvPicPr/>
          <p:nvPr/>
        </p:nvPicPr>
        <p:blipFill>
          <a:blip r:embed="rId1"/>
          <a:stretch/>
        </p:blipFill>
        <p:spPr>
          <a:xfrm>
            <a:off x="1627200" y="4111560"/>
            <a:ext cx="5865840" cy="2019240"/>
          </a:xfrm>
          <a:prstGeom prst="rect">
            <a:avLst/>
          </a:prstGeom>
          <a:ln>
            <a:noFill/>
          </a:ln>
        </p:spPr>
      </p:pic>
      <p:sp>
        <p:nvSpPr>
          <p:cNvPr id="650" name="CustomShape 3"/>
          <p:cNvSpPr/>
          <p:nvPr/>
        </p:nvSpPr>
        <p:spPr>
          <a:xfrm>
            <a:off x="6141960" y="1368360"/>
            <a:ext cx="2087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&lt;linux/sched.h&gt;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2460240" y="2100240"/>
            <a:ext cx="4580640" cy="338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&lt;linux/sched.h&gt;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rb_node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Rq (running queue)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State (runnable, unrunnable, stopped)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52" name="TextShape 2"/>
          <p:cNvSpPr txBox="1"/>
          <p:nvPr/>
        </p:nvSpPr>
        <p:spPr>
          <a:xfrm>
            <a:off x="457200" y="274320"/>
            <a:ext cx="822960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/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Look inside sched.h and find the corresponding data structures to this chapter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1041480" y="136440"/>
            <a:ext cx="764532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Scheduling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54" name="CustomShape 2"/>
          <p:cNvSpPr/>
          <p:nvPr/>
        </p:nvSpPr>
        <p:spPr>
          <a:xfrm>
            <a:off x="887400" y="1168560"/>
            <a:ext cx="6975360" cy="398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Maximize CPU use, quickly switch processes onto CPU for time sharing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Process scheduler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selects among available processes for next execution on CPU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Maintains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scheduling queues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 processes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Job queue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– set of all processes in the system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Ready queue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– set of all processes residing in main memory, ready and waiting to execute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Device queues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– set of processes waiting for an I/O device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Processes migrate among the various queues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974880" y="236520"/>
            <a:ext cx="79833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6699"/>
                </a:solidFill>
                <a:latin typeface="Arial"/>
              </a:rPr>
              <a:t>Ready Queue And Various I/O Device Queues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56" name="" descr=""/>
          <p:cNvPicPr/>
          <p:nvPr/>
        </p:nvPicPr>
        <p:blipFill>
          <a:blip r:embed="rId1"/>
          <a:stretch/>
        </p:blipFill>
        <p:spPr>
          <a:xfrm>
            <a:off x="1768320" y="1214280"/>
            <a:ext cx="5823000" cy="502128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ustomShape 1"/>
          <p:cNvSpPr/>
          <p:nvPr/>
        </p:nvSpPr>
        <p:spPr>
          <a:xfrm>
            <a:off x="971640" y="1522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6699"/>
                </a:solidFill>
                <a:latin typeface="Arial"/>
              </a:rPr>
              <a:t>Representation of Process Scheduling</a:t>
            </a:r>
            <a:endParaRPr b="0" lang="en-US" sz="28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58" name="" descr=""/>
          <p:cNvPicPr/>
          <p:nvPr/>
        </p:nvPicPr>
        <p:blipFill>
          <a:blip r:embed="rId1"/>
          <a:stretch/>
        </p:blipFill>
        <p:spPr>
          <a:xfrm>
            <a:off x="1487520" y="1967040"/>
            <a:ext cx="6546960" cy="3781440"/>
          </a:xfrm>
          <a:prstGeom prst="rect">
            <a:avLst/>
          </a:prstGeom>
          <a:ln>
            <a:noFill/>
          </a:ln>
        </p:spPr>
      </p:pic>
      <p:sp>
        <p:nvSpPr>
          <p:cNvPr id="659" name="CustomShape 2"/>
          <p:cNvSpPr/>
          <p:nvPr/>
        </p:nvSpPr>
        <p:spPr>
          <a:xfrm>
            <a:off x="808200" y="1303200"/>
            <a:ext cx="6975360" cy="3981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080" rIns="64080" tIns="32040" bIns="32040"/>
          <a:p>
            <a:pPr marL="475920" indent="-4759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Queueing diagram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represents queues, resources, flows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457200" y="1825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Schedulers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61" name="CustomShape 2"/>
          <p:cNvSpPr/>
          <p:nvPr/>
        </p:nvSpPr>
        <p:spPr>
          <a:xfrm>
            <a:off x="887400" y="1108080"/>
            <a:ext cx="7453440" cy="502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600" spc="-1" strike="noStrike">
                <a:solidFill>
                  <a:srgbClr val="3366ff"/>
                </a:solidFill>
                <a:latin typeface="Arial"/>
              </a:rPr>
              <a:t>Short-term scheduler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(or </a:t>
            </a:r>
            <a:r>
              <a:rPr b="1" lang="en-US" sz="1600" spc="-1" strike="noStrike">
                <a:solidFill>
                  <a:srgbClr val="3366ff"/>
                </a:solidFill>
                <a:latin typeface="Arial"/>
              </a:rPr>
              <a:t>CPU scheduler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) – selects which process should be executed next and allocates CPU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Sometimes the only scheduler in a system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Short-term scheduler is invoked frequently (milliseconds) </a:t>
            </a:r>
            <a:r>
              <a:rPr b="0" lang="en-US" sz="1600" spc="-1" strike="noStrike">
                <a:solidFill>
                  <a:srgbClr val="000000"/>
                </a:solid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 (must be fast)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600" spc="-1" strike="noStrike">
                <a:solidFill>
                  <a:srgbClr val="3366ff"/>
                </a:solidFill>
                <a:latin typeface="Arial"/>
              </a:rPr>
              <a:t>Long-term scheduler 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(or </a:t>
            </a:r>
            <a:r>
              <a:rPr b="1" lang="en-US" sz="1600" spc="-1" strike="noStrike">
                <a:solidFill>
                  <a:srgbClr val="3366ff"/>
                </a:solidFill>
                <a:latin typeface="Arial"/>
              </a:rPr>
              <a:t>job scheduler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) – selects which processes should be brought into the ready queue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Long-term scheduler is invoked  infrequently (seconds, minutes) </a:t>
            </a:r>
            <a:r>
              <a:rPr b="0" lang="en-US" sz="1600" spc="-1" strike="noStrike">
                <a:solidFill>
                  <a:srgbClr val="000000"/>
                </a:solidFill>
                <a:latin typeface="Symbol"/>
                <a:ea typeface="Symbol"/>
              </a:rPr>
              <a:t>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 (may be slow)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The long-term scheduler controls the </a:t>
            </a:r>
            <a:r>
              <a:rPr b="1" lang="en-US" sz="1600" spc="-1" strike="noStrike">
                <a:solidFill>
                  <a:srgbClr val="3366ff"/>
                </a:solidFill>
                <a:latin typeface="Arial"/>
                <a:ea typeface="MS PGothic"/>
              </a:rPr>
              <a:t>degree of multiprogramming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Processes can be described as either: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600" spc="-1" strike="noStrike">
                <a:solidFill>
                  <a:srgbClr val="3366ff"/>
                </a:solidFill>
                <a:latin typeface="Arial"/>
                <a:ea typeface="MS PGothic"/>
              </a:rPr>
              <a:t>I/O-bound process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 – spends more time doing I/O than computations, many short CPU bursts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600" spc="-1" strike="noStrike">
                <a:solidFill>
                  <a:srgbClr val="3366ff"/>
                </a:solidFill>
                <a:latin typeface="Arial"/>
                <a:ea typeface="MS PGothic"/>
              </a:rPr>
              <a:t>CPU-bound process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– spends more time doing computations; few very long CPU bursts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Long-term scheduler strives for good </a:t>
            </a:r>
            <a:r>
              <a:rPr b="1" i="1" lang="en-US" sz="1600" spc="-1" strike="noStrike">
                <a:solidFill>
                  <a:srgbClr val="000000"/>
                </a:solidFill>
                <a:latin typeface="Arial"/>
              </a:rPr>
              <a:t>process mix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1085760" y="1825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Addition of Medium Term Scheduling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63" name="" descr=""/>
          <p:cNvPicPr/>
          <p:nvPr/>
        </p:nvPicPr>
        <p:blipFill>
          <a:blip r:embed="rId1"/>
          <a:stretch/>
        </p:blipFill>
        <p:spPr>
          <a:xfrm>
            <a:off x="1031760" y="2827440"/>
            <a:ext cx="7328160" cy="2665440"/>
          </a:xfrm>
          <a:prstGeom prst="rect">
            <a:avLst/>
          </a:prstGeom>
          <a:ln>
            <a:noFill/>
          </a:ln>
        </p:spPr>
      </p:pic>
      <p:sp>
        <p:nvSpPr>
          <p:cNvPr id="664" name="CustomShape 2"/>
          <p:cNvSpPr/>
          <p:nvPr/>
        </p:nvSpPr>
        <p:spPr>
          <a:xfrm>
            <a:off x="806400" y="1160640"/>
            <a:ext cx="7201080" cy="144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4080" rIns="64080" tIns="32040" bIns="32040"/>
          <a:p>
            <a:pPr marL="475920" indent="-4759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Medium-term scheduler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can be added if degree of multiple programming needs to decrease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1047600" indent="-40644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Remove process from memory, store on disk, bring back in from disk to continue execution: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swapping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487080" indent="-4762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487080" indent="-4762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457200" y="277920"/>
            <a:ext cx="8228160" cy="57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Chapter 1 main concepts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0" name="CustomShape 2"/>
          <p:cNvSpPr/>
          <p:nvPr/>
        </p:nvSpPr>
        <p:spPr>
          <a:xfrm>
            <a:off x="806400" y="1233360"/>
            <a:ext cx="8228160" cy="452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74320" indent="-2743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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Operating System Definition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Kernel, system program, application program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OS operations: IO, Process, Memory, Storage, Protection/security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Device controller, Device driver, Interrupt, trap, Interrupt service routine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IO handling: Interrupt, DMA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Computer Architecture: single processor, multi, cores, clusters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Multi programming, time sharing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685800" indent="-28584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Computer Environments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: main frame, PC, Distributed, client-server, P2P, Virtualization, Cloud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457200" y="1666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Context Switch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853920" y="1108080"/>
            <a:ext cx="6997680" cy="444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When CPU switches to another process, the system must </a:t>
            </a:r>
            <a:r>
              <a:rPr b="1" lang="en-US" sz="2500" spc="-1" strike="noStrike">
                <a:solidFill>
                  <a:srgbClr val="3366ff"/>
                </a:solidFill>
                <a:latin typeface="Arial"/>
              </a:rPr>
              <a:t>save the state </a:t>
            </a: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of the old process and load the </a:t>
            </a:r>
            <a:r>
              <a:rPr b="1" lang="en-US" sz="2500" spc="-1" strike="noStrike">
                <a:solidFill>
                  <a:srgbClr val="3366ff"/>
                </a:solidFill>
                <a:latin typeface="Arial"/>
              </a:rPr>
              <a:t>saved state </a:t>
            </a: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for the new process via a </a:t>
            </a:r>
            <a:r>
              <a:rPr b="1" lang="en-US" sz="2500" spc="-1" strike="noStrike">
                <a:solidFill>
                  <a:srgbClr val="3366ff"/>
                </a:solidFill>
                <a:latin typeface="Arial"/>
              </a:rPr>
              <a:t>context switch</a:t>
            </a:r>
            <a:endParaRPr b="0" lang="en-US" sz="25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2500" spc="-1" strike="noStrike">
                <a:solidFill>
                  <a:srgbClr val="3366ff"/>
                </a:solidFill>
                <a:latin typeface="Arial"/>
              </a:rPr>
              <a:t>Context </a:t>
            </a: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of a process represented in the PCB</a:t>
            </a:r>
            <a:endParaRPr b="0" lang="en-US" sz="25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Context-switch time is overhead; the system does no useful work while switching</a:t>
            </a:r>
            <a:endParaRPr b="0" lang="en-US" sz="25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The more complex the OS and the PCB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Wingdings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 the longer the context switch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Time dependent on hardware support</a:t>
            </a:r>
            <a:endParaRPr b="0" lang="en-US" sz="25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Some hardware provides multiple sets of registers per CPU 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Wingdings"/>
              </a:rPr>
              <a:t>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 multiple contexts loaded at once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CustomShape 1"/>
          <p:cNvSpPr/>
          <p:nvPr/>
        </p:nvSpPr>
        <p:spPr>
          <a:xfrm>
            <a:off x="457200" y="19836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Operations on Processes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68" name="CustomShape 2"/>
          <p:cNvSpPr/>
          <p:nvPr/>
        </p:nvSpPr>
        <p:spPr>
          <a:xfrm>
            <a:off x="806400" y="1233360"/>
            <a:ext cx="7480440" cy="444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System must provide mechanisms for: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process creation,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process termination,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Inter-Process Communication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…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457200" y="19836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Creation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0" name="CustomShape 2"/>
          <p:cNvSpPr/>
          <p:nvPr/>
        </p:nvSpPr>
        <p:spPr>
          <a:xfrm>
            <a:off x="853920" y="1170000"/>
            <a:ext cx="691848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2200" spc="-1" strike="noStrike">
                <a:solidFill>
                  <a:srgbClr val="3366ff"/>
                </a:solidFill>
                <a:latin typeface="Arial"/>
              </a:rPr>
              <a:t>Parent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process create </a:t>
            </a:r>
            <a:r>
              <a:rPr b="1" lang="en-US" sz="2200" spc="-1" strike="noStrike">
                <a:solidFill>
                  <a:srgbClr val="3366ff"/>
                </a:solidFill>
                <a:latin typeface="Arial"/>
              </a:rPr>
              <a:t>children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processes, which, in turn create other processes, forming a </a:t>
            </a:r>
            <a:r>
              <a:rPr b="1" lang="en-US" sz="2200" spc="-1" strike="noStrike">
                <a:solidFill>
                  <a:srgbClr val="3366ff"/>
                </a:solidFill>
                <a:latin typeface="Arial"/>
              </a:rPr>
              <a:t>tree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of processes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Generally, process identified and managed via a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2200" spc="-1" strike="noStrike">
                <a:solidFill>
                  <a:srgbClr val="3366ff"/>
                </a:solidFill>
                <a:latin typeface="Arial"/>
              </a:rPr>
              <a:t>process identifier 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2200" spc="-1" strike="noStrike">
                <a:solidFill>
                  <a:srgbClr val="3366ff"/>
                </a:solidFill>
                <a:latin typeface="Arial"/>
              </a:rPr>
              <a:t>pid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Resource sharing options 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Parent and children share all resources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Children share subset of parent</a:t>
            </a:r>
            <a:r>
              <a:rPr b="0" lang="ja-JP" sz="2000" spc="-1" strike="noStrike">
                <a:solidFill>
                  <a:srgbClr val="000000"/>
                </a:solidFill>
                <a:latin typeface="Arial"/>
                <a:ea typeface="MS PGothic"/>
              </a:rPr>
              <a:t>’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s resources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Parent and child share no resources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Execution options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Parent and children execute concurrently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MS PGothic"/>
              </a:rPr>
              <a:t>Parent waits until children terminate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1" name="CustomShape 3"/>
          <p:cNvSpPr/>
          <p:nvPr/>
        </p:nvSpPr>
        <p:spPr>
          <a:xfrm>
            <a:off x="914400" y="6032520"/>
            <a:ext cx="71805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Prevent overloading the system by too many child processes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2" name="CustomShape 4"/>
          <p:cNvSpPr/>
          <p:nvPr/>
        </p:nvSpPr>
        <p:spPr>
          <a:xfrm>
            <a:off x="7124760" y="4297320"/>
            <a:ext cx="10126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66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0" lang="en-US" sz="1800" spc="-1" strike="noStrike">
                <a:solidFill>
                  <a:srgbClr val="0000cc"/>
                </a:solidFill>
                <a:latin typeface="Verdana"/>
              </a:rPr>
              <a:t> </a:t>
            </a:r>
            <a:r>
              <a:rPr b="0" lang="en-US" sz="1800" spc="-1" strike="noStrike">
                <a:solidFill>
                  <a:srgbClr val="0000cc"/>
                </a:solidFill>
                <a:latin typeface="Verdana"/>
              </a:rPr>
              <a:t>ps -f 2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3" name="CustomShape 5"/>
          <p:cNvSpPr/>
          <p:nvPr/>
        </p:nvSpPr>
        <p:spPr>
          <a:xfrm>
            <a:off x="7124760" y="3657600"/>
            <a:ext cx="101268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66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0" lang="en-US" sz="1800" spc="-1" strike="noStrike">
                <a:solidFill>
                  <a:srgbClr val="0000cc"/>
                </a:solidFill>
                <a:latin typeface="Verdana"/>
              </a:rPr>
              <a:t> </a:t>
            </a:r>
            <a:r>
              <a:rPr b="0" lang="en-US" sz="1800" spc="-1" strike="noStrike">
                <a:solidFill>
                  <a:srgbClr val="0000cc"/>
                </a:solidFill>
                <a:latin typeface="Verdana"/>
              </a:rPr>
              <a:t>ps -el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1042920" y="277920"/>
            <a:ext cx="82296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A Tree of Processes in Linux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75" name="" descr=""/>
          <p:cNvPicPr/>
          <p:nvPr/>
        </p:nvPicPr>
        <p:blipFill>
          <a:blip r:embed="rId1"/>
          <a:stretch/>
        </p:blipFill>
        <p:spPr>
          <a:xfrm>
            <a:off x="1182600" y="1352520"/>
            <a:ext cx="7061400" cy="3741840"/>
          </a:xfrm>
          <a:prstGeom prst="rect">
            <a:avLst/>
          </a:prstGeom>
          <a:ln>
            <a:noFill/>
          </a:ln>
        </p:spPr>
      </p:pic>
      <p:sp>
        <p:nvSpPr>
          <p:cNvPr id="676" name="CustomShape 2"/>
          <p:cNvSpPr/>
          <p:nvPr/>
        </p:nvSpPr>
        <p:spPr>
          <a:xfrm>
            <a:off x="1182600" y="1463760"/>
            <a:ext cx="10969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66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b="0" lang="en-US" sz="1800" spc="-1" strike="noStrike">
                <a:solidFill>
                  <a:srgbClr val="0000cc"/>
                </a:solidFill>
                <a:latin typeface="Verdana"/>
              </a:rPr>
              <a:t>pstree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CustomShape 1"/>
          <p:cNvSpPr/>
          <p:nvPr/>
        </p:nvSpPr>
        <p:spPr>
          <a:xfrm>
            <a:off x="1069920" y="152280"/>
            <a:ext cx="761688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Creation (Cont.)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8" name="CustomShape 2"/>
          <p:cNvSpPr/>
          <p:nvPr/>
        </p:nvSpPr>
        <p:spPr>
          <a:xfrm>
            <a:off x="870120" y="1060560"/>
            <a:ext cx="7154640" cy="453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Address space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Child duplicate of parent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Child has a program loaded into it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UNIX examples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fork()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system call creates new process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exec()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system call used after a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fork()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to replace the process</a:t>
            </a:r>
            <a:r>
              <a:rPr b="0" lang="ja-JP" sz="1800" spc="-1" strike="noStrike">
                <a:solidFill>
                  <a:srgbClr val="000000"/>
                </a:solidFill>
                <a:latin typeface="Arial"/>
                <a:ea typeface="MS PGothic"/>
              </a:rPr>
              <a:t>’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memory space with a new program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79" name="" descr=""/>
          <p:cNvPicPr/>
          <p:nvPr/>
        </p:nvPicPr>
        <p:blipFill>
          <a:blip r:embed="rId1"/>
          <a:stretch/>
        </p:blipFill>
        <p:spPr>
          <a:xfrm>
            <a:off x="1496880" y="3798720"/>
            <a:ext cx="6419880" cy="161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996840" y="16200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 Program Forking Separate Process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81" name="" descr=""/>
          <p:cNvPicPr/>
          <p:nvPr/>
        </p:nvPicPr>
        <p:blipFill>
          <a:blip r:embed="rId1"/>
          <a:stretch/>
        </p:blipFill>
        <p:spPr>
          <a:xfrm>
            <a:off x="1735200" y="969840"/>
            <a:ext cx="6038640" cy="560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Shape 1"/>
          <p:cNvSpPr txBox="1"/>
          <p:nvPr/>
        </p:nvSpPr>
        <p:spPr>
          <a:xfrm>
            <a:off x="457200" y="266760"/>
            <a:ext cx="8223120" cy="58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/>
          <a:p>
            <a:pPr algn="ctr"/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Quiz</a:t>
            </a:r>
            <a:endParaRPr b="1" lang="en-US" sz="32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683" name="TextShape 2"/>
          <p:cNvSpPr txBox="1"/>
          <p:nvPr/>
        </p:nvSpPr>
        <p:spPr>
          <a:xfrm>
            <a:off x="806040" y="1233360"/>
            <a:ext cx="822348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What is the output of following code? How many processes are created?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Main(){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pid_t pid1, pid2, pid3;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pid1 = fork();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wait()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pid2 = fork();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if (pid1 == 0 or pid2==0){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printf(‘new child process’);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pid3 = fork();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printf(“End of the process”);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36600"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"/>
          <p:cNvSpPr/>
          <p:nvPr/>
        </p:nvSpPr>
        <p:spPr>
          <a:xfrm>
            <a:off x="457200" y="19836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Termination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5" name="CustomShape 2"/>
          <p:cNvSpPr/>
          <p:nvPr/>
        </p:nvSpPr>
        <p:spPr>
          <a:xfrm>
            <a:off x="806400" y="1233360"/>
            <a:ext cx="717084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Process executes last statement and then asks the operating system to delete it using the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exit()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Courier New"/>
              </a:rPr>
              <a:t> system call.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Returns  status data from child to parent (via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wait()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Process</a:t>
            </a:r>
            <a:r>
              <a:rPr b="0" lang="ja-JP" sz="1800" spc="-1" strike="noStrike">
                <a:solidFill>
                  <a:srgbClr val="000000"/>
                </a:solidFill>
                <a:latin typeface="Arial"/>
                <a:ea typeface="MS PGothic"/>
              </a:rPr>
              <a:t>’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resources are deallocated by operating system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Parent may terminate the execution of children processes  using the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kill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Courier New"/>
              </a:rPr>
              <a:t> system call.  Some reasons for doing so: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Child has exceeded allocated resources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Task assigned to child is no longer required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The parent is exiting and the operating systems does not allow  a child to continue if its parent terminates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CustomShape 1"/>
          <p:cNvSpPr/>
          <p:nvPr/>
        </p:nvSpPr>
        <p:spPr>
          <a:xfrm>
            <a:off x="457200" y="1825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Termination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7" name="CustomShape 2"/>
          <p:cNvSpPr/>
          <p:nvPr/>
        </p:nvSpPr>
        <p:spPr>
          <a:xfrm>
            <a:off x="957240" y="1042920"/>
            <a:ext cx="736920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lvl="1" marL="741240" indent="-27324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Some operating systems do not allow child to exists if its parent has terminated.  If a process terminates, then all its children must also be terminated.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cascading termination.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All children, grandchildren, etc.  are  terminated.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The termination is initiated by the operating system.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parent process may wait for termination of a child process by using the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wait()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system call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.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call returns status information and the pid of the terminated process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     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pid = wait(&amp;status);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If no parent waiting (did not invoke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wait()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Courier New"/>
              </a:rPr>
              <a:t>)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process is a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zombie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If parent terminated without invoking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 wait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, process is an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orphan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8" name="CustomShape 3"/>
          <p:cNvSpPr/>
          <p:nvPr/>
        </p:nvSpPr>
        <p:spPr>
          <a:xfrm>
            <a:off x="320400" y="5257800"/>
            <a:ext cx="854460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All processes transition to zombie state when they terminate,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but generally they exist as zombies only briefly.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Once the parent calls wait(), the process identifier of the zombie process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and its entry in the process table are released.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1225440" y="150840"/>
            <a:ext cx="799776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6699"/>
                </a:solidFill>
                <a:latin typeface="Arial"/>
              </a:rPr>
              <a:t>Multiprocess Architecture – Chrome Browser</a:t>
            </a:r>
            <a:endParaRPr b="0" lang="en-US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0" name="CustomShape 2"/>
          <p:cNvSpPr/>
          <p:nvPr/>
        </p:nvSpPr>
        <p:spPr>
          <a:xfrm>
            <a:off x="806400" y="1233360"/>
            <a:ext cx="751212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Many web browsers ran as single process (some still do)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If one web site causes trouble, entire browser can hang or crash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Google Chrome Browser is multiprocess with 3 different types of processes: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Browser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process manages user interface, disk and network I/O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Renderer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process renders web pages, deals with HTML, Javascript. A new renderer created for each website opened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Runs in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sandbox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restricting disk and network I/O, minimizing effect of security exploits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Plug-in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process for each type of plug-in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1240" indent="-2732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1240" indent="-2732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1240" indent="-2732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91" name="" descr=""/>
          <p:cNvPicPr/>
          <p:nvPr/>
        </p:nvPicPr>
        <p:blipFill>
          <a:blip r:embed="rId1"/>
          <a:stretch/>
        </p:blipFill>
        <p:spPr>
          <a:xfrm>
            <a:off x="1473120" y="4925880"/>
            <a:ext cx="6292800" cy="11415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457200" y="277920"/>
            <a:ext cx="82296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900" spc="-1" strike="noStrike">
                <a:solidFill>
                  <a:srgbClr val="006699"/>
                </a:solidFill>
                <a:latin typeface="Arial"/>
              </a:rPr>
              <a:t>Chapter 2 main concepts</a:t>
            </a:r>
            <a:endParaRPr b="0" lang="en-US" sz="29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2" name="CustomShape 2"/>
          <p:cNvSpPr/>
          <p:nvPr/>
        </p:nvSpPr>
        <p:spPr>
          <a:xfrm>
            <a:off x="806400" y="960480"/>
            <a:ext cx="8229600" cy="5781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OS services and tasks : user and system view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User OS Interface: CLI and GUI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System Calls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System Call Interface 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697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OS API , Programming Language API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System Call Implementation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System Call parameter passing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System programs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OS Design and Implementations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Policy and mechanism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Assembly and high-level languages coding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OS structure: monolithic, layers, microkernel, modules, Hybrid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OS Debugging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Dump: core and crash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697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MS PGothic"/>
              </a:rPr>
              <a:t>Performance tuning: trace-listing and profiling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OS config and generation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697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System boot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982800" y="168120"/>
            <a:ext cx="77040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Interprocess Communication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3" name="CustomShape 2"/>
          <p:cNvSpPr/>
          <p:nvPr/>
        </p:nvSpPr>
        <p:spPr>
          <a:xfrm>
            <a:off x="885960" y="1154160"/>
            <a:ext cx="7484760" cy="453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Processes within a system may be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</a:rPr>
              <a:t>independent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or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</a:rPr>
              <a:t>cooperating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Cooperating process can affect or be affected by other processes, including sharing data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Reasons for cooperating processes: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Information sharing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Computation speedup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Modularity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Cooperating processes need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interprocess communication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IPC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Two models of IPC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Shared memory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Message passing (for small amounts of data)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1240" indent="-2732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ustomShape 1"/>
          <p:cNvSpPr/>
          <p:nvPr/>
        </p:nvSpPr>
        <p:spPr>
          <a:xfrm>
            <a:off x="457200" y="1825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Communications Models 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95" name="" descr=""/>
          <p:cNvPicPr/>
          <p:nvPr/>
        </p:nvPicPr>
        <p:blipFill>
          <a:blip r:embed="rId1"/>
          <a:stretch/>
        </p:blipFill>
        <p:spPr>
          <a:xfrm>
            <a:off x="1623960" y="1725480"/>
            <a:ext cx="6100920" cy="4324320"/>
          </a:xfrm>
          <a:prstGeom prst="rect">
            <a:avLst/>
          </a:prstGeom>
          <a:ln>
            <a:noFill/>
          </a:ln>
        </p:spPr>
      </p:pic>
      <p:sp>
        <p:nvSpPr>
          <p:cNvPr id="696" name="CustomShape 2"/>
          <p:cNvSpPr/>
          <p:nvPr/>
        </p:nvSpPr>
        <p:spPr>
          <a:xfrm>
            <a:off x="969840" y="1143000"/>
            <a:ext cx="63723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a) Message passing.  (b) shared memory. </a:t>
            </a:r>
            <a:r>
              <a:rPr b="0" lang="en-US" sz="1800" spc="-1" strike="noStrike">
                <a:solidFill>
                  <a:srgbClr val="000000"/>
                </a:solidFill>
                <a:latin typeface="Verdana"/>
                <a:ea typeface="Courier New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CustomShape 1"/>
          <p:cNvSpPr/>
          <p:nvPr/>
        </p:nvSpPr>
        <p:spPr>
          <a:xfrm>
            <a:off x="1057320" y="95400"/>
            <a:ext cx="82296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500" spc="-1" strike="noStrike">
                <a:solidFill>
                  <a:srgbClr val="006699"/>
                </a:solidFill>
                <a:latin typeface="Arial"/>
              </a:rPr>
              <a:t>Interprocess Communication –  Shared Memory</a:t>
            </a:r>
            <a:endParaRPr b="0" lang="en-US" sz="25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8" name="CustomShape 2"/>
          <p:cNvSpPr/>
          <p:nvPr/>
        </p:nvSpPr>
        <p:spPr>
          <a:xfrm>
            <a:off x="898560" y="1233360"/>
            <a:ext cx="774072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 area of memory shared among the processes that wish to communicate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communication is under the control of the users processes not the operating system.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Benefits: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Faster than message passing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Disadvantages: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OS only provides the facility for accessing the shared memory, data types and their locations, and synchronization are the roles of user processes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9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9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2680" indent="-272880">
              <a:lnSpc>
                <a:spcPct val="9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1057320" y="1270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500" spc="-1" strike="noStrike">
                <a:solidFill>
                  <a:srgbClr val="006699"/>
                </a:solidFill>
                <a:latin typeface="Arial"/>
              </a:rPr>
              <a:t>Interprocess Communication – Message Passing</a:t>
            </a:r>
            <a:endParaRPr b="0" lang="en-US" sz="25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0" name="CustomShape 2"/>
          <p:cNvSpPr/>
          <p:nvPr/>
        </p:nvSpPr>
        <p:spPr>
          <a:xfrm>
            <a:off x="885960" y="1201680"/>
            <a:ext cx="693396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Message system – processes communicate with each other without sharing the same address space directly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IPC facility provides two operations: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send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message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receive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(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message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2680" indent="-272880">
              <a:lnSpc>
                <a:spcPct val="9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message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size is either fixed or variable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2680" indent="-272880">
              <a:lnSpc>
                <a:spcPct val="9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749160" y="247680"/>
            <a:ext cx="793764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IPC types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2" name="CustomShape 2"/>
          <p:cNvSpPr/>
          <p:nvPr/>
        </p:nvSpPr>
        <p:spPr>
          <a:xfrm>
            <a:off x="843120" y="1185840"/>
            <a:ext cx="7843680" cy="529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Shared Memory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Bounded-buffer or un-bounded buffer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Face with </a:t>
            </a:r>
            <a:r>
              <a:rPr b="1" lang="en-US" sz="1800" spc="-1" strike="noStrike">
                <a:solidFill>
                  <a:srgbClr val="0070c0"/>
                </a:solidFill>
                <a:latin typeface="Arial"/>
                <a:ea typeface="MS PGothic"/>
              </a:rPr>
              <a:t>Producer-Consumer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problem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Message passing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Physical link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9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Shared memory, Hardware bus, Network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Logical link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Naming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3" marL="1415880" indent="-228600">
              <a:lnSpc>
                <a:spcPct val="100000"/>
              </a:lnSpc>
              <a:spcBef>
                <a:spcPts val="785"/>
              </a:spcBef>
              <a:buClr>
                <a:srgbClr val="ffcc00"/>
              </a:buClr>
              <a:buSzPct val="75000"/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Direct (name the process), indirect (name the mailbox or link)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Synchronization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3" marL="1415880" indent="-228600">
              <a:lnSpc>
                <a:spcPct val="100000"/>
              </a:lnSpc>
              <a:spcBef>
                <a:spcPts val="785"/>
              </a:spcBef>
              <a:buClr>
                <a:srgbClr val="ffcc00"/>
              </a:buClr>
              <a:buSzPct val="75000"/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Block, Non-block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Buffering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3" marL="1415880" indent="-228600">
              <a:lnSpc>
                <a:spcPct val="100000"/>
              </a:lnSpc>
              <a:spcBef>
                <a:spcPts val="785"/>
              </a:spcBef>
              <a:buClr>
                <a:srgbClr val="ffcc00"/>
              </a:buClr>
              <a:buSzPct val="75000"/>
              <a:buFont typeface="Arial"/>
              <a:buChar char="–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Zero, bounded, un-bounded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83960" indent="-2174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1240" indent="-2732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CustomShape 1"/>
          <p:cNvSpPr/>
          <p:nvPr/>
        </p:nvSpPr>
        <p:spPr>
          <a:xfrm>
            <a:off x="1117440" y="203040"/>
            <a:ext cx="756936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Bounded-Buffer – Producer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4" name="CustomShape 2"/>
          <p:cNvSpPr/>
          <p:nvPr/>
        </p:nvSpPr>
        <p:spPr>
          <a:xfrm>
            <a:off x="1603440" y="1014480"/>
            <a:ext cx="6940440" cy="448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42720" indent="-330120">
              <a:lnSpc>
                <a:spcPct val="100000"/>
              </a:lnSpc>
              <a:spcBef>
                <a:spcPts val="697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item next_produced;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while (true) {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/* produce an item in next produced */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while (((in + 1) % BUFFER_SIZE) == out)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; /* do nothing */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buffer[in] = next_produced;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 = (in + 1) % BUFFER_SIZE;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}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397"/>
              </a:spcBef>
            </a:pP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1397"/>
              </a:spcBef>
            </a:pP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873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  <a:p>
            <a:pPr lvl="4" marL="7167240" indent="-215640">
              <a:lnSpc>
                <a:spcPct val="100000"/>
              </a:lnSpc>
              <a:spcBef>
                <a:spcPts val="873"/>
              </a:spcBef>
            </a:pPr>
            <a:endParaRPr b="0" lang="en-US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457200" y="20304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Bounded Buffer – Consumer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6" name="CustomShape 2"/>
          <p:cNvSpPr/>
          <p:nvPr/>
        </p:nvSpPr>
        <p:spPr>
          <a:xfrm>
            <a:off x="1649520" y="1219320"/>
            <a:ext cx="6894360" cy="441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item next_consumed;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while (true) {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while (in == out)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; /* do nothing */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next_consumed = buffer[out];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out = (out + 1) % BUFFER_SIZE;</a:t>
            </a:r>
            <a:br/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/* consume the item in next consumed */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  <a:spcBef>
                <a:spcPts val="104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Courier New"/>
              </a:rPr>
              <a:t>} 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CustomShape 1"/>
          <p:cNvSpPr/>
          <p:nvPr/>
        </p:nvSpPr>
        <p:spPr>
          <a:xfrm>
            <a:off x="966960" y="187200"/>
            <a:ext cx="7850160" cy="741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6699"/>
                </a:solidFill>
                <a:latin typeface="Arial"/>
              </a:rPr>
              <a:t>Examples of shared Memory</a:t>
            </a:r>
            <a:br/>
            <a:r>
              <a:rPr b="1" lang="en-US" sz="2400" spc="-1" strike="noStrike">
                <a:solidFill>
                  <a:srgbClr val="006699"/>
                </a:solidFill>
                <a:latin typeface="Arial"/>
              </a:rPr>
              <a:t>POSIX</a:t>
            </a:r>
            <a:endParaRPr b="0" lang="en-US" sz="2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8" name="CustomShape 2"/>
          <p:cNvSpPr/>
          <p:nvPr/>
        </p:nvSpPr>
        <p:spPr>
          <a:xfrm>
            <a:off x="911160" y="1233360"/>
            <a:ext cx="757728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POSIX Shared Memory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Process first creates shared memory segment and open it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shm_fd = shm_open(name, O CREAT | O RDWR, 0666);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Set the size of the object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ftruncate(shm_fd, 4096);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Now the process could write to the shared memory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2680" indent="-272880">
              <a:lnSpc>
                <a:spcPct val="100000"/>
              </a:lnSpc>
              <a:spcBef>
                <a:spcPts val="785"/>
              </a:spcBef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sprintf(shared memory, "Writing to shared memory");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ustomShape 1"/>
          <p:cNvSpPr/>
          <p:nvPr/>
        </p:nvSpPr>
        <p:spPr>
          <a:xfrm>
            <a:off x="936720" y="173160"/>
            <a:ext cx="785016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IPC POSIX Producer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10" name="" descr=""/>
          <p:cNvPicPr/>
          <p:nvPr/>
        </p:nvPicPr>
        <p:blipFill>
          <a:blip r:embed="rId1"/>
          <a:stretch/>
        </p:blipFill>
        <p:spPr>
          <a:xfrm>
            <a:off x="1419120" y="903240"/>
            <a:ext cx="4816440" cy="575964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936720" y="187200"/>
            <a:ext cx="785016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IPC POSIX Consumer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12" name="" descr=""/>
          <p:cNvPicPr/>
          <p:nvPr/>
        </p:nvPicPr>
        <p:blipFill>
          <a:blip r:embed="rId1"/>
          <a:stretch/>
        </p:blipFill>
        <p:spPr>
          <a:xfrm>
            <a:off x="2206800" y="892080"/>
            <a:ext cx="4520880" cy="56628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1644480" y="182520"/>
            <a:ext cx="638028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Chapter 3:  Processes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806400" y="1120680"/>
            <a:ext cx="7370640" cy="3822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Process Concept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Process Scheduling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Operations on Processes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Interprocess Communication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Examples of IPC Systems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Communication in Client-Server Systems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ustomShape 1"/>
          <p:cNvSpPr/>
          <p:nvPr/>
        </p:nvSpPr>
        <p:spPr>
          <a:xfrm>
            <a:off x="1028880" y="123840"/>
            <a:ext cx="8229600" cy="88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6699"/>
                </a:solidFill>
                <a:latin typeface="Arial"/>
              </a:rPr>
              <a:t>Communications in Client-Server Systems</a:t>
            </a:r>
            <a:br/>
            <a:r>
              <a:rPr b="1" lang="en-US" sz="2800" spc="-1" strike="noStrike">
                <a:solidFill>
                  <a:srgbClr val="006699"/>
                </a:solidFill>
                <a:latin typeface="Arial"/>
              </a:rPr>
              <a:t>Message-based</a:t>
            </a:r>
            <a:endParaRPr b="0" lang="en-US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4" name="CustomShape 2"/>
          <p:cNvSpPr/>
          <p:nvPr/>
        </p:nvSpPr>
        <p:spPr>
          <a:xfrm>
            <a:off x="888840" y="1233360"/>
            <a:ext cx="679464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Sockets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Pipes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Remote Procedure Calls (RPC)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A protocol using other IPC mechanisms such as pipes or sockets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Remote Method Invocation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RPC for Java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CustomShape 1"/>
          <p:cNvSpPr/>
          <p:nvPr/>
        </p:nvSpPr>
        <p:spPr>
          <a:xfrm>
            <a:off x="457200" y="277920"/>
            <a:ext cx="82296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Examples of IPC Applications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806400" y="1233360"/>
            <a:ext cx="822960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X Server and client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Unix-domain sockets, named pipes, …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Piping commands in shell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pipe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Database server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Socket, RPC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Web services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Kind of RPC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…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457200" y="1522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Sockets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8" name="CustomShape 2"/>
          <p:cNvSpPr/>
          <p:nvPr/>
        </p:nvSpPr>
        <p:spPr>
          <a:xfrm>
            <a:off x="822240" y="1154160"/>
            <a:ext cx="6977160" cy="453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socket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is defined as an endpoint for communication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Concatenation of IP address and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port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– a number included at start of message packet to differentiate network services on a host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socket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161.25.19.8:1625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refers to port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1625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on host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161.25.19.8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Communication consists between a pair of sockets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ports below 1024 are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</a:rPr>
              <a:t>well known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, used for standard services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Special IP address 127.0.0.1 (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loopback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 to refer to system on which process is running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757080" y="1522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Socket Communication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20" name="" descr=""/>
          <p:cNvPicPr/>
          <p:nvPr/>
        </p:nvPicPr>
        <p:blipFill>
          <a:blip r:embed="rId1"/>
          <a:stretch/>
        </p:blipFill>
        <p:spPr>
          <a:xfrm>
            <a:off x="1782720" y="1166760"/>
            <a:ext cx="5794560" cy="3962520"/>
          </a:xfrm>
          <a:prstGeom prst="rect">
            <a:avLst/>
          </a:prstGeom>
          <a:ln>
            <a:noFill/>
          </a:ln>
        </p:spPr>
      </p:pic>
      <p:sp>
        <p:nvSpPr>
          <p:cNvPr id="721" name="CustomShape 2"/>
          <p:cNvSpPr/>
          <p:nvPr/>
        </p:nvSpPr>
        <p:spPr>
          <a:xfrm>
            <a:off x="601560" y="3984480"/>
            <a:ext cx="4025880" cy="14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marL="272880" indent="-272880">
              <a:buClr>
                <a:srgbClr val="000000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000000"/>
                </a:solidFill>
                <a:latin typeface="Verdana"/>
              </a:rPr>
              <a:t>types of sockets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Connection-oriented </a:t>
            </a:r>
            <a:r>
              <a:rPr b="0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(</a:t>
            </a:r>
            <a:r>
              <a:rPr b="1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TCP</a:t>
            </a:r>
            <a:r>
              <a:rPr b="0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Connectionless</a:t>
            </a:r>
            <a:r>
              <a:rPr b="0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 (</a:t>
            </a:r>
            <a:r>
              <a:rPr b="1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UDP</a:t>
            </a:r>
            <a:r>
              <a:rPr b="0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457200">
              <a:lnSpc>
                <a:spcPct val="100000"/>
              </a:lnSpc>
            </a:pPr>
            <a:r>
              <a:rPr b="1" lang="en-US" sz="1800" spc="-1" strike="noStrike">
                <a:solidFill>
                  <a:srgbClr val="0070c0"/>
                </a:solidFill>
                <a:latin typeface="Verdana"/>
                <a:ea typeface="MS PGothic"/>
              </a:rPr>
              <a:t>Unix sockets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285480" indent="-272880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457200" y="1681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Remote Procedure Calls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23" name="CustomShape 2"/>
          <p:cNvSpPr/>
          <p:nvPr/>
        </p:nvSpPr>
        <p:spPr>
          <a:xfrm>
            <a:off x="901800" y="1138320"/>
            <a:ext cx="7615080" cy="486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Remote procedure call (RPC) abstracts procedure calls between processes on networked systems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Again uses ports for service differentiation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Stubs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– client-side proxy for the actual procedure on the server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client-side stub locates the server and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marshalls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the parameters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The server-side stub receives this message, unpacks the marshalled parameters, and performs the procedure on the server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On Windows, stub code compile from specification written in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Microsoft Interface Definition Language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MIDL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Data representation handled via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External Data Representation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XDL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) format to account for different architectures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ff"/>
                </a:solidFill>
                <a:latin typeface="Arial"/>
                <a:ea typeface="MS PGothic"/>
              </a:rPr>
              <a:t>Big-endian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and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  <a:ea typeface="MS PGothic"/>
              </a:rPr>
              <a:t>little-endian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CustomShape 1"/>
          <p:cNvSpPr/>
          <p:nvPr/>
        </p:nvSpPr>
        <p:spPr>
          <a:xfrm>
            <a:off x="457200" y="277920"/>
            <a:ext cx="82296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Execution of an RPC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25" name="" descr=""/>
          <p:cNvPicPr/>
          <p:nvPr/>
        </p:nvPicPr>
        <p:blipFill>
          <a:blip r:embed="rId1"/>
          <a:stretch/>
        </p:blipFill>
        <p:spPr>
          <a:xfrm>
            <a:off x="2320920" y="903240"/>
            <a:ext cx="4756320" cy="5653080"/>
          </a:xfrm>
          <a:prstGeom prst="rect">
            <a:avLst/>
          </a:prstGeom>
          <a:ln>
            <a:noFill/>
          </a:ln>
        </p:spPr>
      </p:pic>
      <p:sp>
        <p:nvSpPr>
          <p:cNvPr id="726" name="CustomShape 2"/>
          <p:cNvSpPr/>
          <p:nvPr/>
        </p:nvSpPr>
        <p:spPr>
          <a:xfrm>
            <a:off x="4164120" y="2039760"/>
            <a:ext cx="1069920" cy="1238400"/>
          </a:xfrm>
          <a:prstGeom prst="ellipse">
            <a:avLst/>
          </a:prstGeom>
          <a:noFill/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dur="indefinite" fill="hold">
                      <p:stCondLst>
                        <p:cond delay="indefinite"/>
                      </p:stCondLst>
                      <p:childTnLst>
                        <p:par>
                          <p:cTn id="3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5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CustomShape 1"/>
          <p:cNvSpPr/>
          <p:nvPr/>
        </p:nvSpPr>
        <p:spPr>
          <a:xfrm>
            <a:off x="457200" y="18252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Pipes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28" name="CustomShape 2"/>
          <p:cNvSpPr/>
          <p:nvPr/>
        </p:nvSpPr>
        <p:spPr>
          <a:xfrm>
            <a:off x="874800" y="1154160"/>
            <a:ext cx="6945120" cy="453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Acts as a conduit allowing two processes to communicate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70c0"/>
                </a:solidFill>
                <a:latin typeface="Arial"/>
              </a:rPr>
              <a:t>Ordinary pipes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– cannot be accessed  from outside the process that created it. Typically, a parent process creates a pipe and uses it to communicate with a child process that it created. 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0070c0"/>
                </a:solidFill>
                <a:latin typeface="Arial"/>
              </a:rPr>
              <a:t>Named pipes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– can be accessed without a parent-child relationship.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41240" indent="-27324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1"/>
          <p:cNvSpPr/>
          <p:nvPr/>
        </p:nvSpPr>
        <p:spPr>
          <a:xfrm>
            <a:off x="457200" y="130320"/>
            <a:ext cx="82296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Ordinary Pipes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0" name="CustomShape 2"/>
          <p:cNvSpPr/>
          <p:nvPr/>
        </p:nvSpPr>
        <p:spPr>
          <a:xfrm>
            <a:off x="822240" y="1138320"/>
            <a:ext cx="7612200" cy="493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Ordinary Pipes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allow communication in standard producer-consumer style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Producer writes to one end (the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write-end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 the pipe)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Consumer reads from the other end (the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read-end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of the pipe)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Ordinary pipes are therefore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unidirectional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Require parent-child relationship between communicating processes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100000"/>
              </a:lnSpc>
              <a:spcBef>
                <a:spcPts val="349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Windows calls these </a:t>
            </a:r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anonymous pipes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731" name="" descr=""/>
          <p:cNvPicPr/>
          <p:nvPr/>
        </p:nvPicPr>
        <p:blipFill>
          <a:blip r:embed="rId1"/>
          <a:stretch/>
        </p:blipFill>
        <p:spPr>
          <a:xfrm>
            <a:off x="1792440" y="3313080"/>
            <a:ext cx="5592600" cy="1703520"/>
          </a:xfrm>
          <a:prstGeom prst="rect">
            <a:avLst/>
          </a:prstGeom>
          <a:ln>
            <a:noFill/>
          </a:ln>
        </p:spPr>
      </p:pic>
      <p:sp>
        <p:nvSpPr>
          <p:cNvPr id="732" name="CustomShape 3"/>
          <p:cNvSpPr/>
          <p:nvPr/>
        </p:nvSpPr>
        <p:spPr>
          <a:xfrm>
            <a:off x="1930320" y="4832280"/>
            <a:ext cx="1212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read-end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3" name="CustomShape 4"/>
          <p:cNvSpPr/>
          <p:nvPr/>
        </p:nvSpPr>
        <p:spPr>
          <a:xfrm>
            <a:off x="5976720" y="4803840"/>
            <a:ext cx="12690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0" lang="en-US" sz="1800" spc="-1" strike="noStrike">
                <a:solidFill>
                  <a:srgbClr val="000000"/>
                </a:solidFill>
                <a:latin typeface="Verdana"/>
              </a:rPr>
              <a:t>write-end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473040" y="1522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Named Pipes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5" name="CustomShape 2"/>
          <p:cNvSpPr/>
          <p:nvPr/>
        </p:nvSpPr>
        <p:spPr>
          <a:xfrm>
            <a:off x="806400" y="1233360"/>
            <a:ext cx="7061400" cy="453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Named Pipes are more powerful than ordinary pipes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Communication is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bidirectional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No parent-child relationship is necessary between the communicating processes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Several processes can use the named pipe for communication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Provided on both UNIX and Windows systems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1280" indent="-330480">
              <a:lnSpc>
                <a:spcPct val="10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685800" y="685800"/>
            <a:ext cx="7772400" cy="212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4300" spc="-1" strike="noStrike">
                <a:solidFill>
                  <a:srgbClr val="006699"/>
                </a:solidFill>
                <a:latin typeface="Arial"/>
              </a:rPr>
              <a:t>End of Chapter 3</a:t>
            </a:r>
            <a:endParaRPr b="0" lang="en-US" sz="43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1576440" y="166680"/>
            <a:ext cx="610704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Concept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6" name="CustomShape 2"/>
          <p:cNvSpPr/>
          <p:nvPr/>
        </p:nvSpPr>
        <p:spPr>
          <a:xfrm>
            <a:off x="928800" y="1177920"/>
            <a:ext cx="7370640" cy="478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 operating system executes a variety of programs: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Batch system –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jobs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Time-shared systems –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user programs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or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tasks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Textbook uses the terms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</a:rPr>
              <a:t>job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and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</a:rPr>
              <a:t>process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almost interchangeably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Process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– a program in execution; process execution must progress in sequential fashion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Multiple parts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The program code, also called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text section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Current activity including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 program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counter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, processor registers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Stack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containing temporary data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2" marL="1072800" indent="-228600">
              <a:lnSpc>
                <a:spcPct val="100000"/>
              </a:lnSpc>
              <a:spcBef>
                <a:spcPts val="785"/>
              </a:spcBef>
              <a:buClr>
                <a:srgbClr val="009900"/>
              </a:buClr>
              <a:buSzPct val="75000"/>
              <a:buFont typeface="Webdings" charset="2"/>
              <a:buChar char="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Function parameters, return addresses, local variables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Data section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containing global variables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3366ff"/>
                </a:solidFill>
                <a:latin typeface="Arial"/>
                <a:ea typeface="MS PGothic"/>
              </a:rPr>
              <a:t>Heap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containing memory dynamically allocated during run time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9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90000"/>
              </a:lnSpc>
              <a:spcBef>
                <a:spcPts val="785"/>
              </a:spcBef>
            </a:pP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1576440" y="155520"/>
            <a:ext cx="610704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Concept (Cont.)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28" name="CustomShape 2"/>
          <p:cNvSpPr/>
          <p:nvPr/>
        </p:nvSpPr>
        <p:spPr>
          <a:xfrm>
            <a:off x="933480" y="1041480"/>
            <a:ext cx="7164360" cy="478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Program is </a:t>
            </a:r>
            <a:r>
              <a:rPr b="1" i="1" lang="en-US" sz="2200" spc="-1" strike="noStrike">
                <a:solidFill>
                  <a:srgbClr val="000000"/>
                </a:solidFill>
                <a:latin typeface="Arial"/>
              </a:rPr>
              <a:t>passive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entity stored on disk (</a:t>
            </a:r>
            <a:r>
              <a:rPr b="1" lang="en-US" sz="2200" spc="-1" strike="noStrike">
                <a:solidFill>
                  <a:srgbClr val="3366ff"/>
                </a:solidFill>
                <a:latin typeface="Arial"/>
              </a:rPr>
              <a:t>executable file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), process is </a:t>
            </a:r>
            <a:r>
              <a:rPr b="1" i="1" lang="en-US" sz="2200" spc="-1" strike="noStrike">
                <a:solidFill>
                  <a:srgbClr val="000000"/>
                </a:solidFill>
                <a:latin typeface="Arial"/>
              </a:rPr>
              <a:t>active 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Program becomes process when executable file loaded into memory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Execution of program started via GUI mouse clicks, command line entry of its name, etc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One program can be several processes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Consider multiple users executing the same program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marL="330120" indent="-330120">
              <a:lnSpc>
                <a:spcPct val="9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A process itself can be an execution environment for others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9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MS PGothic"/>
              </a:rPr>
              <a:t>JVM</a:t>
            </a: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  <a:p>
            <a:pPr marL="342720" indent="-330120">
              <a:lnSpc>
                <a:spcPct val="90000"/>
              </a:lnSpc>
              <a:spcBef>
                <a:spcPts val="785"/>
              </a:spcBef>
            </a:pPr>
            <a:endParaRPr b="0" lang="en-US" sz="22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457200" y="166680"/>
            <a:ext cx="82296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in Memory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30" name="" descr=""/>
          <p:cNvPicPr/>
          <p:nvPr/>
        </p:nvPicPr>
        <p:blipFill>
          <a:blip r:embed="rId1"/>
          <a:stretch/>
        </p:blipFill>
        <p:spPr>
          <a:xfrm>
            <a:off x="2739960" y="1254240"/>
            <a:ext cx="2911680" cy="4599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1360440" y="182520"/>
            <a:ext cx="625176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Process State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32" name="CustomShape 2"/>
          <p:cNvSpPr/>
          <p:nvPr/>
        </p:nvSpPr>
        <p:spPr>
          <a:xfrm>
            <a:off x="806400" y="1246320"/>
            <a:ext cx="7370640" cy="325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30120" indent="-330120">
              <a:lnSpc>
                <a:spcPct val="100000"/>
              </a:lnSpc>
              <a:spcBef>
                <a:spcPts val="785"/>
              </a:spcBef>
              <a:buClr>
                <a:srgbClr val="993300"/>
              </a:buClr>
              <a:buSzPct val="90000"/>
              <a:buFont typeface="Monotype Sorts" charset="2"/>
              <a:buChar char="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As a process executes, it changes </a:t>
            </a:r>
            <a:r>
              <a:rPr b="1" lang="en-US" sz="1800" spc="-1" strike="noStrike">
                <a:solidFill>
                  <a:srgbClr val="3366ff"/>
                </a:solidFill>
                <a:latin typeface="Arial"/>
              </a:rPr>
              <a:t>state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new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:  The process is being created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running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:  Instructions are being executed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waiting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:  The process is waiting for some event to occur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ready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:  The process is waiting to be assigned to a processor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  <a:p>
            <a:pPr lvl="1" marL="730080" indent="-272880">
              <a:lnSpc>
                <a:spcPct val="100000"/>
              </a:lnSpc>
              <a:spcBef>
                <a:spcPts val="785"/>
              </a:spcBef>
              <a:buClr>
                <a:srgbClr val="cc6600"/>
              </a:buClr>
              <a:buSzPct val="80000"/>
              <a:buFont typeface="Monotype Sort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terminated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MS PGothic"/>
              </a:rPr>
              <a:t>:  The process has finished execution</a:t>
            </a:r>
            <a:endParaRPr b="0" lang="en-US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739800" y="182520"/>
            <a:ext cx="7947000" cy="5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6699"/>
                </a:solidFill>
                <a:latin typeface="Arial"/>
              </a:rPr>
              <a:t>Diagram of Process State</a:t>
            </a:r>
            <a:endParaRPr b="0" lang="en-US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34" name="" descr=""/>
          <p:cNvPicPr/>
          <p:nvPr/>
        </p:nvPicPr>
        <p:blipFill>
          <a:blip r:embed="rId1"/>
          <a:stretch/>
        </p:blipFill>
        <p:spPr>
          <a:xfrm>
            <a:off x="1555920" y="1308240"/>
            <a:ext cx="6635520" cy="2646360"/>
          </a:xfrm>
          <a:prstGeom prst="rect">
            <a:avLst/>
          </a:prstGeom>
          <a:ln>
            <a:noFill/>
          </a:ln>
        </p:spPr>
      </p:pic>
      <p:sp>
        <p:nvSpPr>
          <p:cNvPr id="635" name="CustomShape 2"/>
          <p:cNvSpPr/>
          <p:nvPr/>
        </p:nvSpPr>
        <p:spPr>
          <a:xfrm>
            <a:off x="5254560" y="4640400"/>
            <a:ext cx="1841400" cy="450720"/>
          </a:xfrm>
          <a:prstGeom prst="ellipse">
            <a:avLst/>
          </a:prstGeom>
          <a:solidFill>
            <a:srgbClr val="99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Suspend-wait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36" name="CustomShape 3"/>
          <p:cNvSpPr/>
          <p:nvPr/>
        </p:nvSpPr>
        <p:spPr>
          <a:xfrm>
            <a:off x="2362320" y="4572000"/>
            <a:ext cx="1841400" cy="450720"/>
          </a:xfrm>
          <a:prstGeom prst="ellipse">
            <a:avLst/>
          </a:prstGeom>
          <a:solidFill>
            <a:srgbClr val="99cc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Suspend-ready</a:t>
            </a:r>
            <a:endParaRPr b="0" lang="en-US" sz="1600" spc="-1" strike="noStrike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637" name="Line 4"/>
          <p:cNvCxnSpPr>
            <a:endCxn id="635" idx="0"/>
          </p:cNvCxnSpPr>
          <p:nvPr/>
        </p:nvCxnSpPr>
        <p:spPr>
          <a:xfrm>
            <a:off x="4995360" y="3871440"/>
            <a:ext cx="1180440" cy="769320"/>
          </a:xfrm>
          <a:prstGeom prst="curvedConnector3">
            <a:avLst/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638" name="Line 5"/>
          <p:cNvCxnSpPr/>
          <p:nvPr/>
        </p:nvCxnSpPr>
        <p:spPr>
          <a:xfrm flipH="1">
            <a:off x="3057120" y="2728800"/>
            <a:ext cx="396000" cy="1845360"/>
          </a:xfrm>
          <a:prstGeom prst="curvedConnector3">
            <a:avLst/>
          </a:prstGeom>
          <a:ln w="9360">
            <a:solidFill>
              <a:srgbClr val="000000"/>
            </a:solidFill>
            <a:miter/>
            <a:headEnd len="med" type="triangle" w="med"/>
            <a:tailEnd len="med" type="triangle" w="med"/>
          </a:ln>
        </p:spPr>
      </p:cxn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4" dur="indefinite" nodeType="click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dur="indefinite" nodeType="clickEffect" fill="hold">
                      <p:stCondLst>
                        <p:cond delay="indefinite"/>
                      </p:stCondLst>
                      <p:childTnLst>
                        <p:par>
                          <p:cTn id="10" dur="indefinite" nodeType="click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25620</TotalTime>
  <Application>LibreOffice/6.0.6.2$Linux_X86_64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2011-01-14T03:13:38Z</dcterms:created>
  <dc:creator>Lucent End User</dc:creator>
  <dc:description/>
  <dc:language>en-US</dc:language>
  <cp:lastModifiedBy/>
  <cp:lastPrinted>2013-10-02T21:46:40Z</cp:lastPrinted>
  <dcterms:modified xsi:type="dcterms:W3CDTF">2019-03-03T09:27:45Z</dcterms:modified>
  <cp:revision>437</cp:revision>
  <dc:subject/>
  <dc:title>2.01</dc:title>
</cp:coreProperties>
</file>