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5" r:id="rId1"/>
  </p:sldMasterIdLst>
  <p:notesMasterIdLst>
    <p:notesMasterId r:id="rId81"/>
  </p:notesMasterIdLst>
  <p:handoutMasterIdLst>
    <p:handoutMasterId r:id="rId82"/>
  </p:handoutMasterIdLst>
  <p:sldIdLst>
    <p:sldId id="307" r:id="rId2"/>
    <p:sldId id="923" r:id="rId3"/>
    <p:sldId id="883" r:id="rId4"/>
    <p:sldId id="885" r:id="rId5"/>
    <p:sldId id="882" r:id="rId6"/>
    <p:sldId id="708" r:id="rId7"/>
    <p:sldId id="709" r:id="rId8"/>
    <p:sldId id="710" r:id="rId9"/>
    <p:sldId id="711" r:id="rId10"/>
    <p:sldId id="712" r:id="rId11"/>
    <p:sldId id="713" r:id="rId12"/>
    <p:sldId id="714" r:id="rId13"/>
    <p:sldId id="886" r:id="rId14"/>
    <p:sldId id="887" r:id="rId15"/>
    <p:sldId id="888" r:id="rId16"/>
    <p:sldId id="889" r:id="rId17"/>
    <p:sldId id="890" r:id="rId18"/>
    <p:sldId id="891" r:id="rId19"/>
    <p:sldId id="892" r:id="rId20"/>
    <p:sldId id="893" r:id="rId21"/>
    <p:sldId id="894" r:id="rId22"/>
    <p:sldId id="895" r:id="rId23"/>
    <p:sldId id="896" r:id="rId24"/>
    <p:sldId id="897" r:id="rId25"/>
    <p:sldId id="898" r:id="rId26"/>
    <p:sldId id="899" r:id="rId27"/>
    <p:sldId id="900" r:id="rId28"/>
    <p:sldId id="921" r:id="rId29"/>
    <p:sldId id="922" r:id="rId30"/>
    <p:sldId id="901" r:id="rId31"/>
    <p:sldId id="902" r:id="rId32"/>
    <p:sldId id="903" r:id="rId33"/>
    <p:sldId id="904" r:id="rId34"/>
    <p:sldId id="905" r:id="rId35"/>
    <p:sldId id="906" r:id="rId36"/>
    <p:sldId id="907" r:id="rId37"/>
    <p:sldId id="908" r:id="rId38"/>
    <p:sldId id="909" r:id="rId39"/>
    <p:sldId id="910" r:id="rId40"/>
    <p:sldId id="911" r:id="rId41"/>
    <p:sldId id="912" r:id="rId42"/>
    <p:sldId id="914" r:id="rId43"/>
    <p:sldId id="916" r:id="rId44"/>
    <p:sldId id="918" r:id="rId45"/>
    <p:sldId id="919" r:id="rId46"/>
    <p:sldId id="920" r:id="rId47"/>
    <p:sldId id="924" r:id="rId48"/>
    <p:sldId id="925" r:id="rId49"/>
    <p:sldId id="926" r:id="rId50"/>
    <p:sldId id="927" r:id="rId51"/>
    <p:sldId id="928" r:id="rId52"/>
    <p:sldId id="929" r:id="rId53"/>
    <p:sldId id="930" r:id="rId54"/>
    <p:sldId id="931" r:id="rId55"/>
    <p:sldId id="849" r:id="rId56"/>
    <p:sldId id="850" r:id="rId57"/>
    <p:sldId id="851" r:id="rId58"/>
    <p:sldId id="852" r:id="rId59"/>
    <p:sldId id="853" r:id="rId60"/>
    <p:sldId id="854" r:id="rId61"/>
    <p:sldId id="855" r:id="rId62"/>
    <p:sldId id="856" r:id="rId63"/>
    <p:sldId id="857" r:id="rId64"/>
    <p:sldId id="858" r:id="rId65"/>
    <p:sldId id="859" r:id="rId66"/>
    <p:sldId id="860" r:id="rId67"/>
    <p:sldId id="861" r:id="rId68"/>
    <p:sldId id="862" r:id="rId69"/>
    <p:sldId id="870" r:id="rId70"/>
    <p:sldId id="871" r:id="rId71"/>
    <p:sldId id="872" r:id="rId72"/>
    <p:sldId id="873" r:id="rId73"/>
    <p:sldId id="874" r:id="rId74"/>
    <p:sldId id="875" r:id="rId75"/>
    <p:sldId id="880" r:id="rId76"/>
    <p:sldId id="881" r:id="rId77"/>
    <p:sldId id="876" r:id="rId78"/>
    <p:sldId id="877" r:id="rId79"/>
    <p:sldId id="878" r:id="rId80"/>
  </p:sldIdLst>
  <p:sldSz cx="9144000" cy="6858000" type="screen4x3"/>
  <p:notesSz cx="7102475" cy="10234613"/>
  <p:defaultTextStyle>
    <a:defPPr>
      <a:defRPr lang="fa-IR"/>
    </a:defPPr>
    <a:lvl1pPr algn="r" rtl="1" fontAlgn="base">
      <a:spcBef>
        <a:spcPct val="0"/>
      </a:spcBef>
      <a:spcAft>
        <a:spcPct val="0"/>
      </a:spcAft>
      <a:defRPr kern="1200">
        <a:solidFill>
          <a:schemeClr val="tx1"/>
        </a:solidFill>
        <a:latin typeface="Times New Roman" pitchFamily="18" charset="0"/>
        <a:ea typeface="+mn-ea"/>
        <a:cs typeface="Arial" charset="0"/>
      </a:defRPr>
    </a:lvl1pPr>
    <a:lvl2pPr marL="457200" algn="r" rtl="1" fontAlgn="base">
      <a:spcBef>
        <a:spcPct val="0"/>
      </a:spcBef>
      <a:spcAft>
        <a:spcPct val="0"/>
      </a:spcAft>
      <a:defRPr kern="1200">
        <a:solidFill>
          <a:schemeClr val="tx1"/>
        </a:solidFill>
        <a:latin typeface="Times New Roman" pitchFamily="18" charset="0"/>
        <a:ea typeface="+mn-ea"/>
        <a:cs typeface="Arial" charset="0"/>
      </a:defRPr>
    </a:lvl2pPr>
    <a:lvl3pPr marL="914400" algn="r" rtl="1" fontAlgn="base">
      <a:spcBef>
        <a:spcPct val="0"/>
      </a:spcBef>
      <a:spcAft>
        <a:spcPct val="0"/>
      </a:spcAft>
      <a:defRPr kern="1200">
        <a:solidFill>
          <a:schemeClr val="tx1"/>
        </a:solidFill>
        <a:latin typeface="Times New Roman" pitchFamily="18" charset="0"/>
        <a:ea typeface="+mn-ea"/>
        <a:cs typeface="Arial" charset="0"/>
      </a:defRPr>
    </a:lvl3pPr>
    <a:lvl4pPr marL="1371600" algn="r" rtl="1" fontAlgn="base">
      <a:spcBef>
        <a:spcPct val="0"/>
      </a:spcBef>
      <a:spcAft>
        <a:spcPct val="0"/>
      </a:spcAft>
      <a:defRPr kern="1200">
        <a:solidFill>
          <a:schemeClr val="tx1"/>
        </a:solidFill>
        <a:latin typeface="Times New Roman" pitchFamily="18" charset="0"/>
        <a:ea typeface="+mn-ea"/>
        <a:cs typeface="Arial" charset="0"/>
      </a:defRPr>
    </a:lvl4pPr>
    <a:lvl5pPr marL="1828800" algn="r" rtl="1"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66"/>
    <a:srgbClr val="FF3300"/>
    <a:srgbClr val="99CCFF"/>
    <a:srgbClr val="0099CC"/>
    <a:srgbClr val="FFFF00"/>
    <a:srgbClr val="00FFFF"/>
    <a:srgbClr val="00CCFF"/>
    <a:srgbClr val="336699"/>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63" autoAdjust="0"/>
    <p:restoredTop sz="94671" autoAdjust="0"/>
  </p:normalViewPr>
  <p:slideViewPr>
    <p:cSldViewPr>
      <p:cViewPr varScale="1">
        <p:scale>
          <a:sx n="66" d="100"/>
          <a:sy n="66" d="100"/>
        </p:scale>
        <p:origin x="-5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841195232818545E-2"/>
          <c:y val="3.5786056451244011E-2"/>
          <c:w val="0.56847387327334065"/>
          <c:h val="0.82583736610964797"/>
        </c:manualLayout>
      </c:layout>
      <c:lineChart>
        <c:grouping val="standard"/>
        <c:ser>
          <c:idx val="0"/>
          <c:order val="0"/>
          <c:tx>
            <c:strRef>
              <c:f>Sheet1!$C$3</c:f>
              <c:strCache>
                <c:ptCount val="1"/>
                <c:pt idx="0">
                  <c:v>Rrural Population</c:v>
                </c:pt>
              </c:strCache>
            </c:strRef>
          </c:tx>
          <c:spPr>
            <a:ln>
              <a:solidFill>
                <a:srgbClr val="FF0000"/>
              </a:solidFill>
            </a:ln>
          </c:spPr>
          <c:marker>
            <c:symbol val="none"/>
          </c:marker>
          <c:val>
            <c:numRef>
              <c:f>Sheet1!$C$4:$C$35</c:f>
              <c:numCache>
                <c:formatCode>General</c:formatCode>
                <c:ptCount val="32"/>
                <c:pt idx="0">
                  <c:v>89</c:v>
                </c:pt>
                <c:pt idx="1">
                  <c:v>87</c:v>
                </c:pt>
                <c:pt idx="2">
                  <c:v>85</c:v>
                </c:pt>
                <c:pt idx="3">
                  <c:v>84</c:v>
                </c:pt>
                <c:pt idx="4">
                  <c:v>83</c:v>
                </c:pt>
                <c:pt idx="5">
                  <c:v>76</c:v>
                </c:pt>
                <c:pt idx="6">
                  <c:v>73</c:v>
                </c:pt>
                <c:pt idx="7">
                  <c:v>72</c:v>
                </c:pt>
                <c:pt idx="8">
                  <c:v>68</c:v>
                </c:pt>
                <c:pt idx="9">
                  <c:v>63</c:v>
                </c:pt>
                <c:pt idx="10">
                  <c:v>56</c:v>
                </c:pt>
                <c:pt idx="11">
                  <c:v>51</c:v>
                </c:pt>
                <c:pt idx="12">
                  <c:v>51</c:v>
                </c:pt>
                <c:pt idx="13">
                  <c:v>50</c:v>
                </c:pt>
                <c:pt idx="14">
                  <c:v>49</c:v>
                </c:pt>
                <c:pt idx="15">
                  <c:v>48</c:v>
                </c:pt>
                <c:pt idx="16">
                  <c:v>47</c:v>
                </c:pt>
                <c:pt idx="17">
                  <c:v>38</c:v>
                </c:pt>
                <c:pt idx="18">
                  <c:v>31</c:v>
                </c:pt>
                <c:pt idx="19">
                  <c:v>28</c:v>
                </c:pt>
                <c:pt idx="20">
                  <c:v>27</c:v>
                </c:pt>
                <c:pt idx="21">
                  <c:v>26</c:v>
                </c:pt>
                <c:pt idx="22">
                  <c:v>20</c:v>
                </c:pt>
                <c:pt idx="23">
                  <c:v>19</c:v>
                </c:pt>
                <c:pt idx="24">
                  <c:v>17</c:v>
                </c:pt>
                <c:pt idx="25">
                  <c:v>17</c:v>
                </c:pt>
                <c:pt idx="26">
                  <c:v>15</c:v>
                </c:pt>
                <c:pt idx="27">
                  <c:v>14</c:v>
                </c:pt>
                <c:pt idx="28">
                  <c:v>11</c:v>
                </c:pt>
                <c:pt idx="29">
                  <c:v>11</c:v>
                </c:pt>
                <c:pt idx="30">
                  <c:v>8</c:v>
                </c:pt>
                <c:pt idx="31">
                  <c:v>7</c:v>
                </c:pt>
              </c:numCache>
            </c:numRef>
          </c:val>
        </c:ser>
        <c:ser>
          <c:idx val="1"/>
          <c:order val="1"/>
          <c:tx>
            <c:strRef>
              <c:f>Sheet1!$D$3</c:f>
              <c:strCache>
                <c:ptCount val="1"/>
                <c:pt idx="0">
                  <c:v>Poverty</c:v>
                </c:pt>
              </c:strCache>
            </c:strRef>
          </c:tx>
          <c:marker>
            <c:symbol val="none"/>
          </c:marker>
          <c:val>
            <c:numRef>
              <c:f>Sheet1!$D$4:$D$35</c:f>
              <c:numCache>
                <c:formatCode>General</c:formatCode>
                <c:ptCount val="32"/>
                <c:pt idx="0">
                  <c:v>93</c:v>
                </c:pt>
                <c:pt idx="1">
                  <c:v>58</c:v>
                </c:pt>
                <c:pt idx="2">
                  <c:v>30</c:v>
                </c:pt>
                <c:pt idx="3">
                  <c:v>65</c:v>
                </c:pt>
                <c:pt idx="4">
                  <c:v>78</c:v>
                </c:pt>
                <c:pt idx="5">
                  <c:v>75</c:v>
                </c:pt>
                <c:pt idx="6">
                  <c:v>53</c:v>
                </c:pt>
                <c:pt idx="7">
                  <c:v>77</c:v>
                </c:pt>
                <c:pt idx="8">
                  <c:v>69</c:v>
                </c:pt>
                <c:pt idx="9">
                  <c:v>60</c:v>
                </c:pt>
                <c:pt idx="10">
                  <c:v>20</c:v>
                </c:pt>
                <c:pt idx="11">
                  <c:v>22</c:v>
                </c:pt>
                <c:pt idx="12">
                  <c:v>50</c:v>
                </c:pt>
                <c:pt idx="13">
                  <c:v>84</c:v>
                </c:pt>
                <c:pt idx="14">
                  <c:v>43</c:v>
                </c:pt>
                <c:pt idx="15">
                  <c:v>30</c:v>
                </c:pt>
                <c:pt idx="16">
                  <c:v>52</c:v>
                </c:pt>
                <c:pt idx="17">
                  <c:v>20</c:v>
                </c:pt>
                <c:pt idx="18">
                  <c:v>18</c:v>
                </c:pt>
                <c:pt idx="19">
                  <c:v>16</c:v>
                </c:pt>
                <c:pt idx="20">
                  <c:v>4</c:v>
                </c:pt>
                <c:pt idx="21">
                  <c:v>15</c:v>
                </c:pt>
                <c:pt idx="22">
                  <c:v>14</c:v>
                </c:pt>
                <c:pt idx="23">
                  <c:v>9</c:v>
                </c:pt>
                <c:pt idx="24">
                  <c:v>15</c:v>
                </c:pt>
                <c:pt idx="25">
                  <c:v>10</c:v>
                </c:pt>
                <c:pt idx="26">
                  <c:v>11</c:v>
                </c:pt>
                <c:pt idx="27">
                  <c:v>7</c:v>
                </c:pt>
                <c:pt idx="28">
                  <c:v>12</c:v>
                </c:pt>
                <c:pt idx="29">
                  <c:v>3</c:v>
                </c:pt>
                <c:pt idx="30">
                  <c:v>16</c:v>
                </c:pt>
                <c:pt idx="31">
                  <c:v>2</c:v>
                </c:pt>
              </c:numCache>
            </c:numRef>
          </c:val>
        </c:ser>
        <c:marker val="1"/>
        <c:axId val="43217280"/>
        <c:axId val="43218816"/>
      </c:lineChart>
      <c:catAx>
        <c:axId val="43217280"/>
        <c:scaling>
          <c:orientation val="minMax"/>
        </c:scaling>
        <c:axPos val="b"/>
        <c:tickLblPos val="nextTo"/>
        <c:crossAx val="43218816"/>
        <c:crosses val="autoZero"/>
        <c:auto val="1"/>
        <c:lblAlgn val="ctr"/>
        <c:lblOffset val="100"/>
      </c:catAx>
      <c:valAx>
        <c:axId val="43218816"/>
        <c:scaling>
          <c:orientation val="minMax"/>
        </c:scaling>
        <c:axPos val="l"/>
        <c:majorGridlines/>
        <c:numFmt formatCode="General" sourceLinked="1"/>
        <c:tickLblPos val="nextTo"/>
        <c:crossAx val="43217280"/>
        <c:crosses val="autoZero"/>
        <c:crossBetween val="between"/>
      </c:valAx>
    </c:plotArea>
    <c:legend>
      <c:legendPos val="r"/>
      <c:layout/>
    </c:legend>
    <c:plotVisOnly val="1"/>
  </c:chart>
  <c:spPr>
    <a:solidFill>
      <a:schemeClr val="tx2">
        <a:lumMod val="75000"/>
      </a:schemeClr>
    </a:solidFill>
  </c:spPr>
  <c:txPr>
    <a:bodyPr/>
    <a:lstStyle/>
    <a:p>
      <a:pPr>
        <a:defRPr sz="2400">
          <a:solidFill>
            <a:schemeClr val="accent6">
              <a:lumMod val="50000"/>
            </a:schemeClr>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Sheet1!$F$37</c:f>
              <c:strCache>
                <c:ptCount val="1"/>
                <c:pt idx="0">
                  <c:v>Agri Population</c:v>
                </c:pt>
              </c:strCache>
            </c:strRef>
          </c:tx>
          <c:spPr>
            <a:ln>
              <a:solidFill>
                <a:srgbClr val="FF0000"/>
              </a:solidFill>
            </a:ln>
          </c:spPr>
          <c:marker>
            <c:symbol val="none"/>
          </c:marker>
          <c:val>
            <c:numRef>
              <c:f>Sheet1!$F$38:$F$69</c:f>
              <c:numCache>
                <c:formatCode>General</c:formatCode>
                <c:ptCount val="32"/>
                <c:pt idx="0">
                  <c:v>89</c:v>
                </c:pt>
                <c:pt idx="1">
                  <c:v>85</c:v>
                </c:pt>
                <c:pt idx="2">
                  <c:v>70</c:v>
                </c:pt>
                <c:pt idx="3">
                  <c:v>82</c:v>
                </c:pt>
                <c:pt idx="4">
                  <c:v>80</c:v>
                </c:pt>
                <c:pt idx="5">
                  <c:v>60</c:v>
                </c:pt>
                <c:pt idx="6">
                  <c:v>50</c:v>
                </c:pt>
                <c:pt idx="7">
                  <c:v>70</c:v>
                </c:pt>
                <c:pt idx="8">
                  <c:v>54</c:v>
                </c:pt>
                <c:pt idx="9">
                  <c:v>45</c:v>
                </c:pt>
                <c:pt idx="10">
                  <c:v>55</c:v>
                </c:pt>
                <c:pt idx="11">
                  <c:v>30</c:v>
                </c:pt>
                <c:pt idx="12">
                  <c:v>38</c:v>
                </c:pt>
                <c:pt idx="13">
                  <c:v>45</c:v>
                </c:pt>
                <c:pt idx="14">
                  <c:v>41</c:v>
                </c:pt>
                <c:pt idx="15">
                  <c:v>38</c:v>
                </c:pt>
                <c:pt idx="16">
                  <c:v>45</c:v>
                </c:pt>
                <c:pt idx="17">
                  <c:v>12</c:v>
                </c:pt>
                <c:pt idx="18">
                  <c:v>22</c:v>
                </c:pt>
                <c:pt idx="19">
                  <c:v>26</c:v>
                </c:pt>
                <c:pt idx="20">
                  <c:v>13</c:v>
                </c:pt>
                <c:pt idx="21">
                  <c:v>2</c:v>
                </c:pt>
                <c:pt idx="22">
                  <c:v>1</c:v>
                </c:pt>
                <c:pt idx="23">
                  <c:v>2</c:v>
                </c:pt>
                <c:pt idx="24">
                  <c:v>5</c:v>
                </c:pt>
                <c:pt idx="25">
                  <c:v>1</c:v>
                </c:pt>
                <c:pt idx="26">
                  <c:v>11</c:v>
                </c:pt>
                <c:pt idx="27">
                  <c:v>2</c:v>
                </c:pt>
                <c:pt idx="28">
                  <c:v>4</c:v>
                </c:pt>
                <c:pt idx="29">
                  <c:v>10</c:v>
                </c:pt>
                <c:pt idx="30">
                  <c:v>2</c:v>
                </c:pt>
                <c:pt idx="31">
                  <c:v>7</c:v>
                </c:pt>
              </c:numCache>
            </c:numRef>
          </c:val>
        </c:ser>
        <c:ser>
          <c:idx val="1"/>
          <c:order val="1"/>
          <c:tx>
            <c:strRef>
              <c:f>Sheet1!$G$37</c:f>
              <c:strCache>
                <c:ptCount val="1"/>
                <c:pt idx="0">
                  <c:v>poverty</c:v>
                </c:pt>
              </c:strCache>
            </c:strRef>
          </c:tx>
          <c:marker>
            <c:symbol val="none"/>
          </c:marker>
          <c:val>
            <c:numRef>
              <c:f>Sheet1!$G$38:$G$69</c:f>
              <c:numCache>
                <c:formatCode>General</c:formatCode>
                <c:ptCount val="32"/>
                <c:pt idx="0">
                  <c:v>93</c:v>
                </c:pt>
                <c:pt idx="1">
                  <c:v>58</c:v>
                </c:pt>
                <c:pt idx="2">
                  <c:v>30</c:v>
                </c:pt>
                <c:pt idx="3">
                  <c:v>65</c:v>
                </c:pt>
                <c:pt idx="4">
                  <c:v>78</c:v>
                </c:pt>
                <c:pt idx="5">
                  <c:v>75</c:v>
                </c:pt>
                <c:pt idx="6">
                  <c:v>53</c:v>
                </c:pt>
                <c:pt idx="7">
                  <c:v>77</c:v>
                </c:pt>
                <c:pt idx="8">
                  <c:v>69</c:v>
                </c:pt>
                <c:pt idx="9">
                  <c:v>60</c:v>
                </c:pt>
                <c:pt idx="10">
                  <c:v>20</c:v>
                </c:pt>
                <c:pt idx="11">
                  <c:v>22</c:v>
                </c:pt>
                <c:pt idx="12">
                  <c:v>50</c:v>
                </c:pt>
                <c:pt idx="13">
                  <c:v>84</c:v>
                </c:pt>
                <c:pt idx="14">
                  <c:v>43</c:v>
                </c:pt>
                <c:pt idx="15">
                  <c:v>30</c:v>
                </c:pt>
                <c:pt idx="16">
                  <c:v>52</c:v>
                </c:pt>
                <c:pt idx="17">
                  <c:v>20</c:v>
                </c:pt>
                <c:pt idx="18">
                  <c:v>18</c:v>
                </c:pt>
                <c:pt idx="19">
                  <c:v>16</c:v>
                </c:pt>
                <c:pt idx="20">
                  <c:v>4</c:v>
                </c:pt>
                <c:pt idx="21">
                  <c:v>15</c:v>
                </c:pt>
                <c:pt idx="22">
                  <c:v>14</c:v>
                </c:pt>
                <c:pt idx="23">
                  <c:v>9</c:v>
                </c:pt>
                <c:pt idx="24">
                  <c:v>15</c:v>
                </c:pt>
                <c:pt idx="25">
                  <c:v>10</c:v>
                </c:pt>
                <c:pt idx="26">
                  <c:v>11</c:v>
                </c:pt>
                <c:pt idx="27">
                  <c:v>7</c:v>
                </c:pt>
                <c:pt idx="28">
                  <c:v>12</c:v>
                </c:pt>
                <c:pt idx="29">
                  <c:v>3</c:v>
                </c:pt>
                <c:pt idx="30">
                  <c:v>16</c:v>
                </c:pt>
                <c:pt idx="31">
                  <c:v>2</c:v>
                </c:pt>
              </c:numCache>
            </c:numRef>
          </c:val>
        </c:ser>
        <c:marker val="1"/>
        <c:axId val="43211008"/>
        <c:axId val="43233280"/>
      </c:lineChart>
      <c:catAx>
        <c:axId val="43211008"/>
        <c:scaling>
          <c:orientation val="minMax"/>
        </c:scaling>
        <c:axPos val="b"/>
        <c:tickLblPos val="nextTo"/>
        <c:crossAx val="43233280"/>
        <c:crosses val="autoZero"/>
        <c:auto val="1"/>
        <c:lblAlgn val="ctr"/>
        <c:lblOffset val="100"/>
      </c:catAx>
      <c:valAx>
        <c:axId val="43233280"/>
        <c:scaling>
          <c:orientation val="minMax"/>
        </c:scaling>
        <c:axPos val="l"/>
        <c:majorGridlines/>
        <c:numFmt formatCode="General" sourceLinked="1"/>
        <c:tickLblPos val="nextTo"/>
        <c:crossAx val="43211008"/>
        <c:crosses val="autoZero"/>
        <c:crossBetween val="between"/>
      </c:valAx>
    </c:plotArea>
    <c:legend>
      <c:legendPos val="r"/>
      <c:layout/>
    </c:legend>
    <c:plotVisOnly val="1"/>
  </c:chart>
  <c:spPr>
    <a:solidFill>
      <a:srgbClr val="FFFFCC">
        <a:lumMod val="75000"/>
      </a:srgbClr>
    </a:solidFill>
  </c:spPr>
  <c:txPr>
    <a:bodyPr/>
    <a:lstStyle/>
    <a:p>
      <a:pPr>
        <a:defRPr sz="2000">
          <a:solidFill>
            <a:schemeClr val="accent6">
              <a:lumMod val="50000"/>
            </a:schemeClr>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Sheet1!$B$65</c:f>
              <c:strCache>
                <c:ptCount val="1"/>
                <c:pt idx="0">
                  <c:v>POVERTY-2$</c:v>
                </c:pt>
              </c:strCache>
            </c:strRef>
          </c:tx>
          <c:spPr>
            <a:ln>
              <a:solidFill>
                <a:srgbClr val="FF0000"/>
              </a:solidFill>
            </a:ln>
          </c:spPr>
          <c:marker>
            <c:symbol val="none"/>
          </c:marker>
          <c:val>
            <c:numRef>
              <c:f>Sheet1!$B$66:$B$97</c:f>
              <c:numCache>
                <c:formatCode>General</c:formatCode>
                <c:ptCount val="32"/>
                <c:pt idx="0">
                  <c:v>93</c:v>
                </c:pt>
                <c:pt idx="1">
                  <c:v>58</c:v>
                </c:pt>
                <c:pt idx="2">
                  <c:v>30</c:v>
                </c:pt>
                <c:pt idx="3">
                  <c:v>65</c:v>
                </c:pt>
                <c:pt idx="4">
                  <c:v>78</c:v>
                </c:pt>
                <c:pt idx="5">
                  <c:v>75</c:v>
                </c:pt>
                <c:pt idx="6">
                  <c:v>53</c:v>
                </c:pt>
                <c:pt idx="7">
                  <c:v>77</c:v>
                </c:pt>
                <c:pt idx="8">
                  <c:v>69</c:v>
                </c:pt>
                <c:pt idx="9">
                  <c:v>60</c:v>
                </c:pt>
                <c:pt idx="10">
                  <c:v>20</c:v>
                </c:pt>
                <c:pt idx="11">
                  <c:v>22</c:v>
                </c:pt>
                <c:pt idx="12">
                  <c:v>50</c:v>
                </c:pt>
                <c:pt idx="13">
                  <c:v>84</c:v>
                </c:pt>
                <c:pt idx="14">
                  <c:v>43</c:v>
                </c:pt>
                <c:pt idx="15">
                  <c:v>30</c:v>
                </c:pt>
                <c:pt idx="16">
                  <c:v>52</c:v>
                </c:pt>
                <c:pt idx="17">
                  <c:v>20</c:v>
                </c:pt>
                <c:pt idx="18">
                  <c:v>18</c:v>
                </c:pt>
                <c:pt idx="19">
                  <c:v>16</c:v>
                </c:pt>
                <c:pt idx="20">
                  <c:v>4</c:v>
                </c:pt>
                <c:pt idx="21">
                  <c:v>15</c:v>
                </c:pt>
                <c:pt idx="22">
                  <c:v>14</c:v>
                </c:pt>
                <c:pt idx="23">
                  <c:v>9</c:v>
                </c:pt>
                <c:pt idx="24">
                  <c:v>15</c:v>
                </c:pt>
                <c:pt idx="25">
                  <c:v>10</c:v>
                </c:pt>
                <c:pt idx="26">
                  <c:v>11</c:v>
                </c:pt>
                <c:pt idx="27">
                  <c:v>7</c:v>
                </c:pt>
                <c:pt idx="28">
                  <c:v>12</c:v>
                </c:pt>
                <c:pt idx="29">
                  <c:v>3</c:v>
                </c:pt>
                <c:pt idx="30">
                  <c:v>16</c:v>
                </c:pt>
                <c:pt idx="31">
                  <c:v>2</c:v>
                </c:pt>
              </c:numCache>
            </c:numRef>
          </c:val>
        </c:ser>
        <c:ser>
          <c:idx val="1"/>
          <c:order val="1"/>
          <c:tx>
            <c:strRef>
              <c:f>Sheet1!$C$65</c:f>
              <c:strCache>
                <c:ptCount val="1"/>
                <c:pt idx="0">
                  <c:v>LABOR FORCE - OCCUPATION IN AGRICULTURE (%)</c:v>
                </c:pt>
              </c:strCache>
            </c:strRef>
          </c:tx>
          <c:marker>
            <c:symbol val="none"/>
          </c:marker>
          <c:val>
            <c:numRef>
              <c:f>Sheet1!$C$66:$C$97</c:f>
              <c:numCache>
                <c:formatCode>General</c:formatCode>
                <c:ptCount val="32"/>
                <c:pt idx="0">
                  <c:v>94</c:v>
                </c:pt>
                <c:pt idx="1">
                  <c:v>85</c:v>
                </c:pt>
                <c:pt idx="2">
                  <c:v>32</c:v>
                </c:pt>
                <c:pt idx="3">
                  <c:v>82</c:v>
                </c:pt>
                <c:pt idx="4">
                  <c:v>85</c:v>
                </c:pt>
                <c:pt idx="5">
                  <c:v>77</c:v>
                </c:pt>
                <c:pt idx="6">
                  <c:v>48</c:v>
                </c:pt>
                <c:pt idx="7">
                  <c:v>45</c:v>
                </c:pt>
                <c:pt idx="8">
                  <c:v>53</c:v>
                </c:pt>
                <c:pt idx="9">
                  <c:v>45</c:v>
                </c:pt>
                <c:pt idx="10">
                  <c:v>32</c:v>
                </c:pt>
                <c:pt idx="11">
                  <c:v>32</c:v>
                </c:pt>
                <c:pt idx="12">
                  <c:v>48</c:v>
                </c:pt>
                <c:pt idx="13">
                  <c:v>70</c:v>
                </c:pt>
                <c:pt idx="14">
                  <c:v>39</c:v>
                </c:pt>
                <c:pt idx="15">
                  <c:v>35</c:v>
                </c:pt>
                <c:pt idx="16">
                  <c:v>56</c:v>
                </c:pt>
                <c:pt idx="17">
                  <c:v>13</c:v>
                </c:pt>
                <c:pt idx="18">
                  <c:v>25</c:v>
                </c:pt>
                <c:pt idx="19">
                  <c:v>26</c:v>
                </c:pt>
                <c:pt idx="20">
                  <c:v>11</c:v>
                </c:pt>
                <c:pt idx="21">
                  <c:v>1.6</c:v>
                </c:pt>
                <c:pt idx="22">
                  <c:v>1.4</c:v>
                </c:pt>
                <c:pt idx="23">
                  <c:v>2</c:v>
                </c:pt>
                <c:pt idx="24">
                  <c:v>6</c:v>
                </c:pt>
                <c:pt idx="25">
                  <c:v>0.70000000000000062</c:v>
                </c:pt>
                <c:pt idx="26">
                  <c:v>16</c:v>
                </c:pt>
                <c:pt idx="27">
                  <c:v>4</c:v>
                </c:pt>
                <c:pt idx="28">
                  <c:v>4</c:v>
                </c:pt>
                <c:pt idx="29">
                  <c:v>13</c:v>
                </c:pt>
                <c:pt idx="30">
                  <c:v>4</c:v>
                </c:pt>
                <c:pt idx="31">
                  <c:v>5</c:v>
                </c:pt>
              </c:numCache>
            </c:numRef>
          </c:val>
        </c:ser>
        <c:marker val="1"/>
        <c:axId val="43475328"/>
        <c:axId val="43476864"/>
      </c:lineChart>
      <c:catAx>
        <c:axId val="43475328"/>
        <c:scaling>
          <c:orientation val="minMax"/>
        </c:scaling>
        <c:axPos val="b"/>
        <c:tickLblPos val="nextTo"/>
        <c:crossAx val="43476864"/>
        <c:crosses val="autoZero"/>
        <c:auto val="1"/>
        <c:lblAlgn val="ctr"/>
        <c:lblOffset val="100"/>
      </c:catAx>
      <c:valAx>
        <c:axId val="43476864"/>
        <c:scaling>
          <c:orientation val="minMax"/>
        </c:scaling>
        <c:axPos val="l"/>
        <c:majorGridlines/>
        <c:numFmt formatCode="General" sourceLinked="1"/>
        <c:tickLblPos val="nextTo"/>
        <c:crossAx val="43475328"/>
        <c:crosses val="autoZero"/>
        <c:crossBetween val="between"/>
      </c:valAx>
    </c:plotArea>
    <c:legend>
      <c:legendPos val="r"/>
      <c:layout/>
    </c:legend>
    <c:plotVisOnly val="1"/>
  </c:chart>
  <c:spPr>
    <a:solidFill>
      <a:srgbClr val="FFFFCC">
        <a:lumMod val="75000"/>
      </a:srgbClr>
    </a:solidFill>
  </c:spPr>
  <c:txPr>
    <a:bodyPr/>
    <a:lstStyle/>
    <a:p>
      <a:pPr>
        <a:defRPr sz="2000">
          <a:solidFill>
            <a:schemeClr val="accent6">
              <a:lumMod val="50000"/>
            </a:schemeClr>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4024736"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defRPr sz="1300">
                <a:latin typeface="Arial" charset="0"/>
              </a:defRPr>
            </a:lvl1pPr>
          </a:lstStyle>
          <a:p>
            <a:endParaRPr lang="en-US"/>
          </a:p>
        </p:txBody>
      </p:sp>
      <p:sp>
        <p:nvSpPr>
          <p:cNvPr id="71683" name="Rectangle 3"/>
          <p:cNvSpPr>
            <a:spLocks noGrp="1" noChangeArrowheads="1"/>
          </p:cNvSpPr>
          <p:nvPr>
            <p:ph type="dt" sz="quarter" idx="1"/>
          </p:nvPr>
        </p:nvSpPr>
        <p:spPr bwMode="auto">
          <a:xfrm>
            <a:off x="1645"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l">
              <a:defRPr sz="1300">
                <a:latin typeface="Arial" charset="0"/>
              </a:defRPr>
            </a:lvl1pPr>
          </a:lstStyle>
          <a:p>
            <a:endParaRPr lang="en-US"/>
          </a:p>
        </p:txBody>
      </p:sp>
      <p:sp>
        <p:nvSpPr>
          <p:cNvPr id="71684" name="Rectangle 4"/>
          <p:cNvSpPr>
            <a:spLocks noGrp="1" noChangeArrowheads="1"/>
          </p:cNvSpPr>
          <p:nvPr>
            <p:ph type="ftr" sz="quarter" idx="2"/>
          </p:nvPr>
        </p:nvSpPr>
        <p:spPr bwMode="auto">
          <a:xfrm>
            <a:off x="4024736"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defRPr sz="1300">
                <a:latin typeface="Arial" charset="0"/>
              </a:defRPr>
            </a:lvl1pPr>
          </a:lstStyle>
          <a:p>
            <a:endParaRPr lang="en-US"/>
          </a:p>
        </p:txBody>
      </p:sp>
      <p:sp>
        <p:nvSpPr>
          <p:cNvPr id="71685" name="Rectangle 5"/>
          <p:cNvSpPr>
            <a:spLocks noGrp="1" noChangeArrowheads="1"/>
          </p:cNvSpPr>
          <p:nvPr>
            <p:ph type="sldNum" sz="quarter" idx="3"/>
          </p:nvPr>
        </p:nvSpPr>
        <p:spPr bwMode="auto">
          <a:xfrm>
            <a:off x="1645"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l">
              <a:defRPr sz="1300">
                <a:latin typeface="Arial" charset="0"/>
              </a:defRPr>
            </a:lvl1pPr>
          </a:lstStyle>
          <a:p>
            <a:fld id="{335D9BCE-F97B-4472-8ED9-FE2B8C1C0AE8}" type="slidenum">
              <a:rPr lang="fa-I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4024736"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defRPr sz="1300">
                <a:latin typeface="Arial" charset="0"/>
              </a:defRPr>
            </a:lvl1pPr>
          </a:lstStyle>
          <a:p>
            <a:endParaRPr lang="en-US"/>
          </a:p>
        </p:txBody>
      </p:sp>
      <p:sp>
        <p:nvSpPr>
          <p:cNvPr id="69635" name="Rectangle 3"/>
          <p:cNvSpPr>
            <a:spLocks noGrp="1" noChangeArrowheads="1"/>
          </p:cNvSpPr>
          <p:nvPr>
            <p:ph type="dt" idx="1"/>
          </p:nvPr>
        </p:nvSpPr>
        <p:spPr bwMode="auto">
          <a:xfrm>
            <a:off x="1645"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l">
              <a:defRPr sz="1300">
                <a:latin typeface="Arial" charset="0"/>
              </a:defRPr>
            </a:lvl1pPr>
          </a:lstStyle>
          <a:p>
            <a:endParaRPr lang="en-US"/>
          </a:p>
        </p:txBody>
      </p:sp>
      <p:sp>
        <p:nvSpPr>
          <p:cNvPr id="69636"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710248" y="4861441"/>
            <a:ext cx="5681980" cy="4605576"/>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8" name="Rectangle 6"/>
          <p:cNvSpPr>
            <a:spLocks noGrp="1" noChangeArrowheads="1"/>
          </p:cNvSpPr>
          <p:nvPr>
            <p:ph type="ftr" sz="quarter" idx="4"/>
          </p:nvPr>
        </p:nvSpPr>
        <p:spPr bwMode="auto">
          <a:xfrm>
            <a:off x="4024736"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defRPr sz="1300">
                <a:latin typeface="Arial" charset="0"/>
              </a:defRPr>
            </a:lvl1pPr>
          </a:lstStyle>
          <a:p>
            <a:endParaRPr lang="en-US"/>
          </a:p>
        </p:txBody>
      </p:sp>
      <p:sp>
        <p:nvSpPr>
          <p:cNvPr id="69639" name="Rectangle 7"/>
          <p:cNvSpPr>
            <a:spLocks noGrp="1" noChangeArrowheads="1"/>
          </p:cNvSpPr>
          <p:nvPr>
            <p:ph type="sldNum" sz="quarter" idx="5"/>
          </p:nvPr>
        </p:nvSpPr>
        <p:spPr bwMode="auto">
          <a:xfrm>
            <a:off x="1645"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l">
              <a:defRPr sz="1300">
                <a:latin typeface="Arial" charset="0"/>
              </a:defRPr>
            </a:lvl1pPr>
          </a:lstStyle>
          <a:p>
            <a:fld id="{58B3495D-2252-4B62-9E34-CD48FB4BA62B}" type="slidenum">
              <a:rPr lang="fa-IR"/>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FD68-768B-4531-95F1-5F651E663134}" type="slidenum">
              <a:rPr lang="fa-IR"/>
              <a:pPr/>
              <a:t>1</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10</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14</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15</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19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FD68-768B-4531-95F1-5F651E663134}" type="slidenum">
              <a:rPr lang="fa-IR"/>
              <a:pPr/>
              <a:t>2</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20</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21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22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23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24</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D22055-1F5A-4C6E-B28D-E127CEFE10F5}" type="slidenum">
              <a:rPr lang="fa-IR"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0821B6-387F-44C8-A334-2D05A9C23526}" type="slidenum">
              <a:rPr lang="fa-IR"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33E3C8-8B0C-4993-83B4-FB72271BFE91}" type="slidenum">
              <a:rPr lang="fa-IR" smtClean="0"/>
              <a:pPr/>
              <a:t>34</a:t>
            </a:fld>
            <a:endParaRPr lang="en-US"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29C1F4-B0A0-4F33-985B-446B85887EED}" type="slidenum">
              <a:rPr lang="fa-IR"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715DB9-B618-4997-98E3-B4689014C4D8}" type="slidenum">
              <a:rPr lang="fa-IR"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FD68-768B-4531-95F1-5F651E663134}" type="slidenum">
              <a:rPr lang="fa-IR"/>
              <a:pPr/>
              <a:t>3</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692EB4-93E8-4F87-88E8-7FED9990A049}" type="slidenum">
              <a:rPr lang="fa-IR"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22E8EF-4F28-452F-A168-969A22CF8A77}" type="slidenum">
              <a:rPr lang="fa-IR"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7B2806-63DA-46A2-A921-55D11D858E70}" type="slidenum">
              <a:rPr lang="fa-IR"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DE69A7-2165-4724-83B3-D6A8696C239D}" type="slidenum">
              <a:rPr lang="fa-IR"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8AD726-5B06-4571-8E86-D17342A5B9A3}" type="slidenum">
              <a:rPr lang="fa-IR"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B11438-5643-4FD1-85BF-9074EE8524D1}" type="slidenum">
              <a:rPr lang="fa-IR"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AB707F-79C1-4637-8AC5-12B64582BE45}" type="slidenum">
              <a:rPr lang="fa-IR"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C520E8-6ABA-4C11-ADF3-F34DA008AFF7}" type="slidenum">
              <a:rPr lang="fa-IR"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3E6630-B242-4BE7-A309-C4A9EE9D95FA}" type="slidenum">
              <a:rPr lang="fa-IR"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022436-2007-4576-9D61-24115ABB360F}" type="slidenum">
              <a:rPr lang="fa-IR"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FD68-768B-4531-95F1-5F651E663134}" type="slidenum">
              <a:rPr lang="fa-IR"/>
              <a:pPr/>
              <a:t>4</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68E5E8-FA7A-4E6E-BFDE-75DF10A36DF6}" type="slidenum">
              <a:rPr lang="fa-IR"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4B11438-5643-4FD1-85BF-9074EE8524D1}" type="slidenum">
              <a:rPr lang="fa-IR"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FB2438-C8B5-46EE-B922-CC8E5E4C349D}" type="slidenum">
              <a:rPr lang="fa-IR"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AB707F-79C1-4637-8AC5-12B64582BE45}" type="slidenum">
              <a:rPr lang="fa-IR"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E54FD9-0F18-4846-B3A8-E6B1A166A72D}" type="slidenum">
              <a:rPr lang="fa-IR"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C520E8-6ABA-4C11-ADF3-F34DA008AFF7}" type="slidenum">
              <a:rPr lang="fa-IR"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3E6630-B242-4BE7-A309-C4A9EE9D95FA}" type="slidenum">
              <a:rPr lang="fa-IR"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022436-2007-4576-9D61-24115ABB360F}" type="slidenum">
              <a:rPr lang="fa-IR" smtClean="0">
                <a:latin typeface="Arial" pitchFamily="34" charset="0"/>
                <a:cs typeface="Arial" pitchFamily="34" charset="0"/>
              </a:rPr>
              <a:pPr/>
              <a:t>54</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55</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56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FD68-768B-4531-95F1-5F651E663134}" type="slidenum">
              <a:rPr lang="fa-IR"/>
              <a:pPr/>
              <a:t>5</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57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58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59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60</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64</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65</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69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70</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74</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75</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79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0CD88-C009-454B-ABEE-3DEED6530F56}" type="slidenum">
              <a:rPr lang="fa-IR"/>
              <a:pPr/>
              <a:t>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44000" cy="6934200"/>
            <a:chOff x="0" y="0"/>
            <a:chExt cx="5760" cy="4368"/>
          </a:xfrm>
        </p:grpSpPr>
        <p:sp>
          <p:nvSpPr>
            <p:cNvPr id="174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4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4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4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4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74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4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4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4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74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74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74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4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74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74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74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74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74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742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743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7431" name="Rectangle 23"/>
          <p:cNvSpPr>
            <a:spLocks noGrp="1" noChangeArrowheads="1"/>
          </p:cNvSpPr>
          <p:nvPr>
            <p:ph type="dt" sz="quarter" idx="2"/>
          </p:nvPr>
        </p:nvSpPr>
        <p:spPr/>
        <p:txBody>
          <a:bodyPr/>
          <a:lstStyle>
            <a:lvl1pPr>
              <a:defRPr/>
            </a:lvl1pPr>
          </a:lstStyle>
          <a:p>
            <a:endParaRPr lang="en-US"/>
          </a:p>
        </p:txBody>
      </p:sp>
      <p:sp>
        <p:nvSpPr>
          <p:cNvPr id="17432" name="Rectangle 24"/>
          <p:cNvSpPr>
            <a:spLocks noGrp="1" noChangeArrowheads="1"/>
          </p:cNvSpPr>
          <p:nvPr>
            <p:ph type="ftr" sz="quarter" idx="3"/>
          </p:nvPr>
        </p:nvSpPr>
        <p:spPr/>
        <p:txBody>
          <a:bodyPr/>
          <a:lstStyle>
            <a:lvl1pPr>
              <a:defRPr/>
            </a:lvl1pPr>
          </a:lstStyle>
          <a:p>
            <a:endParaRPr lang="en-US"/>
          </a:p>
        </p:txBody>
      </p:sp>
      <p:sp>
        <p:nvSpPr>
          <p:cNvPr id="17433" name="Rectangle 25"/>
          <p:cNvSpPr>
            <a:spLocks noGrp="1" noChangeArrowheads="1"/>
          </p:cNvSpPr>
          <p:nvPr>
            <p:ph type="sldNum" sz="quarter" idx="4"/>
          </p:nvPr>
        </p:nvSpPr>
        <p:spPr/>
        <p:txBody>
          <a:bodyPr/>
          <a:lstStyle>
            <a:lvl1pPr>
              <a:defRPr/>
            </a:lvl1pPr>
          </a:lstStyle>
          <a:p>
            <a:fld id="{54746523-C57C-4750-9C2C-8AB14F013864}" type="slidenum">
              <a:rPr lang="fa-I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EC68EF-B05D-460F-AE88-C5C3A5580FB5}" type="slidenum">
              <a:rPr lang="fa-I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00B56E-D0EB-4F85-9091-F87B72E75961}" type="slidenum">
              <a:rPr lang="fa-I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570CBC-35A9-41BC-9DD1-16DB1C3142F4}" type="slidenum">
              <a:rPr lang="fa-I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1ADB9-2C63-42E6-8BA3-451F85335FB4}" type="slidenum">
              <a:rPr lang="fa-I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8F9D50-F04F-4060-A286-02AE5601958C}" type="slidenum">
              <a:rPr lang="fa-I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8481EC-3D55-49E4-8CAC-CEFC5D940052}" type="slidenum">
              <a:rPr lang="fa-I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F08B2F-1F68-4514-BC85-F47097434A40}" type="slidenum">
              <a:rPr lang="fa-I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90174B-A641-4485-8716-6D7C408D8395}" type="slidenum">
              <a:rPr lang="fa-I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5521-4BC0-4250-88A0-C8AD090EA7E5}" type="slidenum">
              <a:rPr lang="fa-I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9BE69E-8C80-4702-A51A-79CD23E0C98E}" type="slidenum">
              <a:rPr lang="fa-I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934200"/>
            <a:chOff x="0" y="0"/>
            <a:chExt cx="5760" cy="4368"/>
          </a:xfrm>
        </p:grpSpPr>
        <p:sp>
          <p:nvSpPr>
            <p:cNvPr id="163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63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63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63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63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63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63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63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63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63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63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63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63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64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64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64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64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64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640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0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effectLst>
                  <a:outerShdw blurRad="38100" dist="38100" dir="2700000" algn="tl">
                    <a:srgbClr val="000000"/>
                  </a:outerShdw>
                </a:effectLst>
              </a:defRPr>
            </a:lvl1pPr>
          </a:lstStyle>
          <a:p>
            <a:endParaRPr lang="en-US"/>
          </a:p>
        </p:txBody>
      </p:sp>
      <p:sp>
        <p:nvSpPr>
          <p:cNvPr id="1640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effectLst>
                  <a:outerShdw blurRad="38100" dist="38100" dir="2700000" algn="tl">
                    <a:srgbClr val="000000"/>
                  </a:outerShdw>
                </a:effectLst>
              </a:defRPr>
            </a:lvl1pPr>
          </a:lstStyle>
          <a:p>
            <a:endParaRPr lang="en-US"/>
          </a:p>
        </p:txBody>
      </p:sp>
      <p:sp>
        <p:nvSpPr>
          <p:cNvPr id="1640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effectLst>
                  <a:outerShdw blurRad="38100" dist="38100" dir="2700000" algn="tl">
                    <a:srgbClr val="000000"/>
                  </a:outerShdw>
                </a:effectLst>
              </a:defRPr>
            </a:lvl1pPr>
          </a:lstStyle>
          <a:p>
            <a:fld id="{1BBBB266-09EE-4911-86DF-5FB26869B0D0}" type="slidenum">
              <a:rPr lang="fa-IR"/>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ctr" rtl="1"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r" rtl="1"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data.worldbank.org/country/burundi" TargetMode="External"/><Relationship Id="rId13" Type="http://schemas.openxmlformats.org/officeDocument/2006/relationships/hyperlink" Target="http://data.worldbank.org/country/bangladesh" TargetMode="External"/><Relationship Id="rId18" Type="http://schemas.openxmlformats.org/officeDocument/2006/relationships/hyperlink" Target="http://data.worldbank.org/country/indonesia" TargetMode="External"/><Relationship Id="rId26" Type="http://schemas.openxmlformats.org/officeDocument/2006/relationships/hyperlink" Target="http://data.worldbank.org/country/nigeria" TargetMode="External"/><Relationship Id="rId3" Type="http://schemas.openxmlformats.org/officeDocument/2006/relationships/hyperlink" Target="http://data.worldbank.org/indicator/EA.PRD.AGRI.KD/countries?order=wbapi_data_value_2009+wbapi_data_value+wbapi_data_value-first&amp;sort=asc" TargetMode="External"/><Relationship Id="rId21" Type="http://schemas.openxmlformats.org/officeDocument/2006/relationships/hyperlink" Target="http://data.worldbank.org/country/pakistan" TargetMode="External"/><Relationship Id="rId7" Type="http://schemas.openxmlformats.org/officeDocument/2006/relationships/hyperlink" Target="http://data.worldbank.org/indicator/EA.PRD.AGRI.KD/countries?order=wbapi_data_value_2013+wbapi_data_value+wbapi_data_value-last&amp;sort=asc" TargetMode="External"/><Relationship Id="rId12" Type="http://schemas.openxmlformats.org/officeDocument/2006/relationships/hyperlink" Target="http://data.worldbank.org/country/vietnam" TargetMode="External"/><Relationship Id="rId17" Type="http://schemas.openxmlformats.org/officeDocument/2006/relationships/hyperlink" Target="http://data.worldbank.org/country/angola" TargetMode="External"/><Relationship Id="rId25" Type="http://schemas.openxmlformats.org/officeDocument/2006/relationships/hyperlink" Target="http://data.worldbank.org/country/mexico" TargetMode="External"/><Relationship Id="rId2" Type="http://schemas.openxmlformats.org/officeDocument/2006/relationships/notesSlide" Target="../notesSlides/notesSlide14.xml"/><Relationship Id="rId16" Type="http://schemas.openxmlformats.org/officeDocument/2006/relationships/hyperlink" Target="http://data.worldbank.org/country/china" TargetMode="External"/><Relationship Id="rId20" Type="http://schemas.openxmlformats.org/officeDocument/2006/relationships/hyperlink" Target="http://data.worldbank.org/country/thailand" TargetMode="External"/><Relationship Id="rId1" Type="http://schemas.openxmlformats.org/officeDocument/2006/relationships/slideLayout" Target="../slideLayouts/slideLayout2.xml"/><Relationship Id="rId6" Type="http://schemas.openxmlformats.org/officeDocument/2006/relationships/hyperlink" Target="http://data.worldbank.org/indicator/EA.PRD.AGRI.KD/countries?order=wbapi_data_value_2012+wbapi_data_value&amp;sort=asc" TargetMode="External"/><Relationship Id="rId11" Type="http://schemas.openxmlformats.org/officeDocument/2006/relationships/hyperlink" Target="http://data.worldbank.org/country/afghanistan" TargetMode="External"/><Relationship Id="rId24" Type="http://schemas.openxmlformats.org/officeDocument/2006/relationships/hyperlink" Target="http://data.worldbank.org/country/iran-islamic-republic" TargetMode="External"/><Relationship Id="rId5" Type="http://schemas.openxmlformats.org/officeDocument/2006/relationships/hyperlink" Target="http://data.worldbank.org/indicator/EA.PRD.AGRI.KD/countries?order=wbapi_data_value_2011+wbapi_data_value&amp;sort=asc" TargetMode="External"/><Relationship Id="rId15" Type="http://schemas.openxmlformats.org/officeDocument/2006/relationships/hyperlink" Target="http://data.worldbank.org/country/india" TargetMode="External"/><Relationship Id="rId23" Type="http://schemas.openxmlformats.org/officeDocument/2006/relationships/hyperlink" Target="http://data.worldbank.org/country/egypt-arab-republic" TargetMode="External"/><Relationship Id="rId10" Type="http://schemas.openxmlformats.org/officeDocument/2006/relationships/hyperlink" Target="http://data.worldbank.org/country/ethiopia" TargetMode="External"/><Relationship Id="rId19" Type="http://schemas.openxmlformats.org/officeDocument/2006/relationships/hyperlink" Target="http://data.worldbank.org/country/sri-lanka" TargetMode="External"/><Relationship Id="rId4" Type="http://schemas.openxmlformats.org/officeDocument/2006/relationships/hyperlink" Target="http://data.worldbank.org/indicator/EA.PRD.AGRI.KD/countries?order=wbapi_data_value_2010+wbapi_data_value&amp;sort=asc" TargetMode="External"/><Relationship Id="rId9" Type="http://schemas.openxmlformats.org/officeDocument/2006/relationships/hyperlink" Target="http://data.worldbank.org/country/zimbabwe" TargetMode="External"/><Relationship Id="rId14" Type="http://schemas.openxmlformats.org/officeDocument/2006/relationships/hyperlink" Target="http://data.worldbank.org/country/zambia" TargetMode="External"/><Relationship Id="rId22" Type="http://schemas.openxmlformats.org/officeDocument/2006/relationships/hyperlink" Target="http://data.worldbank.org/country/philippin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data.worldbank.org/country/brazil" TargetMode="External"/><Relationship Id="rId13" Type="http://schemas.openxmlformats.org/officeDocument/2006/relationships/hyperlink" Target="http://data.worldbank.org/country/iraq" TargetMode="External"/><Relationship Id="rId18" Type="http://schemas.openxmlformats.org/officeDocument/2006/relationships/hyperlink" Target="http://data.worldbank.org/country/korea-republic" TargetMode="External"/><Relationship Id="rId26" Type="http://schemas.openxmlformats.org/officeDocument/2006/relationships/hyperlink" Target="http://data.worldbank.org/country/italy" TargetMode="External"/><Relationship Id="rId3" Type="http://schemas.openxmlformats.org/officeDocument/2006/relationships/hyperlink" Target="http://data.worldbank.org/indicator/EA.PRD.AGRI.KD/countries?order=wbapi_data_value_2009+wbapi_data_value+wbapi_data_value-first&amp;sort=asc" TargetMode="External"/><Relationship Id="rId21" Type="http://schemas.openxmlformats.org/officeDocument/2006/relationships/hyperlink" Target="http://data.worldbank.org/country/austria" TargetMode="External"/><Relationship Id="rId7" Type="http://schemas.openxmlformats.org/officeDocument/2006/relationships/hyperlink" Target="http://data.worldbank.org/indicator/EA.PRD.AGRI.KD/countries?order=wbapi_data_value_2013+wbapi_data_value+wbapi_data_value-last&amp;sort=asc" TargetMode="External"/><Relationship Id="rId12" Type="http://schemas.openxmlformats.org/officeDocument/2006/relationships/hyperlink" Target="http://data.worldbank.org/country/turkey" TargetMode="External"/><Relationship Id="rId17" Type="http://schemas.openxmlformats.org/officeDocument/2006/relationships/hyperlink" Target="http://data.worldbank.org/country/greece" TargetMode="External"/><Relationship Id="rId25" Type="http://schemas.openxmlformats.org/officeDocument/2006/relationships/hyperlink" Target="http://data.worldbank.org/country/japan" TargetMode="External"/><Relationship Id="rId2" Type="http://schemas.openxmlformats.org/officeDocument/2006/relationships/notesSlide" Target="../notesSlides/notesSlide15.xml"/><Relationship Id="rId16" Type="http://schemas.openxmlformats.org/officeDocument/2006/relationships/hyperlink" Target="http://data.worldbank.org/country/portugal" TargetMode="External"/><Relationship Id="rId20" Type="http://schemas.openxmlformats.org/officeDocument/2006/relationships/hyperlink" Target="http://data.worldbank.org/country/united-kingdom" TargetMode="External"/><Relationship Id="rId29" Type="http://schemas.openxmlformats.org/officeDocument/2006/relationships/hyperlink" Target="http://data.worldbank.org/country/finland" TargetMode="External"/><Relationship Id="rId1" Type="http://schemas.openxmlformats.org/officeDocument/2006/relationships/slideLayout" Target="../slideLayouts/slideLayout2.xml"/><Relationship Id="rId6" Type="http://schemas.openxmlformats.org/officeDocument/2006/relationships/hyperlink" Target="http://data.worldbank.org/indicator/EA.PRD.AGRI.KD/countries?order=wbapi_data_value_2012+wbapi_data_value&amp;sort=asc" TargetMode="External"/><Relationship Id="rId11" Type="http://schemas.openxmlformats.org/officeDocument/2006/relationships/hyperlink" Target="http://data.worldbank.org/country/chile" TargetMode="External"/><Relationship Id="rId24" Type="http://schemas.openxmlformats.org/officeDocument/2006/relationships/hyperlink" Target="http://data.worldbank.org/country/germany" TargetMode="External"/><Relationship Id="rId5" Type="http://schemas.openxmlformats.org/officeDocument/2006/relationships/hyperlink" Target="http://data.worldbank.org/indicator/EA.PRD.AGRI.KD/countries?order=wbapi_data_value_2011+wbapi_data_value&amp;sort=asc" TargetMode="External"/><Relationship Id="rId15" Type="http://schemas.openxmlformats.org/officeDocument/2006/relationships/hyperlink" Target="http://data.worldbank.org/country/malaysia" TargetMode="External"/><Relationship Id="rId23" Type="http://schemas.openxmlformats.org/officeDocument/2006/relationships/hyperlink" Target="http://data.worldbank.org/country/spain" TargetMode="External"/><Relationship Id="rId28" Type="http://schemas.openxmlformats.org/officeDocument/2006/relationships/hyperlink" Target="http://data.worldbank.org/country/belgium" TargetMode="External"/><Relationship Id="rId10" Type="http://schemas.openxmlformats.org/officeDocument/2006/relationships/hyperlink" Target="http://data.worldbank.org/country/south-africa" TargetMode="External"/><Relationship Id="rId19" Type="http://schemas.openxmlformats.org/officeDocument/2006/relationships/hyperlink" Target="http://data.worldbank.org/country/new-zealand" TargetMode="External"/><Relationship Id="rId31" Type="http://schemas.openxmlformats.org/officeDocument/2006/relationships/hyperlink" Target="http://data.worldbank.org/country/france" TargetMode="External"/><Relationship Id="rId4" Type="http://schemas.openxmlformats.org/officeDocument/2006/relationships/hyperlink" Target="http://data.worldbank.org/indicator/EA.PRD.AGRI.KD/countries?order=wbapi_data_value_2010+wbapi_data_value&amp;sort=asc" TargetMode="External"/><Relationship Id="rId9" Type="http://schemas.openxmlformats.org/officeDocument/2006/relationships/hyperlink" Target="http://data.worldbank.org/country/russian-federation" TargetMode="External"/><Relationship Id="rId14" Type="http://schemas.openxmlformats.org/officeDocument/2006/relationships/hyperlink" Target="http://data.worldbank.org/country/belarus" TargetMode="External"/><Relationship Id="rId22" Type="http://schemas.openxmlformats.org/officeDocument/2006/relationships/hyperlink" Target="http://data.worldbank.org/country/denmark" TargetMode="External"/><Relationship Id="rId27" Type="http://schemas.openxmlformats.org/officeDocument/2006/relationships/hyperlink" Target="http://data.worldbank.org/country/australia" TargetMode="External"/><Relationship Id="rId30" Type="http://schemas.openxmlformats.org/officeDocument/2006/relationships/hyperlink" Target="http://data.worldbank.org/country/united-stat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nahae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data.worldbank.org/country/afghanistan" TargetMode="External"/><Relationship Id="rId13" Type="http://schemas.openxmlformats.org/officeDocument/2006/relationships/hyperlink" Target="http://data.worldbank.org/country/egypt-arab-republic" TargetMode="External"/><Relationship Id="rId18" Type="http://schemas.openxmlformats.org/officeDocument/2006/relationships/hyperlink" Target="http://data.worldbank.org/country/china" TargetMode="External"/><Relationship Id="rId3" Type="http://schemas.openxmlformats.org/officeDocument/2006/relationships/hyperlink" Target="http://data.worldbank.org/country/burundi" TargetMode="External"/><Relationship Id="rId7" Type="http://schemas.openxmlformats.org/officeDocument/2006/relationships/hyperlink" Target="http://data.worldbank.org/country/ethiopia" TargetMode="External"/><Relationship Id="rId12" Type="http://schemas.openxmlformats.org/officeDocument/2006/relationships/hyperlink" Target="http://data.worldbank.org/country/pakistan" TargetMode="External"/><Relationship Id="rId17" Type="http://schemas.openxmlformats.org/officeDocument/2006/relationships/hyperlink" Target="http://data.worldbank.org/country/indonesia" TargetMode="External"/><Relationship Id="rId2" Type="http://schemas.openxmlformats.org/officeDocument/2006/relationships/notesSlide" Target="../notesSlides/notesSlide8.xml"/><Relationship Id="rId16" Type="http://schemas.openxmlformats.org/officeDocument/2006/relationships/hyperlink" Target="http://data.worldbank.org/country/nigeria" TargetMode="External"/><Relationship Id="rId1" Type="http://schemas.openxmlformats.org/officeDocument/2006/relationships/slideLayout" Target="../slideLayouts/slideLayout2.xml"/><Relationship Id="rId6" Type="http://schemas.openxmlformats.org/officeDocument/2006/relationships/hyperlink" Target="http://data.worldbank.org/country/uganda" TargetMode="External"/><Relationship Id="rId11" Type="http://schemas.openxmlformats.org/officeDocument/2006/relationships/hyperlink" Target="http://data.worldbank.org/country/india" TargetMode="External"/><Relationship Id="rId5" Type="http://schemas.openxmlformats.org/officeDocument/2006/relationships/hyperlink" Target="http://data.worldbank.org/country/sri-lanka" TargetMode="External"/><Relationship Id="rId15" Type="http://schemas.openxmlformats.org/officeDocument/2006/relationships/hyperlink" Target="http://data.worldbank.org/country/turkmenistan" TargetMode="External"/><Relationship Id="rId10" Type="http://schemas.openxmlformats.org/officeDocument/2006/relationships/hyperlink" Target="http://data.worldbank.org/country/bangladesh" TargetMode="External"/><Relationship Id="rId19" Type="http://schemas.openxmlformats.org/officeDocument/2006/relationships/hyperlink" Target="http://data.worldbank.org/country/ghana" TargetMode="External"/><Relationship Id="rId4" Type="http://schemas.openxmlformats.org/officeDocument/2006/relationships/hyperlink" Target="http://data.worldbank.org/country/papua-new-guinea" TargetMode="External"/><Relationship Id="rId9" Type="http://schemas.openxmlformats.org/officeDocument/2006/relationships/hyperlink" Target="http://data.worldbank.org/country/tajikistan" TargetMode="External"/><Relationship Id="rId14" Type="http://schemas.openxmlformats.org/officeDocument/2006/relationships/hyperlink" Target="http://data.worldbank.org/country/philippin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data.worldbank.org/country/united-kingdom" TargetMode="External"/><Relationship Id="rId13" Type="http://schemas.openxmlformats.org/officeDocument/2006/relationships/hyperlink" Target="http://data.worldbank.org/country/france" TargetMode="External"/><Relationship Id="rId3" Type="http://schemas.openxmlformats.org/officeDocument/2006/relationships/hyperlink" Target="http://data.worldbank.org/country/greece" TargetMode="External"/><Relationship Id="rId7" Type="http://schemas.openxmlformats.org/officeDocument/2006/relationships/hyperlink" Target="http://data.worldbank.org/country/germany" TargetMode="External"/><Relationship Id="rId12" Type="http://schemas.openxmlformats.org/officeDocument/2006/relationships/hyperlink" Target="http://data.worldbank.org/country/brazil" TargetMode="External"/><Relationship Id="rId17" Type="http://schemas.openxmlformats.org/officeDocument/2006/relationships/hyperlink" Target="http://data.worldbank.org/country/argentina" TargetMode="External"/><Relationship Id="rId2" Type="http://schemas.openxmlformats.org/officeDocument/2006/relationships/notesSlide" Target="../notesSlides/notesSlide9.xml"/><Relationship Id="rId16" Type="http://schemas.openxmlformats.org/officeDocument/2006/relationships/hyperlink" Target="http://data.worldbank.org/country/japan" TargetMode="External"/><Relationship Id="rId1" Type="http://schemas.openxmlformats.org/officeDocument/2006/relationships/slideLayout" Target="../slideLayouts/slideLayout2.xml"/><Relationship Id="rId6" Type="http://schemas.openxmlformats.org/officeDocument/2006/relationships/hyperlink" Target="http://data.worldbank.org/country/malaysia" TargetMode="External"/><Relationship Id="rId11" Type="http://schemas.openxmlformats.org/officeDocument/2006/relationships/hyperlink" Target="http://data.worldbank.org/country/united-states" TargetMode="External"/><Relationship Id="rId5" Type="http://schemas.openxmlformats.org/officeDocument/2006/relationships/hyperlink" Target="http://data.worldbank.org/country/turkey" TargetMode="External"/><Relationship Id="rId15" Type="http://schemas.openxmlformats.org/officeDocument/2006/relationships/hyperlink" Target="http://data.worldbank.org/country/chile" TargetMode="External"/><Relationship Id="rId10" Type="http://schemas.openxmlformats.org/officeDocument/2006/relationships/hyperlink" Target="http://data.worldbank.org/country/korea-republic" TargetMode="External"/><Relationship Id="rId4" Type="http://schemas.openxmlformats.org/officeDocument/2006/relationships/hyperlink" Target="http://data.worldbank.org/country/iran-islamic-republic" TargetMode="External"/><Relationship Id="rId9" Type="http://schemas.openxmlformats.org/officeDocument/2006/relationships/hyperlink" Target="http://data.worldbank.org/country/canada" TargetMode="External"/><Relationship Id="rId14" Type="http://schemas.openxmlformats.org/officeDocument/2006/relationships/hyperlink" Target="http://data.worldbank.org/country/australi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81" name="Picture 5"/>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331913" y="981074"/>
            <a:ext cx="7169177" cy="544832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10</a:t>
            </a:fld>
            <a:endParaRPr lang="en-US"/>
          </a:p>
        </p:txBody>
      </p:sp>
      <p:graphicFrame>
        <p:nvGraphicFramePr>
          <p:cNvPr id="4" name="Chart 3"/>
          <p:cNvGraphicFramePr/>
          <p:nvPr/>
        </p:nvGraphicFramePr>
        <p:xfrm>
          <a:off x="467544" y="980728"/>
          <a:ext cx="8424936"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11</a:t>
            </a:fld>
            <a:endParaRPr lang="en-US"/>
          </a:p>
        </p:txBody>
      </p:sp>
      <p:graphicFrame>
        <p:nvGraphicFramePr>
          <p:cNvPr id="5" name="Chart 4"/>
          <p:cNvGraphicFramePr/>
          <p:nvPr/>
        </p:nvGraphicFramePr>
        <p:xfrm>
          <a:off x="755576" y="404664"/>
          <a:ext cx="8064896" cy="5760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12</a:t>
            </a:fld>
            <a:endParaRPr lang="en-US"/>
          </a:p>
        </p:txBody>
      </p:sp>
      <p:graphicFrame>
        <p:nvGraphicFramePr>
          <p:cNvPr id="4" name="Chart 3"/>
          <p:cNvGraphicFramePr/>
          <p:nvPr/>
        </p:nvGraphicFramePr>
        <p:xfrm>
          <a:off x="611560" y="620688"/>
          <a:ext cx="8136904" cy="58326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13</a:t>
            </a:fld>
            <a:endParaRPr lang="en-US"/>
          </a:p>
        </p:txBody>
      </p:sp>
      <p:sp>
        <p:nvSpPr>
          <p:cNvPr id="6" name="TextBox 5"/>
          <p:cNvSpPr txBox="1"/>
          <p:nvPr/>
        </p:nvSpPr>
        <p:spPr>
          <a:xfrm>
            <a:off x="467544" y="5733256"/>
            <a:ext cx="8424936" cy="338554"/>
          </a:xfrm>
          <a:prstGeom prst="rect">
            <a:avLst/>
          </a:prstGeom>
          <a:noFill/>
        </p:spPr>
        <p:txBody>
          <a:bodyPr wrap="square" rtlCol="0">
            <a:spAutoFit/>
          </a:bodyPr>
          <a:lstStyle/>
          <a:p>
            <a:pPr algn="l" rtl="0"/>
            <a:r>
              <a:rPr lang="fa-IR" sz="1600" dirty="0" smtClean="0">
                <a:solidFill>
                  <a:srgbClr val="000000"/>
                </a:solidFill>
              </a:rPr>
              <a:t> </a:t>
            </a:r>
            <a:r>
              <a:rPr lang="en-US" sz="1600" dirty="0" err="1" smtClean="0">
                <a:solidFill>
                  <a:srgbClr val="000000"/>
                </a:solidFill>
              </a:rPr>
              <a:t>Dutia</a:t>
            </a:r>
            <a:r>
              <a:rPr lang="en-US" sz="1600" dirty="0" smtClean="0">
                <a:solidFill>
                  <a:srgbClr val="000000"/>
                </a:solidFill>
              </a:rPr>
              <a:t>, SG. 2014. CHALLENGES AND OPPORTUNITIES FOR SUSTAINABLE GROWTH</a:t>
            </a:r>
            <a:endParaRPr lang="en-US" sz="16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11560" y="332656"/>
            <a:ext cx="828092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14</a:t>
            </a:fld>
            <a:endParaRPr lang="en-US"/>
          </a:p>
        </p:txBody>
      </p:sp>
      <p:sp>
        <p:nvSpPr>
          <p:cNvPr id="256001" name="Rectangle 1"/>
          <p:cNvSpPr>
            <a:spLocks noChangeArrowheads="1"/>
          </p:cNvSpPr>
          <p:nvPr/>
        </p:nvSpPr>
        <p:spPr bwMode="auto">
          <a:xfrm>
            <a:off x="0" y="235496"/>
            <a:ext cx="9144000" cy="457200"/>
          </a:xfrm>
          <a:prstGeom prst="rect">
            <a:avLst/>
          </a:prstGeom>
          <a:solidFill>
            <a:srgbClr val="D8DCD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Agriculture value added per worker (US$)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03E3C"/>
                </a:solidFill>
                <a:effectLst/>
                <a:latin typeface="Helvetica"/>
                <a:ea typeface="Cambria" pitchFamily="18" charset="0"/>
                <a:cs typeface="Times New Roman" pitchFamily="18" charset="0"/>
              </a:rPr>
              <a:t>Agriculture value added per worker is a measure of agricultural productivity.</a:t>
            </a:r>
            <a:r>
              <a:rPr kumimoji="0" lang="en-US" sz="1300" b="1" i="0" u="none" strike="noStrike" cap="none" normalizeH="0" baseline="0" smtClean="0">
                <a:ln>
                  <a:noFill/>
                </a:ln>
                <a:solidFill>
                  <a:srgbClr val="403E3C"/>
                </a:solidFill>
                <a:effectLst/>
                <a:latin typeface="Cambria"/>
                <a:ea typeface="Cambria"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971600" y="836712"/>
          <a:ext cx="6840760" cy="5527489"/>
        </p:xfrm>
        <a:graphic>
          <a:graphicData uri="http://schemas.openxmlformats.org/drawingml/2006/table">
            <a:tbl>
              <a:tblPr/>
              <a:tblGrid>
                <a:gridCol w="1945305"/>
                <a:gridCol w="979091"/>
                <a:gridCol w="979091"/>
                <a:gridCol w="979091"/>
                <a:gridCol w="979091"/>
                <a:gridCol w="979091"/>
              </a:tblGrid>
              <a:tr h="106838">
                <a:tc>
                  <a:txBody>
                    <a:bodyPr/>
                    <a:lstStyle/>
                    <a:p>
                      <a:pPr>
                        <a:spcAft>
                          <a:spcPts val="0"/>
                        </a:spcAft>
                      </a:pPr>
                      <a:r>
                        <a:rPr lang="en-US" sz="1600" b="1" dirty="0">
                          <a:solidFill>
                            <a:srgbClr val="002060"/>
                          </a:solidFill>
                          <a:latin typeface="Helvetica"/>
                          <a:ea typeface="Cambria"/>
                          <a:cs typeface="Times New Roman"/>
                        </a:rPr>
                        <a:t>Country name</a:t>
                      </a:r>
                      <a:endParaRPr lang="en-US" sz="1600" dirty="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u="none" strike="noStrike">
                          <a:solidFill>
                            <a:srgbClr val="002060"/>
                          </a:solidFill>
                          <a:latin typeface="Helvetica"/>
                          <a:ea typeface="Times New Roman"/>
                          <a:cs typeface="Times New Roman"/>
                          <a:hlinkClick r:id="rId3" tooltip="sort by 2009"/>
                        </a:rPr>
                        <a:t>2009</a:t>
                      </a:r>
                      <a:endParaRPr lang="en-US" sz="16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u="none" strike="noStrike">
                          <a:solidFill>
                            <a:srgbClr val="002060"/>
                          </a:solidFill>
                          <a:latin typeface="Helvetica"/>
                          <a:ea typeface="Times New Roman"/>
                          <a:cs typeface="Times New Roman"/>
                          <a:hlinkClick r:id="rId4" tooltip="sort by 2010"/>
                        </a:rPr>
                        <a:t>2010</a:t>
                      </a:r>
                      <a:endParaRPr lang="en-US" sz="16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u="none" strike="noStrike">
                          <a:solidFill>
                            <a:srgbClr val="002060"/>
                          </a:solidFill>
                          <a:latin typeface="Helvetica"/>
                          <a:ea typeface="Times New Roman"/>
                          <a:cs typeface="Times New Roman"/>
                          <a:hlinkClick r:id="rId5" tooltip="sort by 2011"/>
                        </a:rPr>
                        <a:t>2011</a:t>
                      </a:r>
                      <a:endParaRPr lang="en-US" sz="16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u="none" strike="noStrike">
                          <a:solidFill>
                            <a:srgbClr val="002060"/>
                          </a:solidFill>
                          <a:latin typeface="Helvetica"/>
                          <a:ea typeface="Times New Roman"/>
                          <a:cs typeface="Times New Roman"/>
                          <a:hlinkClick r:id="rId6" tooltip="sort by 2012"/>
                        </a:rPr>
                        <a:t>2012</a:t>
                      </a:r>
                      <a:endParaRPr lang="en-US" sz="16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u="none" strike="noStrike">
                          <a:solidFill>
                            <a:srgbClr val="002060"/>
                          </a:solidFill>
                          <a:latin typeface="Helvetica"/>
                          <a:ea typeface="Times New Roman"/>
                          <a:cs typeface="Times New Roman"/>
                          <a:hlinkClick r:id="rId7" tooltip="sort by 2013"/>
                        </a:rPr>
                        <a:t>2013</a:t>
                      </a:r>
                      <a:endParaRPr lang="en-US" sz="16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8"/>
                        </a:rPr>
                        <a:t>Burundi</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118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120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123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129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6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9"/>
                        </a:rPr>
                        <a:t>Zimbabwe</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210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224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225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234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227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10"/>
                        </a:rPr>
                        <a:t>Ethiopia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229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235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251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257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6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11"/>
                        </a:rPr>
                        <a:t>Afghanistan</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439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401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360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413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404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12"/>
                        </a:rPr>
                        <a:t>Vietnam</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437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446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460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468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476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FF00"/>
                          </a:highlight>
                          <a:latin typeface="Helvetica"/>
                          <a:ea typeface="Times New Roman"/>
                          <a:cs typeface="Times New Roman"/>
                          <a:hlinkClick r:id="rId13"/>
                        </a:rPr>
                        <a:t>Bangladesh</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426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450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475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492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FF00"/>
                          </a:highlight>
                          <a:latin typeface="Helvetica"/>
                          <a:ea typeface="Times New Roman"/>
                          <a:cs typeface="Times New Roman"/>
                        </a:rPr>
                        <a:t>505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4"/>
                        </a:rPr>
                        <a:t>Zambia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542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564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594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619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558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5"/>
                        </a:rPr>
                        <a:t>India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600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645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670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672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697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6"/>
                        </a:rPr>
                        <a:t>China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651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681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713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750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785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7"/>
                        </a:rPr>
                        <a:t>Angola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758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780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831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867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904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8"/>
                        </a:rPr>
                        <a:t>Indonesia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883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910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941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981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1,018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00"/>
                          </a:highlight>
                          <a:latin typeface="Helvetica"/>
                          <a:ea typeface="Times New Roman"/>
                          <a:cs typeface="Times New Roman"/>
                          <a:hlinkClick r:id="rId19"/>
                        </a:rPr>
                        <a:t>Sri Lanka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878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935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945</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993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00"/>
                          </a:highlight>
                          <a:latin typeface="Helvetica"/>
                          <a:ea typeface="Times New Roman"/>
                          <a:cs typeface="Times New Roman"/>
                        </a:rPr>
                        <a:t>1,041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FF"/>
                          </a:highlight>
                          <a:latin typeface="Helvetica"/>
                          <a:ea typeface="Times New Roman"/>
                          <a:cs typeface="Times New Roman"/>
                          <a:hlinkClick r:id="rId20"/>
                        </a:rPr>
                        <a:t>Thailand</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1,042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1,028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1,082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1,136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1,166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FF"/>
                          </a:highlight>
                          <a:latin typeface="Helvetica"/>
                          <a:ea typeface="Times New Roman"/>
                          <a:cs typeface="Times New Roman"/>
                          <a:hlinkClick r:id="rId21"/>
                        </a:rPr>
                        <a:t>Pakistan</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1,069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1,048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1,048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1,063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1,080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FF"/>
                          </a:highlight>
                          <a:latin typeface="Helvetica"/>
                          <a:ea typeface="Times New Roman"/>
                          <a:cs typeface="Times New Roman"/>
                          <a:hlinkClick r:id="rId22"/>
                        </a:rPr>
                        <a:t>Philippines</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1,089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1,081</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1,104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1,129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6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00FFFF"/>
                          </a:highlight>
                          <a:latin typeface="Helvetica"/>
                          <a:ea typeface="Times New Roman"/>
                          <a:cs typeface="Times New Roman"/>
                          <a:hlinkClick r:id="rId23"/>
                        </a:rPr>
                        <a:t>Egypt, Arab Rep.</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2,158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2,237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2,329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2,408</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00FFFF"/>
                          </a:highlight>
                          <a:latin typeface="Helvetica"/>
                          <a:ea typeface="Times New Roman"/>
                          <a:cs typeface="Times New Roman"/>
                        </a:rPr>
                        <a:t>2,496</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00FF"/>
                          </a:highlight>
                          <a:latin typeface="Helvetica"/>
                          <a:ea typeface="Times New Roman"/>
                          <a:cs typeface="Times New Roman"/>
                          <a:hlinkClick r:id="rId24"/>
                        </a:rPr>
                        <a:t>Iran, Islamic Rep.</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3312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3340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3400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3450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6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00FF"/>
                          </a:highlight>
                          <a:latin typeface="Helvetica"/>
                          <a:ea typeface="Times New Roman"/>
                          <a:cs typeface="Times New Roman"/>
                          <a:hlinkClick r:id="rId25"/>
                        </a:rPr>
                        <a:t>Mexico</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3,774</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3,850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3,809</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4,137</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4,203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600" b="1" u="none" strike="noStrike">
                          <a:solidFill>
                            <a:srgbClr val="002060"/>
                          </a:solidFill>
                          <a:highlight>
                            <a:srgbClr val="FF00FF"/>
                          </a:highlight>
                          <a:latin typeface="Helvetica"/>
                          <a:ea typeface="Times New Roman"/>
                          <a:cs typeface="Times New Roman"/>
                          <a:hlinkClick r:id="rId26"/>
                        </a:rPr>
                        <a:t>Nigeria</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3,840</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4,063</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dirty="0">
                          <a:solidFill>
                            <a:srgbClr val="002060"/>
                          </a:solidFill>
                          <a:highlight>
                            <a:srgbClr val="FF00FF"/>
                          </a:highlight>
                          <a:latin typeface="Helvetica"/>
                          <a:ea typeface="Times New Roman"/>
                          <a:cs typeface="Times New Roman"/>
                        </a:rPr>
                        <a:t>4,178</a:t>
                      </a:r>
                      <a:endParaRPr lang="en-US" sz="1600" dirty="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a:solidFill>
                            <a:srgbClr val="002060"/>
                          </a:solidFill>
                          <a:highlight>
                            <a:srgbClr val="FF00FF"/>
                          </a:highlight>
                          <a:latin typeface="Helvetica"/>
                          <a:ea typeface="Times New Roman"/>
                          <a:cs typeface="Times New Roman"/>
                        </a:rPr>
                        <a:t>4,452</a:t>
                      </a:r>
                      <a:endParaRPr lang="en-US" sz="16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600" b="1" dirty="0">
                          <a:solidFill>
                            <a:srgbClr val="002060"/>
                          </a:solidFill>
                          <a:highlight>
                            <a:srgbClr val="FF00FF"/>
                          </a:highlight>
                          <a:latin typeface="Helvetica"/>
                          <a:ea typeface="Times New Roman"/>
                          <a:cs typeface="Times New Roman"/>
                        </a:rPr>
                        <a:t>4,575</a:t>
                      </a:r>
                      <a:endParaRPr lang="en-US" sz="1600" dirty="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15</a:t>
            </a:fld>
            <a:endParaRPr lang="en-US"/>
          </a:p>
        </p:txBody>
      </p:sp>
      <p:graphicFrame>
        <p:nvGraphicFramePr>
          <p:cNvPr id="7" name="Table 6"/>
          <p:cNvGraphicFramePr>
            <a:graphicFrameLocks noGrp="1"/>
          </p:cNvGraphicFramePr>
          <p:nvPr/>
        </p:nvGraphicFramePr>
        <p:xfrm>
          <a:off x="971600" y="260648"/>
          <a:ext cx="6840760" cy="6152009"/>
        </p:xfrm>
        <a:graphic>
          <a:graphicData uri="http://schemas.openxmlformats.org/drawingml/2006/table">
            <a:tbl>
              <a:tblPr/>
              <a:tblGrid>
                <a:gridCol w="1945305"/>
                <a:gridCol w="979091"/>
                <a:gridCol w="979091"/>
                <a:gridCol w="979091"/>
                <a:gridCol w="979091"/>
                <a:gridCol w="979091"/>
              </a:tblGrid>
              <a:tr h="106838">
                <a:tc>
                  <a:txBody>
                    <a:bodyPr/>
                    <a:lstStyle/>
                    <a:p>
                      <a:pPr>
                        <a:spcAft>
                          <a:spcPts val="0"/>
                        </a:spcAft>
                      </a:pPr>
                      <a:r>
                        <a:rPr lang="en-US" sz="1400" b="1" dirty="0">
                          <a:solidFill>
                            <a:srgbClr val="002060"/>
                          </a:solidFill>
                          <a:latin typeface="Helvetica"/>
                          <a:ea typeface="Cambria"/>
                          <a:cs typeface="Times New Roman"/>
                        </a:rPr>
                        <a:t>Country name</a:t>
                      </a:r>
                      <a:endParaRPr lang="en-US" sz="1400" dirty="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u="none" strike="noStrike">
                          <a:solidFill>
                            <a:srgbClr val="002060"/>
                          </a:solidFill>
                          <a:latin typeface="Helvetica"/>
                          <a:ea typeface="Times New Roman"/>
                          <a:cs typeface="Times New Roman"/>
                          <a:hlinkClick r:id="rId3" tooltip="sort by 2009"/>
                        </a:rPr>
                        <a:t>2009</a:t>
                      </a:r>
                      <a:endParaRPr lang="en-US" sz="14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u="none" strike="noStrike">
                          <a:solidFill>
                            <a:srgbClr val="002060"/>
                          </a:solidFill>
                          <a:latin typeface="Helvetica"/>
                          <a:ea typeface="Times New Roman"/>
                          <a:cs typeface="Times New Roman"/>
                          <a:hlinkClick r:id="rId4" tooltip="sort by 2010"/>
                        </a:rPr>
                        <a:t>2010</a:t>
                      </a:r>
                      <a:endParaRPr lang="en-US" sz="14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u="none" strike="noStrike">
                          <a:solidFill>
                            <a:srgbClr val="002060"/>
                          </a:solidFill>
                          <a:latin typeface="Helvetica"/>
                          <a:ea typeface="Times New Roman"/>
                          <a:cs typeface="Times New Roman"/>
                          <a:hlinkClick r:id="rId5" tooltip="sort by 2011"/>
                        </a:rPr>
                        <a:t>2011</a:t>
                      </a:r>
                      <a:endParaRPr lang="en-US" sz="14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u="none" strike="noStrike">
                          <a:solidFill>
                            <a:srgbClr val="002060"/>
                          </a:solidFill>
                          <a:latin typeface="Helvetica"/>
                          <a:ea typeface="Times New Roman"/>
                          <a:cs typeface="Times New Roman"/>
                          <a:hlinkClick r:id="rId6" tooltip="sort by 2012"/>
                        </a:rPr>
                        <a:t>2012</a:t>
                      </a:r>
                      <a:endParaRPr lang="en-US" sz="14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u="none" strike="noStrike">
                          <a:solidFill>
                            <a:srgbClr val="002060"/>
                          </a:solidFill>
                          <a:latin typeface="Helvetica"/>
                          <a:ea typeface="Times New Roman"/>
                          <a:cs typeface="Times New Roman"/>
                          <a:hlinkClick r:id="rId7" tooltip="sort by 2013"/>
                        </a:rPr>
                        <a:t>2013</a:t>
                      </a:r>
                      <a:endParaRPr lang="en-US" sz="1400">
                        <a:solidFill>
                          <a:srgbClr val="002060"/>
                        </a:solidFill>
                        <a:latin typeface="Cambria"/>
                        <a:ea typeface="Cambria"/>
                        <a:cs typeface="Times New Roman"/>
                      </a:endParaRPr>
                    </a:p>
                  </a:txBody>
                  <a:tcPr marL="0" marR="18591" marT="0" marB="14873">
                    <a:lnL>
                      <a:noFill/>
                    </a:lnL>
                    <a:lnR>
                      <a:noFill/>
                    </a:lnR>
                    <a:lnT>
                      <a:noFill/>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dirty="0">
                          <a:solidFill>
                            <a:srgbClr val="002060"/>
                          </a:solidFill>
                          <a:highlight>
                            <a:srgbClr val="FF0000"/>
                          </a:highlight>
                          <a:latin typeface="Helvetica"/>
                          <a:ea typeface="Times New Roman"/>
                          <a:cs typeface="Times New Roman"/>
                          <a:hlinkClick r:id="rId8"/>
                        </a:rPr>
                        <a:t>Brazil</a:t>
                      </a:r>
                      <a:endParaRPr lang="en-US" sz="1400" dirty="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4,314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4,706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5,019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5,045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5,564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10584">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9"/>
                        </a:rPr>
                        <a:t>Russian Federation</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5,725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5,151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6,031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5,969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6,324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0"/>
                        </a:rPr>
                        <a:t>South Africa</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5,339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5,508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5,667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5,952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6,269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1"/>
                        </a:rPr>
                        <a:t>Chile</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5,794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5,829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6,536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6,492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6,671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2"/>
                        </a:rPr>
                        <a:t>Turkey</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5,643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5,852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6,288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6,573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6,874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3"/>
                        </a:rPr>
                        <a:t>Iraq</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5,257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6,261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6,488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6,734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7,626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4"/>
                        </a:rPr>
                        <a:t>Belarus</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6,768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7,216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8,012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8,886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8,931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5"/>
                        </a:rPr>
                        <a:t>Malaysia</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8,061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8,397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9,038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9,291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9,687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6"/>
                        </a:rPr>
                        <a:t>Portugal</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8,274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8,696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8,872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8,894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9,313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FF0000"/>
                          </a:highlight>
                          <a:latin typeface="Helvetica"/>
                          <a:ea typeface="Times New Roman"/>
                          <a:cs typeface="Times New Roman"/>
                          <a:hlinkClick r:id="rId17"/>
                        </a:rPr>
                        <a:t>Greece</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13,304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14,480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14,143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14,528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FF0000"/>
                          </a:highlight>
                          <a:latin typeface="Helvetica"/>
                          <a:ea typeface="Times New Roman"/>
                          <a:cs typeface="Times New Roman"/>
                        </a:rPr>
                        <a:t>15,048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18"/>
                        </a:rPr>
                        <a:t>Korea, Rep.</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21,775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22,076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22,960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24,151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27,097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19"/>
                        </a:rPr>
                        <a:t>New Zealand</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26,209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24,447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27,335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26,591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27,240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0"/>
                        </a:rPr>
                        <a:t>United Kingdom</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25,843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25,923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29,024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28,439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27,724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1"/>
                        </a:rPr>
                        <a:t>Austria</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29,136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29,492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34,808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33,213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34,278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2"/>
                        </a:rPr>
                        <a:t>Denmark</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31,950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32,517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31,889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31,885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30,849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3"/>
                        </a:rPr>
                        <a:t>Spain</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31,090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32,929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36,198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33,681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35,620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4"/>
                        </a:rPr>
                        <a:t>Germany</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41,310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36,716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29,755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31,641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32,863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5"/>
                        </a:rPr>
                        <a:t>Japan</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37,076</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39,284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42,879</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46,045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4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6"/>
                        </a:rPr>
                        <a:t>Italy</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39,533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41,137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43,203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43,234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45,402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highlight>
                            <a:srgbClr val="C0C0C0"/>
                          </a:highlight>
                          <a:latin typeface="Helvetica"/>
                          <a:ea typeface="Times New Roman"/>
                          <a:cs typeface="Times New Roman"/>
                          <a:hlinkClick r:id="rId27"/>
                        </a:rPr>
                        <a:t>Australia</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48,441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47,793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49,468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49,961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highlight>
                            <a:srgbClr val="C0C0C0"/>
                          </a:highlight>
                          <a:latin typeface="Helvetica"/>
                          <a:ea typeface="Times New Roman"/>
                          <a:cs typeface="Times New Roman"/>
                        </a:rPr>
                        <a:t>48,580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latin typeface="Helvetica"/>
                          <a:ea typeface="Times New Roman"/>
                          <a:cs typeface="Times New Roman"/>
                          <a:hlinkClick r:id="rId28"/>
                        </a:rPr>
                        <a:t>Belgium</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48,661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52,484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53,291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56,515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59,565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latin typeface="Helvetica"/>
                          <a:ea typeface="Times New Roman"/>
                          <a:cs typeface="Times New Roman"/>
                          <a:hlinkClick r:id="rId29"/>
                        </a:rPr>
                        <a:t>Finland</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55,417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55,384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59,432</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56,998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61,210</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latin typeface="Helvetica"/>
                          <a:ea typeface="Times New Roman"/>
                          <a:cs typeface="Times New Roman"/>
                          <a:hlinkClick r:id="rId30"/>
                        </a:rPr>
                        <a:t>United States</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57,767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57,194</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49,817</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4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400">
                        <a:solidFill>
                          <a:srgbClr val="002060"/>
                        </a:solidFill>
                        <a:latin typeface="Cambria"/>
                        <a:ea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3029">
                <a:tc>
                  <a:txBody>
                    <a:bodyPr/>
                    <a:lstStyle/>
                    <a:p>
                      <a:pPr>
                        <a:spcAft>
                          <a:spcPts val="0"/>
                        </a:spcAft>
                      </a:pPr>
                      <a:r>
                        <a:rPr lang="en-US" sz="1400" b="1" u="none" strike="noStrike">
                          <a:solidFill>
                            <a:srgbClr val="002060"/>
                          </a:solidFill>
                          <a:latin typeface="Helvetica"/>
                          <a:ea typeface="Times New Roman"/>
                          <a:cs typeface="Times New Roman"/>
                          <a:hlinkClick r:id="rId31"/>
                        </a:rPr>
                        <a:t>France</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68,905</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68,111</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75,983</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a:solidFill>
                            <a:srgbClr val="002060"/>
                          </a:solidFill>
                          <a:latin typeface="Helvetica"/>
                          <a:ea typeface="Times New Roman"/>
                          <a:cs typeface="Times New Roman"/>
                        </a:rPr>
                        <a:t>75,178</a:t>
                      </a:r>
                      <a:endParaRPr lang="en-US" sz="140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r">
                        <a:spcAft>
                          <a:spcPts val="0"/>
                        </a:spcAft>
                      </a:pPr>
                      <a:r>
                        <a:rPr lang="en-US" sz="1400" b="1" dirty="0">
                          <a:solidFill>
                            <a:srgbClr val="002060"/>
                          </a:solidFill>
                          <a:latin typeface="Helvetica"/>
                          <a:ea typeface="Times New Roman"/>
                          <a:cs typeface="Times New Roman"/>
                        </a:rPr>
                        <a:t>76,887</a:t>
                      </a:r>
                      <a:endParaRPr lang="en-US" sz="1400" dirty="0">
                        <a:solidFill>
                          <a:srgbClr val="002060"/>
                        </a:solidFill>
                        <a:latin typeface="Cambria"/>
                        <a:ea typeface="Cambria"/>
                        <a:cs typeface="Times New Roman"/>
                      </a:endParaRPr>
                    </a:p>
                  </a:txBody>
                  <a:tcPr marL="0" marR="18591" marT="18591" marB="14873">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16</a:t>
            </a:fld>
            <a:endParaRPr lang="en-US"/>
          </a:p>
        </p:txBody>
      </p:sp>
      <p:sp>
        <p:nvSpPr>
          <p:cNvPr id="4" name="TextBox 3"/>
          <p:cNvSpPr txBox="1"/>
          <p:nvPr/>
        </p:nvSpPr>
        <p:spPr>
          <a:xfrm>
            <a:off x="899592" y="1628800"/>
            <a:ext cx="7488832" cy="1323439"/>
          </a:xfrm>
          <a:prstGeom prst="rect">
            <a:avLst/>
          </a:prstGeom>
          <a:noFill/>
        </p:spPr>
        <p:txBody>
          <a:bodyPr wrap="square" rtlCol="0">
            <a:spAutoFit/>
          </a:bodyPr>
          <a:lstStyle/>
          <a:p>
            <a:pPr algn="ctr"/>
            <a:r>
              <a:rPr lang="fa-IR" sz="4000" dirty="0" smtClean="0">
                <a:solidFill>
                  <a:srgbClr val="000000"/>
                </a:solidFill>
                <a:cs typeface="B Titr" pitchFamily="2" charset="-78"/>
              </a:rPr>
              <a:t>مزيت هاي و چالش‌هاي توليد محصولات كشاورزي در ايران چيست؟</a:t>
            </a:r>
            <a:endParaRPr lang="en-US" sz="4000" dirty="0">
              <a:solidFill>
                <a:srgbClr val="000000"/>
              </a:solidFill>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17</a:t>
            </a:fld>
            <a:endParaRPr lang="en-US"/>
          </a:p>
        </p:txBody>
      </p:sp>
      <p:graphicFrame>
        <p:nvGraphicFramePr>
          <p:cNvPr id="5" name="Table 4"/>
          <p:cNvGraphicFramePr>
            <a:graphicFrameLocks noGrp="1"/>
          </p:cNvGraphicFramePr>
          <p:nvPr/>
        </p:nvGraphicFramePr>
        <p:xfrm>
          <a:off x="395537" y="260648"/>
          <a:ext cx="8280919" cy="6389312"/>
        </p:xfrm>
        <a:graphic>
          <a:graphicData uri="http://schemas.openxmlformats.org/drawingml/2006/table">
            <a:tbl>
              <a:tblPr firstRow="1" bandRow="1">
                <a:tableStyleId>{5C22544A-7EE6-4342-B048-85BDC9FD1C3A}</a:tableStyleId>
              </a:tblPr>
              <a:tblGrid>
                <a:gridCol w="2304255"/>
                <a:gridCol w="2592288"/>
                <a:gridCol w="2592288"/>
                <a:gridCol w="792088"/>
              </a:tblGrid>
              <a:tr h="370840">
                <a:tc>
                  <a:txBody>
                    <a:bodyPr/>
                    <a:lstStyle/>
                    <a:p>
                      <a:pPr algn="ctr" rtl="1">
                        <a:lnSpc>
                          <a:spcPct val="90000"/>
                        </a:lnSpc>
                      </a:pPr>
                      <a:r>
                        <a:rPr lang="fa-IR" sz="2200" b="1" dirty="0" smtClean="0">
                          <a:solidFill>
                            <a:srgbClr val="002060"/>
                          </a:solidFill>
                          <a:cs typeface="B Lotus" pitchFamily="2" charset="-78"/>
                        </a:rPr>
                        <a:t>ارزش تجمعي 2010 ميليارد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ميزان</a:t>
                      </a:r>
                      <a:r>
                        <a:rPr lang="fa-IR" sz="2200" b="1" baseline="0" dirty="0" smtClean="0">
                          <a:solidFill>
                            <a:srgbClr val="002060"/>
                          </a:solidFill>
                          <a:cs typeface="B Lotus" pitchFamily="2" charset="-78"/>
                        </a:rPr>
                        <a:t> ارزش صادراتي در سال 2010</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نام محصول</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رديف</a:t>
                      </a:r>
                      <a:endParaRPr lang="en-US" sz="2200" b="1" dirty="0">
                        <a:solidFill>
                          <a:srgbClr val="002060"/>
                        </a:solidFill>
                        <a:cs typeface="B Lotus" pitchFamily="2" charset="-78"/>
                      </a:endParaRPr>
                    </a:p>
                  </a:txBody>
                  <a:tcPr/>
                </a:tc>
              </a:tr>
              <a:tr h="478904">
                <a:tc>
                  <a:txBody>
                    <a:bodyPr/>
                    <a:lstStyle/>
                    <a:p>
                      <a:pPr algn="ctr" rtl="1">
                        <a:lnSpc>
                          <a:spcPct val="90000"/>
                        </a:lnSpc>
                      </a:pPr>
                      <a:r>
                        <a:rPr lang="fa-IR" sz="2200" b="1" dirty="0" smtClean="0">
                          <a:solidFill>
                            <a:srgbClr val="002060"/>
                          </a:solidFill>
                          <a:cs typeface="B Lotus" pitchFamily="2" charset="-78"/>
                        </a:rPr>
                        <a:t>1.2</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1.2 ميليارد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پسته</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1.45</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250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زعفران</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1.81</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360 ميلوين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سيب درختي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 </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2.13</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320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كشمش</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3-</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2.43</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300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ادويه</a:t>
                      </a:r>
                      <a:r>
                        <a:rPr lang="fa-IR" sz="2200" b="1" baseline="0" dirty="0" smtClean="0">
                          <a:solidFill>
                            <a:srgbClr val="002060"/>
                          </a:solidFill>
                          <a:cs typeface="B Lotus" pitchFamily="2" charset="-78"/>
                        </a:rPr>
                        <a:t> </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4-</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2.7</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270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گوجه </a:t>
                      </a:r>
                      <a:r>
                        <a:rPr lang="fa-IR" sz="2200" b="1" smtClean="0">
                          <a:solidFill>
                            <a:srgbClr val="002060"/>
                          </a:solidFill>
                          <a:cs typeface="B Lotus" pitchFamily="2" charset="-78"/>
                        </a:rPr>
                        <a:t>و رب گوجه فرنگي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5- </a:t>
                      </a:r>
                      <a:endParaRPr lang="en-US" sz="2200" b="1" dirty="0">
                        <a:solidFill>
                          <a:srgbClr val="002060"/>
                        </a:solidFill>
                        <a:cs typeface="B Lotus" pitchFamily="2" charset="-78"/>
                      </a:endParaRPr>
                    </a:p>
                  </a:txBody>
                  <a:tcPr/>
                </a:tc>
              </a:tr>
              <a:tr h="497160">
                <a:tc>
                  <a:txBody>
                    <a:bodyPr/>
                    <a:lstStyle/>
                    <a:p>
                      <a:pPr algn="ctr" rtl="1">
                        <a:lnSpc>
                          <a:spcPct val="90000"/>
                        </a:lnSpc>
                      </a:pPr>
                      <a:r>
                        <a:rPr lang="fa-IR" sz="2200" b="1" dirty="0" smtClean="0">
                          <a:solidFill>
                            <a:srgbClr val="002060"/>
                          </a:solidFill>
                          <a:cs typeface="B Lotus" pitchFamily="2" charset="-78"/>
                        </a:rPr>
                        <a:t>2.87</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180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خيار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6-</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3.02</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140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خرما</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7- </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3.12</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100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سيب زميني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8-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3.22</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100 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فلفل</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9-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3.31</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90ميليون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هندوانه</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10-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3.38</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70ميليون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پياز</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11-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3.42</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40ميليون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خربزه</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12-</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smtClean="0">
                          <a:solidFill>
                            <a:srgbClr val="002060"/>
                          </a:solidFill>
                          <a:cs typeface="B Lotus" pitchFamily="2" charset="-78"/>
                        </a:rPr>
                        <a:t>3.46</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40ميليون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كيوي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13-</a:t>
                      </a:r>
                      <a:endParaRPr lang="en-US" sz="2200" b="1" dirty="0">
                        <a:solidFill>
                          <a:srgbClr val="002060"/>
                        </a:solidFill>
                        <a:cs typeface="B Lotus"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18</a:t>
            </a:fld>
            <a:endParaRPr lang="en-US"/>
          </a:p>
        </p:txBody>
      </p:sp>
      <p:graphicFrame>
        <p:nvGraphicFramePr>
          <p:cNvPr id="5" name="Table 4"/>
          <p:cNvGraphicFramePr>
            <a:graphicFrameLocks noGrp="1"/>
          </p:cNvGraphicFramePr>
          <p:nvPr/>
        </p:nvGraphicFramePr>
        <p:xfrm>
          <a:off x="395537" y="260648"/>
          <a:ext cx="8280919" cy="6389312"/>
        </p:xfrm>
        <a:graphic>
          <a:graphicData uri="http://schemas.openxmlformats.org/drawingml/2006/table">
            <a:tbl>
              <a:tblPr firstRow="1" bandRow="1">
                <a:tableStyleId>{5C22544A-7EE6-4342-B048-85BDC9FD1C3A}</a:tableStyleId>
              </a:tblPr>
              <a:tblGrid>
                <a:gridCol w="2304255"/>
                <a:gridCol w="2952328"/>
                <a:gridCol w="2232248"/>
                <a:gridCol w="792088"/>
              </a:tblGrid>
              <a:tr h="370840">
                <a:tc>
                  <a:txBody>
                    <a:bodyPr/>
                    <a:lstStyle/>
                    <a:p>
                      <a:pPr algn="ctr" rtl="1">
                        <a:lnSpc>
                          <a:spcPct val="90000"/>
                        </a:lnSpc>
                      </a:pPr>
                      <a:r>
                        <a:rPr lang="fa-IR" sz="2200" b="1" dirty="0" smtClean="0">
                          <a:solidFill>
                            <a:srgbClr val="002060"/>
                          </a:solidFill>
                          <a:cs typeface="B Lotus" pitchFamily="2" charset="-78"/>
                        </a:rPr>
                        <a:t>ارزش تجمعي 2010 ميليارد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ميزان</a:t>
                      </a:r>
                      <a:r>
                        <a:rPr lang="fa-IR" sz="2200" b="1" baseline="0" dirty="0" smtClean="0">
                          <a:solidFill>
                            <a:srgbClr val="002060"/>
                          </a:solidFill>
                          <a:cs typeface="B Lotus" pitchFamily="2" charset="-78"/>
                        </a:rPr>
                        <a:t> ارزش واردات محصولات كشاورزي 2010</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نام محصول</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رديف</a:t>
                      </a:r>
                      <a:endParaRPr lang="en-US" sz="2200" b="1" dirty="0">
                        <a:solidFill>
                          <a:srgbClr val="002060"/>
                        </a:solidFill>
                        <a:cs typeface="B Lotus" pitchFamily="2" charset="-78"/>
                      </a:endParaRPr>
                    </a:p>
                  </a:txBody>
                  <a:tcPr/>
                </a:tc>
              </a:tr>
              <a:tr h="478904">
                <a:tc>
                  <a:txBody>
                    <a:bodyPr/>
                    <a:lstStyle/>
                    <a:p>
                      <a:pPr algn="ctr" rtl="1">
                        <a:lnSpc>
                          <a:spcPct val="90000"/>
                        </a:lnSpc>
                      </a:pPr>
                      <a:r>
                        <a:rPr lang="fa-IR" sz="2200" b="1" dirty="0" smtClean="0">
                          <a:solidFill>
                            <a:srgbClr val="002060"/>
                          </a:solidFill>
                          <a:cs typeface="B Lotus" pitchFamily="2" charset="-78"/>
                        </a:rPr>
                        <a:t>1.4</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1.4 ميليارد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ذرت</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2.5</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1.1 ميليارد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برنج</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 </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3.3</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800ميليون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سويا و روغن سويا</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3-</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4.06</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760ميليون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شكر خام</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4-</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4.46</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 400ميليون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موز</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5- </a:t>
                      </a:r>
                      <a:endParaRPr lang="en-US" sz="2200" b="1" dirty="0">
                        <a:solidFill>
                          <a:srgbClr val="002060"/>
                        </a:solidFill>
                        <a:cs typeface="B Lotus" pitchFamily="2" charset="-78"/>
                      </a:endParaRPr>
                    </a:p>
                  </a:txBody>
                  <a:tcPr/>
                </a:tc>
              </a:tr>
              <a:tr h="497160">
                <a:tc>
                  <a:txBody>
                    <a:bodyPr/>
                    <a:lstStyle/>
                    <a:p>
                      <a:pPr algn="ctr" rtl="1">
                        <a:lnSpc>
                          <a:spcPct val="90000"/>
                        </a:lnSpc>
                      </a:pPr>
                      <a:r>
                        <a:rPr lang="fa-IR" sz="2200" b="1" dirty="0" smtClean="0">
                          <a:solidFill>
                            <a:srgbClr val="002060"/>
                          </a:solidFill>
                          <a:cs typeface="B Lotus" pitchFamily="2" charset="-78"/>
                        </a:rPr>
                        <a:t>5.26</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800ميليون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گوشت قرمز</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6-</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5.48</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220ميليون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كره حيواني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7- </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6.03</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550ميليون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روغن نخل</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8-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6.19</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160ميليون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روغن آفتابگردان</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9-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6.35</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160ميليون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چاي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10-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6.45</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100ميليون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جو</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11- </a:t>
                      </a:r>
                      <a:endParaRPr lang="en-US" sz="2200" b="1" dirty="0">
                        <a:solidFill>
                          <a:srgbClr val="002060"/>
                        </a:solidFill>
                        <a:cs typeface="B Lotus" pitchFamily="2" charset="-78"/>
                      </a:endParaRPr>
                    </a:p>
                  </a:txBody>
                  <a:tcPr/>
                </a:tc>
              </a:tr>
              <a:tr h="370840">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6.57</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 120ميليون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پرتقال و نارنگي</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12-</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6.61</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40ميليون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عدس</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13-</a:t>
                      </a:r>
                      <a:endParaRPr lang="en-US" sz="2200" b="1" dirty="0">
                        <a:solidFill>
                          <a:srgbClr val="002060"/>
                        </a:solidFill>
                        <a:cs typeface="B Lotus" pitchFamily="2" charset="-78"/>
                      </a:endParaRPr>
                    </a:p>
                  </a:txBody>
                  <a:tcPr/>
                </a:tc>
              </a:tr>
              <a:tr h="370840">
                <a:tc>
                  <a:txBody>
                    <a:bodyPr/>
                    <a:lstStyle/>
                    <a:p>
                      <a:pPr algn="ctr" rtl="1">
                        <a:lnSpc>
                          <a:spcPct val="90000"/>
                        </a:lnSpc>
                      </a:pPr>
                      <a:r>
                        <a:rPr lang="fa-IR" sz="2200" b="1" dirty="0" smtClean="0">
                          <a:solidFill>
                            <a:srgbClr val="002060"/>
                          </a:solidFill>
                          <a:cs typeface="B Lotus" pitchFamily="2" charset="-78"/>
                        </a:rPr>
                        <a:t>6.64</a:t>
                      </a:r>
                      <a:endParaRPr lang="en-US" sz="2200" b="1" dirty="0">
                        <a:solidFill>
                          <a:srgbClr val="002060"/>
                        </a:solidFill>
                        <a:cs typeface="B Lotus" pitchFamily="2" charset="-78"/>
                      </a:endParaRPr>
                    </a:p>
                  </a:txBody>
                  <a:tcPr/>
                </a:tc>
                <a:tc>
                  <a:txBody>
                    <a:bodyPr/>
                    <a:lstStyle/>
                    <a:p>
                      <a:pPr marL="0" marR="0" indent="0" algn="ctr" defTabSz="914400" rtl="1" eaLnBrk="1" fontAlgn="auto" latinLnBrk="0" hangingPunct="1">
                        <a:lnSpc>
                          <a:spcPct val="90000"/>
                        </a:lnSpc>
                        <a:spcBef>
                          <a:spcPts val="0"/>
                        </a:spcBef>
                        <a:spcAft>
                          <a:spcPts val="0"/>
                        </a:spcAft>
                        <a:buClrTx/>
                        <a:buSzTx/>
                        <a:buFontTx/>
                        <a:buNone/>
                        <a:tabLst/>
                        <a:defRPr/>
                      </a:pPr>
                      <a:r>
                        <a:rPr lang="fa-IR" sz="2200" b="1" dirty="0" smtClean="0">
                          <a:solidFill>
                            <a:srgbClr val="002060"/>
                          </a:solidFill>
                          <a:cs typeface="B Lotus" pitchFamily="2" charset="-78"/>
                        </a:rPr>
                        <a:t>30ميليون دلار</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توتون</a:t>
                      </a:r>
                      <a:endParaRPr lang="en-US" sz="2200" b="1" dirty="0">
                        <a:solidFill>
                          <a:srgbClr val="002060"/>
                        </a:solidFill>
                        <a:cs typeface="B Lotus" pitchFamily="2" charset="-78"/>
                      </a:endParaRPr>
                    </a:p>
                  </a:txBody>
                  <a:tcPr/>
                </a:tc>
                <a:tc>
                  <a:txBody>
                    <a:bodyPr/>
                    <a:lstStyle/>
                    <a:p>
                      <a:pPr algn="ctr" rtl="1">
                        <a:lnSpc>
                          <a:spcPct val="90000"/>
                        </a:lnSpc>
                      </a:pPr>
                      <a:r>
                        <a:rPr lang="fa-IR" sz="2200" b="1" dirty="0" smtClean="0">
                          <a:solidFill>
                            <a:srgbClr val="002060"/>
                          </a:solidFill>
                          <a:cs typeface="B Lotus" pitchFamily="2" charset="-78"/>
                        </a:rPr>
                        <a:t>14</a:t>
                      </a:r>
                      <a:endParaRPr lang="en-US" sz="2200" b="1" dirty="0">
                        <a:solidFill>
                          <a:srgbClr val="002060"/>
                        </a:solidFill>
                        <a:cs typeface="B Lotus"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19</a:t>
            </a:fld>
            <a:endParaRPr lang="en-US"/>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539552" y="188640"/>
            <a:ext cx="8389440" cy="6397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latrock.org.nz/topics/odds_and_oddities/assets/wanting_a_meal.jpg"/>
          <p:cNvPicPr/>
          <p:nvPr/>
        </p:nvPicPr>
        <p:blipFill>
          <a:blip r:embed="rId3" cstate="print"/>
          <a:srcRect/>
          <a:stretch>
            <a:fillRect/>
          </a:stretch>
        </p:blipFill>
        <p:spPr bwMode="auto">
          <a:xfrm>
            <a:off x="539552" y="404664"/>
            <a:ext cx="8064896" cy="4968552"/>
          </a:xfrm>
          <a:prstGeom prst="rect">
            <a:avLst/>
          </a:prstGeom>
          <a:noFill/>
          <a:ln w="9525">
            <a:noFill/>
            <a:miter lim="800000"/>
            <a:headEnd/>
            <a:tailEnd/>
          </a:ln>
        </p:spPr>
      </p:pic>
      <p:sp>
        <p:nvSpPr>
          <p:cNvPr id="4" name="TextBox 3"/>
          <p:cNvSpPr txBox="1"/>
          <p:nvPr/>
        </p:nvSpPr>
        <p:spPr>
          <a:xfrm>
            <a:off x="467544" y="5517232"/>
            <a:ext cx="8136904" cy="923330"/>
          </a:xfrm>
          <a:prstGeom prst="rect">
            <a:avLst/>
          </a:prstGeom>
          <a:noFill/>
        </p:spPr>
        <p:txBody>
          <a:bodyPr wrap="square" rtlCol="0">
            <a:spAutoFit/>
          </a:bodyPr>
          <a:lstStyle/>
          <a:p>
            <a:pPr algn="just"/>
            <a:r>
              <a:rPr lang="fa-IR" dirty="0" smtClean="0">
                <a:solidFill>
                  <a:srgbClr val="002060"/>
                </a:solidFill>
                <a:cs typeface="B Titr" pitchFamily="2" charset="-78"/>
              </a:rPr>
              <a:t>. در سال 1993 این عکس دنیا را تکان داد و دلخراش‌ترین عکس دنیا لقب گرفت. در جریان قحطی سودان یک دختر بچه در حال رفتن به کمپ کمک غذائی در حالی که یک لاشخور منتظر است که او را شکار کند. عکاس مربوطه در سال 1994 جایزه گرفت و از فرط ناراحتی یک سال بعد خودکشی کرد.</a:t>
            </a:r>
            <a:endParaRPr lang="en-US" dirty="0">
              <a:solidFill>
                <a:srgbClr val="002060"/>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42910" y="357166"/>
            <a:ext cx="8229600" cy="785818"/>
          </a:xfrm>
        </p:spPr>
        <p:txBody>
          <a:bodyPr/>
          <a:lstStyle/>
          <a:p>
            <a:r>
              <a:rPr lang="fa-IR" sz="3600" dirty="0" smtClean="0">
                <a:solidFill>
                  <a:srgbClr val="C00000"/>
                </a:solidFill>
                <a:effectLst/>
                <a:cs typeface="B Titr" pitchFamily="2" charset="-78"/>
              </a:rPr>
              <a:t>ساختار توليد در مناطق روستايي</a:t>
            </a:r>
            <a:endParaRPr lang="en-US" sz="3600" dirty="0" smtClean="0">
              <a:solidFill>
                <a:srgbClr val="C00000"/>
              </a:solidFill>
              <a:effectLst/>
              <a:cs typeface="B Titr" pitchFamily="2" charset="-78"/>
            </a:endParaRPr>
          </a:p>
        </p:txBody>
      </p:sp>
      <p:sp>
        <p:nvSpPr>
          <p:cNvPr id="227331" name="Rectangle 3"/>
          <p:cNvSpPr>
            <a:spLocks noGrp="1" noChangeArrowheads="1"/>
          </p:cNvSpPr>
          <p:nvPr>
            <p:ph type="body" idx="1"/>
          </p:nvPr>
        </p:nvSpPr>
        <p:spPr>
          <a:xfrm>
            <a:off x="357158" y="1196752"/>
            <a:ext cx="8572559" cy="5472336"/>
          </a:xfrm>
          <a:ln/>
        </p:spPr>
        <p:txBody>
          <a:bodyPr/>
          <a:lstStyle/>
          <a:p>
            <a:pPr algn="just">
              <a:lnSpc>
                <a:spcPct val="150000"/>
              </a:lnSpc>
            </a:pPr>
            <a:r>
              <a:rPr lang="fa-IR" sz="3000" dirty="0" smtClean="0">
                <a:solidFill>
                  <a:srgbClr val="0099CC"/>
                </a:solidFill>
                <a:effectLst/>
                <a:cs typeface="B Titr" pitchFamily="2" charset="-78"/>
              </a:rPr>
              <a:t>قطعه قطعه شدن مزارع در مناطق روستايي </a:t>
            </a:r>
            <a:r>
              <a:rPr lang="fa-IR" sz="3000" dirty="0" smtClean="0">
                <a:solidFill>
                  <a:schemeClr val="accent4">
                    <a:lumMod val="10000"/>
                  </a:schemeClr>
                </a:solidFill>
                <a:effectLst/>
                <a:cs typeface="B Titr" pitchFamily="2" charset="-78"/>
              </a:rPr>
              <a:t>كه به دلايل متعدد از جمله : </a:t>
            </a:r>
            <a:r>
              <a:rPr lang="fa-IR" sz="3000" dirty="0" smtClean="0">
                <a:solidFill>
                  <a:srgbClr val="00B050"/>
                </a:solidFill>
                <a:effectLst/>
                <a:cs typeface="B Titr" pitchFamily="2" charset="-78"/>
              </a:rPr>
              <a:t>اصلاحات اراضي، ضعف قانون ارث، تبديل اراضي كشاورزي به مسكوني و تجاري </a:t>
            </a:r>
            <a:r>
              <a:rPr lang="fa-IR" sz="3000" dirty="0" smtClean="0">
                <a:solidFill>
                  <a:schemeClr val="accent4">
                    <a:lumMod val="10000"/>
                  </a:schemeClr>
                </a:solidFill>
                <a:effectLst/>
                <a:cs typeface="B Titr" pitchFamily="2" charset="-78"/>
              </a:rPr>
              <a:t>و عوامل متعدد ديگر رخ داده است</a:t>
            </a:r>
            <a:r>
              <a:rPr lang="en-US" dirty="0" smtClean="0">
                <a:solidFill>
                  <a:schemeClr val="accent4">
                    <a:lumMod val="10000"/>
                  </a:schemeClr>
                </a:solidFill>
                <a:effectLst/>
                <a:cs typeface="B Titr" pitchFamily="2" charset="-78"/>
              </a:rPr>
              <a:t>.</a:t>
            </a:r>
          </a:p>
          <a:p>
            <a:pPr algn="just">
              <a:lnSpc>
                <a:spcPct val="150000"/>
              </a:lnSpc>
              <a:buNone/>
            </a:pPr>
            <a:endParaRPr lang="en-US" dirty="0" smtClean="0">
              <a:solidFill>
                <a:schemeClr val="accent4">
                  <a:lumMod val="10000"/>
                </a:schemeClr>
              </a:solidFill>
              <a:effectLst/>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71472" y="285728"/>
            <a:ext cx="8229600" cy="928694"/>
          </a:xfrm>
        </p:spPr>
        <p:txBody>
          <a:bodyPr/>
          <a:lstStyle/>
          <a:p>
            <a:r>
              <a:rPr lang="fa-IR" sz="3600" dirty="0" smtClean="0">
                <a:solidFill>
                  <a:srgbClr val="C00000"/>
                </a:solidFill>
                <a:effectLst/>
                <a:cs typeface="B Titr" pitchFamily="2" charset="-78"/>
              </a:rPr>
              <a:t>چالش‌هاي توليد در مناطق روستايي ايران</a:t>
            </a:r>
            <a:endParaRPr lang="en-US" sz="3600" dirty="0" smtClean="0">
              <a:solidFill>
                <a:srgbClr val="C00000"/>
              </a:solidFill>
              <a:effectLst/>
              <a:cs typeface="B Titr" pitchFamily="2" charset="-78"/>
            </a:endParaRPr>
          </a:p>
        </p:txBody>
      </p:sp>
      <p:sp>
        <p:nvSpPr>
          <p:cNvPr id="227331" name="Rectangle 3"/>
          <p:cNvSpPr>
            <a:spLocks noGrp="1" noChangeArrowheads="1"/>
          </p:cNvSpPr>
          <p:nvPr>
            <p:ph type="body" idx="1"/>
          </p:nvPr>
        </p:nvSpPr>
        <p:spPr>
          <a:xfrm>
            <a:off x="357158" y="1214422"/>
            <a:ext cx="8572559" cy="5454666"/>
          </a:xfrm>
          <a:ln/>
        </p:spPr>
        <p:txBody>
          <a:bodyPr/>
          <a:lstStyle/>
          <a:p>
            <a:pPr algn="just" rtl="1">
              <a:lnSpc>
                <a:spcPct val="150000"/>
              </a:lnSpc>
            </a:pPr>
            <a:r>
              <a:rPr lang="ar-SA" sz="2800" dirty="0" smtClean="0">
                <a:solidFill>
                  <a:schemeClr val="accent4">
                    <a:lumMod val="10000"/>
                  </a:schemeClr>
                </a:solidFill>
                <a:effectLst/>
                <a:cs typeface="B Titr" pitchFamily="2" charset="-78"/>
              </a:rPr>
              <a:t>در حدود</a:t>
            </a:r>
            <a:r>
              <a:rPr lang="ar-SA" sz="2800" dirty="0" smtClean="0">
                <a:solidFill>
                  <a:srgbClr val="0099CC"/>
                </a:solidFill>
                <a:effectLst/>
                <a:cs typeface="B Titr" pitchFamily="2" charset="-78"/>
              </a:rPr>
              <a:t> 3/5 میلیون </a:t>
            </a:r>
            <a:r>
              <a:rPr lang="ar-SA" sz="2800" dirty="0" smtClean="0">
                <a:solidFill>
                  <a:schemeClr val="accent4">
                    <a:lumMod val="10000"/>
                  </a:schemeClr>
                </a:solidFill>
                <a:effectLst/>
                <a:cs typeface="B Titr" pitchFamily="2" charset="-78"/>
              </a:rPr>
              <a:t>قطعه زمین زراعی در ایران وجود دارد. </a:t>
            </a:r>
            <a:endParaRPr lang="fa-IR" sz="2800" dirty="0" smtClean="0">
              <a:solidFill>
                <a:schemeClr val="accent4">
                  <a:lumMod val="10000"/>
                </a:schemeClr>
              </a:solidFill>
              <a:effectLst/>
              <a:cs typeface="B Titr" pitchFamily="2" charset="-78"/>
            </a:endParaRPr>
          </a:p>
          <a:p>
            <a:pPr algn="just" rtl="1">
              <a:lnSpc>
                <a:spcPct val="150000"/>
              </a:lnSpc>
            </a:pPr>
            <a:r>
              <a:rPr lang="ar-SA" sz="2800" dirty="0" smtClean="0">
                <a:solidFill>
                  <a:srgbClr val="7030A0"/>
                </a:solidFill>
                <a:effectLst/>
                <a:cs typeface="B Titr" pitchFamily="2" charset="-78"/>
              </a:rPr>
              <a:t>خرده‌مالکی</a:t>
            </a:r>
            <a:r>
              <a:rPr lang="ar-SA" sz="2800" dirty="0" smtClean="0">
                <a:solidFill>
                  <a:schemeClr val="accent4">
                    <a:lumMod val="10000"/>
                  </a:schemeClr>
                </a:solidFill>
                <a:effectLst/>
                <a:cs typeface="B Titr" pitchFamily="2" charset="-78"/>
              </a:rPr>
              <a:t> با زمین کمتر از 10 هکتار حدود </a:t>
            </a:r>
            <a:r>
              <a:rPr lang="ar-SA" sz="2800" dirty="0" smtClean="0">
                <a:solidFill>
                  <a:srgbClr val="7030A0"/>
                </a:solidFill>
                <a:effectLst/>
                <a:cs typeface="B Titr" pitchFamily="2" charset="-78"/>
              </a:rPr>
              <a:t>22%</a:t>
            </a:r>
            <a:r>
              <a:rPr lang="ar-SA" sz="2800" dirty="0" smtClean="0">
                <a:solidFill>
                  <a:srgbClr val="0099CC"/>
                </a:solidFill>
                <a:effectLst/>
                <a:cs typeface="B Titr" pitchFamily="2" charset="-78"/>
              </a:rPr>
              <a:t> </a:t>
            </a:r>
            <a:r>
              <a:rPr lang="ar-SA" sz="2800" dirty="0" smtClean="0">
                <a:solidFill>
                  <a:schemeClr val="accent4">
                    <a:lumMod val="10000"/>
                  </a:schemeClr>
                </a:solidFill>
                <a:effectLst/>
                <a:cs typeface="B Titr" pitchFamily="2" charset="-78"/>
              </a:rPr>
              <a:t>از کل زمین‌های زراعی را به‌خود اختصاص می‌دهد در حالیکه </a:t>
            </a:r>
            <a:r>
              <a:rPr lang="ar-SA" sz="2800" dirty="0" smtClean="0">
                <a:solidFill>
                  <a:srgbClr val="7030A0"/>
                </a:solidFill>
                <a:effectLst/>
                <a:cs typeface="B Titr" pitchFamily="2" charset="-78"/>
              </a:rPr>
              <a:t>85%</a:t>
            </a:r>
            <a:r>
              <a:rPr lang="ar-SA" sz="2800" dirty="0" smtClean="0">
                <a:solidFill>
                  <a:srgbClr val="0099CC"/>
                </a:solidFill>
                <a:effectLst/>
                <a:cs typeface="B Titr" pitchFamily="2" charset="-78"/>
              </a:rPr>
              <a:t> </a:t>
            </a:r>
            <a:r>
              <a:rPr lang="ar-SA" sz="2800" dirty="0" smtClean="0">
                <a:solidFill>
                  <a:schemeClr val="accent4">
                    <a:lumMod val="10000"/>
                  </a:schemeClr>
                </a:solidFill>
                <a:effectLst/>
                <a:cs typeface="B Titr" pitchFamily="2" charset="-78"/>
              </a:rPr>
              <a:t>از جمعیت کشاورز را دربر می‌گیرد.</a:t>
            </a:r>
            <a:endParaRPr lang="fa-IR" sz="2800" dirty="0" smtClean="0">
              <a:solidFill>
                <a:schemeClr val="accent4">
                  <a:lumMod val="10000"/>
                </a:schemeClr>
              </a:solidFill>
              <a:effectLst/>
              <a:cs typeface="B Titr" pitchFamily="2" charset="-78"/>
            </a:endParaRPr>
          </a:p>
          <a:p>
            <a:pPr algn="just" rtl="1">
              <a:lnSpc>
                <a:spcPct val="150000"/>
              </a:lnSpc>
            </a:pPr>
            <a:r>
              <a:rPr lang="ar-SA" sz="2800" dirty="0" smtClean="0">
                <a:solidFill>
                  <a:srgbClr val="00B050"/>
                </a:solidFill>
                <a:effectLst/>
                <a:cs typeface="B Titr" pitchFamily="2" charset="-78"/>
              </a:rPr>
              <a:t>مالکیت متوسط</a:t>
            </a:r>
            <a:r>
              <a:rPr lang="en-US" sz="2800" dirty="0" smtClean="0">
                <a:solidFill>
                  <a:srgbClr val="00B050"/>
                </a:solidFill>
                <a:effectLst/>
                <a:cs typeface="B Titr" pitchFamily="2" charset="-78"/>
              </a:rPr>
              <a:t> </a:t>
            </a:r>
            <a:r>
              <a:rPr lang="fa-IR" sz="2800" dirty="0" smtClean="0">
                <a:solidFill>
                  <a:schemeClr val="accent4">
                    <a:lumMod val="10000"/>
                  </a:schemeClr>
                </a:solidFill>
                <a:effectLst/>
                <a:cs typeface="B Titr" pitchFamily="2" charset="-78"/>
              </a:rPr>
              <a:t>(15-10</a:t>
            </a:r>
            <a:r>
              <a:rPr lang="en-US" sz="2800" dirty="0" smtClean="0">
                <a:solidFill>
                  <a:schemeClr val="accent4">
                    <a:lumMod val="10000"/>
                  </a:schemeClr>
                </a:solidFill>
                <a:effectLst/>
                <a:cs typeface="B Titr" pitchFamily="2" charset="-78"/>
              </a:rPr>
              <a:t> </a:t>
            </a:r>
            <a:r>
              <a:rPr lang="ar-SA" sz="2800" dirty="0" smtClean="0">
                <a:solidFill>
                  <a:schemeClr val="accent4">
                    <a:lumMod val="10000"/>
                  </a:schemeClr>
                </a:solidFill>
                <a:effectLst/>
                <a:cs typeface="B Titr" pitchFamily="2" charset="-78"/>
              </a:rPr>
              <a:t>هکتار) حدود </a:t>
            </a:r>
            <a:r>
              <a:rPr lang="ar-SA" sz="2800" dirty="0" smtClean="0">
                <a:solidFill>
                  <a:srgbClr val="00B050"/>
                </a:solidFill>
                <a:effectLst/>
                <a:cs typeface="B Titr" pitchFamily="2" charset="-78"/>
              </a:rPr>
              <a:t>65% </a:t>
            </a:r>
            <a:r>
              <a:rPr lang="ar-SA" sz="2800" dirty="0" smtClean="0">
                <a:solidFill>
                  <a:schemeClr val="accent4">
                    <a:lumMod val="10000"/>
                  </a:schemeClr>
                </a:solidFill>
                <a:effectLst/>
                <a:cs typeface="B Titr" pitchFamily="2" charset="-78"/>
              </a:rPr>
              <a:t>ار از اراضی و </a:t>
            </a:r>
            <a:r>
              <a:rPr lang="ar-SA" sz="2800" dirty="0" smtClean="0">
                <a:solidFill>
                  <a:srgbClr val="00B050"/>
                </a:solidFill>
                <a:effectLst/>
                <a:cs typeface="B Titr" pitchFamily="2" charset="-78"/>
              </a:rPr>
              <a:t>14%</a:t>
            </a:r>
            <a:r>
              <a:rPr lang="ar-SA" sz="2800" dirty="0" smtClean="0">
                <a:solidFill>
                  <a:srgbClr val="0099CC"/>
                </a:solidFill>
                <a:effectLst/>
                <a:cs typeface="B Titr" pitchFamily="2" charset="-78"/>
              </a:rPr>
              <a:t> </a:t>
            </a:r>
            <a:r>
              <a:rPr lang="ar-SA" sz="2800" dirty="0" smtClean="0">
                <a:solidFill>
                  <a:schemeClr val="accent4">
                    <a:lumMod val="10000"/>
                  </a:schemeClr>
                </a:solidFill>
                <a:effectLst/>
                <a:cs typeface="B Titr" pitchFamily="2" charset="-78"/>
              </a:rPr>
              <a:t>از جمعیت کشاورز را دارد. </a:t>
            </a:r>
            <a:endParaRPr lang="fa-IR" sz="2800" dirty="0" smtClean="0">
              <a:solidFill>
                <a:schemeClr val="accent4">
                  <a:lumMod val="10000"/>
                </a:schemeClr>
              </a:solidFill>
              <a:effectLst/>
              <a:cs typeface="B Titr" pitchFamily="2" charset="-78"/>
            </a:endParaRPr>
          </a:p>
          <a:p>
            <a:pPr algn="just" rtl="1">
              <a:lnSpc>
                <a:spcPct val="150000"/>
              </a:lnSpc>
            </a:pPr>
            <a:r>
              <a:rPr lang="ar-SA" sz="2800" dirty="0" smtClean="0">
                <a:solidFill>
                  <a:srgbClr val="FF0000"/>
                </a:solidFill>
                <a:effectLst/>
                <a:cs typeface="B Titr" pitchFamily="2" charset="-78"/>
              </a:rPr>
              <a:t>مالکیت بزرگ</a:t>
            </a:r>
            <a:r>
              <a:rPr lang="en-US" sz="2800" dirty="0" smtClean="0">
                <a:solidFill>
                  <a:srgbClr val="FF0000"/>
                </a:solidFill>
                <a:effectLst/>
                <a:cs typeface="B Titr" pitchFamily="2" charset="-78"/>
              </a:rPr>
              <a:t> </a:t>
            </a:r>
            <a:r>
              <a:rPr lang="fa-IR" sz="2800" dirty="0" smtClean="0">
                <a:solidFill>
                  <a:schemeClr val="accent4">
                    <a:lumMod val="10000"/>
                  </a:schemeClr>
                </a:solidFill>
                <a:effectLst/>
                <a:cs typeface="B Titr" pitchFamily="2" charset="-78"/>
              </a:rPr>
              <a:t>(</a:t>
            </a:r>
            <a:r>
              <a:rPr lang="ar-SA" sz="2800" dirty="0" smtClean="0">
                <a:solidFill>
                  <a:schemeClr val="accent4">
                    <a:lumMod val="10000"/>
                  </a:schemeClr>
                </a:solidFill>
                <a:effectLst/>
                <a:cs typeface="B Titr" pitchFamily="2" charset="-78"/>
              </a:rPr>
              <a:t>بالای 15 هکتار) حدود </a:t>
            </a:r>
            <a:r>
              <a:rPr lang="ar-SA" sz="2800" dirty="0" smtClean="0">
                <a:solidFill>
                  <a:srgbClr val="FF0000"/>
                </a:solidFill>
                <a:effectLst/>
                <a:cs typeface="B Titr" pitchFamily="2" charset="-78"/>
              </a:rPr>
              <a:t>13% </a:t>
            </a:r>
            <a:r>
              <a:rPr lang="ar-SA" sz="2800" dirty="0" smtClean="0">
                <a:solidFill>
                  <a:schemeClr val="accent4">
                    <a:lumMod val="10000"/>
                  </a:schemeClr>
                </a:solidFill>
                <a:effectLst/>
                <a:cs typeface="B Titr" pitchFamily="2" charset="-78"/>
              </a:rPr>
              <a:t>از اراضی و </a:t>
            </a:r>
            <a:r>
              <a:rPr lang="ar-SA" sz="2800" dirty="0" smtClean="0">
                <a:solidFill>
                  <a:srgbClr val="FF0000"/>
                </a:solidFill>
                <a:effectLst/>
                <a:cs typeface="B Titr" pitchFamily="2" charset="-78"/>
              </a:rPr>
              <a:t>1%</a:t>
            </a:r>
            <a:r>
              <a:rPr lang="ar-SA" sz="2800" dirty="0" smtClean="0">
                <a:solidFill>
                  <a:srgbClr val="0099CC"/>
                </a:solidFill>
                <a:effectLst/>
                <a:cs typeface="B Titr" pitchFamily="2" charset="-78"/>
              </a:rPr>
              <a:t> </a:t>
            </a:r>
            <a:r>
              <a:rPr lang="ar-SA" sz="2800" dirty="0" smtClean="0">
                <a:solidFill>
                  <a:schemeClr val="accent4">
                    <a:lumMod val="10000"/>
                  </a:schemeClr>
                </a:solidFill>
                <a:effectLst/>
                <a:cs typeface="B Titr" pitchFamily="2" charset="-78"/>
              </a:rPr>
              <a:t>از جمعیت را به خود اختصاص می‌دهد </a:t>
            </a:r>
            <a:endParaRPr lang="en-US" sz="2800" dirty="0" smtClean="0">
              <a:solidFill>
                <a:schemeClr val="accent4">
                  <a:lumMod val="10000"/>
                </a:schemeClr>
              </a:solidFill>
              <a:effectLst/>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11560" y="188640"/>
            <a:ext cx="8229600" cy="720080"/>
          </a:xfrm>
        </p:spPr>
        <p:txBody>
          <a:bodyPr/>
          <a:lstStyle/>
          <a:p>
            <a:r>
              <a:rPr lang="fa-IR" sz="3600" dirty="0" smtClean="0">
                <a:solidFill>
                  <a:srgbClr val="C00000"/>
                </a:solidFill>
                <a:effectLst/>
                <a:cs typeface="B Titr" pitchFamily="2" charset="-78"/>
              </a:rPr>
              <a:t>ساختار توليد در مناطق روستايي</a:t>
            </a:r>
            <a:endParaRPr lang="en-US" sz="3600" dirty="0" smtClean="0">
              <a:solidFill>
                <a:srgbClr val="C00000"/>
              </a:solidFill>
              <a:effectLst/>
              <a:cs typeface="B Titr" pitchFamily="2" charset="-78"/>
            </a:endParaRPr>
          </a:p>
        </p:txBody>
      </p:sp>
      <p:sp>
        <p:nvSpPr>
          <p:cNvPr id="227331" name="Rectangle 3"/>
          <p:cNvSpPr>
            <a:spLocks noGrp="1" noChangeArrowheads="1"/>
          </p:cNvSpPr>
          <p:nvPr>
            <p:ph type="body" idx="1"/>
          </p:nvPr>
        </p:nvSpPr>
        <p:spPr>
          <a:xfrm>
            <a:off x="357158" y="1124744"/>
            <a:ext cx="8572559" cy="5544344"/>
          </a:xfrm>
          <a:ln/>
        </p:spPr>
        <p:txBody>
          <a:bodyPr/>
          <a:lstStyle/>
          <a:p>
            <a:pPr lvl="0" algn="just">
              <a:lnSpc>
                <a:spcPct val="150000"/>
              </a:lnSpc>
            </a:pPr>
            <a:r>
              <a:rPr lang="fa-IR" sz="3100" dirty="0" smtClean="0">
                <a:solidFill>
                  <a:srgbClr val="0099CC"/>
                </a:solidFill>
                <a:effectLst/>
                <a:cs typeface="B Titr" pitchFamily="2" charset="-78"/>
              </a:rPr>
              <a:t>عدم استفاده صحيح از آب</a:t>
            </a:r>
            <a:endParaRPr lang="en-US" sz="3100" dirty="0" smtClean="0">
              <a:solidFill>
                <a:schemeClr val="accent4">
                  <a:lumMod val="10000"/>
                </a:schemeClr>
              </a:solidFill>
              <a:effectLst/>
              <a:cs typeface="B Titr" pitchFamily="2" charset="-78"/>
            </a:endParaRPr>
          </a:p>
          <a:p>
            <a:pPr algn="just">
              <a:lnSpc>
                <a:spcPct val="150000"/>
              </a:lnSpc>
              <a:buNone/>
            </a:pPr>
            <a:endParaRPr lang="en-US" sz="3100" dirty="0" smtClean="0">
              <a:solidFill>
                <a:schemeClr val="accent4">
                  <a:lumMod val="10000"/>
                </a:schemeClr>
              </a:solidFill>
              <a:effectLst/>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22</a:t>
            </a:fld>
            <a:endParaRPr lang="en-US"/>
          </a:p>
        </p:txBody>
      </p:sp>
      <p:graphicFrame>
        <p:nvGraphicFramePr>
          <p:cNvPr id="5" name="Table 4"/>
          <p:cNvGraphicFramePr>
            <a:graphicFrameLocks noGrp="1"/>
          </p:cNvGraphicFramePr>
          <p:nvPr/>
        </p:nvGraphicFramePr>
        <p:xfrm>
          <a:off x="1393371" y="980728"/>
          <a:ext cx="3317483" cy="5505825"/>
        </p:xfrm>
        <a:graphic>
          <a:graphicData uri="http://schemas.openxmlformats.org/drawingml/2006/table">
            <a:tbl>
              <a:tblPr rtl="1"/>
              <a:tblGrid>
                <a:gridCol w="1246320"/>
                <a:gridCol w="2071163"/>
              </a:tblGrid>
              <a:tr h="181743">
                <a:tc gridSpan="2">
                  <a:txBody>
                    <a:bodyPr/>
                    <a:lstStyle/>
                    <a:p>
                      <a:pPr algn="ctr" rtl="1">
                        <a:lnSpc>
                          <a:spcPct val="115000"/>
                        </a:lnSpc>
                        <a:spcAft>
                          <a:spcPts val="0"/>
                        </a:spcAft>
                      </a:pPr>
                      <a:r>
                        <a:rPr lang="fa-IR" sz="1200" b="1" dirty="0" smtClean="0">
                          <a:solidFill>
                            <a:srgbClr val="FFFFFF"/>
                          </a:solidFill>
                          <a:latin typeface="Calibri"/>
                          <a:ea typeface="Calibri"/>
                          <a:cs typeface="B Zar"/>
                        </a:rPr>
                        <a:t> درصداراضی </a:t>
                      </a:r>
                      <a:r>
                        <a:rPr lang="fa-IR" sz="1200" b="1" dirty="0">
                          <a:solidFill>
                            <a:srgbClr val="FFFFFF"/>
                          </a:solidFill>
                          <a:latin typeface="Calibri"/>
                          <a:ea typeface="Calibri"/>
                          <a:cs typeface="B Zar"/>
                        </a:rPr>
                        <a:t>آبیاری تحت فشار در کشورهای مختلف </a:t>
                      </a:r>
                      <a:endParaRPr lang="en-US" sz="1200" dirty="0">
                        <a:solidFill>
                          <a:srgbClr val="000000"/>
                        </a:solidFill>
                        <a:latin typeface="Calibri"/>
                        <a:ea typeface="Calibri"/>
                        <a:cs typeface="Arial"/>
                      </a:endParaRPr>
                    </a:p>
                  </a:txBody>
                  <a:tcPr marL="44796" marR="44796" marT="0" marB="0">
                    <a:lnL>
                      <a:noFill/>
                    </a:lnL>
                    <a:lnT>
                      <a:noFill/>
                    </a:lnT>
                    <a:lnB w="19050" cap="flat" cmpd="sng" algn="ctr">
                      <a:solidFill>
                        <a:srgbClr val="FFFFFF"/>
                      </a:solidFill>
                      <a:prstDash val="solid"/>
                      <a:round/>
                      <a:headEnd type="none" w="med" len="med"/>
                      <a:tailEnd type="none" w="med" len="med"/>
                    </a:lnB>
                    <a:solidFill>
                      <a:srgbClr val="F2730A"/>
                    </a:solidFill>
                  </a:tcPr>
                </a:tc>
                <a:tc hMerge="1">
                  <a:txBody>
                    <a:bodyPr/>
                    <a:lstStyle/>
                    <a:p>
                      <a:endParaRPr lang="en-US"/>
                    </a:p>
                  </a:txBody>
                  <a:tcPr/>
                </a:tc>
              </a:tr>
              <a:tr h="248025">
                <a:tc>
                  <a:txBody>
                    <a:bodyPr/>
                    <a:lstStyle/>
                    <a:p>
                      <a:pPr algn="ctr" rtl="1">
                        <a:lnSpc>
                          <a:spcPct val="115000"/>
                        </a:lnSpc>
                        <a:spcAft>
                          <a:spcPts val="0"/>
                        </a:spcAft>
                      </a:pPr>
                      <a:r>
                        <a:rPr lang="fa-IR" sz="1200" b="1">
                          <a:solidFill>
                            <a:srgbClr val="000000"/>
                          </a:solidFill>
                          <a:latin typeface="Calibri"/>
                          <a:ea typeface="Calibri"/>
                          <a:cs typeface="B Zar"/>
                        </a:rPr>
                        <a:t>کشور</a:t>
                      </a:r>
                      <a:endParaRPr lang="en-US" sz="1200">
                        <a:solidFill>
                          <a:srgbClr val="000000"/>
                        </a:solidFill>
                        <a:latin typeface="Calibri"/>
                        <a:ea typeface="Calibri"/>
                        <a:cs typeface="Arial"/>
                      </a:endParaRPr>
                    </a:p>
                  </a:txBody>
                  <a:tcPr marL="44796" marR="44796"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c>
                  <a:txBody>
                    <a:bodyPr/>
                    <a:lstStyle/>
                    <a:p>
                      <a:pPr algn="ctr" rtl="1">
                        <a:lnSpc>
                          <a:spcPct val="115000"/>
                        </a:lnSpc>
                        <a:spcAft>
                          <a:spcPts val="0"/>
                        </a:spcAft>
                      </a:pPr>
                      <a:r>
                        <a:rPr lang="fa-IR" sz="1200">
                          <a:solidFill>
                            <a:srgbClr val="000000"/>
                          </a:solidFill>
                          <a:latin typeface="Calibri"/>
                          <a:ea typeface="Calibri"/>
                          <a:cs typeface="B Zar"/>
                        </a:rPr>
                        <a:t>درصد نسبت به کل مساحت تحت آبیاری</a:t>
                      </a:r>
                      <a:endParaRPr lang="en-US" sz="1200">
                        <a:solidFill>
                          <a:srgbClr val="000000"/>
                        </a:solidFill>
                        <a:latin typeface="Calibri"/>
                        <a:ea typeface="Calibri"/>
                        <a:cs typeface="Arial"/>
                      </a:endParaRPr>
                    </a:p>
                  </a:txBody>
                  <a:tcPr marL="44796" marR="44796" marT="0" marB="0">
                    <a:lnL>
                      <a:noFill/>
                    </a:lnL>
                    <a:lnR>
                      <a:noFill/>
                    </a:lnR>
                    <a:lnT w="19050" cap="flat" cmpd="sng" algn="ctr">
                      <a:solidFill>
                        <a:srgbClr val="FFFFFF"/>
                      </a:solidFill>
                      <a:prstDash val="solid"/>
                      <a:round/>
                      <a:headEnd type="none" w="med" len="med"/>
                      <a:tailEnd type="none" w="med" len="med"/>
                    </a:lnT>
                    <a:lnB>
                      <a:noFill/>
                    </a:lnB>
                    <a:solidFill>
                      <a:srgbClr val="DAEEF3"/>
                    </a:solidFill>
                  </a:tcPr>
                </a:tc>
              </a:tr>
              <a:tr h="142799">
                <a:tc>
                  <a:txBody>
                    <a:bodyPr/>
                    <a:lstStyle/>
                    <a:p>
                      <a:pPr algn="ctr" rtl="1">
                        <a:lnSpc>
                          <a:spcPct val="115000"/>
                        </a:lnSpc>
                        <a:spcAft>
                          <a:spcPts val="0"/>
                        </a:spcAft>
                      </a:pPr>
                      <a:r>
                        <a:rPr lang="fa-IR" sz="1200" dirty="0" smtClean="0">
                          <a:solidFill>
                            <a:srgbClr val="000000"/>
                          </a:solidFill>
                          <a:latin typeface="Calibri"/>
                          <a:ea typeface="Calibri"/>
                          <a:cs typeface="Arial"/>
                        </a:rPr>
                        <a:t>آمريكا</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Arial"/>
                        </a:rPr>
                        <a:t>53</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اسپانیا</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55</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فرانسه</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95</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چین</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8</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ایتالیا</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56</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هند</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6</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استرالیا</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30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مکزیک</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10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مصر</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8</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آلمان</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a:solidFill>
                            <a:srgbClr val="000000"/>
                          </a:solidFill>
                          <a:latin typeface="Calibri"/>
                          <a:ea typeface="Calibri"/>
                          <a:cs typeface="B Zar"/>
                        </a:rPr>
                        <a:t>100</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67988">
                <a:tc>
                  <a:txBody>
                    <a:bodyPr/>
                    <a:lstStyle/>
                    <a:p>
                      <a:pPr algn="ctr" rtl="1">
                        <a:lnSpc>
                          <a:spcPct val="115000"/>
                        </a:lnSpc>
                        <a:spcAft>
                          <a:spcPts val="0"/>
                        </a:spcAft>
                      </a:pPr>
                      <a:r>
                        <a:rPr lang="fa-IR" sz="1200" b="1">
                          <a:solidFill>
                            <a:srgbClr val="000000"/>
                          </a:solidFill>
                          <a:latin typeface="Calibri"/>
                          <a:ea typeface="Calibri"/>
                          <a:cs typeface="B Zar"/>
                        </a:rPr>
                        <a:t>آفریقای جنوبی</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37</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ایران</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chemeClr val="tx2"/>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3/1</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chemeClr val="tx2"/>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انگلیس</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a:solidFill>
                            <a:srgbClr val="000000"/>
                          </a:solidFill>
                          <a:latin typeface="Calibri"/>
                          <a:ea typeface="Calibri"/>
                          <a:cs typeface="B Zar"/>
                        </a:rPr>
                        <a:t>100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سوریه</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12</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چک</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99</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ترکیه</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3</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زیمبابوه</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63</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مجارستان</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69</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فنلاند</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100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اتریش</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99</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پرتغال</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10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اردن</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62</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r h="142799">
                <a:tc>
                  <a:txBody>
                    <a:bodyPr/>
                    <a:lstStyle/>
                    <a:p>
                      <a:pPr algn="ctr" rtl="1">
                        <a:lnSpc>
                          <a:spcPct val="115000"/>
                        </a:lnSpc>
                        <a:spcAft>
                          <a:spcPts val="0"/>
                        </a:spcAft>
                      </a:pPr>
                      <a:r>
                        <a:rPr lang="fa-IR" sz="1200" b="1" dirty="0">
                          <a:solidFill>
                            <a:srgbClr val="000000"/>
                          </a:solidFill>
                          <a:latin typeface="Calibri"/>
                          <a:ea typeface="Calibri"/>
                          <a:cs typeface="B Zar"/>
                        </a:rPr>
                        <a:t>بلغارستان</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20</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DAEEF3"/>
                    </a:solidFill>
                  </a:tcPr>
                </a:tc>
              </a:tr>
              <a:tr h="142799">
                <a:tc>
                  <a:txBody>
                    <a:bodyPr/>
                    <a:lstStyle/>
                    <a:p>
                      <a:pPr algn="ctr" rtl="1">
                        <a:lnSpc>
                          <a:spcPct val="115000"/>
                        </a:lnSpc>
                        <a:spcAft>
                          <a:spcPts val="0"/>
                        </a:spcAft>
                      </a:pPr>
                      <a:r>
                        <a:rPr lang="fa-IR" sz="1200" b="1">
                          <a:solidFill>
                            <a:srgbClr val="000000"/>
                          </a:solidFill>
                          <a:latin typeface="Calibri"/>
                          <a:ea typeface="Calibri"/>
                          <a:cs typeface="B Zar"/>
                        </a:rPr>
                        <a:t>لهستان</a:t>
                      </a:r>
                      <a:endParaRPr lang="en-US" sz="120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c>
                  <a:txBody>
                    <a:bodyPr/>
                    <a:lstStyle/>
                    <a:p>
                      <a:pPr algn="ctr" rtl="1">
                        <a:lnSpc>
                          <a:spcPct val="115000"/>
                        </a:lnSpc>
                        <a:spcAft>
                          <a:spcPts val="0"/>
                        </a:spcAft>
                      </a:pPr>
                      <a:r>
                        <a:rPr lang="fa-IR" sz="1200" dirty="0" smtClean="0">
                          <a:solidFill>
                            <a:srgbClr val="000000"/>
                          </a:solidFill>
                          <a:latin typeface="Calibri"/>
                          <a:ea typeface="Calibri"/>
                          <a:cs typeface="B Zar"/>
                        </a:rPr>
                        <a:t>3</a:t>
                      </a:r>
                      <a:endParaRPr lang="en-US" sz="1200" dirty="0">
                        <a:solidFill>
                          <a:srgbClr val="000000"/>
                        </a:solidFill>
                        <a:latin typeface="Calibri"/>
                        <a:ea typeface="Calibri"/>
                        <a:cs typeface="Arial"/>
                      </a:endParaRPr>
                    </a:p>
                  </a:txBody>
                  <a:tcPr marL="44796" marR="44796" marT="0" marB="0">
                    <a:lnL>
                      <a:noFill/>
                    </a:lnL>
                    <a:lnR>
                      <a:noFill/>
                    </a:lnR>
                    <a:lnT>
                      <a:noFill/>
                    </a:lnT>
                    <a:lnB>
                      <a:noFill/>
                    </a:lnB>
                    <a:solidFill>
                      <a:srgbClr val="EDF6F9"/>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71472" y="357166"/>
            <a:ext cx="8229600" cy="571504"/>
          </a:xfrm>
        </p:spPr>
        <p:txBody>
          <a:bodyPr/>
          <a:lstStyle/>
          <a:p>
            <a:r>
              <a:rPr lang="fa-IR" sz="3600" dirty="0" smtClean="0">
                <a:solidFill>
                  <a:srgbClr val="C00000"/>
                </a:solidFill>
                <a:effectLst/>
                <a:cs typeface="B Titr" pitchFamily="2" charset="-78"/>
              </a:rPr>
              <a:t>ساختار توليد در مناطق روستايي</a:t>
            </a:r>
            <a:endParaRPr lang="en-US" sz="3600" dirty="0" smtClean="0">
              <a:solidFill>
                <a:srgbClr val="C00000"/>
              </a:solidFill>
              <a:effectLst/>
              <a:cs typeface="B Titr" pitchFamily="2" charset="-78"/>
            </a:endParaRPr>
          </a:p>
        </p:txBody>
      </p:sp>
      <p:sp>
        <p:nvSpPr>
          <p:cNvPr id="227331" name="Rectangle 3"/>
          <p:cNvSpPr>
            <a:spLocks noGrp="1" noChangeArrowheads="1"/>
          </p:cNvSpPr>
          <p:nvPr>
            <p:ph type="body" idx="1"/>
          </p:nvPr>
        </p:nvSpPr>
        <p:spPr>
          <a:xfrm>
            <a:off x="357158" y="1052736"/>
            <a:ext cx="8572559" cy="5616352"/>
          </a:xfrm>
          <a:ln/>
        </p:spPr>
        <p:txBody>
          <a:bodyPr/>
          <a:lstStyle/>
          <a:p>
            <a:pPr lvl="0" algn="just">
              <a:lnSpc>
                <a:spcPct val="150000"/>
              </a:lnSpc>
            </a:pPr>
            <a:r>
              <a:rPr lang="fa-IR" sz="2400" dirty="0" smtClean="0">
                <a:solidFill>
                  <a:srgbClr val="0099CC"/>
                </a:solidFill>
                <a:effectLst/>
                <a:cs typeface="B Titr" pitchFamily="2" charset="-78"/>
              </a:rPr>
              <a:t>عدم رغبت سرمايه داران بخش خصوصي </a:t>
            </a:r>
            <a:r>
              <a:rPr lang="fa-IR" sz="2400" dirty="0" smtClean="0">
                <a:solidFill>
                  <a:schemeClr val="accent4">
                    <a:lumMod val="10000"/>
                  </a:schemeClr>
                </a:solidFill>
                <a:effectLst/>
                <a:cs typeface="B Titr" pitchFamily="2" charset="-78"/>
              </a:rPr>
              <a:t>به سرمايه گذاري در فعاليت كشاورزي نواحي روستايي به علت فراهم نشدن زمينه فعاليت سودآور در اين مناطق ،</a:t>
            </a:r>
            <a:endParaRPr lang="en-US" sz="2400" dirty="0" smtClean="0">
              <a:solidFill>
                <a:schemeClr val="accent4">
                  <a:lumMod val="10000"/>
                </a:schemeClr>
              </a:solidFill>
              <a:effectLst/>
              <a:cs typeface="B Titr" pitchFamily="2" charset="-78"/>
            </a:endParaRPr>
          </a:p>
          <a:p>
            <a:pPr lvl="0" algn="just">
              <a:lnSpc>
                <a:spcPct val="150000"/>
              </a:lnSpc>
            </a:pPr>
            <a:r>
              <a:rPr lang="fa-IR" sz="2400" dirty="0" smtClean="0">
                <a:solidFill>
                  <a:srgbClr val="0099CC"/>
                </a:solidFill>
                <a:effectLst/>
                <a:cs typeface="B Titr" pitchFamily="2" charset="-78"/>
              </a:rPr>
              <a:t>عدم تخصيص اعتبارات متناسب </a:t>
            </a:r>
            <a:r>
              <a:rPr lang="fa-IR" sz="2400" dirty="0" smtClean="0">
                <a:solidFill>
                  <a:schemeClr val="accent4">
                    <a:lumMod val="10000"/>
                  </a:schemeClr>
                </a:solidFill>
                <a:effectLst/>
                <a:cs typeface="B Titr" pitchFamily="2" charset="-78"/>
              </a:rPr>
              <a:t>با نيازهاي فعاليت كشاورزي درنواحي روستايي ،</a:t>
            </a:r>
            <a:endParaRPr lang="en-US" sz="2400" dirty="0" smtClean="0">
              <a:solidFill>
                <a:schemeClr val="accent4">
                  <a:lumMod val="10000"/>
                </a:schemeClr>
              </a:solidFill>
              <a:effectLst/>
              <a:cs typeface="B Titr" pitchFamily="2" charset="-78"/>
            </a:endParaRPr>
          </a:p>
          <a:p>
            <a:pPr lvl="0" algn="just">
              <a:lnSpc>
                <a:spcPct val="150000"/>
              </a:lnSpc>
            </a:pPr>
            <a:r>
              <a:rPr lang="fa-IR" sz="2400" dirty="0" smtClean="0">
                <a:solidFill>
                  <a:srgbClr val="0099CC"/>
                </a:solidFill>
                <a:effectLst/>
                <a:cs typeface="B Titr" pitchFamily="2" charset="-78"/>
              </a:rPr>
              <a:t>عدم حضور بانكها </a:t>
            </a:r>
            <a:r>
              <a:rPr lang="fa-IR" sz="2400" dirty="0" smtClean="0">
                <a:solidFill>
                  <a:schemeClr val="accent4">
                    <a:lumMod val="10000"/>
                  </a:schemeClr>
                </a:solidFill>
                <a:effectLst/>
                <a:cs typeface="B Titr" pitchFamily="2" charset="-78"/>
              </a:rPr>
              <a:t>به خصوص بانك كشاورزي در روستاها به منظور انتقال بودجه به آن نواحي،</a:t>
            </a:r>
            <a:endParaRPr lang="en-US" sz="2400" dirty="0" smtClean="0">
              <a:solidFill>
                <a:schemeClr val="accent4">
                  <a:lumMod val="10000"/>
                </a:schemeClr>
              </a:solidFill>
              <a:effectLst/>
              <a:cs typeface="B Titr" pitchFamily="2" charset="-78"/>
            </a:endParaRPr>
          </a:p>
          <a:p>
            <a:pPr algn="just">
              <a:lnSpc>
                <a:spcPct val="150000"/>
              </a:lnSpc>
            </a:pPr>
            <a:r>
              <a:rPr lang="fa-IR" sz="2400" dirty="0" smtClean="0">
                <a:solidFill>
                  <a:srgbClr val="0099CC"/>
                </a:solidFill>
                <a:effectLst/>
                <a:cs typeface="B Titr" pitchFamily="2" charset="-78"/>
              </a:rPr>
              <a:t>بالابودن ناامني </a:t>
            </a:r>
            <a:r>
              <a:rPr lang="fa-IR" sz="2400" dirty="0" smtClean="0">
                <a:solidFill>
                  <a:schemeClr val="accent4">
                    <a:lumMod val="10000"/>
                  </a:schemeClr>
                </a:solidFill>
                <a:effectLst/>
                <a:cs typeface="B Titr" pitchFamily="2" charset="-78"/>
              </a:rPr>
              <a:t>درحوزه فعاليتهاي اقتصادي </a:t>
            </a:r>
            <a:endParaRPr lang="en-US" sz="2400" dirty="0" smtClean="0">
              <a:solidFill>
                <a:schemeClr val="accent4">
                  <a:lumMod val="10000"/>
                </a:schemeClr>
              </a:solidFill>
              <a:effectLst/>
              <a:cs typeface="B Titr" pitchFamily="2" charset="-78"/>
            </a:endParaRPr>
          </a:p>
          <a:p>
            <a:pPr lvl="0" algn="just">
              <a:lnSpc>
                <a:spcPct val="150000"/>
              </a:lnSpc>
            </a:pPr>
            <a:r>
              <a:rPr lang="fa-IR" sz="2400" dirty="0" smtClean="0">
                <a:solidFill>
                  <a:srgbClr val="0099CC"/>
                </a:solidFill>
                <a:effectLst/>
                <a:cs typeface="B Titr" pitchFamily="2" charset="-78"/>
              </a:rPr>
              <a:t>كمبود ماشين آلات </a:t>
            </a:r>
            <a:r>
              <a:rPr lang="fa-IR" sz="2400" dirty="0" smtClean="0">
                <a:solidFill>
                  <a:schemeClr val="accent4">
                    <a:lumMod val="10000"/>
                  </a:schemeClr>
                </a:solidFill>
                <a:effectLst/>
                <a:cs typeface="B Titr" pitchFamily="2" charset="-78"/>
              </a:rPr>
              <a:t>و تجهيزات كشاورزي </a:t>
            </a:r>
            <a:endParaRPr lang="en-US" sz="2400" dirty="0" smtClean="0">
              <a:solidFill>
                <a:schemeClr val="accent4">
                  <a:lumMod val="10000"/>
                </a:schemeClr>
              </a:solidFill>
              <a:effectLst/>
              <a:cs typeface="B Titr" pitchFamily="2" charset="-78"/>
            </a:endParaRPr>
          </a:p>
          <a:p>
            <a:pPr algn="just">
              <a:lnSpc>
                <a:spcPct val="150000"/>
              </a:lnSpc>
              <a:buNone/>
            </a:pPr>
            <a:endParaRPr lang="en-US" sz="2400" dirty="0" smtClean="0">
              <a:solidFill>
                <a:schemeClr val="accent4">
                  <a:lumMod val="10000"/>
                </a:schemeClr>
              </a:solidFill>
              <a:effectLst/>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71472" y="357166"/>
            <a:ext cx="8229600" cy="785818"/>
          </a:xfrm>
        </p:spPr>
        <p:txBody>
          <a:bodyPr/>
          <a:lstStyle/>
          <a:p>
            <a:r>
              <a:rPr lang="fa-IR" sz="3600" dirty="0" smtClean="0">
                <a:solidFill>
                  <a:srgbClr val="C00000"/>
                </a:solidFill>
                <a:effectLst/>
                <a:cs typeface="B Titr" pitchFamily="2" charset="-78"/>
              </a:rPr>
              <a:t>ساختار توليد در مناطق روستايي</a:t>
            </a:r>
            <a:endParaRPr lang="en-US" sz="3600" dirty="0" smtClean="0">
              <a:solidFill>
                <a:srgbClr val="C00000"/>
              </a:solidFill>
              <a:effectLst/>
              <a:cs typeface="B Titr" pitchFamily="2" charset="-78"/>
            </a:endParaRPr>
          </a:p>
        </p:txBody>
      </p:sp>
      <p:sp>
        <p:nvSpPr>
          <p:cNvPr id="227331" name="Rectangle 3"/>
          <p:cNvSpPr>
            <a:spLocks noGrp="1" noChangeArrowheads="1"/>
          </p:cNvSpPr>
          <p:nvPr>
            <p:ph type="body" idx="1"/>
          </p:nvPr>
        </p:nvSpPr>
        <p:spPr>
          <a:xfrm>
            <a:off x="251520" y="1214422"/>
            <a:ext cx="8678197" cy="5454666"/>
          </a:xfrm>
          <a:ln/>
        </p:spPr>
        <p:txBody>
          <a:bodyPr/>
          <a:lstStyle/>
          <a:p>
            <a:pPr lvl="0" algn="just">
              <a:lnSpc>
                <a:spcPct val="150000"/>
              </a:lnSpc>
            </a:pPr>
            <a:r>
              <a:rPr lang="fa-IR" sz="2600" dirty="0" smtClean="0">
                <a:solidFill>
                  <a:srgbClr val="0099CC"/>
                </a:solidFill>
                <a:effectLst/>
                <a:cs typeface="B Titr" pitchFamily="2" charset="-78"/>
              </a:rPr>
              <a:t>استهلاك بالاي ماشين آلات </a:t>
            </a:r>
            <a:r>
              <a:rPr lang="fa-IR" sz="2600" dirty="0" smtClean="0">
                <a:solidFill>
                  <a:schemeClr val="accent4">
                    <a:lumMod val="10000"/>
                  </a:schemeClr>
                </a:solidFill>
                <a:effectLst/>
                <a:cs typeface="B Titr" pitchFamily="2" charset="-78"/>
              </a:rPr>
              <a:t>كشاورزي</a:t>
            </a:r>
            <a:r>
              <a:rPr lang="fa-IR" sz="2600" dirty="0" smtClean="0">
                <a:solidFill>
                  <a:srgbClr val="0099CC"/>
                </a:solidFill>
                <a:effectLst/>
                <a:cs typeface="B Titr" pitchFamily="2" charset="-78"/>
              </a:rPr>
              <a:t> </a:t>
            </a:r>
            <a:r>
              <a:rPr lang="fa-IR" sz="2600" dirty="0" smtClean="0">
                <a:solidFill>
                  <a:schemeClr val="accent4">
                    <a:lumMod val="10000"/>
                  </a:schemeClr>
                </a:solidFill>
                <a:effectLst/>
                <a:cs typeface="B Titr" pitchFamily="2" charset="-78"/>
              </a:rPr>
              <a:t>به دليل عدم بهره برداري درست در نتيجة كوچك بودن واحدهاي توليدي در مناطق روستايي ،</a:t>
            </a:r>
          </a:p>
          <a:p>
            <a:pPr algn="just">
              <a:lnSpc>
                <a:spcPct val="150000"/>
              </a:lnSpc>
            </a:pPr>
            <a:r>
              <a:rPr lang="fa-IR" sz="2600" dirty="0" smtClean="0">
                <a:solidFill>
                  <a:srgbClr val="0099CC"/>
                </a:solidFill>
                <a:effectLst/>
                <a:cs typeface="B Titr" pitchFamily="2" charset="-78"/>
              </a:rPr>
              <a:t>پس انداز كم كشاورزان </a:t>
            </a:r>
            <a:r>
              <a:rPr lang="fa-IR" sz="2600" dirty="0" smtClean="0">
                <a:solidFill>
                  <a:schemeClr val="accent4">
                    <a:lumMod val="10000"/>
                  </a:schemeClr>
                </a:solidFill>
                <a:effectLst/>
                <a:cs typeface="B Titr" pitchFamily="2" charset="-78"/>
              </a:rPr>
              <a:t>خرده مالك (داراي عرصه هاي فعاليت محدود) در مناطق روستايي به علت اقتصادي نبودن فعاليت آنها ،</a:t>
            </a:r>
            <a:endParaRPr lang="en-US" sz="2600" dirty="0" smtClean="0">
              <a:solidFill>
                <a:schemeClr val="accent4">
                  <a:lumMod val="10000"/>
                </a:schemeClr>
              </a:solidFill>
              <a:effectLst/>
              <a:cs typeface="B Titr" pitchFamily="2" charset="-78"/>
            </a:endParaRPr>
          </a:p>
          <a:p>
            <a:pPr algn="just">
              <a:lnSpc>
                <a:spcPct val="150000"/>
              </a:lnSpc>
            </a:pPr>
            <a:r>
              <a:rPr lang="fa-IR" sz="2600" dirty="0" smtClean="0">
                <a:solidFill>
                  <a:srgbClr val="0099CC"/>
                </a:solidFill>
                <a:effectLst/>
                <a:cs typeface="B Titr" pitchFamily="2" charset="-78"/>
              </a:rPr>
              <a:t>كمبود صنايع تبديلي </a:t>
            </a:r>
            <a:r>
              <a:rPr lang="fa-IR" sz="2600" dirty="0" smtClean="0">
                <a:solidFill>
                  <a:schemeClr val="accent4">
                    <a:lumMod val="10000"/>
                  </a:schemeClr>
                </a:solidFill>
                <a:effectLst/>
                <a:cs typeface="B Titr" pitchFamily="2" charset="-78"/>
              </a:rPr>
              <a:t>، نگهداري و رعايت نكردن اصول صحيح حمل و نقل محصولات كشاورزي , خصوصاً در مناطق روستايي ، حدود </a:t>
            </a:r>
            <a:r>
              <a:rPr lang="fa-IR" sz="2600" dirty="0" smtClean="0">
                <a:solidFill>
                  <a:srgbClr val="00B050"/>
                </a:solidFill>
                <a:effectLst/>
                <a:cs typeface="B Titr" pitchFamily="2" charset="-78"/>
              </a:rPr>
              <a:t>30 درصد از توليدات</a:t>
            </a:r>
            <a:r>
              <a:rPr lang="fa-IR" sz="2600" dirty="0" smtClean="0">
                <a:solidFill>
                  <a:srgbClr val="0099CC"/>
                </a:solidFill>
                <a:effectLst/>
                <a:cs typeface="B Titr" pitchFamily="2" charset="-78"/>
              </a:rPr>
              <a:t> </a:t>
            </a:r>
            <a:r>
              <a:rPr lang="fa-IR" sz="2600" dirty="0" smtClean="0">
                <a:solidFill>
                  <a:schemeClr val="accent4">
                    <a:lumMod val="10000"/>
                  </a:schemeClr>
                </a:solidFill>
                <a:effectLst/>
                <a:cs typeface="B Titr" pitchFamily="2" charset="-78"/>
              </a:rPr>
              <a:t>كشاورزي را نابود كرده كه هزينه ارزي آن تقريباً برابر </a:t>
            </a:r>
            <a:r>
              <a:rPr lang="fa-IR" sz="2600" dirty="0" smtClean="0">
                <a:solidFill>
                  <a:srgbClr val="00B050"/>
                </a:solidFill>
                <a:effectLst/>
                <a:cs typeface="B Titr" pitchFamily="2" charset="-78"/>
              </a:rPr>
              <a:t>3,6 ميليارد دلار </a:t>
            </a:r>
            <a:r>
              <a:rPr lang="fa-IR" sz="2600" dirty="0" smtClean="0">
                <a:solidFill>
                  <a:schemeClr val="accent4">
                    <a:lumMod val="10000"/>
                  </a:schemeClr>
                </a:solidFill>
                <a:effectLst/>
                <a:cs typeface="B Titr" pitchFamily="2" charset="-78"/>
              </a:rPr>
              <a:t>در سال است</a:t>
            </a:r>
            <a:r>
              <a:rPr lang="en-US" sz="2600" dirty="0" smtClean="0">
                <a:solidFill>
                  <a:schemeClr val="accent4">
                    <a:lumMod val="10000"/>
                  </a:schemeClr>
                </a:solidFill>
                <a:effectLst/>
                <a:cs typeface="B Titr" pitchFamily="2" charset="-78"/>
              </a:rPr>
              <a:t> .</a:t>
            </a:r>
          </a:p>
          <a:p>
            <a:pPr lvl="0" algn="just">
              <a:lnSpc>
                <a:spcPct val="150000"/>
              </a:lnSpc>
            </a:pPr>
            <a:endParaRPr lang="en-US" sz="2600" dirty="0" smtClean="0">
              <a:solidFill>
                <a:schemeClr val="accent4">
                  <a:lumMod val="10000"/>
                </a:schemeClr>
              </a:solidFill>
              <a:effectLst/>
              <a:cs typeface="B Titr" pitchFamily="2" charset="-78"/>
            </a:endParaRPr>
          </a:p>
          <a:p>
            <a:pPr algn="just">
              <a:lnSpc>
                <a:spcPct val="150000"/>
              </a:lnSpc>
              <a:buNone/>
            </a:pPr>
            <a:endParaRPr lang="en-US" sz="2600" dirty="0" smtClean="0">
              <a:solidFill>
                <a:schemeClr val="accent4">
                  <a:lumMod val="10000"/>
                </a:schemeClr>
              </a:solidFill>
              <a:effectLst/>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95536" y="764704"/>
            <a:ext cx="8391277" cy="5331296"/>
          </a:xfrm>
        </p:spPr>
        <p:txBody>
          <a:bodyPr/>
          <a:lstStyle/>
          <a:p>
            <a:pPr algn="just" rtl="1">
              <a:lnSpc>
                <a:spcPct val="150000"/>
              </a:lnSpc>
            </a:pPr>
            <a:r>
              <a:rPr lang="fa-IR" dirty="0" smtClean="0">
                <a:solidFill>
                  <a:srgbClr val="000000"/>
                </a:solidFill>
                <a:effectLst/>
                <a:cs typeface="B Titr" pitchFamily="2" charset="-78"/>
              </a:rPr>
              <a:t>مطابق آمار جهاني به طور متوسط</a:t>
            </a:r>
            <a:r>
              <a:rPr lang="fa-IR" dirty="0" smtClean="0">
                <a:solidFill>
                  <a:srgbClr val="C00000"/>
                </a:solidFill>
                <a:effectLst/>
                <a:cs typeface="B Titr" pitchFamily="2" charset="-78"/>
              </a:rPr>
              <a:t> 24 درصد ميوه جات  </a:t>
            </a:r>
            <a:r>
              <a:rPr lang="fa-IR" dirty="0" smtClean="0">
                <a:solidFill>
                  <a:srgbClr val="000000"/>
                </a:solidFill>
                <a:effectLst/>
                <a:cs typeface="B Titr" pitchFamily="2" charset="-78"/>
              </a:rPr>
              <a:t>و حدود </a:t>
            </a:r>
            <a:r>
              <a:rPr lang="fa-IR" dirty="0" smtClean="0">
                <a:solidFill>
                  <a:srgbClr val="0099CC"/>
                </a:solidFill>
                <a:effectLst/>
                <a:cs typeface="B Titr" pitchFamily="2" charset="-78"/>
              </a:rPr>
              <a:t>42 درصد سبزيجات </a:t>
            </a:r>
            <a:r>
              <a:rPr lang="fa-IR" dirty="0" smtClean="0">
                <a:solidFill>
                  <a:srgbClr val="000000"/>
                </a:solidFill>
                <a:effectLst/>
                <a:cs typeface="B Titr" pitchFamily="2" charset="-78"/>
              </a:rPr>
              <a:t>در کشور هاي در حال توسعه در فاصله توليد تا مصرف از بين مي روند</a:t>
            </a:r>
          </a:p>
          <a:p>
            <a:pPr algn="just">
              <a:lnSpc>
                <a:spcPct val="150000"/>
              </a:lnSpc>
            </a:pPr>
            <a:r>
              <a:rPr lang="fa-IR" dirty="0" smtClean="0">
                <a:solidFill>
                  <a:srgbClr val="000000"/>
                </a:solidFill>
                <a:effectLst/>
                <a:cs typeface="B Titr" pitchFamily="2" charset="-78"/>
              </a:rPr>
              <a:t>ضايعات محصولات کشاورزي در کشور ايران، سالانه بالغ بر </a:t>
            </a:r>
            <a:r>
              <a:rPr lang="fa-IR" dirty="0" smtClean="0">
                <a:solidFill>
                  <a:srgbClr val="7030A0"/>
                </a:solidFill>
                <a:effectLst/>
                <a:cs typeface="B Titr" pitchFamily="2" charset="-78"/>
              </a:rPr>
              <a:t>15/3ميليون تن </a:t>
            </a:r>
            <a:r>
              <a:rPr lang="fa-IR" dirty="0" smtClean="0">
                <a:solidFill>
                  <a:srgbClr val="000000"/>
                </a:solidFill>
                <a:effectLst/>
                <a:cs typeface="B Titr" pitchFamily="2" charset="-78"/>
              </a:rPr>
              <a:t>مي باشد يعني بيش از </a:t>
            </a:r>
            <a:r>
              <a:rPr lang="fa-IR" dirty="0" smtClean="0">
                <a:solidFill>
                  <a:srgbClr val="00B050"/>
                </a:solidFill>
                <a:effectLst/>
                <a:cs typeface="B Titr" pitchFamily="2" charset="-78"/>
              </a:rPr>
              <a:t>17/5 درصد </a:t>
            </a:r>
            <a:r>
              <a:rPr lang="fa-IR" dirty="0" smtClean="0">
                <a:solidFill>
                  <a:srgbClr val="000000"/>
                </a:solidFill>
                <a:effectLst/>
                <a:cs typeface="B Titr" pitchFamily="2" charset="-78"/>
              </a:rPr>
              <a:t>توليد کل کشاورزي است.</a:t>
            </a:r>
          </a:p>
          <a:p>
            <a:pPr algn="just" rtl="1">
              <a:lnSpc>
                <a:spcPct val="150000"/>
              </a:lnSpc>
            </a:pPr>
            <a:endParaRPr lang="en-US" dirty="0" smtClean="0">
              <a:solidFill>
                <a:srgbClr val="000000"/>
              </a:solidFill>
              <a:effectLst/>
              <a:cs typeface="B Titr"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0000"/>
                </a:solidFill>
                <a:cs typeface="B Titr" pitchFamily="2" charset="-78"/>
              </a:rPr>
              <a:t>ترويج؟!! </a:t>
            </a:r>
            <a:endParaRPr lang="en-US" dirty="0">
              <a:solidFill>
                <a:srgbClr val="000000"/>
              </a:solidFill>
              <a:cs typeface="B Titr" pitchFamily="2" charset="-78"/>
            </a:endParaRPr>
          </a:p>
        </p:txBody>
      </p:sp>
      <p:sp>
        <p:nvSpPr>
          <p:cNvPr id="3" name="Content Placeholder 2"/>
          <p:cNvSpPr>
            <a:spLocks noGrp="1"/>
          </p:cNvSpPr>
          <p:nvPr>
            <p:ph idx="1"/>
          </p:nvPr>
        </p:nvSpPr>
        <p:spPr/>
        <p:txBody>
          <a:bodyPr/>
          <a:lstStyle/>
          <a:p>
            <a:r>
              <a:rPr lang="fa-IR" b="1" dirty="0" smtClean="0">
                <a:solidFill>
                  <a:srgbClr val="000000"/>
                </a:solidFill>
                <a:effectLst/>
                <a:cs typeface="B Titr" pitchFamily="2" charset="-78"/>
              </a:rPr>
              <a:t>به چه دلايلي</a:t>
            </a:r>
          </a:p>
          <a:p>
            <a:r>
              <a:rPr lang="fa-IR" b="1" dirty="0" smtClean="0">
                <a:solidFill>
                  <a:srgbClr val="FF0000"/>
                </a:solidFill>
                <a:effectLst/>
                <a:cs typeface="B Titr" pitchFamily="2" charset="-78"/>
              </a:rPr>
              <a:t> (فلسفه ترويج چيست؟)</a:t>
            </a:r>
          </a:p>
          <a:p>
            <a:r>
              <a:rPr lang="fa-IR" b="1" dirty="0" smtClean="0">
                <a:solidFill>
                  <a:srgbClr val="000000"/>
                </a:solidFill>
                <a:effectLst/>
                <a:cs typeface="B Titr" pitchFamily="2" charset="-78"/>
              </a:rPr>
              <a:t>با چه روشها و ابزاري</a:t>
            </a:r>
          </a:p>
          <a:p>
            <a:r>
              <a:rPr lang="fa-IR" b="1" dirty="0" smtClean="0">
                <a:solidFill>
                  <a:srgbClr val="00B0F0"/>
                </a:solidFill>
                <a:effectLst/>
                <a:cs typeface="B Titr" pitchFamily="2" charset="-78"/>
              </a:rPr>
              <a:t>(كدام مدل موثر تر است؟)</a:t>
            </a:r>
          </a:p>
          <a:p>
            <a:r>
              <a:rPr lang="fa-IR" b="1" dirty="0" smtClean="0">
                <a:solidFill>
                  <a:srgbClr val="000000"/>
                </a:solidFill>
                <a:effectLst/>
                <a:cs typeface="B Titr" pitchFamily="2" charset="-78"/>
              </a:rPr>
              <a:t>دلايل موفقيت و شكست</a:t>
            </a:r>
          </a:p>
          <a:p>
            <a:r>
              <a:rPr lang="fa-IR" b="1" dirty="0" smtClean="0">
                <a:solidFill>
                  <a:srgbClr val="7030A0"/>
                </a:solidFill>
                <a:effectLst/>
                <a:cs typeface="B Titr" pitchFamily="2" charset="-78"/>
              </a:rPr>
              <a:t>(موفقيت راهبردهاي جهاني و ملي تحت تاثير چه متغيرهايي بوده است؟)</a:t>
            </a:r>
            <a:endParaRPr lang="en-US" b="1" dirty="0">
              <a:solidFill>
                <a:srgbClr val="7030A0"/>
              </a:solidFill>
              <a:effectLst/>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solidFill>
                  <a:srgbClr val="000000"/>
                </a:solidFill>
                <a:effectLst/>
                <a:cs typeface="B Titr" pitchFamily="2" charset="-78"/>
              </a:rPr>
              <a:t>نمونه‌هاي موفق در محيطها و بسترهاي مشابه</a:t>
            </a:r>
            <a:endParaRPr lang="en-US" sz="3200" dirty="0">
              <a:solidFill>
                <a:srgbClr val="000000"/>
              </a:solidFill>
              <a:effectLst/>
              <a:cs typeface="B Titr" pitchFamily="2" charset="-78"/>
            </a:endParaRPr>
          </a:p>
        </p:txBody>
      </p:sp>
      <p:sp>
        <p:nvSpPr>
          <p:cNvPr id="3" name="Content Placeholder 2"/>
          <p:cNvSpPr>
            <a:spLocks noGrp="1"/>
          </p:cNvSpPr>
          <p:nvPr>
            <p:ph idx="1"/>
          </p:nvPr>
        </p:nvSpPr>
        <p:spPr/>
        <p:txBody>
          <a:bodyPr/>
          <a:lstStyle/>
          <a:p>
            <a:r>
              <a:rPr lang="fa-IR" b="1" dirty="0" smtClean="0">
                <a:solidFill>
                  <a:srgbClr val="000000"/>
                </a:solidFill>
                <a:effectLst/>
                <a:cs typeface="B Titr" pitchFamily="2" charset="-78"/>
              </a:rPr>
              <a:t>نمونه‌هاي موفق در كشورهاي توسعه يافته يا در حال توسعه؟</a:t>
            </a:r>
          </a:p>
          <a:p>
            <a:r>
              <a:rPr lang="fa-IR" b="1" dirty="0" smtClean="0">
                <a:solidFill>
                  <a:srgbClr val="000000"/>
                </a:solidFill>
                <a:effectLst/>
                <a:cs typeface="B Titr" pitchFamily="2" charset="-78"/>
              </a:rPr>
              <a:t>آيا </a:t>
            </a:r>
            <a:r>
              <a:rPr lang="fa-IR" b="1" dirty="0" smtClean="0">
                <a:solidFill>
                  <a:srgbClr val="7030A0"/>
                </a:solidFill>
                <a:effectLst/>
                <a:cs typeface="B Titr" pitchFamily="2" charset="-78"/>
              </a:rPr>
              <a:t>بستر عمل يا محيط متفاوت نمي‌تواند نتايج را تغيير دهد؟</a:t>
            </a:r>
          </a:p>
          <a:p>
            <a:r>
              <a:rPr lang="fa-IR" b="1" dirty="0" smtClean="0">
                <a:solidFill>
                  <a:srgbClr val="000000"/>
                </a:solidFill>
                <a:effectLst/>
                <a:cs typeface="B Titr" pitchFamily="2" charset="-78"/>
              </a:rPr>
              <a:t>آيا تمام نمونه هاي موفق ترويج در كشورهاي توسعه يافته بوده است؟</a:t>
            </a:r>
          </a:p>
          <a:p>
            <a:r>
              <a:rPr lang="fa-IR" b="1" dirty="0" smtClean="0">
                <a:solidFill>
                  <a:srgbClr val="00B0F0"/>
                </a:solidFill>
                <a:effectLst/>
                <a:cs typeface="B Titr" pitchFamily="2" charset="-78"/>
              </a:rPr>
              <a:t>شواهدي در كشورهاي توسعه نيافته يا در حال توسعه؟</a:t>
            </a:r>
            <a:endParaRPr lang="en-US" b="1" dirty="0">
              <a:solidFill>
                <a:srgbClr val="00B0F0"/>
              </a:solidFill>
              <a:effectLst/>
              <a:cs typeface="B Tit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3366"/>
                </a:solidFill>
                <a:effectLst/>
                <a:cs typeface="B Titr" pitchFamily="2" charset="-78"/>
              </a:rPr>
              <a:t>پروژه‌هاي تامين آب فليپين</a:t>
            </a:r>
            <a:endParaRPr lang="en-US" dirty="0">
              <a:solidFill>
                <a:srgbClr val="003366"/>
              </a:solidFill>
              <a:effectLst/>
              <a:cs typeface="B Titr" pitchFamily="2" charset="-78"/>
            </a:endParaRPr>
          </a:p>
        </p:txBody>
      </p:sp>
      <p:sp>
        <p:nvSpPr>
          <p:cNvPr id="3" name="Content Placeholder 2"/>
          <p:cNvSpPr>
            <a:spLocks noGrp="1"/>
          </p:cNvSpPr>
          <p:nvPr>
            <p:ph idx="1"/>
          </p:nvPr>
        </p:nvSpPr>
        <p:spPr/>
        <p:txBody>
          <a:bodyPr/>
          <a:lstStyle/>
          <a:p>
            <a:r>
              <a:rPr lang="fa-IR" dirty="0" smtClean="0">
                <a:solidFill>
                  <a:srgbClr val="000000"/>
                </a:solidFill>
                <a:effectLst/>
                <a:cs typeface="B Titr" pitchFamily="2" charset="-78"/>
              </a:rPr>
              <a:t>تشخيص مشكل بر عهده دولت</a:t>
            </a:r>
          </a:p>
          <a:p>
            <a:r>
              <a:rPr lang="fa-IR" dirty="0" smtClean="0">
                <a:solidFill>
                  <a:srgbClr val="00B0F0"/>
                </a:solidFill>
                <a:effectLst/>
                <a:cs typeface="B Titr" pitchFamily="2" charset="-78"/>
              </a:rPr>
              <a:t>تعيين راه حل بر عهده دولت</a:t>
            </a:r>
          </a:p>
          <a:p>
            <a:r>
              <a:rPr lang="fa-IR" dirty="0" smtClean="0">
                <a:solidFill>
                  <a:srgbClr val="00B050"/>
                </a:solidFill>
                <a:effectLst/>
                <a:cs typeface="B Titr" pitchFamily="2" charset="-78"/>
              </a:rPr>
              <a:t>پيشنهاد پروژه بر عهده دولت</a:t>
            </a:r>
          </a:p>
          <a:p>
            <a:r>
              <a:rPr lang="fa-IR" dirty="0" smtClean="0">
                <a:solidFill>
                  <a:srgbClr val="FF0000"/>
                </a:solidFill>
                <a:effectLst/>
                <a:cs typeface="B Titr" pitchFamily="2" charset="-78"/>
              </a:rPr>
              <a:t>تخصيص منابع بر عهده دولت</a:t>
            </a:r>
          </a:p>
          <a:p>
            <a:r>
              <a:rPr lang="fa-IR" dirty="0" smtClean="0">
                <a:solidFill>
                  <a:srgbClr val="0070C0"/>
                </a:solidFill>
                <a:effectLst/>
                <a:cs typeface="B Titr" pitchFamily="2" charset="-78"/>
              </a:rPr>
              <a:t>اجراي پروژه و تعيين پيمانكار بر عهده دولت</a:t>
            </a:r>
          </a:p>
          <a:p>
            <a:r>
              <a:rPr lang="fa-IR" dirty="0" smtClean="0">
                <a:solidFill>
                  <a:srgbClr val="FFC000"/>
                </a:solidFill>
                <a:effectLst/>
                <a:cs typeface="B Titr" pitchFamily="2" charset="-78"/>
              </a:rPr>
              <a:t>نظارت بر پيمانكار بر عهده دولت</a:t>
            </a:r>
          </a:p>
          <a:p>
            <a:r>
              <a:rPr lang="fa-IR" dirty="0" smtClean="0">
                <a:solidFill>
                  <a:srgbClr val="C00000"/>
                </a:solidFill>
                <a:effectLst/>
                <a:cs typeface="B Titr" pitchFamily="2" charset="-78"/>
              </a:rPr>
              <a:t>خريد زمين از كشاورز براي انجام پروژه از سوي دولت</a:t>
            </a:r>
          </a:p>
          <a:p>
            <a:r>
              <a:rPr lang="fa-IR" dirty="0" smtClean="0">
                <a:solidFill>
                  <a:srgbClr val="000000"/>
                </a:solidFill>
                <a:effectLst/>
                <a:cs typeface="B Titr" pitchFamily="2" charset="-78"/>
              </a:rPr>
              <a:t>نظارت بر بهره‌برداري كشاورز بر عهده دولت</a:t>
            </a:r>
            <a:endParaRPr lang="en-US" dirty="0">
              <a:solidFill>
                <a:srgbClr val="000000"/>
              </a:solidFill>
              <a:effectLst/>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10237"/>
          </a:xfrm>
        </p:spPr>
        <p:txBody>
          <a:bodyPr/>
          <a:lstStyle/>
          <a:p>
            <a:r>
              <a:rPr lang="fa-IR" dirty="0" smtClean="0">
                <a:solidFill>
                  <a:srgbClr val="000000"/>
                </a:solidFill>
                <a:effectLst/>
                <a:cs typeface="B Titr" pitchFamily="2" charset="-78"/>
              </a:rPr>
              <a:t>تشخيص مشكل بر عهده كشاورز</a:t>
            </a:r>
          </a:p>
          <a:p>
            <a:r>
              <a:rPr lang="fa-IR" dirty="0" smtClean="0">
                <a:solidFill>
                  <a:srgbClr val="FF0000"/>
                </a:solidFill>
                <a:effectLst/>
                <a:cs typeface="B Titr" pitchFamily="2" charset="-78"/>
              </a:rPr>
              <a:t>تعيين راه حل بر عهده كشاورز </a:t>
            </a:r>
          </a:p>
          <a:p>
            <a:r>
              <a:rPr lang="fa-IR" dirty="0" smtClean="0">
                <a:solidFill>
                  <a:srgbClr val="00B050"/>
                </a:solidFill>
                <a:effectLst/>
                <a:cs typeface="B Titr" pitchFamily="2" charset="-78"/>
              </a:rPr>
              <a:t>پيشنهاد پروژه بر عهده كشاورز با راهنمايي يك كارشناس دولتي</a:t>
            </a:r>
          </a:p>
          <a:p>
            <a:r>
              <a:rPr lang="fa-IR" dirty="0" smtClean="0">
                <a:solidFill>
                  <a:srgbClr val="00B0F0"/>
                </a:solidFill>
                <a:effectLst/>
                <a:cs typeface="B Titr" pitchFamily="2" charset="-78"/>
              </a:rPr>
              <a:t>تخصيص منابع بر عهده دولت و كشاورز</a:t>
            </a:r>
          </a:p>
          <a:p>
            <a:r>
              <a:rPr lang="fa-IR" dirty="0" smtClean="0">
                <a:solidFill>
                  <a:srgbClr val="7030A0"/>
                </a:solidFill>
                <a:effectLst/>
                <a:cs typeface="B Titr" pitchFamily="2" charset="-78"/>
              </a:rPr>
              <a:t>اجراي پروژه و تعيين پيمانكار بر عهده دولت و كشاورز</a:t>
            </a:r>
          </a:p>
          <a:p>
            <a:r>
              <a:rPr lang="fa-IR" dirty="0" smtClean="0">
                <a:solidFill>
                  <a:srgbClr val="FFC000"/>
                </a:solidFill>
                <a:effectLst/>
                <a:cs typeface="B Titr" pitchFamily="2" charset="-78"/>
              </a:rPr>
              <a:t>نظارت بر پيمانكار بر عهده دولت و كشاورز</a:t>
            </a:r>
          </a:p>
          <a:p>
            <a:r>
              <a:rPr lang="fa-IR" dirty="0" smtClean="0">
                <a:solidFill>
                  <a:srgbClr val="C00000"/>
                </a:solidFill>
                <a:effectLst/>
                <a:cs typeface="B Titr" pitchFamily="2" charset="-78"/>
              </a:rPr>
              <a:t>اختصاص زمين براي انجام پروژه از سوي كشاورز</a:t>
            </a:r>
          </a:p>
          <a:p>
            <a:r>
              <a:rPr lang="fa-IR" dirty="0" smtClean="0">
                <a:solidFill>
                  <a:srgbClr val="0070C0"/>
                </a:solidFill>
                <a:effectLst/>
                <a:cs typeface="B Titr" pitchFamily="2" charset="-78"/>
              </a:rPr>
              <a:t>مشاركت فيزيكي در اجراي پروژه از سوي كشاورز</a:t>
            </a:r>
          </a:p>
          <a:p>
            <a:r>
              <a:rPr lang="fa-IR" dirty="0" smtClean="0">
                <a:solidFill>
                  <a:srgbClr val="000000"/>
                </a:solidFill>
                <a:effectLst/>
                <a:cs typeface="B Titr" pitchFamily="2" charset="-78"/>
              </a:rPr>
              <a:t>نظارت بر بهره‌برداري بر عهده كشاورز </a:t>
            </a:r>
            <a:endParaRPr lang="en-US" dirty="0">
              <a:solidFill>
                <a:srgbClr val="000000"/>
              </a:solidFill>
              <a:effectLst/>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60648"/>
            <a:ext cx="7704856" cy="2308324"/>
          </a:xfrm>
          <a:prstGeom prst="rect">
            <a:avLst/>
          </a:prstGeom>
          <a:noFill/>
        </p:spPr>
        <p:txBody>
          <a:bodyPr wrap="square" rtlCol="0">
            <a:spAutoFit/>
          </a:bodyPr>
          <a:lstStyle/>
          <a:p>
            <a:pPr algn="ctr">
              <a:lnSpc>
                <a:spcPct val="150000"/>
              </a:lnSpc>
            </a:pPr>
            <a:r>
              <a:rPr lang="ar-SA" sz="2400" dirty="0" smtClean="0">
                <a:solidFill>
                  <a:srgbClr val="000000"/>
                </a:solidFill>
                <a:cs typeface="B Titr" pitchFamily="2" charset="-78"/>
              </a:rPr>
              <a:t>اهداف توسعه هزاره چيست؟ (</a:t>
            </a:r>
            <a:r>
              <a:rPr lang="en-US" sz="2400" dirty="0" smtClean="0">
                <a:solidFill>
                  <a:srgbClr val="000000"/>
                </a:solidFill>
                <a:cs typeface="B Titr" pitchFamily="2" charset="-78"/>
              </a:rPr>
              <a:t>Millennium Development Goals</a:t>
            </a:r>
            <a:r>
              <a:rPr lang="ar-SA" sz="2400" dirty="0" smtClean="0">
                <a:solidFill>
                  <a:srgbClr val="000000"/>
                </a:solidFill>
                <a:cs typeface="B Titr" pitchFamily="2" charset="-78"/>
              </a:rPr>
              <a:t>)</a:t>
            </a:r>
            <a:endParaRPr lang="en-US" sz="2400" dirty="0" smtClean="0">
              <a:solidFill>
                <a:srgbClr val="000000"/>
              </a:solidFill>
              <a:cs typeface="B Titr" pitchFamily="2" charset="-78"/>
            </a:endParaRPr>
          </a:p>
          <a:p>
            <a:pPr>
              <a:lnSpc>
                <a:spcPct val="150000"/>
              </a:lnSpc>
            </a:pPr>
            <a:r>
              <a:rPr lang="ar-SA" sz="2400" dirty="0" smtClean="0">
                <a:solidFill>
                  <a:srgbClr val="000000"/>
                </a:solidFill>
                <a:cs typeface="B Titr" pitchFamily="2" charset="-78"/>
              </a:rPr>
              <a:t>هشت هدف كلي </a:t>
            </a:r>
            <a:endParaRPr lang="en-US" sz="2400" dirty="0" smtClean="0">
              <a:solidFill>
                <a:srgbClr val="000000"/>
              </a:solidFill>
              <a:cs typeface="B Titr" pitchFamily="2" charset="-78"/>
            </a:endParaRPr>
          </a:p>
          <a:p>
            <a:pPr lvl="0">
              <a:lnSpc>
                <a:spcPct val="150000"/>
              </a:lnSpc>
            </a:pPr>
            <a:r>
              <a:rPr lang="fa-IR" sz="2400" dirty="0" smtClean="0">
                <a:solidFill>
                  <a:srgbClr val="FF0000"/>
                </a:solidFill>
                <a:cs typeface="B Titr" pitchFamily="2" charset="-78"/>
              </a:rPr>
              <a:t>1- ريشه كن نمودن فقر فزاينده</a:t>
            </a:r>
          </a:p>
          <a:p>
            <a:pPr lvl="0">
              <a:lnSpc>
                <a:spcPct val="150000"/>
              </a:lnSpc>
            </a:pPr>
            <a:endParaRPr lang="en-US" sz="2400" dirty="0" smtClean="0">
              <a:solidFill>
                <a:srgbClr val="000000"/>
              </a:solidFill>
              <a:cs typeface="B Titr" pitchFamily="2" charset="-78"/>
            </a:endParaRPr>
          </a:p>
        </p:txBody>
      </p:sp>
      <p:sp>
        <p:nvSpPr>
          <p:cNvPr id="4" name="TextBox 3"/>
          <p:cNvSpPr txBox="1"/>
          <p:nvPr/>
        </p:nvSpPr>
        <p:spPr>
          <a:xfrm>
            <a:off x="755576" y="2204864"/>
            <a:ext cx="8136904" cy="3892861"/>
          </a:xfrm>
          <a:prstGeom prst="rect">
            <a:avLst/>
          </a:prstGeom>
          <a:noFill/>
        </p:spPr>
        <p:txBody>
          <a:bodyPr wrap="square" rtlCol="0">
            <a:spAutoFit/>
          </a:bodyPr>
          <a:lstStyle/>
          <a:p>
            <a:pPr algn="just">
              <a:lnSpc>
                <a:spcPct val="150000"/>
              </a:lnSpc>
            </a:pPr>
            <a:r>
              <a:rPr lang="fa-IR" sz="2800" dirty="0" smtClean="0">
                <a:solidFill>
                  <a:srgbClr val="000000"/>
                </a:solidFill>
                <a:cs typeface="B Titr" pitchFamily="2" charset="-78"/>
              </a:rPr>
              <a:t>فقر از موضوعات عمده توسعه اقتصادی است. 2/1 میلیارد نفر در دنیا کمتر از یک دلار درآمد دارند. سازمان ملل می‌گوید 2% مردم دنیا بیش از 50% ثروت دنیا را در دست دارند یعنی یک شکاف طبقاتی گسترده؛ 75% فقرا در مناطق روستائی سکونت دارند یعنی توسعه روستائی  75% فقر را محو می‌کند.</a:t>
            </a:r>
            <a:endParaRPr lang="en-US" sz="2800" dirty="0" smtClean="0">
              <a:solidFill>
                <a:srgbClr val="000000"/>
              </a:solidFill>
              <a:cs typeface="B Titr" pitchFamily="2" charset="-78"/>
            </a:endParaRPr>
          </a:p>
          <a:p>
            <a:pPr algn="just">
              <a:lnSpc>
                <a:spcPct val="150000"/>
              </a:lnSpc>
            </a:pP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0000"/>
                </a:solidFill>
                <a:effectLst/>
                <a:cs typeface="B Titr" pitchFamily="2" charset="-78"/>
              </a:rPr>
              <a:t>بانك گرامين- توانمند سازي</a:t>
            </a:r>
            <a:endParaRPr lang="en-US" dirty="0">
              <a:solidFill>
                <a:srgbClr val="000000"/>
              </a:solidFill>
              <a:effectLst/>
              <a:cs typeface="B Titr" pitchFamily="2" charset="-78"/>
            </a:endParaRPr>
          </a:p>
        </p:txBody>
      </p:sp>
      <p:sp>
        <p:nvSpPr>
          <p:cNvPr id="3" name="Content Placeholder 2"/>
          <p:cNvSpPr>
            <a:spLocks noGrp="1"/>
          </p:cNvSpPr>
          <p:nvPr>
            <p:ph idx="1"/>
          </p:nvPr>
        </p:nvSpPr>
        <p:spPr/>
        <p:txBody>
          <a:bodyPr/>
          <a:lstStyle/>
          <a:p>
            <a:r>
              <a:rPr lang="fa-IR" dirty="0" smtClean="0">
                <a:solidFill>
                  <a:srgbClr val="000000"/>
                </a:solidFill>
                <a:effectLst/>
                <a:cs typeface="B Titr" pitchFamily="2" charset="-78"/>
              </a:rPr>
              <a:t>محمد يونس</a:t>
            </a:r>
            <a:endParaRPr lang="en-US" dirty="0">
              <a:solidFill>
                <a:srgbClr val="000000"/>
              </a:solidFill>
              <a:effectLst/>
              <a:cs typeface="B Titr" pitchFamily="2" charset="-78"/>
            </a:endParaRPr>
          </a:p>
        </p:txBody>
      </p:sp>
      <p:pic>
        <p:nvPicPr>
          <p:cNvPr id="91138" name="Picture 2" descr="AWT IMAGE"/>
          <p:cNvPicPr>
            <a:picLocks noChangeAspect="1" noChangeArrowheads="1"/>
          </p:cNvPicPr>
          <p:nvPr/>
        </p:nvPicPr>
        <p:blipFill>
          <a:blip r:embed="rId2" cstate="print"/>
          <a:srcRect/>
          <a:stretch>
            <a:fillRect/>
          </a:stretch>
        </p:blipFill>
        <p:spPr bwMode="auto">
          <a:xfrm>
            <a:off x="467544" y="0"/>
            <a:ext cx="2801888" cy="3816424"/>
          </a:xfrm>
          <a:prstGeom prst="rect">
            <a:avLst/>
          </a:prstGeom>
          <a:noFill/>
        </p:spPr>
      </p:pic>
      <p:pic>
        <p:nvPicPr>
          <p:cNvPr id="91140" name="Picture 4" descr="http://www.teribon.ir/base/img/2012/05/796637_orig.jpg"/>
          <p:cNvPicPr>
            <a:picLocks noChangeAspect="1" noChangeArrowheads="1"/>
          </p:cNvPicPr>
          <p:nvPr/>
        </p:nvPicPr>
        <p:blipFill>
          <a:blip r:embed="rId3" cstate="print"/>
          <a:srcRect/>
          <a:stretch>
            <a:fillRect/>
          </a:stretch>
        </p:blipFill>
        <p:spPr bwMode="auto">
          <a:xfrm>
            <a:off x="5013126" y="2132856"/>
            <a:ext cx="3807346" cy="2990850"/>
          </a:xfrm>
          <a:prstGeom prst="rect">
            <a:avLst/>
          </a:prstGeom>
          <a:noFill/>
        </p:spPr>
      </p:pic>
      <p:pic>
        <p:nvPicPr>
          <p:cNvPr id="91142" name="Picture 6" descr="http://www.teribon.ir/base/img/2012/05/796639_orig.jpg"/>
          <p:cNvPicPr>
            <a:picLocks noChangeAspect="1" noChangeArrowheads="1"/>
          </p:cNvPicPr>
          <p:nvPr/>
        </p:nvPicPr>
        <p:blipFill>
          <a:blip r:embed="rId4" cstate="print"/>
          <a:srcRect/>
          <a:stretch>
            <a:fillRect/>
          </a:stretch>
        </p:blipFill>
        <p:spPr bwMode="auto">
          <a:xfrm>
            <a:off x="179512" y="3429000"/>
            <a:ext cx="4743450" cy="33147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0000"/>
                </a:solidFill>
                <a:effectLst/>
                <a:cs typeface="B Titr" pitchFamily="2" charset="-78"/>
              </a:rPr>
              <a:t>مارك دار كردن ميوه (</a:t>
            </a:r>
            <a:r>
              <a:rPr lang="en-US" dirty="0" smtClean="0">
                <a:solidFill>
                  <a:srgbClr val="000000"/>
                </a:solidFill>
                <a:effectLst/>
                <a:cs typeface="B Titr" pitchFamily="2" charset="-78"/>
              </a:rPr>
              <a:t>HLL</a:t>
            </a:r>
            <a:r>
              <a:rPr lang="fa-IR" dirty="0" smtClean="0">
                <a:solidFill>
                  <a:srgbClr val="000000"/>
                </a:solidFill>
                <a:effectLst/>
                <a:cs typeface="B Titr" pitchFamily="2" charset="-78"/>
              </a:rPr>
              <a:t>)</a:t>
            </a:r>
            <a:endParaRPr lang="en-US" dirty="0">
              <a:solidFill>
                <a:srgbClr val="000000"/>
              </a:solidFill>
              <a:effectLst/>
              <a:cs typeface="B Titr" pitchFamily="2" charset="-78"/>
            </a:endParaRPr>
          </a:p>
        </p:txBody>
      </p:sp>
      <p:pic>
        <p:nvPicPr>
          <p:cNvPr id="90114" name="Picture 2" descr="HLL's Centre to rehabilitate mental patients "/>
          <p:cNvPicPr>
            <a:picLocks noChangeAspect="1" noChangeArrowheads="1"/>
          </p:cNvPicPr>
          <p:nvPr/>
        </p:nvPicPr>
        <p:blipFill>
          <a:blip r:embed="rId2" cstate="print"/>
          <a:srcRect/>
          <a:stretch>
            <a:fillRect/>
          </a:stretch>
        </p:blipFill>
        <p:spPr bwMode="auto">
          <a:xfrm>
            <a:off x="467544" y="3717032"/>
            <a:ext cx="3810000" cy="25431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ar-SA" sz="2400" dirty="0" smtClean="0">
                <a:solidFill>
                  <a:srgbClr val="0000FF"/>
                </a:solidFill>
                <a:latin typeface="+mj-lt"/>
                <a:cs typeface="B Titr" pitchFamily="2" charset="-78"/>
              </a:rPr>
              <a:t>1- تشخیص مشکل : </a:t>
            </a:r>
          </a:p>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محققان با نمایندگان کشاورزان به منظور شناخت عمیق نظامهای معیشتی و کشاورزی مشغول به کار می شوند. کشاورزان نقشهای زیر را ایفا می نمایند:</a:t>
            </a:r>
          </a:p>
          <a:p>
            <a:pPr algn="just" rtl="1">
              <a:lnSpc>
                <a:spcPct val="150000"/>
              </a:lnSpc>
              <a:buFont typeface="Arial" charset="0"/>
              <a:buNone/>
              <a:defRPr/>
            </a:pPr>
            <a:r>
              <a:rPr lang="ar-SA" sz="2400" dirty="0" smtClean="0">
                <a:solidFill>
                  <a:srgbClr val="00B050"/>
                </a:solidFill>
                <a:latin typeface="+mj-lt"/>
                <a:cs typeface="B Titr" pitchFamily="2" charset="-78"/>
              </a:rPr>
              <a:t>مهمترین مسایل نظامهای معیشتی و کشاورزی </a:t>
            </a:r>
            <a:r>
              <a:rPr lang="fa-IR" sz="2400" dirty="0" smtClean="0">
                <a:solidFill>
                  <a:srgbClr val="00B050"/>
                </a:solidFill>
                <a:latin typeface="+mj-lt"/>
                <a:cs typeface="B Titr" pitchFamily="2" charset="-78"/>
              </a:rPr>
              <a:t>م</a:t>
            </a:r>
            <a:r>
              <a:rPr lang="ar-SA" sz="2400" dirty="0" smtClean="0">
                <a:solidFill>
                  <a:srgbClr val="00B050"/>
                </a:solidFill>
                <a:latin typeface="+mj-lt"/>
                <a:cs typeface="B Titr" pitchFamily="2" charset="-78"/>
              </a:rPr>
              <a:t>وجود را تعیین می کنند. </a:t>
            </a:r>
          </a:p>
          <a:p>
            <a:pPr algn="just" rtl="1">
              <a:lnSpc>
                <a:spcPct val="150000"/>
              </a:lnSpc>
              <a:buFont typeface="Arial" charset="0"/>
              <a:buNone/>
              <a:defRPr/>
            </a:pPr>
            <a:r>
              <a:rPr lang="ar-SA" sz="2400" dirty="0" smtClean="0">
                <a:solidFill>
                  <a:srgbClr val="C00000"/>
                </a:solidFill>
                <a:latin typeface="+mj-lt"/>
                <a:cs typeface="B Titr" pitchFamily="2" charset="-78"/>
              </a:rPr>
              <a:t>روابط علی بین مسایل را مشخص می کنند . </a:t>
            </a:r>
          </a:p>
          <a:p>
            <a:pPr algn="just" rtl="1">
              <a:lnSpc>
                <a:spcPct val="150000"/>
              </a:lnSpc>
              <a:buFont typeface="Arial" charset="0"/>
              <a:buNone/>
              <a:defRPr/>
            </a:pPr>
            <a:r>
              <a:rPr lang="ar-SA" sz="2400" dirty="0" smtClean="0">
                <a:solidFill>
                  <a:srgbClr val="7030A0"/>
                </a:solidFill>
                <a:latin typeface="+mj-lt"/>
                <a:cs typeface="B Titr" pitchFamily="2" charset="-78"/>
              </a:rPr>
              <a:t>اقدامات انجام شده در گذشته جهت کاهش تاثیر هر مشکل را توصیف می کنند . </a:t>
            </a:r>
          </a:p>
          <a:p>
            <a:pPr algn="just" rtl="1">
              <a:lnSpc>
                <a:spcPct val="150000"/>
              </a:lnSpc>
              <a:buFont typeface="Arial" charset="0"/>
              <a:buNone/>
              <a:defRPr/>
            </a:pPr>
            <a:r>
              <a:rPr lang="ar-SA" sz="2400" dirty="0" smtClean="0">
                <a:solidFill>
                  <a:schemeClr val="accent1"/>
                </a:solidFill>
                <a:latin typeface="+mj-lt"/>
                <a:cs typeface="B Titr" pitchFamily="2" charset="-78"/>
              </a:rPr>
              <a:t>اولویت دارترین مساله را بر می گزینند. </a:t>
            </a:r>
            <a:endParaRPr lang="fa-IR" sz="2400" dirty="0" smtClean="0">
              <a:solidFill>
                <a:schemeClr val="accent1"/>
              </a:solidFill>
              <a:latin typeface="+mj-lt"/>
              <a:cs typeface="B Titr" pitchFamily="2" charset="-78"/>
            </a:endParaRPr>
          </a:p>
          <a:p>
            <a:pPr algn="just" rtl="1">
              <a:lnSpc>
                <a:spcPct val="150000"/>
              </a:lnSpc>
              <a:buFont typeface="Arial" charset="0"/>
              <a:buNone/>
              <a:defRPr/>
            </a:pPr>
            <a:r>
              <a:rPr lang="ar-SA" sz="2400" dirty="0" smtClean="0">
                <a:solidFill>
                  <a:schemeClr val="accent4">
                    <a:lumMod val="10000"/>
                  </a:schemeClr>
                </a:solidFill>
                <a:cs typeface="B Titr" pitchFamily="2" charset="-78"/>
              </a:rPr>
              <a:t>بر روی اینکه در </a:t>
            </a:r>
            <a:r>
              <a:rPr lang="fa-IR" sz="2400" dirty="0" smtClean="0">
                <a:solidFill>
                  <a:schemeClr val="accent4">
                    <a:lumMod val="10000"/>
                  </a:schemeClr>
                </a:solidFill>
                <a:cs typeface="B Titr" pitchFamily="2" charset="-78"/>
              </a:rPr>
              <a:t>آ</a:t>
            </a:r>
            <a:r>
              <a:rPr lang="ar-SA" sz="2400" dirty="0" smtClean="0">
                <a:solidFill>
                  <a:schemeClr val="accent4">
                    <a:lumMod val="10000"/>
                  </a:schemeClr>
                </a:solidFill>
                <a:cs typeface="B Titr" pitchFamily="2" charset="-78"/>
              </a:rPr>
              <a:t>ینده جهت حل آن مساله ( یا مسایل ) باید چه اقداماتی انجام دهند بحث می کنند .</a:t>
            </a:r>
          </a:p>
          <a:p>
            <a:pPr algn="just" rtl="1">
              <a:lnSpc>
                <a:spcPct val="150000"/>
              </a:lnSpc>
              <a:buFont typeface="Arial" charset="0"/>
              <a:buNone/>
              <a:defRPr/>
            </a:pPr>
            <a:endParaRPr lang="ar-SA" sz="2400" dirty="0" smtClean="0">
              <a:solidFill>
                <a:schemeClr val="accent4">
                  <a:lumMod val="10000"/>
                </a:schemeClr>
              </a:solidFill>
              <a:latin typeface="+mj-lt"/>
              <a:cs typeface="B Titr" pitchFamily="2" charset="-78"/>
            </a:endParaRPr>
          </a:p>
        </p:txBody>
      </p:sp>
      <p:sp>
        <p:nvSpPr>
          <p:cNvPr id="4100"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9D47A0F0-2216-47EF-8414-DB7849CA6996}" type="slidenum">
              <a:rPr lang="fa-IR"/>
              <a:pPr>
                <a:spcBef>
                  <a:spcPct val="50000"/>
                </a:spcBef>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ar-SA" sz="2600" dirty="0" smtClean="0">
                <a:solidFill>
                  <a:schemeClr val="accent4">
                    <a:lumMod val="10000"/>
                  </a:schemeClr>
                </a:solidFill>
                <a:latin typeface="+mj-lt"/>
                <a:cs typeface="B Titr" pitchFamily="2" charset="-78"/>
              </a:rPr>
              <a:t>اگر در این مرحله مشکلاتی که کشاورزان خواهان رفع </a:t>
            </a:r>
            <a:r>
              <a:rPr lang="fa-IR" sz="2600" dirty="0" smtClean="0">
                <a:solidFill>
                  <a:schemeClr val="accent4">
                    <a:lumMod val="10000"/>
                  </a:schemeClr>
                </a:solidFill>
                <a:latin typeface="+mj-lt"/>
                <a:cs typeface="B Titr" pitchFamily="2" charset="-78"/>
              </a:rPr>
              <a:t>آ</a:t>
            </a:r>
            <a:r>
              <a:rPr lang="ar-SA" sz="2600" dirty="0" smtClean="0">
                <a:solidFill>
                  <a:schemeClr val="accent4">
                    <a:lumMod val="10000"/>
                  </a:schemeClr>
                </a:solidFill>
                <a:latin typeface="+mj-lt"/>
                <a:cs typeface="B Titr" pitchFamily="2" charset="-78"/>
              </a:rPr>
              <a:t>ن هستند مشخص و به صورت بالقوه هم فناوری های مرتبطی وجود داشته باشد کشاورزان و محققان می توانند با همکاری همدیگر به </a:t>
            </a:r>
            <a:r>
              <a:rPr lang="fa-IR" sz="2600" dirty="0" smtClean="0">
                <a:solidFill>
                  <a:schemeClr val="accent4">
                    <a:lumMod val="10000"/>
                  </a:schemeClr>
                </a:solidFill>
                <a:latin typeface="+mj-lt"/>
                <a:cs typeface="B Titr" pitchFamily="2" charset="-78"/>
              </a:rPr>
              <a:t>آ</a:t>
            </a:r>
            <a:r>
              <a:rPr lang="ar-SA" sz="2600" dirty="0" smtClean="0">
                <a:solidFill>
                  <a:schemeClr val="accent4">
                    <a:lumMod val="10000"/>
                  </a:schemeClr>
                </a:solidFill>
                <a:latin typeface="+mj-lt"/>
                <a:cs typeface="B Titr" pitchFamily="2" charset="-78"/>
              </a:rPr>
              <a:t>زمون </a:t>
            </a:r>
            <a:r>
              <a:rPr lang="fa-IR" sz="2600" dirty="0" smtClean="0">
                <a:solidFill>
                  <a:schemeClr val="accent4">
                    <a:lumMod val="10000"/>
                  </a:schemeClr>
                </a:solidFill>
                <a:latin typeface="+mj-lt"/>
                <a:cs typeface="B Titr" pitchFamily="2" charset="-78"/>
              </a:rPr>
              <a:t>آ</a:t>
            </a:r>
            <a:r>
              <a:rPr lang="ar-SA" sz="2600" dirty="0" smtClean="0">
                <a:solidFill>
                  <a:schemeClr val="accent4">
                    <a:lumMod val="10000"/>
                  </a:schemeClr>
                </a:solidFill>
                <a:latin typeface="+mj-lt"/>
                <a:cs typeface="B Titr" pitchFamily="2" charset="-78"/>
              </a:rPr>
              <a:t>نها بپردازند . </a:t>
            </a:r>
            <a:endParaRPr lang="fa-IR" sz="2600" dirty="0" smtClean="0">
              <a:solidFill>
                <a:schemeClr val="accent4">
                  <a:lumMod val="10000"/>
                </a:schemeClr>
              </a:solidFill>
              <a:latin typeface="+mj-lt"/>
              <a:cs typeface="B Titr" pitchFamily="2" charset="-78"/>
            </a:endParaRPr>
          </a:p>
          <a:p>
            <a:pPr algn="just" rtl="1">
              <a:lnSpc>
                <a:spcPct val="150000"/>
              </a:lnSpc>
              <a:buFont typeface="Arial" charset="0"/>
              <a:buNone/>
              <a:defRPr/>
            </a:pPr>
            <a:r>
              <a:rPr lang="ar-SA" sz="2600" dirty="0" smtClean="0">
                <a:solidFill>
                  <a:srgbClr val="0000FF"/>
                </a:solidFill>
                <a:latin typeface="+mj-lt"/>
                <a:cs typeface="B Titr" pitchFamily="2" charset="-78"/>
              </a:rPr>
              <a:t>وظیفه محققان صرفا معرفی راه حلهای فنی و فن </a:t>
            </a:r>
            <a:r>
              <a:rPr lang="fa-IR" sz="2600" dirty="0" smtClean="0">
                <a:solidFill>
                  <a:srgbClr val="0000FF"/>
                </a:solidFill>
                <a:latin typeface="+mj-lt"/>
                <a:cs typeface="B Titr" pitchFamily="2" charset="-78"/>
              </a:rPr>
              <a:t>آ</a:t>
            </a:r>
            <a:r>
              <a:rPr lang="ar-SA" sz="2600" dirty="0" smtClean="0">
                <a:solidFill>
                  <a:srgbClr val="0000FF"/>
                </a:solidFill>
                <a:latin typeface="+mj-lt"/>
                <a:cs typeface="B Titr" pitchFamily="2" charset="-78"/>
              </a:rPr>
              <a:t>وریهایی </a:t>
            </a:r>
            <a:r>
              <a:rPr lang="ar-SA" sz="2600" dirty="0" smtClean="0">
                <a:solidFill>
                  <a:schemeClr val="accent4">
                    <a:lumMod val="10000"/>
                  </a:schemeClr>
                </a:solidFill>
                <a:latin typeface="+mj-lt"/>
                <a:cs typeface="B Titr" pitchFamily="2" charset="-78"/>
              </a:rPr>
              <a:t>است که ممکن است در حل مسایل کشاورزان راه گشا باشد. </a:t>
            </a:r>
            <a:r>
              <a:rPr lang="fa-IR" sz="2600" dirty="0" smtClean="0">
                <a:solidFill>
                  <a:schemeClr val="accent4">
                    <a:lumMod val="10000"/>
                  </a:schemeClr>
                </a:solidFill>
                <a:latin typeface="+mj-lt"/>
                <a:cs typeface="B Titr" pitchFamily="2" charset="-78"/>
              </a:rPr>
              <a:t>آ</a:t>
            </a:r>
            <a:r>
              <a:rPr lang="ar-SA" sz="2600" dirty="0" smtClean="0">
                <a:solidFill>
                  <a:schemeClr val="accent4">
                    <a:lumMod val="10000"/>
                  </a:schemeClr>
                </a:solidFill>
                <a:latin typeface="+mj-lt"/>
                <a:cs typeface="B Titr" pitchFamily="2" charset="-78"/>
              </a:rPr>
              <a:t>نها نباید نظر خود را به کشاورزان تحمیل نمایند چرا که اغلب، </a:t>
            </a:r>
            <a:r>
              <a:rPr lang="ar-SA" sz="2600" dirty="0" smtClean="0">
                <a:solidFill>
                  <a:srgbClr val="0000FF"/>
                </a:solidFill>
                <a:latin typeface="+mj-lt"/>
                <a:cs typeface="B Titr" pitchFamily="2" charset="-78"/>
              </a:rPr>
              <a:t>کشاورزان از معیارهای متفاوتی نسبت به معیارهای مورد نظر محققان برای ارزشیابی فن </a:t>
            </a:r>
            <a:r>
              <a:rPr lang="fa-IR" sz="2600" dirty="0" smtClean="0">
                <a:solidFill>
                  <a:srgbClr val="0000FF"/>
                </a:solidFill>
                <a:latin typeface="+mj-lt"/>
                <a:cs typeface="B Titr" pitchFamily="2" charset="-78"/>
              </a:rPr>
              <a:t>آ</a:t>
            </a:r>
            <a:r>
              <a:rPr lang="ar-SA" sz="2600" dirty="0" smtClean="0">
                <a:solidFill>
                  <a:srgbClr val="0000FF"/>
                </a:solidFill>
                <a:latin typeface="+mj-lt"/>
                <a:cs typeface="B Titr" pitchFamily="2" charset="-78"/>
              </a:rPr>
              <a:t>وری های کشاورزی </a:t>
            </a:r>
            <a:r>
              <a:rPr lang="ar-SA" sz="2600" dirty="0" smtClean="0">
                <a:solidFill>
                  <a:schemeClr val="accent4">
                    <a:lumMod val="10000"/>
                  </a:schemeClr>
                </a:solidFill>
                <a:latin typeface="+mj-lt"/>
                <a:cs typeface="B Titr" pitchFamily="2" charset="-78"/>
              </a:rPr>
              <a:t>بهره می جویند.</a:t>
            </a:r>
          </a:p>
        </p:txBody>
      </p:sp>
      <p:sp>
        <p:nvSpPr>
          <p:cNvPr id="5124"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ABA3448E-9419-40C0-862D-33B2A83FE163}" type="slidenum">
              <a:rPr lang="fa-IR"/>
              <a:pPr>
                <a:spcBef>
                  <a:spcPct val="50000"/>
                </a:spcBef>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كشاورزي نوع سوم</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	در ادبیات توسعه کشاورزی به سه نوع کلی نظام کشاورزی به نامهای </a:t>
            </a:r>
            <a:r>
              <a:rPr lang="ar-SA" sz="2400" dirty="0" smtClean="0">
                <a:solidFill>
                  <a:srgbClr val="00B050"/>
                </a:solidFill>
                <a:latin typeface="+mj-lt"/>
                <a:cs typeface="B Titr" pitchFamily="2" charset="-78"/>
              </a:rPr>
              <a:t>کشاورزی صنعتی ، کشاورزی انقلاب سبز و کشاورزی سوم</a:t>
            </a:r>
            <a:r>
              <a:rPr lang="en-US" sz="2400" dirty="0" smtClean="0">
                <a:solidFill>
                  <a:schemeClr val="accent4">
                    <a:lumMod val="10000"/>
                  </a:schemeClr>
                </a:solidFill>
                <a:latin typeface="+mj-lt"/>
                <a:cs typeface="B Titr" pitchFamily="2" charset="-78"/>
              </a:rPr>
              <a:t>) </a:t>
            </a:r>
            <a:r>
              <a:rPr lang="ar-SA" sz="2400" dirty="0" smtClean="0">
                <a:solidFill>
                  <a:schemeClr val="accent4">
                    <a:lumMod val="10000"/>
                  </a:schemeClr>
                </a:solidFill>
                <a:latin typeface="+mj-lt"/>
                <a:cs typeface="B Titr" pitchFamily="2" charset="-78"/>
              </a:rPr>
              <a:t> </a:t>
            </a:r>
            <a:r>
              <a:rPr lang="en-US" sz="2400" dirty="0" smtClean="0">
                <a:solidFill>
                  <a:schemeClr val="accent4">
                    <a:lumMod val="10000"/>
                  </a:schemeClr>
                </a:solidFill>
                <a:latin typeface="+mj-lt"/>
                <a:cs typeface="B Titr" pitchFamily="2" charset="-78"/>
              </a:rPr>
              <a:t>(CDR</a:t>
            </a:r>
            <a:r>
              <a:rPr lang="fa-IR" sz="2400" dirty="0" smtClean="0">
                <a:solidFill>
                  <a:schemeClr val="accent4">
                    <a:lumMod val="10000"/>
                  </a:schemeClr>
                </a:solidFill>
                <a:latin typeface="+mj-lt"/>
                <a:cs typeface="B Titr" pitchFamily="2" charset="-78"/>
              </a:rPr>
              <a:t> </a:t>
            </a:r>
            <a:r>
              <a:rPr lang="en-US" sz="2400" dirty="0" smtClean="0">
                <a:solidFill>
                  <a:schemeClr val="accent4">
                    <a:lumMod val="10000"/>
                  </a:schemeClr>
                </a:solidFill>
                <a:latin typeface="+mj-lt"/>
                <a:cs typeface="B Titr" pitchFamily="2" charset="-78"/>
              </a:rPr>
              <a:t> Risky , Diverse and Complex   </a:t>
            </a:r>
            <a:r>
              <a:rPr lang="ar-SA" sz="2400" dirty="0" smtClean="0">
                <a:solidFill>
                  <a:schemeClr val="accent4">
                    <a:lumMod val="10000"/>
                  </a:schemeClr>
                </a:solidFill>
                <a:latin typeface="+mj-lt"/>
                <a:cs typeface="B Titr" pitchFamily="2" charset="-78"/>
              </a:rPr>
              <a:t>را می توان شناسایی کرد </a:t>
            </a:r>
            <a:endParaRPr lang="en-US" sz="2400" dirty="0" smtClean="0">
              <a:solidFill>
                <a:schemeClr val="accent4">
                  <a:lumMod val="10000"/>
                </a:schemeClr>
              </a:solidFill>
              <a:latin typeface="+mj-lt"/>
              <a:cs typeface="B Titr" pitchFamily="2" charset="-78"/>
            </a:endParaRPr>
          </a:p>
          <a:p>
            <a:pPr algn="just" rtl="1">
              <a:lnSpc>
                <a:spcPct val="150000"/>
              </a:lnSpc>
              <a:buFont typeface="Arial" charset="0"/>
              <a:buNone/>
              <a:defRPr/>
            </a:pPr>
            <a:r>
              <a:rPr lang="fa-IR" sz="2400" dirty="0" smtClean="0">
                <a:solidFill>
                  <a:srgbClr val="0000FF"/>
                </a:solidFill>
                <a:latin typeface="+mj-lt"/>
                <a:cs typeface="B Titr" pitchFamily="2" charset="-78"/>
              </a:rPr>
              <a:t>رهیافت متعارف تحقیقات که به انتقال فناوری </a:t>
            </a:r>
            <a:r>
              <a:rPr lang="fa-IR" sz="2400" dirty="0" smtClean="0">
                <a:solidFill>
                  <a:schemeClr val="accent4">
                    <a:lumMod val="10000"/>
                  </a:schemeClr>
                </a:solidFill>
                <a:latin typeface="+mj-lt"/>
                <a:cs typeface="B Titr" pitchFamily="2" charset="-78"/>
              </a:rPr>
              <a:t>تاكيد دارد در مواجهه با نیازها و مسایل </a:t>
            </a:r>
            <a:r>
              <a:rPr lang="fa-IR" sz="2400" dirty="0" smtClean="0">
                <a:solidFill>
                  <a:srgbClr val="FF0000"/>
                </a:solidFill>
                <a:latin typeface="+mj-lt"/>
                <a:cs typeface="B Titr" pitchFamily="2" charset="-78"/>
              </a:rPr>
              <a:t>کشاورزی نوع سوم </a:t>
            </a:r>
            <a:r>
              <a:rPr lang="fa-IR" sz="2400" dirty="0" smtClean="0">
                <a:solidFill>
                  <a:schemeClr val="accent4">
                    <a:lumMod val="10000"/>
                  </a:schemeClr>
                </a:solidFill>
                <a:latin typeface="+mj-lt"/>
                <a:cs typeface="B Titr" pitchFamily="2" charset="-78"/>
              </a:rPr>
              <a:t>موفق نبوده است. ازانجایی که پژوهشگران قادر به درک واقعی محیط پیچیده اقتصادی – اجتماعی و فیزیکی این دسته از کشاورزان نبوده اند در توسعه فناوریهای مناسب برای انها شکست خورده اند. جهت رفع مشکل مذکور رهیافت بدیلی تحت عنوان " </a:t>
            </a:r>
            <a:r>
              <a:rPr lang="fa-IR" sz="2400" dirty="0" smtClean="0">
                <a:solidFill>
                  <a:srgbClr val="FF0000"/>
                </a:solidFill>
                <a:latin typeface="+mj-lt"/>
                <a:cs typeface="B Titr" pitchFamily="2" charset="-78"/>
              </a:rPr>
              <a:t>توسعه مشارکتی فن اوری</a:t>
            </a:r>
            <a:r>
              <a:rPr lang="fa-IR" sz="2400" dirty="0" smtClean="0">
                <a:solidFill>
                  <a:schemeClr val="accent4">
                    <a:lumMod val="10000"/>
                  </a:schemeClr>
                </a:solidFill>
                <a:latin typeface="+mj-lt"/>
                <a:cs typeface="B Titr" pitchFamily="2" charset="-78"/>
              </a:rPr>
              <a:t> " که اصطلاحا به آن</a:t>
            </a:r>
            <a:r>
              <a:rPr lang="en-US" sz="2400" dirty="0" smtClean="0">
                <a:solidFill>
                  <a:schemeClr val="accent4">
                    <a:lumMod val="10000"/>
                  </a:schemeClr>
                </a:solidFill>
                <a:latin typeface="+mj-lt"/>
                <a:cs typeface="B Titr" pitchFamily="2" charset="-78"/>
              </a:rPr>
              <a:t>PTD </a:t>
            </a:r>
            <a:r>
              <a:rPr lang="fa-IR" sz="2400" dirty="0" smtClean="0">
                <a:solidFill>
                  <a:schemeClr val="accent4">
                    <a:lumMod val="10000"/>
                  </a:schemeClr>
                </a:solidFill>
                <a:latin typeface="+mj-lt"/>
                <a:cs typeface="B Titr" pitchFamily="2" charset="-78"/>
              </a:rPr>
              <a:t>گفته می شود پای به عرصه توسعه کشاورزی گذاشته است.</a:t>
            </a:r>
          </a:p>
          <a:p>
            <a:pPr algn="just" rtl="1">
              <a:lnSpc>
                <a:spcPct val="150000"/>
              </a:lnSpc>
              <a:buFont typeface="Arial" charset="0"/>
              <a:buNone/>
              <a:defRPr/>
            </a:pPr>
            <a:endParaRPr lang="fa-IR" sz="2400" dirty="0" smtClean="0">
              <a:solidFill>
                <a:schemeClr val="accent4">
                  <a:lumMod val="10000"/>
                </a:schemeClr>
              </a:solidFill>
              <a:latin typeface="+mj-lt"/>
              <a:cs typeface="B Titr" pitchFamily="2" charset="-78"/>
            </a:endParaRPr>
          </a:p>
          <a:p>
            <a:pPr algn="just" rtl="1">
              <a:lnSpc>
                <a:spcPct val="150000"/>
              </a:lnSpc>
              <a:buFont typeface="Arial" charset="0"/>
              <a:buNone/>
              <a:defRPr/>
            </a:pPr>
            <a:endParaRPr lang="ar-SA" sz="2400" dirty="0" smtClean="0">
              <a:solidFill>
                <a:schemeClr val="accent4">
                  <a:lumMod val="10000"/>
                </a:schemeClr>
              </a:solidFill>
              <a:latin typeface="+mj-lt"/>
              <a:cs typeface="B Titr" pitchFamily="2" charset="-78"/>
            </a:endParaRPr>
          </a:p>
        </p:txBody>
      </p:sp>
      <p:sp>
        <p:nvSpPr>
          <p:cNvPr id="2052"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F9BEBF52-A9B8-42C3-8293-C9D2E66DA0BF}" type="slidenum">
              <a:rPr lang="fa-IR"/>
              <a:pPr>
                <a:spcBef>
                  <a:spcPct val="50000"/>
                </a:spcBef>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ar-SA" sz="2400" dirty="0" smtClean="0">
                <a:solidFill>
                  <a:srgbClr val="0000FF"/>
                </a:solidFill>
                <a:latin typeface="+mj-lt"/>
                <a:cs typeface="B Titr" pitchFamily="2" charset="-78"/>
              </a:rPr>
              <a:t>2- آزمایشگری :</a:t>
            </a:r>
          </a:p>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این مرحله معمولا به دو شیوه رسمی و غیر رسمی انجام می شود . در شیوه رسمی ، کشاورزان ، </a:t>
            </a:r>
            <a:r>
              <a:rPr lang="fa-IR" sz="2400" dirty="0" smtClean="0">
                <a:solidFill>
                  <a:srgbClr val="7030A0"/>
                </a:solidFill>
                <a:latin typeface="+mj-lt"/>
                <a:cs typeface="B Titr" pitchFamily="2" charset="-78"/>
              </a:rPr>
              <a:t>آز</a:t>
            </a:r>
            <a:r>
              <a:rPr lang="ar-SA" sz="2400" dirty="0" smtClean="0">
                <a:solidFill>
                  <a:srgbClr val="7030A0"/>
                </a:solidFill>
                <a:latin typeface="+mj-lt"/>
                <a:cs typeface="B Titr" pitchFamily="2" charset="-78"/>
              </a:rPr>
              <a:t>مایشات دارای اعتبار </a:t>
            </a:r>
            <a:r>
              <a:rPr lang="fa-IR" sz="2400" dirty="0" smtClean="0">
                <a:solidFill>
                  <a:srgbClr val="7030A0"/>
                </a:solidFill>
                <a:latin typeface="+mj-lt"/>
                <a:cs typeface="B Titr" pitchFamily="2" charset="-78"/>
              </a:rPr>
              <a:t>آ</a:t>
            </a:r>
            <a:r>
              <a:rPr lang="ar-SA" sz="2400" dirty="0" smtClean="0">
                <a:solidFill>
                  <a:srgbClr val="7030A0"/>
                </a:solidFill>
                <a:latin typeface="+mj-lt"/>
                <a:cs typeface="B Titr" pitchFamily="2" charset="-78"/>
              </a:rPr>
              <a:t>ماری </a:t>
            </a:r>
            <a:r>
              <a:rPr lang="ar-SA" sz="2400" dirty="0" smtClean="0">
                <a:solidFill>
                  <a:schemeClr val="accent4">
                    <a:lumMod val="10000"/>
                  </a:schemeClr>
                </a:solidFill>
                <a:latin typeface="+mj-lt"/>
                <a:cs typeface="B Titr" pitchFamily="2" charset="-78"/>
              </a:rPr>
              <a:t>را در مزارع خود انجام می دهند. دو اشکال این شیوه عبارت است از :</a:t>
            </a:r>
          </a:p>
          <a:p>
            <a:pPr algn="just" rtl="1">
              <a:lnSpc>
                <a:spcPct val="150000"/>
              </a:lnSpc>
              <a:buFont typeface="Arial" charset="0"/>
              <a:buNone/>
              <a:defRPr/>
            </a:pPr>
            <a:r>
              <a:rPr lang="fa-IR" sz="2400" dirty="0" smtClean="0">
                <a:solidFill>
                  <a:srgbClr val="FF0000"/>
                </a:solidFill>
                <a:latin typeface="+mj-lt"/>
                <a:cs typeface="B Titr" pitchFamily="2" charset="-78"/>
              </a:rPr>
              <a:t>آ</a:t>
            </a:r>
            <a:r>
              <a:rPr lang="ar-SA" sz="2400" dirty="0" smtClean="0">
                <a:solidFill>
                  <a:srgbClr val="FF0000"/>
                </a:solidFill>
                <a:latin typeface="+mj-lt"/>
                <a:cs typeface="B Titr" pitchFamily="2" charset="-78"/>
              </a:rPr>
              <a:t>زمایشات داخل مزرعه ای ، اغلب نتایج متفاوتی را به همراه دارد </a:t>
            </a:r>
          </a:p>
          <a:p>
            <a:pPr algn="just" rtl="1">
              <a:lnSpc>
                <a:spcPct val="150000"/>
              </a:lnSpc>
              <a:buFont typeface="Arial" charset="0"/>
              <a:buNone/>
              <a:defRPr/>
            </a:pPr>
            <a:r>
              <a:rPr lang="ar-SA" sz="2400" dirty="0" smtClean="0">
                <a:solidFill>
                  <a:srgbClr val="00B050"/>
                </a:solidFill>
                <a:latin typeface="+mj-lt"/>
                <a:cs typeface="B Titr" pitchFamily="2" charset="-78"/>
              </a:rPr>
              <a:t>محققان خواهان کنترل بر نحوه انجام ازمایشات هستند چرا که بیشتر علاقمند به اعتبار اماری هستند تا اینکه کشاورزان را به نواوری و خلاقیت تشویق کنند. </a:t>
            </a:r>
          </a:p>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 </a:t>
            </a:r>
            <a:r>
              <a:rPr lang="ar-SA" sz="2400" dirty="0" smtClean="0">
                <a:solidFill>
                  <a:schemeClr val="accent4">
                    <a:lumMod val="10000"/>
                  </a:schemeClr>
                </a:solidFill>
                <a:cs typeface="B Titr" pitchFamily="2" charset="-78"/>
              </a:rPr>
              <a:t>بنابرای</a:t>
            </a:r>
            <a:r>
              <a:rPr lang="fa-IR" sz="2400" dirty="0" smtClean="0">
                <a:solidFill>
                  <a:schemeClr val="accent4">
                    <a:lumMod val="10000"/>
                  </a:schemeClr>
                </a:solidFill>
                <a:cs typeface="B Titr" pitchFamily="2" charset="-78"/>
              </a:rPr>
              <a:t>ن </a:t>
            </a:r>
            <a:r>
              <a:rPr lang="ar-SA" sz="2400" dirty="0" smtClean="0">
                <a:solidFill>
                  <a:schemeClr val="accent4">
                    <a:lumMod val="10000"/>
                  </a:schemeClr>
                </a:solidFill>
                <a:cs typeface="B Titr" pitchFamily="2" charset="-78"/>
              </a:rPr>
              <a:t>اصل کلیدی </a:t>
            </a:r>
            <a:r>
              <a:rPr lang="en-US" sz="2400" dirty="0" smtClean="0">
                <a:solidFill>
                  <a:schemeClr val="accent4">
                    <a:lumMod val="10000"/>
                  </a:schemeClr>
                </a:solidFill>
                <a:cs typeface="B Titr" pitchFamily="2" charset="-78"/>
              </a:rPr>
              <a:t>PTD ، </a:t>
            </a:r>
            <a:r>
              <a:rPr lang="ar-SA" sz="2400" dirty="0" smtClean="0">
                <a:solidFill>
                  <a:schemeClr val="accent4">
                    <a:lumMod val="10000"/>
                  </a:schemeClr>
                </a:solidFill>
                <a:cs typeface="B Titr" pitchFamily="2" charset="-78"/>
              </a:rPr>
              <a:t>دخالت فعال و قاطعانه کشاورزان در تمامی مراحل توسعه فناوری است.</a:t>
            </a:r>
          </a:p>
          <a:p>
            <a:pPr algn="just" rtl="1">
              <a:lnSpc>
                <a:spcPct val="150000"/>
              </a:lnSpc>
              <a:buFont typeface="Arial" charset="0"/>
              <a:buNone/>
              <a:defRPr/>
            </a:pPr>
            <a:endParaRPr lang="ar-SA" sz="2400" dirty="0" smtClean="0">
              <a:solidFill>
                <a:schemeClr val="accent4">
                  <a:lumMod val="10000"/>
                </a:schemeClr>
              </a:solidFill>
              <a:latin typeface="+mj-lt"/>
              <a:cs typeface="B Titr" pitchFamily="2" charset="-78"/>
            </a:endParaRPr>
          </a:p>
        </p:txBody>
      </p:sp>
      <p:sp>
        <p:nvSpPr>
          <p:cNvPr id="6148"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1B0D5005-A5CD-49B3-B3E1-DD77EFCBA513}" type="slidenum">
              <a:rPr lang="fa-IR"/>
              <a:pPr>
                <a:spcBef>
                  <a:spcPct val="50000"/>
                </a:spcBef>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fa-IR" sz="2400" dirty="0" smtClean="0">
                <a:solidFill>
                  <a:srgbClr val="0000FF"/>
                </a:solidFill>
                <a:latin typeface="+mj-lt"/>
                <a:cs typeface="B Titr" pitchFamily="2" charset="-78"/>
              </a:rPr>
              <a:t>3</a:t>
            </a:r>
            <a:r>
              <a:rPr lang="ar-SA" sz="2400" dirty="0" smtClean="0">
                <a:solidFill>
                  <a:srgbClr val="0000FF"/>
                </a:solidFill>
                <a:latin typeface="+mj-lt"/>
                <a:cs typeface="B Titr" pitchFamily="2" charset="-78"/>
              </a:rPr>
              <a:t>- ارزشیابی :</a:t>
            </a:r>
          </a:p>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در طی این مرحله ، کشاورزان مشخص می کنند که </a:t>
            </a:r>
            <a:r>
              <a:rPr lang="ar-SA" sz="2400" dirty="0" smtClean="0">
                <a:solidFill>
                  <a:srgbClr val="7030A0"/>
                </a:solidFill>
                <a:latin typeface="+mj-lt"/>
                <a:cs typeface="B Titr" pitchFamily="2" charset="-78"/>
              </a:rPr>
              <a:t>کدام فناوری مطلوب و متناسب با شرایط </a:t>
            </a:r>
            <a:r>
              <a:rPr lang="fa-IR" sz="2400" dirty="0" smtClean="0">
                <a:solidFill>
                  <a:srgbClr val="7030A0"/>
                </a:solidFill>
                <a:latin typeface="+mj-lt"/>
                <a:cs typeface="B Titr" pitchFamily="2" charset="-78"/>
              </a:rPr>
              <a:t>آ</a:t>
            </a:r>
            <a:r>
              <a:rPr lang="ar-SA" sz="2400" dirty="0" smtClean="0">
                <a:solidFill>
                  <a:srgbClr val="7030A0"/>
                </a:solidFill>
                <a:latin typeface="+mj-lt"/>
                <a:cs typeface="B Titr" pitchFamily="2" charset="-78"/>
              </a:rPr>
              <a:t>نان  است و دلایل </a:t>
            </a:r>
            <a:r>
              <a:rPr lang="fa-IR" sz="2400" dirty="0" smtClean="0">
                <a:solidFill>
                  <a:schemeClr val="accent4">
                    <a:lumMod val="10000"/>
                  </a:schemeClr>
                </a:solidFill>
                <a:latin typeface="+mj-lt"/>
                <a:cs typeface="B Titr" pitchFamily="2" charset="-78"/>
              </a:rPr>
              <a:t>آ</a:t>
            </a:r>
            <a:r>
              <a:rPr lang="ar-SA" sz="2400" dirty="0" smtClean="0">
                <a:solidFill>
                  <a:schemeClr val="accent4">
                    <a:lumMod val="10000"/>
                  </a:schemeClr>
                </a:solidFill>
                <a:latin typeface="+mj-lt"/>
                <a:cs typeface="B Titr" pitchFamily="2" charset="-78"/>
              </a:rPr>
              <a:t>ن را نیز شناسایی می کنند. همچنین </a:t>
            </a:r>
            <a:r>
              <a:rPr lang="fa-IR" sz="2400" dirty="0" smtClean="0">
                <a:solidFill>
                  <a:schemeClr val="accent4">
                    <a:lumMod val="10000"/>
                  </a:schemeClr>
                </a:solidFill>
                <a:latin typeface="+mj-lt"/>
                <a:cs typeface="B Titr" pitchFamily="2" charset="-78"/>
              </a:rPr>
              <a:t>آ</a:t>
            </a:r>
            <a:r>
              <a:rPr lang="ar-SA" sz="2400" dirty="0" smtClean="0">
                <a:solidFill>
                  <a:schemeClr val="accent4">
                    <a:lumMod val="10000"/>
                  </a:schemeClr>
                </a:solidFill>
                <a:latin typeface="+mj-lt"/>
                <a:cs typeface="B Titr" pitchFamily="2" charset="-78"/>
              </a:rPr>
              <a:t>نها به </a:t>
            </a:r>
            <a:r>
              <a:rPr lang="ar-SA" sz="2400" dirty="0" smtClean="0">
                <a:solidFill>
                  <a:srgbClr val="00B050"/>
                </a:solidFill>
                <a:latin typeface="+mj-lt"/>
                <a:cs typeface="B Titr" pitchFamily="2" charset="-78"/>
              </a:rPr>
              <a:t>توصیف فناوری های نامناسب و ذکر دلایل </a:t>
            </a:r>
            <a:r>
              <a:rPr lang="ar-SA" sz="2400" dirty="0" smtClean="0">
                <a:solidFill>
                  <a:schemeClr val="accent4">
                    <a:lumMod val="10000"/>
                  </a:schemeClr>
                </a:solidFill>
                <a:latin typeface="+mj-lt"/>
                <a:cs typeface="B Titr" pitchFamily="2" charset="-78"/>
              </a:rPr>
              <a:t>ذیربط خواهند پرداخت. در ضمن به این نکته هم توجه می گردد که چه خصوصیاتی از فناوری مورد نظر را می توان بهبود بخشید یا اصلاح کرد. </a:t>
            </a:r>
            <a:endParaRPr lang="fa-IR" sz="2400" dirty="0" smtClean="0">
              <a:solidFill>
                <a:schemeClr val="accent4">
                  <a:lumMod val="10000"/>
                </a:schemeClr>
              </a:solidFill>
              <a:latin typeface="+mj-lt"/>
              <a:cs typeface="B Titr" pitchFamily="2" charset="-78"/>
            </a:endParaRPr>
          </a:p>
          <a:p>
            <a:pPr algn="just" rtl="1">
              <a:lnSpc>
                <a:spcPct val="150000"/>
              </a:lnSpc>
              <a:buFont typeface="Arial" charset="0"/>
              <a:buNone/>
              <a:defRPr/>
            </a:pPr>
            <a:r>
              <a:rPr lang="ar-SA" sz="2400" dirty="0" smtClean="0">
                <a:solidFill>
                  <a:schemeClr val="accent4">
                    <a:lumMod val="10000"/>
                  </a:schemeClr>
                </a:solidFill>
                <a:latin typeface="+mj-lt"/>
                <a:cs typeface="B Titr" pitchFamily="2" charset="-78"/>
              </a:rPr>
              <a:t>در مرحله ارزشیابی </a:t>
            </a:r>
            <a:r>
              <a:rPr lang="ar-SA" sz="2400" dirty="0" smtClean="0">
                <a:solidFill>
                  <a:srgbClr val="FF0000"/>
                </a:solidFill>
                <a:latin typeface="+mj-lt"/>
                <a:cs typeface="B Titr" pitchFamily="2" charset="-78"/>
              </a:rPr>
              <a:t>نه تنها فن </a:t>
            </a:r>
            <a:r>
              <a:rPr lang="fa-IR" sz="2400" dirty="0" smtClean="0">
                <a:solidFill>
                  <a:srgbClr val="FF0000"/>
                </a:solidFill>
                <a:latin typeface="+mj-lt"/>
                <a:cs typeface="B Titr" pitchFamily="2" charset="-78"/>
              </a:rPr>
              <a:t>آ</a:t>
            </a:r>
            <a:r>
              <a:rPr lang="ar-SA" sz="2400" dirty="0" smtClean="0">
                <a:solidFill>
                  <a:srgbClr val="FF0000"/>
                </a:solidFill>
                <a:latin typeface="+mj-lt"/>
                <a:cs typeface="B Titr" pitchFamily="2" charset="-78"/>
              </a:rPr>
              <a:t>وریهای قابل اشاعه به دیگر کشاورزان مشخص می شود بلکه </a:t>
            </a:r>
            <a:r>
              <a:rPr lang="ar-SA" sz="2400" dirty="0" smtClean="0">
                <a:solidFill>
                  <a:srgbClr val="002060"/>
                </a:solidFill>
                <a:latin typeface="+mj-lt"/>
                <a:cs typeface="B Titr" pitchFamily="2" charset="-78"/>
              </a:rPr>
              <a:t>معیارهای کشاورزان برای قضاوت </a:t>
            </a:r>
            <a:r>
              <a:rPr lang="ar-SA" sz="2400" dirty="0" smtClean="0">
                <a:solidFill>
                  <a:srgbClr val="FF0000"/>
                </a:solidFill>
                <a:latin typeface="+mj-lt"/>
                <a:cs typeface="B Titr" pitchFamily="2" charset="-78"/>
              </a:rPr>
              <a:t>در مورد </a:t>
            </a:r>
            <a:r>
              <a:rPr lang="fa-IR" sz="2400" dirty="0" smtClean="0">
                <a:solidFill>
                  <a:srgbClr val="FF0000"/>
                </a:solidFill>
                <a:latin typeface="+mj-lt"/>
                <a:cs typeface="B Titr" pitchFamily="2" charset="-78"/>
              </a:rPr>
              <a:t>آ</a:t>
            </a:r>
            <a:r>
              <a:rPr lang="ar-SA" sz="2400" dirty="0" smtClean="0">
                <a:solidFill>
                  <a:srgbClr val="FF0000"/>
                </a:solidFill>
                <a:latin typeface="+mj-lt"/>
                <a:cs typeface="B Titr" pitchFamily="2" charset="-78"/>
              </a:rPr>
              <a:t>ن فناوری ها هم تعیین می گردد. </a:t>
            </a:r>
          </a:p>
          <a:p>
            <a:pPr algn="just" rtl="1">
              <a:lnSpc>
                <a:spcPct val="150000"/>
              </a:lnSpc>
              <a:buFont typeface="Arial" charset="0"/>
              <a:buNone/>
              <a:defRPr/>
            </a:pPr>
            <a:endParaRPr lang="ar-SA" sz="2400" dirty="0" smtClean="0">
              <a:solidFill>
                <a:schemeClr val="accent4">
                  <a:lumMod val="10000"/>
                </a:schemeClr>
              </a:solidFill>
              <a:latin typeface="+mj-lt"/>
              <a:cs typeface="B Titr" pitchFamily="2" charset="-78"/>
            </a:endParaRPr>
          </a:p>
          <a:p>
            <a:pPr algn="just" rtl="1">
              <a:lnSpc>
                <a:spcPct val="150000"/>
              </a:lnSpc>
              <a:buFont typeface="Arial" charset="0"/>
              <a:buNone/>
              <a:defRPr/>
            </a:pPr>
            <a:endParaRPr lang="fa-IR" sz="2400" dirty="0" smtClean="0">
              <a:solidFill>
                <a:schemeClr val="accent4">
                  <a:lumMod val="10000"/>
                </a:schemeClr>
              </a:solidFill>
              <a:latin typeface="+mj-lt"/>
              <a:cs typeface="B Titr" pitchFamily="2" charset="-78"/>
            </a:endParaRPr>
          </a:p>
          <a:p>
            <a:pPr algn="just" rtl="1">
              <a:lnSpc>
                <a:spcPct val="150000"/>
              </a:lnSpc>
              <a:buFont typeface="Arial" charset="0"/>
              <a:buNone/>
              <a:defRPr/>
            </a:pPr>
            <a:endParaRPr lang="ar-SA" sz="2400" dirty="0" smtClean="0">
              <a:solidFill>
                <a:schemeClr val="accent4">
                  <a:lumMod val="10000"/>
                </a:schemeClr>
              </a:solidFill>
              <a:latin typeface="+mj-lt"/>
              <a:cs typeface="B Titr" pitchFamily="2" charset="-78"/>
            </a:endParaRPr>
          </a:p>
        </p:txBody>
      </p:sp>
      <p:sp>
        <p:nvSpPr>
          <p:cNvPr id="7172"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94860870-3751-4664-805C-6E89889EAAC9}" type="slidenum">
              <a:rPr lang="fa-IR"/>
              <a:pPr>
                <a:spcBef>
                  <a:spcPct val="50000"/>
                </a:spcBef>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25538"/>
            <a:ext cx="8572500" cy="5543550"/>
          </a:xfrm>
        </p:spPr>
        <p:txBody>
          <a:bodyPr/>
          <a:lstStyle/>
          <a:p>
            <a:pPr algn="just" rtl="1">
              <a:lnSpc>
                <a:spcPct val="150000"/>
              </a:lnSpc>
              <a:buFont typeface="Arial" charset="0"/>
              <a:buNone/>
              <a:defRPr/>
            </a:pPr>
            <a:r>
              <a:rPr lang="fa-IR" sz="2400" dirty="0" smtClean="0">
                <a:solidFill>
                  <a:srgbClr val="0000FF"/>
                </a:solidFill>
                <a:latin typeface="+mj-lt"/>
                <a:cs typeface="B Titr" pitchFamily="2" charset="-78"/>
              </a:rPr>
              <a:t>انتخاب دقیق مکان و کشاورزان مورد نظر ، ضروری است:</a:t>
            </a:r>
          </a:p>
          <a:p>
            <a:pPr algn="just" rtl="1">
              <a:lnSpc>
                <a:spcPct val="150000"/>
              </a:lnSpc>
              <a:buFont typeface="Arial" charset="0"/>
              <a:buNone/>
              <a:defRPr/>
            </a:pPr>
            <a:r>
              <a:rPr lang="fa-IR" sz="2400" dirty="0" smtClean="0">
                <a:solidFill>
                  <a:srgbClr val="000000"/>
                </a:solidFill>
                <a:effectLst/>
                <a:latin typeface="+mj-lt"/>
                <a:cs typeface="B Titr" pitchFamily="2" charset="-78"/>
              </a:rPr>
              <a:t>با استفاده از اطلاعات دست دوم می توان مکانهای مورد نظر جهت شروع فرایند </a:t>
            </a:r>
            <a:r>
              <a:rPr lang="en-US" sz="2400" dirty="0" smtClean="0">
                <a:solidFill>
                  <a:srgbClr val="000000"/>
                </a:solidFill>
                <a:effectLst/>
                <a:latin typeface="+mj-lt"/>
                <a:cs typeface="B Titr" pitchFamily="2" charset="-78"/>
              </a:rPr>
              <a:t>PTD </a:t>
            </a:r>
            <a:r>
              <a:rPr lang="fa-IR" sz="2400" dirty="0" smtClean="0">
                <a:solidFill>
                  <a:srgbClr val="000000"/>
                </a:solidFill>
                <a:effectLst/>
                <a:latin typeface="+mj-lt"/>
                <a:cs typeface="B Titr" pitchFamily="2" charset="-78"/>
              </a:rPr>
              <a:t>را تشخیص داد. سپس پژوهشگران باید در مورد وجود مشکل با کشاورزان به توافق برسند و </a:t>
            </a:r>
            <a:r>
              <a:rPr lang="fa-IR" sz="2400" dirty="0" smtClean="0">
                <a:solidFill>
                  <a:srgbClr val="FF0000"/>
                </a:solidFill>
                <a:latin typeface="+mj-lt"/>
                <a:cs typeface="B Titr" pitchFamily="2" charset="-78"/>
              </a:rPr>
              <a:t>مطمئن شوند کشاورزان به این نتیجه رسیده اند که مشکل مورد نظر به اندازه کافی مهم است که در جهت رفع ان اقدام شود.</a:t>
            </a:r>
          </a:p>
          <a:p>
            <a:pPr algn="just" rtl="1">
              <a:lnSpc>
                <a:spcPct val="150000"/>
              </a:lnSpc>
              <a:buFont typeface="Arial" charset="0"/>
              <a:buNone/>
              <a:defRPr/>
            </a:pPr>
            <a:r>
              <a:rPr lang="fa-IR" sz="2400" dirty="0" smtClean="0">
                <a:solidFill>
                  <a:srgbClr val="000000"/>
                </a:solidFill>
                <a:effectLst/>
                <a:latin typeface="+mj-lt"/>
                <a:cs typeface="B Titr" pitchFamily="2" charset="-78"/>
              </a:rPr>
              <a:t>در امر انتخاب کشاورزان مشارکت کننده در فرایند </a:t>
            </a:r>
            <a:r>
              <a:rPr lang="en-US" sz="2400" dirty="0" smtClean="0">
                <a:solidFill>
                  <a:srgbClr val="000000"/>
                </a:solidFill>
                <a:effectLst/>
                <a:latin typeface="+mj-lt"/>
                <a:cs typeface="B Titr" pitchFamily="2" charset="-78"/>
              </a:rPr>
              <a:t>PTD </a:t>
            </a:r>
            <a:r>
              <a:rPr lang="fa-IR" sz="2400" dirty="0" smtClean="0">
                <a:solidFill>
                  <a:srgbClr val="000000"/>
                </a:solidFill>
                <a:effectLst/>
                <a:latin typeface="+mj-lt"/>
                <a:cs typeface="B Titr" pitchFamily="2" charset="-78"/>
              </a:rPr>
              <a:t>افرادی باید انتخاب شوند که از هر لحاظ نماینده گروه کشاورزان باشند. به طور مثال اگر بر اساس اطلاعات دست دوم مشخص شد که وجود علفهای هرز مهم ترین مشکل است و زنان روستایی مسئول مبارزه با انها هستند ، لذا این قشر باید به عنوان گروه نماینده تعیین شوند یا اگر اطلاعات بیانگر ان باشد</a:t>
            </a:r>
          </a:p>
          <a:p>
            <a:pPr algn="just" rtl="1">
              <a:lnSpc>
                <a:spcPct val="150000"/>
              </a:lnSpc>
              <a:buFont typeface="Arial" charset="0"/>
              <a:buNone/>
              <a:defRPr/>
            </a:pPr>
            <a:r>
              <a:rPr lang="fa-IR" sz="2400" dirty="0" smtClean="0">
                <a:latin typeface="+mj-lt"/>
                <a:cs typeface="B Titr" pitchFamily="2" charset="-78"/>
              </a:rPr>
              <a:t> </a:t>
            </a:r>
            <a:endParaRPr lang="ar-SA" sz="2400" dirty="0" smtClean="0">
              <a:latin typeface="+mj-lt"/>
              <a:cs typeface="B Titr" pitchFamily="2" charset="-78"/>
            </a:endParaRPr>
          </a:p>
        </p:txBody>
      </p:sp>
      <p:sp>
        <p:nvSpPr>
          <p:cNvPr id="8196"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5FF9E75C-02C5-4BA3-9D73-34654AB85CE7}" type="slidenum">
              <a:rPr lang="fa-IR"/>
              <a:pPr>
                <a:spcBef>
                  <a:spcPct val="50000"/>
                </a:spcBef>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539750" y="1196975"/>
            <a:ext cx="8135938" cy="5472113"/>
          </a:xfrm>
        </p:spPr>
        <p:txBody>
          <a:bodyPr/>
          <a:lstStyle/>
          <a:p>
            <a:pPr algn="just" rtl="1">
              <a:lnSpc>
                <a:spcPct val="150000"/>
              </a:lnSpc>
              <a:buFont typeface="Arial" charset="0"/>
              <a:buNone/>
              <a:defRPr/>
            </a:pPr>
            <a:r>
              <a:rPr lang="fa-IR" sz="2400" dirty="0" smtClean="0">
                <a:solidFill>
                  <a:srgbClr val="0000FF"/>
                </a:solidFill>
                <a:latin typeface="+mj-lt"/>
                <a:cs typeface="B Titr" pitchFamily="2" charset="-78"/>
              </a:rPr>
              <a:t>کشاورزان اهمیت مشکل را احساس کنند:</a:t>
            </a:r>
          </a:p>
          <a:p>
            <a:pPr algn="just" rtl="1">
              <a:lnSpc>
                <a:spcPct val="150000"/>
              </a:lnSpc>
              <a:buFont typeface="Arial" charset="0"/>
              <a:buNone/>
              <a:defRPr/>
            </a:pPr>
            <a:r>
              <a:rPr lang="fa-IR" sz="2400" dirty="0" smtClean="0">
                <a:solidFill>
                  <a:srgbClr val="000000"/>
                </a:solidFill>
                <a:effectLst/>
                <a:latin typeface="+mj-lt"/>
                <a:cs typeface="B Titr" pitchFamily="2" charset="-78"/>
              </a:rPr>
              <a:t>تعیین مشکل واقعی کافی نیست بلکه کشاورزان باید آن را به عنوان یک امر مهم تلقی کنند و علاقمند به فعالیت در جهت رفع آن باشند. </a:t>
            </a:r>
          </a:p>
          <a:p>
            <a:pPr algn="just" rtl="1">
              <a:lnSpc>
                <a:spcPct val="150000"/>
              </a:lnSpc>
              <a:buFont typeface="Arial" charset="0"/>
              <a:buNone/>
              <a:defRPr/>
            </a:pPr>
            <a:endParaRPr lang="fa-IR" sz="2400" dirty="0" smtClean="0">
              <a:latin typeface="+mj-lt"/>
              <a:cs typeface="B Titr" pitchFamily="2" charset="-78"/>
            </a:endParaRPr>
          </a:p>
          <a:p>
            <a:pPr algn="just" rtl="1">
              <a:lnSpc>
                <a:spcPct val="150000"/>
              </a:lnSpc>
              <a:buFont typeface="Arial" charset="0"/>
              <a:buNone/>
              <a:defRPr/>
            </a:pPr>
            <a:r>
              <a:rPr lang="fa-IR" sz="2400" dirty="0" smtClean="0">
                <a:solidFill>
                  <a:srgbClr val="0000FF"/>
                </a:solidFill>
                <a:latin typeface="+mj-lt"/>
                <a:cs typeface="B Titr" pitchFamily="2" charset="-78"/>
              </a:rPr>
              <a:t>اکثر کشاورزان در ان مشکل سهیم بوده یا با ان مواجه باشند:</a:t>
            </a:r>
          </a:p>
          <a:p>
            <a:pPr algn="just" rtl="1">
              <a:lnSpc>
                <a:spcPct val="150000"/>
              </a:lnSpc>
              <a:buFont typeface="Arial" charset="0"/>
              <a:buNone/>
              <a:defRPr/>
            </a:pPr>
            <a:r>
              <a:rPr lang="fa-IR" sz="2400" dirty="0" smtClean="0">
                <a:solidFill>
                  <a:srgbClr val="000000"/>
                </a:solidFill>
                <a:effectLst/>
                <a:latin typeface="+mj-lt"/>
                <a:cs typeface="B Titr" pitchFamily="2" charset="-78"/>
              </a:rPr>
              <a:t>معمولا آن مشکلی باید مورد نظر باشد که اکثر جامعه کشاورز از آن رنج می برند. در غیر این صورت شانس اشاعه گسترده فن آوریهای تولید شده تا حد زیادی کاهش می یابد.</a:t>
            </a:r>
          </a:p>
        </p:txBody>
      </p:sp>
      <p:sp>
        <p:nvSpPr>
          <p:cNvPr id="9220"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EA28E354-6822-4DB4-B59A-01A98EED3B77}" type="slidenum">
              <a:rPr lang="fa-IR"/>
              <a:pPr>
                <a:spcBef>
                  <a:spcPct val="50000"/>
                </a:spcBef>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357188" y="1196975"/>
            <a:ext cx="8572500" cy="5472113"/>
          </a:xfrm>
        </p:spPr>
        <p:txBody>
          <a:bodyPr/>
          <a:lstStyle/>
          <a:p>
            <a:pPr algn="just" rtl="1">
              <a:lnSpc>
                <a:spcPct val="150000"/>
              </a:lnSpc>
              <a:buFont typeface="Arial" charset="0"/>
              <a:buNone/>
              <a:defRPr/>
            </a:pPr>
            <a:r>
              <a:rPr lang="fa-IR" sz="2400" dirty="0" smtClean="0">
                <a:solidFill>
                  <a:srgbClr val="0000FF"/>
                </a:solidFill>
                <a:latin typeface="+mj-lt"/>
                <a:cs typeface="B Titr" pitchFamily="2" charset="-78"/>
              </a:rPr>
              <a:t>راه حلهای مناسب برای رفع مشکل وجود داشته باشند:</a:t>
            </a:r>
          </a:p>
          <a:p>
            <a:pPr algn="just" rtl="1">
              <a:lnSpc>
                <a:spcPct val="150000"/>
              </a:lnSpc>
              <a:buFont typeface="Arial" charset="0"/>
              <a:buNone/>
              <a:defRPr/>
            </a:pPr>
            <a:r>
              <a:rPr lang="fa-IR" sz="2400" dirty="0" smtClean="0">
                <a:solidFill>
                  <a:srgbClr val="000000"/>
                </a:solidFill>
                <a:effectLst/>
                <a:latin typeface="+mj-lt"/>
                <a:cs typeface="B Titr" pitchFamily="2" charset="-78"/>
              </a:rPr>
              <a:t>مشارکت کشاورزان در توسعه فناوری زمانی مفید خواهد بود که راه حلهای ممکن و مناسب جهت رفع مشکل وجود داشته باشد. در بعضی حالات راه حلهای واقع گرایانه ای وجود ندارد.</a:t>
            </a:r>
          </a:p>
          <a:p>
            <a:pPr algn="just" rtl="1">
              <a:lnSpc>
                <a:spcPct val="150000"/>
              </a:lnSpc>
              <a:buFont typeface="Arial" charset="0"/>
              <a:buNone/>
              <a:defRPr/>
            </a:pPr>
            <a:r>
              <a:rPr lang="fa-IR" sz="2400" dirty="0" smtClean="0">
                <a:solidFill>
                  <a:srgbClr val="0000FF"/>
                </a:solidFill>
                <a:latin typeface="+mj-lt"/>
                <a:cs typeface="B Titr" pitchFamily="2" charset="-78"/>
              </a:rPr>
              <a:t>کشاورزان نو آور تعیین شوند:</a:t>
            </a:r>
          </a:p>
          <a:p>
            <a:pPr algn="just" rtl="1">
              <a:lnSpc>
                <a:spcPct val="150000"/>
              </a:lnSpc>
              <a:buFont typeface="Arial" charset="0"/>
              <a:buNone/>
              <a:defRPr/>
            </a:pPr>
            <a:r>
              <a:rPr lang="fa-IR" sz="2400" dirty="0" smtClean="0">
                <a:solidFill>
                  <a:srgbClr val="000000"/>
                </a:solidFill>
                <a:effectLst/>
                <a:latin typeface="+mj-lt"/>
                <a:cs typeface="B Titr" pitchFamily="2" charset="-78"/>
              </a:rPr>
              <a:t>شناسایی کشاورزانی که به نحوی در کار خود خلاقیت و ابتکار دارند و به طریقی با مشکلات رو در روی خود به مقابله برخواسته و راه حلهای کار سازی یافته اند ، لازم است. این افراد می توانند به روشهای مختلف به فرایند </a:t>
            </a:r>
            <a:r>
              <a:rPr lang="en-US" sz="2400" dirty="0" smtClean="0">
                <a:solidFill>
                  <a:srgbClr val="000000"/>
                </a:solidFill>
                <a:effectLst/>
                <a:latin typeface="+mj-lt"/>
                <a:cs typeface="B Titr" pitchFamily="2" charset="-78"/>
              </a:rPr>
              <a:t>PTD  </a:t>
            </a:r>
            <a:r>
              <a:rPr lang="fa-IR" sz="2400" dirty="0" smtClean="0">
                <a:solidFill>
                  <a:srgbClr val="000000"/>
                </a:solidFill>
                <a:effectLst/>
                <a:latin typeface="+mj-lt"/>
                <a:cs typeface="B Titr" pitchFamily="2" charset="-78"/>
              </a:rPr>
              <a:t>کمک کنند.</a:t>
            </a:r>
          </a:p>
        </p:txBody>
      </p:sp>
      <p:sp>
        <p:nvSpPr>
          <p:cNvPr id="10244"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7F81D73E-61C3-4B29-9673-620315777BA3}" type="slidenum">
              <a:rPr lang="fa-IR"/>
              <a:pPr>
                <a:spcBef>
                  <a:spcPct val="50000"/>
                </a:spcBef>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88640"/>
            <a:ext cx="8424936" cy="6740307"/>
          </a:xfrm>
          <a:prstGeom prst="rect">
            <a:avLst/>
          </a:prstGeom>
          <a:noFill/>
        </p:spPr>
        <p:txBody>
          <a:bodyPr wrap="square" rtlCol="0">
            <a:spAutoFit/>
          </a:bodyPr>
          <a:lstStyle/>
          <a:p>
            <a:pPr>
              <a:lnSpc>
                <a:spcPct val="150000"/>
              </a:lnSpc>
            </a:pPr>
            <a:r>
              <a:rPr lang="fa-IR" sz="2400" dirty="0" smtClean="0">
                <a:solidFill>
                  <a:srgbClr val="000000"/>
                </a:solidFill>
                <a:cs typeface="B Titr" pitchFamily="2" charset="-78"/>
              </a:rPr>
              <a:t>2- موفقيت در آموزش ابتدايي جهاني </a:t>
            </a:r>
            <a:endParaRPr lang="en-US" sz="2400" dirty="0" smtClean="0">
              <a:solidFill>
                <a:srgbClr val="000000"/>
              </a:solidFill>
              <a:cs typeface="B Titr" pitchFamily="2" charset="-78"/>
            </a:endParaRPr>
          </a:p>
          <a:p>
            <a:pPr lvl="0">
              <a:lnSpc>
                <a:spcPct val="150000"/>
              </a:lnSpc>
            </a:pPr>
            <a:r>
              <a:rPr lang="fa-IR" sz="2400" dirty="0" smtClean="0">
                <a:solidFill>
                  <a:srgbClr val="000000"/>
                </a:solidFill>
                <a:cs typeface="B Titr" pitchFamily="2" charset="-78"/>
              </a:rPr>
              <a:t>توسعه برابري جنسيتي و توانمند سازي زنان </a:t>
            </a:r>
            <a:endParaRPr lang="en-US" sz="2400" dirty="0" smtClean="0">
              <a:solidFill>
                <a:srgbClr val="000000"/>
              </a:solidFill>
              <a:cs typeface="B Titr" pitchFamily="2" charset="-78"/>
            </a:endParaRPr>
          </a:p>
          <a:p>
            <a:pPr>
              <a:lnSpc>
                <a:spcPct val="150000"/>
              </a:lnSpc>
            </a:pPr>
            <a:r>
              <a:rPr lang="fa-IR" sz="2400" dirty="0" smtClean="0">
                <a:solidFill>
                  <a:srgbClr val="000000"/>
                </a:solidFill>
                <a:cs typeface="B Titr" pitchFamily="2" charset="-78"/>
              </a:rPr>
              <a:t>4-كاهش مرگ و مير كودكان </a:t>
            </a:r>
            <a:endParaRPr lang="en-US" sz="2400" dirty="0" smtClean="0">
              <a:solidFill>
                <a:srgbClr val="000000"/>
              </a:solidFill>
              <a:cs typeface="B Titr" pitchFamily="2" charset="-78"/>
            </a:endParaRPr>
          </a:p>
          <a:p>
            <a:pPr>
              <a:lnSpc>
                <a:spcPct val="150000"/>
              </a:lnSpc>
            </a:pPr>
            <a:r>
              <a:rPr lang="fa-IR" sz="2400" dirty="0" smtClean="0">
                <a:solidFill>
                  <a:srgbClr val="000000"/>
                </a:solidFill>
                <a:cs typeface="B Titr" pitchFamily="2" charset="-78"/>
              </a:rPr>
              <a:t>5-توسعه بهداشت و سلامتي </a:t>
            </a:r>
            <a:endParaRPr lang="en-US" sz="2400" dirty="0" smtClean="0">
              <a:solidFill>
                <a:srgbClr val="000000"/>
              </a:solidFill>
              <a:cs typeface="B Titr" pitchFamily="2" charset="-78"/>
            </a:endParaRPr>
          </a:p>
          <a:p>
            <a:pPr>
              <a:lnSpc>
                <a:spcPct val="150000"/>
              </a:lnSpc>
            </a:pPr>
            <a:r>
              <a:rPr lang="fa-IR" sz="2400" dirty="0" smtClean="0">
                <a:solidFill>
                  <a:srgbClr val="000000"/>
                </a:solidFill>
                <a:cs typeface="B Titr" pitchFamily="2" charset="-78"/>
              </a:rPr>
              <a:t>6-مبارزه عليه ايدز و مالاريا و ساير بيماريها </a:t>
            </a:r>
            <a:endParaRPr lang="en-US" sz="2400" dirty="0" smtClean="0">
              <a:solidFill>
                <a:srgbClr val="000000"/>
              </a:solidFill>
              <a:cs typeface="B Titr" pitchFamily="2" charset="-78"/>
            </a:endParaRPr>
          </a:p>
          <a:p>
            <a:pPr>
              <a:lnSpc>
                <a:spcPct val="150000"/>
              </a:lnSpc>
            </a:pPr>
            <a:r>
              <a:rPr lang="fa-IR" sz="2400" dirty="0" smtClean="0">
                <a:solidFill>
                  <a:srgbClr val="000000"/>
                </a:solidFill>
                <a:cs typeface="B Titr" pitchFamily="2" charset="-78"/>
              </a:rPr>
              <a:t>7-رسيدن به توسعه پايدار زيست محيطي </a:t>
            </a:r>
            <a:endParaRPr lang="en-US" sz="2400" dirty="0" smtClean="0">
              <a:solidFill>
                <a:srgbClr val="000000"/>
              </a:solidFill>
              <a:cs typeface="B Titr" pitchFamily="2" charset="-78"/>
            </a:endParaRPr>
          </a:p>
          <a:p>
            <a:pPr>
              <a:lnSpc>
                <a:spcPct val="150000"/>
              </a:lnSpc>
            </a:pPr>
            <a:r>
              <a:rPr lang="fa-IR" sz="2400" dirty="0" smtClean="0">
                <a:solidFill>
                  <a:srgbClr val="000000"/>
                </a:solidFill>
                <a:cs typeface="B Titr" pitchFamily="2" charset="-78"/>
              </a:rPr>
              <a:t>8-توسعه دادن رهبري جهاني توسعه </a:t>
            </a:r>
          </a:p>
          <a:p>
            <a:pPr>
              <a:lnSpc>
                <a:spcPct val="150000"/>
              </a:lnSpc>
            </a:pPr>
            <a:r>
              <a:rPr lang="fa-IR" sz="2400" dirty="0" smtClean="0">
                <a:solidFill>
                  <a:srgbClr val="FF0000"/>
                </a:solidFill>
                <a:cs typeface="B Titr" pitchFamily="2" charset="-78"/>
              </a:rPr>
              <a:t>مبحث كشاورزي چند كاركردي (</a:t>
            </a:r>
            <a:r>
              <a:rPr lang="en-US" sz="2400" dirty="0" smtClean="0">
                <a:solidFill>
                  <a:srgbClr val="FF0000"/>
                </a:solidFill>
                <a:cs typeface="B Titr" pitchFamily="2" charset="-78"/>
              </a:rPr>
              <a:t>Multifunctional Agriculture</a:t>
            </a:r>
            <a:r>
              <a:rPr lang="fa-IR" sz="2400" dirty="0" smtClean="0">
                <a:solidFill>
                  <a:srgbClr val="FF0000"/>
                </a:solidFill>
                <a:cs typeface="B Titr" pitchFamily="2" charset="-78"/>
              </a:rPr>
              <a:t>)</a:t>
            </a:r>
          </a:p>
          <a:p>
            <a:pPr algn="just"/>
            <a:r>
              <a:rPr lang="fa-IR" sz="2400" dirty="0" smtClean="0">
                <a:solidFill>
                  <a:srgbClr val="000000"/>
                </a:solidFill>
                <a:cs typeface="B Titr" pitchFamily="2" charset="-78"/>
              </a:rPr>
              <a:t>مفهوم كشاورزي چند كاركردي براي اولين بار توسط اسناد گردهمايي زمين ريودوژانيرو(1979) مطرح شد در اين سند آمده بود: فراتر از نقش اوليه كشاورزي در تامين غذا، فعاليت كشاورزي مي‌تواند در ايجاد چشم‌انداز مناسب، تامين منافع زيست محيطي و حفظ محيط زيست، مديريت پايدار منابع طبيعي تجويد شونده، حفظ تنوع زيست محيطي و همچنين توسعه حيات اقتصادي، اجتماعي و زيست محيطي مناطق روستايي موثر باشد.</a:t>
            </a:r>
            <a:endParaRPr lang="en-US" sz="24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285750"/>
            <a:ext cx="8229600" cy="928688"/>
          </a:xfrm>
        </p:spPr>
        <p:txBody>
          <a:bodyPr/>
          <a:lstStyle/>
          <a:p>
            <a:pPr rtl="1"/>
            <a:r>
              <a:rPr lang="fa-IR" sz="3600" smtClean="0">
                <a:solidFill>
                  <a:srgbClr val="FF0000"/>
                </a:solidFill>
                <a:cs typeface="B Titr" pitchFamily="2" charset="-78"/>
              </a:rPr>
              <a:t>رهيافت توسعه مشاركتي فناوري</a:t>
            </a:r>
            <a:endParaRPr lang="en-US" sz="3600" smtClean="0">
              <a:solidFill>
                <a:srgbClr val="FF0000"/>
              </a:solidFill>
              <a:cs typeface="B Titr" pitchFamily="2" charset="-78"/>
            </a:endParaRPr>
          </a:p>
        </p:txBody>
      </p:sp>
      <p:sp>
        <p:nvSpPr>
          <p:cNvPr id="227331" name="Rectangle 3"/>
          <p:cNvSpPr>
            <a:spLocks noGrp="1" noChangeArrowheads="1"/>
          </p:cNvSpPr>
          <p:nvPr>
            <p:ph type="body" idx="1"/>
          </p:nvPr>
        </p:nvSpPr>
        <p:spPr>
          <a:xfrm>
            <a:off x="250825" y="1196975"/>
            <a:ext cx="8678863" cy="5472113"/>
          </a:xfrm>
        </p:spPr>
        <p:txBody>
          <a:bodyPr/>
          <a:lstStyle/>
          <a:p>
            <a:pPr algn="just" rtl="1">
              <a:lnSpc>
                <a:spcPct val="150000"/>
              </a:lnSpc>
              <a:buFont typeface="Arial" charset="0"/>
              <a:buNone/>
              <a:defRPr/>
            </a:pPr>
            <a:r>
              <a:rPr lang="fa-IR" sz="2300" dirty="0" smtClean="0">
                <a:solidFill>
                  <a:srgbClr val="0000FF"/>
                </a:solidFill>
                <a:latin typeface="+mj-lt"/>
                <a:cs typeface="B Titr" pitchFamily="2" charset="-78"/>
              </a:rPr>
              <a:t>مروجان فعال وجود داشته باشند:</a:t>
            </a:r>
          </a:p>
          <a:p>
            <a:pPr algn="just" rtl="1">
              <a:lnSpc>
                <a:spcPct val="150000"/>
              </a:lnSpc>
              <a:buFont typeface="Arial" charset="0"/>
              <a:buNone/>
              <a:defRPr/>
            </a:pPr>
            <a:r>
              <a:rPr lang="fa-IR" sz="2300" dirty="0" smtClean="0">
                <a:solidFill>
                  <a:srgbClr val="000000"/>
                </a:solidFill>
                <a:effectLst/>
                <a:latin typeface="+mj-lt"/>
                <a:cs typeface="B Titr" pitchFamily="2" charset="-78"/>
              </a:rPr>
              <a:t>در مراحل اولیه توسعه فن اوری ، برقراری تماسهای منظم با کشاورز جهت رفع مسایل و پاسخ به سوالات احتمالی ، الزامی است . این کار انرژی بر و زمان بر است و بدون وجود چنین افرادی توسعه مشارکتی فناوری با مشکل مواجه خواهد شد.</a:t>
            </a:r>
          </a:p>
          <a:p>
            <a:pPr algn="just" rtl="1">
              <a:lnSpc>
                <a:spcPct val="150000"/>
              </a:lnSpc>
              <a:buFont typeface="Arial" charset="0"/>
              <a:buNone/>
              <a:defRPr/>
            </a:pPr>
            <a:r>
              <a:rPr lang="fa-IR" sz="2300" dirty="0" smtClean="0">
                <a:solidFill>
                  <a:srgbClr val="0000FF"/>
                </a:solidFill>
                <a:latin typeface="+mj-lt"/>
                <a:cs typeface="B Titr" pitchFamily="2" charset="-78"/>
              </a:rPr>
              <a:t>محققان از مهارتهای ارتباطی مناسب برخوردار باشند:</a:t>
            </a:r>
          </a:p>
          <a:p>
            <a:pPr algn="just" rtl="1">
              <a:lnSpc>
                <a:spcPct val="150000"/>
              </a:lnSpc>
              <a:buFont typeface="Arial" charset="0"/>
              <a:buNone/>
              <a:defRPr/>
            </a:pPr>
            <a:r>
              <a:rPr lang="fa-IR" sz="2300" dirty="0" smtClean="0">
                <a:solidFill>
                  <a:srgbClr val="000000"/>
                </a:solidFill>
                <a:latin typeface="+mj-lt"/>
                <a:cs typeface="B Titr" pitchFamily="2" charset="-78"/>
              </a:rPr>
              <a:t>مهارتهای ارتباطی از مهم ترین ابزار </a:t>
            </a:r>
            <a:r>
              <a:rPr lang="en-US" sz="2300" dirty="0" smtClean="0">
                <a:solidFill>
                  <a:srgbClr val="000000"/>
                </a:solidFill>
                <a:latin typeface="+mj-lt"/>
                <a:cs typeface="B Titr" pitchFamily="2" charset="-78"/>
              </a:rPr>
              <a:t>PTD  </a:t>
            </a:r>
            <a:r>
              <a:rPr lang="fa-IR" sz="2300" dirty="0" smtClean="0">
                <a:solidFill>
                  <a:srgbClr val="000000"/>
                </a:solidFill>
                <a:latin typeface="+mj-lt"/>
                <a:cs typeface="B Titr" pitchFamily="2" charset="-78"/>
              </a:rPr>
              <a:t>هستند. مهارتهایی همچون </a:t>
            </a:r>
            <a:r>
              <a:rPr lang="fa-IR" sz="2300" dirty="0" smtClean="0">
                <a:solidFill>
                  <a:srgbClr val="FF0000"/>
                </a:solidFill>
                <a:latin typeface="+mj-lt"/>
                <a:cs typeface="B Titr" pitchFamily="2" charset="-78"/>
              </a:rPr>
              <a:t>گوش دادن به صحبتهای کشاورزان، طرح سوالات کاوشگرانه جهت درک عمیق نیازهای کشاورزان، اطلاع رسانی بی طرفانه به کشاورزان</a:t>
            </a:r>
            <a:r>
              <a:rPr lang="fa-IR" sz="2300" dirty="0" smtClean="0">
                <a:latin typeface="+mj-lt"/>
                <a:cs typeface="B Titr" pitchFamily="2" charset="-78"/>
              </a:rPr>
              <a:t> </a:t>
            </a:r>
            <a:r>
              <a:rPr lang="fa-IR" sz="2300" dirty="0" smtClean="0">
                <a:solidFill>
                  <a:srgbClr val="000000"/>
                </a:solidFill>
                <a:latin typeface="+mj-lt"/>
                <a:cs typeface="B Titr" pitchFamily="2" charset="-78"/>
              </a:rPr>
              <a:t>در انجام موفقیت امیز </a:t>
            </a:r>
            <a:r>
              <a:rPr lang="en-US" sz="2300" dirty="0" smtClean="0">
                <a:solidFill>
                  <a:srgbClr val="000000"/>
                </a:solidFill>
                <a:latin typeface="+mj-lt"/>
                <a:cs typeface="B Titr" pitchFamily="2" charset="-78"/>
              </a:rPr>
              <a:t>PTD  </a:t>
            </a:r>
            <a:r>
              <a:rPr lang="fa-IR" sz="2300" dirty="0" smtClean="0">
                <a:solidFill>
                  <a:srgbClr val="000000"/>
                </a:solidFill>
                <a:latin typeface="+mj-lt"/>
                <a:cs typeface="B Titr" pitchFamily="2" charset="-78"/>
              </a:rPr>
              <a:t>از اهمیت والایی برخوردار هستند. </a:t>
            </a:r>
            <a:r>
              <a:rPr lang="fa-IR" sz="2300" dirty="0" smtClean="0">
                <a:solidFill>
                  <a:srgbClr val="00B050"/>
                </a:solidFill>
                <a:latin typeface="+mj-lt"/>
                <a:cs typeface="B Titr" pitchFamily="2" charset="-78"/>
              </a:rPr>
              <a:t>انعطاف پذیری </a:t>
            </a:r>
            <a:r>
              <a:rPr lang="fa-IR" sz="2300" dirty="0" smtClean="0">
                <a:solidFill>
                  <a:srgbClr val="000000"/>
                </a:solidFill>
                <a:latin typeface="+mj-lt"/>
                <a:cs typeface="B Titr" pitchFamily="2" charset="-78"/>
              </a:rPr>
              <a:t>هم از اصول اجتناب ناپذیر </a:t>
            </a:r>
            <a:r>
              <a:rPr lang="en-US" sz="2300" dirty="0" smtClean="0">
                <a:solidFill>
                  <a:srgbClr val="000000"/>
                </a:solidFill>
                <a:latin typeface="+mj-lt"/>
                <a:cs typeface="B Titr" pitchFamily="2" charset="-78"/>
              </a:rPr>
              <a:t>PTD </a:t>
            </a:r>
            <a:r>
              <a:rPr lang="fa-IR" sz="2300" dirty="0" smtClean="0">
                <a:solidFill>
                  <a:srgbClr val="000000"/>
                </a:solidFill>
                <a:latin typeface="+mj-lt"/>
                <a:cs typeface="B Titr" pitchFamily="2" charset="-78"/>
              </a:rPr>
              <a:t>است. </a:t>
            </a:r>
            <a:endParaRPr lang="ar-SA" sz="2300" dirty="0" smtClean="0">
              <a:solidFill>
                <a:srgbClr val="000000"/>
              </a:solidFill>
              <a:latin typeface="+mj-lt"/>
              <a:cs typeface="B Titr" pitchFamily="2" charset="-78"/>
            </a:endParaRPr>
          </a:p>
          <a:p>
            <a:pPr algn="just" rtl="1">
              <a:lnSpc>
                <a:spcPct val="150000"/>
              </a:lnSpc>
              <a:buFont typeface="Arial" charset="0"/>
              <a:buNone/>
              <a:defRPr/>
            </a:pPr>
            <a:endParaRPr lang="fa-IR" sz="2300" dirty="0" smtClean="0">
              <a:latin typeface="+mj-lt"/>
              <a:cs typeface="B Titr" pitchFamily="2" charset="-78"/>
            </a:endParaRPr>
          </a:p>
          <a:p>
            <a:pPr algn="just" rtl="1">
              <a:lnSpc>
                <a:spcPct val="150000"/>
              </a:lnSpc>
              <a:buFont typeface="Arial" charset="0"/>
              <a:buNone/>
              <a:defRPr/>
            </a:pPr>
            <a:endParaRPr lang="ar-SA" sz="2300" dirty="0" smtClean="0">
              <a:latin typeface="+mj-lt"/>
              <a:cs typeface="B Titr" pitchFamily="2" charset="-78"/>
            </a:endParaRPr>
          </a:p>
        </p:txBody>
      </p:sp>
      <p:sp>
        <p:nvSpPr>
          <p:cNvPr id="11268"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F4316EC3-13F7-4379-A718-3BC88D9463C2}" type="slidenum">
              <a:rPr lang="fa-IR"/>
              <a:pPr>
                <a:spcBef>
                  <a:spcPct val="50000"/>
                </a:spcBef>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2291"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B493AD9D-85C8-4783-863A-2D152EFBD8C4}" type="slidenum">
              <a:rPr lang="fa-IR"/>
              <a:pPr>
                <a:spcBef>
                  <a:spcPct val="50000"/>
                </a:spcBef>
              </a:pPr>
              <a:t>41</a:t>
            </a:fld>
            <a:endParaRPr lang="en-US"/>
          </a:p>
        </p:txBody>
      </p:sp>
      <p:graphicFrame>
        <p:nvGraphicFramePr>
          <p:cNvPr id="6" name="Table 5"/>
          <p:cNvGraphicFramePr>
            <a:graphicFrameLocks noGrp="1"/>
          </p:cNvGraphicFramePr>
          <p:nvPr/>
        </p:nvGraphicFramePr>
        <p:xfrm>
          <a:off x="323850" y="1311202"/>
          <a:ext cx="8568951" cy="4206030"/>
        </p:xfrm>
        <a:graphic>
          <a:graphicData uri="http://schemas.openxmlformats.org/drawingml/2006/table">
            <a:tbl>
              <a:tblPr/>
              <a:tblGrid>
                <a:gridCol w="1295822"/>
                <a:gridCol w="4536504"/>
                <a:gridCol w="2736625"/>
              </a:tblGrid>
              <a:tr h="58277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0437">
                <a:tc rowSpan="4">
                  <a:txBody>
                    <a:bodyPr/>
                    <a:lstStyle/>
                    <a:p>
                      <a:pPr marL="17780" indent="-107950" algn="just">
                        <a:spcBef>
                          <a:spcPts val="600"/>
                        </a:spcBef>
                        <a:spcAft>
                          <a:spcPts val="0"/>
                        </a:spcAft>
                      </a:pPr>
                      <a:r>
                        <a:rPr lang="en-US" sz="1800" b="1" dirty="0" smtClean="0">
                          <a:solidFill>
                            <a:srgbClr val="000000"/>
                          </a:solidFill>
                          <a:latin typeface="Times New Roman"/>
                          <a:ea typeface="Calibri"/>
                          <a:cs typeface="Arial"/>
                        </a:rPr>
                        <a:t>Preparation </a:t>
                      </a:r>
                    </a:p>
                    <a:p>
                      <a:pPr marL="17780" indent="-107950" algn="just" rtl="1">
                        <a:spcBef>
                          <a:spcPts val="600"/>
                        </a:spcBef>
                        <a:spcAft>
                          <a:spcPts val="0"/>
                        </a:spcAft>
                      </a:pPr>
                      <a:r>
                        <a:rPr lang="fa-IR" sz="1800" dirty="0" smtClean="0">
                          <a:solidFill>
                            <a:schemeClr val="accent4">
                              <a:lumMod val="10000"/>
                            </a:schemeClr>
                          </a:solidFill>
                          <a:latin typeface="+mn-lt"/>
                          <a:ea typeface="Calibri"/>
                          <a:cs typeface="B Titr" pitchFamily="2" charset="-78"/>
                        </a:rPr>
                        <a:t>آماده سازی</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AutoNum type="arabicPeriod"/>
                      </a:pPr>
                      <a:r>
                        <a:rPr lang="en-US" sz="1800" dirty="0" smtClean="0">
                          <a:solidFill>
                            <a:srgbClr val="000000"/>
                          </a:solidFill>
                          <a:latin typeface="Times New Roman"/>
                          <a:ea typeface="Calibri"/>
                          <a:cs typeface="Arial"/>
                        </a:rPr>
                        <a:t>Situation </a:t>
                      </a:r>
                      <a:r>
                        <a:rPr lang="en-US" sz="1800" dirty="0">
                          <a:solidFill>
                            <a:srgbClr val="000000"/>
                          </a:solidFill>
                          <a:latin typeface="Times New Roman"/>
                          <a:ea typeface="Calibri"/>
                          <a:cs typeface="Arial"/>
                        </a:rPr>
                        <a:t>analysis </a:t>
                      </a:r>
                      <a:endParaRPr lang="en-US" sz="1800" dirty="0" smtClean="0">
                        <a:solidFill>
                          <a:srgbClr val="000000"/>
                        </a:solidFill>
                        <a:latin typeface="Times New Roman"/>
                        <a:ea typeface="Calibri"/>
                        <a:cs typeface="Arial"/>
                      </a:endParaRPr>
                    </a:p>
                    <a:p>
                      <a:pPr marL="17780" indent="20955" algn="ctr" rtl="1">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تجزيه و تحليل موقعيت</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40251">
                <a:tc vMerge="1">
                  <a:txBody>
                    <a:bodyPr/>
                    <a:lstStyle/>
                    <a:p>
                      <a:endParaRPr lang="en-US" dirty="0"/>
                    </a:p>
                  </a:txBody>
                  <a:tcPr/>
                </a:tc>
                <a:tc>
                  <a:txBody>
                    <a:bodyPr/>
                    <a:lstStyle/>
                    <a:p>
                      <a:pPr marL="17780" indent="20955" algn="l">
                        <a:spcBef>
                          <a:spcPts val="600"/>
                        </a:spcBef>
                        <a:spcAft>
                          <a:spcPts val="0"/>
                        </a:spcAft>
                      </a:pPr>
                      <a:r>
                        <a:rPr lang="en-US" sz="1800" dirty="0">
                          <a:solidFill>
                            <a:srgbClr val="000000"/>
                          </a:solidFill>
                          <a:latin typeface="Times New Roman"/>
                          <a:ea typeface="Calibri"/>
                          <a:cs typeface="Arial"/>
                        </a:rPr>
                        <a:t>2. Selection of PTD topic </a:t>
                      </a:r>
                      <a:endParaRPr lang="en-US" sz="1800" dirty="0" smtClean="0">
                        <a:solidFill>
                          <a:srgbClr val="000000"/>
                        </a:solidFill>
                        <a:latin typeface="Times New Roman"/>
                        <a:ea typeface="Calibri"/>
                        <a:cs typeface="Arial"/>
                      </a:endParaRPr>
                    </a:p>
                    <a:p>
                      <a:pPr marL="17780" indent="20955" algn="ctr" rtl="1">
                        <a:spcBef>
                          <a:spcPts val="600"/>
                        </a:spcBef>
                        <a:spcAft>
                          <a:spcPts val="0"/>
                        </a:spcAft>
                      </a:pPr>
                      <a:r>
                        <a:rPr lang="fa-IR" sz="1800" kern="1200" dirty="0" smtClean="0">
                          <a:solidFill>
                            <a:schemeClr val="accent4">
                              <a:lumMod val="10000"/>
                            </a:schemeClr>
                          </a:solidFill>
                          <a:latin typeface="+mn-lt"/>
                          <a:ea typeface="Calibri"/>
                          <a:cs typeface="B Titr" pitchFamily="2" charset="-78"/>
                        </a:rPr>
                        <a:t>انتخاب موضوع براي توسعه تكنولوژي مشاركتي</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7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40251">
                <a:tc vMerge="1">
                  <a:txBody>
                    <a:bodyPr/>
                    <a:lstStyle/>
                    <a:p>
                      <a:pPr marL="17780" indent="-107950" algn="just" rtl="1">
                        <a:spcBef>
                          <a:spcPts val="600"/>
                        </a:spcBef>
                        <a:spcAft>
                          <a:spcPts val="0"/>
                        </a:spcAft>
                      </a:pP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3. Finding ideas</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مشخص كردن ايده‌هاي مناسب</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7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40251">
                <a:tc vMerge="1">
                  <a:txBody>
                    <a:bodyPr/>
                    <a:lstStyle/>
                    <a:p>
                      <a:pPr marL="17780" indent="-107950" algn="just" rtl="1">
                        <a:spcBef>
                          <a:spcPts val="600"/>
                        </a:spcBef>
                        <a:spcAft>
                          <a:spcPts val="0"/>
                        </a:spcAft>
                      </a:pP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dirty="0" smtClean="0">
                          <a:solidFill>
                            <a:srgbClr val="000000"/>
                          </a:solidFill>
                          <a:latin typeface="Times New Roman"/>
                          <a:ea typeface="Calibri"/>
                          <a:cs typeface="Arial"/>
                        </a:rPr>
                        <a:t>4. Development of idea sheet </a:t>
                      </a:r>
                    </a:p>
                    <a:p>
                      <a:pPr marL="17780" indent="20955" algn="ctr">
                        <a:spcBef>
                          <a:spcPts val="600"/>
                        </a:spcBef>
                        <a:spcAft>
                          <a:spcPts val="0"/>
                        </a:spcAft>
                      </a:pPr>
                      <a:r>
                        <a:rPr lang="fa-IR" sz="1800" kern="1200" dirty="0" smtClean="0">
                          <a:solidFill>
                            <a:schemeClr val="accent4">
                              <a:lumMod val="10000"/>
                            </a:schemeClr>
                          </a:solidFill>
                          <a:latin typeface="+mn-lt"/>
                          <a:ea typeface="Calibri"/>
                          <a:cs typeface="B Titr" pitchFamily="2" charset="-78"/>
                        </a:rPr>
                        <a:t>توسعه ايده‌هاي جديد</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7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4339"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38A2F836-5C26-4EAB-AE7B-A2A804620C5A}" type="slidenum">
              <a:rPr lang="fa-IR"/>
              <a:pPr>
                <a:spcBef>
                  <a:spcPct val="50000"/>
                </a:spcBef>
              </a:pPr>
              <a:t>42</a:t>
            </a:fld>
            <a:endParaRPr lang="en-US"/>
          </a:p>
        </p:txBody>
      </p:sp>
      <p:graphicFrame>
        <p:nvGraphicFramePr>
          <p:cNvPr id="6" name="Table 5"/>
          <p:cNvGraphicFramePr>
            <a:graphicFrameLocks noGrp="1"/>
          </p:cNvGraphicFramePr>
          <p:nvPr/>
        </p:nvGraphicFramePr>
        <p:xfrm>
          <a:off x="323850" y="1218019"/>
          <a:ext cx="8568951" cy="4227205"/>
        </p:xfrm>
        <a:graphic>
          <a:graphicData uri="http://schemas.openxmlformats.org/drawingml/2006/table">
            <a:tbl>
              <a:tblPr/>
              <a:tblGrid>
                <a:gridCol w="2303934"/>
                <a:gridCol w="3024336"/>
                <a:gridCol w="3240681"/>
              </a:tblGrid>
              <a:tr h="56887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03005">
                <a:tc rowSpan="3">
                  <a:txBody>
                    <a:bodyPr/>
                    <a:lstStyle/>
                    <a:p>
                      <a:pPr marL="17780" indent="-107950" algn="just">
                        <a:spcBef>
                          <a:spcPts val="600"/>
                        </a:spcBef>
                        <a:spcAft>
                          <a:spcPts val="0"/>
                        </a:spcAft>
                      </a:pPr>
                      <a:r>
                        <a:rPr lang="en-US" sz="1800" b="1" dirty="0" smtClean="0">
                          <a:solidFill>
                            <a:schemeClr val="accent4">
                              <a:lumMod val="10000"/>
                            </a:schemeClr>
                          </a:solidFill>
                          <a:latin typeface="Times New Roman"/>
                          <a:ea typeface="Calibri"/>
                          <a:cs typeface="Arial"/>
                        </a:rPr>
                        <a:t>PTD initiation </a:t>
                      </a:r>
                      <a:r>
                        <a:rPr lang="fa-IR" sz="1800" dirty="0" smtClean="0">
                          <a:solidFill>
                            <a:schemeClr val="accent4">
                              <a:lumMod val="10000"/>
                            </a:schemeClr>
                          </a:solidFill>
                          <a:latin typeface="+mn-lt"/>
                          <a:ea typeface="Calibri"/>
                          <a:cs typeface="B Titr" pitchFamily="2" charset="-78"/>
                        </a:rPr>
                        <a:t>آغاز فرايند توسعه مشاركتي فناوري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mn-lt"/>
                          <a:ea typeface="Calibri"/>
                          <a:cs typeface="+mn-cs"/>
                        </a:rPr>
                        <a:t>5. Selection of experiments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مشخص كردن كارهاي</a:t>
                      </a:r>
                      <a:endParaRPr lang="en-US" sz="1800" kern="1200" dirty="0" smtClean="0">
                        <a:solidFill>
                          <a:schemeClr val="accent4">
                            <a:lumMod val="10000"/>
                          </a:schemeClr>
                        </a:solidFill>
                        <a:latin typeface="+mn-lt"/>
                        <a:ea typeface="Calibri"/>
                        <a:cs typeface="B Titr" pitchFamily="2" charset="-78"/>
                      </a:endParaRP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مناسب</a:t>
                      </a:r>
                      <a:endParaRPr lang="en-US" sz="1800" kern="1200" dirty="0" smtClean="0">
                        <a:solidFill>
                          <a:schemeClr val="accent4">
                            <a:lumMod val="10000"/>
                          </a:schemeClr>
                        </a:solidFill>
                        <a:latin typeface="+mn-lt"/>
                        <a:ea typeface="Calibri"/>
                        <a:cs typeface="B Titr" pitchFamily="2" charset="-78"/>
                      </a:endParaRPr>
                    </a:p>
                    <a:p>
                      <a:pPr marL="17780" indent="20955" algn="l">
                        <a:spcBef>
                          <a:spcPts val="600"/>
                        </a:spcBef>
                        <a:spcAft>
                          <a:spcPts val="0"/>
                        </a:spcAft>
                        <a:buNone/>
                      </a:pP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03005">
                <a:tc vMerge="1">
                  <a:txBody>
                    <a:bodyPr/>
                    <a:lstStyle/>
                    <a:p>
                      <a:pPr marL="17780" indent="-107950" algn="just">
                        <a:spcBef>
                          <a:spcPts val="600"/>
                        </a:spcBef>
                        <a:spcAft>
                          <a:spcPts val="0"/>
                        </a:spcAft>
                      </a:pP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6. Selection of households to conduct the experiments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انتخاب خانواده‌ها براي انجام و كاربرد موضوعات</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03005">
                <a:tc vMerge="1">
                  <a:txBody>
                    <a:bodyPr/>
                    <a:lstStyle/>
                    <a:p>
                      <a:pPr marL="17780" indent="-107950" algn="just">
                        <a:spcBef>
                          <a:spcPts val="600"/>
                        </a:spcBef>
                        <a:spcAft>
                          <a:spcPts val="0"/>
                        </a:spcAft>
                      </a:pP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just">
                        <a:spcBef>
                          <a:spcPts val="600"/>
                        </a:spcBef>
                        <a:spcAft>
                          <a:spcPts val="0"/>
                        </a:spcAft>
                      </a:pPr>
                      <a:r>
                        <a:rPr lang="en-US" sz="1800" dirty="0">
                          <a:solidFill>
                            <a:srgbClr val="000000"/>
                          </a:solidFill>
                          <a:latin typeface="Times New Roman"/>
                          <a:ea typeface="Calibri"/>
                          <a:cs typeface="Arial"/>
                        </a:rPr>
                        <a:t>7. Development of experiment sheet </a:t>
                      </a:r>
                      <a:endParaRPr lang="en-US" sz="1800" dirty="0" smtClean="0">
                        <a:solidFill>
                          <a:srgbClr val="000000"/>
                        </a:solidFill>
                        <a:latin typeface="Times New Roman"/>
                        <a:ea typeface="Calibri"/>
                        <a:cs typeface="Arial"/>
                      </a:endParaRPr>
                    </a:p>
                    <a:p>
                      <a:pPr marL="17780" indent="20955" algn="just">
                        <a:spcBef>
                          <a:spcPts val="600"/>
                        </a:spcBef>
                        <a:spcAft>
                          <a:spcPts val="0"/>
                        </a:spcAft>
                      </a:pPr>
                      <a:r>
                        <a:rPr lang="fa-IR" sz="1800" kern="1200" dirty="0" smtClean="0">
                          <a:solidFill>
                            <a:schemeClr val="accent4">
                              <a:lumMod val="10000"/>
                            </a:schemeClr>
                          </a:solidFill>
                          <a:latin typeface="+mn-lt"/>
                          <a:ea typeface="Calibri"/>
                          <a:cs typeface="B Titr" pitchFamily="2" charset="-78"/>
                        </a:rPr>
                        <a:t>كاملتر كردن موضوعات</a:t>
                      </a: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6387"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552571F0-1110-471B-B652-CD20E1BBB3BA}" type="slidenum">
              <a:rPr lang="fa-IR"/>
              <a:pPr>
                <a:spcBef>
                  <a:spcPct val="50000"/>
                </a:spcBef>
              </a:pPr>
              <a:t>43</a:t>
            </a:fld>
            <a:endParaRPr lang="en-US"/>
          </a:p>
        </p:txBody>
      </p:sp>
      <p:graphicFrame>
        <p:nvGraphicFramePr>
          <p:cNvPr id="6" name="Table 5"/>
          <p:cNvGraphicFramePr>
            <a:graphicFrameLocks noGrp="1"/>
          </p:cNvGraphicFramePr>
          <p:nvPr/>
        </p:nvGraphicFramePr>
        <p:xfrm>
          <a:off x="250825" y="1282339"/>
          <a:ext cx="8497265" cy="3075489"/>
        </p:xfrm>
        <a:graphic>
          <a:graphicData uri="http://schemas.openxmlformats.org/drawingml/2006/table">
            <a:tbl>
              <a:tblPr/>
              <a:tblGrid>
                <a:gridCol w="1656184"/>
                <a:gridCol w="3385071"/>
                <a:gridCol w="3456010"/>
              </a:tblGrid>
              <a:tr h="813141">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31174">
                <a:tc rowSpan="2">
                  <a:txBody>
                    <a:bodyPr/>
                    <a:lstStyle/>
                    <a:p>
                      <a:pPr marL="17780" indent="-107950" algn="just">
                        <a:spcBef>
                          <a:spcPts val="600"/>
                        </a:spcBef>
                        <a:spcAft>
                          <a:spcPts val="0"/>
                        </a:spcAft>
                      </a:pPr>
                      <a:r>
                        <a:rPr lang="en-US" sz="1800" b="1" dirty="0" smtClean="0">
                          <a:solidFill>
                            <a:srgbClr val="000000"/>
                          </a:solidFill>
                          <a:latin typeface="Times New Roman"/>
                          <a:ea typeface="Calibri"/>
                          <a:cs typeface="Arial"/>
                        </a:rPr>
                        <a:t>Implementation experiments </a:t>
                      </a:r>
                      <a:endParaRPr lang="fa-IR" sz="1800" b="1" dirty="0" smtClean="0">
                        <a:solidFill>
                          <a:srgbClr val="000000"/>
                        </a:solidFill>
                        <a:latin typeface="Times New Roman"/>
                        <a:ea typeface="Calibri"/>
                        <a:cs typeface="Arial"/>
                      </a:endParaRPr>
                    </a:p>
                    <a:p>
                      <a:pPr marL="17780" indent="-107950" algn="ctr">
                        <a:spcBef>
                          <a:spcPts val="600"/>
                        </a:spcBef>
                        <a:spcAft>
                          <a:spcPts val="0"/>
                        </a:spcAft>
                      </a:pPr>
                      <a:r>
                        <a:rPr lang="fa-IR" sz="1800" dirty="0" smtClean="0">
                          <a:solidFill>
                            <a:schemeClr val="accent4">
                              <a:lumMod val="10000"/>
                            </a:schemeClr>
                          </a:solidFill>
                          <a:latin typeface="+mn-lt"/>
                          <a:ea typeface="Calibri"/>
                          <a:cs typeface="B Titr" pitchFamily="2" charset="-78"/>
                        </a:rPr>
                        <a:t>پياده سازي آزمايشي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8. Development of action plan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كامل تر شدن برنامه اجرايي</a:t>
                      </a:r>
                    </a:p>
                    <a:p>
                      <a:pPr marL="17780" indent="20955" algn="ctr">
                        <a:spcBef>
                          <a:spcPts val="600"/>
                        </a:spcBef>
                        <a:spcAft>
                          <a:spcPts val="0"/>
                        </a:spcAft>
                        <a:buNone/>
                      </a:pPr>
                      <a:endParaRPr lang="fa-IR" sz="1800" kern="120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fa-IR" sz="1800" kern="1200" baseline="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31174">
                <a:tc vMerge="1">
                  <a:txBody>
                    <a:bodyPr/>
                    <a:lstStyle/>
                    <a:p>
                      <a:pPr marL="17780" indent="-107950" algn="ctr">
                        <a:spcBef>
                          <a:spcPts val="600"/>
                        </a:spcBef>
                        <a:spcAft>
                          <a:spcPts val="0"/>
                        </a:spcAft>
                      </a:pP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just">
                        <a:spcBef>
                          <a:spcPts val="600"/>
                        </a:spcBef>
                        <a:spcAft>
                          <a:spcPts val="0"/>
                        </a:spcAft>
                      </a:pPr>
                      <a:r>
                        <a:rPr lang="en-US" sz="1800" dirty="0" smtClean="0">
                          <a:solidFill>
                            <a:srgbClr val="000000"/>
                          </a:solidFill>
                          <a:latin typeface="+mn-lt"/>
                          <a:ea typeface="Calibri"/>
                          <a:cs typeface="+mn-cs"/>
                        </a:rPr>
                        <a:t>9. Collaborative implementation </a:t>
                      </a:r>
                    </a:p>
                    <a:p>
                      <a:pPr marL="17780" indent="20955" algn="ctr">
                        <a:spcBef>
                          <a:spcPts val="600"/>
                        </a:spcBef>
                        <a:spcAft>
                          <a:spcPts val="0"/>
                        </a:spcAft>
                      </a:pPr>
                      <a:r>
                        <a:rPr lang="fa-IR" sz="1800" kern="1200" dirty="0" smtClean="0">
                          <a:solidFill>
                            <a:schemeClr val="accent4">
                              <a:lumMod val="10000"/>
                            </a:schemeClr>
                          </a:solidFill>
                          <a:latin typeface="+mn-lt"/>
                          <a:ea typeface="Calibri"/>
                          <a:cs typeface="B Titr" pitchFamily="2" charset="-78"/>
                        </a:rPr>
                        <a:t>پياده‌سازي مشاركت</a:t>
                      </a:r>
                      <a:endParaRPr lang="en-US" sz="1800" kern="1200" dirty="0" smtClean="0">
                        <a:solidFill>
                          <a:schemeClr val="accent4">
                            <a:lumMod val="10000"/>
                          </a:schemeClr>
                        </a:solidFill>
                        <a:latin typeface="+mn-lt"/>
                        <a:ea typeface="Calibri"/>
                        <a:cs typeface="B Titr" pitchFamily="2" charset="-78"/>
                      </a:endParaRPr>
                    </a:p>
                    <a:p>
                      <a:pPr marL="17780" indent="20955" algn="ctr">
                        <a:spcBef>
                          <a:spcPts val="600"/>
                        </a:spcBef>
                        <a:spcAft>
                          <a:spcPts val="0"/>
                        </a:spcAft>
                        <a:buNone/>
                      </a:pPr>
                      <a:endParaRPr lang="fa-IR" sz="1800" kern="120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fa-IR" sz="1800" kern="1200" baseline="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8435"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F0A5DFD2-847D-4312-81C1-6583F377A3BF}" type="slidenum">
              <a:rPr lang="fa-IR"/>
              <a:pPr>
                <a:spcBef>
                  <a:spcPct val="50000"/>
                </a:spcBef>
              </a:pPr>
              <a:t>44</a:t>
            </a:fld>
            <a:endParaRPr lang="en-US"/>
          </a:p>
        </p:txBody>
      </p:sp>
      <p:graphicFrame>
        <p:nvGraphicFramePr>
          <p:cNvPr id="6" name="Table 5"/>
          <p:cNvGraphicFramePr>
            <a:graphicFrameLocks noGrp="1"/>
          </p:cNvGraphicFramePr>
          <p:nvPr/>
        </p:nvGraphicFramePr>
        <p:xfrm>
          <a:off x="323850" y="1223000"/>
          <a:ext cx="8640638" cy="2926080"/>
        </p:xfrm>
        <a:graphic>
          <a:graphicData uri="http://schemas.openxmlformats.org/drawingml/2006/table">
            <a:tbl>
              <a:tblPr/>
              <a:tblGrid>
                <a:gridCol w="2663974"/>
                <a:gridCol w="2016224"/>
                <a:gridCol w="3960440"/>
              </a:tblGrid>
              <a:tr h="48074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03736">
                <a:tc rowSpan="2">
                  <a:txBody>
                    <a:bodyPr/>
                    <a:lstStyle/>
                    <a:p>
                      <a:pPr marL="17780" indent="-107950" algn="just">
                        <a:spcBef>
                          <a:spcPts val="600"/>
                        </a:spcBef>
                        <a:spcAft>
                          <a:spcPts val="0"/>
                        </a:spcAft>
                      </a:pPr>
                      <a:r>
                        <a:rPr lang="en-US" sz="1800" b="1" kern="1200" dirty="0" smtClean="0">
                          <a:solidFill>
                            <a:srgbClr val="000000"/>
                          </a:solidFill>
                          <a:latin typeface="Times New Roman"/>
                          <a:ea typeface="Calibri"/>
                          <a:cs typeface="Arial"/>
                        </a:rPr>
                        <a:t>Monitoring recording</a:t>
                      </a:r>
                    </a:p>
                    <a:p>
                      <a:pPr marL="17780" indent="-107950"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نظارت</a:t>
                      </a:r>
                      <a:r>
                        <a:rPr lang="en-US" sz="1800" kern="1200" dirty="0" smtClean="0">
                          <a:solidFill>
                            <a:schemeClr val="accent4">
                              <a:lumMod val="10000"/>
                            </a:schemeClr>
                          </a:solidFill>
                          <a:latin typeface="+mn-lt"/>
                          <a:ea typeface="Calibri"/>
                          <a:cs typeface="B Titr" pitchFamily="2" charset="-78"/>
                        </a:rPr>
                        <a:t> </a:t>
                      </a:r>
                      <a:r>
                        <a:rPr lang="fa-IR" sz="1800" kern="1200" dirty="0" smtClean="0">
                          <a:solidFill>
                            <a:schemeClr val="accent4">
                              <a:lumMod val="10000"/>
                            </a:schemeClr>
                          </a:solidFill>
                          <a:latin typeface="+mn-lt"/>
                          <a:ea typeface="Calibri"/>
                          <a:cs typeface="B Titr" pitchFamily="2" charset="-78"/>
                        </a:rPr>
                        <a:t>و</a:t>
                      </a:r>
                      <a:r>
                        <a:rPr lang="ar-SA" sz="1800" kern="1200" dirty="0" smtClean="0">
                          <a:solidFill>
                            <a:schemeClr val="accent4">
                              <a:lumMod val="10000"/>
                            </a:schemeClr>
                          </a:solidFill>
                          <a:latin typeface="+mn-lt"/>
                          <a:ea typeface="Calibri"/>
                          <a:cs typeface="B Titr" pitchFamily="2" charset="-78"/>
                        </a:rPr>
                        <a:t> ثبت</a:t>
                      </a: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10.Monitoring</a:t>
                      </a:r>
                      <a:r>
                        <a:rPr lang="en-US" sz="1200" dirty="0" smtClean="0">
                          <a:solidFill>
                            <a:schemeClr val="accent4">
                              <a:lumMod val="10000"/>
                            </a:schemeClr>
                          </a:solidFill>
                          <a:latin typeface="Cambria"/>
                          <a:ea typeface="Calibri"/>
                          <a:cs typeface="Times New Roman"/>
                        </a:rPr>
                        <a:t>,</a:t>
                      </a:r>
                    </a:p>
                    <a:p>
                      <a:pPr marL="17780" indent="-107950" algn="ctr" defTabSz="914400" rtl="1" eaLnBrk="1" latinLnBrk="0" hangingPunct="1">
                        <a:spcBef>
                          <a:spcPts val="600"/>
                        </a:spcBef>
                        <a:spcAft>
                          <a:spcPts val="0"/>
                        </a:spcAft>
                      </a:pPr>
                      <a:r>
                        <a:rPr lang="ar-SA" sz="1800" kern="1200" dirty="0" smtClean="0">
                          <a:solidFill>
                            <a:schemeClr val="accent4">
                              <a:lumMod val="10000"/>
                            </a:schemeClr>
                          </a:solidFill>
                          <a:latin typeface="+mn-lt"/>
                          <a:ea typeface="Calibri"/>
                          <a:cs typeface="B Titr" pitchFamily="2" charset="-78"/>
                        </a:rPr>
                        <a:t>نظارت</a:t>
                      </a:r>
                      <a:endParaRPr lang="fa-IR" sz="1800" kern="1200" dirty="0" smtClean="0">
                        <a:solidFill>
                          <a:schemeClr val="accent4">
                            <a:lumMod val="10000"/>
                          </a:schemeClr>
                        </a:solidFill>
                        <a:latin typeface="+mn-lt"/>
                        <a:ea typeface="Calibri"/>
                        <a:cs typeface="B Titr" pitchFamily="2" charset="-78"/>
                      </a:endParaRPr>
                    </a:p>
                    <a:p>
                      <a:pPr marL="17780" indent="-107950" algn="ctr" defTabSz="914400" rtl="1" eaLnBrk="1" latinLnBrk="0" hangingPunct="1">
                        <a:spcBef>
                          <a:spcPts val="600"/>
                        </a:spcBef>
                        <a:spcAft>
                          <a:spcPts val="0"/>
                        </a:spcAft>
                      </a:pPr>
                      <a:endParaRPr lang="en-US" sz="1800" kern="1200" dirty="0" smtClean="0">
                        <a:solidFill>
                          <a:schemeClr val="tx1"/>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4480">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b="1" kern="1200" dirty="0" smtClean="0">
                          <a:solidFill>
                            <a:srgbClr val="000000"/>
                          </a:solidFill>
                          <a:latin typeface="Times New Roman"/>
                          <a:ea typeface="Calibri"/>
                          <a:cs typeface="Arial"/>
                        </a:rPr>
                        <a:t>11.Recording</a:t>
                      </a:r>
                    </a:p>
                    <a:p>
                      <a:pPr marL="17780" indent="20955" algn="ctr" rtl="1">
                        <a:spcBef>
                          <a:spcPts val="600"/>
                        </a:spcBef>
                        <a:spcAft>
                          <a:spcPts val="0"/>
                        </a:spcAft>
                      </a:pPr>
                      <a:r>
                        <a:rPr lang="fa-IR" sz="1800" kern="1200" dirty="0" smtClean="0">
                          <a:solidFill>
                            <a:srgbClr val="002060"/>
                          </a:solidFill>
                          <a:latin typeface="+mn-lt"/>
                          <a:ea typeface="Calibri"/>
                          <a:cs typeface="B Titr" pitchFamily="2" charset="-78"/>
                        </a:rPr>
                        <a:t>ثبت</a:t>
                      </a:r>
                    </a:p>
                    <a:p>
                      <a:pPr marL="17780" marR="0" indent="20955" algn="ctr" defTabSz="914400" rtl="1" eaLnBrk="1" fontAlgn="auto" latinLnBrk="0" hangingPunct="1">
                        <a:lnSpc>
                          <a:spcPct val="100000"/>
                        </a:lnSpc>
                        <a:spcBef>
                          <a:spcPts val="600"/>
                        </a:spcBef>
                        <a:spcAft>
                          <a:spcPts val="0"/>
                        </a:spcAft>
                        <a:buClrTx/>
                        <a:buSzTx/>
                        <a:buFontTx/>
                        <a:buNone/>
                        <a:tabLst/>
                        <a:defRPr/>
                      </a:pPr>
                      <a:endParaRPr lang="en-US" sz="1800" kern="1200" dirty="0" smtClean="0">
                        <a:solidFill>
                          <a:srgbClr val="0000FF"/>
                        </a:solidFill>
                        <a:latin typeface="+mn-lt"/>
                        <a:ea typeface="Calibri"/>
                        <a:cs typeface="B Titr" pitchFamily="2" charset="-78"/>
                      </a:endParaRPr>
                    </a:p>
                    <a:p>
                      <a:pPr marL="17780" indent="20955" algn="ctr" rtl="1">
                        <a:spcBef>
                          <a:spcPts val="600"/>
                        </a:spcBef>
                        <a:spcAft>
                          <a:spcPts val="0"/>
                        </a:spcAft>
                      </a:pPr>
                      <a:endParaRPr lang="en-US" sz="1800" kern="1200" dirty="0" smtClean="0">
                        <a:solidFill>
                          <a:schemeClr val="tx1"/>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defTabSz="914400" rtl="0" eaLnBrk="1" latinLnBrk="0" hangingPunct="1">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9459"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84FA05CE-9030-4371-9193-BEC59F1392F4}" type="slidenum">
              <a:rPr lang="fa-IR"/>
              <a:pPr>
                <a:spcBef>
                  <a:spcPct val="50000"/>
                </a:spcBef>
              </a:pPr>
              <a:t>45</a:t>
            </a:fld>
            <a:endParaRPr lang="en-US"/>
          </a:p>
        </p:txBody>
      </p:sp>
      <p:graphicFrame>
        <p:nvGraphicFramePr>
          <p:cNvPr id="6" name="Table 5"/>
          <p:cNvGraphicFramePr>
            <a:graphicFrameLocks noGrp="1"/>
          </p:cNvGraphicFramePr>
          <p:nvPr/>
        </p:nvGraphicFramePr>
        <p:xfrm>
          <a:off x="179512" y="1130231"/>
          <a:ext cx="8712968" cy="4963065"/>
        </p:xfrm>
        <a:graphic>
          <a:graphicData uri="http://schemas.openxmlformats.org/drawingml/2006/table">
            <a:tbl>
              <a:tblPr/>
              <a:tblGrid>
                <a:gridCol w="792088"/>
                <a:gridCol w="3672408"/>
                <a:gridCol w="4248472"/>
              </a:tblGrid>
              <a:tr h="556285">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811847">
                <a:tc rowSpan="3">
                  <a:txBody>
                    <a:bodyPr/>
                    <a:lstStyle/>
                    <a:p>
                      <a:pPr marL="17780" indent="-107950" algn="ctr" rtl="1">
                        <a:spcBef>
                          <a:spcPts val="600"/>
                        </a:spcBef>
                        <a:spcAft>
                          <a:spcPts val="0"/>
                        </a:spcAft>
                      </a:pPr>
                      <a:r>
                        <a:rPr lang="en-US" sz="1800" b="1" kern="1200" dirty="0" smtClean="0">
                          <a:solidFill>
                            <a:schemeClr val="accent4">
                              <a:lumMod val="10000"/>
                            </a:schemeClr>
                          </a:solidFill>
                          <a:latin typeface="Times New Roman"/>
                          <a:ea typeface="Calibri"/>
                          <a:cs typeface="Arial"/>
                        </a:rPr>
                        <a:t>  Finalization</a:t>
                      </a:r>
                      <a:r>
                        <a:rPr lang="ar-SA" sz="1800" kern="1200" dirty="0" smtClean="0">
                          <a:solidFill>
                            <a:schemeClr val="accent4">
                              <a:lumMod val="10000"/>
                            </a:schemeClr>
                          </a:solidFill>
                          <a:latin typeface="+mn-lt"/>
                          <a:ea typeface="Calibri"/>
                          <a:cs typeface="B Titr" pitchFamily="2" charset="-78"/>
                        </a:rPr>
                        <a:t>مرحله</a:t>
                      </a:r>
                      <a:r>
                        <a:rPr lang="ar-SA" sz="1800" b="1" kern="1200" dirty="0" smtClean="0">
                          <a:solidFill>
                            <a:schemeClr val="accent4">
                              <a:lumMod val="10000"/>
                            </a:schemeClr>
                          </a:solidFill>
                          <a:latin typeface="+mn-lt"/>
                          <a:ea typeface="+mn-ea"/>
                          <a:cs typeface="+mn-cs"/>
                        </a:rPr>
                        <a:t> </a:t>
                      </a:r>
                      <a:r>
                        <a:rPr lang="ar-SA" sz="1800" kern="1200" dirty="0" smtClean="0">
                          <a:solidFill>
                            <a:schemeClr val="accent4">
                              <a:lumMod val="10000"/>
                            </a:schemeClr>
                          </a:solidFill>
                          <a:latin typeface="+mn-lt"/>
                          <a:ea typeface="Calibri"/>
                          <a:cs typeface="B Titr" pitchFamily="2" charset="-78"/>
                        </a:rPr>
                        <a:t>نهایی</a:t>
                      </a:r>
                      <a:endParaRPr lang="en-US" sz="1800" kern="1200" dirty="0" smtClean="0">
                        <a:solidFill>
                          <a:schemeClr val="accent4">
                            <a:lumMod val="10000"/>
                          </a:schemeClr>
                        </a:solidFill>
                        <a:latin typeface="+mn-lt"/>
                        <a:ea typeface="Calibri"/>
                        <a:cs typeface="B Titr" pitchFamily="2" charset="-78"/>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12.Organization of participatory evaluation in the field</a:t>
                      </a:r>
                    </a:p>
                    <a:p>
                      <a:pPr marL="17780" indent="20955"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ارزشیابی مشارکتی در مزرعه</a:t>
                      </a:r>
                      <a:endParaRPr lang="fa-IR"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21071">
                <a:tc vMerge="1">
                  <a:txBody>
                    <a:bodyPr/>
                    <a:lstStyle/>
                    <a:p>
                      <a:endParaRPr lang="en-US"/>
                    </a:p>
                  </a:txBody>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13.Documentation </a:t>
                      </a:r>
                    </a:p>
                    <a:p>
                      <a:pPr marL="17780" indent="20955" algn="ctr" rtl="1">
                        <a:spcBef>
                          <a:spcPts val="600"/>
                        </a:spcBef>
                        <a:spcAft>
                          <a:spcPts val="0"/>
                        </a:spcAft>
                      </a:pPr>
                      <a:r>
                        <a:rPr lang="fa-IR" sz="1800" kern="1200" dirty="0" smtClean="0">
                          <a:solidFill>
                            <a:schemeClr val="accent4">
                              <a:lumMod val="10000"/>
                            </a:schemeClr>
                          </a:solidFill>
                          <a:latin typeface="+mn-lt"/>
                          <a:ea typeface="Calibri"/>
                          <a:cs typeface="B Titr" pitchFamily="2" charset="-78"/>
                        </a:rPr>
                        <a:t>مستند سازي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107950" algn="l" defTabSz="914400" rtl="0" eaLnBrk="1" latinLnBrk="0" hangingPunct="1">
                        <a:spcBef>
                          <a:spcPts val="600"/>
                        </a:spcBef>
                        <a:spcAft>
                          <a:spcPts val="0"/>
                        </a:spcAft>
                      </a:pP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405307">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14.Report writing</a:t>
                      </a:r>
                    </a:p>
                    <a:p>
                      <a:pPr marL="17780" indent="20955" algn="ctr" defTabSz="914400" rtl="1" eaLnBrk="1" latinLnBrk="0" hangingPunct="1">
                        <a:spcBef>
                          <a:spcPts val="600"/>
                        </a:spcBef>
                        <a:spcAft>
                          <a:spcPts val="0"/>
                        </a:spcAft>
                      </a:pPr>
                      <a:r>
                        <a:rPr lang="fa-IR" sz="1800" kern="1200" dirty="0" smtClean="0">
                          <a:solidFill>
                            <a:schemeClr val="accent4">
                              <a:lumMod val="10000"/>
                            </a:schemeClr>
                          </a:solidFill>
                          <a:latin typeface="+mn-lt"/>
                          <a:ea typeface="Calibri"/>
                          <a:cs typeface="B Titr" pitchFamily="2" charset="-78"/>
                        </a:rPr>
                        <a:t>گزارش دهي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107950" algn="l" defTabSz="914400" rtl="0" eaLnBrk="1" latinLnBrk="0" hangingPunct="1">
                        <a:spcBef>
                          <a:spcPts val="600"/>
                        </a:spcBef>
                        <a:spcAft>
                          <a:spcPts val="0"/>
                        </a:spcAft>
                      </a:pP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20483"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C0DEF55C-4097-4BE0-BCE8-76C092CD30ED}" type="slidenum">
              <a:rPr lang="fa-IR"/>
              <a:pPr>
                <a:spcBef>
                  <a:spcPct val="50000"/>
                </a:spcBef>
              </a:pPr>
              <a:t>46</a:t>
            </a:fld>
            <a:endParaRPr lang="en-US"/>
          </a:p>
        </p:txBody>
      </p:sp>
      <p:graphicFrame>
        <p:nvGraphicFramePr>
          <p:cNvPr id="6" name="Table 5"/>
          <p:cNvGraphicFramePr>
            <a:graphicFrameLocks noGrp="1"/>
          </p:cNvGraphicFramePr>
          <p:nvPr/>
        </p:nvGraphicFramePr>
        <p:xfrm>
          <a:off x="250825" y="1496368"/>
          <a:ext cx="8712969" cy="3156768"/>
        </p:xfrm>
        <a:graphic>
          <a:graphicData uri="http://schemas.openxmlformats.org/drawingml/2006/table">
            <a:tbl>
              <a:tblPr/>
              <a:tblGrid>
                <a:gridCol w="2088927"/>
                <a:gridCol w="3312368"/>
                <a:gridCol w="3311674"/>
              </a:tblGrid>
              <a:tr h="48074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chemeClr val="accent4">
                              <a:lumMod val="10000"/>
                            </a:schemeClr>
                          </a:solidFill>
                          <a:latin typeface="Times New Roman"/>
                          <a:ea typeface="Calibri"/>
                          <a:cs typeface="Arial"/>
                        </a:rPr>
                        <a:t>Steps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307792">
                <a:tc rowSpan="2">
                  <a:txBody>
                    <a:bodyPr/>
                    <a:lstStyle/>
                    <a:p>
                      <a:pPr marL="17780" indent="-107950" algn="just">
                        <a:spcBef>
                          <a:spcPts val="600"/>
                        </a:spcBef>
                        <a:spcAft>
                          <a:spcPts val="0"/>
                        </a:spcAft>
                      </a:pPr>
                      <a:r>
                        <a:rPr lang="en-US" sz="1800" b="1" kern="1200" dirty="0" smtClean="0">
                          <a:solidFill>
                            <a:srgbClr val="000000"/>
                          </a:solidFill>
                          <a:latin typeface="Times New Roman"/>
                          <a:ea typeface="Calibri"/>
                          <a:cs typeface="Arial"/>
                        </a:rPr>
                        <a:t>Dissemination</a:t>
                      </a:r>
                    </a:p>
                    <a:p>
                      <a:pPr marL="17780" indent="-107950" algn="just"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انتشار نتايج كار</a:t>
                      </a:r>
                      <a:endParaRPr lang="fa-IR"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15.Dissemination of successful experiments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انتشار تجربيات موفق</a:t>
                      </a: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l">
                        <a:spcBef>
                          <a:spcPts val="600"/>
                        </a:spcBef>
                        <a:spcAft>
                          <a:spcPts val="0"/>
                        </a:spcAft>
                      </a:pPr>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24136">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16.Develop extension materials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توسعه نكات ترويجي و سازماندهي روشهاي مناسب انتشار نتايج تجربيات</a:t>
                      </a:r>
                      <a:endParaRPr lang="en-US" sz="1800" kern="1200" baseline="0" dirty="0" smtClean="0">
                        <a:solidFill>
                          <a:schemeClr val="accent4">
                            <a:lumMod val="10000"/>
                          </a:schemeClr>
                        </a:solidFill>
                        <a:latin typeface="+mn-lt"/>
                        <a:ea typeface="Calibri"/>
                        <a:cs typeface="B Titr" pitchFamily="2" charset="-78"/>
                      </a:endParaRPr>
                    </a:p>
                    <a:p>
                      <a:endParaRPr lang="en-US" sz="1800" kern="1200" dirty="0" smtClean="0">
                        <a:solidFill>
                          <a:schemeClr val="accent4">
                            <a:lumMod val="10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l" defTabSz="914400" rtl="0" eaLnBrk="1" latinLnBrk="0" hangingPunct="1">
                        <a:spcBef>
                          <a:spcPts val="600"/>
                        </a:spcBef>
                        <a:spcAft>
                          <a:spcPts val="0"/>
                        </a:spcAft>
                      </a:pP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3315"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A79C6CED-2998-4B27-8796-F7353AA0CB30}" type="slidenum">
              <a:rPr lang="fa-IR"/>
              <a:pPr>
                <a:spcBef>
                  <a:spcPct val="50000"/>
                </a:spcBef>
              </a:pPr>
              <a:t>47</a:t>
            </a:fld>
            <a:endParaRPr lang="en-US"/>
          </a:p>
        </p:txBody>
      </p:sp>
      <p:graphicFrame>
        <p:nvGraphicFramePr>
          <p:cNvPr id="6" name="Table 5"/>
          <p:cNvGraphicFramePr>
            <a:graphicFrameLocks noGrp="1"/>
          </p:cNvGraphicFramePr>
          <p:nvPr/>
        </p:nvGraphicFramePr>
        <p:xfrm>
          <a:off x="323850" y="981075"/>
          <a:ext cx="8568951" cy="5562356"/>
        </p:xfrm>
        <a:graphic>
          <a:graphicData uri="http://schemas.openxmlformats.org/drawingml/2006/table">
            <a:tbl>
              <a:tblPr/>
              <a:tblGrid>
                <a:gridCol w="1584175"/>
                <a:gridCol w="2160240"/>
                <a:gridCol w="4824536"/>
              </a:tblGrid>
              <a:tr h="587253">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37316">
                <a:tc rowSpan="2">
                  <a:txBody>
                    <a:bodyPr/>
                    <a:lstStyle/>
                    <a:p>
                      <a:pPr marL="17780" indent="-107950" algn="just">
                        <a:spcBef>
                          <a:spcPts val="600"/>
                        </a:spcBef>
                        <a:spcAft>
                          <a:spcPts val="0"/>
                        </a:spcAft>
                      </a:pPr>
                      <a:r>
                        <a:rPr lang="en-US" sz="1800" b="1" dirty="0" smtClean="0">
                          <a:solidFill>
                            <a:schemeClr val="accent4">
                              <a:lumMod val="10000"/>
                            </a:schemeClr>
                          </a:solidFill>
                          <a:latin typeface="Times New Roman"/>
                          <a:ea typeface="Calibri"/>
                          <a:cs typeface="Arial"/>
                        </a:rPr>
                        <a:t>PTD initiation </a:t>
                      </a:r>
                      <a:r>
                        <a:rPr lang="fa-IR" sz="1800" dirty="0" smtClean="0">
                          <a:solidFill>
                            <a:schemeClr val="accent4">
                              <a:lumMod val="10000"/>
                            </a:schemeClr>
                          </a:solidFill>
                          <a:latin typeface="+mn-lt"/>
                          <a:ea typeface="Calibri"/>
                          <a:cs typeface="B Titr" pitchFamily="2" charset="-78"/>
                        </a:rPr>
                        <a:t>آغاز فرايند توسعه مشاركتي فناوري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3. Finding ideas</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مشخص كردن ايده‌هاي مناسب</a:t>
                      </a:r>
                      <a:endParaRPr lang="en-US" sz="1800" kern="1200" dirty="0" smtClean="0">
                        <a:solidFill>
                          <a:schemeClr val="accent4">
                            <a:lumMod val="10000"/>
                          </a:schemeClr>
                        </a:solidFill>
                        <a:latin typeface="+mn-lt"/>
                        <a:ea typeface="Calibri"/>
                        <a:cs typeface="B Titr" pitchFamily="2" charset="-78"/>
                      </a:endParaRPr>
                    </a:p>
                    <a:p>
                      <a:pPr marL="17780" indent="20955" algn="ctr">
                        <a:spcBef>
                          <a:spcPts val="600"/>
                        </a:spcBef>
                        <a:spcAft>
                          <a:spcPts val="0"/>
                        </a:spcAft>
                        <a:buNone/>
                      </a:pPr>
                      <a:r>
                        <a:rPr lang="fa-IR" sz="1600" kern="1200" dirty="0" smtClean="0">
                          <a:solidFill>
                            <a:schemeClr val="accent4">
                              <a:lumMod val="10000"/>
                            </a:schemeClr>
                          </a:solidFill>
                          <a:latin typeface="+mn-lt"/>
                          <a:ea typeface="Calibri"/>
                          <a:cs typeface="B Titr" pitchFamily="2" charset="-78"/>
                        </a:rPr>
                        <a:t>با استفاده از بحث‌هاي لازم با روستاييان</a:t>
                      </a:r>
                      <a:r>
                        <a:rPr lang="fa-IR" sz="1600" kern="1200" baseline="0" dirty="0" smtClean="0">
                          <a:solidFill>
                            <a:schemeClr val="accent4">
                              <a:lumMod val="10000"/>
                            </a:schemeClr>
                          </a:solidFill>
                          <a:latin typeface="+mn-lt"/>
                          <a:ea typeface="Calibri"/>
                          <a:cs typeface="B Titr" pitchFamily="2" charset="-78"/>
                        </a:rPr>
                        <a:t> مشخص گرديد كه:</a:t>
                      </a:r>
                    </a:p>
                    <a:p>
                      <a:pPr marL="17780" indent="20955" algn="ctr">
                        <a:spcBef>
                          <a:spcPts val="600"/>
                        </a:spcBef>
                        <a:spcAft>
                          <a:spcPts val="0"/>
                        </a:spcAft>
                        <a:buNone/>
                      </a:pPr>
                      <a:r>
                        <a:rPr lang="fa-IR" sz="1600" kern="1200" baseline="0" dirty="0" smtClean="0">
                          <a:solidFill>
                            <a:srgbClr val="0000FF"/>
                          </a:solidFill>
                          <a:latin typeface="+mn-lt"/>
                          <a:ea typeface="Calibri"/>
                          <a:cs typeface="B Titr" pitchFamily="2" charset="-78"/>
                        </a:rPr>
                        <a:t>تغيير الگوي كشت</a:t>
                      </a:r>
                    </a:p>
                    <a:p>
                      <a:pPr marL="17780" indent="20955" algn="ctr">
                        <a:spcBef>
                          <a:spcPts val="600"/>
                        </a:spcBef>
                        <a:spcAft>
                          <a:spcPts val="0"/>
                        </a:spcAft>
                        <a:buNone/>
                      </a:pPr>
                      <a:r>
                        <a:rPr lang="fa-IR" sz="1600" kern="1200" baseline="0" dirty="0" smtClean="0">
                          <a:solidFill>
                            <a:srgbClr val="0000FF"/>
                          </a:solidFill>
                          <a:latin typeface="+mn-lt"/>
                          <a:ea typeface="Calibri"/>
                          <a:cs typeface="B Titr" pitchFamily="2" charset="-78"/>
                        </a:rPr>
                        <a:t>استفاده از ارقام مقاوم به شوري</a:t>
                      </a:r>
                    </a:p>
                    <a:p>
                      <a:pPr marL="17780" indent="20955" algn="ctr">
                        <a:spcBef>
                          <a:spcPts val="600"/>
                        </a:spcBef>
                        <a:spcAft>
                          <a:spcPts val="0"/>
                        </a:spcAft>
                        <a:buNone/>
                      </a:pPr>
                      <a:r>
                        <a:rPr lang="fa-IR" sz="1600" kern="1200" baseline="0" dirty="0" smtClean="0">
                          <a:solidFill>
                            <a:srgbClr val="0000FF"/>
                          </a:solidFill>
                          <a:latin typeface="+mn-lt"/>
                          <a:ea typeface="Calibri"/>
                          <a:cs typeface="B Titr" pitchFamily="2" charset="-78"/>
                        </a:rPr>
                        <a:t>انجام زهكشي</a:t>
                      </a:r>
                    </a:p>
                    <a:p>
                      <a:pPr marL="17780" indent="20955" algn="ctr">
                        <a:spcBef>
                          <a:spcPts val="600"/>
                        </a:spcBef>
                        <a:spcAft>
                          <a:spcPts val="0"/>
                        </a:spcAft>
                        <a:buNone/>
                      </a:pPr>
                      <a:r>
                        <a:rPr lang="fa-IR" sz="1600" kern="1200" baseline="0" dirty="0" smtClean="0">
                          <a:solidFill>
                            <a:srgbClr val="0000FF"/>
                          </a:solidFill>
                          <a:latin typeface="+mn-lt"/>
                          <a:ea typeface="Calibri"/>
                          <a:cs typeface="B Titr" pitchFamily="2" charset="-78"/>
                        </a:rPr>
                        <a:t>كاشت محصول خاص</a:t>
                      </a:r>
                    </a:p>
                    <a:p>
                      <a:pPr marL="17780" indent="20955" algn="ctr">
                        <a:spcBef>
                          <a:spcPts val="600"/>
                        </a:spcBef>
                        <a:spcAft>
                          <a:spcPts val="0"/>
                        </a:spcAft>
                        <a:buNone/>
                      </a:pPr>
                      <a:r>
                        <a:rPr lang="fa-IR" sz="1600" kern="1200" baseline="0" dirty="0" smtClean="0">
                          <a:solidFill>
                            <a:srgbClr val="0000FF"/>
                          </a:solidFill>
                          <a:latin typeface="+mn-lt"/>
                          <a:ea typeface="Calibri"/>
                          <a:cs typeface="B Titr" pitchFamily="2" charset="-78"/>
                        </a:rPr>
                        <a:t>تغيير روش كشت</a:t>
                      </a:r>
                      <a:endParaRPr lang="en-US" sz="1600" kern="120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dirty="0" smtClean="0">
                          <a:solidFill>
                            <a:srgbClr val="000000"/>
                          </a:solidFill>
                          <a:latin typeface="Times New Roman"/>
                          <a:ea typeface="Calibri"/>
                          <a:cs typeface="Arial"/>
                        </a:rPr>
                        <a:t>Researchers and </a:t>
                      </a:r>
                      <a:r>
                        <a:rPr lang="en-US" sz="1800" dirty="0" err="1" smtClean="0">
                          <a:solidFill>
                            <a:srgbClr val="000000"/>
                          </a:solidFill>
                          <a:latin typeface="Times New Roman"/>
                          <a:ea typeface="Calibri"/>
                          <a:cs typeface="Arial"/>
                        </a:rPr>
                        <a:t>extensionists</a:t>
                      </a:r>
                      <a:r>
                        <a:rPr lang="en-US" sz="1800" dirty="0" smtClean="0">
                          <a:solidFill>
                            <a:srgbClr val="000000"/>
                          </a:solidFill>
                          <a:latin typeface="Times New Roman"/>
                          <a:ea typeface="Calibri"/>
                          <a:cs typeface="Arial"/>
                        </a:rPr>
                        <a:t> spend sufficient time in the village and walk with different farmer groups to the field and forest for ideas finding and identifying what could be done.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محققان و مروجان زمان كافي را براي شناسايي روستا و امكانات و مسايل و مشكلات آن براي پيدا نمودن ايده‌هاي مناسب به خرج دهند </a:t>
                      </a:r>
                    </a:p>
                    <a:p>
                      <a:pPr marL="17780" indent="-107950" algn="just">
                        <a:spcBef>
                          <a:spcPts val="600"/>
                        </a:spcBef>
                        <a:spcAft>
                          <a:spcPts val="0"/>
                        </a:spcAft>
                      </a:pPr>
                      <a:r>
                        <a:rPr lang="en-US" sz="1800" dirty="0" smtClean="0">
                          <a:solidFill>
                            <a:srgbClr val="000000"/>
                          </a:solidFill>
                          <a:latin typeface="Times New Roman"/>
                          <a:ea typeface="Calibri"/>
                          <a:cs typeface="Arial"/>
                        </a:rPr>
                        <a:t>The ideas must be new (new technology, way of organization or distance)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ايده‌ها بايد جديد و داراي قابليت كاربرد فناوريهاي نو بوده همچنين روشي جديد باشد</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547692">
                <a:tc vMerge="1">
                  <a:txBody>
                    <a:bodyPr/>
                    <a:lstStyle/>
                    <a:p>
                      <a:endParaRPr lang="en-US" dirty="0"/>
                    </a:p>
                  </a:txBody>
                  <a:tcPr/>
                </a:tc>
                <a:tc>
                  <a:txBody>
                    <a:bodyPr/>
                    <a:lstStyle/>
                    <a:p>
                      <a:pPr marL="17780" indent="20955" algn="l">
                        <a:spcBef>
                          <a:spcPts val="600"/>
                        </a:spcBef>
                        <a:spcAft>
                          <a:spcPts val="0"/>
                        </a:spcAft>
                      </a:pPr>
                      <a:r>
                        <a:rPr lang="en-US" sz="1800" dirty="0" smtClean="0">
                          <a:solidFill>
                            <a:srgbClr val="000000"/>
                          </a:solidFill>
                          <a:latin typeface="Times New Roman"/>
                          <a:ea typeface="Calibri"/>
                          <a:cs typeface="Arial"/>
                        </a:rPr>
                        <a:t>4. Development of idea sheet </a:t>
                      </a:r>
                    </a:p>
                    <a:p>
                      <a:pPr marL="17780" indent="20955" algn="ctr">
                        <a:spcBef>
                          <a:spcPts val="600"/>
                        </a:spcBef>
                        <a:spcAft>
                          <a:spcPts val="0"/>
                        </a:spcAft>
                      </a:pPr>
                      <a:r>
                        <a:rPr lang="fa-IR" sz="1800" kern="1200" dirty="0" smtClean="0">
                          <a:solidFill>
                            <a:schemeClr val="accent4">
                              <a:lumMod val="10000"/>
                            </a:schemeClr>
                          </a:solidFill>
                          <a:latin typeface="+mn-lt"/>
                          <a:ea typeface="Calibri"/>
                          <a:cs typeface="B Titr" pitchFamily="2" charset="-78"/>
                        </a:rPr>
                        <a:t>توسعه ايده‌هاي جديد</a:t>
                      </a:r>
                      <a:endParaRPr lang="en-US" sz="1800" kern="1200" dirty="0" smtClean="0">
                        <a:solidFill>
                          <a:schemeClr val="accent4">
                            <a:lumMod val="10000"/>
                          </a:schemeClr>
                        </a:solidFill>
                        <a:latin typeface="+mn-lt"/>
                        <a:ea typeface="Calibri"/>
                        <a:cs typeface="B Titr" pitchFamily="2" charset="-78"/>
                      </a:endParaRPr>
                    </a:p>
                    <a:p>
                      <a:pPr marL="17780" marR="0" indent="20955" algn="ctr" defTabSz="914400" rtl="0" eaLnBrk="1" fontAlgn="auto" latinLnBrk="0" hangingPunct="1">
                        <a:lnSpc>
                          <a:spcPct val="100000"/>
                        </a:lnSpc>
                        <a:spcBef>
                          <a:spcPts val="600"/>
                        </a:spcBef>
                        <a:spcAft>
                          <a:spcPts val="0"/>
                        </a:spcAft>
                        <a:buClrTx/>
                        <a:buSzTx/>
                        <a:buFontTx/>
                        <a:buNone/>
                        <a:tabLst/>
                        <a:defRPr/>
                      </a:pPr>
                      <a:r>
                        <a:rPr lang="fa-IR" sz="1800" kern="1200" baseline="0" dirty="0" smtClean="0">
                          <a:solidFill>
                            <a:srgbClr val="0000FF"/>
                          </a:solidFill>
                          <a:latin typeface="+mn-lt"/>
                          <a:ea typeface="Calibri"/>
                          <a:cs typeface="B Titr" pitchFamily="2" charset="-78"/>
                        </a:rPr>
                        <a:t>تغيير روش كشت</a:t>
                      </a:r>
                      <a:endParaRPr lang="en-US" sz="1800" kern="1200" dirty="0" smtClean="0">
                        <a:solidFill>
                          <a:srgbClr val="0000FF"/>
                        </a:solidFill>
                        <a:latin typeface="+mn-lt"/>
                        <a:ea typeface="Calibri"/>
                        <a:cs typeface="B Titr" pitchFamily="2" charset="-78"/>
                      </a:endParaRPr>
                    </a:p>
                    <a:p>
                      <a:pPr marL="17780" indent="20955" algn="ctr">
                        <a:spcBef>
                          <a:spcPts val="600"/>
                        </a:spcBef>
                        <a:spcAft>
                          <a:spcPts val="0"/>
                        </a:spcAft>
                      </a:pPr>
                      <a:endParaRPr lang="en-US" sz="1800" kern="1200" dirty="0" smtClean="0">
                        <a:solidFill>
                          <a:schemeClr val="tx1"/>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dirty="0" smtClean="0">
                          <a:solidFill>
                            <a:srgbClr val="000000"/>
                          </a:solidFill>
                          <a:latin typeface="Times New Roman"/>
                          <a:ea typeface="Calibri"/>
                          <a:cs typeface="Arial"/>
                        </a:rPr>
                        <a:t>Idea sheets are developed with the farmers in the field.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ايده‌هاي جديد با مطرح شدن در بين كشاورزان  و بيان </a:t>
                      </a:r>
                      <a:endParaRPr lang="en-US" sz="1800" kern="1200" baseline="0" dirty="0" smtClean="0">
                        <a:solidFill>
                          <a:schemeClr val="accent4">
                            <a:lumMod val="10000"/>
                          </a:schemeClr>
                        </a:solidFill>
                        <a:latin typeface="+mn-lt"/>
                        <a:ea typeface="Calibri"/>
                        <a:cs typeface="B Titr" pitchFamily="2" charset="-78"/>
                      </a:endParaRP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نظرات آنان كاملتر مي‌گردند</a:t>
                      </a:r>
                    </a:p>
                    <a:p>
                      <a:pPr marL="17780" indent="-107950" algn="ctr">
                        <a:spcBef>
                          <a:spcPts val="600"/>
                        </a:spcBef>
                        <a:spcAft>
                          <a:spcPts val="0"/>
                        </a:spcAft>
                      </a:pPr>
                      <a:r>
                        <a:rPr lang="fa-IR" sz="1800" kern="1200" baseline="0" dirty="0" smtClean="0">
                          <a:solidFill>
                            <a:srgbClr val="0000FF"/>
                          </a:solidFill>
                          <a:latin typeface="+mn-lt"/>
                          <a:ea typeface="Calibri"/>
                          <a:cs typeface="B Titr" pitchFamily="2" charset="-78"/>
                        </a:rPr>
                        <a:t>با توجه به شوري آب و محدوديت كشت</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4339"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38A2F836-5C26-4EAB-AE7B-A2A804620C5A}" type="slidenum">
              <a:rPr lang="fa-IR"/>
              <a:pPr>
                <a:spcBef>
                  <a:spcPct val="50000"/>
                </a:spcBef>
              </a:pPr>
              <a:t>48</a:t>
            </a:fld>
            <a:endParaRPr lang="en-US"/>
          </a:p>
        </p:txBody>
      </p:sp>
      <p:graphicFrame>
        <p:nvGraphicFramePr>
          <p:cNvPr id="6" name="Table 5"/>
          <p:cNvGraphicFramePr>
            <a:graphicFrameLocks noGrp="1"/>
          </p:cNvGraphicFramePr>
          <p:nvPr/>
        </p:nvGraphicFramePr>
        <p:xfrm>
          <a:off x="323850" y="981075"/>
          <a:ext cx="8568951" cy="5654040"/>
        </p:xfrm>
        <a:graphic>
          <a:graphicData uri="http://schemas.openxmlformats.org/drawingml/2006/table">
            <a:tbl>
              <a:tblPr/>
              <a:tblGrid>
                <a:gridCol w="1584175"/>
                <a:gridCol w="2160240"/>
                <a:gridCol w="4824536"/>
              </a:tblGrid>
              <a:tr h="56887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955396">
                <a:tc>
                  <a:txBody>
                    <a:bodyPr/>
                    <a:lstStyle/>
                    <a:p>
                      <a:pPr marL="17780" indent="-107950" algn="just">
                        <a:spcBef>
                          <a:spcPts val="600"/>
                        </a:spcBef>
                        <a:spcAft>
                          <a:spcPts val="0"/>
                        </a:spcAft>
                      </a:pPr>
                      <a:r>
                        <a:rPr lang="en-US" sz="1800" b="1" dirty="0" smtClean="0">
                          <a:solidFill>
                            <a:schemeClr val="accent4">
                              <a:lumMod val="10000"/>
                            </a:schemeClr>
                          </a:solidFill>
                          <a:latin typeface="Times New Roman"/>
                          <a:ea typeface="Calibri"/>
                          <a:cs typeface="Arial"/>
                        </a:rPr>
                        <a:t>PTD initiation </a:t>
                      </a:r>
                      <a:r>
                        <a:rPr lang="fa-IR" sz="1800" dirty="0" smtClean="0">
                          <a:solidFill>
                            <a:schemeClr val="accent4">
                              <a:lumMod val="10000"/>
                            </a:schemeClr>
                          </a:solidFill>
                          <a:latin typeface="+mn-lt"/>
                          <a:ea typeface="Calibri"/>
                          <a:cs typeface="B Titr" pitchFamily="2" charset="-78"/>
                        </a:rPr>
                        <a:t>آغاز فرايند توسعه مشاركتي فناوري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5. Selection of experiments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مشخص كردن ايده‌هاي </a:t>
                      </a:r>
                      <a:endParaRPr lang="en-US" sz="1800" kern="1200" dirty="0" smtClean="0">
                        <a:solidFill>
                          <a:schemeClr val="accent4">
                            <a:lumMod val="10000"/>
                          </a:schemeClr>
                        </a:solidFill>
                        <a:latin typeface="+mn-lt"/>
                        <a:ea typeface="Calibri"/>
                        <a:cs typeface="B Titr" pitchFamily="2" charset="-78"/>
                      </a:endParaRP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مناسب</a:t>
                      </a:r>
                      <a:endParaRPr lang="en-US" sz="1800" kern="1200" dirty="0" smtClean="0">
                        <a:solidFill>
                          <a:schemeClr val="accent4">
                            <a:lumMod val="10000"/>
                          </a:schemeClr>
                        </a:solidFill>
                        <a:latin typeface="+mn-lt"/>
                        <a:ea typeface="Calibri"/>
                        <a:cs typeface="B Titr" pitchFamily="2" charset="-78"/>
                      </a:endParaRPr>
                    </a:p>
                    <a:p>
                      <a:pPr marL="17780" indent="20955" algn="ctr">
                        <a:lnSpc>
                          <a:spcPct val="100000"/>
                        </a:lnSpc>
                        <a:spcBef>
                          <a:spcPts val="600"/>
                        </a:spcBef>
                        <a:spcAft>
                          <a:spcPts val="0"/>
                        </a:spcAft>
                        <a:buNone/>
                      </a:pPr>
                      <a:r>
                        <a:rPr lang="fa-IR" sz="1700" kern="1200" dirty="0" smtClean="0">
                          <a:solidFill>
                            <a:srgbClr val="0000FF"/>
                          </a:solidFill>
                          <a:latin typeface="+mn-lt"/>
                          <a:ea typeface="Calibri"/>
                          <a:cs typeface="B Titr" pitchFamily="2" charset="-78"/>
                        </a:rPr>
                        <a:t>كشاورزان</a:t>
                      </a:r>
                      <a:r>
                        <a:rPr lang="fa-IR" sz="1700" kern="1200" baseline="0" dirty="0" smtClean="0">
                          <a:solidFill>
                            <a:srgbClr val="0000FF"/>
                          </a:solidFill>
                          <a:latin typeface="+mn-lt"/>
                          <a:ea typeface="Calibri"/>
                          <a:cs typeface="B Titr" pitchFamily="2" charset="-78"/>
                        </a:rPr>
                        <a:t> به بحث و بررسي گروهي بيان تجربيات ، مخاطرات و مزاياي آزمايشات پرداخته به اولويت بندي مسايل مي‌پردازند</a:t>
                      </a:r>
                      <a:endParaRPr lang="en-US" sz="1700" kern="1200" baseline="0" dirty="0" smtClean="0">
                        <a:solidFill>
                          <a:srgbClr val="0000FF"/>
                        </a:solidFill>
                        <a:latin typeface="+mn-lt"/>
                        <a:ea typeface="Calibri"/>
                        <a:cs typeface="B Titr" pitchFamily="2" charset="-78"/>
                      </a:endParaRPr>
                    </a:p>
                    <a:p>
                      <a:pPr marL="17780" marR="0" indent="20955" algn="ctr" defTabSz="914400" rtl="0" eaLnBrk="1" fontAlgn="auto" latinLnBrk="0" hangingPunct="1">
                        <a:lnSpc>
                          <a:spcPct val="100000"/>
                        </a:lnSpc>
                        <a:spcBef>
                          <a:spcPts val="600"/>
                        </a:spcBef>
                        <a:spcAft>
                          <a:spcPts val="0"/>
                        </a:spcAft>
                        <a:buClrTx/>
                        <a:buSzTx/>
                        <a:buFontTx/>
                        <a:buNone/>
                        <a:tabLst/>
                        <a:defRPr/>
                      </a:pPr>
                      <a:r>
                        <a:rPr lang="fa-IR" sz="1700" kern="1200" dirty="0" smtClean="0">
                          <a:solidFill>
                            <a:srgbClr val="0000FF"/>
                          </a:solidFill>
                          <a:latin typeface="+mn-lt"/>
                          <a:ea typeface="Calibri"/>
                          <a:cs typeface="B Titr" pitchFamily="2" charset="-78"/>
                        </a:rPr>
                        <a:t>در</a:t>
                      </a:r>
                      <a:r>
                        <a:rPr lang="fa-IR" sz="1700" kern="1200" baseline="0" dirty="0" smtClean="0">
                          <a:solidFill>
                            <a:srgbClr val="0000FF"/>
                          </a:solidFill>
                          <a:latin typeface="+mn-lt"/>
                          <a:ea typeface="Calibri"/>
                          <a:cs typeface="B Titr" pitchFamily="2" charset="-78"/>
                        </a:rPr>
                        <a:t> منطقه به صورت تجربي كشاورزان به اين نتيجه رسيده بودند كه استفاده از مالچ پلاستيكي براي كشت باعث كاهش مصرف آب و كاهش تبخير سطحي خاك كنترل بهتر آفات و بيماريها و عملكرد بهتري مي‌گردد</a:t>
                      </a:r>
                      <a:endParaRPr lang="en-US" sz="1700" kern="120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dirty="0" smtClean="0">
                          <a:solidFill>
                            <a:srgbClr val="000000"/>
                          </a:solidFill>
                          <a:latin typeface="Times New Roman"/>
                          <a:ea typeface="Calibri"/>
                          <a:cs typeface="Arial"/>
                        </a:rPr>
                        <a:t>The identified ideas are screened by the key farmers.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موضوعات مشخص شده توسط كشاورزان كليدي غربالگري مي‌گردند</a:t>
                      </a:r>
                    </a:p>
                    <a:p>
                      <a:pPr marL="17780" indent="-107950" algn="just">
                        <a:spcBef>
                          <a:spcPts val="600"/>
                        </a:spcBef>
                        <a:spcAft>
                          <a:spcPts val="0"/>
                        </a:spcAft>
                      </a:pPr>
                      <a:r>
                        <a:rPr lang="en-US" sz="1800" dirty="0" smtClean="0">
                          <a:solidFill>
                            <a:srgbClr val="000000"/>
                          </a:solidFill>
                          <a:latin typeface="Times New Roman"/>
                          <a:ea typeface="Calibri"/>
                          <a:cs typeface="Arial"/>
                        </a:rPr>
                        <a:t>The ideas are presented clearly to all villagers by the key farmers.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موضوعات مشخص شده به صورت كاملا روشن براي كشاورزان ديگر توسط كشاورزان نوآور و كليدي مطرح مي‌شوند</a:t>
                      </a:r>
                    </a:p>
                    <a:p>
                      <a:pPr marL="17780" indent="-107950" algn="ctr">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Risks and benefits of the experiments are analyzed. </a:t>
                      </a:r>
                      <a:endParaRPr lang="fa-IR" sz="1800" kern="1200" baseline="0" dirty="0" smtClean="0">
                        <a:solidFill>
                          <a:schemeClr val="accent4">
                            <a:lumMod val="10000"/>
                          </a:schemeClr>
                        </a:solidFill>
                        <a:latin typeface="+mn-lt"/>
                        <a:ea typeface="Calibri"/>
                        <a:cs typeface="B Titr" pitchFamily="2" charset="-78"/>
                      </a:endParaRP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مزايا و معايب موضوعات مطرح و مورد تجزيه و تحليل همگان قرار مي‌گيرد</a:t>
                      </a:r>
                      <a:endParaRPr lang="en-US" sz="1800" kern="1200" baseline="0" dirty="0" smtClean="0">
                        <a:solidFill>
                          <a:schemeClr val="accent4">
                            <a:lumMod val="10000"/>
                          </a:schemeClr>
                        </a:solidFill>
                        <a:latin typeface="+mn-lt"/>
                        <a:ea typeface="Calibri"/>
                        <a:cs typeface="B Titr" pitchFamily="2" charset="-78"/>
                      </a:endParaRPr>
                    </a:p>
                    <a:p>
                      <a:pPr marL="17780" indent="-107950"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ideas to be experimented are ranked and selected by villagers.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موضوعات مطرح شده توسط كشاورزان اولويت گذاري و انتخاب مي‌گردند</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5363"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BF2921CF-73E5-44D6-8F70-2DAE7420E43B}" type="slidenum">
              <a:rPr lang="fa-IR"/>
              <a:pPr>
                <a:spcBef>
                  <a:spcPct val="50000"/>
                </a:spcBef>
              </a:pPr>
              <a:t>49</a:t>
            </a:fld>
            <a:endParaRPr lang="en-US"/>
          </a:p>
        </p:txBody>
      </p:sp>
      <p:graphicFrame>
        <p:nvGraphicFramePr>
          <p:cNvPr id="6" name="Table 5"/>
          <p:cNvGraphicFramePr>
            <a:graphicFrameLocks noGrp="1"/>
          </p:cNvGraphicFramePr>
          <p:nvPr/>
        </p:nvGraphicFramePr>
        <p:xfrm>
          <a:off x="323850" y="776288"/>
          <a:ext cx="8640638" cy="5929161"/>
        </p:xfrm>
        <a:graphic>
          <a:graphicData uri="http://schemas.openxmlformats.org/drawingml/2006/table">
            <a:tbl>
              <a:tblPr/>
              <a:tblGrid>
                <a:gridCol w="1079798"/>
                <a:gridCol w="1728192"/>
                <a:gridCol w="5832648"/>
              </a:tblGrid>
              <a:tr h="48074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54441">
                <a:tc rowSpan="2">
                  <a:txBody>
                    <a:bodyPr/>
                    <a:lstStyle/>
                    <a:p>
                      <a:pPr marL="17780" indent="-107950" algn="just">
                        <a:spcBef>
                          <a:spcPts val="600"/>
                        </a:spcBef>
                        <a:spcAft>
                          <a:spcPts val="0"/>
                        </a:spcAft>
                      </a:pPr>
                      <a:r>
                        <a:rPr lang="en-US" sz="1800" b="1" dirty="0" smtClean="0">
                          <a:solidFill>
                            <a:srgbClr val="000000"/>
                          </a:solidFill>
                          <a:latin typeface="Times New Roman"/>
                          <a:ea typeface="Calibri"/>
                          <a:cs typeface="Arial"/>
                        </a:rPr>
                        <a:t>PTD initiation </a:t>
                      </a:r>
                    </a:p>
                    <a:p>
                      <a:pPr marL="17780" indent="-107950" algn="just">
                        <a:spcBef>
                          <a:spcPts val="600"/>
                        </a:spcBef>
                        <a:spcAft>
                          <a:spcPts val="0"/>
                        </a:spcAft>
                      </a:pPr>
                      <a:r>
                        <a:rPr lang="fa-IR" sz="1800" dirty="0" smtClean="0">
                          <a:solidFill>
                            <a:schemeClr val="accent4">
                              <a:lumMod val="10000"/>
                            </a:schemeClr>
                          </a:solidFill>
                          <a:latin typeface="+mn-lt"/>
                          <a:ea typeface="Calibri"/>
                          <a:cs typeface="B Titr" pitchFamily="2" charset="-78"/>
                        </a:rPr>
                        <a:t>آغاز فرايند توسعه مشاركتي فناوري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6. Selection of households to conduct the experiments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انتخاب خانواده‌ها براي انجام و كاربرد موضوعات</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dirty="0" smtClean="0">
                          <a:solidFill>
                            <a:srgbClr val="000000"/>
                          </a:solidFill>
                          <a:latin typeface="Times New Roman"/>
                          <a:ea typeface="Calibri"/>
                          <a:cs typeface="Arial"/>
                        </a:rPr>
                        <a:t>Criteria for household selection are defined by the villagers.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معيارهاي لازم براي انتخاب خانوارها توسط كشاورزان مشخص مي‌گردد</a:t>
                      </a:r>
                    </a:p>
                    <a:p>
                      <a:pPr marL="17780" indent="-107950" algn="just">
                        <a:spcBef>
                          <a:spcPts val="600"/>
                        </a:spcBef>
                        <a:spcAft>
                          <a:spcPts val="0"/>
                        </a:spcAft>
                      </a:pPr>
                      <a:r>
                        <a:rPr lang="en-US" sz="1800" dirty="0" smtClean="0">
                          <a:solidFill>
                            <a:srgbClr val="000000"/>
                          </a:solidFill>
                          <a:latin typeface="Times New Roman"/>
                          <a:ea typeface="Calibri"/>
                          <a:cs typeface="Arial"/>
                        </a:rPr>
                        <a:t>Households voluntarily participate in the experiment implementation and are selected by the villagers, and have competent conditions.</a:t>
                      </a:r>
                    </a:p>
                    <a:p>
                      <a:pPr marL="17780" indent="-107950" algn="ctr">
                        <a:spcBef>
                          <a:spcPts val="600"/>
                        </a:spcBef>
                        <a:spcAft>
                          <a:spcPts val="0"/>
                        </a:spcAft>
                      </a:pPr>
                      <a:r>
                        <a:rPr lang="en-US" sz="1800" dirty="0" smtClean="0">
                          <a:solidFill>
                            <a:schemeClr val="accent4">
                              <a:lumMod val="10000"/>
                            </a:schemeClr>
                          </a:solidFill>
                          <a:latin typeface="Times New Roman"/>
                          <a:ea typeface="Calibri"/>
                          <a:cs typeface="Arial"/>
                        </a:rPr>
                        <a:t> </a:t>
                      </a:r>
                      <a:r>
                        <a:rPr lang="fa-IR" sz="1800" kern="1200" baseline="0" dirty="0" smtClean="0">
                          <a:solidFill>
                            <a:schemeClr val="accent4">
                              <a:lumMod val="10000"/>
                            </a:schemeClr>
                          </a:solidFill>
                          <a:latin typeface="+mn-lt"/>
                          <a:ea typeface="Calibri"/>
                          <a:cs typeface="B Titr" pitchFamily="2" charset="-78"/>
                        </a:rPr>
                        <a:t>خانوارهاي داوطلب مشاركت مي‌كنند در اجراي موضوعات همچنين خانوارهايي كه شرايط مناسب را از نظر روستاييان دارند انتخاب مي شوند </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54441">
                <a:tc vMerge="1">
                  <a:txBody>
                    <a:bodyPr/>
                    <a:lstStyle/>
                    <a:p>
                      <a:pPr marL="17780" indent="-107950" algn="just">
                        <a:spcBef>
                          <a:spcPts val="600"/>
                        </a:spcBef>
                        <a:spcAft>
                          <a:spcPts val="0"/>
                        </a:spcAft>
                      </a:pPr>
                      <a:endParaRPr lang="en-US" sz="1800" dirty="0">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just">
                        <a:spcBef>
                          <a:spcPts val="600"/>
                        </a:spcBef>
                        <a:spcAft>
                          <a:spcPts val="0"/>
                        </a:spcAft>
                      </a:pPr>
                      <a:r>
                        <a:rPr lang="en-US" sz="1800" dirty="0">
                          <a:solidFill>
                            <a:srgbClr val="000000"/>
                          </a:solidFill>
                          <a:latin typeface="Times New Roman"/>
                          <a:ea typeface="Calibri"/>
                          <a:cs typeface="Arial"/>
                        </a:rPr>
                        <a:t>7. Development of experiment sheet </a:t>
                      </a:r>
                      <a:endParaRPr lang="en-US" sz="1800" dirty="0" smtClean="0">
                        <a:solidFill>
                          <a:srgbClr val="000000"/>
                        </a:solidFill>
                        <a:latin typeface="Times New Roman"/>
                        <a:ea typeface="Calibri"/>
                        <a:cs typeface="Arial"/>
                      </a:endParaRPr>
                    </a:p>
                    <a:p>
                      <a:pPr marL="17780" indent="20955" algn="just">
                        <a:spcBef>
                          <a:spcPts val="600"/>
                        </a:spcBef>
                        <a:spcAft>
                          <a:spcPts val="0"/>
                        </a:spcAft>
                      </a:pPr>
                      <a:r>
                        <a:rPr lang="fa-IR" sz="1800" kern="1200" dirty="0" smtClean="0">
                          <a:solidFill>
                            <a:schemeClr val="accent4">
                              <a:lumMod val="10000"/>
                            </a:schemeClr>
                          </a:solidFill>
                          <a:latin typeface="+mn-lt"/>
                          <a:ea typeface="Calibri"/>
                          <a:cs typeface="B Titr" pitchFamily="2" charset="-78"/>
                        </a:rPr>
                        <a:t>كاملتر كردن موضوعات</a:t>
                      </a:r>
                      <a:endParaRPr lang="en-US" sz="1800" kern="1200" dirty="0" smtClean="0">
                        <a:solidFill>
                          <a:schemeClr val="accent4">
                            <a:lumMod val="10000"/>
                          </a:schemeClr>
                        </a:solidFill>
                        <a:latin typeface="+mn-lt"/>
                        <a:ea typeface="Calibri"/>
                        <a:cs typeface="B Titr" pitchFamily="2" charset="-78"/>
                      </a:endParaRPr>
                    </a:p>
                    <a:p>
                      <a:pPr marL="17780" indent="20955" algn="just" rtl="1">
                        <a:spcBef>
                          <a:spcPts val="600"/>
                        </a:spcBef>
                        <a:spcAft>
                          <a:spcPts val="0"/>
                        </a:spcAft>
                      </a:pPr>
                      <a:r>
                        <a:rPr lang="fa-IR" sz="1800" kern="1200" dirty="0" smtClean="0">
                          <a:solidFill>
                            <a:srgbClr val="0000FF"/>
                          </a:solidFill>
                          <a:latin typeface="+mn-lt"/>
                          <a:ea typeface="Calibri"/>
                          <a:cs typeface="B Titr" pitchFamily="2" charset="-78"/>
                        </a:rPr>
                        <a:t>در</a:t>
                      </a:r>
                      <a:r>
                        <a:rPr lang="fa-IR" sz="1800" kern="1200" baseline="0" dirty="0" smtClean="0">
                          <a:solidFill>
                            <a:srgbClr val="0000FF"/>
                          </a:solidFill>
                          <a:latin typeface="+mn-lt"/>
                          <a:ea typeface="Calibri"/>
                          <a:cs typeface="B Titr" pitchFamily="2" charset="-78"/>
                        </a:rPr>
                        <a:t> مناطقي كه بقايا حفظ شده عملكرد محصول بهتر بوده است</a:t>
                      </a:r>
                      <a:endParaRPr lang="en-US" sz="1800" kern="1200" dirty="0" smtClean="0">
                        <a:solidFill>
                          <a:srgbClr val="0000FF"/>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design of the experiment is based on local and scientific knowledge.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موضوعات براساس تجارب كشاورزان و انتقال مطالب علمي طراحي و آماده اجرا مي‌گردند</a:t>
                      </a:r>
                      <a:endParaRPr lang="en-US" sz="1800" kern="1200" baseline="0" dirty="0" smtClean="0">
                        <a:solidFill>
                          <a:schemeClr val="accent4">
                            <a:lumMod val="10000"/>
                          </a:schemeClr>
                        </a:solidFill>
                        <a:latin typeface="+mn-lt"/>
                        <a:ea typeface="Calibri"/>
                        <a:cs typeface="B Titr" pitchFamily="2" charset="-78"/>
                      </a:endParaRPr>
                    </a:p>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experiment sheets are clear and sufficient number of criteria. </a:t>
                      </a:r>
                    </a:p>
                    <a:p>
                      <a:pPr marL="17780" marR="0" indent="-107950" algn="ctr" defTabSz="914400" rtl="0" eaLnBrk="1" fontAlgn="auto" latinLnBrk="0" hangingPunct="1">
                        <a:lnSpc>
                          <a:spcPct val="100000"/>
                        </a:lnSpc>
                        <a:spcBef>
                          <a:spcPts val="600"/>
                        </a:spcBef>
                        <a:spcAft>
                          <a:spcPts val="0"/>
                        </a:spcAft>
                        <a:buClrTx/>
                        <a:buSzTx/>
                        <a:buFontTx/>
                        <a:buNone/>
                        <a:tabLst/>
                        <a:defRPr/>
                      </a:pPr>
                      <a:r>
                        <a:rPr lang="fa-IR" sz="1800" kern="1200" baseline="0" dirty="0" smtClean="0">
                          <a:solidFill>
                            <a:schemeClr val="accent4">
                              <a:lumMod val="10000"/>
                            </a:schemeClr>
                          </a:solidFill>
                          <a:latin typeface="+mn-lt"/>
                          <a:ea typeface="Calibri"/>
                          <a:cs typeface="B Titr" pitchFamily="2" charset="-78"/>
                        </a:rPr>
                        <a:t>موضوعات كاملا روشن و معيارهاي حصول هدف نيز مشخص مي‌گردد</a:t>
                      </a:r>
                      <a:endParaRPr lang="en-US" sz="1800" kern="1200" baseline="0" dirty="0" smtClean="0">
                        <a:solidFill>
                          <a:schemeClr val="accent4">
                            <a:lumMod val="10000"/>
                          </a:schemeClr>
                        </a:solidFill>
                        <a:latin typeface="+mn-lt"/>
                        <a:ea typeface="Calibri"/>
                        <a:cs typeface="B Titr" pitchFamily="2" charset="-78"/>
                      </a:endParaRPr>
                    </a:p>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experiment sheets are developed with interested groups. </a:t>
                      </a:r>
                      <a:endParaRPr lang="fa-IR" sz="1800" kern="1200" baseline="0" dirty="0" smtClean="0">
                        <a:solidFill>
                          <a:schemeClr val="accent4">
                            <a:lumMod val="10000"/>
                          </a:schemeClr>
                        </a:solidFill>
                        <a:latin typeface="+mn-lt"/>
                        <a:ea typeface="Calibri"/>
                        <a:cs typeface="B Titr" pitchFamily="2" charset="-78"/>
                      </a:endParaRPr>
                    </a:p>
                    <a:p>
                      <a:pPr marL="17780" marR="0" indent="-107950" algn="ctr" defTabSz="914400" rtl="0" eaLnBrk="1" fontAlgn="auto" latinLnBrk="0" hangingPunct="1">
                        <a:lnSpc>
                          <a:spcPct val="100000"/>
                        </a:lnSpc>
                        <a:spcBef>
                          <a:spcPts val="600"/>
                        </a:spcBef>
                        <a:spcAft>
                          <a:spcPts val="0"/>
                        </a:spcAft>
                        <a:buClrTx/>
                        <a:buSzTx/>
                        <a:buFontTx/>
                        <a:buNone/>
                        <a:tabLst/>
                        <a:defRPr/>
                      </a:pPr>
                      <a:r>
                        <a:rPr lang="fa-IR" sz="1800" kern="1200" baseline="0" dirty="0" smtClean="0">
                          <a:solidFill>
                            <a:schemeClr val="accent4">
                              <a:lumMod val="10000"/>
                            </a:schemeClr>
                          </a:solidFill>
                          <a:latin typeface="+mn-lt"/>
                          <a:ea typeface="Calibri"/>
                          <a:cs typeface="B Titr" pitchFamily="2" charset="-78"/>
                        </a:rPr>
                        <a:t>موضوعات براساس علايق گروهها نيز كامل‌تر مي‌گردند </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332656"/>
            <a:ext cx="8208912" cy="4154984"/>
          </a:xfrm>
          <a:prstGeom prst="rect">
            <a:avLst/>
          </a:prstGeom>
          <a:noFill/>
        </p:spPr>
        <p:txBody>
          <a:bodyPr wrap="square" rtlCol="0">
            <a:spAutoFit/>
          </a:bodyPr>
          <a:lstStyle/>
          <a:p>
            <a:pPr algn="just"/>
            <a:r>
              <a:rPr lang="fa-IR" sz="2400" dirty="0" smtClean="0">
                <a:solidFill>
                  <a:srgbClr val="000000"/>
                </a:solidFill>
                <a:cs typeface="B Titr" pitchFamily="2" charset="-78"/>
              </a:rPr>
              <a:t>چند كاركري بودن كشاورزي مي‌تواند شامل كاركردهاي فضايي، توليدي، خدماتي و غيره باشد. براي مثال اگر درختان گردوي يك كشاورز در دو طرف يك جاده عمومي سايه افكند، همچنين منظره زيبا و شايسته‌اي نيز به محيط بدهد، شايد لازم باشد كه بر توليد گردو در آن جاده به‌خصوص يارانه تعلق گيرد تا آن كشاورز به نگهداري از درختان گردوي سايه‌افكن زيبا تشويق گردد زيرا به نظر مي‌رسد علاوه بر كاركرد توليد، كاركرد خدماتي و فضايي مطلوب نيز از اين فعاليت ايجاد شده است.</a:t>
            </a:r>
          </a:p>
          <a:p>
            <a:pPr algn="just"/>
            <a:r>
              <a:rPr lang="fa-IR" sz="2400" dirty="0" smtClean="0">
                <a:solidFill>
                  <a:srgbClr val="000000"/>
                </a:solidFill>
                <a:cs typeface="B Titr" pitchFamily="2" charset="-78"/>
              </a:rPr>
              <a:t>با اين تعريف مي‌توان بيان نمود كه كشاورزي چند كاركردي به دو موضوع مهم يعني منافع توليدات تجاري در بخش كشاورزي و منافع غيرتجاري آن اشاره دارد به عبارت بهتر ارزش توليدات كشاورزي ماحصل تجميع توليدات تجاري و غيرتجاري اين بخش خواهد بود. </a:t>
            </a:r>
            <a:endParaRPr lang="en-US" sz="2400" dirty="0">
              <a:solidFill>
                <a:srgbClr val="000000"/>
              </a:solidFill>
              <a:cs typeface="B Titr" pitchFamily="2" charset="-78"/>
            </a:endParaRPr>
          </a:p>
        </p:txBody>
      </p:sp>
      <p:graphicFrame>
        <p:nvGraphicFramePr>
          <p:cNvPr id="12" name="Table 11"/>
          <p:cNvGraphicFramePr>
            <a:graphicFrameLocks noGrp="1"/>
          </p:cNvGraphicFramePr>
          <p:nvPr/>
        </p:nvGraphicFramePr>
        <p:xfrm>
          <a:off x="827581" y="4653136"/>
          <a:ext cx="7056786" cy="1543685"/>
        </p:xfrm>
        <a:graphic>
          <a:graphicData uri="http://schemas.openxmlformats.org/drawingml/2006/table">
            <a:tbl>
              <a:tblPr rtl="1"/>
              <a:tblGrid>
                <a:gridCol w="1514448"/>
                <a:gridCol w="1623265"/>
                <a:gridCol w="2154263"/>
                <a:gridCol w="1764810"/>
              </a:tblGrid>
              <a:tr h="356235">
                <a:tc>
                  <a:txBody>
                    <a:bodyPr/>
                    <a:lstStyle/>
                    <a:p>
                      <a:pPr algn="ctr" rtl="1">
                        <a:lnSpc>
                          <a:spcPct val="120000"/>
                        </a:lnSpc>
                        <a:spcAft>
                          <a:spcPts val="0"/>
                        </a:spcAft>
                      </a:pPr>
                      <a:r>
                        <a:rPr lang="fa-IR" sz="1600" dirty="0">
                          <a:solidFill>
                            <a:srgbClr val="000000"/>
                          </a:solidFill>
                          <a:latin typeface="Times New Roman"/>
                          <a:ea typeface="Times New Roman"/>
                          <a:cs typeface="B Titr" pitchFamily="2" charset="-78"/>
                        </a:rPr>
                        <a:t>توليدات تجاري</a:t>
                      </a:r>
                      <a:endParaRPr lang="en-US" sz="1050" dirty="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20000"/>
                        </a:lnSpc>
                        <a:spcAft>
                          <a:spcPts val="0"/>
                        </a:spcAft>
                      </a:pPr>
                      <a:r>
                        <a:rPr lang="fa-IR" sz="1600">
                          <a:solidFill>
                            <a:srgbClr val="000000"/>
                          </a:solidFill>
                          <a:latin typeface="Times New Roman"/>
                          <a:ea typeface="Times New Roman"/>
                          <a:cs typeface="B Titr" pitchFamily="2" charset="-78"/>
                        </a:rPr>
                        <a:t>توليدات غير تجاري</a:t>
                      </a:r>
                      <a:endParaRPr lang="en-US" sz="105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87450">
                <a:tc>
                  <a:txBody>
                    <a:bodyPr/>
                    <a:lstStyle/>
                    <a:p>
                      <a:pPr algn="ctr" rtl="1">
                        <a:lnSpc>
                          <a:spcPct val="120000"/>
                        </a:lnSpc>
                        <a:spcAft>
                          <a:spcPts val="0"/>
                        </a:spcAft>
                      </a:pPr>
                      <a:r>
                        <a:rPr lang="fa-IR" sz="1400" dirty="0">
                          <a:solidFill>
                            <a:srgbClr val="000000"/>
                          </a:solidFill>
                          <a:latin typeface="Times New Roman"/>
                          <a:ea typeface="Times New Roman"/>
                          <a:cs typeface="B Titr" pitchFamily="2" charset="-78"/>
                        </a:rPr>
                        <a:t>غذا و فيبر</a:t>
                      </a:r>
                      <a:endParaRPr lang="en-US" sz="1050" dirty="0">
                        <a:solidFill>
                          <a:srgbClr val="000000"/>
                        </a:solidFill>
                        <a:latin typeface="Times New Roman"/>
                        <a:ea typeface="Times New Roman"/>
                        <a:cs typeface="B Titr" pitchFamily="2" charset="-78"/>
                      </a:endParaRPr>
                    </a:p>
                    <a:p>
                      <a:pPr algn="ctr" rtl="1">
                        <a:lnSpc>
                          <a:spcPct val="120000"/>
                        </a:lnSpc>
                        <a:spcAft>
                          <a:spcPts val="0"/>
                        </a:spcAft>
                      </a:pPr>
                      <a:r>
                        <a:rPr lang="fa-IR" sz="1400" dirty="0">
                          <a:solidFill>
                            <a:srgbClr val="000000"/>
                          </a:solidFill>
                          <a:latin typeface="Times New Roman"/>
                          <a:ea typeface="Times New Roman"/>
                          <a:cs typeface="B Titr" pitchFamily="2" charset="-78"/>
                        </a:rPr>
                        <a:t>تغيير شكل توليدات</a:t>
                      </a:r>
                      <a:endParaRPr lang="en-US" sz="1050" dirty="0">
                        <a:solidFill>
                          <a:srgbClr val="000000"/>
                        </a:solidFill>
                        <a:latin typeface="Times New Roman"/>
                        <a:ea typeface="Times New Roman"/>
                        <a:cs typeface="B Titr" pitchFamily="2" charset="-78"/>
                      </a:endParaRPr>
                    </a:p>
                    <a:p>
                      <a:pPr algn="ctr" rtl="1">
                        <a:lnSpc>
                          <a:spcPct val="120000"/>
                        </a:lnSpc>
                        <a:spcAft>
                          <a:spcPts val="0"/>
                        </a:spcAft>
                      </a:pPr>
                      <a:r>
                        <a:rPr lang="fa-IR" sz="1400" dirty="0">
                          <a:solidFill>
                            <a:srgbClr val="000000"/>
                          </a:solidFill>
                          <a:latin typeface="Times New Roman"/>
                          <a:ea typeface="Times New Roman"/>
                          <a:cs typeface="B Titr" pitchFamily="2" charset="-78"/>
                        </a:rPr>
                        <a:t>ساير توليدات بازاري</a:t>
                      </a:r>
                      <a:endParaRPr lang="en-US" sz="1050" dirty="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a:solidFill>
                            <a:srgbClr val="000000"/>
                          </a:solidFill>
                          <a:latin typeface="Times New Roman"/>
                          <a:ea typeface="Times New Roman"/>
                          <a:cs typeface="B Titr" pitchFamily="2" charset="-78"/>
                        </a:rPr>
                        <a:t>توريسم روستايي</a:t>
                      </a:r>
                      <a:endParaRPr lang="en-US" sz="1050">
                        <a:solidFill>
                          <a:srgbClr val="000000"/>
                        </a:solidFill>
                        <a:latin typeface="Times New Roman"/>
                        <a:ea typeface="Times New Roman"/>
                        <a:cs typeface="B Titr" pitchFamily="2" charset="-78"/>
                      </a:endParaRPr>
                    </a:p>
                    <a:p>
                      <a:pPr algn="ctr" rtl="1">
                        <a:lnSpc>
                          <a:spcPct val="120000"/>
                        </a:lnSpc>
                        <a:spcAft>
                          <a:spcPts val="0"/>
                        </a:spcAft>
                      </a:pPr>
                      <a:r>
                        <a:rPr lang="fa-IR" sz="1400">
                          <a:solidFill>
                            <a:srgbClr val="000000"/>
                          </a:solidFill>
                          <a:latin typeface="Times New Roman"/>
                          <a:ea typeface="Times New Roman"/>
                          <a:cs typeface="B Titr" pitchFamily="2" charset="-78"/>
                        </a:rPr>
                        <a:t>مراقبت از افراد مسن و يا معلول</a:t>
                      </a:r>
                      <a:endParaRPr lang="en-US" sz="105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a:solidFill>
                            <a:srgbClr val="000000"/>
                          </a:solidFill>
                          <a:latin typeface="Times New Roman"/>
                          <a:ea typeface="Times New Roman"/>
                          <a:cs typeface="B Titr" pitchFamily="2" charset="-78"/>
                        </a:rPr>
                        <a:t>امنيت غذايي</a:t>
                      </a:r>
                      <a:endParaRPr lang="en-US" sz="1050">
                        <a:solidFill>
                          <a:srgbClr val="000000"/>
                        </a:solidFill>
                        <a:latin typeface="Times New Roman"/>
                        <a:ea typeface="Times New Roman"/>
                        <a:cs typeface="B Titr" pitchFamily="2" charset="-78"/>
                      </a:endParaRPr>
                    </a:p>
                    <a:p>
                      <a:pPr algn="ctr" rtl="1">
                        <a:lnSpc>
                          <a:spcPct val="120000"/>
                        </a:lnSpc>
                        <a:spcAft>
                          <a:spcPts val="0"/>
                        </a:spcAft>
                      </a:pPr>
                      <a:r>
                        <a:rPr lang="fa-IR" sz="1400">
                          <a:solidFill>
                            <a:srgbClr val="000000"/>
                          </a:solidFill>
                          <a:latin typeface="Times New Roman"/>
                          <a:ea typeface="Times New Roman"/>
                          <a:cs typeface="B Titr" pitchFamily="2" charset="-78"/>
                        </a:rPr>
                        <a:t>توليد غذاي سالم</a:t>
                      </a:r>
                      <a:endParaRPr lang="en-US" sz="1050">
                        <a:solidFill>
                          <a:srgbClr val="000000"/>
                        </a:solidFill>
                        <a:latin typeface="Times New Roman"/>
                        <a:ea typeface="Times New Roman"/>
                        <a:cs typeface="B Titr" pitchFamily="2" charset="-78"/>
                      </a:endParaRPr>
                    </a:p>
                    <a:p>
                      <a:pPr algn="ctr" rtl="1">
                        <a:lnSpc>
                          <a:spcPct val="120000"/>
                        </a:lnSpc>
                        <a:spcAft>
                          <a:spcPts val="0"/>
                        </a:spcAft>
                      </a:pPr>
                      <a:r>
                        <a:rPr lang="fa-IR" sz="1400">
                          <a:solidFill>
                            <a:srgbClr val="000000"/>
                          </a:solidFill>
                          <a:latin typeface="Times New Roman"/>
                          <a:ea typeface="Times New Roman"/>
                          <a:cs typeface="B Titr" pitchFamily="2" charset="-78"/>
                        </a:rPr>
                        <a:t>روش زندگي سنتي روستايي</a:t>
                      </a:r>
                      <a:endParaRPr lang="en-US" sz="1050">
                        <a:solidFill>
                          <a:srgbClr val="000000"/>
                        </a:solidFill>
                        <a:latin typeface="Times New Roman"/>
                        <a:ea typeface="Times New Roman"/>
                        <a:cs typeface="B Titr" pitchFamily="2" charset="-78"/>
                      </a:endParaRPr>
                    </a:p>
                    <a:p>
                      <a:pPr algn="ctr" rtl="1">
                        <a:lnSpc>
                          <a:spcPct val="120000"/>
                        </a:lnSpc>
                        <a:spcAft>
                          <a:spcPts val="0"/>
                        </a:spcAft>
                      </a:pPr>
                      <a:r>
                        <a:rPr lang="fa-IR" sz="1400">
                          <a:solidFill>
                            <a:srgbClr val="000000"/>
                          </a:solidFill>
                          <a:latin typeface="Times New Roman"/>
                          <a:ea typeface="Times New Roman"/>
                          <a:cs typeface="B Titr" pitchFamily="2" charset="-78"/>
                        </a:rPr>
                        <a:t>محافظت از منابع آبي و خاكي</a:t>
                      </a:r>
                      <a:endParaRPr lang="en-US" sz="105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Aft>
                          <a:spcPts val="0"/>
                        </a:spcAft>
                      </a:pPr>
                      <a:r>
                        <a:rPr lang="fa-IR" sz="1400" dirty="0">
                          <a:solidFill>
                            <a:srgbClr val="000000"/>
                          </a:solidFill>
                          <a:latin typeface="Times New Roman"/>
                          <a:ea typeface="Times New Roman"/>
                          <a:cs typeface="B Titr" pitchFamily="2" charset="-78"/>
                        </a:rPr>
                        <a:t>مناظر روستايي</a:t>
                      </a:r>
                      <a:endParaRPr lang="en-US" sz="1050" dirty="0">
                        <a:solidFill>
                          <a:srgbClr val="000000"/>
                        </a:solidFill>
                        <a:latin typeface="Times New Roman"/>
                        <a:ea typeface="Times New Roman"/>
                        <a:cs typeface="B Titr" pitchFamily="2" charset="-78"/>
                      </a:endParaRPr>
                    </a:p>
                    <a:p>
                      <a:pPr algn="ctr" rtl="1">
                        <a:lnSpc>
                          <a:spcPct val="120000"/>
                        </a:lnSpc>
                        <a:spcAft>
                          <a:spcPts val="0"/>
                        </a:spcAft>
                      </a:pPr>
                      <a:r>
                        <a:rPr lang="fa-IR" sz="1400" dirty="0">
                          <a:solidFill>
                            <a:srgbClr val="000000"/>
                          </a:solidFill>
                          <a:latin typeface="Times New Roman"/>
                          <a:ea typeface="Times New Roman"/>
                          <a:cs typeface="B Titr" pitchFamily="2" charset="-78"/>
                        </a:rPr>
                        <a:t>تنوع زيستي</a:t>
                      </a:r>
                      <a:endParaRPr lang="en-US" sz="1050" dirty="0">
                        <a:solidFill>
                          <a:srgbClr val="000000"/>
                        </a:solidFill>
                        <a:latin typeface="Times New Roman"/>
                        <a:ea typeface="Times New Roman"/>
                        <a:cs typeface="B Titr" pitchFamily="2" charset="-78"/>
                      </a:endParaRPr>
                    </a:p>
                    <a:p>
                      <a:pPr algn="ctr" rtl="1">
                        <a:lnSpc>
                          <a:spcPct val="120000"/>
                        </a:lnSpc>
                        <a:spcAft>
                          <a:spcPts val="0"/>
                        </a:spcAft>
                      </a:pPr>
                      <a:r>
                        <a:rPr lang="fa-IR" sz="1400" dirty="0">
                          <a:solidFill>
                            <a:srgbClr val="000000"/>
                          </a:solidFill>
                          <a:latin typeface="Times New Roman"/>
                          <a:ea typeface="Times New Roman"/>
                          <a:cs typeface="B Titr" pitchFamily="2" charset="-78"/>
                        </a:rPr>
                        <a:t>بهداشت و سلامتي</a:t>
                      </a:r>
                      <a:endParaRPr lang="en-US" sz="1050" dirty="0">
                        <a:solidFill>
                          <a:srgbClr val="000000"/>
                        </a:solidFill>
                        <a:latin typeface="Times New Roman"/>
                        <a:ea typeface="Times New Roman"/>
                        <a:cs typeface="B Titr" pitchFamily="2" charset="-78"/>
                      </a:endParaRPr>
                    </a:p>
                    <a:p>
                      <a:pPr algn="ctr" rtl="1">
                        <a:lnSpc>
                          <a:spcPct val="120000"/>
                        </a:lnSpc>
                        <a:spcAft>
                          <a:spcPts val="0"/>
                        </a:spcAft>
                      </a:pPr>
                      <a:r>
                        <a:rPr lang="fa-IR" sz="1400" dirty="0">
                          <a:solidFill>
                            <a:srgbClr val="000000"/>
                          </a:solidFill>
                          <a:latin typeface="Times New Roman"/>
                          <a:ea typeface="Times New Roman"/>
                          <a:cs typeface="B Titr" pitchFamily="2" charset="-78"/>
                        </a:rPr>
                        <a:t>ساير توليدات غير تجاري</a:t>
                      </a:r>
                      <a:endParaRPr lang="en-US" sz="1050" dirty="0">
                        <a:solidFill>
                          <a:srgbClr val="000000"/>
                        </a:solidFill>
                        <a:latin typeface="Times New Roman"/>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6387"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552571F0-1110-471B-B652-CD20E1BBB3BA}" type="slidenum">
              <a:rPr lang="fa-IR"/>
              <a:pPr>
                <a:spcBef>
                  <a:spcPct val="50000"/>
                </a:spcBef>
              </a:pPr>
              <a:t>50</a:t>
            </a:fld>
            <a:endParaRPr lang="en-US"/>
          </a:p>
        </p:txBody>
      </p:sp>
      <p:graphicFrame>
        <p:nvGraphicFramePr>
          <p:cNvPr id="6" name="Table 5"/>
          <p:cNvGraphicFramePr>
            <a:graphicFrameLocks noGrp="1"/>
          </p:cNvGraphicFramePr>
          <p:nvPr/>
        </p:nvGraphicFramePr>
        <p:xfrm>
          <a:off x="250825" y="836613"/>
          <a:ext cx="8497265" cy="5659461"/>
        </p:xfrm>
        <a:graphic>
          <a:graphicData uri="http://schemas.openxmlformats.org/drawingml/2006/table">
            <a:tbl>
              <a:tblPr/>
              <a:tblGrid>
                <a:gridCol w="1656184"/>
                <a:gridCol w="1800200"/>
                <a:gridCol w="5040881"/>
              </a:tblGrid>
              <a:tr h="813141">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rgbClr val="000000"/>
                          </a:solidFill>
                          <a:latin typeface="Times New Roman"/>
                          <a:ea typeface="Calibri"/>
                          <a:cs typeface="Arial"/>
                        </a:rPr>
                        <a:t>Criteria </a:t>
                      </a:r>
                      <a:r>
                        <a:rPr lang="en-US" sz="1800" b="1" dirty="0">
                          <a:solidFill>
                            <a:srgbClr val="000000"/>
                          </a:solidFill>
                          <a:latin typeface="Times New Roman"/>
                          <a:ea typeface="Calibri"/>
                          <a:cs typeface="Arial"/>
                        </a:rPr>
                        <a:t>of a good PTD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67378">
                <a:tc>
                  <a:txBody>
                    <a:bodyPr/>
                    <a:lstStyle/>
                    <a:p>
                      <a:pPr marL="17780" indent="-107950" algn="just">
                        <a:spcBef>
                          <a:spcPts val="600"/>
                        </a:spcBef>
                        <a:spcAft>
                          <a:spcPts val="0"/>
                        </a:spcAft>
                      </a:pPr>
                      <a:r>
                        <a:rPr lang="en-US" sz="1800" b="1" dirty="0" smtClean="0">
                          <a:solidFill>
                            <a:srgbClr val="000000"/>
                          </a:solidFill>
                          <a:latin typeface="Times New Roman"/>
                          <a:ea typeface="Calibri"/>
                          <a:cs typeface="Arial"/>
                        </a:rPr>
                        <a:t>Implementation experiments </a:t>
                      </a:r>
                      <a:endParaRPr lang="fa-IR" sz="1800" b="1" dirty="0" smtClean="0">
                        <a:solidFill>
                          <a:srgbClr val="000000"/>
                        </a:solidFill>
                        <a:latin typeface="Times New Roman"/>
                        <a:ea typeface="Calibri"/>
                        <a:cs typeface="Arial"/>
                      </a:endParaRPr>
                    </a:p>
                    <a:p>
                      <a:pPr marL="17780" indent="-107950" algn="ctr">
                        <a:spcBef>
                          <a:spcPts val="600"/>
                        </a:spcBef>
                        <a:spcAft>
                          <a:spcPts val="0"/>
                        </a:spcAft>
                      </a:pPr>
                      <a:r>
                        <a:rPr lang="fa-IR" sz="1800" dirty="0" smtClean="0">
                          <a:solidFill>
                            <a:schemeClr val="accent4">
                              <a:lumMod val="10000"/>
                            </a:schemeClr>
                          </a:solidFill>
                          <a:latin typeface="+mn-lt"/>
                          <a:ea typeface="Calibri"/>
                          <a:cs typeface="B Titr" pitchFamily="2" charset="-78"/>
                        </a:rPr>
                        <a:t>پياده سازي آزمايشي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buNone/>
                      </a:pPr>
                      <a:r>
                        <a:rPr lang="en-US" sz="1800" dirty="0" smtClean="0">
                          <a:solidFill>
                            <a:srgbClr val="000000"/>
                          </a:solidFill>
                          <a:latin typeface="Times New Roman"/>
                          <a:ea typeface="Calibri"/>
                          <a:cs typeface="Arial"/>
                        </a:rPr>
                        <a:t>8. Development of action plan </a:t>
                      </a:r>
                    </a:p>
                    <a:p>
                      <a:pPr marL="17780" indent="20955" algn="ctr">
                        <a:spcBef>
                          <a:spcPts val="600"/>
                        </a:spcBef>
                        <a:spcAft>
                          <a:spcPts val="0"/>
                        </a:spcAft>
                        <a:buNone/>
                      </a:pPr>
                      <a:r>
                        <a:rPr lang="fa-IR" sz="1800" kern="1200" dirty="0" smtClean="0">
                          <a:solidFill>
                            <a:schemeClr val="accent4">
                              <a:lumMod val="10000"/>
                            </a:schemeClr>
                          </a:solidFill>
                          <a:latin typeface="+mn-lt"/>
                          <a:ea typeface="Calibri"/>
                          <a:cs typeface="B Titr" pitchFamily="2" charset="-78"/>
                        </a:rPr>
                        <a:t>كامل تر شدن برنامه اجرايي</a:t>
                      </a:r>
                    </a:p>
                    <a:p>
                      <a:pPr marL="17780" indent="20955" algn="ctr">
                        <a:spcBef>
                          <a:spcPts val="600"/>
                        </a:spcBef>
                        <a:spcAft>
                          <a:spcPts val="0"/>
                        </a:spcAft>
                        <a:buNone/>
                      </a:pPr>
                      <a:r>
                        <a:rPr lang="fa-IR" sz="1800" kern="1200" dirty="0" smtClean="0">
                          <a:solidFill>
                            <a:srgbClr val="0000FF"/>
                          </a:solidFill>
                          <a:latin typeface="+mn-lt"/>
                          <a:ea typeface="Calibri"/>
                          <a:cs typeface="B Titr" pitchFamily="2" charset="-78"/>
                        </a:rPr>
                        <a:t>تهيه</a:t>
                      </a:r>
                      <a:r>
                        <a:rPr lang="fa-IR" sz="1800" kern="1200" baseline="0" dirty="0" smtClean="0">
                          <a:solidFill>
                            <a:srgbClr val="0000FF"/>
                          </a:solidFill>
                          <a:latin typeface="+mn-lt"/>
                          <a:ea typeface="Calibri"/>
                          <a:cs typeface="B Titr" pitchFamily="2" charset="-78"/>
                        </a:rPr>
                        <a:t> نهادهاي مورد نياز، بذر مقاوم، پلاستيك، كود مناسب و . . .</a:t>
                      </a:r>
                      <a:endParaRPr lang="en-US" sz="1800" kern="1200" baseline="0" dirty="0" smtClean="0">
                        <a:solidFill>
                          <a:srgbClr val="0000FF"/>
                        </a:solidFill>
                        <a:latin typeface="+mn-lt"/>
                        <a:ea typeface="Calibri"/>
                        <a:cs typeface="B Titr" pitchFamily="2" charset="-78"/>
                      </a:endParaRPr>
                    </a:p>
                    <a:p>
                      <a:pPr marL="17780" indent="20955" algn="ctr">
                        <a:spcBef>
                          <a:spcPts val="600"/>
                        </a:spcBef>
                        <a:spcAft>
                          <a:spcPts val="0"/>
                        </a:spcAft>
                        <a:buNone/>
                      </a:pPr>
                      <a:r>
                        <a:rPr lang="fa-IR" sz="1800" kern="1200" baseline="0" dirty="0" smtClean="0">
                          <a:solidFill>
                            <a:srgbClr val="0000FF"/>
                          </a:solidFill>
                          <a:latin typeface="+mn-lt"/>
                          <a:ea typeface="Calibri"/>
                          <a:cs typeface="B Titr" pitchFamily="2" charset="-78"/>
                        </a:rPr>
                        <a:t>وظيفه كشاورز: اجراي نحوه استفاده  از مالچ پلاستيكي</a:t>
                      </a:r>
                    </a:p>
                    <a:p>
                      <a:pPr marL="17780" indent="20955" algn="ctr">
                        <a:spcBef>
                          <a:spcPts val="600"/>
                        </a:spcBef>
                        <a:spcAft>
                          <a:spcPts val="0"/>
                        </a:spcAft>
                        <a:buNone/>
                      </a:pPr>
                      <a:r>
                        <a:rPr lang="fa-IR" sz="1800" kern="1200" baseline="0" dirty="0" smtClean="0">
                          <a:solidFill>
                            <a:srgbClr val="0000FF"/>
                          </a:solidFill>
                          <a:latin typeface="+mn-lt"/>
                          <a:ea typeface="Calibri"/>
                          <a:cs typeface="B Titr" pitchFamily="2" charset="-78"/>
                        </a:rPr>
                        <a:t>وظيفه محقق:</a:t>
                      </a:r>
                    </a:p>
                    <a:p>
                      <a:pPr marL="17780" indent="20955" algn="ctr">
                        <a:spcBef>
                          <a:spcPts val="600"/>
                        </a:spcBef>
                        <a:spcAft>
                          <a:spcPts val="0"/>
                        </a:spcAft>
                        <a:buNone/>
                      </a:pPr>
                      <a:r>
                        <a:rPr lang="fa-IR" sz="1800" kern="1200" baseline="0" dirty="0" smtClean="0">
                          <a:solidFill>
                            <a:srgbClr val="0000FF"/>
                          </a:solidFill>
                          <a:latin typeface="+mn-lt"/>
                          <a:ea typeface="Calibri"/>
                          <a:cs typeface="B Titr" pitchFamily="2" charset="-78"/>
                        </a:rPr>
                        <a:t>تهيه دستورالعمل اجرايي</a:t>
                      </a:r>
                    </a:p>
                    <a:p>
                      <a:pPr marL="17780" indent="20955" algn="ctr">
                        <a:spcBef>
                          <a:spcPts val="600"/>
                        </a:spcBef>
                        <a:spcAft>
                          <a:spcPts val="0"/>
                        </a:spcAft>
                        <a:buNone/>
                      </a:pPr>
                      <a:r>
                        <a:rPr lang="fa-IR" sz="1800" kern="1200" baseline="0" dirty="0" smtClean="0">
                          <a:solidFill>
                            <a:srgbClr val="0000FF"/>
                          </a:solidFill>
                          <a:latin typeface="+mn-lt"/>
                          <a:ea typeface="Calibri"/>
                          <a:cs typeface="B Titr" pitchFamily="2" charset="-78"/>
                        </a:rPr>
                        <a:t>وظيفه مروج: بازديد 15 روز يكبار</a:t>
                      </a:r>
                      <a:endParaRPr lang="fa-IR" sz="1800" kern="1200" dirty="0" smtClean="0">
                        <a:solidFill>
                          <a:srgbClr val="0000FF"/>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dirty="0" smtClean="0">
                          <a:solidFill>
                            <a:srgbClr val="000000"/>
                          </a:solidFill>
                          <a:latin typeface="Times New Roman"/>
                          <a:ea typeface="Calibri"/>
                          <a:cs typeface="Arial"/>
                        </a:rPr>
                        <a:t>The action plan is suitable with local and farmers’ conditions. </a:t>
                      </a:r>
                    </a:p>
                    <a:p>
                      <a:pPr marL="17780" marR="0" indent="-107950" algn="ctr" defTabSz="914400" rtl="0" eaLnBrk="1" fontAlgn="auto" latinLnBrk="0" hangingPunct="1">
                        <a:lnSpc>
                          <a:spcPct val="100000"/>
                        </a:lnSpc>
                        <a:spcBef>
                          <a:spcPts val="600"/>
                        </a:spcBef>
                        <a:spcAft>
                          <a:spcPts val="0"/>
                        </a:spcAft>
                        <a:buClrTx/>
                        <a:buSzTx/>
                        <a:buFontTx/>
                        <a:buNone/>
                        <a:tabLst/>
                        <a:defRPr/>
                      </a:pPr>
                      <a:r>
                        <a:rPr lang="fa-IR" sz="1800" kern="1200" baseline="0" dirty="0" smtClean="0">
                          <a:solidFill>
                            <a:schemeClr val="accent4">
                              <a:lumMod val="10000"/>
                            </a:schemeClr>
                          </a:solidFill>
                          <a:latin typeface="+mn-lt"/>
                          <a:ea typeface="Calibri"/>
                          <a:cs typeface="B Titr" pitchFamily="2" charset="-78"/>
                        </a:rPr>
                        <a:t>برنامه اجرايي با شرايط و امكانات محل و كشاورزان مطابقت داشته باشد</a:t>
                      </a:r>
                    </a:p>
                    <a:p>
                      <a:pPr marL="17780" indent="-107950" algn="just">
                        <a:spcBef>
                          <a:spcPts val="600"/>
                        </a:spcBef>
                        <a:spcAft>
                          <a:spcPts val="0"/>
                        </a:spcAft>
                      </a:pPr>
                      <a:r>
                        <a:rPr lang="en-US" sz="1800" dirty="0" smtClean="0">
                          <a:solidFill>
                            <a:srgbClr val="000000"/>
                          </a:solidFill>
                          <a:latin typeface="Times New Roman"/>
                          <a:ea typeface="Calibri"/>
                          <a:cs typeface="Arial"/>
                        </a:rPr>
                        <a:t>The action plan identifies clearly responsibilities of relevant actors, time, necessary inputs and contributions of farmers.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در برنامه اجرايي مسئوليت‌هاي عناصر دخيل در برنامه، زمان، نهاده‌هاي مورد نياز و چگونگي مشاركت كشاورزان كاملا مشخص ‌گردد</a:t>
                      </a:r>
                    </a:p>
                    <a:p>
                      <a:pPr marL="17780" indent="-107950" algn="ctr" rtl="1">
                        <a:spcBef>
                          <a:spcPts val="600"/>
                        </a:spcBef>
                        <a:spcAft>
                          <a:spcPts val="0"/>
                        </a:spcAft>
                      </a:pPr>
                      <a:r>
                        <a:rPr lang="fa-IR" sz="1800" kern="1200" baseline="0" dirty="0" smtClean="0">
                          <a:solidFill>
                            <a:srgbClr val="0000FF"/>
                          </a:solidFill>
                          <a:latin typeface="+mn-lt"/>
                          <a:ea typeface="Calibri"/>
                          <a:cs typeface="B Titr" pitchFamily="2" charset="-78"/>
                        </a:rPr>
                        <a:t>به طور مثال :</a:t>
                      </a:r>
                    </a:p>
                    <a:p>
                      <a:pPr marL="17780" indent="-107950" algn="ctr" rtl="1">
                        <a:spcBef>
                          <a:spcPts val="600"/>
                        </a:spcBef>
                        <a:spcAft>
                          <a:spcPts val="0"/>
                        </a:spcAft>
                      </a:pPr>
                      <a:r>
                        <a:rPr lang="fa-IR" sz="1800" kern="1200" baseline="0" dirty="0" smtClean="0">
                          <a:solidFill>
                            <a:srgbClr val="0000FF"/>
                          </a:solidFill>
                          <a:latin typeface="+mn-lt"/>
                          <a:ea typeface="Calibri"/>
                          <a:cs typeface="B Titr" pitchFamily="2" charset="-78"/>
                        </a:rPr>
                        <a:t>آموزش چگونگي كاربرد مالچ پلاستيكي، سوراخ كردن پلاستيك براي خروج جوانه، جلوگيري از گرماي زياد بوته بوسيله خاك‌دهي دور بوته، تنك كردن محصول </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7411"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FC09544D-A616-4670-B392-B6FB2E74C25F}" type="slidenum">
              <a:rPr lang="fa-IR"/>
              <a:pPr>
                <a:spcBef>
                  <a:spcPct val="50000"/>
                </a:spcBef>
              </a:pPr>
              <a:t>51</a:t>
            </a:fld>
            <a:endParaRPr lang="en-US"/>
          </a:p>
        </p:txBody>
      </p:sp>
      <p:graphicFrame>
        <p:nvGraphicFramePr>
          <p:cNvPr id="6" name="Table 5"/>
          <p:cNvGraphicFramePr>
            <a:graphicFrameLocks noGrp="1"/>
          </p:cNvGraphicFramePr>
          <p:nvPr/>
        </p:nvGraphicFramePr>
        <p:xfrm>
          <a:off x="323850" y="1052513"/>
          <a:ext cx="8352928" cy="4968551"/>
        </p:xfrm>
        <a:graphic>
          <a:graphicData uri="http://schemas.openxmlformats.org/drawingml/2006/table">
            <a:tbl>
              <a:tblPr/>
              <a:tblGrid>
                <a:gridCol w="1655862"/>
                <a:gridCol w="1656184"/>
                <a:gridCol w="5040882"/>
              </a:tblGrid>
              <a:tr h="748936">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219615">
                <a:tc>
                  <a:txBody>
                    <a:bodyPr/>
                    <a:lstStyle/>
                    <a:p>
                      <a:pPr marL="17780" indent="-107950" algn="just">
                        <a:spcBef>
                          <a:spcPts val="600"/>
                        </a:spcBef>
                        <a:spcAft>
                          <a:spcPts val="0"/>
                        </a:spcAft>
                      </a:pPr>
                      <a:r>
                        <a:rPr lang="en-US" sz="1800" b="1" dirty="0" smtClean="0">
                          <a:solidFill>
                            <a:srgbClr val="000000"/>
                          </a:solidFill>
                          <a:latin typeface="Times New Roman"/>
                          <a:ea typeface="Calibri"/>
                          <a:cs typeface="Arial"/>
                        </a:rPr>
                        <a:t>Implementation experiments </a:t>
                      </a:r>
                      <a:endParaRPr lang="fa-IR" sz="1800" b="1" dirty="0" smtClean="0">
                        <a:solidFill>
                          <a:srgbClr val="000000"/>
                        </a:solidFill>
                        <a:latin typeface="Times New Roman"/>
                        <a:ea typeface="Calibri"/>
                        <a:cs typeface="Arial"/>
                      </a:endParaRPr>
                    </a:p>
                    <a:p>
                      <a:pPr marL="17780" indent="-107950" algn="ctr">
                        <a:spcBef>
                          <a:spcPts val="600"/>
                        </a:spcBef>
                        <a:spcAft>
                          <a:spcPts val="0"/>
                        </a:spcAft>
                      </a:pPr>
                      <a:r>
                        <a:rPr lang="fa-IR" sz="1800" dirty="0" smtClean="0">
                          <a:solidFill>
                            <a:schemeClr val="accent4">
                              <a:lumMod val="10000"/>
                            </a:schemeClr>
                          </a:solidFill>
                          <a:latin typeface="+mn-lt"/>
                          <a:ea typeface="Calibri"/>
                          <a:cs typeface="B Titr" pitchFamily="2" charset="-78"/>
                        </a:rPr>
                        <a:t>پياده سازي آزمايشي</a:t>
                      </a:r>
                      <a:endParaRPr lang="en-US" sz="1800" dirty="0">
                        <a:solidFill>
                          <a:schemeClr val="accent4">
                            <a:lumMod val="10000"/>
                          </a:schemeClr>
                        </a:solidFill>
                        <a:latin typeface="Calibri"/>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just">
                        <a:spcBef>
                          <a:spcPts val="600"/>
                        </a:spcBef>
                        <a:spcAft>
                          <a:spcPts val="0"/>
                        </a:spcAft>
                      </a:pPr>
                      <a:r>
                        <a:rPr lang="en-US" sz="1800" dirty="0" smtClean="0">
                          <a:solidFill>
                            <a:srgbClr val="000000"/>
                          </a:solidFill>
                          <a:latin typeface="Times New Roman"/>
                          <a:ea typeface="Calibri"/>
                          <a:cs typeface="Arial"/>
                        </a:rPr>
                        <a:t>9. Collaborative implementation </a:t>
                      </a:r>
                    </a:p>
                    <a:p>
                      <a:pPr marL="17780" indent="20955" algn="ctr">
                        <a:spcBef>
                          <a:spcPts val="600"/>
                        </a:spcBef>
                        <a:spcAft>
                          <a:spcPts val="0"/>
                        </a:spcAft>
                      </a:pPr>
                      <a:r>
                        <a:rPr lang="fa-IR" sz="1800" kern="1200" dirty="0" smtClean="0">
                          <a:solidFill>
                            <a:schemeClr val="accent4">
                              <a:lumMod val="10000"/>
                            </a:schemeClr>
                          </a:solidFill>
                          <a:latin typeface="+mn-lt"/>
                          <a:ea typeface="Calibri"/>
                          <a:cs typeface="B Titr" pitchFamily="2" charset="-78"/>
                        </a:rPr>
                        <a:t>پياده‌سازي مشاركت</a:t>
                      </a:r>
                      <a:endParaRPr lang="en-US" sz="1800" kern="1200" dirty="0" smtClean="0">
                        <a:solidFill>
                          <a:schemeClr val="accent4">
                            <a:lumMod val="10000"/>
                          </a:schemeClr>
                        </a:solidFill>
                        <a:latin typeface="+mn-lt"/>
                        <a:ea typeface="Calibri"/>
                        <a:cs typeface="B Titr" pitchFamily="2" charset="-78"/>
                      </a:endParaRPr>
                    </a:p>
                    <a:p>
                      <a:pPr marL="17780" indent="20955" algn="ctr" rtl="1">
                        <a:spcBef>
                          <a:spcPts val="600"/>
                        </a:spcBef>
                        <a:spcAft>
                          <a:spcPts val="0"/>
                        </a:spcAft>
                      </a:pPr>
                      <a:r>
                        <a:rPr lang="fa-IR" sz="1800" kern="1200" dirty="0" smtClean="0">
                          <a:solidFill>
                            <a:srgbClr val="0000FF"/>
                          </a:solidFill>
                          <a:latin typeface="+mn-lt"/>
                          <a:ea typeface="Calibri"/>
                          <a:cs typeface="B Titr" pitchFamily="2" charset="-78"/>
                        </a:rPr>
                        <a:t>بازديد مرتبط و منظم محقق و مروج از زمينهاي زراعي براساس جدول ملاقات و اطلاع آن به كشاورزان</a:t>
                      </a:r>
                      <a:endParaRPr lang="en-US" sz="1800" kern="1200" dirty="0" smtClean="0">
                        <a:solidFill>
                          <a:srgbClr val="0000FF"/>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researchers and </a:t>
                      </a:r>
                      <a:r>
                        <a:rPr lang="en-US" sz="1800" kern="1200" baseline="0" dirty="0" err="1" smtClean="0">
                          <a:solidFill>
                            <a:schemeClr val="accent4">
                              <a:lumMod val="10000"/>
                            </a:schemeClr>
                          </a:solidFill>
                          <a:latin typeface="+mn-lt"/>
                          <a:ea typeface="Calibri"/>
                          <a:cs typeface="B Titr" pitchFamily="2" charset="-78"/>
                        </a:rPr>
                        <a:t>extensionists</a:t>
                      </a:r>
                      <a:r>
                        <a:rPr lang="en-US" sz="1800" kern="1200" baseline="0" dirty="0" smtClean="0">
                          <a:solidFill>
                            <a:schemeClr val="accent4">
                              <a:lumMod val="10000"/>
                            </a:schemeClr>
                          </a:solidFill>
                          <a:latin typeface="+mn-lt"/>
                          <a:ea typeface="Calibri"/>
                          <a:cs typeface="B Titr" pitchFamily="2" charset="-78"/>
                        </a:rPr>
                        <a:t> are present when the farmers start the experiment and visit the field regularly according to the action plan. </a:t>
                      </a:r>
                    </a:p>
                    <a:p>
                      <a:pPr marL="17780" marR="0" indent="-107950" algn="ctr" defTabSz="914400" rtl="0" eaLnBrk="1" fontAlgn="auto" latinLnBrk="0" hangingPunct="1">
                        <a:lnSpc>
                          <a:spcPct val="100000"/>
                        </a:lnSpc>
                        <a:spcBef>
                          <a:spcPts val="600"/>
                        </a:spcBef>
                        <a:spcAft>
                          <a:spcPts val="0"/>
                        </a:spcAft>
                        <a:buClrTx/>
                        <a:buSzTx/>
                        <a:buFontTx/>
                        <a:buNone/>
                        <a:tabLst/>
                        <a:defRPr/>
                      </a:pPr>
                      <a:r>
                        <a:rPr lang="fa-IR" sz="1800" kern="1200" baseline="0" dirty="0" smtClean="0">
                          <a:solidFill>
                            <a:schemeClr val="accent4">
                              <a:lumMod val="10000"/>
                            </a:schemeClr>
                          </a:solidFill>
                          <a:latin typeface="+mn-lt"/>
                          <a:ea typeface="Calibri"/>
                          <a:cs typeface="B Titr" pitchFamily="2" charset="-78"/>
                        </a:rPr>
                        <a:t>محققان و مروجان در  زماني كه كشاورزان شروع به انجام برنامه مي‌كند به طور منظم از مزرعه و فعاليت كشاورزان در جهت انجام درست برنامه اجرايي بازديد و نظارت مي‌نمايند</a:t>
                      </a:r>
                      <a:endParaRPr lang="en-US" sz="1800" kern="1200" baseline="0" dirty="0" smtClean="0">
                        <a:solidFill>
                          <a:schemeClr val="accent4">
                            <a:lumMod val="10000"/>
                          </a:schemeClr>
                        </a:solidFill>
                        <a:latin typeface="+mn-lt"/>
                        <a:ea typeface="Calibri"/>
                        <a:cs typeface="B Titr" pitchFamily="2" charset="-78"/>
                      </a:endParaRPr>
                    </a:p>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researchers and </a:t>
                      </a:r>
                      <a:r>
                        <a:rPr lang="en-US" sz="1800" kern="1200" baseline="0" dirty="0" err="1" smtClean="0">
                          <a:solidFill>
                            <a:schemeClr val="accent4">
                              <a:lumMod val="10000"/>
                            </a:schemeClr>
                          </a:solidFill>
                          <a:latin typeface="+mn-lt"/>
                          <a:ea typeface="Calibri"/>
                          <a:cs typeface="B Titr" pitchFamily="2" charset="-78"/>
                        </a:rPr>
                        <a:t>extensionists</a:t>
                      </a:r>
                      <a:r>
                        <a:rPr lang="en-US" sz="1800" kern="1200" baseline="0" dirty="0" smtClean="0">
                          <a:solidFill>
                            <a:schemeClr val="accent4">
                              <a:lumMod val="10000"/>
                            </a:schemeClr>
                          </a:solidFill>
                          <a:latin typeface="+mn-lt"/>
                          <a:ea typeface="Calibri"/>
                          <a:cs typeface="B Titr" pitchFamily="2" charset="-78"/>
                        </a:rPr>
                        <a:t> help farmers to solve problems in techniques and organization which are raised during the experiment process. </a:t>
                      </a:r>
                    </a:p>
                    <a:p>
                      <a:pPr marL="17780" indent="-107950"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محققان و مروجان در حل مشكلات كاربرد فناوري و روشهاي اجرايي كه در طول فرايند اجرا كشاورزان با آن رو برو مي‌شوند به آنها كمك مي‌نمايند</a:t>
                      </a: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8435"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F0A5DFD2-847D-4312-81C1-6583F377A3BF}" type="slidenum">
              <a:rPr lang="fa-IR"/>
              <a:pPr>
                <a:spcBef>
                  <a:spcPct val="50000"/>
                </a:spcBef>
              </a:pPr>
              <a:t>52</a:t>
            </a:fld>
            <a:endParaRPr lang="en-US"/>
          </a:p>
        </p:txBody>
      </p:sp>
      <p:graphicFrame>
        <p:nvGraphicFramePr>
          <p:cNvPr id="6" name="Table 5"/>
          <p:cNvGraphicFramePr>
            <a:graphicFrameLocks noGrp="1"/>
          </p:cNvGraphicFramePr>
          <p:nvPr/>
        </p:nvGraphicFramePr>
        <p:xfrm>
          <a:off x="323850" y="776288"/>
          <a:ext cx="8640638" cy="6020601"/>
        </p:xfrm>
        <a:graphic>
          <a:graphicData uri="http://schemas.openxmlformats.org/drawingml/2006/table">
            <a:tbl>
              <a:tblPr/>
              <a:tblGrid>
                <a:gridCol w="1295822"/>
                <a:gridCol w="1656184"/>
                <a:gridCol w="5688632"/>
              </a:tblGrid>
              <a:tr h="48074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54441">
                <a:tc rowSpan="2">
                  <a:txBody>
                    <a:bodyPr/>
                    <a:lstStyle/>
                    <a:p>
                      <a:pPr marL="17780" indent="-107950" algn="just">
                        <a:spcBef>
                          <a:spcPts val="600"/>
                        </a:spcBef>
                        <a:spcAft>
                          <a:spcPts val="0"/>
                        </a:spcAft>
                      </a:pPr>
                      <a:r>
                        <a:rPr lang="en-US" sz="1800" b="1" kern="1200" dirty="0" smtClean="0">
                          <a:solidFill>
                            <a:srgbClr val="000000"/>
                          </a:solidFill>
                          <a:latin typeface="Times New Roman"/>
                          <a:ea typeface="Calibri"/>
                          <a:cs typeface="Arial"/>
                        </a:rPr>
                        <a:t>Monitoring recording</a:t>
                      </a:r>
                    </a:p>
                    <a:p>
                      <a:pPr marL="17780" indent="-107950"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نظارت</a:t>
                      </a:r>
                      <a:r>
                        <a:rPr lang="en-US" sz="1800" kern="1200" dirty="0" smtClean="0">
                          <a:solidFill>
                            <a:schemeClr val="accent4">
                              <a:lumMod val="10000"/>
                            </a:schemeClr>
                          </a:solidFill>
                          <a:latin typeface="+mn-lt"/>
                          <a:ea typeface="Calibri"/>
                          <a:cs typeface="B Titr" pitchFamily="2" charset="-78"/>
                        </a:rPr>
                        <a:t> </a:t>
                      </a:r>
                      <a:r>
                        <a:rPr lang="fa-IR" sz="1800" kern="1200" dirty="0" smtClean="0">
                          <a:solidFill>
                            <a:schemeClr val="accent4">
                              <a:lumMod val="10000"/>
                            </a:schemeClr>
                          </a:solidFill>
                          <a:latin typeface="+mn-lt"/>
                          <a:ea typeface="Calibri"/>
                          <a:cs typeface="B Titr" pitchFamily="2" charset="-78"/>
                        </a:rPr>
                        <a:t>و</a:t>
                      </a:r>
                      <a:r>
                        <a:rPr lang="ar-SA" sz="1800" kern="1200" dirty="0" smtClean="0">
                          <a:solidFill>
                            <a:schemeClr val="accent4">
                              <a:lumMod val="10000"/>
                            </a:schemeClr>
                          </a:solidFill>
                          <a:latin typeface="+mn-lt"/>
                          <a:ea typeface="Calibri"/>
                          <a:cs typeface="B Titr" pitchFamily="2" charset="-78"/>
                        </a:rPr>
                        <a:t> ثبت</a:t>
                      </a: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10.Monitoring</a:t>
                      </a:r>
                      <a:r>
                        <a:rPr lang="en-US" sz="1200" dirty="0" smtClean="0">
                          <a:solidFill>
                            <a:schemeClr val="accent4">
                              <a:lumMod val="10000"/>
                            </a:schemeClr>
                          </a:solidFill>
                          <a:latin typeface="Cambria"/>
                          <a:ea typeface="Calibri"/>
                          <a:cs typeface="Times New Roman"/>
                        </a:rPr>
                        <a:t>,</a:t>
                      </a:r>
                    </a:p>
                    <a:p>
                      <a:pPr marL="17780" indent="-107950" algn="ctr" defTabSz="914400" rtl="1" eaLnBrk="1" latinLnBrk="0" hangingPunct="1">
                        <a:spcBef>
                          <a:spcPts val="600"/>
                        </a:spcBef>
                        <a:spcAft>
                          <a:spcPts val="0"/>
                        </a:spcAft>
                      </a:pPr>
                      <a:r>
                        <a:rPr lang="ar-SA" sz="1800" kern="1200" dirty="0" smtClean="0">
                          <a:solidFill>
                            <a:schemeClr val="accent4">
                              <a:lumMod val="10000"/>
                            </a:schemeClr>
                          </a:solidFill>
                          <a:latin typeface="+mn-lt"/>
                          <a:ea typeface="Calibri"/>
                          <a:cs typeface="B Titr" pitchFamily="2" charset="-78"/>
                        </a:rPr>
                        <a:t>نظارت</a:t>
                      </a:r>
                      <a:endParaRPr lang="fa-IR" sz="1800" kern="1200" dirty="0" smtClean="0">
                        <a:solidFill>
                          <a:schemeClr val="accent4">
                            <a:lumMod val="10000"/>
                          </a:schemeClr>
                        </a:solidFill>
                        <a:latin typeface="+mn-lt"/>
                        <a:ea typeface="Calibri"/>
                        <a:cs typeface="B Titr" pitchFamily="2" charset="-78"/>
                      </a:endParaRPr>
                    </a:p>
                    <a:p>
                      <a:pPr marL="17780" marR="0" indent="-107950" algn="ctr" defTabSz="914400" rtl="1" eaLnBrk="1" fontAlgn="auto" latinLnBrk="0" hangingPunct="1">
                        <a:lnSpc>
                          <a:spcPct val="100000"/>
                        </a:lnSpc>
                        <a:spcBef>
                          <a:spcPts val="600"/>
                        </a:spcBef>
                        <a:spcAft>
                          <a:spcPts val="0"/>
                        </a:spcAft>
                        <a:buClrTx/>
                        <a:buSzTx/>
                        <a:buFontTx/>
                        <a:buNone/>
                        <a:tabLst/>
                        <a:defRPr/>
                      </a:pPr>
                      <a:r>
                        <a:rPr lang="fa-IR" sz="1800" kern="1200" dirty="0" smtClean="0">
                          <a:solidFill>
                            <a:srgbClr val="0000FF"/>
                          </a:solidFill>
                          <a:latin typeface="+mn-lt"/>
                          <a:ea typeface="Calibri"/>
                          <a:cs typeface="B Titr" pitchFamily="2" charset="-78"/>
                        </a:rPr>
                        <a:t>كشاورز مشاهدات خود را در حين اجراي و </a:t>
                      </a:r>
                      <a:r>
                        <a:rPr lang="fa-IR" sz="1800" kern="1200" baseline="0" dirty="0" smtClean="0">
                          <a:solidFill>
                            <a:srgbClr val="0000FF"/>
                          </a:solidFill>
                          <a:latin typeface="+mn-lt"/>
                          <a:ea typeface="Calibri"/>
                          <a:cs typeface="B Titr" pitchFamily="2" charset="-78"/>
                        </a:rPr>
                        <a:t>به صورت روزانه با برنامه مطابقت دهد</a:t>
                      </a:r>
                      <a:endParaRPr lang="en-US" sz="1800" kern="1200" dirty="0" smtClean="0">
                        <a:solidFill>
                          <a:srgbClr val="0000FF"/>
                        </a:solidFill>
                        <a:latin typeface="+mn-lt"/>
                        <a:ea typeface="Calibri"/>
                        <a:cs typeface="B Titr" pitchFamily="2" charset="-78"/>
                      </a:endParaRPr>
                    </a:p>
                    <a:p>
                      <a:pPr marL="17780" indent="-107950" algn="ctr" defTabSz="914400" rtl="1" eaLnBrk="1" latinLnBrk="0" hangingPunct="1">
                        <a:spcBef>
                          <a:spcPts val="600"/>
                        </a:spcBef>
                        <a:spcAft>
                          <a:spcPts val="0"/>
                        </a:spcAft>
                      </a:pPr>
                      <a:endParaRPr lang="en-US" sz="1800" kern="1200" dirty="0" smtClean="0">
                        <a:solidFill>
                          <a:schemeClr val="tx1"/>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Participatory monitoring and evaluation is organized and carried out during the experiment process.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در طی انجام فرآیند توسعه مشارکتی فناوری تمامی فعالیتها نظارت و ارزیابی می گردند</a:t>
                      </a:r>
                      <a:endParaRPr lang="en-US" sz="1800" kern="1200" baseline="0" dirty="0" smtClean="0">
                        <a:solidFill>
                          <a:schemeClr val="accent4">
                            <a:lumMod val="10000"/>
                          </a:schemeClr>
                        </a:solidFill>
                        <a:latin typeface="+mn-lt"/>
                        <a:ea typeface="Calibri"/>
                        <a:cs typeface="B Titr" pitchFamily="2" charset="-78"/>
                      </a:endParaRPr>
                    </a:p>
                    <a:p>
                      <a:pPr marL="17780" indent="-107950" algn="just">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The indicators identified in the experiment sheets are recorded in the experiment diary by farmers with support of the </a:t>
                      </a:r>
                      <a:r>
                        <a:rPr lang="en-US" sz="1800" kern="1200" baseline="0" dirty="0" err="1" smtClean="0">
                          <a:solidFill>
                            <a:schemeClr val="accent4">
                              <a:lumMod val="10000"/>
                            </a:schemeClr>
                          </a:solidFill>
                          <a:latin typeface="+mn-lt"/>
                          <a:ea typeface="Calibri"/>
                          <a:cs typeface="B Titr" pitchFamily="2" charset="-78"/>
                        </a:rPr>
                        <a:t>extensionists</a:t>
                      </a:r>
                      <a:r>
                        <a:rPr lang="en-US" sz="1800" kern="1200" baseline="0" dirty="0" smtClean="0">
                          <a:solidFill>
                            <a:schemeClr val="accent4">
                              <a:lumMod val="10000"/>
                            </a:schemeClr>
                          </a:solidFill>
                          <a:latin typeface="+mn-lt"/>
                          <a:ea typeface="Calibri"/>
                          <a:cs typeface="B Titr" pitchFamily="2" charset="-78"/>
                        </a:rPr>
                        <a:t> and researchers.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محققان، مروجان و کشاورزان شاخصها</a:t>
                      </a:r>
                      <a:r>
                        <a:rPr lang="fa-IR" sz="1800" kern="1200" baseline="0" dirty="0" smtClean="0">
                          <a:solidFill>
                            <a:schemeClr val="accent4">
                              <a:lumMod val="10000"/>
                            </a:schemeClr>
                          </a:solidFill>
                          <a:latin typeface="+mn-lt"/>
                          <a:ea typeface="Calibri"/>
                          <a:cs typeface="B Titr" pitchFamily="2" charset="-78"/>
                        </a:rPr>
                        <a:t>ي</a:t>
                      </a:r>
                      <a:r>
                        <a:rPr lang="ar-SA" sz="1800" kern="1200" baseline="0" dirty="0" smtClean="0">
                          <a:solidFill>
                            <a:schemeClr val="accent4">
                              <a:lumMod val="10000"/>
                            </a:schemeClr>
                          </a:solidFill>
                          <a:latin typeface="+mn-lt"/>
                          <a:ea typeface="Calibri"/>
                          <a:cs typeface="B Titr" pitchFamily="2" charset="-78"/>
                        </a:rPr>
                        <a:t> فعالیتها را که مشخص شده بود با فعالیتهای انجام شده مطابقت داده و مستند سازی می کنند</a:t>
                      </a:r>
                      <a:endParaRPr lang="en-US" sz="1800" kern="1200" baseline="0" dirty="0" smtClean="0">
                        <a:solidFill>
                          <a:schemeClr val="accent4">
                            <a:lumMod val="10000"/>
                          </a:schemeClr>
                        </a:solidFill>
                        <a:latin typeface="+mn-lt"/>
                        <a:ea typeface="Calibri"/>
                        <a:cs typeface="B Titr" pitchFamily="2" charset="-78"/>
                      </a:endParaRPr>
                    </a:p>
                    <a:p>
                      <a:pPr marL="17780" indent="-107950" algn="just">
                        <a:spcBef>
                          <a:spcPts val="600"/>
                        </a:spcBef>
                        <a:spcAft>
                          <a:spcPts val="0"/>
                        </a:spcAft>
                      </a:pPr>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54441">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b="1" kern="1200" dirty="0" smtClean="0">
                          <a:solidFill>
                            <a:srgbClr val="000000"/>
                          </a:solidFill>
                          <a:latin typeface="Times New Roman"/>
                          <a:ea typeface="Calibri"/>
                          <a:cs typeface="Arial"/>
                        </a:rPr>
                        <a:t>11.Recording</a:t>
                      </a:r>
                    </a:p>
                    <a:p>
                      <a:pPr marL="17780" indent="20955" algn="ctr" rtl="1">
                        <a:spcBef>
                          <a:spcPts val="600"/>
                        </a:spcBef>
                        <a:spcAft>
                          <a:spcPts val="0"/>
                        </a:spcAft>
                      </a:pPr>
                      <a:r>
                        <a:rPr lang="fa-IR" sz="1800" kern="1200" dirty="0" smtClean="0">
                          <a:solidFill>
                            <a:srgbClr val="002060"/>
                          </a:solidFill>
                          <a:latin typeface="+mn-lt"/>
                          <a:ea typeface="Calibri"/>
                          <a:cs typeface="B Titr" pitchFamily="2" charset="-78"/>
                        </a:rPr>
                        <a:t>ثبت</a:t>
                      </a:r>
                    </a:p>
                    <a:p>
                      <a:pPr marL="17780" marR="0" indent="20955" algn="ctr" defTabSz="914400" rtl="1" eaLnBrk="1" fontAlgn="auto" latinLnBrk="0" hangingPunct="1">
                        <a:lnSpc>
                          <a:spcPct val="100000"/>
                        </a:lnSpc>
                        <a:spcBef>
                          <a:spcPts val="600"/>
                        </a:spcBef>
                        <a:spcAft>
                          <a:spcPts val="0"/>
                        </a:spcAft>
                        <a:buClrTx/>
                        <a:buSzTx/>
                        <a:buFontTx/>
                        <a:buNone/>
                        <a:tabLst/>
                        <a:defRPr/>
                      </a:pPr>
                      <a:r>
                        <a:rPr lang="fa-IR" sz="1800" kern="1200" dirty="0" smtClean="0">
                          <a:solidFill>
                            <a:srgbClr val="0000FF"/>
                          </a:solidFill>
                          <a:latin typeface="+mn-lt"/>
                          <a:ea typeface="Calibri"/>
                          <a:cs typeface="B Titr" pitchFamily="2" charset="-78"/>
                        </a:rPr>
                        <a:t>كشاورز مشاهدات خود در حين اجراي برنامه</a:t>
                      </a:r>
                      <a:r>
                        <a:rPr lang="fa-IR" sz="1800" kern="1200" baseline="0" dirty="0" smtClean="0">
                          <a:solidFill>
                            <a:srgbClr val="0000FF"/>
                          </a:solidFill>
                          <a:latin typeface="+mn-lt"/>
                          <a:ea typeface="Calibri"/>
                          <a:cs typeface="B Titr" pitchFamily="2" charset="-78"/>
                        </a:rPr>
                        <a:t> به صورت روزانه ثبت نمايد</a:t>
                      </a:r>
                      <a:endParaRPr lang="en-US" sz="1800" kern="1200" dirty="0" smtClean="0">
                        <a:solidFill>
                          <a:srgbClr val="0000FF"/>
                        </a:solidFill>
                        <a:latin typeface="+mn-lt"/>
                        <a:ea typeface="Calibri"/>
                        <a:cs typeface="B Titr" pitchFamily="2" charset="-78"/>
                      </a:endParaRPr>
                    </a:p>
                    <a:p>
                      <a:pPr marL="17780" indent="20955" algn="ctr" rtl="1">
                        <a:spcBef>
                          <a:spcPts val="600"/>
                        </a:spcBef>
                        <a:spcAft>
                          <a:spcPts val="0"/>
                        </a:spcAft>
                      </a:pPr>
                      <a:endParaRPr lang="en-US" sz="1800" kern="1200" dirty="0" smtClean="0">
                        <a:solidFill>
                          <a:schemeClr val="tx1"/>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just"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Results and experiences are recorded, documented and provided to related organizations.</a:t>
                      </a: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نتایج، تجارب، گزارشها و تمامی شواهد  ثبت می گردند</a:t>
                      </a: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19459"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84FA05CE-9030-4371-9193-BEC59F1392F4}" type="slidenum">
              <a:rPr lang="fa-IR"/>
              <a:pPr>
                <a:spcBef>
                  <a:spcPct val="50000"/>
                </a:spcBef>
              </a:pPr>
              <a:t>53</a:t>
            </a:fld>
            <a:endParaRPr lang="en-US"/>
          </a:p>
        </p:txBody>
      </p:sp>
      <p:graphicFrame>
        <p:nvGraphicFramePr>
          <p:cNvPr id="6" name="Table 5"/>
          <p:cNvGraphicFramePr>
            <a:graphicFrameLocks noGrp="1"/>
          </p:cNvGraphicFramePr>
          <p:nvPr/>
        </p:nvGraphicFramePr>
        <p:xfrm>
          <a:off x="251520" y="776289"/>
          <a:ext cx="8712968" cy="6175427"/>
        </p:xfrm>
        <a:graphic>
          <a:graphicData uri="http://schemas.openxmlformats.org/drawingml/2006/table">
            <a:tbl>
              <a:tblPr/>
              <a:tblGrid>
                <a:gridCol w="792088"/>
                <a:gridCol w="1944216"/>
                <a:gridCol w="5976664"/>
              </a:tblGrid>
              <a:tr h="556285">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rgbClr val="000000"/>
                          </a:solidFill>
                          <a:latin typeface="Times New Roman"/>
                          <a:ea typeface="Calibri"/>
                          <a:cs typeface="Arial"/>
                        </a:rPr>
                        <a:t>Steps </a:t>
                      </a:r>
                      <a:endParaRPr lang="en-US" sz="1800" b="1" dirty="0" smtClean="0">
                        <a:solidFill>
                          <a:srgbClr val="000000"/>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99879">
                <a:tc rowSpan="3">
                  <a:txBody>
                    <a:bodyPr/>
                    <a:lstStyle/>
                    <a:p>
                      <a:pPr marL="17780" indent="-107950" algn="ctr" rtl="1">
                        <a:spcBef>
                          <a:spcPts val="600"/>
                        </a:spcBef>
                        <a:spcAft>
                          <a:spcPts val="0"/>
                        </a:spcAft>
                      </a:pPr>
                      <a:r>
                        <a:rPr lang="en-US" sz="1800" b="1" kern="1200" dirty="0" smtClean="0">
                          <a:solidFill>
                            <a:schemeClr val="accent4">
                              <a:lumMod val="10000"/>
                            </a:schemeClr>
                          </a:solidFill>
                          <a:latin typeface="Times New Roman"/>
                          <a:ea typeface="Calibri"/>
                          <a:cs typeface="Arial"/>
                        </a:rPr>
                        <a:t>  Finalization</a:t>
                      </a:r>
                      <a:r>
                        <a:rPr lang="ar-SA" sz="1800" kern="1200" dirty="0" smtClean="0">
                          <a:solidFill>
                            <a:schemeClr val="accent4">
                              <a:lumMod val="10000"/>
                            </a:schemeClr>
                          </a:solidFill>
                          <a:latin typeface="+mn-lt"/>
                          <a:ea typeface="Calibri"/>
                          <a:cs typeface="B Titr" pitchFamily="2" charset="-78"/>
                        </a:rPr>
                        <a:t>مرحله</a:t>
                      </a:r>
                      <a:r>
                        <a:rPr lang="ar-SA" sz="1800" b="1" kern="1200" dirty="0" smtClean="0">
                          <a:solidFill>
                            <a:schemeClr val="accent4">
                              <a:lumMod val="10000"/>
                            </a:schemeClr>
                          </a:solidFill>
                          <a:latin typeface="+mn-lt"/>
                          <a:ea typeface="+mn-ea"/>
                          <a:cs typeface="+mn-cs"/>
                        </a:rPr>
                        <a:t> </a:t>
                      </a:r>
                      <a:r>
                        <a:rPr lang="ar-SA" sz="1800" kern="1200" dirty="0" smtClean="0">
                          <a:solidFill>
                            <a:schemeClr val="accent4">
                              <a:lumMod val="10000"/>
                            </a:schemeClr>
                          </a:solidFill>
                          <a:latin typeface="+mn-lt"/>
                          <a:ea typeface="Calibri"/>
                          <a:cs typeface="B Titr" pitchFamily="2" charset="-78"/>
                        </a:rPr>
                        <a:t>نهایی</a:t>
                      </a:r>
                      <a:endParaRPr lang="en-US" sz="1800" kern="1200" dirty="0" smtClean="0">
                        <a:solidFill>
                          <a:schemeClr val="accent4">
                            <a:lumMod val="10000"/>
                          </a:schemeClr>
                        </a:solidFill>
                        <a:latin typeface="+mn-lt"/>
                        <a:ea typeface="Calibri"/>
                        <a:cs typeface="B Titr" pitchFamily="2" charset="-78"/>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12.Organization of participatory evaluation in the field</a:t>
                      </a:r>
                    </a:p>
                    <a:p>
                      <a:pPr marL="17780" indent="20955"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ارزشیابی مشارکتی در مزرعه</a:t>
                      </a:r>
                      <a:endParaRPr lang="fa-IR" sz="1800" kern="1200" dirty="0" smtClean="0">
                        <a:solidFill>
                          <a:schemeClr val="accent4">
                            <a:lumMod val="10000"/>
                          </a:schemeClr>
                        </a:solidFill>
                        <a:latin typeface="+mn-lt"/>
                        <a:ea typeface="Calibri"/>
                        <a:cs typeface="B Titr" pitchFamily="2" charset="-78"/>
                      </a:endParaRPr>
                    </a:p>
                    <a:p>
                      <a:pPr marL="17780" indent="20955" algn="ctr" rtl="1">
                        <a:spcBef>
                          <a:spcPts val="600"/>
                        </a:spcBef>
                        <a:spcAft>
                          <a:spcPts val="0"/>
                        </a:spcAft>
                      </a:pPr>
                      <a:r>
                        <a:rPr lang="fa-IR" sz="1800" kern="1200" baseline="0" dirty="0" smtClean="0">
                          <a:solidFill>
                            <a:srgbClr val="0000FF"/>
                          </a:solidFill>
                          <a:latin typeface="+mn-lt"/>
                          <a:ea typeface="Calibri"/>
                          <a:cs typeface="B Titr" pitchFamily="2" charset="-78"/>
                        </a:rPr>
                        <a:t>ارزشيابي لازم توسط ذي نفعان صورت گيرد</a:t>
                      </a:r>
                      <a:endParaRPr lang="en-US" sz="1800" kern="1200" baseline="0" dirty="0" smtClean="0">
                        <a:solidFill>
                          <a:srgbClr val="0000FF"/>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kern="1200" baseline="0" dirty="0" smtClean="0">
                          <a:solidFill>
                            <a:schemeClr val="accent4">
                              <a:lumMod val="10000"/>
                            </a:schemeClr>
                          </a:solidFill>
                          <a:latin typeface="+mn-lt"/>
                          <a:ea typeface="Calibri"/>
                          <a:cs typeface="B Titr" pitchFamily="2" charset="-78"/>
                        </a:rPr>
                        <a:t>Experiments are evaluated with the participation of other relevant stakeholders and farmers.</a:t>
                      </a:r>
                      <a:endParaRPr lang="fa-IR" sz="1800" kern="1200" baseline="0" dirty="0" smtClean="0">
                        <a:solidFill>
                          <a:schemeClr val="accent4">
                            <a:lumMod val="10000"/>
                          </a:schemeClr>
                        </a:solidFill>
                        <a:latin typeface="+mn-lt"/>
                        <a:ea typeface="Calibri"/>
                        <a:cs typeface="B Titr" pitchFamily="2" charset="-78"/>
                      </a:endParaRPr>
                    </a:p>
                    <a:p>
                      <a:pPr marL="17780" indent="20955" algn="ctr" defTabSz="914400" rtl="1" eaLnBrk="1" latinLnBrk="0" hangingPunct="1">
                        <a:spcBef>
                          <a:spcPts val="600"/>
                        </a:spcBef>
                        <a:spcAft>
                          <a:spcPts val="0"/>
                        </a:spcAft>
                      </a:pPr>
                      <a:r>
                        <a:rPr lang="ar-SA" sz="1800" kern="1200" dirty="0" smtClean="0">
                          <a:solidFill>
                            <a:schemeClr val="accent4">
                              <a:lumMod val="10000"/>
                            </a:schemeClr>
                          </a:solidFill>
                          <a:latin typeface="+mn-lt"/>
                          <a:ea typeface="Calibri"/>
                          <a:cs typeface="B Titr" pitchFamily="2" charset="-78"/>
                        </a:rPr>
                        <a:t>تجارب کار توسعه مشارکتی فناوری مورد ارزیابی مشارکتی توسط کلیه ذی نفعان قرار می گیرد</a:t>
                      </a:r>
                      <a:endParaRPr lang="en-US" sz="1800" kern="1200" dirty="0" smtClean="0">
                        <a:solidFill>
                          <a:schemeClr val="accent4">
                            <a:lumMod val="10000"/>
                          </a:schemeClr>
                        </a:solidFill>
                        <a:latin typeface="+mn-lt"/>
                        <a:ea typeface="Calibri"/>
                        <a:cs typeface="B Titr" pitchFamily="2" charset="-78"/>
                      </a:endParaRPr>
                    </a:p>
                    <a:p>
                      <a:pPr marL="0" algn="l" defTabSz="914400" rtl="0" eaLnBrk="1" latinLnBrk="0" hangingPunct="1"/>
                      <a:r>
                        <a:rPr lang="en-US" sz="1800" kern="1200" baseline="0" dirty="0" smtClean="0">
                          <a:solidFill>
                            <a:schemeClr val="accent4">
                              <a:lumMod val="10000"/>
                            </a:schemeClr>
                          </a:solidFill>
                          <a:latin typeface="+mn-lt"/>
                          <a:ea typeface="Calibri"/>
                          <a:cs typeface="B Titr" pitchFamily="2" charset="-78"/>
                        </a:rPr>
                        <a:t>Results are analyzed and consolidated to draw the experience.</a:t>
                      </a:r>
                    </a:p>
                    <a:p>
                      <a:pPr marL="17780" indent="20955" algn="ctr" defTabSz="914400" rtl="1" eaLnBrk="1" latinLnBrk="0" hangingPunct="1">
                        <a:spcBef>
                          <a:spcPts val="600"/>
                        </a:spcBef>
                        <a:spcAft>
                          <a:spcPts val="0"/>
                        </a:spcAft>
                      </a:pPr>
                      <a:r>
                        <a:rPr lang="ar-SA" sz="1800" kern="1200" dirty="0" smtClean="0">
                          <a:solidFill>
                            <a:schemeClr val="accent4">
                              <a:lumMod val="10000"/>
                            </a:schemeClr>
                          </a:solidFill>
                          <a:latin typeface="+mn-lt"/>
                          <a:ea typeface="Calibri"/>
                          <a:cs typeface="B Titr" pitchFamily="2" charset="-78"/>
                        </a:rPr>
                        <a:t>نتايج تجزيه و تحليل‌ها به منظور دستيابي به يك تجربه منا</a:t>
                      </a:r>
                      <a:r>
                        <a:rPr lang="fa-IR" sz="1800" kern="1200" dirty="0" smtClean="0">
                          <a:solidFill>
                            <a:schemeClr val="accent4">
                              <a:lumMod val="10000"/>
                            </a:schemeClr>
                          </a:solidFill>
                          <a:latin typeface="+mn-lt"/>
                          <a:ea typeface="Calibri"/>
                          <a:cs typeface="B Titr" pitchFamily="2" charset="-78"/>
                        </a:rPr>
                        <a:t>س</a:t>
                      </a:r>
                      <a:r>
                        <a:rPr lang="ar-SA" sz="1800" kern="1200" dirty="0" smtClean="0">
                          <a:solidFill>
                            <a:schemeClr val="accent4">
                              <a:lumMod val="10000"/>
                            </a:schemeClr>
                          </a:solidFill>
                          <a:latin typeface="+mn-lt"/>
                          <a:ea typeface="Calibri"/>
                          <a:cs typeface="B Titr" pitchFamily="2" charset="-78"/>
                        </a:rPr>
                        <a:t>ب ساماندهي شود</a:t>
                      </a:r>
                      <a:endParaRPr lang="en-US" sz="1800" kern="1200" dirty="0" smtClean="0">
                        <a:solidFill>
                          <a:schemeClr val="accent4">
                            <a:lumMod val="10000"/>
                          </a:schemeClr>
                        </a:solidFill>
                        <a:latin typeface="+mn-lt"/>
                        <a:ea typeface="Calibri"/>
                        <a:cs typeface="B Titr" pitchFamily="2" charset="-78"/>
                      </a:endParaRPr>
                    </a:p>
                    <a:p>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21071">
                <a:tc vMerge="1">
                  <a:txBody>
                    <a:bodyPr/>
                    <a:lstStyle/>
                    <a:p>
                      <a:endParaRPr lang="en-US"/>
                    </a:p>
                  </a:txBody>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13.Documentation </a:t>
                      </a:r>
                    </a:p>
                    <a:p>
                      <a:pPr marL="17780" indent="20955" algn="ctr" rtl="1">
                        <a:spcBef>
                          <a:spcPts val="600"/>
                        </a:spcBef>
                        <a:spcAft>
                          <a:spcPts val="0"/>
                        </a:spcAft>
                      </a:pPr>
                      <a:r>
                        <a:rPr lang="fa-IR" sz="1800" kern="1200" dirty="0" smtClean="0">
                          <a:solidFill>
                            <a:schemeClr val="accent4">
                              <a:lumMod val="10000"/>
                            </a:schemeClr>
                          </a:solidFill>
                          <a:latin typeface="+mn-lt"/>
                          <a:ea typeface="Calibri"/>
                          <a:cs typeface="B Titr" pitchFamily="2" charset="-78"/>
                        </a:rPr>
                        <a:t>مستند سازي</a:t>
                      </a:r>
                    </a:p>
                    <a:p>
                      <a:pPr marL="17780" indent="20955" algn="ctr" rtl="1">
                        <a:spcBef>
                          <a:spcPts val="600"/>
                        </a:spcBef>
                        <a:spcAft>
                          <a:spcPts val="0"/>
                        </a:spcAft>
                      </a:pPr>
                      <a:r>
                        <a:rPr lang="fa-IR" sz="1800" kern="1200" baseline="0" dirty="0" smtClean="0">
                          <a:solidFill>
                            <a:srgbClr val="0000FF"/>
                          </a:solidFill>
                          <a:latin typeface="+mn-lt"/>
                          <a:ea typeface="Calibri"/>
                          <a:cs typeface="B Titr" pitchFamily="2" charset="-78"/>
                        </a:rPr>
                        <a:t>گزارش صرفه‌جويي آب، كاهش مصرف سموم، افزايش محصول و . . . </a:t>
                      </a:r>
                      <a:endParaRPr lang="en-US" sz="1800" kern="1200" baseline="0" dirty="0" smtClean="0">
                        <a:solidFill>
                          <a:srgbClr val="0000FF"/>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107950"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A final report of the experiment is completed, in which the experiment process and lessons learnt are presented</a:t>
                      </a:r>
                    </a:p>
                    <a:p>
                      <a:pPr marL="17780" indent="20955" algn="ctr" defTabSz="914400" rtl="1" eaLnBrk="1" latinLnBrk="0" hangingPunct="1">
                        <a:spcBef>
                          <a:spcPts val="600"/>
                        </a:spcBef>
                        <a:spcAft>
                          <a:spcPts val="0"/>
                        </a:spcAft>
                      </a:pPr>
                      <a:r>
                        <a:rPr lang="ar-SA" sz="1800" kern="1200" dirty="0" smtClean="0">
                          <a:solidFill>
                            <a:schemeClr val="accent4">
                              <a:lumMod val="10000"/>
                            </a:schemeClr>
                          </a:solidFill>
                          <a:latin typeface="+mn-lt"/>
                          <a:ea typeface="Calibri"/>
                          <a:cs typeface="B Titr" pitchFamily="2" charset="-78"/>
                        </a:rPr>
                        <a:t>گزارش نهايي آزمايش تهيه شود كه در آن فرايند تجربيات و درسهاي گرفته شده به صورت كامل ذكر گردد</a:t>
                      </a: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405307">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14.Report writing</a:t>
                      </a:r>
                    </a:p>
                    <a:p>
                      <a:pPr marL="17780" indent="20955" algn="ctr" defTabSz="914400" rtl="1" eaLnBrk="1" latinLnBrk="0" hangingPunct="1">
                        <a:spcBef>
                          <a:spcPts val="600"/>
                        </a:spcBef>
                        <a:spcAft>
                          <a:spcPts val="0"/>
                        </a:spcAft>
                      </a:pPr>
                      <a:r>
                        <a:rPr lang="fa-IR" sz="1800" kern="1200" dirty="0" smtClean="0">
                          <a:solidFill>
                            <a:schemeClr val="accent4">
                              <a:lumMod val="10000"/>
                            </a:schemeClr>
                          </a:solidFill>
                          <a:latin typeface="+mn-lt"/>
                          <a:ea typeface="Calibri"/>
                          <a:cs typeface="B Titr" pitchFamily="2" charset="-78"/>
                        </a:rPr>
                        <a:t>گزارش دهي</a:t>
                      </a:r>
                    </a:p>
                    <a:p>
                      <a:pPr marL="17780" indent="20955" algn="ctr" defTabSz="914400" rtl="1" eaLnBrk="1" latinLnBrk="0" hangingPunct="1">
                        <a:spcBef>
                          <a:spcPts val="600"/>
                        </a:spcBef>
                        <a:spcAft>
                          <a:spcPts val="0"/>
                        </a:spcAft>
                      </a:pPr>
                      <a:r>
                        <a:rPr lang="fa-IR" sz="1800" kern="1200" baseline="0" dirty="0" smtClean="0">
                          <a:solidFill>
                            <a:srgbClr val="0000FF"/>
                          </a:solidFill>
                          <a:latin typeface="+mn-lt"/>
                          <a:ea typeface="Calibri"/>
                          <a:cs typeface="B Titr" pitchFamily="2" charset="-78"/>
                        </a:rPr>
                        <a:t>گزارش به صورت فيلم ، عكس، مكتوب و . . </a:t>
                      </a:r>
                      <a:r>
                        <a:rPr lang="fa-IR" sz="1800" kern="1200" dirty="0" smtClean="0">
                          <a:solidFill>
                            <a:schemeClr val="tx1"/>
                          </a:solidFill>
                          <a:latin typeface="+mn-lt"/>
                          <a:ea typeface="Calibri"/>
                          <a:cs typeface="B Titr" pitchFamily="2" charset="-78"/>
                        </a:rPr>
                        <a:t>.</a:t>
                      </a:r>
                      <a:endParaRPr lang="en-US" sz="1800" kern="1200" dirty="0" smtClean="0">
                        <a:solidFill>
                          <a:schemeClr val="tx1"/>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107950" algn="l" defTabSz="914400" rtl="0" eaLnBrk="1" latinLnBrk="0" hangingPunct="1">
                        <a:spcBef>
                          <a:spcPts val="600"/>
                        </a:spcBef>
                        <a:spcAft>
                          <a:spcPts val="0"/>
                        </a:spcAft>
                      </a:pPr>
                      <a:r>
                        <a:rPr lang="en-US" sz="1800" kern="1200" dirty="0" smtClean="0">
                          <a:solidFill>
                            <a:schemeClr val="accent4">
                              <a:lumMod val="10000"/>
                            </a:schemeClr>
                          </a:solidFill>
                          <a:latin typeface="+mn-lt"/>
                          <a:ea typeface="Calibri"/>
                          <a:cs typeface="B Titr" pitchFamily="2" charset="-78"/>
                        </a:rPr>
                        <a:t>The report meets the information demand of relevant actors </a:t>
                      </a:r>
                    </a:p>
                    <a:p>
                      <a:pPr marL="17780" indent="-107950"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گزارش ملاقات هاي و نيازهاي آموزشي كليه ذي‌نفعان ارائه شود</a:t>
                      </a:r>
                      <a:endParaRPr lang="en-US" sz="1800" kern="1200" dirty="0" smtClean="0">
                        <a:solidFill>
                          <a:schemeClr val="accent4">
                            <a:lumMod val="10000"/>
                          </a:schemeClr>
                        </a:solidFill>
                        <a:latin typeface="+mn-lt"/>
                        <a:ea typeface="Calibri"/>
                        <a:cs typeface="B Titr" pitchFamily="2" charset="-78"/>
                      </a:endParaRPr>
                    </a:p>
                    <a:p>
                      <a:pPr marL="0" indent="-107950" algn="l" defTabSz="914400" rtl="0" eaLnBrk="1" latinLnBrk="0" hangingPunct="1">
                        <a:spcBef>
                          <a:spcPts val="600"/>
                        </a:spcBef>
                        <a:spcAft>
                          <a:spcPts val="0"/>
                        </a:spcAft>
                      </a:pPr>
                      <a:r>
                        <a:rPr lang="en-US" sz="1800" kern="1200" dirty="0" smtClean="0">
                          <a:solidFill>
                            <a:schemeClr val="accent4">
                              <a:lumMod val="10000"/>
                            </a:schemeClr>
                          </a:solidFill>
                          <a:latin typeface="+mn-lt"/>
                          <a:ea typeface="Calibri"/>
                          <a:cs typeface="B Titr" pitchFamily="2" charset="-78"/>
                        </a:rPr>
                        <a:t>The report is distributed to related organizations and farmers</a:t>
                      </a:r>
                    </a:p>
                    <a:p>
                      <a:pPr marL="17780" indent="-107950" algn="ctr"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گزارش آماده شده بين كشاورزان و ساير سازمانهاي مرتبط توزيع گردد</a:t>
                      </a:r>
                      <a:endParaRPr lang="en-US" sz="1800" kern="120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144463"/>
            <a:ext cx="8642350" cy="763587"/>
          </a:xfrm>
        </p:spPr>
        <p:txBody>
          <a:bodyPr/>
          <a:lstStyle/>
          <a:p>
            <a:pPr rtl="1"/>
            <a:r>
              <a:rPr lang="fa-IR" sz="2400" smtClean="0">
                <a:solidFill>
                  <a:srgbClr val="FF0000"/>
                </a:solidFill>
                <a:cs typeface="B Titr" pitchFamily="2" charset="-78"/>
              </a:rPr>
              <a:t>مراحل، گام‌ها و معيارهاي انجام موفقيت آميز يك پروژه توسعه مشاركتي فناوري</a:t>
            </a:r>
            <a:endParaRPr lang="en-US" sz="2400" smtClean="0">
              <a:solidFill>
                <a:srgbClr val="FF0000"/>
              </a:solidFill>
              <a:cs typeface="B Titr" pitchFamily="2" charset="-78"/>
            </a:endParaRPr>
          </a:p>
        </p:txBody>
      </p:sp>
      <p:sp>
        <p:nvSpPr>
          <p:cNvPr id="20483" name="Text Box 4"/>
          <p:cNvSpPr txBox="1">
            <a:spLocks noChangeArrowheads="1"/>
          </p:cNvSpPr>
          <p:nvPr/>
        </p:nvSpPr>
        <p:spPr bwMode="auto">
          <a:xfrm>
            <a:off x="8459788" y="6453188"/>
            <a:ext cx="576262" cy="366712"/>
          </a:xfrm>
          <a:prstGeom prst="rect">
            <a:avLst/>
          </a:prstGeom>
          <a:noFill/>
          <a:ln w="9525">
            <a:noFill/>
            <a:miter lim="800000"/>
            <a:headEnd/>
            <a:tailEnd/>
          </a:ln>
        </p:spPr>
        <p:txBody>
          <a:bodyPr>
            <a:spAutoFit/>
          </a:bodyPr>
          <a:lstStyle/>
          <a:p>
            <a:pPr>
              <a:spcBef>
                <a:spcPct val="50000"/>
              </a:spcBef>
            </a:pPr>
            <a:fld id="{C0DEF55C-4097-4BE0-BCE8-76C092CD30ED}" type="slidenum">
              <a:rPr lang="fa-IR"/>
              <a:pPr>
                <a:spcBef>
                  <a:spcPct val="50000"/>
                </a:spcBef>
              </a:pPr>
              <a:t>54</a:t>
            </a:fld>
            <a:endParaRPr lang="en-US"/>
          </a:p>
        </p:txBody>
      </p:sp>
      <p:graphicFrame>
        <p:nvGraphicFramePr>
          <p:cNvPr id="6" name="Table 5"/>
          <p:cNvGraphicFramePr>
            <a:graphicFrameLocks noGrp="1"/>
          </p:cNvGraphicFramePr>
          <p:nvPr/>
        </p:nvGraphicFramePr>
        <p:xfrm>
          <a:off x="250825" y="776288"/>
          <a:ext cx="8712969" cy="5422200"/>
        </p:xfrm>
        <a:graphic>
          <a:graphicData uri="http://schemas.openxmlformats.org/drawingml/2006/table">
            <a:tbl>
              <a:tblPr/>
              <a:tblGrid>
                <a:gridCol w="1584177"/>
                <a:gridCol w="1800894"/>
                <a:gridCol w="5327898"/>
              </a:tblGrid>
              <a:tr h="480749">
                <a:tc>
                  <a:txBody>
                    <a:bodyPr/>
                    <a:lstStyle/>
                    <a:p>
                      <a:pPr marL="17780" indent="-107950" algn="ctr">
                        <a:spcBef>
                          <a:spcPts val="600"/>
                        </a:spcBef>
                        <a:spcAft>
                          <a:spcPts val="0"/>
                        </a:spcAft>
                      </a:pPr>
                      <a:r>
                        <a:rPr lang="en-US" sz="1800" b="1" dirty="0">
                          <a:solidFill>
                            <a:srgbClr val="000000"/>
                          </a:solidFill>
                          <a:latin typeface="Times New Roman"/>
                          <a:ea typeface="Calibri"/>
                          <a:cs typeface="Arial"/>
                        </a:rPr>
                        <a:t>Stages </a:t>
                      </a:r>
                      <a:endParaRPr lang="en-US" sz="1800" b="1" dirty="0" smtClean="0">
                        <a:solidFill>
                          <a:srgbClr val="000000"/>
                        </a:solidFill>
                        <a:latin typeface="Times New Roman"/>
                        <a:ea typeface="Calibri"/>
                        <a:cs typeface="Arial"/>
                      </a:endParaRPr>
                    </a:p>
                    <a:p>
                      <a:pPr marL="17780" indent="-107950" algn="ctr">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مراحل</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87655" algn="ctr">
                        <a:spcBef>
                          <a:spcPts val="600"/>
                        </a:spcBef>
                        <a:spcAft>
                          <a:spcPts val="0"/>
                        </a:spcAft>
                      </a:pPr>
                      <a:r>
                        <a:rPr lang="en-US" sz="1800" b="1" dirty="0">
                          <a:solidFill>
                            <a:schemeClr val="accent4">
                              <a:lumMod val="10000"/>
                            </a:schemeClr>
                          </a:solidFill>
                          <a:latin typeface="Times New Roman"/>
                          <a:ea typeface="Calibri"/>
                          <a:cs typeface="Arial"/>
                        </a:rPr>
                        <a:t>Steps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گام‌ها</a:t>
                      </a:r>
                      <a:endParaRPr lang="en-US" sz="1800" kern="1200" baseline="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287655" algn="ctr">
                        <a:spcBef>
                          <a:spcPts val="600"/>
                        </a:spcBef>
                        <a:spcAft>
                          <a:spcPts val="0"/>
                        </a:spcAft>
                      </a:pPr>
                      <a:r>
                        <a:rPr lang="en-US" sz="1800" b="1" dirty="0" smtClean="0">
                          <a:solidFill>
                            <a:schemeClr val="accent4">
                              <a:lumMod val="10000"/>
                            </a:schemeClr>
                          </a:solidFill>
                          <a:latin typeface="Times New Roman"/>
                          <a:ea typeface="Calibri"/>
                          <a:cs typeface="Arial"/>
                        </a:rPr>
                        <a:t>Criteria </a:t>
                      </a:r>
                      <a:r>
                        <a:rPr lang="en-US" sz="1800" b="1" dirty="0">
                          <a:solidFill>
                            <a:schemeClr val="accent4">
                              <a:lumMod val="10000"/>
                            </a:schemeClr>
                          </a:solidFill>
                          <a:latin typeface="Times New Roman"/>
                          <a:ea typeface="Calibri"/>
                          <a:cs typeface="Arial"/>
                        </a:rPr>
                        <a:t>of a good PTD </a:t>
                      </a:r>
                      <a:endParaRPr lang="en-US" sz="1800" b="1" dirty="0" smtClean="0">
                        <a:solidFill>
                          <a:schemeClr val="accent4">
                            <a:lumMod val="10000"/>
                          </a:schemeClr>
                        </a:solidFill>
                        <a:latin typeface="Times New Roman"/>
                        <a:ea typeface="Calibri"/>
                        <a:cs typeface="Arial"/>
                      </a:endParaRPr>
                    </a:p>
                    <a:p>
                      <a:pPr marL="17780" indent="287655" algn="ctr">
                        <a:spcBef>
                          <a:spcPts val="600"/>
                        </a:spcBef>
                        <a:spcAft>
                          <a:spcPts val="0"/>
                        </a:spcAft>
                      </a:pPr>
                      <a:r>
                        <a:rPr lang="ar-SA" sz="1800" kern="1200" dirty="0" smtClean="0">
                          <a:solidFill>
                            <a:schemeClr val="accent4">
                              <a:lumMod val="10000"/>
                            </a:schemeClr>
                          </a:solidFill>
                          <a:latin typeface="+mn-lt"/>
                          <a:ea typeface="Calibri"/>
                          <a:cs typeface="B Titr" pitchFamily="2" charset="-78"/>
                        </a:rPr>
                        <a:t>معيارها</a:t>
                      </a:r>
                      <a:r>
                        <a:rPr lang="fa-IR" sz="1800" kern="1200" dirty="0" smtClean="0">
                          <a:solidFill>
                            <a:schemeClr val="accent4">
                              <a:lumMod val="10000"/>
                            </a:schemeClr>
                          </a:solidFill>
                          <a:latin typeface="+mn-lt"/>
                          <a:ea typeface="Calibri"/>
                          <a:cs typeface="B Titr" pitchFamily="2" charset="-78"/>
                        </a:rPr>
                        <a:t>ي</a:t>
                      </a:r>
                      <a:r>
                        <a:rPr lang="fa-IR" sz="1800" kern="1200" baseline="0" dirty="0" smtClean="0">
                          <a:solidFill>
                            <a:schemeClr val="accent4">
                              <a:lumMod val="10000"/>
                            </a:schemeClr>
                          </a:solidFill>
                          <a:latin typeface="+mn-lt"/>
                          <a:ea typeface="Calibri"/>
                          <a:cs typeface="B Titr" pitchFamily="2" charset="-78"/>
                        </a:rPr>
                        <a:t> انجام</a:t>
                      </a:r>
                      <a:endParaRPr lang="en-US" sz="1800" kern="1200" dirty="0" smtClean="0">
                        <a:solidFill>
                          <a:schemeClr val="accent4">
                            <a:lumMod val="10000"/>
                          </a:schemeClr>
                        </a:solidFill>
                        <a:latin typeface="+mn-lt"/>
                        <a:ea typeface="Calibri"/>
                        <a:cs typeface="B Titr" pitchFamily="2" charset="-78"/>
                      </a:endParaRPr>
                    </a:p>
                  </a:txBody>
                  <a:tcPr marL="29040" marR="29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99880">
                <a:tc rowSpan="2">
                  <a:txBody>
                    <a:bodyPr/>
                    <a:lstStyle/>
                    <a:p>
                      <a:pPr marL="17780" indent="-107950" algn="just">
                        <a:spcBef>
                          <a:spcPts val="600"/>
                        </a:spcBef>
                        <a:spcAft>
                          <a:spcPts val="0"/>
                        </a:spcAft>
                      </a:pPr>
                      <a:r>
                        <a:rPr lang="en-US" sz="1800" b="1" kern="1200" dirty="0" smtClean="0">
                          <a:solidFill>
                            <a:srgbClr val="000000"/>
                          </a:solidFill>
                          <a:latin typeface="Times New Roman"/>
                          <a:ea typeface="Calibri"/>
                          <a:cs typeface="Arial"/>
                        </a:rPr>
                        <a:t>Dissemination</a:t>
                      </a:r>
                    </a:p>
                    <a:p>
                      <a:pPr marL="17780" indent="-107950" algn="just" rtl="1">
                        <a:spcBef>
                          <a:spcPts val="600"/>
                        </a:spcBef>
                        <a:spcAft>
                          <a:spcPts val="0"/>
                        </a:spcAft>
                      </a:pPr>
                      <a:r>
                        <a:rPr lang="ar-SA" sz="1800" kern="1200" dirty="0" smtClean="0">
                          <a:solidFill>
                            <a:schemeClr val="accent4">
                              <a:lumMod val="10000"/>
                            </a:schemeClr>
                          </a:solidFill>
                          <a:latin typeface="+mn-lt"/>
                          <a:ea typeface="Calibri"/>
                          <a:cs typeface="B Titr" pitchFamily="2" charset="-78"/>
                        </a:rPr>
                        <a:t>انتشار نتايج كار</a:t>
                      </a:r>
                      <a:endParaRPr lang="fa-IR" sz="1800" kern="1200" dirty="0" smtClean="0">
                        <a:solidFill>
                          <a:schemeClr val="accent4">
                            <a:lumMod val="10000"/>
                          </a:schemeClr>
                        </a:solidFill>
                        <a:latin typeface="+mn-lt"/>
                        <a:ea typeface="Calibri"/>
                        <a:cs typeface="B Titr" pitchFamily="2" charset="-78"/>
                      </a:endParaRPr>
                    </a:p>
                    <a:p>
                      <a:pPr marL="17780" indent="-107950" algn="ctr" rtl="1">
                        <a:spcBef>
                          <a:spcPts val="600"/>
                        </a:spcBef>
                        <a:spcAft>
                          <a:spcPts val="0"/>
                        </a:spcAft>
                      </a:pPr>
                      <a:r>
                        <a:rPr lang="fa-IR" sz="1800" kern="1200" dirty="0" smtClean="0">
                          <a:solidFill>
                            <a:srgbClr val="0000FF"/>
                          </a:solidFill>
                          <a:latin typeface="+mn-lt"/>
                          <a:ea typeface="Calibri"/>
                          <a:cs typeface="B Titr" pitchFamily="2" charset="-78"/>
                        </a:rPr>
                        <a:t>راهكارهاي موثر تجربه شده در اختيار كشاورزان قرار گرفته و روشهاي موثر تر تجارب حاصله نيز توسعه داده مي‌شود</a:t>
                      </a:r>
                      <a:endParaRPr lang="en-US" sz="1800" kern="1200" dirty="0" smtClean="0">
                        <a:solidFill>
                          <a:srgbClr val="0000FF"/>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15.Dissemination of successful experiments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انتشار تجربيات موفق</a:t>
                      </a: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l">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New technology developed from the experiment will be available for other farmers. </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تكنولوژي‌هاي جديد توسعه يافته از طريق اين تجربيات در اختيار ساير كشاورزان قرار گيرد</a:t>
                      </a:r>
                      <a:endParaRPr lang="en-US" sz="1100" dirty="0">
                        <a:solidFill>
                          <a:schemeClr val="accent4">
                            <a:lumMod val="1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54441">
                <a:tc vMerge="1">
                  <a:txBody>
                    <a:bodyPr/>
                    <a:lstStyle/>
                    <a:p>
                      <a:pPr marL="17780" indent="-107950" algn="just">
                        <a:spcBef>
                          <a:spcPts val="600"/>
                        </a:spcBef>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7780" indent="20955"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16.Develop extension materials</a:t>
                      </a:r>
                    </a:p>
                    <a:p>
                      <a:pPr marL="17780" marR="0" indent="-107950" algn="ctr" defTabSz="914400" rtl="1" eaLnBrk="1" fontAlgn="auto" latinLnBrk="0" hangingPunct="1">
                        <a:lnSpc>
                          <a:spcPct val="100000"/>
                        </a:lnSpc>
                        <a:spcBef>
                          <a:spcPts val="600"/>
                        </a:spcBef>
                        <a:spcAft>
                          <a:spcPts val="0"/>
                        </a:spcAft>
                        <a:buClrTx/>
                        <a:buSzTx/>
                        <a:buFontTx/>
                        <a:buNone/>
                        <a:tabLst/>
                        <a:defRPr/>
                      </a:pPr>
                      <a:r>
                        <a:rPr lang="ar-SA" sz="1800" kern="1200" baseline="0" dirty="0" smtClean="0">
                          <a:solidFill>
                            <a:schemeClr val="accent4">
                              <a:lumMod val="10000"/>
                            </a:schemeClr>
                          </a:solidFill>
                          <a:latin typeface="+mn-lt"/>
                          <a:ea typeface="Calibri"/>
                          <a:cs typeface="B Titr" pitchFamily="2" charset="-78"/>
                        </a:rPr>
                        <a:t>توسعه نكات ترويجي و سازماندهي روشهاي مناسب انتشار نتايج تجربيات</a:t>
                      </a:r>
                      <a:endParaRPr lang="en-US" sz="1800" kern="1200" baseline="0" dirty="0" smtClean="0">
                        <a:solidFill>
                          <a:schemeClr val="accent4">
                            <a:lumMod val="10000"/>
                          </a:schemeClr>
                        </a:solidFill>
                        <a:latin typeface="+mn-lt"/>
                        <a:ea typeface="Calibri"/>
                        <a:cs typeface="B Titr" pitchFamily="2" charset="-78"/>
                      </a:endParaRPr>
                    </a:p>
                    <a:p>
                      <a:endParaRPr lang="en-US" sz="1800" kern="1200" dirty="0" smtClean="0">
                        <a:solidFill>
                          <a:schemeClr val="accent4">
                            <a:lumMod val="10000"/>
                          </a:schemeClr>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780" indent="-107950"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Diverse approaches for dissemination are organized and facilitated by the farmers and extension system.</a:t>
                      </a:r>
                    </a:p>
                    <a:p>
                      <a:pPr marL="17780" indent="-107950" algn="ctr" rtl="1">
                        <a:spcBef>
                          <a:spcPts val="600"/>
                        </a:spcBef>
                        <a:spcAft>
                          <a:spcPts val="0"/>
                        </a:spcAft>
                      </a:pPr>
                      <a:r>
                        <a:rPr lang="ar-SA" sz="1800" kern="1200" baseline="0" dirty="0" smtClean="0">
                          <a:solidFill>
                            <a:schemeClr val="accent4">
                              <a:lumMod val="10000"/>
                            </a:schemeClr>
                          </a:solidFill>
                          <a:latin typeface="+mn-lt"/>
                          <a:ea typeface="Calibri"/>
                          <a:cs typeface="B Titr" pitchFamily="2" charset="-78"/>
                        </a:rPr>
                        <a:t>روشهاي گوناگون براي انتشار نتايج تجربيات سازماندهي شده و فرايند تسهيلگري لازم توسط مروجان براي كشاورزان صورت مي‌گيرد </a:t>
                      </a:r>
                      <a:endParaRPr lang="en-US" sz="1800" kern="1200" baseline="0" dirty="0" smtClean="0">
                        <a:solidFill>
                          <a:schemeClr val="accent4">
                            <a:lumMod val="10000"/>
                          </a:schemeClr>
                        </a:solidFill>
                        <a:latin typeface="+mn-lt"/>
                        <a:ea typeface="Calibri"/>
                        <a:cs typeface="B Titr" pitchFamily="2" charset="-78"/>
                      </a:endParaRPr>
                    </a:p>
                    <a:p>
                      <a:pPr marL="17780" indent="-107950" algn="l" defTabSz="914400" rtl="0" eaLnBrk="1" latinLnBrk="0" hangingPunct="1">
                        <a:spcBef>
                          <a:spcPts val="600"/>
                        </a:spcBef>
                        <a:spcAft>
                          <a:spcPts val="0"/>
                        </a:spcAft>
                      </a:pPr>
                      <a:r>
                        <a:rPr lang="en-US" sz="1800" kern="1200" baseline="0" dirty="0" smtClean="0">
                          <a:solidFill>
                            <a:schemeClr val="accent4">
                              <a:lumMod val="10000"/>
                            </a:schemeClr>
                          </a:solidFill>
                          <a:latin typeface="+mn-lt"/>
                          <a:ea typeface="Calibri"/>
                          <a:cs typeface="B Titr" pitchFamily="2" charset="-78"/>
                        </a:rPr>
                        <a:t>Organize different ways to spread out the experiment results</a:t>
                      </a:r>
                    </a:p>
                    <a:p>
                      <a:pPr marL="17780" indent="-107950" algn="ctr" defTabSz="914400" rtl="1" eaLnBrk="1" latinLnBrk="0" hangingPunct="1">
                        <a:spcBef>
                          <a:spcPts val="600"/>
                        </a:spcBef>
                        <a:spcAft>
                          <a:spcPts val="0"/>
                        </a:spcAft>
                      </a:pPr>
                      <a:r>
                        <a:rPr lang="fa-IR" sz="1800" kern="1200" baseline="0" dirty="0" smtClean="0">
                          <a:solidFill>
                            <a:schemeClr val="accent4">
                              <a:lumMod val="10000"/>
                            </a:schemeClr>
                          </a:solidFill>
                          <a:latin typeface="+mn-lt"/>
                          <a:ea typeface="Calibri"/>
                          <a:cs typeface="B Titr" pitchFamily="2" charset="-78"/>
                        </a:rPr>
                        <a:t>نتايج تجربيات بدست آمده در بين تمامي سازمانهاي مرتبط توزيع گردد</a:t>
                      </a:r>
                      <a:endParaRPr lang="en-US" sz="1800" kern="1200" baseline="0" dirty="0" smtClean="0">
                        <a:solidFill>
                          <a:schemeClr val="accent4">
                            <a:lumMod val="10000"/>
                          </a:schemeClr>
                        </a:solidFill>
                        <a:latin typeface="+mn-lt"/>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3000" b="1" dirty="0" smtClean="0">
                <a:solidFill>
                  <a:schemeClr val="accent4">
                    <a:lumMod val="10000"/>
                  </a:schemeClr>
                </a:solidFill>
                <a:effectLst/>
                <a:latin typeface="+mj-lt"/>
                <a:ea typeface="+mj-ea"/>
                <a:cs typeface="B Titr" pitchFamily="2" charset="-78"/>
              </a:rPr>
              <a:t>در اجلاس </a:t>
            </a:r>
            <a:r>
              <a:rPr lang="fa-IR" sz="3000" b="1" dirty="0" smtClean="0">
                <a:solidFill>
                  <a:srgbClr val="7030A0"/>
                </a:solidFill>
                <a:effectLst/>
                <a:latin typeface="+mj-lt"/>
                <a:ea typeface="+mj-ea"/>
                <a:cs typeface="B Titr" pitchFamily="2" charset="-78"/>
              </a:rPr>
              <a:t>ریو</a:t>
            </a:r>
            <a:r>
              <a:rPr lang="fa-IR" sz="3000" b="1" dirty="0" smtClean="0">
                <a:solidFill>
                  <a:schemeClr val="accent4">
                    <a:lumMod val="10000"/>
                  </a:schemeClr>
                </a:solidFill>
                <a:effectLst/>
                <a:latin typeface="+mj-lt"/>
                <a:ea typeface="+mj-ea"/>
                <a:cs typeface="B Titr" pitchFamily="2" charset="-78"/>
              </a:rPr>
              <a:t> در برزیل که </a:t>
            </a:r>
            <a:r>
              <a:rPr lang="fa-IR" sz="3000" b="1" dirty="0" smtClean="0">
                <a:solidFill>
                  <a:srgbClr val="00B050"/>
                </a:solidFill>
                <a:effectLst/>
                <a:latin typeface="+mj-lt"/>
                <a:ea typeface="+mj-ea"/>
                <a:cs typeface="B Titr" pitchFamily="2" charset="-78"/>
              </a:rPr>
              <a:t>اجلاس زمین </a:t>
            </a:r>
            <a:r>
              <a:rPr lang="fa-IR" sz="3000" b="1" dirty="0" smtClean="0">
                <a:solidFill>
                  <a:schemeClr val="accent4">
                    <a:lumMod val="10000"/>
                  </a:schemeClr>
                </a:solidFill>
                <a:effectLst/>
                <a:latin typeface="+mj-lt"/>
                <a:ea typeface="+mj-ea"/>
                <a:cs typeface="B Titr" pitchFamily="2" charset="-78"/>
              </a:rPr>
              <a:t>نام گرفت 179 کشور  موضوع گرم شدن زمین را به‌عنوان یک دغدغه توسعه پایدار، فقر و محیط‌زیست مد نظر قرار داده که منجر به </a:t>
            </a:r>
            <a:r>
              <a:rPr lang="fa-IR" sz="3000" b="1" dirty="0" smtClean="0">
                <a:solidFill>
                  <a:srgbClr val="FF0000"/>
                </a:solidFill>
                <a:effectLst/>
                <a:latin typeface="+mj-lt"/>
                <a:ea typeface="+mj-ea"/>
                <a:cs typeface="B Titr" pitchFamily="2" charset="-78"/>
              </a:rPr>
              <a:t>دستور کار 21 </a:t>
            </a:r>
            <a:r>
              <a:rPr lang="fa-IR" sz="3000" b="1" dirty="0" smtClean="0">
                <a:solidFill>
                  <a:schemeClr val="accent4">
                    <a:lumMod val="10000"/>
                  </a:schemeClr>
                </a:solidFill>
                <a:effectLst/>
                <a:latin typeface="+mj-lt"/>
                <a:ea typeface="+mj-ea"/>
                <a:cs typeface="B Titr" pitchFamily="2" charset="-78"/>
              </a:rPr>
              <a:t>به عنوان منشور توسعه پایدار شد </a:t>
            </a:r>
          </a:p>
          <a:p>
            <a:pPr marL="514350" lvl="0" indent="-514350" algn="just">
              <a:lnSpc>
                <a:spcPct val="150000"/>
              </a:lnSpc>
              <a:buNone/>
            </a:pPr>
            <a:r>
              <a:rPr lang="fa-IR" sz="3000" b="1" dirty="0" smtClean="0">
                <a:solidFill>
                  <a:schemeClr val="accent4">
                    <a:lumMod val="10000"/>
                  </a:schemeClr>
                </a:solidFill>
                <a:effectLst/>
                <a:latin typeface="+mj-lt"/>
                <a:ea typeface="+mj-ea"/>
                <a:cs typeface="B Titr" pitchFamily="2" charset="-78"/>
              </a:rPr>
              <a:t>دستور کار 21 می‌گوید هرجایی را که می‌خواهید توسعه دهید از بالا نسخه نپیچید. </a:t>
            </a:r>
            <a:r>
              <a:rPr lang="fa-IR" sz="3000" b="1" dirty="0" smtClean="0">
                <a:solidFill>
                  <a:srgbClr val="00B0F0"/>
                </a:solidFill>
                <a:effectLst/>
                <a:latin typeface="+mj-lt"/>
                <a:ea typeface="+mj-ea"/>
                <a:cs typeface="B Titr" pitchFamily="2" charset="-78"/>
              </a:rPr>
              <a:t>توسعه محلی استراتژی محلی می‌خواهد</a:t>
            </a:r>
            <a:r>
              <a:rPr lang="fa-IR" sz="3000" b="1" dirty="0" smtClean="0">
                <a:solidFill>
                  <a:schemeClr val="accent4">
                    <a:lumMod val="10000"/>
                  </a:schemeClr>
                </a:solidFill>
                <a:effectLst/>
                <a:latin typeface="+mj-lt"/>
                <a:ea typeface="+mj-ea"/>
                <a:cs typeface="B Titr" pitchFamily="2" charset="-78"/>
              </a:rPr>
              <a:t>؛ به عبارت دیگر ب</a:t>
            </a:r>
            <a:r>
              <a:rPr lang="fa-IR" sz="3000" b="1" dirty="0" smtClean="0">
                <a:solidFill>
                  <a:srgbClr val="00B050"/>
                </a:solidFill>
                <a:effectLst/>
                <a:latin typeface="+mj-lt"/>
                <a:ea typeface="+mj-ea"/>
                <a:cs typeface="B Titr" pitchFamily="2" charset="-78"/>
              </a:rPr>
              <a:t>رای روستاها باید در روستا برنامه‌ریزی کرد نه در شهرهای بزرگ.</a:t>
            </a:r>
            <a:endParaRPr lang="en-US" sz="3000" b="1" dirty="0" smtClean="0">
              <a:solidFill>
                <a:srgbClr val="00B050"/>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55</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این پروژه به مدت شش سال (2003 تا 2008) از همکاری مشترک سازمان جنگل‌ها و مراتع و برنامه ملل متحد به طول می‌انجامد. </a:t>
            </a:r>
            <a:r>
              <a:rPr lang="fa-IR" sz="2800" b="1" dirty="0" smtClean="0">
                <a:solidFill>
                  <a:srgbClr val="00B050"/>
                </a:solidFill>
                <a:effectLst/>
                <a:latin typeface="+mj-lt"/>
                <a:ea typeface="+mj-ea"/>
                <a:cs typeface="B Titr" pitchFamily="2" charset="-78"/>
              </a:rPr>
              <a:t>144 هزار هکتار، 31 روستا، 712 خانوار و 3290 نفر </a:t>
            </a:r>
            <a:r>
              <a:rPr lang="fa-IR" sz="2800" b="1" dirty="0" smtClean="0">
                <a:solidFill>
                  <a:schemeClr val="accent4">
                    <a:lumMod val="10000"/>
                  </a:schemeClr>
                </a:solidFill>
                <a:effectLst/>
                <a:latin typeface="+mj-lt"/>
                <a:ea typeface="+mj-ea"/>
                <a:cs typeface="B Titr" pitchFamily="2" charset="-78"/>
              </a:rPr>
              <a:t>در این پروژه دخیل بودند. در این پروژه </a:t>
            </a:r>
            <a:r>
              <a:rPr lang="fa-IR" sz="2800" b="1" dirty="0" smtClean="0">
                <a:solidFill>
                  <a:srgbClr val="FF0000"/>
                </a:solidFill>
                <a:effectLst/>
                <a:latin typeface="+mj-lt"/>
                <a:ea typeface="+mj-ea"/>
                <a:cs typeface="B Titr" pitchFamily="2" charset="-78"/>
              </a:rPr>
              <a:t>18 هزار هکتار نهال‌کاری می‌شود که 9000 هکتار توسط کمک دولت و 9000 هکتار فقط توسط مردم </a:t>
            </a:r>
            <a:r>
              <a:rPr lang="fa-IR" sz="2800" b="1" dirty="0" smtClean="0">
                <a:solidFill>
                  <a:schemeClr val="accent4">
                    <a:lumMod val="10000"/>
                  </a:schemeClr>
                </a:solidFill>
                <a:effectLst/>
                <a:latin typeface="+mj-lt"/>
                <a:ea typeface="+mj-ea"/>
                <a:cs typeface="B Titr" pitchFamily="2" charset="-78"/>
              </a:rPr>
              <a:t>که پس از توانمند شدن ایشان انجام می‌گردد. ارزیابی پروژه تحقق مثبت اهداف آن را نشان می‌دهد که می‌تواند در مناطق دیگر به عنوان نمونه و الگو مطرح شود. </a:t>
            </a:r>
            <a:endParaRPr lang="en-US" sz="28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56</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سه هدف ملی، محلی و جهانی برای پروژه ترسیم شده است. در </a:t>
            </a:r>
            <a:r>
              <a:rPr lang="fa-IR" sz="2800" b="1" dirty="0" smtClean="0">
                <a:solidFill>
                  <a:srgbClr val="00B050"/>
                </a:solidFill>
                <a:effectLst/>
                <a:latin typeface="+mj-lt"/>
                <a:ea typeface="+mj-ea"/>
                <a:cs typeface="B Titr" pitchFamily="2" charset="-78"/>
              </a:rPr>
              <a:t>سطح محلی “بهبود شرایط اجتماعی ـ اقتصادی</a:t>
            </a:r>
            <a:r>
              <a:rPr lang="fa-IR" sz="2800" b="1" dirty="0" smtClean="0">
                <a:solidFill>
                  <a:schemeClr val="accent4">
                    <a:lumMod val="10000"/>
                  </a:schemeClr>
                </a:solidFill>
                <a:effectLst/>
                <a:latin typeface="+mj-lt"/>
                <a:ea typeface="+mj-ea"/>
                <a:cs typeface="B Titr" pitchFamily="2" charset="-78"/>
              </a:rPr>
              <a:t>”، در سطح </a:t>
            </a:r>
            <a:r>
              <a:rPr lang="fa-IR" sz="2800" b="1" dirty="0" smtClean="0">
                <a:solidFill>
                  <a:srgbClr val="00B0F0"/>
                </a:solidFill>
                <a:effectLst/>
                <a:latin typeface="+mj-lt"/>
                <a:ea typeface="+mj-ea"/>
                <a:cs typeface="B Titr" pitchFamily="2" charset="-78"/>
              </a:rPr>
              <a:t>ملی “احیای مراتع” </a:t>
            </a:r>
            <a:r>
              <a:rPr lang="fa-IR" sz="2800" b="1" dirty="0" smtClean="0">
                <a:solidFill>
                  <a:schemeClr val="accent4">
                    <a:lumMod val="10000"/>
                  </a:schemeClr>
                </a:solidFill>
                <a:effectLst/>
                <a:latin typeface="+mj-lt"/>
                <a:ea typeface="+mj-ea"/>
                <a:cs typeface="B Titr" pitchFamily="2" charset="-78"/>
              </a:rPr>
              <a:t>و در </a:t>
            </a:r>
            <a:r>
              <a:rPr lang="fa-IR" sz="2800" b="1" dirty="0" smtClean="0">
                <a:solidFill>
                  <a:srgbClr val="FF0000"/>
                </a:solidFill>
                <a:effectLst/>
                <a:latin typeface="+mj-lt"/>
                <a:ea typeface="+mj-ea"/>
                <a:cs typeface="B Titr" pitchFamily="2" charset="-78"/>
              </a:rPr>
              <a:t>سطح جهانی “ترسیب کربن</a:t>
            </a:r>
            <a:r>
              <a:rPr lang="fa-IR" sz="2800" b="1" dirty="0" smtClean="0">
                <a:solidFill>
                  <a:schemeClr val="accent4">
                    <a:lumMod val="10000"/>
                  </a:schemeClr>
                </a:solidFill>
                <a:effectLst/>
                <a:latin typeface="+mj-lt"/>
                <a:ea typeface="+mj-ea"/>
                <a:cs typeface="B Titr" pitchFamily="2" charset="-78"/>
              </a:rPr>
              <a:t>” به عنوان سه هدف قلمداد می‌شوند. کل اعتباری که برای این پروژه در نظر گرفته شده </a:t>
            </a:r>
            <a:r>
              <a:rPr lang="fa-IR" sz="2800" b="1" dirty="0" smtClean="0">
                <a:solidFill>
                  <a:srgbClr val="FF0000"/>
                </a:solidFill>
                <a:effectLst/>
                <a:latin typeface="+mj-lt"/>
                <a:ea typeface="+mj-ea"/>
                <a:cs typeface="B Titr" pitchFamily="2" charset="-78"/>
              </a:rPr>
              <a:t>1/7</a:t>
            </a:r>
            <a:r>
              <a:rPr lang="fa-IR" sz="2800" b="1" dirty="0" smtClean="0">
                <a:solidFill>
                  <a:schemeClr val="accent4">
                    <a:lumMod val="10000"/>
                  </a:schemeClr>
                </a:solidFill>
                <a:effectLst/>
                <a:latin typeface="+mj-lt"/>
                <a:ea typeface="+mj-ea"/>
                <a:cs typeface="B Titr" pitchFamily="2" charset="-78"/>
              </a:rPr>
              <a:t> میلیون دلار می‌باشد که تخصیص آن شش ساله از سال 1383 تا سال 1389 است که </a:t>
            </a:r>
            <a:r>
              <a:rPr lang="fa-IR" sz="2800" b="1" dirty="0" smtClean="0">
                <a:solidFill>
                  <a:srgbClr val="00B050"/>
                </a:solidFill>
                <a:effectLst/>
                <a:latin typeface="+mj-lt"/>
                <a:ea typeface="+mj-ea"/>
                <a:cs typeface="B Titr" pitchFamily="2" charset="-78"/>
              </a:rPr>
              <a:t>60% سهم ایران و 40% سهم </a:t>
            </a:r>
            <a:r>
              <a:rPr lang="en-US" sz="2800" b="1" dirty="0" smtClean="0">
                <a:solidFill>
                  <a:srgbClr val="00B050"/>
                </a:solidFill>
                <a:effectLst/>
                <a:latin typeface="+mj-lt"/>
                <a:ea typeface="+mj-ea"/>
                <a:cs typeface="B Titr" pitchFamily="2" charset="-78"/>
              </a:rPr>
              <a:t>GEF </a:t>
            </a:r>
            <a:r>
              <a:rPr lang="fa-IR" sz="2800" b="1" dirty="0" smtClean="0">
                <a:solidFill>
                  <a:srgbClr val="00B050"/>
                </a:solidFill>
                <a:effectLst/>
                <a:latin typeface="+mj-lt"/>
                <a:ea typeface="+mj-ea"/>
                <a:cs typeface="B Titr" pitchFamily="2" charset="-78"/>
              </a:rPr>
              <a:t>صندوق جهانی محیط زیست</a:t>
            </a:r>
            <a:r>
              <a:rPr lang="fa-IR" sz="2800" b="1" dirty="0" smtClean="0">
                <a:solidFill>
                  <a:schemeClr val="accent4">
                    <a:lumMod val="10000"/>
                  </a:schemeClr>
                </a:solidFill>
                <a:effectLst/>
                <a:latin typeface="+mj-lt"/>
                <a:ea typeface="+mj-ea"/>
                <a:cs typeface="B Titr" pitchFamily="2" charset="-78"/>
              </a:rPr>
              <a:t> می‌باشد. البته با توجه به مثبت بودن کار </a:t>
            </a:r>
            <a:r>
              <a:rPr lang="fa-IR" sz="2800" b="1" dirty="0" smtClean="0">
                <a:solidFill>
                  <a:srgbClr val="FF0000"/>
                </a:solidFill>
                <a:effectLst/>
                <a:latin typeface="+mj-lt"/>
                <a:ea typeface="+mj-ea"/>
                <a:cs typeface="B Titr" pitchFamily="2" charset="-78"/>
              </a:rPr>
              <a:t>426</a:t>
            </a:r>
            <a:r>
              <a:rPr lang="fa-IR" sz="2800" b="1" dirty="0" smtClean="0">
                <a:solidFill>
                  <a:schemeClr val="accent4">
                    <a:lumMod val="10000"/>
                  </a:schemeClr>
                </a:solidFill>
                <a:effectLst/>
                <a:latin typeface="+mj-lt"/>
                <a:ea typeface="+mj-ea"/>
                <a:cs typeface="B Titr" pitchFamily="2" charset="-78"/>
              </a:rPr>
              <a:t> هزار دلار نیز به این پروژه اضافه شده است.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57</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58</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pic>
        <p:nvPicPr>
          <p:cNvPr id="2051" name="Picture 3"/>
          <p:cNvPicPr>
            <a:picLocks noChangeAspect="1" noChangeArrowheads="1"/>
          </p:cNvPicPr>
          <p:nvPr/>
        </p:nvPicPr>
        <p:blipFill>
          <a:blip r:embed="rId3" cstate="print"/>
          <a:srcRect/>
          <a:stretch>
            <a:fillRect/>
          </a:stretch>
        </p:blipFill>
        <p:spPr bwMode="auto">
          <a:xfrm>
            <a:off x="683568" y="1124744"/>
            <a:ext cx="756084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59</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
        <p:nvSpPr>
          <p:cNvPr id="4157"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097" name="Group 1"/>
          <p:cNvGrpSpPr>
            <a:grpSpLocks noChangeAspect="1"/>
          </p:cNvGrpSpPr>
          <p:nvPr/>
        </p:nvGrpSpPr>
        <p:grpSpPr bwMode="auto">
          <a:xfrm>
            <a:off x="899592" y="1556792"/>
            <a:ext cx="7272808" cy="4968552"/>
            <a:chOff x="2379" y="5"/>
            <a:chExt cx="12721" cy="7949"/>
          </a:xfrm>
        </p:grpSpPr>
        <p:sp>
          <p:nvSpPr>
            <p:cNvPr id="4156" name="AutoShape 60"/>
            <p:cNvSpPr>
              <a:spLocks noChangeAspect="1" noChangeArrowheads="1" noTextEdit="1"/>
            </p:cNvSpPr>
            <p:nvPr/>
          </p:nvSpPr>
          <p:spPr bwMode="auto">
            <a:xfrm>
              <a:off x="2379" y="5"/>
              <a:ext cx="12721" cy="7949"/>
            </a:xfrm>
            <a:prstGeom prst="rect">
              <a:avLst/>
            </a:prstGeom>
            <a:noFill/>
          </p:spPr>
          <p:txBody>
            <a:bodyPr vert="horz" wrap="square" lIns="91440" tIns="45720" rIns="91440" bIns="45720" numCol="1" anchor="t" anchorCtr="0" compatLnSpc="1">
              <a:prstTxWarp prst="textNoShape">
                <a:avLst/>
              </a:prstTxWarp>
            </a:bodyPr>
            <a:lstStyle/>
            <a:p>
              <a:pPr algn="ctr"/>
              <a:endParaRPr lang="en-US" sz="1000"/>
            </a:p>
          </p:txBody>
        </p:sp>
        <p:sp>
          <p:nvSpPr>
            <p:cNvPr id="358407" name="AutoShape 7"/>
            <p:cNvSpPr>
              <a:spLocks noChangeArrowheads="1"/>
            </p:cNvSpPr>
            <p:nvPr/>
          </p:nvSpPr>
          <p:spPr bwMode="auto">
            <a:xfrm>
              <a:off x="4728" y="115"/>
              <a:ext cx="1504" cy="692"/>
            </a:xfrm>
            <a:prstGeom prst="roundRect">
              <a:avLst>
                <a:gd name="adj" fmla="val 16667"/>
              </a:avLst>
            </a:prstGeom>
            <a:solidFill>
              <a:srgbClr val="CCFFFF"/>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پس انداز جوامع</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09" name="AutoShape 9"/>
            <p:cNvSpPr>
              <a:spLocks noChangeArrowheads="1"/>
            </p:cNvSpPr>
            <p:nvPr/>
          </p:nvSpPr>
          <p:spPr bwMode="auto">
            <a:xfrm>
              <a:off x="4624" y="2619"/>
              <a:ext cx="1650" cy="1047"/>
            </a:xfrm>
            <a:prstGeom prst="flowChartTerminator">
              <a:avLst/>
            </a:prstGeom>
            <a:solidFill>
              <a:srgbClr val="FFFF00"/>
            </a:solidFill>
            <a:ln w="9525">
              <a:solidFill>
                <a:srgbClr val="000000"/>
              </a:solidFill>
              <a:miter lim="800000"/>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طرح های اعتباری خرد</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0" name="AutoShape 10"/>
            <p:cNvSpPr>
              <a:spLocks noChangeArrowheads="1"/>
            </p:cNvSpPr>
            <p:nvPr/>
          </p:nvSpPr>
          <p:spPr bwMode="auto">
            <a:xfrm>
              <a:off x="4552" y="5799"/>
              <a:ext cx="1337" cy="691"/>
            </a:xfrm>
            <a:prstGeom prst="roundRect">
              <a:avLst>
                <a:gd name="adj" fmla="val 16667"/>
              </a:avLst>
            </a:prstGeom>
            <a:solidFill>
              <a:srgbClr val="CCFFFF"/>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صندوق اعتبارات خرد</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 پروژه</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1" name="AutoShape 11"/>
            <p:cNvSpPr>
              <a:spLocks noChangeArrowheads="1"/>
            </p:cNvSpPr>
            <p:nvPr/>
          </p:nvSpPr>
          <p:spPr bwMode="auto">
            <a:xfrm>
              <a:off x="7059" y="5"/>
              <a:ext cx="1337" cy="864"/>
            </a:xfrm>
            <a:prstGeom prst="roundRect">
              <a:avLst>
                <a:gd name="adj" fmla="val 16667"/>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فعالیت های در آمد</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 زا</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2" name="AutoShape 12"/>
            <p:cNvSpPr>
              <a:spLocks noChangeArrowheads="1"/>
            </p:cNvSpPr>
            <p:nvPr/>
          </p:nvSpPr>
          <p:spPr bwMode="auto">
            <a:xfrm>
              <a:off x="7152" y="2770"/>
              <a:ext cx="1400" cy="691"/>
            </a:xfrm>
            <a:prstGeom prst="roundRect">
              <a:avLst>
                <a:gd name="adj" fmla="val 16667"/>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انرژی های نو و</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 جایگزین</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50" name="AutoShape 13"/>
            <p:cNvSpPr>
              <a:spLocks noChangeArrowheads="1"/>
            </p:cNvSpPr>
            <p:nvPr/>
          </p:nvSpPr>
          <p:spPr bwMode="auto">
            <a:xfrm>
              <a:off x="5387" y="4671"/>
              <a:ext cx="1170" cy="691"/>
            </a:xfrm>
            <a:prstGeom prst="roundRect">
              <a:avLst>
                <a:gd name="adj" fmla="val 16667"/>
              </a:avLst>
            </a:prstGeom>
            <a:solidFill>
              <a:srgbClr val="CCFFFF"/>
            </a:solidFill>
            <a:ln w="9525">
              <a:solidFill>
                <a:srgbClr val="000000"/>
              </a:solidFill>
              <a:round/>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سازمانهای</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 دیگر</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4" name="AutoShape 14"/>
            <p:cNvSpPr>
              <a:spLocks noChangeArrowheads="1"/>
            </p:cNvSpPr>
            <p:nvPr/>
          </p:nvSpPr>
          <p:spPr bwMode="auto">
            <a:xfrm>
              <a:off x="7045" y="5708"/>
              <a:ext cx="1671" cy="691"/>
            </a:xfrm>
            <a:prstGeom prst="roundRect">
              <a:avLst>
                <a:gd name="adj" fmla="val 16667"/>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بهبود تکنولوژی های تولید</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5" name="AutoShape 15"/>
            <p:cNvSpPr>
              <a:spLocks noChangeArrowheads="1"/>
            </p:cNvSpPr>
            <p:nvPr/>
          </p:nvSpPr>
          <p:spPr bwMode="auto">
            <a:xfrm>
              <a:off x="9733" y="5"/>
              <a:ext cx="1170" cy="691"/>
            </a:xfrm>
            <a:prstGeom prst="roundRect">
              <a:avLst>
                <a:gd name="adj" fmla="val 16667"/>
              </a:avLst>
            </a:prstGeom>
            <a:solidFill>
              <a:srgbClr val="FF990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افزایش درآمد</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6" name="AutoShape 16"/>
            <p:cNvSpPr>
              <a:spLocks noChangeArrowheads="1"/>
            </p:cNvSpPr>
            <p:nvPr/>
          </p:nvSpPr>
          <p:spPr bwMode="auto">
            <a:xfrm>
              <a:off x="10067" y="5453"/>
              <a:ext cx="1839" cy="864"/>
            </a:xfrm>
            <a:prstGeom prst="roundRect">
              <a:avLst>
                <a:gd name="adj" fmla="val 16667"/>
              </a:avLst>
            </a:prstGeom>
            <a:solidFill>
              <a:srgbClr val="FF990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کاهش وابستگی به مرتع</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7" name="AutoShape 17"/>
            <p:cNvSpPr>
              <a:spLocks noChangeArrowheads="1"/>
            </p:cNvSpPr>
            <p:nvPr/>
          </p:nvSpPr>
          <p:spPr bwMode="auto">
            <a:xfrm>
              <a:off x="11152" y="1530"/>
              <a:ext cx="1838" cy="864"/>
            </a:xfrm>
            <a:prstGeom prst="roundRect">
              <a:avLst>
                <a:gd name="adj" fmla="val 16667"/>
              </a:avLst>
            </a:prstGeom>
            <a:solidFill>
              <a:srgbClr val="FF990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بهبود استانداردهای زندگی</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8" name="AutoShape 18"/>
            <p:cNvSpPr>
              <a:spLocks noChangeArrowheads="1"/>
            </p:cNvSpPr>
            <p:nvPr/>
          </p:nvSpPr>
          <p:spPr bwMode="auto">
            <a:xfrm>
              <a:off x="11468" y="3816"/>
              <a:ext cx="1671" cy="864"/>
            </a:xfrm>
            <a:prstGeom prst="roundRect">
              <a:avLst>
                <a:gd name="adj" fmla="val 16667"/>
              </a:avLst>
            </a:prstGeom>
            <a:solidFill>
              <a:srgbClr val="FF990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SimSun"/>
                  <a:cs typeface="B Mitra" pitchFamily="2" charset="-78"/>
                </a:rPr>
                <a:t> </a:t>
              </a: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بهبود وضعیت  مراتع</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19" name="AutoShape 19"/>
            <p:cNvSpPr>
              <a:spLocks noChangeArrowheads="1"/>
            </p:cNvSpPr>
            <p:nvPr/>
          </p:nvSpPr>
          <p:spPr bwMode="auto">
            <a:xfrm>
              <a:off x="13364" y="2293"/>
              <a:ext cx="1736" cy="1632"/>
            </a:xfrm>
            <a:prstGeom prst="roundRect">
              <a:avLst>
                <a:gd name="adj" fmla="val 16667"/>
              </a:avLst>
            </a:prstGeom>
            <a:solidFill>
              <a:srgbClr val="FFFF0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افزایش ظرفیت ترسیب کربن مراتع</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43" name="Line 30"/>
            <p:cNvSpPr>
              <a:spLocks noChangeShapeType="1"/>
            </p:cNvSpPr>
            <p:nvPr/>
          </p:nvSpPr>
          <p:spPr bwMode="auto">
            <a:xfrm flipV="1">
              <a:off x="5220" y="3634"/>
              <a:ext cx="3" cy="2246"/>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42" name="Line 31"/>
            <p:cNvSpPr>
              <a:spLocks noChangeShapeType="1"/>
            </p:cNvSpPr>
            <p:nvPr/>
          </p:nvSpPr>
          <p:spPr bwMode="auto">
            <a:xfrm>
              <a:off x="5387" y="787"/>
              <a:ext cx="3" cy="1728"/>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41" name="Line 32"/>
            <p:cNvSpPr>
              <a:spLocks noChangeShapeType="1"/>
            </p:cNvSpPr>
            <p:nvPr/>
          </p:nvSpPr>
          <p:spPr bwMode="auto">
            <a:xfrm flipH="1" flipV="1">
              <a:off x="5555" y="3634"/>
              <a:ext cx="668" cy="1037"/>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40" name="Line 33"/>
            <p:cNvSpPr>
              <a:spLocks noChangeShapeType="1"/>
            </p:cNvSpPr>
            <p:nvPr/>
          </p:nvSpPr>
          <p:spPr bwMode="auto">
            <a:xfrm>
              <a:off x="8062" y="869"/>
              <a:ext cx="1615" cy="1426"/>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39" name="Line 34"/>
            <p:cNvSpPr>
              <a:spLocks noChangeShapeType="1"/>
            </p:cNvSpPr>
            <p:nvPr/>
          </p:nvSpPr>
          <p:spPr bwMode="auto">
            <a:xfrm flipV="1">
              <a:off x="8229" y="3807"/>
              <a:ext cx="1504" cy="190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38" name="Line 35"/>
            <p:cNvSpPr>
              <a:spLocks noChangeShapeType="1"/>
            </p:cNvSpPr>
            <p:nvPr/>
          </p:nvSpPr>
          <p:spPr bwMode="auto">
            <a:xfrm>
              <a:off x="10234" y="3807"/>
              <a:ext cx="836" cy="1555"/>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37" name="Line 36"/>
            <p:cNvSpPr>
              <a:spLocks noChangeShapeType="1"/>
            </p:cNvSpPr>
            <p:nvPr/>
          </p:nvSpPr>
          <p:spPr bwMode="auto">
            <a:xfrm>
              <a:off x="10736" y="696"/>
              <a:ext cx="1003" cy="783"/>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36" name="Line 37"/>
            <p:cNvSpPr>
              <a:spLocks noChangeShapeType="1"/>
            </p:cNvSpPr>
            <p:nvPr/>
          </p:nvSpPr>
          <p:spPr bwMode="auto">
            <a:xfrm flipV="1">
              <a:off x="11237" y="4762"/>
              <a:ext cx="502" cy="600"/>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35" name="Line 38"/>
            <p:cNvSpPr>
              <a:spLocks noChangeShapeType="1"/>
            </p:cNvSpPr>
            <p:nvPr/>
          </p:nvSpPr>
          <p:spPr bwMode="auto">
            <a:xfrm>
              <a:off x="12101" y="2293"/>
              <a:ext cx="3" cy="1555"/>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358439" name="Rectangle 39"/>
            <p:cNvSpPr>
              <a:spLocks noChangeArrowheads="1"/>
            </p:cNvSpPr>
            <p:nvPr/>
          </p:nvSpPr>
          <p:spPr bwMode="auto">
            <a:xfrm>
              <a:off x="9399" y="2413"/>
              <a:ext cx="1671" cy="1406"/>
            </a:xfrm>
            <a:prstGeom prst="rect">
              <a:avLst/>
            </a:prstGeom>
            <a:solidFill>
              <a:srgbClr val="FFFF00"/>
            </a:solidFill>
            <a:ln w="9525">
              <a:solidFill>
                <a:srgbClr val="000000"/>
              </a:solidFill>
              <a:miter lim="800000"/>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بهره گیری  فرصت ها و بهبود شرایط زندگی</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33" name="Text Box 41"/>
            <p:cNvSpPr txBox="1">
              <a:spLocks noChangeArrowheads="1"/>
            </p:cNvSpPr>
            <p:nvPr/>
          </p:nvSpPr>
          <p:spPr bwMode="auto">
            <a:xfrm>
              <a:off x="7257" y="6917"/>
              <a:ext cx="1337" cy="519"/>
            </a:xfrm>
            <a:prstGeom prst="rect">
              <a:avLst/>
            </a:prstGeom>
            <a:solidFill>
              <a:srgbClr val="00FF99"/>
            </a:solidFill>
            <a:ln w="9525">
              <a:solidFill>
                <a:srgbClr val="000000"/>
              </a:solidFill>
              <a:miter lim="800000"/>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فعالی</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ت ها</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32" name="Text Box 42"/>
            <p:cNvSpPr txBox="1">
              <a:spLocks noChangeArrowheads="1"/>
            </p:cNvSpPr>
            <p:nvPr/>
          </p:nvSpPr>
          <p:spPr bwMode="auto">
            <a:xfrm>
              <a:off x="4624" y="6917"/>
              <a:ext cx="1337" cy="519"/>
            </a:xfrm>
            <a:prstGeom prst="rect">
              <a:avLst/>
            </a:prstGeom>
            <a:solidFill>
              <a:srgbClr val="00FF99"/>
            </a:solidFill>
            <a:ln w="9525">
              <a:solidFill>
                <a:srgbClr val="000000"/>
              </a:solidFill>
              <a:miter lim="800000"/>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فرآی</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ند</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31" name="Text Box 43"/>
            <p:cNvSpPr txBox="1">
              <a:spLocks noChangeArrowheads="1"/>
            </p:cNvSpPr>
            <p:nvPr/>
          </p:nvSpPr>
          <p:spPr bwMode="auto">
            <a:xfrm>
              <a:off x="10569" y="6917"/>
              <a:ext cx="1337" cy="519"/>
            </a:xfrm>
            <a:prstGeom prst="rect">
              <a:avLst/>
            </a:prstGeom>
            <a:solidFill>
              <a:srgbClr val="00FF99"/>
            </a:solidFill>
            <a:ln w="9525">
              <a:solidFill>
                <a:srgbClr val="000000"/>
              </a:solidFill>
              <a:miter lim="800000"/>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ستا</a:t>
              </a:r>
              <a:r>
                <a:rPr kumimoji="0" lang="fa-IR" sz="1000" b="1" i="0" u="none" strike="noStrike" cap="none" normalizeH="0" baseline="0" smtClean="0">
                  <a:ln>
                    <a:noFill/>
                  </a:ln>
                  <a:solidFill>
                    <a:srgbClr val="000000"/>
                  </a:solidFill>
                  <a:effectLst/>
                  <a:latin typeface="Arial" pitchFamily="34" charset="0"/>
                  <a:ea typeface="Calibri" pitchFamily="34" charset="0"/>
                  <a:cs typeface="Arial" pitchFamily="34" charset="0"/>
                </a:rPr>
                <a:t>نده</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30" name="Text Box 44"/>
            <p:cNvSpPr txBox="1">
              <a:spLocks noChangeArrowheads="1"/>
            </p:cNvSpPr>
            <p:nvPr/>
          </p:nvSpPr>
          <p:spPr bwMode="auto">
            <a:xfrm>
              <a:off x="13575" y="6973"/>
              <a:ext cx="1337" cy="518"/>
            </a:xfrm>
            <a:prstGeom prst="rect">
              <a:avLst/>
            </a:prstGeom>
            <a:solidFill>
              <a:srgbClr val="00FF99"/>
            </a:solidFill>
            <a:ln w="9525">
              <a:solidFill>
                <a:srgbClr val="000000"/>
              </a:solidFill>
              <a:miter lim="800000"/>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نتیجه</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29" name="Line 45"/>
            <p:cNvSpPr>
              <a:spLocks noChangeShapeType="1"/>
            </p:cNvSpPr>
            <p:nvPr/>
          </p:nvSpPr>
          <p:spPr bwMode="auto">
            <a:xfrm flipV="1">
              <a:off x="14100" y="4035"/>
              <a:ext cx="2" cy="2592"/>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8" name="Line 47"/>
            <p:cNvSpPr>
              <a:spLocks noChangeShapeType="1"/>
            </p:cNvSpPr>
            <p:nvPr/>
          </p:nvSpPr>
          <p:spPr bwMode="auto">
            <a:xfrm flipV="1">
              <a:off x="5256" y="6522"/>
              <a:ext cx="1" cy="34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en-US" sz="1000"/>
            </a:p>
          </p:txBody>
        </p:sp>
        <p:sp>
          <p:nvSpPr>
            <p:cNvPr id="4127" name="Line 48"/>
            <p:cNvSpPr>
              <a:spLocks noChangeShapeType="1"/>
            </p:cNvSpPr>
            <p:nvPr/>
          </p:nvSpPr>
          <p:spPr bwMode="auto">
            <a:xfrm flipV="1">
              <a:off x="7783" y="6349"/>
              <a:ext cx="3" cy="51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en-US" sz="1000"/>
            </a:p>
          </p:txBody>
        </p:sp>
        <p:sp>
          <p:nvSpPr>
            <p:cNvPr id="4126" name="Line 49"/>
            <p:cNvSpPr>
              <a:spLocks noChangeShapeType="1"/>
            </p:cNvSpPr>
            <p:nvPr/>
          </p:nvSpPr>
          <p:spPr bwMode="auto">
            <a:xfrm>
              <a:off x="6725" y="351"/>
              <a:ext cx="2" cy="5702"/>
            </a:xfrm>
            <a:prstGeom prst="line">
              <a:avLst/>
            </a:prstGeom>
            <a:noFill/>
            <a:ln w="9525">
              <a:solidFill>
                <a:srgbClr val="000000"/>
              </a:solidFill>
              <a:round/>
              <a:headEnd/>
              <a:tailEnd/>
            </a:ln>
          </p:spPr>
          <p:txBody>
            <a:bodyPr vert="horz" wrap="square" lIns="91440" tIns="45720" rIns="91440" bIns="45720" numCol="1" anchor="ctr" anchorCtr="1" compatLnSpc="1">
              <a:prstTxWarp prst="textNoShape">
                <a:avLst/>
              </a:prstTxWarp>
            </a:bodyPr>
            <a:lstStyle/>
            <a:p>
              <a:pPr algn="ctr"/>
              <a:endParaRPr lang="en-US" sz="1000"/>
            </a:p>
          </p:txBody>
        </p:sp>
        <p:sp>
          <p:nvSpPr>
            <p:cNvPr id="4125" name="Line 51"/>
            <p:cNvSpPr>
              <a:spLocks noChangeShapeType="1"/>
            </p:cNvSpPr>
            <p:nvPr/>
          </p:nvSpPr>
          <p:spPr bwMode="auto">
            <a:xfrm>
              <a:off x="6725" y="3115"/>
              <a:ext cx="501" cy="3"/>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4" name="Line 53"/>
            <p:cNvSpPr>
              <a:spLocks noChangeShapeType="1"/>
            </p:cNvSpPr>
            <p:nvPr/>
          </p:nvSpPr>
          <p:spPr bwMode="auto">
            <a:xfrm>
              <a:off x="7727" y="869"/>
              <a:ext cx="3" cy="1728"/>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3" name="Line 54"/>
            <p:cNvSpPr>
              <a:spLocks noChangeShapeType="1"/>
            </p:cNvSpPr>
            <p:nvPr/>
          </p:nvSpPr>
          <p:spPr bwMode="auto">
            <a:xfrm>
              <a:off x="7727" y="3461"/>
              <a:ext cx="3" cy="2247"/>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2" name="Line 55"/>
            <p:cNvSpPr>
              <a:spLocks noChangeShapeType="1"/>
            </p:cNvSpPr>
            <p:nvPr/>
          </p:nvSpPr>
          <p:spPr bwMode="auto">
            <a:xfrm flipV="1">
              <a:off x="10067" y="696"/>
              <a:ext cx="335" cy="1728"/>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1" name="Line 56"/>
            <p:cNvSpPr>
              <a:spLocks noChangeShapeType="1"/>
            </p:cNvSpPr>
            <p:nvPr/>
          </p:nvSpPr>
          <p:spPr bwMode="auto">
            <a:xfrm flipV="1">
              <a:off x="11070" y="6399"/>
              <a:ext cx="3" cy="518"/>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20" name="AutoShape 57"/>
            <p:cNvSpPr>
              <a:spLocks noChangeArrowheads="1"/>
            </p:cNvSpPr>
            <p:nvPr/>
          </p:nvSpPr>
          <p:spPr bwMode="auto">
            <a:xfrm>
              <a:off x="2546" y="7709"/>
              <a:ext cx="12201" cy="245"/>
            </a:xfrm>
            <a:prstGeom prst="rightArrow">
              <a:avLst>
                <a:gd name="adj1" fmla="val 50000"/>
                <a:gd name="adj2" fmla="val 1245000"/>
              </a:avLst>
            </a:prstGeom>
            <a:solidFill>
              <a:srgbClr val="3366FF"/>
            </a:solidFill>
            <a:ln w="9525">
              <a:solidFill>
                <a:srgbClr val="333399"/>
              </a:solidFill>
              <a:miter lim="800000"/>
              <a:headEnd/>
              <a:tailEnd/>
            </a:ln>
          </p:spPr>
          <p:txBody>
            <a:bodyPr vert="horz" wrap="square" lIns="51206" tIns="25603" rIns="51206" bIns="25603"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4119" name="Line 58"/>
            <p:cNvSpPr>
              <a:spLocks noChangeShapeType="1"/>
            </p:cNvSpPr>
            <p:nvPr/>
          </p:nvSpPr>
          <p:spPr bwMode="auto">
            <a:xfrm>
              <a:off x="12101" y="3053"/>
              <a:ext cx="1263" cy="0"/>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grpSp>
          <p:nvGrpSpPr>
            <p:cNvPr id="4100" name="Group 4"/>
            <p:cNvGrpSpPr>
              <a:grpSpLocks/>
            </p:cNvGrpSpPr>
            <p:nvPr/>
          </p:nvGrpSpPr>
          <p:grpSpPr bwMode="auto">
            <a:xfrm>
              <a:off x="2379" y="5"/>
              <a:ext cx="2245" cy="7431"/>
              <a:chOff x="144" y="798"/>
              <a:chExt cx="967" cy="3096"/>
            </a:xfrm>
          </p:grpSpPr>
          <p:sp>
            <p:nvSpPr>
              <p:cNvPr id="358403" name="AutoShape 3"/>
              <p:cNvSpPr>
                <a:spLocks noChangeArrowheads="1"/>
              </p:cNvSpPr>
              <p:nvPr/>
            </p:nvSpPr>
            <p:spPr bwMode="auto">
              <a:xfrm>
                <a:off x="144" y="798"/>
                <a:ext cx="648" cy="216"/>
              </a:xfrm>
              <a:prstGeom prst="roundRect">
                <a:avLst>
                  <a:gd name="adj" fmla="val 16667"/>
                </a:avLst>
              </a:prstGeom>
              <a:solidFill>
                <a:srgbClr val="FF7C8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Calibri" pitchFamily="34" charset="0"/>
                    <a:cs typeface="B Mitra" pitchFamily="2" charset="-78"/>
                  </a:rPr>
                  <a:t>کمبود اعتبار</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04" name="AutoShape 4"/>
              <p:cNvSpPr>
                <a:spLocks noChangeArrowheads="1"/>
              </p:cNvSpPr>
              <p:nvPr/>
            </p:nvSpPr>
            <p:spPr bwMode="auto">
              <a:xfrm>
                <a:off x="158" y="2658"/>
                <a:ext cx="648" cy="288"/>
              </a:xfrm>
              <a:prstGeom prst="roundRect">
                <a:avLst>
                  <a:gd name="adj" fmla="val 16667"/>
                </a:avLst>
              </a:prstGeom>
              <a:solidFill>
                <a:srgbClr val="FF7C8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Calibri" pitchFamily="34" charset="0"/>
                    <a:cs typeface="B Mitra" pitchFamily="2" charset="-78"/>
                  </a:rPr>
                  <a:t>مهارتهای ناکافی درباره شغل</a:t>
                </a:r>
                <a:r>
                  <a:rPr kumimoji="0" lang="fa-IR" sz="1000" b="0" i="0" u="none" strike="noStrike" cap="none" normalizeH="0" baseline="0" smtClean="0">
                    <a:ln>
                      <a:noFill/>
                    </a:ln>
                    <a:solidFill>
                      <a:srgbClr val="000000"/>
                    </a:solidFill>
                    <a:effectLst/>
                    <a:latin typeface="Arial" pitchFamily="34" charset="0"/>
                    <a:ea typeface="Calibri" pitchFamily="34" charset="0"/>
                    <a:cs typeface="Arial" pitchFamily="34" charset="0"/>
                  </a:rPr>
                  <a:t> های درآمدزا</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05" name="AutoShape 5"/>
              <p:cNvSpPr>
                <a:spLocks noChangeArrowheads="1"/>
              </p:cNvSpPr>
              <p:nvPr/>
            </p:nvSpPr>
            <p:spPr bwMode="auto">
              <a:xfrm>
                <a:off x="144" y="1916"/>
                <a:ext cx="648" cy="470"/>
              </a:xfrm>
              <a:prstGeom prst="roundRect">
                <a:avLst>
                  <a:gd name="adj" fmla="val 16667"/>
                </a:avLst>
              </a:prstGeom>
              <a:solidFill>
                <a:srgbClr val="FF7C8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Calibri" pitchFamily="34" charset="0"/>
                    <a:cs typeface="B Mitra" pitchFamily="2" charset="-78"/>
                  </a:rPr>
                  <a:t>دسترسی محدود به وام های معمول دولتی</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06" name="AutoShape 6"/>
              <p:cNvSpPr>
                <a:spLocks noChangeArrowheads="1"/>
              </p:cNvSpPr>
              <p:nvPr/>
            </p:nvSpPr>
            <p:spPr bwMode="auto">
              <a:xfrm>
                <a:off x="158" y="1252"/>
                <a:ext cx="648" cy="360"/>
              </a:xfrm>
              <a:prstGeom prst="roundRect">
                <a:avLst>
                  <a:gd name="adj" fmla="val 16667"/>
                </a:avLst>
              </a:prstGeom>
              <a:solidFill>
                <a:srgbClr val="FF7C8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Calibri" pitchFamily="34" charset="0"/>
                    <a:cs typeface="B Mitra" pitchFamily="2" charset="-78"/>
                  </a:rPr>
                  <a:t>منابع محدود درآمد</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358408" name="AutoShape 8"/>
              <p:cNvSpPr>
                <a:spLocks noChangeArrowheads="1"/>
              </p:cNvSpPr>
              <p:nvPr/>
            </p:nvSpPr>
            <p:spPr bwMode="auto">
              <a:xfrm>
                <a:off x="144" y="3212"/>
                <a:ext cx="648" cy="288"/>
              </a:xfrm>
              <a:prstGeom prst="roundRect">
                <a:avLst>
                  <a:gd name="adj" fmla="val 16667"/>
                </a:avLst>
              </a:prstGeom>
              <a:solidFill>
                <a:srgbClr val="FF7C80"/>
              </a:solidFill>
              <a:ln w="9525">
                <a:solidFill>
                  <a:srgbClr val="000000"/>
                </a:solidFill>
                <a:round/>
                <a:headEnd/>
                <a:tailEnd/>
              </a:ln>
              <a:effectLst>
                <a:outerShdw dist="107763" dir="18900000" algn="ctr" rotWithShape="0">
                  <a:srgbClr val="808080">
                    <a:alpha val="50000"/>
                  </a:srgbClr>
                </a:outerShdw>
              </a:effectLst>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Calibri" pitchFamily="34" charset="0"/>
                    <a:cs typeface="B Mitra" pitchFamily="2" charset="-78"/>
                  </a:rPr>
                  <a:t>دوری از بازار</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13" name="Line 20"/>
              <p:cNvSpPr>
                <a:spLocks noChangeShapeType="1"/>
              </p:cNvSpPr>
              <p:nvPr/>
            </p:nvSpPr>
            <p:spPr bwMode="auto">
              <a:xfrm>
                <a:off x="432" y="1014"/>
                <a:ext cx="1" cy="254"/>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12" name="Line 21"/>
              <p:cNvSpPr>
                <a:spLocks noChangeShapeType="1"/>
              </p:cNvSpPr>
              <p:nvPr/>
            </p:nvSpPr>
            <p:spPr bwMode="auto">
              <a:xfrm>
                <a:off x="431" y="2386"/>
                <a:ext cx="1" cy="242"/>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11" name="Line 22"/>
              <p:cNvSpPr>
                <a:spLocks noChangeShapeType="1"/>
              </p:cNvSpPr>
              <p:nvPr/>
            </p:nvSpPr>
            <p:spPr bwMode="auto">
              <a:xfrm>
                <a:off x="432" y="1628"/>
                <a:ext cx="1" cy="288"/>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10" name="Line 23"/>
              <p:cNvSpPr>
                <a:spLocks noChangeShapeType="1"/>
              </p:cNvSpPr>
              <p:nvPr/>
            </p:nvSpPr>
            <p:spPr bwMode="auto">
              <a:xfrm>
                <a:off x="432" y="2924"/>
                <a:ext cx="1" cy="288"/>
              </a:xfrm>
              <a:prstGeom prst="line">
                <a:avLst/>
              </a:prstGeom>
              <a:noFill/>
              <a:ln w="9525">
                <a:solidFill>
                  <a:srgbClr val="000000"/>
                </a:solidFill>
                <a:round/>
                <a:headEnd type="triangle" w="med" len="me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9" name="Line 24"/>
              <p:cNvSpPr>
                <a:spLocks noChangeShapeType="1"/>
              </p:cNvSpPr>
              <p:nvPr/>
            </p:nvSpPr>
            <p:spPr bwMode="auto">
              <a:xfrm>
                <a:off x="936" y="908"/>
                <a:ext cx="1" cy="2520"/>
              </a:xfrm>
              <a:prstGeom prst="line">
                <a:avLst/>
              </a:prstGeom>
              <a:noFill/>
              <a:ln w="9525">
                <a:solidFill>
                  <a:srgbClr val="000000"/>
                </a:solidFill>
                <a:round/>
                <a:headEnd/>
                <a:tailEnd/>
              </a:ln>
            </p:spPr>
            <p:txBody>
              <a:bodyPr vert="horz" wrap="square" lIns="91440" tIns="45720" rIns="91440" bIns="45720" numCol="1" anchor="ctr" anchorCtr="1" compatLnSpc="1">
                <a:prstTxWarp prst="textNoShape">
                  <a:avLst/>
                </a:prstTxWarp>
              </a:bodyPr>
              <a:lstStyle/>
              <a:p>
                <a:pPr algn="ctr"/>
                <a:endParaRPr lang="en-US" sz="1000"/>
              </a:p>
            </p:txBody>
          </p:sp>
          <p:sp>
            <p:nvSpPr>
              <p:cNvPr id="4108" name="Line 25"/>
              <p:cNvSpPr>
                <a:spLocks noChangeShapeType="1"/>
              </p:cNvSpPr>
              <p:nvPr/>
            </p:nvSpPr>
            <p:spPr bwMode="auto">
              <a:xfrm>
                <a:off x="792" y="2780"/>
                <a:ext cx="144" cy="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7" name="Line 26"/>
              <p:cNvSpPr>
                <a:spLocks noChangeShapeType="1"/>
              </p:cNvSpPr>
              <p:nvPr/>
            </p:nvSpPr>
            <p:spPr bwMode="auto">
              <a:xfrm>
                <a:off x="792" y="3428"/>
                <a:ext cx="144" cy="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6" name="Line 27"/>
              <p:cNvSpPr>
                <a:spLocks noChangeShapeType="1"/>
              </p:cNvSpPr>
              <p:nvPr/>
            </p:nvSpPr>
            <p:spPr bwMode="auto">
              <a:xfrm>
                <a:off x="792" y="2132"/>
                <a:ext cx="144" cy="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5" name="Line 28"/>
              <p:cNvSpPr>
                <a:spLocks noChangeShapeType="1"/>
              </p:cNvSpPr>
              <p:nvPr/>
            </p:nvSpPr>
            <p:spPr bwMode="auto">
              <a:xfrm>
                <a:off x="792" y="1484"/>
                <a:ext cx="144" cy="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4" name="Line 29"/>
              <p:cNvSpPr>
                <a:spLocks noChangeShapeType="1"/>
              </p:cNvSpPr>
              <p:nvPr/>
            </p:nvSpPr>
            <p:spPr bwMode="auto">
              <a:xfrm>
                <a:off x="792" y="908"/>
                <a:ext cx="144" cy="1"/>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3" name="Text Box 40"/>
              <p:cNvSpPr txBox="1">
                <a:spLocks noChangeArrowheads="1"/>
              </p:cNvSpPr>
              <p:nvPr/>
            </p:nvSpPr>
            <p:spPr bwMode="auto">
              <a:xfrm>
                <a:off x="216" y="3678"/>
                <a:ext cx="576" cy="216"/>
              </a:xfrm>
              <a:prstGeom prst="rect">
                <a:avLst/>
              </a:prstGeom>
              <a:solidFill>
                <a:srgbClr val="00FF99"/>
              </a:solidFill>
              <a:ln w="9525">
                <a:solidFill>
                  <a:srgbClr val="000000"/>
                </a:solidFill>
                <a:miter lim="800000"/>
                <a:headEnd/>
                <a:tailEnd/>
              </a:ln>
            </p:spPr>
            <p:txBody>
              <a:bodyPr vert="horz" wrap="square" lIns="51206" tIns="25603" rIns="51206" bIns="25603" numCol="1" anchor="ctr" anchorCtr="1" compatLnSpc="1">
                <a:prstTxWarp prst="textNoShape">
                  <a:avLst/>
                </a:prstTxWarp>
              </a:bodyPr>
              <a:lstStyle/>
              <a:p>
                <a:pPr marL="0" marR="0" lvl="0" indent="252413"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rgbClr val="000000"/>
                    </a:solidFill>
                    <a:effectLst/>
                    <a:latin typeface="Arial" pitchFamily="34" charset="0"/>
                    <a:ea typeface="Calibri" pitchFamily="34" charset="0"/>
                    <a:cs typeface="B Mitra" pitchFamily="2" charset="-78"/>
                  </a:rPr>
                  <a:t>مشکل</a:t>
                </a:r>
                <a:endParaRPr kumimoji="0" lang="fa-IR" sz="1000" b="0" i="0" u="none" strike="noStrike" cap="none" normalizeH="0" baseline="0" smtClean="0">
                  <a:ln>
                    <a:noFill/>
                  </a:ln>
                  <a:solidFill>
                    <a:schemeClr val="tx1"/>
                  </a:solidFill>
                  <a:effectLst/>
                  <a:latin typeface="Arial" pitchFamily="34" charset="0"/>
                  <a:cs typeface="Arial" pitchFamily="34" charset="0"/>
                </a:endParaRPr>
              </a:p>
            </p:txBody>
          </p:sp>
          <p:sp>
            <p:nvSpPr>
              <p:cNvPr id="4102" name="Line 46"/>
              <p:cNvSpPr>
                <a:spLocks noChangeShapeType="1"/>
              </p:cNvSpPr>
              <p:nvPr/>
            </p:nvSpPr>
            <p:spPr bwMode="auto">
              <a:xfrm flipV="1">
                <a:off x="432" y="3534"/>
                <a:ext cx="1" cy="144"/>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sp>
            <p:nvSpPr>
              <p:cNvPr id="4101" name="Line 59"/>
              <p:cNvSpPr>
                <a:spLocks noChangeShapeType="1"/>
              </p:cNvSpPr>
              <p:nvPr/>
            </p:nvSpPr>
            <p:spPr bwMode="auto">
              <a:xfrm>
                <a:off x="930" y="2159"/>
                <a:ext cx="181" cy="0"/>
              </a:xfrm>
              <a:prstGeom prst="line">
                <a:avLst/>
              </a:prstGeom>
              <a:noFill/>
              <a:ln w="2857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grpSp>
        <p:sp>
          <p:nvSpPr>
            <p:cNvPr id="4099" name="Line 60"/>
            <p:cNvSpPr>
              <a:spLocks noChangeShapeType="1"/>
            </p:cNvSpPr>
            <p:nvPr/>
          </p:nvSpPr>
          <p:spPr bwMode="auto">
            <a:xfrm>
              <a:off x="6310" y="2621"/>
              <a:ext cx="41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en-US" sz="1000"/>
            </a:p>
          </p:txBody>
        </p:sp>
        <p:sp>
          <p:nvSpPr>
            <p:cNvPr id="4098" name="Line 61"/>
            <p:cNvSpPr>
              <a:spLocks noChangeShapeType="1"/>
            </p:cNvSpPr>
            <p:nvPr/>
          </p:nvSpPr>
          <p:spPr bwMode="auto">
            <a:xfrm>
              <a:off x="8626" y="3163"/>
              <a:ext cx="842" cy="0"/>
            </a:xfrm>
            <a:prstGeom prst="line">
              <a:avLst/>
            </a:prstGeom>
            <a:noFill/>
            <a:ln w="9525">
              <a:solidFill>
                <a:srgbClr val="000000"/>
              </a:solidFill>
              <a:round/>
              <a:headEnd/>
              <a:tailEnd type="triangle" w="med" len="med"/>
            </a:ln>
          </p:spPr>
          <p:txBody>
            <a:bodyPr vert="horz" wrap="square" lIns="91440" tIns="45720" rIns="91440" bIns="45720" numCol="1" anchor="ctr" anchorCtr="1" compatLnSpc="1">
              <a:prstTxWarp prst="textNoShape">
                <a:avLst/>
              </a:prstTxWarp>
            </a:bodyPr>
            <a:lstStyle/>
            <a:p>
              <a:pPr algn="ctr"/>
              <a:endParaRPr lang="en-US" sz="10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a:t>
            </a:fld>
            <a:endParaRPr lang="en-US"/>
          </a:p>
        </p:txBody>
      </p:sp>
      <p:pic>
        <p:nvPicPr>
          <p:cNvPr id="384002" name="Picture 2"/>
          <p:cNvPicPr>
            <a:picLocks noChangeAspect="1" noChangeArrowheads="1"/>
          </p:cNvPicPr>
          <p:nvPr/>
        </p:nvPicPr>
        <p:blipFill>
          <a:blip r:embed="rId3" cstate="print"/>
          <a:srcRect/>
          <a:stretch>
            <a:fillRect/>
          </a:stretch>
        </p:blipFill>
        <p:spPr bwMode="auto">
          <a:xfrm>
            <a:off x="2195736" y="188640"/>
            <a:ext cx="5112568" cy="6480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با توجه به </a:t>
            </a:r>
            <a:r>
              <a:rPr lang="fa-IR" sz="2800" b="1" dirty="0" smtClean="0">
                <a:solidFill>
                  <a:srgbClr val="00B050"/>
                </a:solidFill>
                <a:effectLst/>
                <a:latin typeface="+mj-lt"/>
                <a:ea typeface="+mj-ea"/>
                <a:cs typeface="B Titr" pitchFamily="2" charset="-78"/>
              </a:rPr>
              <a:t>منابع درآمدی کم</a:t>
            </a:r>
            <a:r>
              <a:rPr lang="fa-IR" sz="2800" b="1" dirty="0" smtClean="0">
                <a:solidFill>
                  <a:schemeClr val="accent4">
                    <a:lumMod val="10000"/>
                  </a:schemeClr>
                </a:solidFill>
                <a:effectLst/>
                <a:latin typeface="+mj-lt"/>
                <a:ea typeface="+mj-ea"/>
                <a:cs typeface="B Titr" pitchFamily="2" charset="-78"/>
              </a:rPr>
              <a:t> و </a:t>
            </a:r>
            <a:r>
              <a:rPr lang="fa-IR" sz="2800" b="1" dirty="0" smtClean="0">
                <a:solidFill>
                  <a:srgbClr val="7030A0"/>
                </a:solidFill>
                <a:effectLst/>
                <a:latin typeface="+mj-lt"/>
                <a:ea typeface="+mj-ea"/>
                <a:cs typeface="B Titr" pitchFamily="2" charset="-78"/>
              </a:rPr>
              <a:t>دسترسی محدود مردم به بانکها</a:t>
            </a:r>
            <a:r>
              <a:rPr lang="fa-IR" sz="2800" b="1" dirty="0" smtClean="0">
                <a:solidFill>
                  <a:schemeClr val="accent4">
                    <a:lumMod val="10000"/>
                  </a:schemeClr>
                </a:solidFill>
                <a:effectLst/>
                <a:latin typeface="+mj-lt"/>
                <a:ea typeface="+mj-ea"/>
                <a:cs typeface="B Titr" pitchFamily="2" charset="-78"/>
              </a:rPr>
              <a:t>، </a:t>
            </a:r>
            <a:r>
              <a:rPr lang="fa-IR" sz="2800" b="1" dirty="0" smtClean="0">
                <a:solidFill>
                  <a:srgbClr val="00B0F0"/>
                </a:solidFill>
                <a:effectLst/>
                <a:latin typeface="+mj-lt"/>
                <a:ea typeface="+mj-ea"/>
                <a:cs typeface="B Titr" pitchFamily="2" charset="-78"/>
              </a:rPr>
              <a:t>کمبود مهارتها</a:t>
            </a:r>
            <a:r>
              <a:rPr lang="fa-IR" sz="2800" b="1" dirty="0" smtClean="0">
                <a:solidFill>
                  <a:schemeClr val="accent4">
                    <a:lumMod val="10000"/>
                  </a:schemeClr>
                </a:solidFill>
                <a:effectLst/>
                <a:latin typeface="+mj-lt"/>
                <a:ea typeface="+mj-ea"/>
                <a:cs typeface="B Titr" pitchFamily="2" charset="-78"/>
              </a:rPr>
              <a:t> و </a:t>
            </a:r>
            <a:r>
              <a:rPr lang="fa-IR" sz="2800" b="1" dirty="0" smtClean="0">
                <a:solidFill>
                  <a:srgbClr val="FF0000"/>
                </a:solidFill>
                <a:effectLst/>
                <a:latin typeface="+mj-lt"/>
                <a:ea typeface="+mj-ea"/>
                <a:cs typeface="B Titr" pitchFamily="2" charset="-78"/>
              </a:rPr>
              <a:t>دوری از بازار</a:t>
            </a:r>
            <a:r>
              <a:rPr lang="fa-IR" sz="2800" b="1" dirty="0" smtClean="0">
                <a:solidFill>
                  <a:schemeClr val="accent4">
                    <a:lumMod val="10000"/>
                  </a:schemeClr>
                </a:solidFill>
                <a:effectLst/>
                <a:latin typeface="+mj-lt"/>
                <a:ea typeface="+mj-ea"/>
                <a:cs typeface="B Titr" pitchFamily="2" charset="-78"/>
              </a:rPr>
              <a:t>، طرح پس‌انداز خرد اعتبارات شکل می‌گیرد. این محدود </a:t>
            </a:r>
            <a:r>
              <a:rPr lang="fa-IR" sz="2800" b="1" dirty="0" smtClean="0">
                <a:solidFill>
                  <a:srgbClr val="00B0F0"/>
                </a:solidFill>
                <a:effectLst/>
                <a:latin typeface="+mj-lt"/>
                <a:ea typeface="+mj-ea"/>
                <a:cs typeface="B Titr" pitchFamily="2" charset="-78"/>
              </a:rPr>
              <a:t>پس‌اندازهای</a:t>
            </a:r>
            <a:r>
              <a:rPr lang="fa-IR" sz="2800" b="1" dirty="0" smtClean="0">
                <a:solidFill>
                  <a:schemeClr val="accent4">
                    <a:lumMod val="10000"/>
                  </a:schemeClr>
                </a:solidFill>
                <a:effectLst/>
                <a:latin typeface="+mj-lt"/>
                <a:ea typeface="+mj-ea"/>
                <a:cs typeface="B Titr" pitchFamily="2" charset="-78"/>
              </a:rPr>
              <a:t> مردم به عنوان موتور محرک این </a:t>
            </a:r>
            <a:r>
              <a:rPr lang="fa-IR" sz="2800" b="1" dirty="0" smtClean="0">
                <a:solidFill>
                  <a:srgbClr val="00B050"/>
                </a:solidFill>
                <a:effectLst/>
                <a:latin typeface="+mj-lt"/>
                <a:ea typeface="+mj-ea"/>
                <a:cs typeface="B Titr" pitchFamily="2" charset="-78"/>
              </a:rPr>
              <a:t>مشارکت</a:t>
            </a:r>
            <a:r>
              <a:rPr lang="fa-IR" sz="2800" b="1" dirty="0" smtClean="0">
                <a:solidFill>
                  <a:schemeClr val="accent4">
                    <a:lumMod val="10000"/>
                  </a:schemeClr>
                </a:solidFill>
                <a:effectLst/>
                <a:latin typeface="+mj-lt"/>
                <a:ea typeface="+mj-ea"/>
                <a:cs typeface="B Titr" pitchFamily="2" charset="-78"/>
              </a:rPr>
              <a:t> می‌تواند مد نظر باشد و اگر اینطور باشد فعالیت¬های درآمدزا شکل می‌گیرد. در این پروژه وقتی </a:t>
            </a:r>
            <a:r>
              <a:rPr lang="fa-IR" sz="2800" b="1" dirty="0" smtClean="0">
                <a:solidFill>
                  <a:srgbClr val="FF0000"/>
                </a:solidFill>
                <a:effectLst/>
                <a:latin typeface="+mj-lt"/>
                <a:ea typeface="+mj-ea"/>
                <a:cs typeface="B Titr" pitchFamily="2" charset="-78"/>
              </a:rPr>
              <a:t>گروه توسعه روستائی </a:t>
            </a:r>
            <a:r>
              <a:rPr lang="fa-IR" sz="2800" b="1" dirty="0" smtClean="0">
                <a:solidFill>
                  <a:schemeClr val="accent4">
                    <a:lumMod val="10000"/>
                  </a:schemeClr>
                </a:solidFill>
                <a:effectLst/>
                <a:latin typeface="+mj-lt"/>
                <a:ea typeface="+mj-ea"/>
                <a:cs typeface="B Titr" pitchFamily="2" charset="-78"/>
              </a:rPr>
              <a:t>شکل گرفت مردم به تدریج پول‌های خود را در صندوق خرد اعتباری انتقال و پس‌انداز می‌کنند.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60</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800" b="1" dirty="0" smtClean="0">
                <a:solidFill>
                  <a:schemeClr val="accent4">
                    <a:lumMod val="10000"/>
                  </a:schemeClr>
                </a:solidFill>
                <a:effectLst/>
                <a:cs typeface="B Titr" pitchFamily="2" charset="-78"/>
              </a:rPr>
              <a:t>قانون </a:t>
            </a:r>
            <a:r>
              <a:rPr lang="fa-IR" sz="2800" b="1" dirty="0" smtClean="0">
                <a:solidFill>
                  <a:schemeClr val="accent4">
                    <a:lumMod val="10000"/>
                  </a:schemeClr>
                </a:solidFill>
                <a:effectLst/>
                <a:latin typeface="+mj-lt"/>
                <a:ea typeface="+mj-ea"/>
                <a:cs typeface="B Titr" pitchFamily="2" charset="-78"/>
              </a:rPr>
              <a:t>صندوق خرده اعتباری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بدون </a:t>
            </a:r>
            <a:r>
              <a:rPr lang="fa-IR" sz="2800" b="1" dirty="0" smtClean="0">
                <a:solidFill>
                  <a:srgbClr val="FF0000"/>
                </a:solidFill>
                <a:effectLst/>
                <a:latin typeface="+mj-lt"/>
                <a:ea typeface="+mj-ea"/>
                <a:cs typeface="B Titr" pitchFamily="2" charset="-78"/>
              </a:rPr>
              <a:t>ضمانت</a:t>
            </a:r>
            <a:r>
              <a:rPr lang="fa-IR" sz="2800" b="1" dirty="0" smtClean="0">
                <a:solidFill>
                  <a:schemeClr val="accent4">
                    <a:lumMod val="10000"/>
                  </a:schemeClr>
                </a:solidFill>
                <a:effectLst/>
                <a:latin typeface="+mj-lt"/>
                <a:ea typeface="+mj-ea"/>
                <a:cs typeface="B Titr" pitchFamily="2" charset="-78"/>
              </a:rPr>
              <a:t> و بر اساس ضمانت گروهی،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a:t>
            </a:r>
            <a:r>
              <a:rPr lang="fa-IR" sz="2800" b="1" dirty="0" smtClean="0">
                <a:solidFill>
                  <a:srgbClr val="FF0000"/>
                </a:solidFill>
                <a:effectLst/>
                <a:latin typeface="+mj-lt"/>
                <a:ea typeface="+mj-ea"/>
                <a:cs typeface="B Titr" pitchFamily="2" charset="-78"/>
              </a:rPr>
              <a:t>مدیریت</a:t>
            </a:r>
            <a:r>
              <a:rPr lang="fa-IR" sz="2800" b="1" dirty="0" smtClean="0">
                <a:solidFill>
                  <a:schemeClr val="accent4">
                    <a:lumMod val="10000"/>
                  </a:schemeClr>
                </a:solidFill>
                <a:effectLst/>
                <a:latin typeface="+mj-lt"/>
                <a:ea typeface="+mj-ea"/>
                <a:cs typeface="B Titr" pitchFamily="2" charset="-78"/>
              </a:rPr>
              <a:t> مردمی و محلی،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بر اساس </a:t>
            </a:r>
            <a:r>
              <a:rPr lang="fa-IR" sz="2800" b="1" dirty="0" smtClean="0">
                <a:solidFill>
                  <a:srgbClr val="FF0000"/>
                </a:solidFill>
                <a:effectLst/>
                <a:latin typeface="+mj-lt"/>
                <a:ea typeface="+mj-ea"/>
                <a:cs typeface="B Titr" pitchFamily="2" charset="-78"/>
              </a:rPr>
              <a:t>نیازهای</a:t>
            </a:r>
            <a:r>
              <a:rPr lang="fa-IR" sz="2800" b="1" dirty="0" smtClean="0">
                <a:solidFill>
                  <a:schemeClr val="accent4">
                    <a:lumMod val="10000"/>
                  </a:schemeClr>
                </a:solidFill>
                <a:effectLst/>
                <a:latin typeface="+mj-lt"/>
                <a:ea typeface="+mj-ea"/>
                <a:cs typeface="B Titr" pitchFamily="2" charset="-78"/>
              </a:rPr>
              <a:t> واقعی مردم،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a:t>
            </a:r>
            <a:r>
              <a:rPr lang="fa-IR" sz="2800" b="1" dirty="0" smtClean="0">
                <a:solidFill>
                  <a:srgbClr val="FF0000"/>
                </a:solidFill>
                <a:effectLst/>
                <a:latin typeface="+mj-lt"/>
                <a:ea typeface="+mj-ea"/>
                <a:cs typeface="B Titr" pitchFamily="2" charset="-78"/>
              </a:rPr>
              <a:t>اولویت‌بندی</a:t>
            </a:r>
            <a:r>
              <a:rPr lang="fa-IR" sz="2800" b="1" dirty="0" smtClean="0">
                <a:solidFill>
                  <a:schemeClr val="accent4">
                    <a:lumMod val="10000"/>
                  </a:schemeClr>
                </a:solidFill>
                <a:effectLst/>
                <a:latin typeface="+mj-lt"/>
                <a:ea typeface="+mj-ea"/>
                <a:cs typeface="B Titr" pitchFamily="2" charset="-78"/>
              </a:rPr>
              <a:t> با وام‌های کم و کوتاه‌مدت،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حمایت از طرحهای </a:t>
            </a:r>
            <a:r>
              <a:rPr lang="fa-IR" sz="2800" b="1" dirty="0" smtClean="0">
                <a:solidFill>
                  <a:srgbClr val="FF0000"/>
                </a:solidFill>
                <a:effectLst/>
                <a:latin typeface="+mj-lt"/>
                <a:ea typeface="+mj-ea"/>
                <a:cs typeface="B Titr" pitchFamily="2" charset="-78"/>
              </a:rPr>
              <a:t>تولیدی</a:t>
            </a:r>
            <a:r>
              <a:rPr lang="fa-IR" sz="2800" b="1" dirty="0" smtClean="0">
                <a:solidFill>
                  <a:schemeClr val="accent4">
                    <a:lumMod val="10000"/>
                  </a:schemeClr>
                </a:solidFill>
                <a:effectLst/>
                <a:latin typeface="+mj-lt"/>
                <a:ea typeface="+mj-ea"/>
                <a:cs typeface="B Titr" pitchFamily="2" charset="-78"/>
              </a:rPr>
              <a:t> و آن دسته از طرحهایی که </a:t>
            </a:r>
            <a:r>
              <a:rPr lang="fa-IR" sz="2800" b="1" dirty="0" smtClean="0">
                <a:solidFill>
                  <a:srgbClr val="FF0000"/>
                </a:solidFill>
                <a:effectLst/>
                <a:latin typeface="+mj-lt"/>
                <a:ea typeface="+mj-ea"/>
                <a:cs typeface="B Titr" pitchFamily="2" charset="-78"/>
              </a:rPr>
              <a:t>محیط زیست </a:t>
            </a:r>
            <a:r>
              <a:rPr lang="fa-IR" sz="2800" b="1" dirty="0" smtClean="0">
                <a:solidFill>
                  <a:schemeClr val="accent4">
                    <a:lumMod val="10000"/>
                  </a:schemeClr>
                </a:solidFill>
                <a:effectLst/>
                <a:latin typeface="+mj-lt"/>
                <a:ea typeface="+mj-ea"/>
                <a:cs typeface="B Titr" pitchFamily="2" charset="-78"/>
              </a:rPr>
              <a:t>و منابع طبیعی را به مخاطره نمی‌اندازند، </a:t>
            </a:r>
          </a:p>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ـ وضع </a:t>
            </a:r>
            <a:r>
              <a:rPr lang="fa-IR" sz="2800" b="1" dirty="0" smtClean="0">
                <a:solidFill>
                  <a:srgbClr val="FF0000"/>
                </a:solidFill>
                <a:effectLst/>
                <a:latin typeface="+mj-lt"/>
                <a:ea typeface="+mj-ea"/>
                <a:cs typeface="B Titr" pitchFamily="2" charset="-78"/>
              </a:rPr>
              <a:t>قوانین</a:t>
            </a:r>
            <a:r>
              <a:rPr lang="fa-IR" sz="2800" b="1" dirty="0" smtClean="0">
                <a:solidFill>
                  <a:schemeClr val="accent4">
                    <a:lumMod val="10000"/>
                  </a:schemeClr>
                </a:solidFill>
                <a:effectLst/>
                <a:latin typeface="+mj-lt"/>
                <a:ea typeface="+mj-ea"/>
                <a:cs typeface="B Titr" pitchFamily="2" charset="-78"/>
              </a:rPr>
              <a:t> توسط مردم نه بانکها</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61</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800" b="1" dirty="0" smtClean="0">
                <a:solidFill>
                  <a:schemeClr val="accent4">
                    <a:lumMod val="10000"/>
                  </a:schemeClr>
                </a:solidFill>
                <a:effectLst/>
                <a:latin typeface="+mj-lt"/>
                <a:ea typeface="+mj-ea"/>
                <a:cs typeface="B Titr" pitchFamily="2" charset="-78"/>
              </a:rPr>
              <a:t>درخواست وام برای طرح‌های اشتغال‌زا یا مصرفی به‌وسیله اعضای سازمان محلی شکل گرفته در روستا یا همان گروه توسعه روستایی انجام شده و در جلسه هفتگی گروه توسعه روستایی بررسی و تصویب می‌شود؛ سپس وام پرداخت شده و بازپرداخت توسط وام‌گیرندگان صورت می‌گیرد. در این پروژه، اعطای وام ضامن نمی‌خواهد، مدیریت با مردم است که بر اساس مدیریت واقعی انجام می‌شود. وامهای کم و کوتاه‌مدت به درد محرومین می‌خورد. طرحهای تولیدی که محیط زیست و منابع طبیعی را از بین نبرد در اولویت است.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62</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700" b="1" dirty="0" smtClean="0">
                <a:solidFill>
                  <a:schemeClr val="accent4">
                    <a:lumMod val="10000"/>
                  </a:schemeClr>
                </a:solidFill>
                <a:effectLst/>
                <a:latin typeface="+mj-lt"/>
                <a:ea typeface="+mj-ea"/>
                <a:cs typeface="B Titr" pitchFamily="2" charset="-78"/>
              </a:rPr>
              <a:t>در توسعه روستایی اعتقاد بر این است که تصمیم‌گیری در کنار مردم محلی بیشتر موثر است تا تصمیم‌گیری در جایی که آنها نباشند. </a:t>
            </a:r>
            <a:r>
              <a:rPr lang="fa-IR" sz="2700" b="1" dirty="0" smtClean="0">
                <a:solidFill>
                  <a:srgbClr val="00B050"/>
                </a:solidFill>
                <a:effectLst/>
                <a:latin typeface="+mj-lt"/>
                <a:ea typeface="+mj-ea"/>
                <a:cs typeface="B Titr" pitchFamily="2" charset="-78"/>
              </a:rPr>
              <a:t>مردم راه حل مشکل هستند نه خود مشکل</a:t>
            </a:r>
            <a:r>
              <a:rPr lang="fa-IR" sz="2700" b="1" dirty="0" smtClean="0">
                <a:solidFill>
                  <a:schemeClr val="accent4">
                    <a:lumMod val="10000"/>
                  </a:schemeClr>
                </a:solidFill>
                <a:effectLst/>
                <a:latin typeface="+mj-lt"/>
                <a:ea typeface="+mj-ea"/>
                <a:cs typeface="B Titr" pitchFamily="2" charset="-78"/>
              </a:rPr>
              <a:t>. با این روش جلسات متعددی با مردم روستا شکل گرفته تا متقاعد شدند و صندوق توسعه روستا را تشکیل دادند و هر دو هفته یک بار جلسه دارند، پس‌انداز می‌کنند و یک منشی و یک رئیس دارند. </a:t>
            </a:r>
            <a:r>
              <a:rPr lang="fa-IR" sz="2700" b="1" dirty="0" smtClean="0">
                <a:solidFill>
                  <a:srgbClr val="00B0F0"/>
                </a:solidFill>
                <a:effectLst/>
                <a:latin typeface="+mj-lt"/>
                <a:ea typeface="+mj-ea"/>
                <a:cs typeface="B Titr" pitchFamily="2" charset="-78"/>
              </a:rPr>
              <a:t>تاکنون 603 مرد و 522 زن</a:t>
            </a:r>
            <a:r>
              <a:rPr lang="fa-IR" sz="2700" b="1" dirty="0" smtClean="0">
                <a:solidFill>
                  <a:schemeClr val="accent4">
                    <a:lumMod val="10000"/>
                  </a:schemeClr>
                </a:solidFill>
                <a:effectLst/>
                <a:latin typeface="+mj-lt"/>
                <a:ea typeface="+mj-ea"/>
                <a:cs typeface="B Titr" pitchFamily="2" charset="-78"/>
              </a:rPr>
              <a:t> در واقع </a:t>
            </a:r>
            <a:r>
              <a:rPr lang="fa-IR" sz="2700" b="1" dirty="0" smtClean="0">
                <a:solidFill>
                  <a:srgbClr val="FF0000"/>
                </a:solidFill>
                <a:effectLst/>
                <a:latin typeface="+mj-lt"/>
                <a:ea typeface="+mj-ea"/>
                <a:cs typeface="B Titr" pitchFamily="2" charset="-78"/>
              </a:rPr>
              <a:t>1135</a:t>
            </a:r>
            <a:r>
              <a:rPr lang="fa-IR" sz="2700" b="1" dirty="0" smtClean="0">
                <a:solidFill>
                  <a:schemeClr val="accent4">
                    <a:lumMod val="10000"/>
                  </a:schemeClr>
                </a:solidFill>
                <a:effectLst/>
                <a:latin typeface="+mj-lt"/>
                <a:ea typeface="+mj-ea"/>
                <a:cs typeface="B Titr" pitchFamily="2" charset="-78"/>
              </a:rPr>
              <a:t> نفر عضو شدند. </a:t>
            </a:r>
            <a:r>
              <a:rPr lang="fa-IR" sz="2700" b="1" dirty="0" smtClean="0">
                <a:solidFill>
                  <a:srgbClr val="FF0000"/>
                </a:solidFill>
                <a:effectLst/>
                <a:latin typeface="+mj-lt"/>
                <a:ea typeface="+mj-ea"/>
                <a:cs typeface="B Titr" pitchFamily="2" charset="-78"/>
              </a:rPr>
              <a:t>1377</a:t>
            </a:r>
            <a:r>
              <a:rPr lang="fa-IR" sz="2700" b="1" dirty="0" smtClean="0">
                <a:solidFill>
                  <a:schemeClr val="accent4">
                    <a:lumMod val="10000"/>
                  </a:schemeClr>
                </a:solidFill>
                <a:effectLst/>
                <a:latin typeface="+mj-lt"/>
                <a:ea typeface="+mj-ea"/>
                <a:cs typeface="B Titr" pitchFamily="2" charset="-78"/>
              </a:rPr>
              <a:t> جلسه با کمترین تأخیر تشکیل شده ‌است. تاکنون </a:t>
            </a:r>
            <a:r>
              <a:rPr lang="fa-IR" sz="2700" b="1" dirty="0" smtClean="0">
                <a:solidFill>
                  <a:srgbClr val="7030A0"/>
                </a:solidFill>
                <a:effectLst/>
                <a:latin typeface="+mj-lt"/>
                <a:ea typeface="+mj-ea"/>
                <a:cs typeface="B Titr" pitchFamily="2" charset="-78"/>
              </a:rPr>
              <a:t>32 گروه توسعه </a:t>
            </a:r>
            <a:r>
              <a:rPr lang="fa-IR" sz="2700" b="1" dirty="0" smtClean="0">
                <a:solidFill>
                  <a:schemeClr val="accent4">
                    <a:lumMod val="10000"/>
                  </a:schemeClr>
                </a:solidFill>
                <a:effectLst/>
                <a:latin typeface="+mj-lt"/>
                <a:ea typeface="+mj-ea"/>
                <a:cs typeface="B Titr" pitchFamily="2" charset="-78"/>
              </a:rPr>
              <a:t>روستائی تاسیس شده است</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63</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700" b="1" dirty="0" smtClean="0">
                <a:solidFill>
                  <a:schemeClr val="accent4">
                    <a:lumMod val="10000"/>
                  </a:schemeClr>
                </a:solidFill>
                <a:effectLst/>
                <a:latin typeface="+mj-lt"/>
                <a:ea typeface="+mj-ea"/>
                <a:cs typeface="B Titr" pitchFamily="2" charset="-78"/>
              </a:rPr>
              <a:t>مردم محلی تجربه خود را در کلاس‌ها به عنوان </a:t>
            </a:r>
            <a:r>
              <a:rPr lang="fa-IR" sz="2700" b="1" dirty="0" smtClean="0">
                <a:solidFill>
                  <a:srgbClr val="7030A0"/>
                </a:solidFill>
                <a:effectLst/>
                <a:latin typeface="+mj-lt"/>
                <a:ea typeface="+mj-ea"/>
                <a:cs typeface="B Titr" pitchFamily="2" charset="-78"/>
              </a:rPr>
              <a:t>دانش بومی </a:t>
            </a:r>
            <a:r>
              <a:rPr lang="fa-IR" sz="2700" b="1" dirty="0" smtClean="0">
                <a:solidFill>
                  <a:schemeClr val="accent4">
                    <a:lumMod val="10000"/>
                  </a:schemeClr>
                </a:solidFill>
                <a:effectLst/>
                <a:latin typeface="+mj-lt"/>
                <a:ea typeface="+mj-ea"/>
                <a:cs typeface="B Titr" pitchFamily="2" charset="-78"/>
              </a:rPr>
              <a:t>بیان می‌کنند و خروجی‌ها کاملاً‌ </a:t>
            </a:r>
            <a:r>
              <a:rPr lang="fa-IR" sz="2700" b="1" dirty="0" smtClean="0">
                <a:solidFill>
                  <a:srgbClr val="00B0F0"/>
                </a:solidFill>
                <a:effectLst/>
                <a:latin typeface="+mj-lt"/>
                <a:ea typeface="+mj-ea"/>
                <a:cs typeface="B Titr" pitchFamily="2" charset="-78"/>
              </a:rPr>
              <a:t>کاربردی</a:t>
            </a:r>
            <a:r>
              <a:rPr lang="fa-IR" sz="2700" b="1" dirty="0" smtClean="0">
                <a:solidFill>
                  <a:schemeClr val="accent4">
                    <a:lumMod val="10000"/>
                  </a:schemeClr>
                </a:solidFill>
                <a:effectLst/>
                <a:latin typeface="+mj-lt"/>
                <a:ea typeface="+mj-ea"/>
                <a:cs typeface="B Titr" pitchFamily="2" charset="-78"/>
              </a:rPr>
              <a:t> است. ارتباط بین بخش اجرا و تحقیق باعث بالندگی هر دو بخش شده است که همین امر در انجام این پروژه کاملاً ملموس می‌باشد. اعتقاد مجریان پروژه این است که </a:t>
            </a:r>
            <a:r>
              <a:rPr lang="fa-IR" sz="2700" b="1" dirty="0" smtClean="0">
                <a:solidFill>
                  <a:srgbClr val="00B050"/>
                </a:solidFill>
                <a:effectLst/>
                <a:latin typeface="+mj-lt"/>
                <a:ea typeface="+mj-ea"/>
                <a:cs typeface="B Titr" pitchFamily="2" charset="-78"/>
              </a:rPr>
              <a:t>سوادآموزی کلید فقرزدائی </a:t>
            </a:r>
            <a:r>
              <a:rPr lang="fa-IR" sz="2700" b="1" dirty="0" smtClean="0">
                <a:solidFill>
                  <a:schemeClr val="accent4">
                    <a:lumMod val="10000"/>
                  </a:schemeClr>
                </a:solidFill>
                <a:effectLst/>
                <a:latin typeface="+mj-lt"/>
                <a:ea typeface="+mj-ea"/>
                <a:cs typeface="B Titr" pitchFamily="2" charset="-78"/>
              </a:rPr>
              <a:t>است. در محل اجرای پروژه تعداد محدودی از دختران و پسران دبستانی به دبیرستان می‌روند و لذا لازم است که سوادآوزی مورد توجه قرار گیرد. کلاس آموزش سوادآموزی برای مادران و پدران بی‌سواد در این منطقه با هدف </a:t>
            </a:r>
            <a:r>
              <a:rPr lang="fa-IR" sz="2700" b="1" dirty="0" smtClean="0">
                <a:solidFill>
                  <a:srgbClr val="FF0000"/>
                </a:solidFill>
                <a:effectLst/>
                <a:latin typeface="+mj-lt"/>
                <a:ea typeface="+mj-ea"/>
                <a:cs typeface="B Titr" pitchFamily="2" charset="-78"/>
              </a:rPr>
              <a:t>فرهنگ‌سازی</a:t>
            </a:r>
            <a:r>
              <a:rPr lang="fa-IR" sz="2700" b="1" dirty="0" smtClean="0">
                <a:solidFill>
                  <a:schemeClr val="accent4">
                    <a:lumMod val="10000"/>
                  </a:schemeClr>
                </a:solidFill>
                <a:effectLst/>
                <a:latin typeface="+mj-lt"/>
                <a:ea typeface="+mj-ea"/>
                <a:cs typeface="B Titr" pitchFamily="2" charset="-78"/>
              </a:rPr>
              <a:t> ایجاد شد</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64</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200000"/>
              </a:lnSpc>
              <a:buNone/>
            </a:pPr>
            <a:r>
              <a:rPr lang="fa-IR" sz="2700" b="1" dirty="0" smtClean="0">
                <a:solidFill>
                  <a:schemeClr val="accent4">
                    <a:lumMod val="10000"/>
                  </a:schemeClr>
                </a:solidFill>
                <a:effectLst/>
                <a:latin typeface="+mj-lt"/>
                <a:ea typeface="+mj-ea"/>
                <a:cs typeface="B Titr" pitchFamily="2" charset="-78"/>
              </a:rPr>
              <a:t>پس از سه سال از تشکیل صندق‌های خرد اعتباری، به 298 طرح، مولد (156) و مصرفی (142) در 21 گروه توسعه از پس‌انداز خود مردم و به مبلغ </a:t>
            </a:r>
            <a:r>
              <a:rPr lang="fa-IR" sz="2700" b="1" dirty="0" smtClean="0">
                <a:solidFill>
                  <a:srgbClr val="FF0000"/>
                </a:solidFill>
                <a:effectLst/>
                <a:latin typeface="+mj-lt"/>
                <a:ea typeface="+mj-ea"/>
                <a:cs typeface="B Titr" pitchFamily="2" charset="-78"/>
              </a:rPr>
              <a:t>24800000</a:t>
            </a:r>
            <a:r>
              <a:rPr lang="fa-IR" sz="2700" b="1" dirty="0" smtClean="0">
                <a:solidFill>
                  <a:schemeClr val="accent4">
                    <a:lumMod val="10000"/>
                  </a:schemeClr>
                </a:solidFill>
                <a:effectLst/>
                <a:latin typeface="+mj-lt"/>
                <a:ea typeface="+mj-ea"/>
                <a:cs typeface="B Titr" pitchFamily="2" charset="-78"/>
              </a:rPr>
              <a:t> تومان و 615 طرح اشتغال مولد در 5 مرحله به 22 گروه به مبلغ </a:t>
            </a:r>
            <a:r>
              <a:rPr lang="fa-IR" sz="2700" b="1" dirty="0" smtClean="0">
                <a:solidFill>
                  <a:srgbClr val="FF0000"/>
                </a:solidFill>
                <a:effectLst/>
                <a:latin typeface="+mj-lt"/>
                <a:ea typeface="+mj-ea"/>
                <a:cs typeface="B Titr" pitchFamily="2" charset="-78"/>
              </a:rPr>
              <a:t>194</a:t>
            </a:r>
            <a:r>
              <a:rPr lang="fa-IR" sz="2700" b="1" dirty="0" smtClean="0">
                <a:solidFill>
                  <a:schemeClr val="accent4">
                    <a:lumMod val="10000"/>
                  </a:schemeClr>
                </a:solidFill>
                <a:effectLst/>
                <a:latin typeface="+mj-lt"/>
                <a:ea typeface="+mj-ea"/>
                <a:cs typeface="B Titr" pitchFamily="2" charset="-78"/>
              </a:rPr>
              <a:t> ميليون تومان وام پرداخت شده که </a:t>
            </a:r>
            <a:r>
              <a:rPr lang="fa-IR" sz="2700" b="1" dirty="0" smtClean="0">
                <a:solidFill>
                  <a:srgbClr val="00B0F0"/>
                </a:solidFill>
                <a:effectLst/>
                <a:latin typeface="+mj-lt"/>
                <a:ea typeface="+mj-ea"/>
                <a:cs typeface="B Titr" pitchFamily="2" charset="-78"/>
              </a:rPr>
              <a:t>66 درصد وام‌گیرندگان زنان </a:t>
            </a:r>
            <a:r>
              <a:rPr lang="fa-IR" sz="2700" b="1" dirty="0" smtClean="0">
                <a:solidFill>
                  <a:schemeClr val="accent4">
                    <a:lumMod val="10000"/>
                  </a:schemeClr>
                </a:solidFill>
                <a:effectLst/>
                <a:latin typeface="+mj-lt"/>
                <a:ea typeface="+mj-ea"/>
                <a:cs typeface="B Titr" pitchFamily="2" charset="-78"/>
              </a:rPr>
              <a:t>بوده‌اند.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65</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600" b="1" dirty="0" smtClean="0">
                <a:solidFill>
                  <a:schemeClr val="accent4">
                    <a:lumMod val="10000"/>
                  </a:schemeClr>
                </a:solidFill>
                <a:effectLst/>
                <a:latin typeface="+mj-lt"/>
                <a:ea typeface="+mj-ea"/>
                <a:cs typeface="B Titr" pitchFamily="2" charset="-78"/>
              </a:rPr>
              <a:t>اولویت‌های توسعه روستا توسط خود مردم تعیین شود به‌مراتب به رفع نیازهای آنها بیشتر کمک می‌کند که در بیشتر موارد با نیازسنجی‌هایی که توسط مدیران خارج از منطقه انجام می‌گیرد متفاوت است. در این پروژه اولویت‌های توسعه‌ای مردم به ترتیب </a:t>
            </a:r>
            <a:r>
              <a:rPr lang="fa-IR" sz="2600" b="1" dirty="0" smtClean="0">
                <a:solidFill>
                  <a:srgbClr val="00B0F0"/>
                </a:solidFill>
                <a:effectLst/>
                <a:latin typeface="+mj-lt"/>
                <a:ea typeface="+mj-ea"/>
                <a:cs typeface="B Titr" pitchFamily="2" charset="-78"/>
              </a:rPr>
              <a:t>بهبود آب آشامیدنی،‌ آموزش شغل جایگزین </a:t>
            </a:r>
            <a:r>
              <a:rPr lang="fa-IR" sz="2600" b="1" dirty="0" smtClean="0">
                <a:solidFill>
                  <a:schemeClr val="accent4">
                    <a:lumMod val="10000"/>
                  </a:schemeClr>
                </a:solidFill>
                <a:effectLst/>
                <a:latin typeface="+mj-lt"/>
                <a:ea typeface="+mj-ea"/>
                <a:cs typeface="B Titr" pitchFamily="2" charset="-78"/>
              </a:rPr>
              <a:t>(یعنی غیر از کشاورزی و دامداری یک منبع درآمد دیگری هم وجود داشته باشد در غیر این صورت روستائیان نمی‌توانند در روستا بمانند) و احیای مراتع بود و </a:t>
            </a:r>
            <a:r>
              <a:rPr lang="fa-IR" sz="2600" b="1" dirty="0" smtClean="0">
                <a:solidFill>
                  <a:srgbClr val="FF0000"/>
                </a:solidFill>
                <a:effectLst/>
                <a:latin typeface="+mj-lt"/>
                <a:ea typeface="+mj-ea"/>
                <a:cs typeface="B Titr" pitchFamily="2" charset="-78"/>
              </a:rPr>
              <a:t>برق‌رسانی</a:t>
            </a:r>
            <a:r>
              <a:rPr lang="fa-IR" sz="2600" b="1" dirty="0" smtClean="0">
                <a:solidFill>
                  <a:schemeClr val="accent4">
                    <a:lumMod val="10000"/>
                  </a:schemeClr>
                </a:solidFill>
                <a:effectLst/>
                <a:latin typeface="+mj-lt"/>
                <a:ea typeface="+mj-ea"/>
                <a:cs typeface="B Titr" pitchFamily="2" charset="-78"/>
              </a:rPr>
              <a:t> در اولویت ششم، خانه </a:t>
            </a:r>
            <a:r>
              <a:rPr lang="fa-IR" sz="2600" b="1" dirty="0" smtClean="0">
                <a:solidFill>
                  <a:srgbClr val="7030A0"/>
                </a:solidFill>
                <a:effectLst/>
                <a:latin typeface="+mj-lt"/>
                <a:ea typeface="+mj-ea"/>
                <a:cs typeface="B Titr" pitchFamily="2" charset="-78"/>
              </a:rPr>
              <a:t>بهداشت</a:t>
            </a:r>
            <a:r>
              <a:rPr lang="fa-IR" sz="2600" b="1" dirty="0" smtClean="0">
                <a:solidFill>
                  <a:schemeClr val="accent4">
                    <a:lumMod val="10000"/>
                  </a:schemeClr>
                </a:solidFill>
                <a:effectLst/>
                <a:latin typeface="+mj-lt"/>
                <a:ea typeface="+mj-ea"/>
                <a:cs typeface="B Titr" pitchFamily="2" charset="-78"/>
              </a:rPr>
              <a:t> دهم، </a:t>
            </a:r>
            <a:r>
              <a:rPr lang="fa-IR" sz="2600" b="1" dirty="0" smtClean="0">
                <a:solidFill>
                  <a:srgbClr val="00B050"/>
                </a:solidFill>
                <a:effectLst/>
                <a:latin typeface="+mj-lt"/>
                <a:ea typeface="+mj-ea"/>
                <a:cs typeface="B Titr" pitchFamily="2" charset="-78"/>
              </a:rPr>
              <a:t>آسفالت</a:t>
            </a:r>
            <a:r>
              <a:rPr lang="fa-IR" sz="2600" b="1" dirty="0" smtClean="0">
                <a:solidFill>
                  <a:schemeClr val="accent4">
                    <a:lumMod val="10000"/>
                  </a:schemeClr>
                </a:solidFill>
                <a:effectLst/>
                <a:latin typeface="+mj-lt"/>
                <a:ea typeface="+mj-ea"/>
                <a:cs typeface="B Titr" pitchFamily="2" charset="-78"/>
              </a:rPr>
              <a:t> هفدهم و </a:t>
            </a:r>
            <a:r>
              <a:rPr lang="fa-IR" sz="2600" b="1" dirty="0" smtClean="0">
                <a:solidFill>
                  <a:srgbClr val="00B0F0"/>
                </a:solidFill>
                <a:effectLst/>
                <a:latin typeface="+mj-lt"/>
                <a:ea typeface="+mj-ea"/>
                <a:cs typeface="B Titr" pitchFamily="2" charset="-78"/>
              </a:rPr>
              <a:t>مخابرات</a:t>
            </a:r>
            <a:r>
              <a:rPr lang="fa-IR" sz="2600" b="1" dirty="0" smtClean="0">
                <a:solidFill>
                  <a:schemeClr val="accent4">
                    <a:lumMod val="10000"/>
                  </a:schemeClr>
                </a:solidFill>
                <a:effectLst/>
                <a:latin typeface="+mj-lt"/>
                <a:ea typeface="+mj-ea"/>
                <a:cs typeface="B Titr" pitchFamily="2" charset="-78"/>
              </a:rPr>
              <a:t> اولویت هجدهم بود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66</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600" b="1" dirty="0" smtClean="0">
                <a:solidFill>
                  <a:schemeClr val="accent4">
                    <a:lumMod val="10000"/>
                  </a:schemeClr>
                </a:solidFill>
                <a:effectLst/>
                <a:latin typeface="+mj-lt"/>
                <a:ea typeface="+mj-ea"/>
                <a:cs typeface="B Titr" pitchFamily="2" charset="-78"/>
              </a:rPr>
              <a:t>•	دستاورد دیگری که در این پروژه باید به آن توجه کرد، </a:t>
            </a:r>
            <a:r>
              <a:rPr lang="fa-IR" sz="2600" b="1" dirty="0" smtClean="0">
                <a:solidFill>
                  <a:srgbClr val="00B0F0"/>
                </a:solidFill>
                <a:effectLst/>
                <a:latin typeface="+mj-lt"/>
                <a:ea typeface="+mj-ea"/>
                <a:cs typeface="B Titr" pitchFamily="2" charset="-78"/>
              </a:rPr>
              <a:t>مستند‌سازی و ترویج </a:t>
            </a:r>
            <a:r>
              <a:rPr lang="fa-IR" sz="2600" b="1" dirty="0" smtClean="0">
                <a:solidFill>
                  <a:schemeClr val="accent4">
                    <a:lumMod val="10000"/>
                  </a:schemeClr>
                </a:solidFill>
                <a:effectLst/>
                <a:latin typeface="+mj-lt"/>
                <a:ea typeface="+mj-ea"/>
                <a:cs typeface="B Titr" pitchFamily="2" charset="-78"/>
              </a:rPr>
              <a:t>که شرط موفقیت هر پروژه‌ای است می‌باشد.</a:t>
            </a:r>
          </a:p>
          <a:p>
            <a:pPr marL="514350" lvl="0" indent="-514350" algn="just">
              <a:lnSpc>
                <a:spcPct val="150000"/>
              </a:lnSpc>
              <a:buNone/>
            </a:pPr>
            <a:r>
              <a:rPr lang="fa-IR" sz="2600" b="1" dirty="0" smtClean="0">
                <a:solidFill>
                  <a:schemeClr val="accent4">
                    <a:lumMod val="10000"/>
                  </a:schemeClr>
                </a:solidFill>
                <a:effectLst/>
                <a:latin typeface="+mj-lt"/>
                <a:ea typeface="+mj-ea"/>
                <a:cs typeface="B Titr" pitchFamily="2" charset="-78"/>
              </a:rPr>
              <a:t>پایداری پروژه است که به معنی مدیریت آن توسط خود مردم می‌باشد. در بحث پایداری کمیته </a:t>
            </a:r>
            <a:r>
              <a:rPr lang="en-US" sz="2600" b="1" dirty="0" smtClean="0">
                <a:solidFill>
                  <a:schemeClr val="accent4">
                    <a:lumMod val="10000"/>
                  </a:schemeClr>
                </a:solidFill>
                <a:effectLst/>
                <a:latin typeface="+mj-lt"/>
                <a:ea typeface="+mj-ea"/>
                <a:cs typeface="B Titr" pitchFamily="2" charset="-78"/>
              </a:rPr>
              <a:t>CDRMC </a:t>
            </a:r>
            <a:r>
              <a:rPr lang="fa-IR" sz="2600" b="1" dirty="0" smtClean="0">
                <a:solidFill>
                  <a:schemeClr val="accent4">
                    <a:lumMod val="10000"/>
                  </a:schemeClr>
                </a:solidFill>
                <a:effectLst/>
                <a:latin typeface="+mj-lt"/>
                <a:ea typeface="+mj-ea"/>
                <a:cs typeface="B Titr" pitchFamily="2" charset="-78"/>
              </a:rPr>
              <a:t>تشکیل شده که شامل 7 نفر از </a:t>
            </a:r>
            <a:r>
              <a:rPr lang="fa-IR" sz="2600" b="1" dirty="0" smtClean="0">
                <a:solidFill>
                  <a:srgbClr val="00B0F0"/>
                </a:solidFill>
                <a:effectLst/>
                <a:latin typeface="+mj-lt"/>
                <a:ea typeface="+mj-ea"/>
                <a:cs typeface="B Titr" pitchFamily="2" charset="-78"/>
              </a:rPr>
              <a:t>منتخبین</a:t>
            </a:r>
            <a:r>
              <a:rPr lang="fa-IR" sz="2600" b="1" dirty="0" smtClean="0">
                <a:solidFill>
                  <a:schemeClr val="accent4">
                    <a:lumMod val="10000"/>
                  </a:schemeClr>
                </a:solidFill>
                <a:effectLst/>
                <a:latin typeface="+mj-lt"/>
                <a:ea typeface="+mj-ea"/>
                <a:cs typeface="B Titr" pitchFamily="2" charset="-78"/>
              </a:rPr>
              <a:t> رییس و منشی‌های گروه‌های توسعه و سه نفر به ترتیب فرماندار شهرستان، رئیس شورای اسلامی شهرستان و نماینده منابع طبیعی استان شرکت دارند و این کمیته کار </a:t>
            </a:r>
            <a:r>
              <a:rPr lang="fa-IR" sz="2600" b="1" dirty="0" smtClean="0">
                <a:solidFill>
                  <a:srgbClr val="00B0F0"/>
                </a:solidFill>
                <a:effectLst/>
                <a:latin typeface="+mj-lt"/>
                <a:ea typeface="+mj-ea"/>
                <a:cs typeface="B Titr" pitchFamily="2" charset="-78"/>
              </a:rPr>
              <a:t>مدیریت و نظارت بر پروژه</a:t>
            </a:r>
            <a:r>
              <a:rPr lang="fa-IR" sz="2600" b="1" dirty="0" smtClean="0">
                <a:solidFill>
                  <a:schemeClr val="accent4">
                    <a:lumMod val="10000"/>
                  </a:schemeClr>
                </a:solidFill>
                <a:effectLst/>
                <a:latin typeface="+mj-lt"/>
                <a:ea typeface="+mj-ea"/>
                <a:cs typeface="B Titr" pitchFamily="2" charset="-78"/>
              </a:rPr>
              <a:t> را بر عهده دارد.</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67</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052736"/>
            <a:ext cx="8136904" cy="5016050"/>
          </a:xfrm>
          <a:ln/>
        </p:spPr>
        <p:txBody>
          <a:bodyPr/>
          <a:lstStyle/>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•محور اصلی توسعه منابع انسانی است و </a:t>
            </a:r>
            <a:r>
              <a:rPr lang="fa-IR" sz="2500" b="1" dirty="0" smtClean="0">
                <a:solidFill>
                  <a:srgbClr val="00B0F0"/>
                </a:solidFill>
                <a:effectLst/>
                <a:latin typeface="+mj-lt"/>
                <a:ea typeface="+mj-ea"/>
                <a:cs typeface="B Titr" pitchFamily="2" charset="-78"/>
              </a:rPr>
              <a:t>توانمند کردن منابع انسانی </a:t>
            </a:r>
            <a:r>
              <a:rPr lang="fa-IR" sz="2500" b="1" dirty="0" smtClean="0">
                <a:solidFill>
                  <a:schemeClr val="accent4">
                    <a:lumMod val="10000"/>
                  </a:schemeClr>
                </a:solidFill>
                <a:effectLst/>
                <a:latin typeface="+mj-lt"/>
                <a:ea typeface="+mj-ea"/>
                <a:cs typeface="B Titr" pitchFamily="2" charset="-78"/>
              </a:rPr>
              <a:t>و استفاده از قابلیتها و توانمندیهای این سرمایه عظیم است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a:t>
            </a:r>
            <a:r>
              <a:rPr lang="fa-IR" sz="2500" b="1" dirty="0" smtClean="0">
                <a:solidFill>
                  <a:srgbClr val="00B050"/>
                </a:solidFill>
                <a:effectLst/>
                <a:latin typeface="+mj-lt"/>
                <a:ea typeface="+mj-ea"/>
                <a:cs typeface="B Titr" pitchFamily="2" charset="-78"/>
              </a:rPr>
              <a:t>اعتقاد</a:t>
            </a:r>
            <a:r>
              <a:rPr lang="fa-IR" sz="2500" b="1" dirty="0" smtClean="0">
                <a:solidFill>
                  <a:schemeClr val="accent4">
                    <a:lumMod val="10000"/>
                  </a:schemeClr>
                </a:solidFill>
                <a:effectLst/>
                <a:latin typeface="+mj-lt"/>
                <a:ea typeface="+mj-ea"/>
                <a:cs typeface="B Titr" pitchFamily="2" charset="-78"/>
              </a:rPr>
              <a:t> قلبی دست‌اندرکاران پروژه شرط اولیه موفقیت می‌باشد.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نیروی </a:t>
            </a:r>
            <a:r>
              <a:rPr lang="fa-IR" sz="2500" b="1" dirty="0" smtClean="0">
                <a:solidFill>
                  <a:srgbClr val="FF0000"/>
                </a:solidFill>
                <a:effectLst/>
                <a:latin typeface="+mj-lt"/>
                <a:ea typeface="+mj-ea"/>
                <a:cs typeface="B Titr" pitchFamily="2" charset="-78"/>
              </a:rPr>
              <a:t>متخصص</a:t>
            </a:r>
            <a:r>
              <a:rPr lang="fa-IR" sz="2500" b="1" dirty="0" smtClean="0">
                <a:solidFill>
                  <a:schemeClr val="accent4">
                    <a:lumMod val="10000"/>
                  </a:schemeClr>
                </a:solidFill>
                <a:effectLst/>
                <a:latin typeface="+mj-lt"/>
                <a:ea typeface="+mj-ea"/>
                <a:cs typeface="B Titr" pitchFamily="2" charset="-78"/>
              </a:rPr>
              <a:t> معتبر مهمتر از تخصیص اعتبار است.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روستائیان معلم هستند و باید </a:t>
            </a:r>
            <a:r>
              <a:rPr lang="fa-IR" sz="2500" b="1" dirty="0" smtClean="0">
                <a:solidFill>
                  <a:srgbClr val="7030A0"/>
                </a:solidFill>
                <a:effectLst/>
                <a:latin typeface="+mj-lt"/>
                <a:ea typeface="+mj-ea"/>
                <a:cs typeface="B Titr" pitchFamily="2" charset="-78"/>
              </a:rPr>
              <a:t>دانش بومی </a:t>
            </a:r>
            <a:r>
              <a:rPr lang="fa-IR" sz="2500" b="1" dirty="0" smtClean="0">
                <a:solidFill>
                  <a:schemeClr val="accent4">
                    <a:lumMod val="10000"/>
                  </a:schemeClr>
                </a:solidFill>
                <a:effectLst/>
                <a:latin typeface="+mj-lt"/>
                <a:ea typeface="+mj-ea"/>
                <a:cs typeface="B Titr" pitchFamily="2" charset="-78"/>
              </a:rPr>
              <a:t>آنها را فرا گرفت. </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توانمندسازی </a:t>
            </a:r>
            <a:r>
              <a:rPr lang="fa-IR" sz="2500" b="1" dirty="0" smtClean="0">
                <a:solidFill>
                  <a:srgbClr val="00B050"/>
                </a:solidFill>
                <a:effectLst/>
                <a:latin typeface="+mj-lt"/>
                <a:ea typeface="+mj-ea"/>
                <a:cs typeface="B Titr" pitchFamily="2" charset="-78"/>
              </a:rPr>
              <a:t>زنان</a:t>
            </a:r>
            <a:r>
              <a:rPr lang="fa-IR" sz="2500" b="1" dirty="0" smtClean="0">
                <a:solidFill>
                  <a:schemeClr val="accent4">
                    <a:lumMod val="10000"/>
                  </a:schemeClr>
                </a:solidFill>
                <a:effectLst/>
                <a:latin typeface="+mj-lt"/>
                <a:ea typeface="+mj-ea"/>
                <a:cs typeface="B Titr" pitchFamily="2" charset="-78"/>
              </a:rPr>
              <a:t> روستایی رمز توسعه روستایی است. </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a:t>
            </a:r>
            <a:r>
              <a:rPr lang="fa-IR" sz="2500" b="1" dirty="0" smtClean="0">
                <a:solidFill>
                  <a:srgbClr val="00B0F0"/>
                </a:solidFill>
                <a:effectLst/>
                <a:latin typeface="+mj-lt"/>
                <a:ea typeface="+mj-ea"/>
                <a:cs typeface="B Titr" pitchFamily="2" charset="-78"/>
              </a:rPr>
              <a:t>تصمیم‌گیری پائین به بالا</a:t>
            </a:r>
            <a:r>
              <a:rPr lang="fa-IR" sz="2500" b="1" dirty="0" smtClean="0">
                <a:solidFill>
                  <a:schemeClr val="accent4">
                    <a:lumMod val="10000"/>
                  </a:schemeClr>
                </a:solidFill>
                <a:effectLst/>
                <a:latin typeface="+mj-lt"/>
                <a:ea typeface="+mj-ea"/>
                <a:cs typeface="B Titr" pitchFamily="2" charset="-78"/>
              </a:rPr>
              <a:t>، موثر و پایدار است.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رویکرد </a:t>
            </a:r>
            <a:r>
              <a:rPr lang="fa-IR" sz="2500" b="1" dirty="0" smtClean="0">
                <a:solidFill>
                  <a:srgbClr val="FF0000"/>
                </a:solidFill>
                <a:effectLst/>
                <a:latin typeface="+mj-lt"/>
                <a:ea typeface="+mj-ea"/>
                <a:cs typeface="B Titr" pitchFamily="2" charset="-78"/>
              </a:rPr>
              <a:t>جامع‌نگر</a:t>
            </a:r>
            <a:r>
              <a:rPr lang="fa-IR" sz="2500" b="1" dirty="0" smtClean="0">
                <a:solidFill>
                  <a:schemeClr val="accent4">
                    <a:lumMod val="10000"/>
                  </a:schemeClr>
                </a:solidFill>
                <a:effectLst/>
                <a:latin typeface="+mj-lt"/>
                <a:ea typeface="+mj-ea"/>
                <a:cs typeface="B Titr" pitchFamily="2" charset="-78"/>
              </a:rPr>
              <a:t>، لازمه حفظ منابع طبیعی است.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ـ </a:t>
            </a:r>
            <a:r>
              <a:rPr lang="fa-IR" sz="2500" b="1" dirty="0" smtClean="0">
                <a:solidFill>
                  <a:srgbClr val="7030A0"/>
                </a:solidFill>
                <a:effectLst/>
                <a:latin typeface="+mj-lt"/>
                <a:ea typeface="+mj-ea"/>
                <a:cs typeface="B Titr" pitchFamily="2" charset="-78"/>
              </a:rPr>
              <a:t>وام‌های کم و کوتاه‌مدت </a:t>
            </a:r>
            <a:r>
              <a:rPr lang="fa-IR" sz="2500" b="1" dirty="0" smtClean="0">
                <a:solidFill>
                  <a:schemeClr val="accent4">
                    <a:lumMod val="10000"/>
                  </a:schemeClr>
                </a:solidFill>
                <a:effectLst/>
                <a:latin typeface="+mj-lt"/>
                <a:ea typeface="+mj-ea"/>
                <a:cs typeface="B Titr" pitchFamily="2" charset="-78"/>
              </a:rPr>
              <a:t>مشکل‌گشای محرومین و تامین‌کننده اهداف.</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68</a:t>
            </a:fld>
            <a:endParaRPr lang="en-US"/>
          </a:p>
        </p:txBody>
      </p:sp>
      <p:sp>
        <p:nvSpPr>
          <p:cNvPr id="6" name="Rectangle 2"/>
          <p:cNvSpPr txBox="1">
            <a:spLocks noChangeArrowheads="1"/>
          </p:cNvSpPr>
          <p:nvPr/>
        </p:nvSpPr>
        <p:spPr bwMode="auto">
          <a:xfrm>
            <a:off x="428596" y="188640"/>
            <a:ext cx="8501122" cy="696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0000"/>
                </a:solidFill>
                <a:effectLst/>
                <a:uLnTx/>
                <a:uFillTx/>
                <a:latin typeface="+mj-lt"/>
                <a:ea typeface="+mj-ea"/>
                <a:cs typeface="B Titr" pitchFamily="2" charset="-78"/>
              </a:rPr>
              <a:t>تجربه موفق ايران در راه‌انداز</a:t>
            </a:r>
            <a:r>
              <a:rPr kumimoji="0" lang="fa-IR" sz="3200" b="1" i="0" u="none" strike="noStrike" kern="0" cap="none" spc="0" normalizeH="0" noProof="0" dirty="0" smtClean="0">
                <a:ln>
                  <a:noFill/>
                </a:ln>
                <a:solidFill>
                  <a:srgbClr val="FF0000"/>
                </a:solidFill>
                <a:effectLst/>
                <a:uLnTx/>
                <a:uFillTx/>
                <a:latin typeface="+mj-lt"/>
                <a:ea typeface="+mj-ea"/>
                <a:cs typeface="B Titr" pitchFamily="2" charset="-78"/>
              </a:rPr>
              <a:t> صندوق خرد اعتباري</a:t>
            </a:r>
            <a:endParaRPr kumimoji="0" lang="en-US" sz="32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2276872"/>
            <a:ext cx="8136904" cy="3791914"/>
          </a:xfrm>
          <a:ln/>
        </p:spPr>
        <p:txBody>
          <a:bodyPr/>
          <a:lstStyle/>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براي اقدام مناسب جهت توسعه فعاليتهاي درآمدزاري غير زراعي مي بايست يك برنامه عمل مناسبي تهيه نمود اين برنامه شامل مراحل پنج گانه به شرح زير مي باشد:</a:t>
            </a:r>
          </a:p>
          <a:p>
            <a:pPr marL="514350" lvl="0" indent="-514350" algn="just">
              <a:lnSpc>
                <a:spcPct val="150000"/>
              </a:lnSpc>
              <a:buNone/>
            </a:pPr>
            <a:r>
              <a:rPr lang="fa-IR" sz="2500" b="1" dirty="0" smtClean="0">
                <a:solidFill>
                  <a:srgbClr val="00B0F0"/>
                </a:solidFill>
                <a:effectLst/>
                <a:latin typeface="+mj-lt"/>
                <a:ea typeface="+mj-ea"/>
                <a:cs typeface="B Titr" pitchFamily="2" charset="-78"/>
              </a:rPr>
              <a:t>1- شناسايي منطقه مورد عمل </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در اين گام شناسايي پتانسيلهاي منطقه‌اي كه خواهان اجراي پروژه هاي درآمد زا هستيم به لحاظ نقاط قوت، ضعف، فرصت‌ها و چالش‌هاي موجود مي تواند موثر باشد.</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69</a:t>
            </a:fld>
            <a:endParaRPr lang="en-US"/>
          </a:p>
        </p:txBody>
      </p:sp>
      <p:sp>
        <p:nvSpPr>
          <p:cNvPr id="6" name="Rectangle 2"/>
          <p:cNvSpPr txBox="1">
            <a:spLocks noChangeArrowheads="1"/>
          </p:cNvSpPr>
          <p:nvPr/>
        </p:nvSpPr>
        <p:spPr bwMode="auto">
          <a:xfrm>
            <a:off x="428596" y="188640"/>
            <a:ext cx="8501122" cy="18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fa-IR" sz="2800" b="1" i="0" u="none" strike="noStrike" kern="0" cap="none" spc="0" normalizeH="0" baseline="0" noProof="0" dirty="0" smtClean="0">
                <a:ln>
                  <a:noFill/>
                </a:ln>
                <a:solidFill>
                  <a:srgbClr val="FF0000"/>
                </a:solidFill>
                <a:effectLst/>
                <a:uLnTx/>
                <a:uFillTx/>
                <a:latin typeface="+mj-lt"/>
                <a:ea typeface="+mj-ea"/>
                <a:cs typeface="B Titr" pitchFamily="2" charset="-78"/>
              </a:rPr>
              <a:t>برنامه عمل براي</a:t>
            </a:r>
            <a:r>
              <a:rPr kumimoji="0" lang="fa-IR" sz="2800" b="1" i="0" u="none" strike="noStrike" kern="0" cap="none" spc="0" normalizeH="0" noProof="0" dirty="0" smtClean="0">
                <a:ln>
                  <a:noFill/>
                </a:ln>
                <a:solidFill>
                  <a:srgbClr val="FF0000"/>
                </a:solidFill>
                <a:effectLst/>
                <a:uLnTx/>
                <a:uFillTx/>
                <a:latin typeface="+mj-lt"/>
                <a:ea typeface="+mj-ea"/>
                <a:cs typeface="B Titr" pitchFamily="2" charset="-78"/>
              </a:rPr>
              <a:t> توسعه پروژه هاي صنعتي روستايي و كشاورزي</a:t>
            </a:r>
          </a:p>
          <a:p>
            <a:pPr marL="0" marR="0" lvl="0" indent="0" algn="ctr" defTabSz="914400" rtl="1" eaLnBrk="1" fontAlgn="base" latinLnBrk="0" hangingPunct="1">
              <a:lnSpc>
                <a:spcPct val="150000"/>
              </a:lnSpc>
              <a:spcBef>
                <a:spcPct val="0"/>
              </a:spcBef>
              <a:spcAft>
                <a:spcPct val="0"/>
              </a:spcAft>
              <a:buClrTx/>
              <a:buSzTx/>
              <a:buFontTx/>
              <a:buNone/>
              <a:tabLst/>
              <a:defRPr/>
            </a:pPr>
            <a:r>
              <a:rPr lang="en-US" sz="2800" b="1" kern="0" baseline="0" dirty="0" smtClean="0">
                <a:solidFill>
                  <a:srgbClr val="FF0000"/>
                </a:solidFill>
                <a:latin typeface="+mj-lt"/>
                <a:ea typeface="+mj-ea"/>
                <a:cs typeface="B Titr" pitchFamily="2" charset="-78"/>
              </a:rPr>
              <a:t>Action</a:t>
            </a:r>
            <a:r>
              <a:rPr lang="en-US" sz="2800" b="1" kern="0" dirty="0" smtClean="0">
                <a:solidFill>
                  <a:srgbClr val="FF0000"/>
                </a:solidFill>
                <a:latin typeface="+mj-lt"/>
                <a:ea typeface="+mj-ea"/>
                <a:cs typeface="B Titr" pitchFamily="2" charset="-78"/>
              </a:rPr>
              <a:t> Plan for Agriculture and Rural Industries </a:t>
            </a:r>
            <a:r>
              <a:rPr lang="fa-IR" sz="2800" b="1" kern="0" dirty="0" smtClean="0">
                <a:solidFill>
                  <a:srgbClr val="FF0000"/>
                </a:solidFill>
                <a:latin typeface="+mj-lt"/>
                <a:ea typeface="+mj-ea"/>
                <a:cs typeface="B Titr" pitchFamily="2" charset="-78"/>
              </a:rPr>
              <a:t> </a:t>
            </a:r>
            <a:r>
              <a:rPr lang="en-US" sz="2800" b="1" kern="0" dirty="0" smtClean="0">
                <a:solidFill>
                  <a:srgbClr val="FF0000"/>
                </a:solidFill>
                <a:latin typeface="+mj-lt"/>
                <a:ea typeface="+mj-ea"/>
                <a:cs typeface="B Titr" pitchFamily="2" charset="-78"/>
              </a:rPr>
              <a:t>Development Projects (APARIDP)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a:t>
            </a:fld>
            <a:endParaRPr lang="en-US"/>
          </a:p>
        </p:txBody>
      </p:sp>
      <p:pic>
        <p:nvPicPr>
          <p:cNvPr id="385026" name="Picture 2"/>
          <p:cNvPicPr>
            <a:picLocks noChangeAspect="1" noChangeArrowheads="1"/>
          </p:cNvPicPr>
          <p:nvPr/>
        </p:nvPicPr>
        <p:blipFill>
          <a:blip r:embed="rId3" cstate="print"/>
          <a:srcRect/>
          <a:stretch>
            <a:fillRect/>
          </a:stretch>
        </p:blipFill>
        <p:spPr bwMode="auto">
          <a:xfrm>
            <a:off x="1403648" y="188640"/>
            <a:ext cx="6120680"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980728"/>
            <a:ext cx="8136904" cy="5088058"/>
          </a:xfrm>
          <a:ln/>
        </p:spPr>
        <p:txBody>
          <a:bodyPr/>
          <a:lstStyle/>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به منظور شناسايي درست مسايل منطقه مورد عمل مي بايست موارد زير را مدنظر داشت: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1-1- استفاده از آمار رسمي، گزارش‌ها و مستندات موجود </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1-2- حضور فيزيكي و تماس مستقيم عامل توسعه در منطقه</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1-3- استفاده از مطلعين كليدي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1-4- مرور تاريخي حوادث و وقايع در منطقه مورد نظر</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1-5- استفاده از رهيافتهاي كمي و كيفي براي جمعآوري اطلاعات مورد نياز (</a:t>
            </a:r>
            <a:r>
              <a:rPr lang="en-US" sz="2500" b="1" dirty="0" smtClean="0">
                <a:solidFill>
                  <a:schemeClr val="accent4">
                    <a:lumMod val="10000"/>
                  </a:schemeClr>
                </a:solidFill>
                <a:effectLst/>
                <a:latin typeface="+mj-lt"/>
                <a:ea typeface="+mj-ea"/>
                <a:cs typeface="B Titr" pitchFamily="2" charset="-78"/>
              </a:rPr>
              <a:t>PRA,RRA</a:t>
            </a:r>
            <a:r>
              <a:rPr lang="fa-IR" sz="2500" b="1" dirty="0" smtClean="0">
                <a:solidFill>
                  <a:schemeClr val="accent4">
                    <a:lumMod val="10000"/>
                  </a:schemeClr>
                </a:solidFill>
                <a:effectLst/>
                <a:latin typeface="+mj-lt"/>
                <a:ea typeface="+mj-ea"/>
                <a:cs typeface="B Titr" pitchFamily="2" charset="-78"/>
              </a:rPr>
              <a:t>و . . .)</a:t>
            </a: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70</a:t>
            </a:fld>
            <a:endParaRPr lang="en-US"/>
          </a:p>
        </p:txBody>
      </p:sp>
      <p:sp>
        <p:nvSpPr>
          <p:cNvPr id="6" name="Rectangle 2"/>
          <p:cNvSpPr txBox="1">
            <a:spLocks noChangeArrowheads="1"/>
          </p:cNvSpPr>
          <p:nvPr/>
        </p:nvSpPr>
        <p:spPr bwMode="auto">
          <a:xfrm>
            <a:off x="428596" y="188640"/>
            <a:ext cx="8501122"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اول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980728"/>
            <a:ext cx="8136904" cy="5088058"/>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 تهيه برنامه مشاركتي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در گام دوم و بعد از شناسايي پتانسيلها و مشكلات منطقه مورد نظر مي بايست برنامه اقدام مشاركتي تهيه گردد. در اين رابطه اقدامت مرحله دوم را مي‌توان به شرح زير دسته‌بندي نمود:</a:t>
            </a:r>
          </a:p>
          <a:p>
            <a:pPr marL="514350" lvl="0" indent="-514350" algn="just">
              <a:lnSpc>
                <a:spcPct val="150000"/>
              </a:lnSpc>
              <a:buNone/>
            </a:pPr>
            <a:r>
              <a:rPr lang="fa-IR" sz="2500" b="1" dirty="0" smtClean="0">
                <a:solidFill>
                  <a:srgbClr val="00B0F0"/>
                </a:solidFill>
                <a:effectLst/>
                <a:latin typeface="+mj-lt"/>
                <a:ea typeface="+mj-ea"/>
                <a:cs typeface="B Titr" pitchFamily="2" charset="-78"/>
              </a:rPr>
              <a:t>2-1- تهيه چك ليست متغيرهاي بازدارنده و توسعه دهنده اجراي پروژه</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اين چك ليست با استفاده از اطلاعات جمع آوري شده در مرحله اول (شناسايي منطقه) انجام شده و مي‌تواند تمامي حيطه‌هاي مورد نظر را پوشش دهد تهيه يك چك ليست كامل مي‌تواند زمينه موفقيت مراحل بعدي را تضمين نمايد.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71</a:t>
            </a:fld>
            <a:endParaRPr lang="en-US"/>
          </a:p>
        </p:txBody>
      </p:sp>
      <p:sp>
        <p:nvSpPr>
          <p:cNvPr id="6" name="Rectangle 2"/>
          <p:cNvSpPr txBox="1">
            <a:spLocks noChangeArrowheads="1"/>
          </p:cNvSpPr>
          <p:nvPr/>
        </p:nvSpPr>
        <p:spPr bwMode="auto">
          <a:xfrm>
            <a:off x="428596" y="188640"/>
            <a:ext cx="8501122"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692696"/>
            <a:ext cx="8136904" cy="5376090"/>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2-1- تهيه چك ليست متغيرهاي بازدارنده و توسعه دهنده اجراي پروژه</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72</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graphicFrame>
        <p:nvGraphicFramePr>
          <p:cNvPr id="5" name="Table 4"/>
          <p:cNvGraphicFramePr>
            <a:graphicFrameLocks noGrp="1"/>
          </p:cNvGraphicFramePr>
          <p:nvPr/>
        </p:nvGraphicFramePr>
        <p:xfrm>
          <a:off x="2051720" y="1412776"/>
          <a:ext cx="6096000" cy="51917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r" rtl="1"/>
                      <a:r>
                        <a:rPr lang="fa-IR" sz="1800" b="1" kern="1200" dirty="0" smtClean="0">
                          <a:solidFill>
                            <a:schemeClr val="accent4">
                              <a:lumMod val="10000"/>
                            </a:schemeClr>
                          </a:solidFill>
                          <a:latin typeface="+mn-lt"/>
                          <a:ea typeface="+mn-ea"/>
                          <a:cs typeface="+mn-cs"/>
                        </a:rPr>
                        <a:t>كميت و</a:t>
                      </a:r>
                      <a:r>
                        <a:rPr lang="fa-IR" sz="1800" b="1" kern="1200" baseline="0" dirty="0" smtClean="0">
                          <a:solidFill>
                            <a:schemeClr val="accent4">
                              <a:lumMod val="10000"/>
                            </a:schemeClr>
                          </a:solidFill>
                          <a:latin typeface="+mn-lt"/>
                          <a:ea typeface="+mn-ea"/>
                          <a:cs typeface="+mn-cs"/>
                        </a:rPr>
                        <a:t> كيفيت</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نيروي كار</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ميزان و نوع </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سرمايه</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جاده، راه آهن، هواپيما</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زير ساخت حمل و نقلي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آب،</a:t>
                      </a:r>
                      <a:r>
                        <a:rPr lang="fa-IR" sz="1800" b="1" kern="1200" baseline="0" dirty="0" smtClean="0">
                          <a:solidFill>
                            <a:schemeClr val="accent4">
                              <a:lumMod val="10000"/>
                            </a:schemeClr>
                          </a:solidFill>
                          <a:latin typeface="+mn-lt"/>
                          <a:ea typeface="+mn-ea"/>
                          <a:cs typeface="+mn-cs"/>
                        </a:rPr>
                        <a:t> برق، گاز، سوخت</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زير ساخت عمومي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محصول اصلي منطقه</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مادوه اوليه كشاورزي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ماده اوليه</a:t>
                      </a:r>
                      <a:r>
                        <a:rPr lang="fa-IR" sz="1800" b="1" kern="1200" baseline="0" dirty="0" smtClean="0">
                          <a:solidFill>
                            <a:schemeClr val="accent4">
                              <a:lumMod val="10000"/>
                            </a:schemeClr>
                          </a:solidFill>
                          <a:latin typeface="+mn-lt"/>
                          <a:ea typeface="+mn-ea"/>
                          <a:cs typeface="+mn-cs"/>
                        </a:rPr>
                        <a:t> موجود</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ماده خام غيركشاورزي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صنعت دستي غالب</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صنايع دستي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نهاد</a:t>
                      </a:r>
                      <a:r>
                        <a:rPr lang="fa-IR" sz="1800" b="1" kern="1200" baseline="0" dirty="0" smtClean="0">
                          <a:solidFill>
                            <a:schemeClr val="accent4">
                              <a:lumMod val="10000"/>
                            </a:schemeClr>
                          </a:solidFill>
                          <a:latin typeface="+mn-lt"/>
                          <a:ea typeface="+mn-ea"/>
                          <a:cs typeface="+mn-cs"/>
                        </a:rPr>
                        <a:t> اداري موجود</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سيستم اداري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سيستم اعتباري موجود</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سيستم اعتباري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برنامه حمايتي در</a:t>
                      </a:r>
                      <a:r>
                        <a:rPr lang="fa-IR" sz="1800" b="1" kern="1200" baseline="0" dirty="0" smtClean="0">
                          <a:solidFill>
                            <a:schemeClr val="accent4">
                              <a:lumMod val="10000"/>
                            </a:schemeClr>
                          </a:solidFill>
                          <a:latin typeface="+mn-lt"/>
                          <a:ea typeface="+mn-ea"/>
                          <a:cs typeface="+mn-cs"/>
                        </a:rPr>
                        <a:t> حال اجرا</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برنامه حمايتي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زمينه</a:t>
                      </a:r>
                      <a:r>
                        <a:rPr lang="fa-IR" sz="1800" b="1" kern="1200" baseline="0" dirty="0" smtClean="0">
                          <a:solidFill>
                            <a:schemeClr val="accent4">
                              <a:lumMod val="10000"/>
                            </a:schemeClr>
                          </a:solidFill>
                          <a:latin typeface="+mn-lt"/>
                          <a:ea typeface="+mn-ea"/>
                          <a:cs typeface="+mn-cs"/>
                        </a:rPr>
                        <a:t> صنعتي غالب</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فعاليتهاي صنعتي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حداقل سه زمينه خدماتي موفق</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فعاليتهاي</a:t>
                      </a:r>
                      <a:r>
                        <a:rPr lang="fa-IR" sz="1800" b="1" kern="1200" baseline="0" dirty="0" smtClean="0">
                          <a:solidFill>
                            <a:schemeClr val="accent4">
                              <a:lumMod val="10000"/>
                            </a:schemeClr>
                          </a:solidFill>
                          <a:latin typeface="+mn-lt"/>
                          <a:ea typeface="+mn-ea"/>
                          <a:cs typeface="+mn-cs"/>
                        </a:rPr>
                        <a:t> خدماتي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مذهبي،</a:t>
                      </a:r>
                      <a:r>
                        <a:rPr lang="fa-IR" sz="1800" b="1" kern="1200" baseline="0" dirty="0" smtClean="0">
                          <a:solidFill>
                            <a:schemeClr val="accent4">
                              <a:lumMod val="10000"/>
                            </a:schemeClr>
                          </a:solidFill>
                          <a:latin typeface="+mn-lt"/>
                          <a:ea typeface="+mn-ea"/>
                          <a:cs typeface="+mn-cs"/>
                        </a:rPr>
                        <a:t> تاريخي، طبيعي</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گردشگري</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و . . . </a:t>
                      </a:r>
                      <a:endParaRPr lang="en-US" sz="1800" b="1" kern="1200" dirty="0" smtClean="0">
                        <a:solidFill>
                          <a:schemeClr val="accent4">
                            <a:lumMod val="1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692696"/>
            <a:ext cx="8136904" cy="5544616"/>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2-2- اندازه‌گيري كمي و كيفي  هر سطح متغير در منطقه مورد نظر</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11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به عبارت ساده تر مي بايست مشخص نمود كه سطح موجود و قابل اتكا به هر متغير چگونه و تا چه ميزان است</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در يك مسير خطي براي هر متغير بعد از كمي نمودن آن مي بايست از 0 تا 100 درصد اتكا به اين عامل مشخص شود.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نيروي كار (كمي)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0%                                                                                                               100%</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73</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graphicFrame>
        <p:nvGraphicFramePr>
          <p:cNvPr id="5" name="Table 4"/>
          <p:cNvGraphicFramePr>
            <a:graphicFrameLocks noGrp="1"/>
          </p:cNvGraphicFramePr>
          <p:nvPr/>
        </p:nvGraphicFramePr>
        <p:xfrm>
          <a:off x="611560" y="1412776"/>
          <a:ext cx="7536160" cy="1483360"/>
        </p:xfrm>
        <a:graphic>
          <a:graphicData uri="http://schemas.openxmlformats.org/drawingml/2006/table">
            <a:tbl>
              <a:tblPr firstRow="1" bandRow="1">
                <a:tableStyleId>{5C22544A-7EE6-4342-B048-85BDC9FD1C3A}</a:tableStyleId>
              </a:tblPr>
              <a:tblGrid>
                <a:gridCol w="3768080"/>
                <a:gridCol w="3768080"/>
              </a:tblGrid>
              <a:tr h="370840">
                <a:tc>
                  <a:txBody>
                    <a:bodyPr/>
                    <a:lstStyle/>
                    <a:p>
                      <a:pPr algn="r" rtl="1"/>
                      <a:r>
                        <a:rPr lang="fa-IR" sz="1800" b="1" kern="1200" dirty="0" smtClean="0">
                          <a:solidFill>
                            <a:schemeClr val="accent4">
                              <a:lumMod val="10000"/>
                            </a:schemeClr>
                          </a:solidFill>
                          <a:latin typeface="+mn-lt"/>
                          <a:ea typeface="+mn-ea"/>
                          <a:cs typeface="+mn-cs"/>
                        </a:rPr>
                        <a:t>تعداد كمي سطح بندي كيفي</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كميت نيروي كار</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تعداد</a:t>
                      </a:r>
                      <a:r>
                        <a:rPr lang="fa-IR" sz="1800" b="1" kern="1200" baseline="0" dirty="0" smtClean="0">
                          <a:solidFill>
                            <a:schemeClr val="accent4">
                              <a:lumMod val="10000"/>
                            </a:schemeClr>
                          </a:solidFill>
                          <a:latin typeface="+mn-lt"/>
                          <a:ea typeface="+mn-ea"/>
                          <a:cs typeface="+mn-cs"/>
                        </a:rPr>
                        <a:t> سرمايه گذار كمي سطحئ بندي كيفي</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سرمايه</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سطح سواد،</a:t>
                      </a:r>
                      <a:r>
                        <a:rPr lang="fa-IR" sz="1800" b="1" kern="1200" baseline="0" dirty="0" smtClean="0">
                          <a:solidFill>
                            <a:schemeClr val="accent4">
                              <a:lumMod val="10000"/>
                            </a:schemeClr>
                          </a:solidFill>
                          <a:latin typeface="+mn-lt"/>
                          <a:ea typeface="+mn-ea"/>
                          <a:cs typeface="+mn-cs"/>
                        </a:rPr>
                        <a:t> سطح مهرت كمي و كيفي</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كيفيت نيروي كار</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و . . . </a:t>
                      </a:r>
                      <a:endParaRPr lang="en-US" sz="1800" b="1" kern="1200" dirty="0" smtClean="0">
                        <a:solidFill>
                          <a:schemeClr val="accent4">
                            <a:lumMod val="10000"/>
                          </a:schemeClr>
                        </a:solidFill>
                        <a:latin typeface="+mn-lt"/>
                        <a:ea typeface="+mn-ea"/>
                        <a:cs typeface="+mn-cs"/>
                      </a:endParaRPr>
                    </a:p>
                  </a:txBody>
                  <a:tcPr/>
                </a:tc>
              </a:tr>
            </a:tbl>
          </a:graphicData>
        </a:graphic>
      </p:graphicFrame>
      <p:cxnSp>
        <p:nvCxnSpPr>
          <p:cNvPr id="8" name="Straight Connector 7"/>
          <p:cNvCxnSpPr/>
          <p:nvPr/>
        </p:nvCxnSpPr>
        <p:spPr bwMode="auto">
          <a:xfrm flipV="1">
            <a:off x="1619672" y="6237312"/>
            <a:ext cx="6408712" cy="72008"/>
          </a:xfrm>
          <a:prstGeom prst="line">
            <a:avLst/>
          </a:prstGeom>
          <a:solidFill>
            <a:schemeClr val="accent1"/>
          </a:solidFill>
          <a:ln w="53975" cap="flat" cmpd="sng" algn="ctr">
            <a:solidFill>
              <a:schemeClr val="accent4">
                <a:lumMod val="1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2-3- دسته بندي و اولويت بندي هر متغير و شكل گيري عوامل بازدارنده و توسعه دهنده</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11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در اين مرحله با استفاده از نتايج مرحله قبل با در نظر گرفتن شاخص ميانگين 50% مي‌توان متغيرها را به عوامل بازدارنده و توسعه دهنده و همچنين اولويت و قابل اتكا بوده هر متغير را نيز مشخص نمود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74</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graphicFrame>
        <p:nvGraphicFramePr>
          <p:cNvPr id="5" name="Table 4"/>
          <p:cNvGraphicFramePr>
            <a:graphicFrameLocks noGrp="1"/>
          </p:cNvGraphicFramePr>
          <p:nvPr/>
        </p:nvGraphicFramePr>
        <p:xfrm>
          <a:off x="827584" y="3068960"/>
          <a:ext cx="7536160" cy="1483360"/>
        </p:xfrm>
        <a:graphic>
          <a:graphicData uri="http://schemas.openxmlformats.org/drawingml/2006/table">
            <a:tbl>
              <a:tblPr firstRow="1" bandRow="1">
                <a:tableStyleId>{5C22544A-7EE6-4342-B048-85BDC9FD1C3A}</a:tableStyleId>
              </a:tblPr>
              <a:tblGrid>
                <a:gridCol w="3768080"/>
                <a:gridCol w="3768080"/>
              </a:tblGrid>
              <a:tr h="370840">
                <a:tc>
                  <a:txBody>
                    <a:bodyPr/>
                    <a:lstStyle/>
                    <a:p>
                      <a:pPr algn="r" rtl="1"/>
                      <a:r>
                        <a:rPr lang="fa-IR" sz="1800" b="1" kern="1200" dirty="0" smtClean="0">
                          <a:solidFill>
                            <a:schemeClr val="accent4">
                              <a:lumMod val="10000"/>
                            </a:schemeClr>
                          </a:solidFill>
                          <a:latin typeface="+mn-lt"/>
                          <a:ea typeface="+mn-ea"/>
                          <a:cs typeface="+mn-cs"/>
                        </a:rPr>
                        <a:t>عوامل توسعه دهنده</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عوامل بازدارنده</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r>
                        <a:rPr lang="fa-IR" sz="1800" b="1" kern="1200" dirty="0" smtClean="0">
                          <a:solidFill>
                            <a:schemeClr val="accent4">
                              <a:lumMod val="10000"/>
                            </a:schemeClr>
                          </a:solidFill>
                          <a:latin typeface="+mn-lt"/>
                          <a:ea typeface="+mn-ea"/>
                          <a:cs typeface="+mn-cs"/>
                        </a:rPr>
                        <a:t>سرمايه  (مانع اول) درصد اتكا 5%</a:t>
                      </a:r>
                      <a:endParaRPr lang="en-US" sz="1800" b="1" kern="1200" dirty="0" smtClean="0">
                        <a:solidFill>
                          <a:schemeClr val="accent4">
                            <a:lumMod val="10000"/>
                          </a:schemeClr>
                        </a:solidFill>
                        <a:latin typeface="+mn-lt"/>
                        <a:ea typeface="+mn-ea"/>
                        <a:cs typeface="+mn-cs"/>
                      </a:endParaRPr>
                    </a:p>
                  </a:txBody>
                  <a:tcPr/>
                </a:tc>
                <a:tc>
                  <a:txBody>
                    <a:bodyPr/>
                    <a:lstStyle/>
                    <a:p>
                      <a:pPr algn="r" rtl="1"/>
                      <a:r>
                        <a:rPr lang="fa-IR" sz="1800" b="1" kern="1200" dirty="0" smtClean="0">
                          <a:solidFill>
                            <a:schemeClr val="accent4">
                              <a:lumMod val="10000"/>
                            </a:schemeClr>
                          </a:solidFill>
                          <a:latin typeface="+mn-lt"/>
                          <a:ea typeface="+mn-ea"/>
                          <a:cs typeface="+mn-cs"/>
                        </a:rPr>
                        <a:t>نيروي كار (اولويت اول) درصد اتكا 100 %</a:t>
                      </a:r>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endParaRPr lang="en-US" sz="1800" b="1" kern="1200" dirty="0" smtClean="0">
                        <a:solidFill>
                          <a:schemeClr val="accent4">
                            <a:lumMod val="10000"/>
                          </a:schemeClr>
                        </a:solidFill>
                        <a:latin typeface="+mn-lt"/>
                        <a:ea typeface="+mn-ea"/>
                        <a:cs typeface="+mn-cs"/>
                      </a:endParaRPr>
                    </a:p>
                  </a:txBody>
                  <a:tcPr/>
                </a:tc>
                <a:tc>
                  <a:txBody>
                    <a:bodyPr/>
                    <a:lstStyle/>
                    <a:p>
                      <a:pPr algn="r" rtl="1"/>
                      <a:endParaRPr lang="en-US" sz="1800" b="1" kern="1200" dirty="0" smtClean="0">
                        <a:solidFill>
                          <a:schemeClr val="accent4">
                            <a:lumMod val="10000"/>
                          </a:schemeClr>
                        </a:solidFill>
                        <a:latin typeface="+mn-lt"/>
                        <a:ea typeface="+mn-ea"/>
                        <a:cs typeface="+mn-cs"/>
                      </a:endParaRPr>
                    </a:p>
                  </a:txBody>
                  <a:tcPr/>
                </a:tc>
              </a:tr>
              <a:tr h="370840">
                <a:tc>
                  <a:txBody>
                    <a:bodyPr/>
                    <a:lstStyle/>
                    <a:p>
                      <a:pPr algn="r" rtl="1"/>
                      <a:endParaRPr lang="en-US" sz="1800" b="1" kern="1200" dirty="0" smtClean="0">
                        <a:solidFill>
                          <a:schemeClr val="accent4">
                            <a:lumMod val="10000"/>
                          </a:schemeClr>
                        </a:solidFill>
                        <a:latin typeface="+mn-lt"/>
                        <a:ea typeface="+mn-ea"/>
                        <a:cs typeface="+mn-cs"/>
                      </a:endParaRPr>
                    </a:p>
                  </a:txBody>
                  <a:tcPr/>
                </a:tc>
                <a:tc>
                  <a:txBody>
                    <a:bodyPr/>
                    <a:lstStyle/>
                    <a:p>
                      <a:pPr algn="r" rtl="1"/>
                      <a:endParaRPr lang="en-US" sz="1800" b="1" kern="1200" dirty="0" smtClean="0">
                        <a:solidFill>
                          <a:schemeClr val="accent4">
                            <a:lumMod val="1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2-4- تصميم‌گيري مشاركتي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اين تصميم گيري مي‌بايست براساس:</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اولويت‌هاي مشخص شده از منابع قابل اتكا در منطقه</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نظر كارشناسان تخصصي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تمايلات، خاوسته‌ها و نگرش‌هاي مخاطبان برنامه صورت گيرد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75</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2-5- برنامه‌ريزي به منظور تطابق برنامه با تصميم‌ها</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از آنجا كه ممكن است با توجه به تصميم‌هاي اخذ شده جهت برنامه سمت و سوي خاصي داشته باشد لذا:</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برنامه ريزي به منظور شناسايي علل و ارائه راهكارهاي اثربخش جهت تبديل موانع و بازدارندها به عوامل توسعخ دهنده ايجاد يك فعاليت مورد توافق مي‌بايست صورت پذيرد.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76</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دوم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3- اجراي برنامه مشاركتي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 هدف گذاري دقيق و كمي برنامه‌ها</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برنامه با شرايط و امكانات مطابقت داده شود و كاستي ها و نواقص مشخص و رفع گردد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رصد نمودن مراحل دستيابي به هدف</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بازديد منظم و زمانبدي شده از فعاليتها</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بررسي مشكلات در حين اجرا و برنامه‌ريزي در جهت رفع آن</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11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77</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سوم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4- گزارشدهي و ارزشيابي برنامه مشاركتي</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 ذينفعان مشاهدات خود را در حين اجراي و به صورت روزانه با برنامه مطابقت دهد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مشاهدات در حين اجراي برنامه به صورت روزانه ثبت گردد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ارزشيابي لازم توسط ذي نفعان صورت گيرد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نتايج تجزيه و تحليل‌ها به منظور دستيابي به يك تجربه مناسب ساماندهي شود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11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78</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چهارم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11560" y="1196752"/>
            <a:ext cx="8136904" cy="4536504"/>
          </a:xfrm>
          <a:ln/>
        </p:spPr>
        <p:txBody>
          <a:bodyPr/>
          <a:lstStyle/>
          <a:p>
            <a:pPr marL="514350" lvl="0" indent="-514350" algn="just">
              <a:lnSpc>
                <a:spcPct val="150000"/>
              </a:lnSpc>
              <a:buNone/>
            </a:pPr>
            <a:r>
              <a:rPr lang="fa-IR" sz="2500" b="1" dirty="0" smtClean="0">
                <a:solidFill>
                  <a:srgbClr val="00B0F0"/>
                </a:solidFill>
                <a:effectLst/>
                <a:latin typeface="+mj-lt"/>
                <a:ea typeface="+mj-ea"/>
                <a:cs typeface="B Titr" pitchFamily="2" charset="-78"/>
              </a:rPr>
              <a:t>5- مستند سازي و نشر نتايج</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تكنولوژي‌هاي جديد توسعه يافته از طريق اين تجربيات در اختيار سايرين قرار گيرد</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روشهاي گوناگون براي انتشار نتايج تجربيات سازماندهي شده و فرايند تسهيلگري لازم صورت مي‌گيرد </a:t>
            </a:r>
          </a:p>
          <a:p>
            <a:pPr marL="514350" lvl="0" indent="-514350" algn="just">
              <a:lnSpc>
                <a:spcPct val="150000"/>
              </a:lnSpc>
              <a:buNone/>
            </a:pPr>
            <a:r>
              <a:rPr lang="fa-IR" sz="2500" b="1" dirty="0" smtClean="0">
                <a:solidFill>
                  <a:schemeClr val="accent4">
                    <a:lumMod val="10000"/>
                  </a:schemeClr>
                </a:solidFill>
                <a:effectLst/>
                <a:latin typeface="+mj-lt"/>
                <a:ea typeface="+mj-ea"/>
                <a:cs typeface="B Titr" pitchFamily="2" charset="-78"/>
              </a:rPr>
              <a:t>شناسايي علل و عوامل توفيق و يا احيانا علل و عوامل شكست برنامه به درستي بررسي، مستند سازي و منتشر گردد تا بتوان به عنوان يك تجربه موفق و يا ناموفق از نتايج آن استفاده نمود.</a:t>
            </a: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11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a:p>
            <a:pPr marL="514350" lvl="0" indent="-514350" algn="just">
              <a:lnSpc>
                <a:spcPct val="150000"/>
              </a:lnSpc>
              <a:buNone/>
            </a:pPr>
            <a:endParaRPr lang="fa-IR" sz="2500" b="1" dirty="0" smtClean="0">
              <a:solidFill>
                <a:schemeClr val="accent4">
                  <a:lumMod val="10000"/>
                </a:schemeClr>
              </a:solidFill>
              <a:effectLst/>
              <a:latin typeface="+mj-lt"/>
              <a:ea typeface="+mj-ea"/>
              <a:cs typeface="B Titr" pitchFamily="2" charset="-78"/>
            </a:endParaRPr>
          </a:p>
        </p:txBody>
      </p:sp>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79</a:t>
            </a:fld>
            <a:endParaRPr lang="en-US"/>
          </a:p>
        </p:txBody>
      </p:sp>
      <p:sp>
        <p:nvSpPr>
          <p:cNvPr id="6" name="Rectangle 2"/>
          <p:cNvSpPr txBox="1">
            <a:spLocks noChangeArrowheads="1"/>
          </p:cNvSpPr>
          <p:nvPr/>
        </p:nvSpPr>
        <p:spPr bwMode="auto">
          <a:xfrm>
            <a:off x="428596" y="188640"/>
            <a:ext cx="8501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lang="fa-IR" sz="2800" b="1" kern="0" dirty="0" smtClean="0">
                <a:solidFill>
                  <a:srgbClr val="FF0000"/>
                </a:solidFill>
                <a:latin typeface="+mj-lt"/>
                <a:ea typeface="+mj-ea"/>
                <a:cs typeface="B Titr" pitchFamily="2" charset="-78"/>
              </a:rPr>
              <a:t>گام پنجم در </a:t>
            </a:r>
            <a:r>
              <a:rPr lang="en-US" sz="2800" b="1" kern="0" dirty="0" smtClean="0">
                <a:solidFill>
                  <a:srgbClr val="FF0000"/>
                </a:solidFill>
                <a:latin typeface="+mj-lt"/>
                <a:ea typeface="+mj-ea"/>
                <a:cs typeface="B Titr" pitchFamily="2" charset="-78"/>
              </a:rPr>
              <a:t>APARIDP</a:t>
            </a:r>
            <a:endParaRPr kumimoji="0" lang="en-US" sz="2800" b="1" i="0" u="none" strike="noStrike" kern="0" cap="none" spc="0" normalizeH="0" baseline="0" noProof="0" dirty="0" smtClean="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8</a:t>
            </a:fld>
            <a:endParaRPr lang="en-US"/>
          </a:p>
        </p:txBody>
      </p:sp>
      <p:graphicFrame>
        <p:nvGraphicFramePr>
          <p:cNvPr id="7" name="Table 6"/>
          <p:cNvGraphicFramePr>
            <a:graphicFrameLocks noGrp="1"/>
          </p:cNvGraphicFramePr>
          <p:nvPr/>
        </p:nvGraphicFramePr>
        <p:xfrm>
          <a:off x="323528" y="116632"/>
          <a:ext cx="8568952" cy="6498264"/>
        </p:xfrm>
        <a:graphic>
          <a:graphicData uri="http://schemas.openxmlformats.org/drawingml/2006/table">
            <a:tbl>
              <a:tblPr>
                <a:tableStyleId>{69C7853C-536D-4A76-A0AE-DD22124D55A5}</a:tableStyleId>
              </a:tblPr>
              <a:tblGrid>
                <a:gridCol w="3024336"/>
                <a:gridCol w="648072"/>
                <a:gridCol w="648072"/>
                <a:gridCol w="576064"/>
                <a:gridCol w="864096"/>
                <a:gridCol w="1656184"/>
                <a:gridCol w="1152128"/>
              </a:tblGrid>
              <a:tr h="659032">
                <a:tc>
                  <a:txBody>
                    <a:bodyPr/>
                    <a:lstStyle/>
                    <a:p>
                      <a:pPr algn="l">
                        <a:spcAft>
                          <a:spcPts val="0"/>
                        </a:spcAft>
                      </a:pPr>
                      <a:r>
                        <a:rPr lang="en-US" sz="1600" dirty="0">
                          <a:solidFill>
                            <a:schemeClr val="accent6">
                              <a:lumMod val="50000"/>
                            </a:schemeClr>
                          </a:solidFill>
                        </a:rPr>
                        <a:t>Countries name</a:t>
                      </a:r>
                      <a:endParaRPr lang="en-US" sz="16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1600" dirty="0">
                          <a:solidFill>
                            <a:schemeClr val="accent6">
                              <a:lumMod val="50000"/>
                            </a:schemeClr>
                          </a:solidFill>
                        </a:rPr>
                        <a:t>R%</a:t>
                      </a:r>
                      <a:endParaRPr lang="en-US" sz="1600" dirty="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1600" dirty="0">
                          <a:solidFill>
                            <a:schemeClr val="accent6">
                              <a:lumMod val="50000"/>
                            </a:schemeClr>
                          </a:solidFill>
                        </a:rPr>
                        <a:t>A%</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600" dirty="0">
                          <a:solidFill>
                            <a:schemeClr val="accent6">
                              <a:lumMod val="50000"/>
                            </a:schemeClr>
                          </a:solidFill>
                        </a:rPr>
                        <a:t>A-R%</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600" dirty="0">
                          <a:solidFill>
                            <a:schemeClr val="accent6">
                              <a:lumMod val="50000"/>
                            </a:schemeClr>
                          </a:solidFill>
                        </a:rPr>
                        <a:t>POVERTY-2$</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400" dirty="0">
                          <a:solidFill>
                            <a:schemeClr val="accent6">
                              <a:lumMod val="50000"/>
                            </a:schemeClr>
                          </a:solidFill>
                        </a:rPr>
                        <a:t>LABOR FORCE - OCCUPATION IN AGRICULTURE (%)</a:t>
                      </a:r>
                      <a:endParaRPr lang="en-US" sz="14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1400" kern="1200" dirty="0" smtClean="0">
                          <a:solidFill>
                            <a:schemeClr val="accent6">
                              <a:lumMod val="50000"/>
                            </a:schemeClr>
                          </a:solidFill>
                          <a:latin typeface="+mn-lt"/>
                          <a:ea typeface="+mn-ea"/>
                          <a:cs typeface="+mn-cs"/>
                        </a:rPr>
                        <a:t>Agriculture value added per worker(US$)</a:t>
                      </a:r>
                      <a:endParaRPr lang="en-US" sz="1400" kern="1200" dirty="0">
                        <a:solidFill>
                          <a:schemeClr val="accent6">
                            <a:lumMod val="50000"/>
                          </a:schemeClr>
                        </a:solidFill>
                        <a:latin typeface="+mn-lt"/>
                        <a:ea typeface="+mn-ea"/>
                        <a:cs typeface="+mn-cs"/>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3"/>
                        </a:rPr>
                        <a:t>Burundi</a:t>
                      </a:r>
                      <a:r>
                        <a:rPr lang="en-US" sz="2000">
                          <a:solidFill>
                            <a:schemeClr val="accent6">
                              <a:lumMod val="50000"/>
                            </a:schemeClr>
                          </a:solidFill>
                        </a:rPr>
                        <a:t> </a:t>
                      </a:r>
                      <a:r>
                        <a:rPr lang="ar-SA" sz="2000">
                          <a:solidFill>
                            <a:schemeClr val="accent6">
                              <a:lumMod val="50000"/>
                            </a:schemeClr>
                          </a:solidFill>
                        </a:rPr>
                        <a:t>بروندي</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89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89</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93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94</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129</a:t>
                      </a:r>
                      <a:endParaRPr lang="en-US" sz="2000" dirty="0">
                        <a:solidFill>
                          <a:schemeClr val="accent6">
                            <a:lumMod val="50000"/>
                          </a:schemeClr>
                        </a:solidFill>
                        <a:latin typeface="Cambria"/>
                        <a:ea typeface="Cambria"/>
                        <a:cs typeface="Times New Roman"/>
                      </a:endParaRPr>
                    </a:p>
                  </a:txBody>
                  <a:tcPr marL="5242" marR="5242" marT="5242" marB="5242"/>
                </a:tc>
              </a:tr>
              <a:tr h="387546">
                <a:tc>
                  <a:txBody>
                    <a:bodyPr/>
                    <a:lstStyle/>
                    <a:p>
                      <a:pPr marL="69215" algn="l">
                        <a:spcAft>
                          <a:spcPts val="0"/>
                        </a:spcAft>
                      </a:pPr>
                      <a:r>
                        <a:rPr lang="en-US" sz="2000" u="sng" dirty="0">
                          <a:solidFill>
                            <a:schemeClr val="accent6">
                              <a:lumMod val="50000"/>
                            </a:schemeClr>
                          </a:solidFill>
                          <a:hlinkClick r:id="rId4"/>
                        </a:rPr>
                        <a:t>Papua New Guinea</a:t>
                      </a:r>
                      <a:r>
                        <a:rPr lang="en-US" sz="2000" dirty="0">
                          <a:solidFill>
                            <a:schemeClr val="accent6">
                              <a:lumMod val="50000"/>
                            </a:schemeClr>
                          </a:solidFill>
                        </a:rPr>
                        <a:t> </a:t>
                      </a:r>
                      <a:r>
                        <a:rPr lang="ar-SA" sz="2000" dirty="0">
                          <a:solidFill>
                            <a:schemeClr val="accent6">
                              <a:lumMod val="50000"/>
                            </a:schemeClr>
                          </a:solidFill>
                        </a:rPr>
                        <a:t>گينه جديد</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87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85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58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85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5"/>
                        </a:rPr>
                        <a:t>Sri Lanka</a:t>
                      </a:r>
                      <a:r>
                        <a:rPr lang="en-US" sz="2000">
                          <a:solidFill>
                            <a:schemeClr val="accent6">
                              <a:lumMod val="50000"/>
                            </a:schemeClr>
                          </a:solidFill>
                        </a:rPr>
                        <a:t> </a:t>
                      </a:r>
                      <a:r>
                        <a:rPr lang="ar-SA" sz="2000">
                          <a:solidFill>
                            <a:schemeClr val="accent6">
                              <a:lumMod val="50000"/>
                            </a:schemeClr>
                          </a:solidFill>
                        </a:rPr>
                        <a:t>سيرلانكا</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85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70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32</a:t>
                      </a:r>
                      <a:endParaRPr lang="en-US" sz="200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1041</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6"/>
                        </a:rPr>
                        <a:t>Uganda</a:t>
                      </a:r>
                      <a:r>
                        <a:rPr lang="en-US" sz="2000">
                          <a:solidFill>
                            <a:schemeClr val="accent6">
                              <a:lumMod val="50000"/>
                            </a:schemeClr>
                          </a:solidFill>
                        </a:rPr>
                        <a:t> </a:t>
                      </a:r>
                      <a:r>
                        <a:rPr lang="ar-SA" sz="2000">
                          <a:solidFill>
                            <a:schemeClr val="accent6">
                              <a:lumMod val="50000"/>
                            </a:schemeClr>
                          </a:solidFill>
                        </a:rPr>
                        <a:t>اوگاندا</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84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82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65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82</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211</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7"/>
                        </a:rPr>
                        <a:t>Ethiopia</a:t>
                      </a:r>
                      <a:r>
                        <a:rPr lang="en-US" sz="2000">
                          <a:solidFill>
                            <a:schemeClr val="accent6">
                              <a:lumMod val="50000"/>
                            </a:schemeClr>
                          </a:solidFill>
                        </a:rPr>
                        <a:t> </a:t>
                      </a:r>
                      <a:r>
                        <a:rPr lang="ar-SA" sz="2000">
                          <a:solidFill>
                            <a:schemeClr val="accent6">
                              <a:lumMod val="50000"/>
                            </a:schemeClr>
                          </a:solidFill>
                        </a:rPr>
                        <a:t>اتيوپي</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83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80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78</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85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257</a:t>
                      </a:r>
                      <a:endParaRPr lang="en-US" sz="2000" dirty="0">
                        <a:solidFill>
                          <a:schemeClr val="accent6">
                            <a:lumMod val="50000"/>
                          </a:schemeClr>
                        </a:solidFill>
                        <a:latin typeface="Cambria"/>
                        <a:ea typeface="Cambria"/>
                        <a:cs typeface="Times New Roman"/>
                      </a:endParaRPr>
                    </a:p>
                  </a:txBody>
                  <a:tcPr marL="5242" marR="5242" marT="5242" marB="5242"/>
                </a:tc>
              </a:tr>
              <a:tr h="378660">
                <a:tc>
                  <a:txBody>
                    <a:bodyPr/>
                    <a:lstStyle/>
                    <a:p>
                      <a:pPr marL="69215" algn="l">
                        <a:spcAft>
                          <a:spcPts val="0"/>
                        </a:spcAft>
                      </a:pPr>
                      <a:r>
                        <a:rPr lang="en-US" sz="2000" u="sng">
                          <a:solidFill>
                            <a:schemeClr val="accent6">
                              <a:lumMod val="50000"/>
                            </a:schemeClr>
                          </a:solidFill>
                          <a:hlinkClick r:id="rId8"/>
                        </a:rPr>
                        <a:t>Afghanistan</a:t>
                      </a:r>
                      <a:r>
                        <a:rPr lang="en-US" sz="2000">
                          <a:solidFill>
                            <a:schemeClr val="accent6">
                              <a:lumMod val="50000"/>
                            </a:schemeClr>
                          </a:solidFill>
                        </a:rPr>
                        <a:t> </a:t>
                      </a:r>
                      <a:r>
                        <a:rPr lang="ar-SA" sz="2000">
                          <a:solidFill>
                            <a:schemeClr val="accent6">
                              <a:lumMod val="50000"/>
                            </a:schemeClr>
                          </a:solidFill>
                        </a:rPr>
                        <a:t>افغانستان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76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60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75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77</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404</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9"/>
                        </a:rPr>
                        <a:t>Tajikistan</a:t>
                      </a:r>
                      <a:r>
                        <a:rPr lang="en-US" sz="2000">
                          <a:solidFill>
                            <a:schemeClr val="accent6">
                              <a:lumMod val="50000"/>
                            </a:schemeClr>
                          </a:solidFill>
                        </a:rPr>
                        <a:t> </a:t>
                      </a:r>
                      <a:r>
                        <a:rPr lang="ar-SA" sz="2000">
                          <a:solidFill>
                            <a:schemeClr val="accent6">
                              <a:lumMod val="50000"/>
                            </a:schemeClr>
                          </a:solidFill>
                        </a:rPr>
                        <a:t>تاجيكستان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73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50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53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48</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1167</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0"/>
                        </a:rPr>
                        <a:t>Bangladesh</a:t>
                      </a:r>
                      <a:r>
                        <a:rPr lang="en-US" sz="2000">
                          <a:solidFill>
                            <a:schemeClr val="accent6">
                              <a:lumMod val="50000"/>
                            </a:schemeClr>
                          </a:solidFill>
                        </a:rPr>
                        <a:t> </a:t>
                      </a:r>
                      <a:r>
                        <a:rPr lang="ar-SA" sz="2000">
                          <a:solidFill>
                            <a:schemeClr val="accent6">
                              <a:lumMod val="50000"/>
                            </a:schemeClr>
                          </a:solidFill>
                        </a:rPr>
                        <a:t>بنگلادش</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72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70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77</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505</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1"/>
                        </a:rPr>
                        <a:t>India</a:t>
                      </a:r>
                      <a:r>
                        <a:rPr lang="en-US" sz="2000">
                          <a:solidFill>
                            <a:schemeClr val="accent6">
                              <a:lumMod val="50000"/>
                            </a:schemeClr>
                          </a:solidFill>
                        </a:rPr>
                        <a:t> </a:t>
                      </a:r>
                      <a:r>
                        <a:rPr lang="ar-SA" sz="2000">
                          <a:solidFill>
                            <a:schemeClr val="accent6">
                              <a:lumMod val="50000"/>
                            </a:schemeClr>
                          </a:solidFill>
                        </a:rPr>
                        <a:t>هند</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68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54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69</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53</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697</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2"/>
                        </a:rPr>
                        <a:t>Pakistan</a:t>
                      </a:r>
                      <a:r>
                        <a:rPr lang="en-US" sz="2000">
                          <a:solidFill>
                            <a:schemeClr val="accent6">
                              <a:lumMod val="50000"/>
                            </a:schemeClr>
                          </a:solidFill>
                        </a:rPr>
                        <a:t> </a:t>
                      </a:r>
                      <a:r>
                        <a:rPr lang="ar-SA" sz="2000">
                          <a:solidFill>
                            <a:schemeClr val="accent6">
                              <a:lumMod val="50000"/>
                            </a:schemeClr>
                          </a:solidFill>
                        </a:rPr>
                        <a:t>پاكستان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63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45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60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1080</a:t>
                      </a:r>
                      <a:endParaRPr lang="en-US" sz="2000" dirty="0">
                        <a:solidFill>
                          <a:schemeClr val="accent6">
                            <a:lumMod val="50000"/>
                          </a:schemeClr>
                        </a:solidFill>
                        <a:latin typeface="Cambria"/>
                        <a:ea typeface="Cambria"/>
                        <a:cs typeface="Times New Roman"/>
                      </a:endParaRPr>
                    </a:p>
                  </a:txBody>
                  <a:tcPr marL="5242" marR="5242" marT="5242" marB="5242"/>
                </a:tc>
              </a:tr>
              <a:tr h="336232">
                <a:tc>
                  <a:txBody>
                    <a:bodyPr/>
                    <a:lstStyle/>
                    <a:p>
                      <a:pPr marL="69215" algn="l">
                        <a:spcAft>
                          <a:spcPts val="0"/>
                        </a:spcAft>
                      </a:pPr>
                      <a:r>
                        <a:rPr lang="en-US" sz="2000" u="sng" dirty="0">
                          <a:solidFill>
                            <a:schemeClr val="accent6">
                              <a:lumMod val="50000"/>
                            </a:schemeClr>
                          </a:solidFill>
                          <a:hlinkClick r:id="rId13"/>
                        </a:rPr>
                        <a:t>Egypt, Arab Rep.</a:t>
                      </a:r>
                      <a:r>
                        <a:rPr lang="en-US" sz="2000" dirty="0">
                          <a:solidFill>
                            <a:schemeClr val="accent6">
                              <a:lumMod val="50000"/>
                            </a:schemeClr>
                          </a:solidFill>
                        </a:rPr>
                        <a:t> </a:t>
                      </a:r>
                      <a:r>
                        <a:rPr lang="ar-SA" sz="2000" dirty="0">
                          <a:solidFill>
                            <a:schemeClr val="accent6">
                              <a:lumMod val="50000"/>
                            </a:schemeClr>
                          </a:solidFill>
                        </a:rPr>
                        <a:t> مصر</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56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55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32</a:t>
                      </a:r>
                      <a:endParaRPr lang="en-US" sz="200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2496</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4"/>
                        </a:rPr>
                        <a:t>Philippines</a:t>
                      </a:r>
                      <a:r>
                        <a:rPr lang="en-US" sz="2000">
                          <a:solidFill>
                            <a:schemeClr val="accent6">
                              <a:lumMod val="50000"/>
                            </a:schemeClr>
                          </a:solidFill>
                        </a:rPr>
                        <a:t> </a:t>
                      </a:r>
                      <a:r>
                        <a:rPr lang="ar-SA" sz="2000">
                          <a:solidFill>
                            <a:schemeClr val="accent6">
                              <a:lumMod val="50000"/>
                            </a:schemeClr>
                          </a:solidFill>
                        </a:rPr>
                        <a:t>فيليپين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51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30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32</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1129</a:t>
                      </a:r>
                      <a:endParaRPr lang="en-US" sz="2000" dirty="0">
                        <a:solidFill>
                          <a:schemeClr val="accent6">
                            <a:lumMod val="50000"/>
                          </a:schemeClr>
                        </a:solidFill>
                        <a:latin typeface="Cambria"/>
                        <a:ea typeface="Cambria"/>
                        <a:cs typeface="Times New Roman"/>
                      </a:endParaRPr>
                    </a:p>
                  </a:txBody>
                  <a:tcPr marL="5242" marR="5242" marT="5242" marB="5242"/>
                </a:tc>
              </a:tr>
              <a:tr h="556332">
                <a:tc>
                  <a:txBody>
                    <a:bodyPr/>
                    <a:lstStyle/>
                    <a:p>
                      <a:pPr marL="69215" algn="l">
                        <a:spcAft>
                          <a:spcPts val="0"/>
                        </a:spcAft>
                      </a:pPr>
                      <a:r>
                        <a:rPr lang="en-US" sz="2000" u="sng">
                          <a:solidFill>
                            <a:schemeClr val="accent6">
                              <a:lumMod val="50000"/>
                            </a:schemeClr>
                          </a:solidFill>
                          <a:hlinkClick r:id="rId15"/>
                        </a:rPr>
                        <a:t>Turkmenistan</a:t>
                      </a:r>
                      <a:r>
                        <a:rPr lang="en-US" sz="2000">
                          <a:solidFill>
                            <a:schemeClr val="accent6">
                              <a:lumMod val="50000"/>
                            </a:schemeClr>
                          </a:solidFill>
                        </a:rPr>
                        <a:t> </a:t>
                      </a:r>
                      <a:r>
                        <a:rPr lang="ar-SA" sz="2000">
                          <a:solidFill>
                            <a:schemeClr val="accent6">
                              <a:lumMod val="50000"/>
                            </a:schemeClr>
                          </a:solidFill>
                        </a:rPr>
                        <a:t>تركمنستان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51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38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50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48</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6"/>
                        </a:rPr>
                        <a:t>Nigeria</a:t>
                      </a:r>
                      <a:r>
                        <a:rPr lang="en-US" sz="2000">
                          <a:solidFill>
                            <a:schemeClr val="accent6">
                              <a:lumMod val="50000"/>
                            </a:schemeClr>
                          </a:solidFill>
                        </a:rPr>
                        <a:t> </a:t>
                      </a:r>
                      <a:r>
                        <a:rPr lang="ar-SA" sz="2000">
                          <a:solidFill>
                            <a:schemeClr val="accent6">
                              <a:lumMod val="50000"/>
                            </a:schemeClr>
                          </a:solidFill>
                        </a:rPr>
                        <a:t>نيجريه</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50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45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84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70</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4575</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7"/>
                        </a:rPr>
                        <a:t>Indonesia</a:t>
                      </a:r>
                      <a:r>
                        <a:rPr lang="en-US" sz="2000">
                          <a:solidFill>
                            <a:schemeClr val="accent6">
                              <a:lumMod val="50000"/>
                            </a:schemeClr>
                          </a:solidFill>
                        </a:rPr>
                        <a:t> </a:t>
                      </a:r>
                      <a:r>
                        <a:rPr lang="ar-SA" sz="2000">
                          <a:solidFill>
                            <a:schemeClr val="accent6">
                              <a:lumMod val="50000"/>
                            </a:schemeClr>
                          </a:solidFill>
                        </a:rPr>
                        <a:t>اندونزي</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49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41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43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39</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1018</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a:solidFill>
                            <a:schemeClr val="accent6">
                              <a:lumMod val="50000"/>
                            </a:schemeClr>
                          </a:solidFill>
                          <a:hlinkClick r:id="rId18"/>
                        </a:rPr>
                        <a:t>China</a:t>
                      </a:r>
                      <a:r>
                        <a:rPr lang="en-US" sz="2000">
                          <a:solidFill>
                            <a:schemeClr val="accent6">
                              <a:lumMod val="50000"/>
                            </a:schemeClr>
                          </a:solidFill>
                        </a:rPr>
                        <a:t> </a:t>
                      </a:r>
                      <a:r>
                        <a:rPr lang="ar-SA" sz="2000">
                          <a:solidFill>
                            <a:schemeClr val="accent6">
                              <a:lumMod val="50000"/>
                            </a:schemeClr>
                          </a:solidFill>
                        </a:rPr>
                        <a:t>چين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48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38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35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785</a:t>
                      </a:r>
                      <a:endParaRPr lang="en-US" sz="2000" dirty="0">
                        <a:solidFill>
                          <a:schemeClr val="accent6">
                            <a:lumMod val="50000"/>
                          </a:schemeClr>
                        </a:solidFill>
                        <a:latin typeface="Cambria"/>
                        <a:ea typeface="Cambria"/>
                        <a:cs typeface="Times New Roman"/>
                      </a:endParaRPr>
                    </a:p>
                  </a:txBody>
                  <a:tcPr marL="5242" marR="5242" marT="5242" marB="5242"/>
                </a:tc>
              </a:tr>
              <a:tr h="285615">
                <a:tc>
                  <a:txBody>
                    <a:bodyPr/>
                    <a:lstStyle/>
                    <a:p>
                      <a:pPr marL="69215" algn="l">
                        <a:spcAft>
                          <a:spcPts val="0"/>
                        </a:spcAft>
                      </a:pPr>
                      <a:r>
                        <a:rPr lang="en-US" sz="2000" u="sng" dirty="0">
                          <a:solidFill>
                            <a:schemeClr val="accent6">
                              <a:lumMod val="50000"/>
                            </a:schemeClr>
                          </a:solidFill>
                          <a:hlinkClick r:id="rId19"/>
                        </a:rPr>
                        <a:t>Ghana</a:t>
                      </a:r>
                      <a:r>
                        <a:rPr lang="en-US" sz="2000" dirty="0">
                          <a:solidFill>
                            <a:schemeClr val="accent6">
                              <a:lumMod val="50000"/>
                            </a:schemeClr>
                          </a:solidFill>
                        </a:rPr>
                        <a:t> </a:t>
                      </a:r>
                      <a:r>
                        <a:rPr lang="ar-SA" sz="2000" dirty="0">
                          <a:solidFill>
                            <a:schemeClr val="accent6">
                              <a:lumMod val="50000"/>
                            </a:schemeClr>
                          </a:solidFill>
                        </a:rPr>
                        <a:t>غنا</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47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45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52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56</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2" name="Text Box 4"/>
          <p:cNvSpPr txBox="1">
            <a:spLocks noChangeArrowheads="1"/>
          </p:cNvSpPr>
          <p:nvPr/>
        </p:nvSpPr>
        <p:spPr bwMode="auto">
          <a:xfrm>
            <a:off x="8459788" y="6453188"/>
            <a:ext cx="576262" cy="366712"/>
          </a:xfrm>
          <a:prstGeom prst="rect">
            <a:avLst/>
          </a:prstGeom>
          <a:noFill/>
          <a:ln w="9525">
            <a:noFill/>
            <a:miter lim="800000"/>
            <a:headEnd/>
            <a:tailEnd/>
          </a:ln>
          <a:effectLst/>
        </p:spPr>
        <p:txBody>
          <a:bodyPr>
            <a:spAutoFit/>
          </a:bodyPr>
          <a:lstStyle/>
          <a:p>
            <a:pPr>
              <a:spcBef>
                <a:spcPct val="50000"/>
              </a:spcBef>
            </a:pPr>
            <a:fld id="{A418D1D2-B2D9-4574-90E2-E7BA6E5E5D0E}" type="slidenum">
              <a:rPr lang="fa-IR"/>
              <a:pPr>
                <a:spcBef>
                  <a:spcPct val="50000"/>
                </a:spcBef>
              </a:pPr>
              <a:t>9</a:t>
            </a:fld>
            <a:endParaRPr lang="en-US"/>
          </a:p>
        </p:txBody>
      </p:sp>
      <p:graphicFrame>
        <p:nvGraphicFramePr>
          <p:cNvPr id="7" name="Table 6"/>
          <p:cNvGraphicFramePr>
            <a:graphicFrameLocks noGrp="1"/>
          </p:cNvGraphicFramePr>
          <p:nvPr/>
        </p:nvGraphicFramePr>
        <p:xfrm>
          <a:off x="539550" y="476668"/>
          <a:ext cx="8064899" cy="6083774"/>
        </p:xfrm>
        <a:graphic>
          <a:graphicData uri="http://schemas.openxmlformats.org/drawingml/2006/table">
            <a:tbl>
              <a:tblPr>
                <a:tableStyleId>{69C7853C-536D-4A76-A0AE-DD22124D55A5}</a:tableStyleId>
              </a:tblPr>
              <a:tblGrid>
                <a:gridCol w="2601953"/>
                <a:gridCol w="510815"/>
                <a:gridCol w="565958"/>
                <a:gridCol w="565958"/>
                <a:gridCol w="707447"/>
                <a:gridCol w="1556384"/>
                <a:gridCol w="1556384"/>
              </a:tblGrid>
              <a:tr h="720084">
                <a:tc>
                  <a:txBody>
                    <a:bodyPr/>
                    <a:lstStyle/>
                    <a:p>
                      <a:pPr algn="l">
                        <a:spcAft>
                          <a:spcPts val="0"/>
                        </a:spcAft>
                      </a:pPr>
                      <a:r>
                        <a:rPr lang="en-US" sz="1600" dirty="0">
                          <a:solidFill>
                            <a:schemeClr val="accent6">
                              <a:lumMod val="50000"/>
                            </a:schemeClr>
                          </a:solidFill>
                        </a:rPr>
                        <a:t>Countries name</a:t>
                      </a:r>
                      <a:endParaRPr lang="en-US" sz="16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1600" dirty="0">
                          <a:solidFill>
                            <a:schemeClr val="accent6">
                              <a:lumMod val="50000"/>
                            </a:schemeClr>
                          </a:solidFill>
                        </a:rPr>
                        <a:t>R%</a:t>
                      </a:r>
                      <a:endParaRPr lang="en-US" sz="1600" dirty="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1600" dirty="0">
                          <a:solidFill>
                            <a:schemeClr val="accent6">
                              <a:lumMod val="50000"/>
                            </a:schemeClr>
                          </a:solidFill>
                        </a:rPr>
                        <a:t>A%</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600" dirty="0">
                          <a:solidFill>
                            <a:schemeClr val="accent6">
                              <a:lumMod val="50000"/>
                            </a:schemeClr>
                          </a:solidFill>
                        </a:rPr>
                        <a:t>A-R%</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600" dirty="0">
                          <a:solidFill>
                            <a:schemeClr val="accent6">
                              <a:lumMod val="50000"/>
                            </a:schemeClr>
                          </a:solidFill>
                        </a:rPr>
                        <a:t>POVERTY-2$</a:t>
                      </a:r>
                      <a:endParaRPr lang="en-US" sz="16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1400" dirty="0">
                          <a:solidFill>
                            <a:schemeClr val="accent6">
                              <a:lumMod val="50000"/>
                            </a:schemeClr>
                          </a:solidFill>
                        </a:rPr>
                        <a:t>LABOR FORCE - OCCUPATION IN AGRICULTURE (%)</a:t>
                      </a:r>
                      <a:endParaRPr lang="en-US" sz="1400" dirty="0">
                        <a:solidFill>
                          <a:schemeClr val="accent6">
                            <a:lumMod val="50000"/>
                          </a:schemeClr>
                        </a:solidFill>
                        <a:latin typeface="Cambria"/>
                        <a:ea typeface="Cambria"/>
                        <a:cs typeface="Times New Roman"/>
                      </a:endParaRPr>
                    </a:p>
                  </a:txBody>
                  <a:tcPr marL="5242" marR="5242" marT="5242" marB="524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accent6">
                              <a:lumMod val="50000"/>
                            </a:schemeClr>
                          </a:solidFill>
                          <a:latin typeface="+mn-lt"/>
                          <a:ea typeface="+mn-ea"/>
                          <a:cs typeface="+mn-cs"/>
                        </a:rPr>
                        <a:t>Agriculture value added per worker(US$)</a:t>
                      </a:r>
                    </a:p>
                    <a:p>
                      <a:pPr algn="ctr">
                        <a:spcAft>
                          <a:spcPts val="0"/>
                        </a:spcAft>
                      </a:pPr>
                      <a:endParaRPr lang="en-US" sz="14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69215" algn="l">
                        <a:spcAft>
                          <a:spcPts val="0"/>
                        </a:spcAft>
                      </a:pPr>
                      <a:r>
                        <a:rPr lang="en-US" sz="2000" u="sng" dirty="0">
                          <a:solidFill>
                            <a:schemeClr val="accent6">
                              <a:lumMod val="50000"/>
                            </a:schemeClr>
                          </a:solidFill>
                          <a:hlinkClick r:id="rId3"/>
                        </a:rPr>
                        <a:t>Greece</a:t>
                      </a:r>
                      <a:r>
                        <a:rPr lang="en-US" sz="2000" dirty="0">
                          <a:solidFill>
                            <a:schemeClr val="accent6">
                              <a:lumMod val="50000"/>
                            </a:schemeClr>
                          </a:solidFill>
                        </a:rPr>
                        <a:t> </a:t>
                      </a:r>
                      <a:r>
                        <a:rPr lang="ar-SA" sz="2000" dirty="0">
                          <a:solidFill>
                            <a:schemeClr val="accent6">
                              <a:lumMod val="50000"/>
                            </a:schemeClr>
                          </a:solidFill>
                        </a:rPr>
                        <a:t>يونان</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38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12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13</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15048</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69215" algn="l">
                        <a:spcAft>
                          <a:spcPts val="0"/>
                        </a:spcAft>
                      </a:pPr>
                      <a:r>
                        <a:rPr lang="en-US" sz="2000" u="sng">
                          <a:solidFill>
                            <a:schemeClr val="accent6">
                              <a:lumMod val="50000"/>
                            </a:schemeClr>
                          </a:solidFill>
                          <a:highlight>
                            <a:srgbClr val="FFFF00"/>
                          </a:highlight>
                          <a:hlinkClick r:id="rId4"/>
                        </a:rPr>
                        <a:t>Iran, Islamic Rep.</a:t>
                      </a:r>
                      <a:r>
                        <a:rPr lang="en-US" sz="2000">
                          <a:solidFill>
                            <a:schemeClr val="accent6">
                              <a:lumMod val="50000"/>
                            </a:schemeClr>
                          </a:solidFill>
                          <a:highlight>
                            <a:srgbClr val="FFFF00"/>
                          </a:highlight>
                        </a:rPr>
                        <a:t> </a:t>
                      </a:r>
                      <a:r>
                        <a:rPr lang="ar-SA" sz="2000">
                          <a:solidFill>
                            <a:schemeClr val="accent6">
                              <a:lumMod val="50000"/>
                            </a:schemeClr>
                          </a:solidFill>
                          <a:highlight>
                            <a:srgbClr val="FFFF00"/>
                          </a:highlight>
                        </a:rPr>
                        <a:t>ايران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highlight>
                            <a:srgbClr val="FFFF00"/>
                          </a:highlight>
                        </a:rPr>
                        <a:t>31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highlight>
                            <a:srgbClr val="FFFF00"/>
                          </a:highlight>
                        </a:rPr>
                        <a:t>22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highlight>
                            <a:srgbClr val="FFFF00"/>
                          </a:highlight>
                        </a:rPr>
                        <a:t>9</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highlight>
                            <a:srgbClr val="FFFF00"/>
                          </a:highlight>
                        </a:rPr>
                        <a:t>18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highlight>
                            <a:srgbClr val="FFFF00"/>
                          </a:highlight>
                        </a:rPr>
                        <a:t>25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5"/>
                        </a:rPr>
                        <a:t>Turkey</a:t>
                      </a:r>
                      <a:r>
                        <a:rPr lang="en-US" sz="2000">
                          <a:solidFill>
                            <a:schemeClr val="accent6">
                              <a:lumMod val="50000"/>
                            </a:schemeClr>
                          </a:solidFill>
                        </a:rPr>
                        <a:t> </a:t>
                      </a:r>
                      <a:r>
                        <a:rPr lang="ar-SA" sz="2000">
                          <a:solidFill>
                            <a:schemeClr val="accent6">
                              <a:lumMod val="50000"/>
                            </a:schemeClr>
                          </a:solidFill>
                        </a:rPr>
                        <a:t>تركيه</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28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26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2</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26</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6847</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dirty="0">
                          <a:solidFill>
                            <a:schemeClr val="accent6">
                              <a:lumMod val="50000"/>
                            </a:schemeClr>
                          </a:solidFill>
                          <a:hlinkClick r:id="rId6"/>
                        </a:rPr>
                        <a:t>Malaysia</a:t>
                      </a:r>
                      <a:r>
                        <a:rPr lang="en-US" sz="2000" dirty="0">
                          <a:solidFill>
                            <a:schemeClr val="accent6">
                              <a:lumMod val="50000"/>
                            </a:schemeClr>
                          </a:solidFill>
                        </a:rPr>
                        <a:t> </a:t>
                      </a:r>
                      <a:r>
                        <a:rPr lang="ar-SA" sz="2000" dirty="0">
                          <a:solidFill>
                            <a:schemeClr val="accent6">
                              <a:lumMod val="50000"/>
                            </a:schemeClr>
                          </a:solidFill>
                        </a:rPr>
                        <a:t>مالزي</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dirty="0">
                          <a:solidFill>
                            <a:schemeClr val="accent6">
                              <a:lumMod val="50000"/>
                            </a:schemeClr>
                          </a:solidFill>
                        </a:rPr>
                        <a:t>27 </a:t>
                      </a:r>
                      <a:endParaRPr lang="en-US" sz="2000" dirty="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dirty="0">
                          <a:solidFill>
                            <a:schemeClr val="accent6">
                              <a:lumMod val="50000"/>
                            </a:schemeClr>
                          </a:solidFill>
                        </a:rPr>
                        <a:t>13</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14</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11</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9687</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7"/>
                        </a:rPr>
                        <a:t>Germany</a:t>
                      </a:r>
                      <a:r>
                        <a:rPr lang="en-US" sz="2000">
                          <a:solidFill>
                            <a:schemeClr val="accent6">
                              <a:lumMod val="50000"/>
                            </a:schemeClr>
                          </a:solidFill>
                        </a:rPr>
                        <a:t> </a:t>
                      </a:r>
                      <a:r>
                        <a:rPr lang="ar-SA" sz="2000">
                          <a:solidFill>
                            <a:schemeClr val="accent6">
                              <a:lumMod val="50000"/>
                            </a:schemeClr>
                          </a:solidFill>
                        </a:rPr>
                        <a:t>آلمان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26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24</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15</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1.6</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32863</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8"/>
                        </a:rPr>
                        <a:t>United Kingdom</a:t>
                      </a:r>
                      <a:r>
                        <a:rPr lang="en-US" sz="2000">
                          <a:solidFill>
                            <a:schemeClr val="accent6">
                              <a:lumMod val="50000"/>
                            </a:schemeClr>
                          </a:solidFill>
                        </a:rPr>
                        <a:t> </a:t>
                      </a:r>
                      <a:r>
                        <a:rPr lang="ar-SA" sz="2000">
                          <a:solidFill>
                            <a:schemeClr val="accent6">
                              <a:lumMod val="50000"/>
                            </a:schemeClr>
                          </a:solidFill>
                        </a:rPr>
                        <a:t>انگلستان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20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19</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1.4</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27724</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9"/>
                        </a:rPr>
                        <a:t>Canada</a:t>
                      </a:r>
                      <a:r>
                        <a:rPr lang="en-US" sz="2000">
                          <a:solidFill>
                            <a:schemeClr val="accent6">
                              <a:lumMod val="50000"/>
                            </a:schemeClr>
                          </a:solidFill>
                        </a:rPr>
                        <a:t> </a:t>
                      </a:r>
                      <a:r>
                        <a:rPr lang="ar-SA" sz="2000">
                          <a:solidFill>
                            <a:schemeClr val="accent6">
                              <a:lumMod val="50000"/>
                            </a:schemeClr>
                          </a:solidFill>
                        </a:rPr>
                        <a:t>كانادا</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19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18</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9</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2</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0"/>
                        </a:rPr>
                        <a:t>Korea, Rep.</a:t>
                      </a:r>
                      <a:r>
                        <a:rPr lang="en-US" sz="2000">
                          <a:solidFill>
                            <a:schemeClr val="accent6">
                              <a:lumMod val="50000"/>
                            </a:schemeClr>
                          </a:solidFill>
                        </a:rPr>
                        <a:t> </a:t>
                      </a:r>
                      <a:r>
                        <a:rPr lang="ar-SA" sz="2000">
                          <a:solidFill>
                            <a:schemeClr val="accent6">
                              <a:lumMod val="50000"/>
                            </a:schemeClr>
                          </a:solidFill>
                        </a:rPr>
                        <a:t>كره جنوبي</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17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5</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15</a:t>
                      </a:r>
                      <a:endParaRPr lang="en-US" sz="2000" dirty="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6</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27097</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1"/>
                        </a:rPr>
                        <a:t>United States</a:t>
                      </a:r>
                      <a:r>
                        <a:rPr lang="en-US" sz="2000">
                          <a:solidFill>
                            <a:schemeClr val="accent6">
                              <a:lumMod val="50000"/>
                            </a:schemeClr>
                          </a:solidFill>
                        </a:rPr>
                        <a:t> </a:t>
                      </a:r>
                      <a:r>
                        <a:rPr lang="ar-SA" sz="2000">
                          <a:solidFill>
                            <a:schemeClr val="accent6">
                              <a:lumMod val="50000"/>
                            </a:schemeClr>
                          </a:solidFill>
                        </a:rPr>
                        <a:t> آمريكا</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17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0.7</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49817</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2"/>
                        </a:rPr>
                        <a:t>Brazil</a:t>
                      </a:r>
                      <a:r>
                        <a:rPr lang="en-US" sz="2000">
                          <a:solidFill>
                            <a:schemeClr val="accent6">
                              <a:lumMod val="50000"/>
                            </a:schemeClr>
                          </a:solidFill>
                        </a:rPr>
                        <a:t> </a:t>
                      </a:r>
                      <a:r>
                        <a:rPr lang="ar-SA" sz="2000">
                          <a:solidFill>
                            <a:schemeClr val="accent6">
                              <a:lumMod val="50000"/>
                            </a:schemeClr>
                          </a:solidFill>
                        </a:rPr>
                        <a:t>برزيل</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15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11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16</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5564</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3"/>
                        </a:rPr>
                        <a:t>France</a:t>
                      </a:r>
                      <a:r>
                        <a:rPr lang="en-US" sz="2000">
                          <a:solidFill>
                            <a:schemeClr val="accent6">
                              <a:lumMod val="50000"/>
                            </a:schemeClr>
                          </a:solidFill>
                        </a:rPr>
                        <a:t> </a:t>
                      </a:r>
                      <a:r>
                        <a:rPr lang="ar-SA" sz="2000">
                          <a:solidFill>
                            <a:schemeClr val="accent6">
                              <a:lumMod val="50000"/>
                            </a:schemeClr>
                          </a:solidFill>
                        </a:rPr>
                        <a:t>فرانسه</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14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7</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76887</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4"/>
                        </a:rPr>
                        <a:t>Australia</a:t>
                      </a:r>
                      <a:r>
                        <a:rPr lang="en-US" sz="2000">
                          <a:solidFill>
                            <a:schemeClr val="accent6">
                              <a:lumMod val="50000"/>
                            </a:schemeClr>
                          </a:solidFill>
                        </a:rPr>
                        <a:t> </a:t>
                      </a:r>
                      <a:r>
                        <a:rPr lang="ar-SA" sz="2000">
                          <a:solidFill>
                            <a:schemeClr val="accent6">
                              <a:lumMod val="50000"/>
                            </a:schemeClr>
                          </a:solidFill>
                        </a:rPr>
                        <a:t>استراليا</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11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4</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7</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48580</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5"/>
                        </a:rPr>
                        <a:t>Chile</a:t>
                      </a:r>
                      <a:r>
                        <a:rPr lang="en-US" sz="2000">
                          <a:solidFill>
                            <a:schemeClr val="accent6">
                              <a:lumMod val="50000"/>
                            </a:schemeClr>
                          </a:solidFill>
                        </a:rPr>
                        <a:t> </a:t>
                      </a:r>
                      <a:r>
                        <a:rPr lang="ar-SA" sz="2000">
                          <a:solidFill>
                            <a:schemeClr val="accent6">
                              <a:lumMod val="50000"/>
                            </a:schemeClr>
                          </a:solidFill>
                        </a:rPr>
                        <a:t>شيلي</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11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10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3</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13</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6671</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6"/>
                        </a:rPr>
                        <a:t>Japan</a:t>
                      </a:r>
                      <a:r>
                        <a:rPr lang="en-US" sz="2000">
                          <a:solidFill>
                            <a:schemeClr val="accent6">
                              <a:lumMod val="50000"/>
                            </a:schemeClr>
                          </a:solidFill>
                        </a:rPr>
                        <a:t> </a:t>
                      </a:r>
                      <a:r>
                        <a:rPr lang="ar-SA" sz="2000">
                          <a:solidFill>
                            <a:schemeClr val="accent6">
                              <a:lumMod val="50000"/>
                            </a:schemeClr>
                          </a:solidFill>
                        </a:rPr>
                        <a:t>ژاپن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8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16</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4</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dirty="0" smtClean="0">
                          <a:solidFill>
                            <a:schemeClr val="accent6">
                              <a:lumMod val="50000"/>
                            </a:schemeClr>
                          </a:solidFill>
                          <a:latin typeface="Cambria"/>
                          <a:ea typeface="Cambria"/>
                          <a:cs typeface="Times New Roman"/>
                        </a:rPr>
                        <a:t>46045</a:t>
                      </a:r>
                      <a:endParaRPr lang="en-US" sz="2000" dirty="0">
                        <a:solidFill>
                          <a:schemeClr val="accent6">
                            <a:lumMod val="50000"/>
                          </a:schemeClr>
                        </a:solidFill>
                        <a:latin typeface="Cambria"/>
                        <a:ea typeface="Cambria"/>
                        <a:cs typeface="Times New Roman"/>
                      </a:endParaRPr>
                    </a:p>
                  </a:txBody>
                  <a:tcPr marL="5242" marR="5242" marT="5242" marB="5242"/>
                </a:tc>
              </a:tr>
              <a:tr h="290499">
                <a:tc>
                  <a:txBody>
                    <a:bodyPr/>
                    <a:lstStyle/>
                    <a:p>
                      <a:pPr marL="159385" algn="l">
                        <a:spcAft>
                          <a:spcPts val="0"/>
                        </a:spcAft>
                      </a:pPr>
                      <a:r>
                        <a:rPr lang="en-US" sz="2000" u="sng">
                          <a:solidFill>
                            <a:schemeClr val="accent6">
                              <a:lumMod val="50000"/>
                            </a:schemeClr>
                          </a:solidFill>
                          <a:hlinkClick r:id="rId17"/>
                        </a:rPr>
                        <a:t>Argentina</a:t>
                      </a:r>
                      <a:r>
                        <a:rPr lang="en-US" sz="2000">
                          <a:solidFill>
                            <a:schemeClr val="accent6">
                              <a:lumMod val="50000"/>
                            </a:schemeClr>
                          </a:solidFill>
                        </a:rPr>
                        <a:t> </a:t>
                      </a:r>
                      <a:r>
                        <a:rPr lang="ar-SA" sz="2000">
                          <a:solidFill>
                            <a:schemeClr val="accent6">
                              <a:lumMod val="50000"/>
                            </a:schemeClr>
                          </a:solidFill>
                        </a:rPr>
                        <a:t>آرژانتين</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l">
                        <a:spcAft>
                          <a:spcPts val="0"/>
                        </a:spcAft>
                      </a:pPr>
                      <a:r>
                        <a:rPr lang="en-US" sz="2000">
                          <a:solidFill>
                            <a:schemeClr val="accent6">
                              <a:lumMod val="50000"/>
                            </a:schemeClr>
                          </a:solidFill>
                        </a:rPr>
                        <a:t>7 </a:t>
                      </a:r>
                      <a:endParaRPr lang="en-US" sz="2000">
                        <a:solidFill>
                          <a:schemeClr val="accent6">
                            <a:lumMod val="50000"/>
                          </a:schemeClr>
                        </a:solidFill>
                        <a:latin typeface="Cambria"/>
                        <a:ea typeface="Cambria"/>
                        <a:cs typeface="Times New Roman"/>
                      </a:endParaRPr>
                    </a:p>
                  </a:txBody>
                  <a:tcPr marL="50324" marR="50324" marT="8387" marB="8387" anchor="ctr"/>
                </a:tc>
                <a:tc>
                  <a:txBody>
                    <a:bodyPr/>
                    <a:lstStyle/>
                    <a:p>
                      <a:pPr algn="ctr">
                        <a:spcAft>
                          <a:spcPts val="0"/>
                        </a:spcAft>
                      </a:pPr>
                      <a:r>
                        <a:rPr lang="en-US" sz="2000">
                          <a:solidFill>
                            <a:schemeClr val="accent6">
                              <a:lumMod val="50000"/>
                            </a:schemeClr>
                          </a:solidFill>
                        </a:rPr>
                        <a:t>7</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0</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a:solidFill>
                            <a:schemeClr val="accent6">
                              <a:lumMod val="50000"/>
                            </a:schemeClr>
                          </a:solidFill>
                        </a:rPr>
                        <a:t>2</a:t>
                      </a:r>
                      <a:endParaRPr lang="en-US" sz="2000">
                        <a:solidFill>
                          <a:schemeClr val="accent6">
                            <a:lumMod val="50000"/>
                          </a:schemeClr>
                        </a:solidFill>
                        <a:latin typeface="Cambria"/>
                        <a:ea typeface="Cambria"/>
                        <a:cs typeface="Times New Roman"/>
                      </a:endParaRPr>
                    </a:p>
                  </a:txBody>
                  <a:tcPr marL="5242" marR="5242" marT="5242" marB="5242" anchor="ctr"/>
                </a:tc>
                <a:tc>
                  <a:txBody>
                    <a:bodyPr/>
                    <a:lstStyle/>
                    <a:p>
                      <a:pPr algn="ctr">
                        <a:spcAft>
                          <a:spcPts val="0"/>
                        </a:spcAft>
                      </a:pPr>
                      <a:r>
                        <a:rPr lang="en-US" sz="2000" dirty="0">
                          <a:solidFill>
                            <a:schemeClr val="accent6">
                              <a:lumMod val="50000"/>
                            </a:schemeClr>
                          </a:solidFill>
                        </a:rPr>
                        <a:t>5</a:t>
                      </a:r>
                      <a:endParaRPr lang="en-US" sz="2000" dirty="0">
                        <a:solidFill>
                          <a:schemeClr val="accent6">
                            <a:lumMod val="50000"/>
                          </a:schemeClr>
                        </a:solidFill>
                        <a:latin typeface="Cambria"/>
                        <a:ea typeface="Cambria"/>
                        <a:cs typeface="Times New Roman"/>
                      </a:endParaRPr>
                    </a:p>
                  </a:txBody>
                  <a:tcPr marL="5242" marR="5242" marT="5242" marB="5242"/>
                </a:tc>
                <a:tc>
                  <a:txBody>
                    <a:bodyPr/>
                    <a:lstStyle/>
                    <a:p>
                      <a:pPr algn="ctr">
                        <a:spcAft>
                          <a:spcPts val="0"/>
                        </a:spcAft>
                      </a:pPr>
                      <a:r>
                        <a:rPr lang="en-US" sz="2000" smtClean="0">
                          <a:solidFill>
                            <a:schemeClr val="accent6">
                              <a:lumMod val="50000"/>
                            </a:schemeClr>
                          </a:solidFill>
                          <a:latin typeface="Cambria"/>
                          <a:ea typeface="Cambria"/>
                          <a:cs typeface="Times New Roman"/>
                        </a:rPr>
                        <a:t>-</a:t>
                      </a:r>
                      <a:endParaRPr lang="en-US" sz="2000" dirty="0">
                        <a:solidFill>
                          <a:schemeClr val="accent6">
                            <a:lumMod val="50000"/>
                          </a:schemeClr>
                        </a:solidFill>
                        <a:latin typeface="Cambria"/>
                        <a:ea typeface="Cambria"/>
                        <a:cs typeface="Times New Roman"/>
                      </a:endParaRPr>
                    </a:p>
                  </a:txBody>
                  <a:tcPr marL="5242" marR="5242" marT="5242" marB="5242"/>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4350</TotalTime>
  <Words>6662</Words>
  <Application>Microsoft Office PowerPoint</Application>
  <PresentationFormat>On-screen Show (4:3)</PresentationFormat>
  <Paragraphs>1389</Paragraphs>
  <Slides>79</Slides>
  <Notes>72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Maple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ساختار توليد در مناطق روستايي</vt:lpstr>
      <vt:lpstr>چالش‌هاي توليد در مناطق روستايي ايران</vt:lpstr>
      <vt:lpstr>ساختار توليد در مناطق روستايي</vt:lpstr>
      <vt:lpstr>ساختار توليد در مناطق روستايي</vt:lpstr>
      <vt:lpstr>ساختار توليد در مناطق روستايي</vt:lpstr>
      <vt:lpstr>Slide 25</vt:lpstr>
      <vt:lpstr>ترويج؟!! </vt:lpstr>
      <vt:lpstr>نمونه‌هاي موفق در محيطها و بسترهاي مشابه</vt:lpstr>
      <vt:lpstr>پروژه‌هاي تامين آب فليپين</vt:lpstr>
      <vt:lpstr>Slide 29</vt:lpstr>
      <vt:lpstr>بانك گرامين- توانمند سازي</vt:lpstr>
      <vt:lpstr>مارك دار كردن ميوه (HLL)</vt:lpstr>
      <vt:lpstr>رهيافت توسعه مشاركتي فناوري</vt:lpstr>
      <vt:lpstr>رهيافت توسعه مشاركتي فناوري</vt:lpstr>
      <vt:lpstr>كشاورزي نوع سوم</vt:lpstr>
      <vt:lpstr>رهيافت توسعه مشاركتي فناوري</vt:lpstr>
      <vt:lpstr>رهيافت توسعه مشاركتي فناوري</vt:lpstr>
      <vt:lpstr>رهيافت توسعه مشاركتي فناوري</vt:lpstr>
      <vt:lpstr>رهيافت توسعه مشاركتي فناوري</vt:lpstr>
      <vt:lpstr>رهيافت توسعه مشاركتي فناوري</vt:lpstr>
      <vt:lpstr>رهيافت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مراحل، گام‌ها و معيارهاي انجام موفقيت آميز يك پروژه توسعه مشاركتي فناوري</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Company>DCS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تئوريهاي تحولي قرن بيستم</dc:title>
  <dc:creator>Sadegh Ebrahimi</dc:creator>
  <cp:lastModifiedBy>tiva</cp:lastModifiedBy>
  <cp:revision>572</cp:revision>
  <dcterms:created xsi:type="dcterms:W3CDTF">2006-10-14T03:53:41Z</dcterms:created>
  <dcterms:modified xsi:type="dcterms:W3CDTF">2015-01-12T10:26:46Z</dcterms:modified>
</cp:coreProperties>
</file>