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60" r:id="rId1"/>
  </p:sldMasterIdLst>
  <p:notesMasterIdLst>
    <p:notesMasterId r:id="rId66"/>
  </p:notesMasterIdLst>
  <p:sldIdLst>
    <p:sldId id="256" r:id="rId2"/>
    <p:sldId id="304" r:id="rId3"/>
    <p:sldId id="315" r:id="rId4"/>
    <p:sldId id="259" r:id="rId5"/>
    <p:sldId id="258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316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3" r:id="rId27"/>
    <p:sldId id="278" r:id="rId28"/>
    <p:sldId id="279" r:id="rId29"/>
    <p:sldId id="280" r:id="rId30"/>
    <p:sldId id="317" r:id="rId31"/>
    <p:sldId id="284" r:id="rId32"/>
    <p:sldId id="285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86" r:id="rId41"/>
    <p:sldId id="287" r:id="rId42"/>
    <p:sldId id="288" r:id="rId43"/>
    <p:sldId id="297" r:id="rId44"/>
    <p:sldId id="298" r:id="rId45"/>
    <p:sldId id="289" r:id="rId46"/>
    <p:sldId id="299" r:id="rId47"/>
    <p:sldId id="300" r:id="rId48"/>
    <p:sldId id="301" r:id="rId49"/>
    <p:sldId id="319" r:id="rId50"/>
    <p:sldId id="320" r:id="rId51"/>
    <p:sldId id="321" r:id="rId52"/>
    <p:sldId id="302" r:id="rId53"/>
    <p:sldId id="305" r:id="rId54"/>
    <p:sldId id="306" r:id="rId55"/>
    <p:sldId id="308" r:id="rId56"/>
    <p:sldId id="307" r:id="rId57"/>
    <p:sldId id="309" r:id="rId58"/>
    <p:sldId id="310" r:id="rId59"/>
    <p:sldId id="311" r:id="rId60"/>
    <p:sldId id="312" r:id="rId61"/>
    <p:sldId id="313" r:id="rId62"/>
    <p:sldId id="322" r:id="rId63"/>
    <p:sldId id="323" r:id="rId64"/>
    <p:sldId id="314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086" autoAdjust="0"/>
    <p:restoredTop sz="94660"/>
  </p:normalViewPr>
  <p:slideViewPr>
    <p:cSldViewPr>
      <p:cViewPr varScale="1">
        <p:scale>
          <a:sx n="70" d="100"/>
          <a:sy n="70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93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C4BFD-FF07-42F8-B850-C949A4C341FE}" type="datetimeFigureOut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368BB-C6B2-4623-9189-0F9A515987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3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368BB-C6B2-4623-9189-0F9A5159874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368BB-C6B2-4623-9189-0F9A51598742}" type="slidenum">
              <a:rPr lang="en-US" smtClean="0"/>
              <a:pPr/>
              <a:t>49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0CB4-5447-40EB-907E-B0DC3524785A}" type="datetime1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4E70-451D-4927-BE97-E48803F80E36}" type="datetime1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3964-BB7F-4150-BF85-E919C2889C52}" type="datetime1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4FDB-FF9D-4FE4-B911-096EE28865A4}" type="datetime1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3F72-C553-4671-8AA2-5A03EC2AB744}" type="datetime1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C8C3-64E0-4C70-A0D5-ADE74578E76B}" type="datetime1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D2B2-5C99-4F2C-8674-8342653CD0BA}" type="datetime1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E6F3-8CA7-43B3-A149-7845CC766C11}" type="datetime1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8475-E139-4C2D-A8E5-336CC85F7D75}" type="datetime1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85B08-384D-4D82-BBEE-7E79AA1ACD50}" type="datetime1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FE02-411F-4039-9B87-1C72F5D69FD1}" type="datetime1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095009-F644-4C60-8502-47865D90EF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B30B4A-13B4-4F0C-ADDA-F72B158EB4B3}" type="datetime1">
              <a:rPr lang="en-US" smtClean="0"/>
              <a:pPr/>
              <a:t>3/5/2016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095009-F644-4C60-8502-47865D90EFF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rtl="1" eaLnBrk="1" latinLnBrk="0" hangingPunct="1">
        <a:spcBef>
          <a:spcPct val="0"/>
        </a:spcBef>
        <a:buNone/>
        <a:defRPr kumimoji="0" sz="4000" b="0" kern="1200">
          <a:ln>
            <a:noFill/>
          </a:ln>
          <a:solidFill>
            <a:schemeClr val="tx2"/>
          </a:solidFill>
          <a:effectLst/>
          <a:latin typeface="Times New Roman" pitchFamily="18" charset="0"/>
          <a:ea typeface="+mj-ea"/>
          <a:cs typeface="B Zar" pitchFamily="2" charset="-78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" pitchFamily="2" charset="2"/>
        <a:buChar char="v"/>
        <a:defRPr kumimoji="0" sz="2600" kern="1200">
          <a:solidFill>
            <a:schemeClr val="tx1"/>
          </a:solidFill>
          <a:latin typeface="+mn-lt"/>
          <a:ea typeface="+mn-ea"/>
          <a:cs typeface="B Zar" pitchFamily="2" charset="-78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" pitchFamily="2" charset="2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133600"/>
          </a:xfrm>
        </p:spPr>
        <p:txBody>
          <a:bodyPr/>
          <a:lstStyle/>
          <a:p>
            <a:pPr algn="ctr"/>
            <a:r>
              <a:rPr lang="fa-IR" sz="6000" dirty="0" smtClean="0">
                <a:cs typeface="B Zar" pitchFamily="2" charset="-78"/>
              </a:rPr>
              <a:t> اصول ارائه و تحقیق </a:t>
            </a:r>
            <a:r>
              <a:rPr lang="fa-IR" dirty="0" smtClean="0">
                <a:cs typeface="B Zar" pitchFamily="2" charset="-78"/>
              </a:rPr>
              <a:t/>
            </a:r>
            <a:br>
              <a:rPr lang="fa-IR" dirty="0" smtClean="0">
                <a:cs typeface="B Zar" pitchFamily="2" charset="-78"/>
              </a:rPr>
            </a:br>
            <a:endParaRPr lang="en-US" dirty="0">
              <a:cs typeface="B Za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124200"/>
            <a:ext cx="7848600" cy="3324664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fa-IR" dirty="0" smtClean="0"/>
              <a:t>                                        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                                                              </a:t>
            </a:r>
          </a:p>
          <a:p>
            <a:r>
              <a:rPr lang="fa-IR" dirty="0" smtClean="0"/>
              <a:t> </a:t>
            </a:r>
          </a:p>
          <a:p>
            <a:r>
              <a:rPr lang="fa-IR" sz="3000" b="1" dirty="0" smtClean="0">
                <a:solidFill>
                  <a:schemeClr val="bg2">
                    <a:lumMod val="75000"/>
                  </a:schemeClr>
                </a:solidFill>
              </a:rPr>
              <a:t>                                                                                                                            </a:t>
            </a:r>
          </a:p>
          <a:p>
            <a:r>
              <a:rPr lang="fa-IR" sz="3000" b="1" dirty="0" smtClean="0">
                <a:solidFill>
                  <a:schemeClr val="bg2">
                    <a:lumMod val="75000"/>
                  </a:schemeClr>
                </a:solidFill>
              </a:rPr>
              <a:t>                                                                      علی محمد دوست حسینی </a:t>
            </a:r>
          </a:p>
          <a:p>
            <a:r>
              <a:rPr lang="fa-IR" sz="3000" b="1" dirty="0" smtClean="0">
                <a:solidFill>
                  <a:schemeClr val="bg2">
                    <a:lumMod val="75000"/>
                  </a:schemeClr>
                </a:solidFill>
              </a:rPr>
              <a:t>                                                                      جعفر قیصری           </a:t>
            </a:r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sz="2400" dirty="0" smtClean="0"/>
              <a:t>                                          نیمسال دوم 95-94</a:t>
            </a:r>
            <a:endParaRPr lang="en-US" sz="2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fa-IR" dirty="0" smtClean="0"/>
              <a:t>ویژگی های روش/ قانون علمی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a-IR" sz="2800" dirty="0" smtClean="0"/>
              <a:t>7) مشخص نگری و گزینشی بودن</a:t>
            </a:r>
          </a:p>
          <a:p>
            <a:pPr>
              <a:buNone/>
            </a:pPr>
            <a:r>
              <a:rPr lang="fa-IR" dirty="0" smtClean="0"/>
              <a:t>		بیان روابط عمدتاً کمّی مابین وجوه مشخصی از طبیعت/رفتار یک پدیده</a:t>
            </a:r>
          </a:p>
          <a:p>
            <a:pPr>
              <a:buNone/>
            </a:pPr>
            <a:r>
              <a:rPr lang="fa-IR" dirty="0" smtClean="0"/>
              <a:t>		رابطه شدت میدان الکتریکی با ولتاژ اعمال شده، سطح مقطع و جنس نا رسانا در 	یک خازن مسطح</a:t>
            </a:r>
            <a:endParaRPr lang="en-US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8</a:t>
            </a:r>
            <a:r>
              <a:rPr lang="fa-IR" sz="2800" dirty="0" smtClean="0"/>
              <a:t>) ابطال پذیری(</a:t>
            </a:r>
            <a:r>
              <a:rPr lang="en-US" sz="2800" dirty="0" smtClean="0"/>
              <a:t>Refutability</a:t>
            </a:r>
            <a:r>
              <a:rPr lang="fa-IR" sz="2800" dirty="0" smtClean="0"/>
              <a:t>)</a:t>
            </a:r>
          </a:p>
          <a:p>
            <a:pPr>
              <a:buNone/>
            </a:pPr>
            <a:r>
              <a:rPr lang="fa-IR" dirty="0" smtClean="0"/>
              <a:t>		 قابلیت ابطال نه الزاماً بطلان: در صورت وقوع یک رفتار نا ممکن دانسته       	توسط یک قانون علمی، آن قانون ابطال می شود.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                                </a:t>
            </a:r>
            <a:r>
              <a:rPr lang="fa-IR" i="1" dirty="0" smtClean="0">
                <a:solidFill>
                  <a:schemeClr val="accent1"/>
                </a:solidFill>
              </a:rPr>
              <a:t> ابطال پذیری  =  نقد پذیری</a:t>
            </a:r>
          </a:p>
          <a:p>
            <a:pPr>
              <a:buNone/>
            </a:pPr>
            <a:r>
              <a:rPr lang="fa-IR" dirty="0" smtClean="0"/>
              <a:t> </a:t>
            </a:r>
          </a:p>
          <a:p>
            <a:pPr>
              <a:buNone/>
            </a:pPr>
            <a:r>
              <a:rPr lang="fa-IR" dirty="0" smtClean="0"/>
              <a:t>		ادعاهای ابطال ناپذیر= غیر قابل نقد و ارزیابی تجربی: زمین هم کروی وهم غیر کروی 	است. ارتباط ماوراءالطبیعه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67512"/>
          </a:xfrm>
        </p:spPr>
        <p:txBody>
          <a:bodyPr>
            <a:normAutofit/>
          </a:bodyPr>
          <a:lstStyle/>
          <a:p>
            <a:r>
              <a:rPr lang="fa-IR" dirty="0" smtClean="0"/>
              <a:t>مقایسه اجمالی ما بین قوانین: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181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a-IR" dirty="0" smtClean="0"/>
              <a:t>               علمی(چگونگی) 			      فلسفی(چرایی) / شهودی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sz="2400" dirty="0" smtClean="0"/>
              <a:t>  کمّی ( عموماً)                                               	 کیفی</a:t>
            </a:r>
          </a:p>
          <a:p>
            <a:pPr>
              <a:buNone/>
            </a:pPr>
            <a:r>
              <a:rPr lang="fa-IR" sz="2400" dirty="0" smtClean="0"/>
              <a:t>   ابطال پذیر از راه تجربه                                     	 ابطال نا پذیرتجربی</a:t>
            </a:r>
          </a:p>
          <a:p>
            <a:pPr>
              <a:buNone/>
            </a:pPr>
            <a:r>
              <a:rPr lang="fa-IR" sz="2400" dirty="0" smtClean="0"/>
              <a:t>  گزینشی(وجه یا وجوه خاص از پدیده )                	 کلی(طبیعت پدیده )</a:t>
            </a:r>
          </a:p>
          <a:p>
            <a:pPr>
              <a:buNone/>
            </a:pPr>
            <a:r>
              <a:rPr lang="fa-IR" sz="2400" dirty="0" smtClean="0"/>
              <a:t>   واجد قابلیت پیش بینی در حیطه عمل                	  فاقد قابلیت پیش بینی در حوزه عمل</a:t>
            </a:r>
          </a:p>
          <a:p>
            <a:pPr>
              <a:buNone/>
            </a:pPr>
            <a:r>
              <a:rPr lang="fa-IR" sz="2400" dirty="0" smtClean="0"/>
              <a:t>   کشف از راه تجربه و تعقل                                         	 کشف از راه تعقل مجرّد / شهود</a:t>
            </a:r>
          </a:p>
          <a:p>
            <a:pPr>
              <a:buNone/>
            </a:pPr>
            <a:r>
              <a:rPr lang="fa-IR" sz="2400" dirty="0" smtClean="0"/>
              <a:t>   متناظر باپدیده های دارای جامه مادیت             	 متناظر با ساحت های مجرد/هستی محض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 algn="ctr">
              <a:buNone/>
            </a:pPr>
            <a:r>
              <a:rPr lang="fa-IR" dirty="0" smtClean="0"/>
              <a:t>با روش علمی(تجربی) نمی توان پاسخ سؤالات فلسفی را جست و جو کرد.</a:t>
            </a:r>
          </a:p>
          <a:p>
            <a:pPr>
              <a:buNone/>
            </a:pPr>
            <a:r>
              <a:rPr lang="fa-IR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11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943600" y="1752600"/>
            <a:ext cx="251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95400" y="1752600"/>
            <a:ext cx="251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wn Arrow 6"/>
          <p:cNvSpPr/>
          <p:nvPr/>
        </p:nvSpPr>
        <p:spPr>
          <a:xfrm>
            <a:off x="4648200" y="4343400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9912"/>
          </a:xfrm>
        </p:spPr>
        <p:txBody>
          <a:bodyPr/>
          <a:lstStyle/>
          <a:p>
            <a:pPr algn="ctr"/>
            <a:r>
              <a:rPr lang="fa-IR" dirty="0" smtClean="0"/>
              <a:t>شخصیت های تأثیر گذار در تطوّرات روشهای علمی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10000"/>
          </a:bodyPr>
          <a:lstStyle/>
          <a:p>
            <a:endParaRPr lang="fa-IR" dirty="0" smtClean="0"/>
          </a:p>
          <a:p>
            <a:r>
              <a:rPr lang="fa-IR" sz="3000" dirty="0" smtClean="0"/>
              <a:t>قدمت برخورد مبتنی بر دانش= خلقت انسان</a:t>
            </a:r>
          </a:p>
          <a:p>
            <a:pPr marL="514350" indent="-514350">
              <a:buNone/>
            </a:pPr>
            <a:endParaRPr lang="fa-IR" dirty="0" smtClean="0"/>
          </a:p>
          <a:p>
            <a:pPr marL="514350" indent="-514350">
              <a:buNone/>
            </a:pPr>
            <a:r>
              <a:rPr lang="fa-IR" sz="3000" dirty="0" smtClean="0">
                <a:solidFill>
                  <a:srgbClr val="7030A0"/>
                </a:solidFill>
              </a:rPr>
              <a:t>1) ارسطو(322-384 پیش از میلاد):</a:t>
            </a:r>
          </a:p>
          <a:p>
            <a:pPr marL="514350" indent="-514350">
              <a:buNone/>
            </a:pPr>
            <a:r>
              <a:rPr lang="fa-IR" dirty="0" smtClean="0"/>
              <a:t>                        علم بر بنیان مشاهده نخبگان بنا شده است</a:t>
            </a:r>
          </a:p>
          <a:p>
            <a:pPr>
              <a:buNone/>
            </a:pPr>
            <a:endParaRPr lang="fa-IR" sz="28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fa-IR" sz="3000" dirty="0" smtClean="0">
                <a:solidFill>
                  <a:srgbClr val="7030A0"/>
                </a:solidFill>
              </a:rPr>
              <a:t>2) کوپرنیک(1543-1473):</a:t>
            </a:r>
          </a:p>
          <a:p>
            <a:pPr>
              <a:buNone/>
            </a:pPr>
            <a:r>
              <a:rPr lang="fa-IR" sz="2800" dirty="0" smtClean="0">
                <a:solidFill>
                  <a:srgbClr val="7030A0"/>
                </a:solidFill>
              </a:rPr>
              <a:t>		</a:t>
            </a:r>
            <a:endParaRPr lang="en-US" sz="28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fa-IR" dirty="0" smtClean="0"/>
              <a:t>               </a:t>
            </a:r>
            <a:r>
              <a:rPr lang="fa-IR" sz="2400" dirty="0" smtClean="0"/>
              <a:t>                 </a:t>
            </a:r>
            <a:endParaRPr lang="fa-IR" sz="2800" dirty="0" smtClean="0"/>
          </a:p>
          <a:p>
            <a:pPr>
              <a:buNone/>
            </a:pPr>
            <a:r>
              <a:rPr lang="fa-IR" sz="2800" dirty="0" smtClean="0">
                <a:solidFill>
                  <a:srgbClr val="7030A0"/>
                </a:solidFill>
              </a:rPr>
              <a:t>		       </a:t>
            </a:r>
            <a:r>
              <a:rPr lang="fa-IR" dirty="0" smtClean="0"/>
              <a:t>آغازگر رنسانس علمی                  علوم مدرن</a:t>
            </a:r>
            <a:endParaRPr lang="fa-IR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fa-IR" sz="2800" dirty="0" smtClean="0">
                <a:solidFill>
                  <a:srgbClr val="7030A0"/>
                </a:solidFill>
              </a:rPr>
              <a:t>		</a:t>
            </a:r>
          </a:p>
          <a:p>
            <a:pPr>
              <a:buNone/>
            </a:pP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12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343400" y="5562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9912"/>
          </a:xfrm>
        </p:spPr>
        <p:txBody>
          <a:bodyPr/>
          <a:lstStyle/>
          <a:p>
            <a:r>
              <a:rPr lang="fa-IR" dirty="0" smtClean="0"/>
              <a:t>شخصیت های تأثیر گذار در تطوّرات روشهای علمی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2800" dirty="0" smtClean="0">
                <a:solidFill>
                  <a:srgbClr val="7030A0"/>
                </a:solidFill>
              </a:rPr>
              <a:t>3)فرانسیس بیکن (1626-1561)</a:t>
            </a:r>
          </a:p>
          <a:p>
            <a:pPr>
              <a:buNone/>
            </a:pPr>
            <a:r>
              <a:rPr lang="fa-IR" dirty="0" smtClean="0"/>
              <a:t>                        </a:t>
            </a:r>
            <a:r>
              <a:rPr lang="fa-IR" sz="2400" dirty="0" smtClean="0"/>
              <a:t>واضع نظریه استقراء (جمع آوری هوشمندانه اطلاعات،پردازش فرضیه، </a:t>
            </a:r>
          </a:p>
          <a:p>
            <a:pPr>
              <a:buNone/>
            </a:pPr>
            <a:r>
              <a:rPr lang="fa-IR" sz="2400" dirty="0" smtClean="0"/>
              <a:t>                           ارزیابی فرضیه)</a:t>
            </a:r>
          </a:p>
          <a:p>
            <a:pPr>
              <a:buNone/>
            </a:pPr>
            <a:endParaRPr lang="fa-IR" sz="28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fa-IR" sz="2800" dirty="0" smtClean="0">
                <a:solidFill>
                  <a:srgbClr val="7030A0"/>
                </a:solidFill>
              </a:rPr>
              <a:t>4) اسحاق نیوتن (1727-1642) </a:t>
            </a:r>
          </a:p>
          <a:p>
            <a:pPr>
              <a:buNone/>
            </a:pPr>
            <a:r>
              <a:rPr lang="fa-IR" dirty="0" smtClean="0"/>
              <a:t>                       </a:t>
            </a:r>
            <a:r>
              <a:rPr lang="fa-IR" sz="2400" dirty="0" smtClean="0"/>
              <a:t>کاربرد ریاضیات در بررسی های علمی</a:t>
            </a:r>
          </a:p>
          <a:p>
            <a:pPr>
              <a:buNone/>
            </a:pPr>
            <a:endParaRPr lang="fa-IR" sz="2400" dirty="0" smtClean="0"/>
          </a:p>
          <a:p>
            <a:pPr>
              <a:buNone/>
            </a:pPr>
            <a:r>
              <a:rPr lang="fa-IR" sz="2800" dirty="0" smtClean="0">
                <a:solidFill>
                  <a:srgbClr val="7030A0"/>
                </a:solidFill>
              </a:rPr>
              <a:t>5) دیوید هیوم  (1776-1711)</a:t>
            </a:r>
          </a:p>
          <a:p>
            <a:pPr>
              <a:buNone/>
            </a:pPr>
            <a:r>
              <a:rPr lang="fa-IR" sz="2400" dirty="0" smtClean="0"/>
              <a:t>		          اثبات نا پذیری نظریه( جامع) برای همه پدیده ها(عدم امکان مشاهده ی</a:t>
            </a:r>
          </a:p>
          <a:p>
            <a:pPr>
              <a:buNone/>
            </a:pPr>
            <a:r>
              <a:rPr lang="fa-IR" sz="2400" dirty="0" smtClean="0"/>
              <a:t>                           همه ی آنها</a:t>
            </a:r>
            <a:r>
              <a:rPr lang="fa-IR" dirty="0" smtClean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fa-IR" dirty="0" smtClean="0"/>
              <a:t>شخصیت های تأثیر گذار در تطوّرات روشهای علمی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pPr>
              <a:buNone/>
            </a:pPr>
            <a:r>
              <a:rPr lang="fa-IR" sz="2800" dirty="0" smtClean="0">
                <a:solidFill>
                  <a:srgbClr val="7030A0"/>
                </a:solidFill>
              </a:rPr>
              <a:t>6) کارل پوپر(1994-1902):</a:t>
            </a:r>
          </a:p>
          <a:p>
            <a:pPr>
              <a:buNone/>
            </a:pPr>
            <a:r>
              <a:rPr lang="fa-IR" dirty="0" smtClean="0"/>
              <a:t>                       </a:t>
            </a:r>
            <a:r>
              <a:rPr lang="fa-IR" sz="2400" dirty="0" smtClean="0"/>
              <a:t>رد روش کلاسیک مشاهده/ استنباط(</a:t>
            </a:r>
            <a:r>
              <a:rPr lang="en-US" sz="2400" dirty="0" smtClean="0"/>
              <a:t>Inference</a:t>
            </a:r>
            <a:r>
              <a:rPr lang="fa-IR" sz="2400" dirty="0" smtClean="0"/>
              <a:t>) در اثبات    </a:t>
            </a:r>
          </a:p>
          <a:p>
            <a:pPr>
              <a:buNone/>
            </a:pPr>
            <a:r>
              <a:rPr lang="fa-IR" sz="2400" dirty="0" smtClean="0"/>
              <a:t>                        گرایی وطرح روش های  ابطال پذیری</a:t>
            </a:r>
          </a:p>
          <a:p>
            <a:pPr>
              <a:buNone/>
            </a:pPr>
            <a:r>
              <a:rPr lang="fa-IR" sz="2400" dirty="0" smtClean="0"/>
              <a:t>                         قوانین و نظریه های قبول شده فعلی قابل تغییر هستند نه حقیقت </a:t>
            </a:r>
          </a:p>
          <a:p>
            <a:pPr>
              <a:buNone/>
            </a:pPr>
            <a:r>
              <a:rPr lang="fa-IR" sz="2400" dirty="0" smtClean="0"/>
              <a:t>                         مطمئنّه</a:t>
            </a:r>
          </a:p>
          <a:p>
            <a:pPr>
              <a:buNone/>
            </a:pPr>
            <a:r>
              <a:rPr lang="fa-IR" dirty="0" smtClean="0"/>
              <a:t>                        </a:t>
            </a:r>
          </a:p>
          <a:p>
            <a:pPr algn="ctr">
              <a:buNone/>
            </a:pPr>
            <a:r>
              <a:rPr lang="fa-IR" dirty="0" smtClean="0"/>
              <a:t>لذا باید قوانین و نظریه های علمی همواره از راه ابطال پذیری مورد آزمایش قرار گیرند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4267200" y="4191000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96112"/>
          </a:xfrm>
        </p:spPr>
        <p:txBody>
          <a:bodyPr/>
          <a:lstStyle/>
          <a:p>
            <a:r>
              <a:rPr lang="fa-IR" dirty="0" smtClean="0"/>
              <a:t>معنای علم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Huxley</a:t>
            </a:r>
            <a:r>
              <a:rPr lang="fa-IR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fa-IR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fa-IR" sz="2400" dirty="0" smtClean="0">
                <a:latin typeface="Times New Roman" pitchFamily="18" charset="0"/>
              </a:rPr>
              <a:t>علم یعنی تفکر سازمان یافته</a:t>
            </a:r>
          </a:p>
          <a:p>
            <a:endParaRPr lang="fa-I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Einstein</a:t>
            </a:r>
            <a:r>
              <a:rPr lang="fa-IR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fa-IR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fa-IR" sz="2400" dirty="0" smtClean="0">
                <a:latin typeface="Times New Roman" pitchFamily="18" charset="0"/>
              </a:rPr>
              <a:t>علم یعنی تصفیه تفکرات روزانه</a:t>
            </a:r>
          </a:p>
          <a:p>
            <a:pPr>
              <a:buNone/>
            </a:pPr>
            <a:endParaRPr lang="fa-I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a-IR" dirty="0" smtClean="0">
                <a:latin typeface="Times New Roman" pitchFamily="18" charset="0"/>
              </a:rPr>
              <a:t> معما، جادو، معجزه </a:t>
            </a:r>
            <a:endParaRPr lang="en-US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fa-IR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r>
              <a:rPr lang="fa-IR" dirty="0" smtClean="0">
                <a:latin typeface="Times New Roman" pitchFamily="18" charset="0"/>
              </a:rPr>
              <a:t>  نتیجه مشاهدات هوشمندانه و انتظام و تفسیر نتایج</a:t>
            </a:r>
          </a:p>
          <a:p>
            <a:endParaRPr lang="fa-I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a-I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Multiply 5"/>
          <p:cNvSpPr/>
          <p:nvPr/>
        </p:nvSpPr>
        <p:spPr>
          <a:xfrm>
            <a:off x="3276600" y="4191000"/>
            <a:ext cx="457200" cy="1143000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Diagonal Stripe 6"/>
          <p:cNvSpPr/>
          <p:nvPr/>
        </p:nvSpPr>
        <p:spPr>
          <a:xfrm>
            <a:off x="3429000" y="5257800"/>
            <a:ext cx="304800" cy="762000"/>
          </a:xfrm>
          <a:prstGeom prst="diagStrip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Diagonal Stripe 7"/>
          <p:cNvSpPr/>
          <p:nvPr/>
        </p:nvSpPr>
        <p:spPr>
          <a:xfrm>
            <a:off x="3276600" y="5486400"/>
            <a:ext cx="152400" cy="533400"/>
          </a:xfrm>
          <a:prstGeom prst="diagStripe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چیستی تحقیق، کیستی محقق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274320" lvl="1" indent="-274320">
              <a:buClr>
                <a:schemeClr val="accent3"/>
              </a:buClr>
              <a:buSzPct val="95000"/>
              <a:buFont typeface="Wingdings" pitchFamily="2" charset="2"/>
              <a:buChar char="v"/>
            </a:pPr>
            <a:r>
              <a:rPr lang="fa-IR" sz="11200" dirty="0" smtClean="0">
                <a:cs typeface="B Zar" pitchFamily="2" charset="-78"/>
              </a:rPr>
              <a:t>ضرورت تحقیق</a:t>
            </a:r>
            <a:r>
              <a:rPr lang="fa-IR" sz="11200" dirty="0" smtClean="0"/>
              <a:t>:    </a:t>
            </a:r>
            <a:r>
              <a:rPr lang="fa-IR" sz="11200" dirty="0" smtClean="0">
                <a:cs typeface="B Zar" pitchFamily="2" charset="-78"/>
              </a:rPr>
              <a:t>کنجکاوی </a:t>
            </a:r>
            <a:r>
              <a:rPr lang="fa-IR" sz="11200" dirty="0">
                <a:cs typeface="B Zar" pitchFamily="2" charset="-78"/>
              </a:rPr>
              <a:t>فطری یا نیاز</a:t>
            </a:r>
            <a:endParaRPr lang="en-US" sz="11200" dirty="0">
              <a:cs typeface="B Zar" pitchFamily="2" charset="-78"/>
            </a:endParaRPr>
          </a:p>
          <a:p>
            <a:endParaRPr lang="fa-IR" sz="9800" dirty="0" smtClean="0"/>
          </a:p>
          <a:p>
            <a:pPr lvl="1">
              <a:buNone/>
            </a:pPr>
            <a:r>
              <a:rPr lang="fa-IR" sz="2600" dirty="0" smtClean="0">
                <a:cs typeface="B Zar" pitchFamily="2" charset="-78"/>
              </a:rPr>
              <a:t>		 </a:t>
            </a:r>
            <a:r>
              <a:rPr lang="en-US" sz="8000" dirty="0" smtClean="0">
                <a:cs typeface="B Zar" pitchFamily="2" charset="-78"/>
              </a:rPr>
              <a:t>		</a:t>
            </a:r>
            <a:r>
              <a:rPr lang="fa-IR" sz="8000" dirty="0" smtClean="0">
                <a:cs typeface="B Zar" pitchFamily="2" charset="-78"/>
              </a:rPr>
              <a:t> </a:t>
            </a:r>
            <a:r>
              <a:rPr lang="fa-IR" sz="8000" dirty="0" smtClean="0">
                <a:solidFill>
                  <a:srgbClr val="FF0000"/>
                </a:solidFill>
                <a:cs typeface="B Zar" pitchFamily="2" charset="-78"/>
              </a:rPr>
              <a:t>انیشتاین</a:t>
            </a:r>
            <a:r>
              <a:rPr lang="fa-IR" sz="8000" dirty="0" smtClean="0">
                <a:cs typeface="B Zar" pitchFamily="2" charset="-78"/>
              </a:rPr>
              <a:t>:  قاطع ساکنان معبد علم سه گروهند:</a:t>
            </a:r>
          </a:p>
          <a:p>
            <a:pPr lvl="1">
              <a:buNone/>
            </a:pPr>
            <a:r>
              <a:rPr lang="fa-IR" sz="8000" dirty="0" smtClean="0">
                <a:cs typeface="B Zar" pitchFamily="2" charset="-78"/>
              </a:rPr>
              <a:t> </a:t>
            </a:r>
          </a:p>
          <a:p>
            <a:pPr lvl="1">
              <a:buNone/>
            </a:pPr>
            <a:r>
              <a:rPr lang="fa-IR" sz="8000" dirty="0">
                <a:cs typeface="B Zar" pitchFamily="2" charset="-78"/>
              </a:rPr>
              <a:t>	</a:t>
            </a:r>
            <a:r>
              <a:rPr lang="fa-IR" sz="8000" dirty="0" smtClean="0">
                <a:cs typeface="B Zar" pitchFamily="2" charset="-78"/>
              </a:rPr>
              <a:t>			آن ها که علم را برای </a:t>
            </a:r>
            <a:r>
              <a:rPr lang="fa-IR" sz="8000" dirty="0" smtClean="0">
                <a:solidFill>
                  <a:srgbClr val="FF0000"/>
                </a:solidFill>
                <a:cs typeface="B Zar" pitchFamily="2" charset="-78"/>
              </a:rPr>
              <a:t>شهرت</a:t>
            </a:r>
            <a:r>
              <a:rPr lang="fa-IR" sz="8000" dirty="0" smtClean="0">
                <a:cs typeface="B Zar" pitchFamily="2" charset="-78"/>
              </a:rPr>
              <a:t> می خواهند.</a:t>
            </a:r>
          </a:p>
          <a:p>
            <a:pPr lvl="1">
              <a:buNone/>
            </a:pPr>
            <a:endParaRPr lang="fa-IR" sz="8000" dirty="0" smtClean="0">
              <a:cs typeface="B Zar" pitchFamily="2" charset="-78"/>
            </a:endParaRPr>
          </a:p>
          <a:p>
            <a:pPr lvl="1">
              <a:buNone/>
            </a:pPr>
            <a:r>
              <a:rPr lang="fa-IR" sz="8000" dirty="0">
                <a:cs typeface="B Zar" pitchFamily="2" charset="-78"/>
              </a:rPr>
              <a:t>	</a:t>
            </a:r>
            <a:r>
              <a:rPr lang="fa-IR" sz="8000" dirty="0" smtClean="0">
                <a:cs typeface="B Zar" pitchFamily="2" charset="-78"/>
              </a:rPr>
              <a:t>			 </a:t>
            </a:r>
            <a:r>
              <a:rPr lang="fa-IR" sz="8000" dirty="0">
                <a:cs typeface="B Zar" pitchFamily="2" charset="-78"/>
              </a:rPr>
              <a:t>آن ها که علم را برای </a:t>
            </a:r>
            <a:r>
              <a:rPr lang="fa-IR" sz="8000" dirty="0" smtClean="0">
                <a:solidFill>
                  <a:srgbClr val="FF0000"/>
                </a:solidFill>
                <a:cs typeface="B Zar" pitchFamily="2" charset="-78"/>
              </a:rPr>
              <a:t>تجارت</a:t>
            </a:r>
            <a:r>
              <a:rPr lang="fa-IR" sz="8000" dirty="0" smtClean="0">
                <a:cs typeface="B Zar" pitchFamily="2" charset="-78"/>
              </a:rPr>
              <a:t> </a:t>
            </a:r>
            <a:r>
              <a:rPr lang="fa-IR" sz="8000" dirty="0">
                <a:cs typeface="B Zar" pitchFamily="2" charset="-78"/>
              </a:rPr>
              <a:t>می </a:t>
            </a:r>
            <a:r>
              <a:rPr lang="fa-IR" sz="8000" dirty="0" smtClean="0">
                <a:cs typeface="B Zar" pitchFamily="2" charset="-78"/>
              </a:rPr>
              <a:t>خواهند.</a:t>
            </a:r>
          </a:p>
          <a:p>
            <a:pPr lvl="1">
              <a:buNone/>
            </a:pPr>
            <a:r>
              <a:rPr lang="fa-IR" sz="8000" dirty="0" smtClean="0">
                <a:cs typeface="B Zar" pitchFamily="2" charset="-78"/>
              </a:rPr>
              <a:t> </a:t>
            </a:r>
          </a:p>
          <a:p>
            <a:pPr lvl="1">
              <a:buNone/>
            </a:pPr>
            <a:r>
              <a:rPr lang="fa-IR" sz="8000" dirty="0">
                <a:cs typeface="B Zar" pitchFamily="2" charset="-78"/>
              </a:rPr>
              <a:t>	</a:t>
            </a:r>
            <a:r>
              <a:rPr lang="fa-IR" sz="8000" dirty="0" smtClean="0">
                <a:cs typeface="B Zar" pitchFamily="2" charset="-78"/>
              </a:rPr>
              <a:t>			آن </a:t>
            </a:r>
            <a:r>
              <a:rPr lang="fa-IR" sz="8000" dirty="0">
                <a:cs typeface="B Zar" pitchFamily="2" charset="-78"/>
              </a:rPr>
              <a:t>ها که علم را برای </a:t>
            </a:r>
            <a:r>
              <a:rPr lang="fa-IR" sz="8000" dirty="0" smtClean="0">
                <a:cs typeface="B Zar" pitchFamily="2" charset="-78"/>
              </a:rPr>
              <a:t>ارضای </a:t>
            </a:r>
            <a:r>
              <a:rPr lang="fa-IR" sz="8000" dirty="0" smtClean="0">
                <a:solidFill>
                  <a:srgbClr val="FF0000"/>
                </a:solidFill>
                <a:cs typeface="B Zar" pitchFamily="2" charset="-78"/>
              </a:rPr>
              <a:t>کنجکاوی خود (خواهانه) </a:t>
            </a:r>
            <a:r>
              <a:rPr lang="fa-IR" sz="8000" dirty="0">
                <a:cs typeface="B Zar" pitchFamily="2" charset="-78"/>
              </a:rPr>
              <a:t>می </a:t>
            </a:r>
            <a:r>
              <a:rPr lang="fa-IR" sz="8000" dirty="0" smtClean="0">
                <a:cs typeface="B Zar" pitchFamily="2" charset="-78"/>
              </a:rPr>
              <a:t>خواهند.</a:t>
            </a:r>
          </a:p>
          <a:p>
            <a:pPr lvl="1">
              <a:buNone/>
            </a:pPr>
            <a:endParaRPr lang="fa-IR" sz="8000" dirty="0" smtClean="0">
              <a:cs typeface="B Zar" pitchFamily="2" charset="-78"/>
            </a:endParaRPr>
          </a:p>
          <a:p>
            <a:pPr lvl="1">
              <a:buNone/>
            </a:pPr>
            <a:r>
              <a:rPr lang="fa-IR" sz="8000" dirty="0" smtClean="0">
                <a:cs typeface="B Zar" pitchFamily="2" charset="-78"/>
              </a:rPr>
              <a:t>			                     که اگر آن ها را بیرون برانند چندان کسی در معبد نماند مگر</a:t>
            </a:r>
            <a:endParaRPr lang="fa-IR" sz="8000" dirty="0">
              <a:cs typeface="B Zar" pitchFamily="2" charset="-78"/>
            </a:endParaRPr>
          </a:p>
          <a:p>
            <a:pPr lvl="1">
              <a:buNone/>
            </a:pPr>
            <a:r>
              <a:rPr lang="fa-IR" sz="8000" dirty="0" smtClean="0">
                <a:cs typeface="B Zar" pitchFamily="2" charset="-78"/>
              </a:rPr>
              <a:t>				</a:t>
            </a:r>
          </a:p>
          <a:p>
            <a:pPr lvl="1">
              <a:buNone/>
            </a:pPr>
            <a:r>
              <a:rPr lang="fa-IR" sz="8000" dirty="0">
                <a:cs typeface="B Zar" pitchFamily="2" charset="-78"/>
              </a:rPr>
              <a:t>	</a:t>
            </a:r>
            <a:r>
              <a:rPr lang="fa-IR" sz="8000" dirty="0" smtClean="0">
                <a:cs typeface="B Zar" pitchFamily="2" charset="-78"/>
              </a:rPr>
              <a:t>		                     </a:t>
            </a:r>
            <a:r>
              <a:rPr lang="fa-IR" sz="8000" dirty="0" smtClean="0">
                <a:solidFill>
                  <a:srgbClr val="FF0000"/>
                </a:solidFill>
                <a:cs typeface="B Zar" pitchFamily="2" charset="-78"/>
              </a:rPr>
              <a:t>معدود کسان </a:t>
            </a:r>
            <a:r>
              <a:rPr lang="fa-IR" sz="8000" dirty="0" smtClean="0">
                <a:cs typeface="B Zar" pitchFamily="2" charset="-78"/>
              </a:rPr>
              <a:t>که که علم را برای </a:t>
            </a:r>
            <a:r>
              <a:rPr lang="fa-IR" sz="8000" dirty="0" smtClean="0">
                <a:solidFill>
                  <a:srgbClr val="FF0000"/>
                </a:solidFill>
                <a:cs typeface="B Zar" pitchFamily="2" charset="-78"/>
              </a:rPr>
              <a:t>کشف حقیقت و ارائه به</a:t>
            </a:r>
          </a:p>
          <a:p>
            <a:pPr lvl="1">
              <a:buNone/>
            </a:pPr>
            <a:r>
              <a:rPr lang="fa-IR" sz="8000" dirty="0">
                <a:solidFill>
                  <a:srgbClr val="FF0000"/>
                </a:solidFill>
                <a:cs typeface="B Zar" pitchFamily="2" charset="-78"/>
              </a:rPr>
              <a:t>	</a:t>
            </a:r>
            <a:r>
              <a:rPr lang="fa-IR" sz="8000" dirty="0" smtClean="0">
                <a:solidFill>
                  <a:srgbClr val="FF0000"/>
                </a:solidFill>
                <a:cs typeface="B Zar" pitchFamily="2" charset="-78"/>
              </a:rPr>
              <a:t>		                      بشریت </a:t>
            </a:r>
            <a:r>
              <a:rPr lang="fa-IR" sz="8000" dirty="0">
                <a:solidFill>
                  <a:srgbClr val="FF0000"/>
                </a:solidFill>
                <a:cs typeface="B Zar" pitchFamily="2" charset="-78"/>
              </a:rPr>
              <a:t>می </a:t>
            </a:r>
            <a:r>
              <a:rPr lang="fa-IR" sz="8000" dirty="0" smtClean="0">
                <a:solidFill>
                  <a:srgbClr val="FF0000"/>
                </a:solidFill>
                <a:cs typeface="B Zar" pitchFamily="2" charset="-78"/>
              </a:rPr>
              <a:t>خواهند.</a:t>
            </a:r>
            <a:endParaRPr lang="fa-IR" sz="8000" dirty="0">
              <a:solidFill>
                <a:srgbClr val="FF0000"/>
              </a:solidFill>
              <a:cs typeface="B Zar" pitchFamily="2" charset="-78"/>
            </a:endParaRPr>
          </a:p>
          <a:p>
            <a:pPr lvl="1">
              <a:buNone/>
            </a:pPr>
            <a:r>
              <a:rPr lang="fa-IR" sz="5100" dirty="0" smtClean="0">
                <a:cs typeface="B Zar" pitchFamily="2" charset="-78"/>
              </a:rPr>
              <a:t> 				                     </a:t>
            </a:r>
            <a:r>
              <a:rPr lang="fa-IR" dirty="0">
                <a:cs typeface="B Zar" pitchFamily="2" charset="-78"/>
              </a:rPr>
              <a:t>	</a:t>
            </a:r>
            <a:r>
              <a:rPr lang="fa-IR" dirty="0" smtClean="0">
                <a:cs typeface="B Zar" pitchFamily="2" charset="-78"/>
              </a:rPr>
              <a:t>			</a:t>
            </a:r>
          </a:p>
          <a:p>
            <a:pPr lvl="1">
              <a:buNone/>
            </a:pPr>
            <a:r>
              <a:rPr lang="fa-IR" dirty="0">
                <a:cs typeface="B Zar" pitchFamily="2" charset="-78"/>
              </a:rPr>
              <a:t>	</a:t>
            </a:r>
            <a:r>
              <a:rPr lang="fa-IR" dirty="0" smtClean="0">
                <a:cs typeface="B Zar" pitchFamily="2" charset="-78"/>
              </a:rPr>
              <a:t>			</a:t>
            </a:r>
          </a:p>
          <a:p>
            <a:pPr lvl="1">
              <a:buNone/>
            </a:pPr>
            <a:r>
              <a:rPr lang="fa-IR" dirty="0">
                <a:cs typeface="B Zar" pitchFamily="2" charset="-78"/>
              </a:rPr>
              <a:t>	</a:t>
            </a:r>
            <a:r>
              <a:rPr lang="fa-IR" dirty="0" smtClean="0">
                <a:cs typeface="B Zar" pitchFamily="2" charset="-78"/>
              </a:rPr>
              <a:t>				</a:t>
            </a:r>
          </a:p>
          <a:p>
            <a:pPr lvl="1">
              <a:buNone/>
            </a:pPr>
            <a:r>
              <a:rPr lang="fa-IR" dirty="0">
                <a:cs typeface="B Zar" pitchFamily="2" charset="-78"/>
              </a:rPr>
              <a:t>	</a:t>
            </a:r>
            <a:r>
              <a:rPr lang="fa-IR" dirty="0" smtClean="0">
                <a:cs typeface="B Zar" pitchFamily="2" charset="-78"/>
              </a:rPr>
              <a:t>				</a:t>
            </a:r>
          </a:p>
          <a:p>
            <a:pPr>
              <a:buNone/>
            </a:pPr>
            <a:r>
              <a:rPr lang="fa-IR" dirty="0" smtClean="0"/>
              <a:t>		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چیستی تحقیق، کیستی محقق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2800" dirty="0"/>
              <a:t>چیستی تحقیق</a:t>
            </a:r>
          </a:p>
          <a:p>
            <a:pPr>
              <a:buNone/>
            </a:pPr>
            <a:r>
              <a:rPr lang="fa-IR" dirty="0"/>
              <a:t>		</a:t>
            </a:r>
            <a:r>
              <a:rPr lang="fa-IR" sz="2400" dirty="0"/>
              <a:t> </a:t>
            </a:r>
            <a:r>
              <a:rPr lang="fa-IR" sz="2400" dirty="0" smtClean="0"/>
              <a:t>تلاش </a:t>
            </a:r>
            <a:r>
              <a:rPr lang="fa-IR" sz="2400" dirty="0"/>
              <a:t>ضابطه مند </a:t>
            </a:r>
            <a:r>
              <a:rPr lang="fa-IR" sz="2400" dirty="0" smtClean="0"/>
              <a:t>و پیگیرانه به </a:t>
            </a:r>
            <a:r>
              <a:rPr lang="fa-IR" sz="2400" dirty="0"/>
              <a:t>منظور افزایش دانش ( خود و دیگران ) از طریق 	کشف واقعیت های غیر بدیهی و پی بردن به کنه حقایق</a:t>
            </a:r>
          </a:p>
          <a:p>
            <a:endParaRPr lang="fa-IR" sz="2800" dirty="0"/>
          </a:p>
          <a:p>
            <a:r>
              <a:rPr lang="fa-IR" sz="2800" dirty="0"/>
              <a:t>کیستی محقق</a:t>
            </a:r>
            <a:endParaRPr lang="en-US" sz="2800" dirty="0"/>
          </a:p>
          <a:p>
            <a:pPr lvl="1"/>
            <a:r>
              <a:rPr lang="fa-IR" sz="2200" dirty="0"/>
              <a:t> </a:t>
            </a:r>
            <a:r>
              <a:rPr lang="fa-IR" dirty="0">
                <a:cs typeface="B Zar" pitchFamily="2" charset="-78"/>
              </a:rPr>
              <a:t>نوابغ فوق العاده علاقمند   </a:t>
            </a:r>
          </a:p>
          <a:p>
            <a:pPr lvl="2"/>
            <a:r>
              <a:rPr lang="fa-IR" sz="2000" dirty="0">
                <a:cs typeface="B Zar" pitchFamily="2" charset="-78"/>
              </a:rPr>
              <a:t>سهم بزرگ در تولید نظریه ها و ایجاد جهش های بزرگ و دارای روش خاص خود</a:t>
            </a:r>
            <a:endParaRPr lang="en-US" sz="2000" dirty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783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چیستی تحقیق، کیستی محقق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محققین طراز دوم</a:t>
            </a:r>
          </a:p>
          <a:p>
            <a:pPr lvl="2"/>
            <a:r>
              <a:rPr lang="fa-IR" dirty="0" smtClean="0"/>
              <a:t> </a:t>
            </a:r>
            <a:r>
              <a:rPr lang="fa-IR" sz="2000" dirty="0" smtClean="0">
                <a:cs typeface="B Zar" pitchFamily="2" charset="-78"/>
              </a:rPr>
              <a:t>ایجاد زمینه جهش های بزرگ و به ثمر نشاندن کار نوابغ، </a:t>
            </a:r>
            <a:r>
              <a:rPr lang="fa-IR" sz="2000" dirty="0">
                <a:cs typeface="B Zar" pitchFamily="2" charset="-78"/>
              </a:rPr>
              <a:t>در دوره نسبتاً کوتاه </a:t>
            </a:r>
            <a:r>
              <a:rPr lang="fa-IR" sz="2000" dirty="0" smtClean="0">
                <a:cs typeface="B Zar" pitchFamily="2" charset="-78"/>
              </a:rPr>
              <a:t>کارایی و </a:t>
            </a:r>
            <a:r>
              <a:rPr lang="fa-IR" sz="2000" dirty="0">
                <a:cs typeface="B Zar" pitchFamily="2" charset="-78"/>
              </a:rPr>
              <a:t>آمادگی </a:t>
            </a:r>
            <a:r>
              <a:rPr lang="fa-IR" sz="2000" dirty="0" smtClean="0">
                <a:cs typeface="B Zar" pitchFamily="2" charset="-78"/>
              </a:rPr>
              <a:t>هوشی از طریق فراگیری روش تحقیق</a:t>
            </a:r>
          </a:p>
          <a:p>
            <a:pPr lvl="2">
              <a:buNone/>
            </a:pPr>
            <a:endParaRPr lang="fa-IR" sz="2000" dirty="0" smtClean="0">
              <a:cs typeface="B Zar" pitchFamily="2" charset="-78"/>
            </a:endParaRPr>
          </a:p>
          <a:p>
            <a:pPr lvl="2">
              <a:buNone/>
            </a:pPr>
            <a:endParaRPr lang="fa-IR" sz="2000" dirty="0" smtClean="0">
              <a:cs typeface="B Zar" pitchFamily="2" charset="-78"/>
            </a:endParaRPr>
          </a:p>
          <a:p>
            <a:pPr lvl="2">
              <a:buNone/>
            </a:pPr>
            <a:endParaRPr lang="en-US" sz="2000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دانشجویان (</a:t>
            </a: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بویژه تحصیلات تکمیلی)           </a:t>
            </a:r>
          </a:p>
          <a:p>
            <a:pPr lvl="2"/>
            <a:r>
              <a:rPr lang="fa-IR" dirty="0" smtClean="0"/>
              <a:t> </a:t>
            </a:r>
            <a:r>
              <a:rPr lang="fa-IR" sz="2000" dirty="0" smtClean="0">
                <a:cs typeface="B Zar" pitchFamily="2" charset="-78"/>
              </a:rPr>
              <a:t>فراگیری روش تحقیق ، ابراز توانایی و قابلیت در این زمینه و انجام تحقیق اصیل به ویژه در دوره دکتری </a:t>
            </a:r>
            <a:endParaRPr lang="en-US" sz="20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و تقسیم بندی های تحقیقات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 </a:t>
            </a:r>
            <a:r>
              <a:rPr lang="fa-IR" sz="2800" dirty="0" smtClean="0"/>
              <a:t>بر اساس طبیعت موضوع تحقیق</a:t>
            </a:r>
            <a:endParaRPr lang="en-US" sz="2800" dirty="0" smtClean="0"/>
          </a:p>
          <a:p>
            <a:pPr lvl="1"/>
            <a:endParaRPr lang="fa-IR" sz="2600" dirty="0" smtClean="0">
              <a:cs typeface="B Zar" pitchFamily="2" charset="-78"/>
            </a:endParaRPr>
          </a:p>
          <a:p>
            <a:pPr lvl="1"/>
            <a:r>
              <a:rPr lang="fa-IR" sz="2600" dirty="0" smtClean="0">
                <a:cs typeface="B Zar" pitchFamily="2" charset="-78"/>
              </a:rPr>
              <a:t>پایه</a:t>
            </a:r>
            <a:r>
              <a:rPr lang="fa-IR" dirty="0" smtClean="0"/>
              <a:t> (</a:t>
            </a:r>
            <a:r>
              <a:rPr lang="en-US" dirty="0" smtClean="0"/>
              <a:t>(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en-US" dirty="0" smtClean="0"/>
              <a:t> </a:t>
            </a:r>
            <a:r>
              <a:rPr lang="fa-IR" dirty="0" smtClean="0"/>
              <a:t> </a:t>
            </a:r>
          </a:p>
          <a:p>
            <a:pPr lvl="2"/>
            <a:r>
              <a:rPr lang="fa-IR" sz="2200" dirty="0" smtClean="0">
                <a:cs typeface="B Zar" pitchFamily="2" charset="-78"/>
              </a:rPr>
              <a:t>  مطالعه خواص اصلی مورد با هدف کشف حقیقت نه کاربرد خاص</a:t>
            </a:r>
          </a:p>
          <a:p>
            <a:pPr lvl="2"/>
            <a:endParaRPr lang="fa-IR" dirty="0" smtClean="0"/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fa-IR" sz="2600" dirty="0" smtClean="0">
                <a:cs typeface="B Zar" pitchFamily="2" charset="-78"/>
              </a:rPr>
              <a:t> کاربردی </a:t>
            </a:r>
            <a:r>
              <a:rPr lang="fa-IR" dirty="0" smtClean="0"/>
              <a:t>(</a:t>
            </a:r>
            <a:r>
              <a:rPr lang="fa-I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Applied</a:t>
            </a:r>
            <a:r>
              <a:rPr lang="fa-IR" dirty="0" smtClean="0"/>
              <a:t>)</a:t>
            </a:r>
          </a:p>
          <a:p>
            <a:pPr lvl="2"/>
            <a:r>
              <a:rPr lang="fa-IR" sz="2200" dirty="0" smtClean="0">
                <a:cs typeface="B Zar" pitchFamily="2" charset="-78"/>
              </a:rPr>
              <a:t>   مطالعه فوائد و رفتار مورد با هدف کاربرد خاص ( امکان کشف تئوریک ! ) </a:t>
            </a:r>
          </a:p>
          <a:p>
            <a:pPr lvl="2">
              <a:buNone/>
            </a:pPr>
            <a:endParaRPr lang="fa-IR" dirty="0" smtClean="0"/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fa-IR" sz="2600" dirty="0" smtClean="0">
                <a:cs typeface="B Zar" pitchFamily="2" charset="-78"/>
              </a:rPr>
              <a:t>توسعه ای </a:t>
            </a:r>
            <a:r>
              <a:rPr lang="fa-IR" dirty="0" smtClean="0"/>
              <a:t>(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fa-IR" dirty="0" smtClean="0"/>
              <a:t>)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    به کارگیری دانش و دریافت از پژوهش در ابداع ابزارها ، روش ها یا سیستم ها</a:t>
            </a:r>
            <a:endParaRPr lang="en-US" sz="20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                           نام گذاری درس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dirty="0" smtClean="0"/>
              <a:t>نام دقیق</a:t>
            </a:r>
          </a:p>
          <a:p>
            <a:pPr algn="ctr"/>
            <a:endParaRPr lang="fa-IR" dirty="0" smtClean="0"/>
          </a:p>
          <a:p>
            <a:pPr algn="ctr">
              <a:buNone/>
            </a:pPr>
            <a:r>
              <a:rPr lang="fa-IR" dirty="0" smtClean="0"/>
              <a:t>اصول تحقیق علمی و ارائه فنی</a:t>
            </a:r>
          </a:p>
          <a:p>
            <a:endParaRPr lang="fa-IR" dirty="0" smtClean="0"/>
          </a:p>
          <a:p>
            <a:pPr algn="ctr">
              <a:buNone/>
            </a:pPr>
            <a:r>
              <a:rPr lang="en-US" dirty="0" smtClean="0"/>
              <a:t>Principles of Scientific Research and Technical Presentation</a:t>
            </a:r>
          </a:p>
          <a:p>
            <a:endParaRPr lang="en-US" dirty="0" smtClean="0"/>
          </a:p>
          <a:p>
            <a:r>
              <a:rPr lang="fa-IR" dirty="0" smtClean="0"/>
              <a:t>برنامه جدید وزارت علوم، تحقیقات و فناوری:</a:t>
            </a:r>
          </a:p>
          <a:p>
            <a:endParaRPr lang="fa-IR" dirty="0" smtClean="0"/>
          </a:p>
          <a:p>
            <a:pPr algn="ctr">
              <a:buNone/>
            </a:pPr>
            <a:r>
              <a:rPr lang="fa-IR" dirty="0" smtClean="0"/>
              <a:t>          روش تحقیق و نگارش علمی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Method</a:t>
            </a:r>
            <a:r>
              <a:rPr lang="fa-IR" dirty="0" smtClean="0"/>
              <a:t> </a:t>
            </a:r>
            <a:r>
              <a:rPr lang="en-US" dirty="0" smtClean="0"/>
              <a:t>Scientific Research and Writing</a:t>
            </a:r>
          </a:p>
          <a:p>
            <a:pPr algn="ctr">
              <a:buNone/>
            </a:pPr>
            <a:endParaRPr lang="fa-IR" dirty="0" smtClean="0"/>
          </a:p>
          <a:p>
            <a:pPr algn="ctr">
              <a:buNone/>
            </a:pPr>
            <a:r>
              <a:rPr lang="fa-IR" dirty="0" smtClean="0"/>
              <a:t>          (اخلاق مهندسی)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(Engineering Ethics)</a:t>
            </a:r>
            <a:endParaRPr lang="fa-I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و تقسیم بندی های تحقیقات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 بر اساس نقش محقق</a:t>
            </a:r>
            <a:endParaRPr lang="en-US" dirty="0" smtClean="0"/>
          </a:p>
          <a:p>
            <a:pPr lvl="1"/>
            <a:endParaRPr lang="fa-IR" dirty="0" smtClean="0"/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تئوری محض</a:t>
            </a:r>
            <a:r>
              <a:rPr lang="fa-IR" dirty="0" smtClean="0"/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pure theory</a:t>
            </a:r>
            <a:r>
              <a:rPr lang="fa-IR" dirty="0" smtClean="0"/>
              <a:t>)</a:t>
            </a:r>
            <a:endParaRPr lang="en-US" dirty="0" smtClean="0"/>
          </a:p>
          <a:p>
            <a:pPr lvl="1"/>
            <a:endParaRPr lang="fa-IR" dirty="0" smtClean="0"/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امتحان تئوری موجود</a:t>
            </a: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verification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 حل یک مسئله خاص </a:t>
            </a:r>
            <a:r>
              <a:rPr lang="en-US" dirty="0" smtClean="0">
                <a:cs typeface="B Zar" pitchFamily="2" charset="-78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special case</a:t>
            </a:r>
            <a:r>
              <a:rPr lang="en-US" dirty="0" smtClean="0">
                <a:cs typeface="B Zar" pitchFamily="2" charset="-78"/>
              </a:rPr>
              <a:t>)</a:t>
            </a:r>
          </a:p>
          <a:p>
            <a:pPr lvl="1"/>
            <a:endParaRPr lang="fa-IR" dirty="0" smtClean="0"/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تحلیل وضعیت دانش در یک شاخه</a:t>
            </a: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 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status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و تقسیم بندی های تحقیقات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 بر اساس هدف تحقیق ( مهم در پژوهش دانشجوئی)</a:t>
            </a:r>
          </a:p>
          <a:p>
            <a:pPr lvl="1"/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توصیف و تحلیل یک مساًله / مورد</a:t>
            </a:r>
          </a:p>
          <a:p>
            <a:pPr lvl="1"/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 تولید و ساخت یک وسیله جدید</a:t>
            </a:r>
            <a:endParaRPr lang="en-US" dirty="0" smtClean="0">
              <a:cs typeface="B Zar" pitchFamily="2" charset="-78"/>
            </a:endParaRPr>
          </a:p>
          <a:p>
            <a:pPr lvl="1"/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تحلیل و پیشنهاد راهکار جدید برای حل یک مساًله</a:t>
            </a:r>
            <a:endParaRPr lang="en-US" dirty="0" smtClean="0">
              <a:cs typeface="B Zar" pitchFamily="2" charset="-78"/>
            </a:endParaRPr>
          </a:p>
          <a:p>
            <a:pPr lvl="1"/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بررسی و تحلیل یک شاخه از دانش</a:t>
            </a:r>
            <a:endParaRPr lang="en-US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لوازم یک تحقیق موفق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خصیصه های نهادی ( ذاتی ) و ویژگی های اکتسابی و قابل بهبود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خود اتکائی فکری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(Intellectual Autonomy) </a:t>
            </a:r>
            <a:r>
              <a:rPr lang="fa-IR" dirty="0" smtClean="0"/>
              <a:t>		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عدم پذیرش تعبدی نظریات بلندپایگان علمی و برخورداری از عکس العمل فکری</a:t>
            </a:r>
            <a:endParaRPr lang="en-US" sz="2000" dirty="0" smtClean="0">
              <a:cs typeface="B Zar" pitchFamily="2" charset="-78"/>
            </a:endParaRPr>
          </a:p>
          <a:p>
            <a:pPr>
              <a:buNone/>
            </a:pPr>
            <a:endParaRPr lang="fa-IR" dirty="0" smtClean="0"/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انعطاف وگشادگی</a:t>
            </a: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(Flexibility and Openness)</a:t>
            </a:r>
            <a:endParaRPr lang="fa-IR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fa-IR" sz="2000" dirty="0" smtClean="0">
                <a:cs typeface="B Zar" pitchFamily="2" charset="-78"/>
              </a:rPr>
              <a:t>عدم سرسختی بر نظریات خویش ( دگماتیسم) علیرغم وفاداری منطقی به یافته ها</a:t>
            </a:r>
            <a:endParaRPr lang="en-US" sz="2000" dirty="0" smtClean="0">
              <a:cs typeface="B Zar" pitchFamily="2" charset="-78"/>
            </a:endParaRPr>
          </a:p>
          <a:p>
            <a:pPr lvl="1"/>
            <a:endParaRPr lang="fa-IR" dirty="0" smtClean="0"/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نیازمندی به کار اصیل 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Originality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کنجکاوی اقناع ناپذیر و عشق به کشف مجهولات و بهره مندی از خلاقیت</a:t>
            </a:r>
            <a:endParaRPr lang="en-US" sz="20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لوازم یک تحقیق موفق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 تعهد کاری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Commitment</a:t>
            </a:r>
            <a:r>
              <a:rPr lang="fa-IR" dirty="0" smtClean="0">
                <a:cs typeface="B Zar" pitchFamily="2" charset="-78"/>
              </a:rPr>
              <a:t>)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مداومت و سرسختی در پیشبرد کار و مقاومت در برابر عوامل یاًس آو</a:t>
            </a:r>
            <a:r>
              <a:rPr lang="fa-IR" dirty="0" smtClean="0"/>
              <a:t>ر</a:t>
            </a:r>
            <a:endParaRPr lang="en-US" dirty="0" smtClean="0"/>
          </a:p>
          <a:p>
            <a:pPr algn="ctr">
              <a:buNone/>
            </a:pPr>
            <a:r>
              <a:rPr lang="fa-IR" dirty="0" smtClean="0"/>
              <a:t>تعهد کاری                 خلاقیت</a:t>
            </a:r>
            <a:endParaRPr lang="en-US" dirty="0" smtClean="0"/>
          </a:p>
          <a:p>
            <a:pPr lvl="1"/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بلوغ فکری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(Maturity)</a:t>
            </a:r>
            <a:endParaRPr lang="fa-IR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fa-IR" sz="2000" dirty="0" smtClean="0">
                <a:cs typeface="B Zar" pitchFamily="2" charset="-78"/>
              </a:rPr>
              <a:t>ثبات اندیشه و عزم در انجام کار و پیشگیری از تزلزل و تذبذب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دلبستگی و ذوق</a:t>
            </a: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 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Devotion and Aesthetic 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احساس شادمانی نسبت به کشف حقیقت و درک واقعیت</a:t>
            </a:r>
            <a:endParaRPr lang="en-US" sz="20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3962400" y="3352800"/>
            <a:ext cx="91440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 برنامه ریزی و اجرای تحقیق -کلیات فرایند و مراحل اجراء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 برنامه ریزی</a:t>
            </a:r>
            <a:endParaRPr lang="en-US" dirty="0" smtClean="0"/>
          </a:p>
          <a:p>
            <a:pPr lvl="1"/>
            <a:endParaRPr lang="fa-IR" dirty="0" smtClean="0"/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تعیین زمینه /گستره</a:t>
            </a:r>
            <a:endParaRPr lang="en-US" dirty="0" smtClean="0">
              <a:cs typeface="B Zar" pitchFamily="2" charset="-78"/>
            </a:endParaRPr>
          </a:p>
          <a:p>
            <a:pPr lvl="1"/>
            <a:endParaRPr lang="fa-IR" dirty="0" smtClean="0"/>
          </a:p>
          <a:p>
            <a:pPr lvl="1"/>
            <a:r>
              <a:rPr lang="fa-IR" dirty="0" smtClean="0">
                <a:latin typeface="Times New Roman" pitchFamily="18" charset="0"/>
                <a:cs typeface="B Zar" pitchFamily="2" charset="-78"/>
              </a:rPr>
              <a:t> انتخاب موضوع</a:t>
            </a:r>
            <a:endParaRPr lang="en-US" dirty="0" smtClean="0">
              <a:latin typeface="Times New Roman" pitchFamily="18" charset="0"/>
              <a:cs typeface="B Zar" pitchFamily="2" charset="-78"/>
            </a:endParaRPr>
          </a:p>
          <a:p>
            <a:pPr lvl="1"/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انتخاب روش اجراء</a:t>
            </a:r>
            <a:endParaRPr lang="en-US" dirty="0" smtClean="0">
              <a:cs typeface="B Zar" pitchFamily="2" charset="-78"/>
            </a:endParaRPr>
          </a:p>
          <a:p>
            <a:pPr lvl="1"/>
            <a:endParaRPr lang="fa-IR" dirty="0" smtClean="0"/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فرموله کردن طرح اجرائی</a:t>
            </a:r>
            <a:endParaRPr lang="en-US" dirty="0" smtClean="0">
              <a:cs typeface="B Zar" pitchFamily="2" charset="-78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981200"/>
            <a:ext cx="30480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Zar" pitchFamily="2" charset="-78"/>
              </a:rPr>
              <a:t>  1- تعیین زمینه/ گستره بررسی</a:t>
            </a:r>
            <a:endParaRPr lang="en-US" sz="2000" dirty="0">
              <a:cs typeface="B Za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2438400"/>
            <a:ext cx="30480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Zar" pitchFamily="2" charset="-78"/>
              </a:rPr>
              <a:t>  2- انتخاب موضوع تحقیق</a:t>
            </a:r>
            <a:endParaRPr lang="en-US" sz="2000" dirty="0">
              <a:cs typeface="B Za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2895600"/>
            <a:ext cx="30480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Zar" pitchFamily="2" charset="-78"/>
              </a:rPr>
              <a:t>  3- اتخاذ تصمیم نسبت به روش اجرا</a:t>
            </a:r>
            <a:endParaRPr lang="en-US" sz="2000" dirty="0">
              <a:cs typeface="B Za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3352800"/>
            <a:ext cx="30480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Zar" pitchFamily="2" charset="-78"/>
              </a:rPr>
              <a:t>    4- فرموله کردن طرح اجرا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267200"/>
            <a:ext cx="30480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Zar" pitchFamily="2" charset="-78"/>
              </a:rPr>
              <a:t>5- جمع آوری داده ها و اطلاعات   و انجام آزمایش ها</a:t>
            </a:r>
            <a:endParaRPr lang="en-US" sz="2000" dirty="0">
              <a:cs typeface="B Za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5029200"/>
            <a:ext cx="305492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Zar" pitchFamily="2" charset="-78"/>
              </a:rPr>
              <a:t>6- تحلیل و تعبیر داده ها</a:t>
            </a:r>
            <a:endParaRPr lang="en-US" sz="2000" dirty="0">
              <a:cs typeface="B Za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486400"/>
            <a:ext cx="30480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Zar" pitchFamily="2" charset="-78"/>
              </a:rPr>
              <a:t>7- ارائه دستاوردها</a:t>
            </a:r>
            <a:endParaRPr lang="en-US" sz="2000" dirty="0">
              <a:cs typeface="B Zar" pitchFamily="2" charset="-78"/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3962400" y="1905000"/>
            <a:ext cx="76200" cy="1905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038600" y="2667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16" name="Right Brace 15"/>
          <p:cNvSpPr/>
          <p:nvPr/>
        </p:nvSpPr>
        <p:spPr>
          <a:xfrm>
            <a:off x="3886200" y="4191000"/>
            <a:ext cx="152400" cy="1752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038600" y="4876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execution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6" grpId="0" animBg="1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 برنامه ریزی و اجرای تحقیق - کلیات فرایند و مراحل اجراء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 اجراء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fa-IR" dirty="0" smtClean="0">
                <a:cs typeface="B Zar" pitchFamily="2" charset="-78"/>
              </a:rPr>
              <a:t>جمع آوری اطلاعات و مدارک علمی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latin typeface="Times New Roman" pitchFamily="18" charset="0"/>
                <a:cs typeface="B Zar" pitchFamily="2" charset="-78"/>
              </a:rPr>
              <a:t>پیاده سازی راه حل / طرح مورد نظر</a:t>
            </a:r>
            <a:endParaRPr lang="en-US" dirty="0" smtClean="0">
              <a:latin typeface="Times New Roman" pitchFamily="18" charset="0"/>
              <a:cs typeface="B Zar" pitchFamily="2" charset="-78"/>
            </a:endParaRPr>
          </a:p>
          <a:p>
            <a:pPr lvl="1"/>
            <a:endParaRPr lang="fa-IR" dirty="0" smtClean="0"/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تحلیل و تعبیر نتایج</a:t>
            </a:r>
            <a:endParaRPr lang="en-US" dirty="0" smtClean="0">
              <a:cs typeface="B Zar" pitchFamily="2" charset="-78"/>
            </a:endParaRPr>
          </a:p>
          <a:p>
            <a:pPr lvl="1"/>
            <a:endParaRPr lang="fa-IR" dirty="0" smtClean="0"/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ارائه دستاوردها</a:t>
            </a:r>
            <a:endParaRPr lang="en-US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برنامه ریزی و اجرای تحقیق </a:t>
            </a:r>
            <a:r>
              <a:rPr lang="fa-IR" dirty="0" smtClean="0"/>
              <a:t>- کلیات </a:t>
            </a:r>
            <a:r>
              <a:rPr lang="fa-IR" dirty="0"/>
              <a:t>فرایند و مراحل اجراء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a-IR" dirty="0" smtClean="0"/>
          </a:p>
          <a:p>
            <a:r>
              <a:rPr lang="fa-IR" dirty="0" smtClean="0"/>
              <a:t>لوازم یک تحقیق (به ویژه دانشجویی)</a:t>
            </a:r>
          </a:p>
          <a:p>
            <a:pPr marL="0" indent="0">
              <a:buNone/>
            </a:pPr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هدف : نوآوری ارزشمند ( دائما مورد نظر)</a:t>
            </a:r>
          </a:p>
          <a:p>
            <a:pPr lvl="1"/>
            <a:r>
              <a:rPr lang="fa-IR" dirty="0" smtClean="0">
                <a:cs typeface="B Zar" pitchFamily="2" charset="-78"/>
              </a:rPr>
              <a:t>استفاده از ادبیات علمی : تحلیل و تلفیق ایده ها</a:t>
            </a:r>
          </a:p>
          <a:p>
            <a:pPr lvl="1"/>
            <a:r>
              <a:rPr lang="fa-IR" dirty="0" smtClean="0">
                <a:cs typeface="B Zar" pitchFamily="2" charset="-78"/>
              </a:rPr>
              <a:t>عقلانیت رویکرد: روش عقلایی مابین چیدمان (سناریو) های ممکن</a:t>
            </a:r>
          </a:p>
          <a:p>
            <a:pPr lvl="1"/>
            <a:r>
              <a:rPr lang="fa-IR" dirty="0" smtClean="0">
                <a:cs typeface="B Zar" pitchFamily="2" charset="-78"/>
              </a:rPr>
              <a:t>تجمیع داده ها: دسته بندی و پردازش ابتدایی</a:t>
            </a:r>
          </a:p>
          <a:p>
            <a:pPr lvl="1"/>
            <a:r>
              <a:rPr lang="fa-IR" dirty="0" smtClean="0">
                <a:cs typeface="B Zar" pitchFamily="2" charset="-78"/>
              </a:rPr>
              <a:t>تحلیل نتایج: مهم ترین و ظریف ترین بخش و با جواب های متعدد</a:t>
            </a:r>
          </a:p>
          <a:p>
            <a:pPr lvl="1"/>
            <a:r>
              <a:rPr lang="fa-IR" dirty="0" smtClean="0">
                <a:cs typeface="B Zar" pitchFamily="2" charset="-78"/>
              </a:rPr>
              <a:t>جمع بندی و پیشنهاد: تلخیص دستاوردها (صریح و صادقانه)، برشماری چشم انداز پژوهش های آتی</a:t>
            </a:r>
          </a:p>
          <a:p>
            <a:pPr marL="393192" lvl="1" indent="0">
              <a:buNone/>
            </a:pPr>
            <a:endParaRPr lang="fa-IR" dirty="0" smtClean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94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برنامه ریزی و اجرای تحقیق - تعیین زمینه /گستره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شناخت کلی</a:t>
            </a:r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علاقه عمومی</a:t>
            </a:r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تجارب موجود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برنامه ریزی و اجرای تحقیق - انتخاب موضوع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اهمیت</a:t>
            </a:r>
          </a:p>
          <a:p>
            <a:pPr>
              <a:buNone/>
            </a:pPr>
            <a:r>
              <a:rPr lang="fa-IR" dirty="0" smtClean="0"/>
              <a:t>	بخش اساسی کار تحقیق</a:t>
            </a:r>
          </a:p>
          <a:p>
            <a:pPr>
              <a:buNone/>
            </a:pPr>
            <a:endParaRPr lang="fa-IR" dirty="0" smtClean="0"/>
          </a:p>
          <a:p>
            <a:r>
              <a:rPr lang="fa-IR" dirty="0" smtClean="0"/>
              <a:t> </a:t>
            </a:r>
            <a:r>
              <a:rPr lang="fa-IR" sz="2800" dirty="0" smtClean="0"/>
              <a:t>ملاکها</a:t>
            </a:r>
            <a:endParaRPr lang="en-US" sz="2800" dirty="0" smtClean="0"/>
          </a:p>
          <a:p>
            <a:pPr lvl="1"/>
            <a:r>
              <a:rPr lang="fa-IR" sz="2600" dirty="0" smtClean="0">
                <a:cs typeface="B Zar" pitchFamily="2" charset="-78"/>
              </a:rPr>
              <a:t>علاقه شخصی</a:t>
            </a:r>
            <a:r>
              <a:rPr lang="fa-IR" dirty="0" smtClean="0"/>
              <a:t>		</a:t>
            </a:r>
          </a:p>
          <a:p>
            <a:pPr lvl="2"/>
            <a:r>
              <a:rPr lang="fa-IR" sz="2200" dirty="0" smtClean="0">
                <a:cs typeface="B Zar" pitchFamily="2" charset="-78"/>
              </a:rPr>
              <a:t>قابلیت ، آمادگی ، میزان کنجکاوی ، رویکرد به جامعه ، اشتغال آتی</a:t>
            </a:r>
            <a:endParaRPr lang="fa-IR" dirty="0" smtClean="0"/>
          </a:p>
          <a:p>
            <a:pPr lvl="1"/>
            <a:r>
              <a:rPr lang="fa-IR" dirty="0" smtClean="0"/>
              <a:t> </a:t>
            </a:r>
            <a:r>
              <a:rPr lang="fa-IR" sz="2600" dirty="0" smtClean="0">
                <a:cs typeface="B Zar" pitchFamily="2" charset="-78"/>
              </a:rPr>
              <a:t>امکان پذیری</a:t>
            </a:r>
            <a:r>
              <a:rPr lang="fa-IR" dirty="0" smtClean="0"/>
              <a:t>		</a:t>
            </a:r>
          </a:p>
          <a:p>
            <a:pPr lvl="2"/>
            <a:r>
              <a:rPr lang="fa-IR" sz="2200" dirty="0" smtClean="0">
                <a:cs typeface="B Zar" pitchFamily="2" charset="-78"/>
              </a:rPr>
              <a:t>وجود مآخذ ، حل پذیری مساله ، امکان زمانی ، مهارت ها ، پیامد ها</a:t>
            </a:r>
            <a:endParaRPr lang="fa-IR" dirty="0" smtClean="0"/>
          </a:p>
          <a:p>
            <a:pPr lvl="1"/>
            <a:r>
              <a:rPr lang="fa-IR" sz="2600" dirty="0" smtClean="0">
                <a:cs typeface="B Zar" pitchFamily="2" charset="-78"/>
              </a:rPr>
              <a:t>نو بودن</a:t>
            </a:r>
            <a:r>
              <a:rPr lang="fa-IR" dirty="0" smtClean="0"/>
              <a:t>			</a:t>
            </a:r>
          </a:p>
          <a:p>
            <a:pPr lvl="2"/>
            <a:r>
              <a:rPr lang="fa-IR" sz="2200" dirty="0" smtClean="0">
                <a:cs typeface="B Zar" pitchFamily="2" charset="-78"/>
              </a:rPr>
              <a:t>نسبت با مرز دانش ، جایگاه موضوع در راهبرد پژوهشی موسسه</a:t>
            </a:r>
            <a:endParaRPr lang="en-US" dirty="0" smtClean="0"/>
          </a:p>
          <a:p>
            <a:pPr lvl="1"/>
            <a:r>
              <a:rPr lang="fa-IR" sz="2600" dirty="0" smtClean="0">
                <a:cs typeface="B Zar" pitchFamily="2" charset="-78"/>
              </a:rPr>
              <a:t>موافقت استاد راهنما</a:t>
            </a:r>
            <a:r>
              <a:rPr lang="fa-IR" dirty="0" smtClean="0"/>
              <a:t>		</a:t>
            </a:r>
          </a:p>
          <a:p>
            <a:pPr lvl="2"/>
            <a:r>
              <a:rPr lang="fa-IR" sz="2200" dirty="0" smtClean="0">
                <a:cs typeface="B Zar" pitchFamily="2" charset="-78"/>
              </a:rPr>
              <a:t>پیشنهاد از سوی استاد راهنما / پذیرش توسط استاد راهنما</a:t>
            </a:r>
            <a:endParaRPr lang="en-US" sz="22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برنامه ریزی و اجرای تحقیق - انتخاب موضوع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 روش ها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fa-IR" dirty="0" smtClean="0">
                <a:cs typeface="B Zar" pitchFamily="2" charset="-78"/>
              </a:rPr>
              <a:t>ارائه توسط استاد راهنما به طور دقیق</a:t>
            </a:r>
          </a:p>
          <a:p>
            <a:pPr lvl="1">
              <a:buNone/>
            </a:pPr>
            <a:r>
              <a:rPr lang="fa-IR" dirty="0" smtClean="0"/>
              <a:t>		</a:t>
            </a:r>
            <a:endParaRPr lang="en-US" dirty="0" smtClean="0"/>
          </a:p>
          <a:p>
            <a:pPr lvl="1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تعیین توسط کارفرما و تایید مسئولین</a:t>
            </a:r>
          </a:p>
          <a:p>
            <a:pPr lvl="1">
              <a:buNone/>
            </a:pPr>
            <a:r>
              <a:rPr lang="fa-IR" dirty="0" smtClean="0"/>
              <a:t>		</a:t>
            </a:r>
            <a:endParaRPr lang="en-US" dirty="0" smtClean="0"/>
          </a:p>
          <a:p>
            <a:pPr lvl="1"/>
            <a:r>
              <a:rPr lang="fa-IR" dirty="0" smtClean="0">
                <a:cs typeface="B Zar" pitchFamily="2" charset="-78"/>
              </a:rPr>
              <a:t>تعیین گام به گام توسط دانشجو(روند نما)           </a:t>
            </a:r>
            <a:r>
              <a:rPr lang="fa-IR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219200" y="2209800"/>
          <a:ext cx="3276600" cy="3743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r:id="rId3" imgW="3011065" imgH="3152421" progId="Visio.Drawing.11">
                  <p:embed/>
                </p:oleObj>
              </mc:Choice>
              <mc:Fallback>
                <p:oleObj r:id="rId3" imgW="3011065" imgH="3152421" progId="Visio.Drawing.11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09800"/>
                        <a:ext cx="3276600" cy="3743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71600" y="2209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چارچوب عمومی برگزاری درس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بخش نظری</a:t>
            </a:r>
          </a:p>
          <a:p>
            <a:endParaRPr lang="fa-IR" dirty="0" smtClean="0"/>
          </a:p>
          <a:p>
            <a:r>
              <a:rPr lang="fa-IR" dirty="0" smtClean="0"/>
              <a:t> بخش کاربردی</a:t>
            </a:r>
          </a:p>
          <a:p>
            <a:endParaRPr lang="fa-IR" dirty="0" smtClean="0"/>
          </a:p>
          <a:p>
            <a:r>
              <a:rPr lang="fa-IR" dirty="0" smtClean="0"/>
              <a:t> فعالیت درسی 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fa-IR" dirty="0" smtClean="0"/>
              <a:t>    شرکت منظم در کلاس و یادداشت برداری مکمل اسلاید ها(حضور و غیاب)</a:t>
            </a:r>
            <a:r>
              <a:rPr lang="en-US" dirty="0" smtClean="0"/>
              <a:t>  </a:t>
            </a:r>
            <a:r>
              <a:rPr lang="fa-IR" dirty="0" smtClean="0"/>
              <a:t>    انجام تمرین های درسی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fa-IR" dirty="0" smtClean="0"/>
              <a:t>  آزمون پایان ترم    </a:t>
            </a:r>
          </a:p>
          <a:p>
            <a:endParaRPr lang="fa-I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برنامه ریزی و اجرای تحقیق - انتخاب </a:t>
            </a:r>
            <a:r>
              <a:rPr lang="fa-IR" dirty="0" smtClean="0"/>
              <a:t>روش و طرح اجرائی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عمیقا وابسته به موضوع وشامل</a:t>
            </a:r>
          </a:p>
          <a:p>
            <a:pPr lvl="1"/>
            <a:endParaRPr lang="fa-IR" dirty="0" smtClean="0"/>
          </a:p>
          <a:p>
            <a:pPr lvl="1"/>
            <a:r>
              <a:rPr lang="fa-IR" dirty="0" smtClean="0"/>
              <a:t>بررسی فراگیر وضعیت علم و فناوری در زمینه موضوع</a:t>
            </a:r>
          </a:p>
          <a:p>
            <a:pPr lvl="1"/>
            <a:endParaRPr lang="fa-IR" dirty="0"/>
          </a:p>
          <a:p>
            <a:pPr lvl="1"/>
            <a:r>
              <a:rPr lang="fa-IR" dirty="0" smtClean="0"/>
              <a:t>تعیین مراحل اصلی(فازهای</a:t>
            </a:r>
            <a:r>
              <a:rPr lang="fa-IR" dirty="0"/>
              <a:t>) انجام تحقیق</a:t>
            </a:r>
          </a:p>
          <a:p>
            <a:pPr marL="393192" lvl="1" indent="0">
              <a:buNone/>
            </a:pPr>
            <a:endParaRPr lang="fa-IR" dirty="0"/>
          </a:p>
          <a:p>
            <a:pPr lvl="1"/>
            <a:r>
              <a:rPr lang="fa-IR" dirty="0" smtClean="0"/>
              <a:t>پیش بینی امکانات و منابع ضروری </a:t>
            </a:r>
          </a:p>
          <a:p>
            <a:pPr lvl="1"/>
            <a:endParaRPr lang="fa-IR" dirty="0"/>
          </a:p>
          <a:p>
            <a:pPr lvl="1"/>
            <a:r>
              <a:rPr lang="fa-IR" dirty="0" smtClean="0"/>
              <a:t>زمان بندی اجرای فازها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233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برنامه ریزی و اجرای تحقیق </a:t>
            </a:r>
            <a:r>
              <a:rPr lang="fa-IR" dirty="0" smtClean="0"/>
              <a:t>– مبانی اجراء(مشاهده)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r>
              <a:rPr lang="fa-IR" b="1" dirty="0"/>
              <a:t> </a:t>
            </a:r>
            <a:r>
              <a:rPr lang="fa-IR" dirty="0" smtClean="0"/>
              <a:t>مشاهده</a:t>
            </a:r>
            <a:r>
              <a:rPr lang="en-US" sz="2800" dirty="0"/>
              <a:t> (</a:t>
            </a:r>
            <a:r>
              <a:rPr lang="en-US" sz="2800" dirty="0" smtClean="0"/>
              <a:t>Observation)</a:t>
            </a:r>
            <a:r>
              <a:rPr lang="fa-IR" sz="2800" dirty="0" smtClean="0"/>
              <a:t> </a:t>
            </a:r>
            <a:r>
              <a:rPr lang="fa-IR" dirty="0"/>
              <a:t>	</a:t>
            </a:r>
            <a:endParaRPr lang="fa-IR" dirty="0" smtClean="0"/>
          </a:p>
          <a:p>
            <a:pPr marL="393192" lvl="1" indent="0">
              <a:buNone/>
            </a:pPr>
            <a:r>
              <a:rPr lang="fa-IR" dirty="0" smtClean="0">
                <a:cs typeface="B Zar" pitchFamily="2" charset="-78"/>
              </a:rPr>
              <a:t>تلاش </a:t>
            </a:r>
            <a:r>
              <a:rPr lang="fa-IR" dirty="0">
                <a:cs typeface="B Zar" pitchFamily="2" charset="-78"/>
              </a:rPr>
              <a:t>آگاهانه برای رویت دقیق اشیاء و رویدادها و حتی­الامکان مستقل از </a:t>
            </a:r>
            <a:r>
              <a:rPr lang="fa-IR" dirty="0" smtClean="0">
                <a:cs typeface="B Zar" pitchFamily="2" charset="-78"/>
              </a:rPr>
              <a:t>ناظر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مشابهت ها</a:t>
            </a:r>
            <a:r>
              <a:rPr lang="en-US" sz="2000" dirty="0" smtClean="0">
                <a:cs typeface="B Zar" pitchFamily="2" charset="-78"/>
              </a:rPr>
              <a:t>(Similarities) </a:t>
            </a:r>
            <a:endParaRPr lang="fa-IR" sz="2000" dirty="0" smtClean="0">
              <a:cs typeface="B Zar" pitchFamily="2" charset="-78"/>
            </a:endParaRPr>
          </a:p>
          <a:p>
            <a:pPr lvl="2"/>
            <a:r>
              <a:rPr lang="fa-IR" sz="2000" dirty="0" smtClean="0">
                <a:cs typeface="B Zar" pitchFamily="2" charset="-78"/>
              </a:rPr>
              <a:t>تفاوت ها</a:t>
            </a:r>
            <a:r>
              <a:rPr lang="en-US" sz="2000" dirty="0" smtClean="0">
                <a:cs typeface="B Zar" pitchFamily="2" charset="-78"/>
              </a:rPr>
              <a:t>(Differences) </a:t>
            </a:r>
            <a:endParaRPr lang="fa-IR" sz="2000" dirty="0" smtClean="0">
              <a:cs typeface="B Zar" pitchFamily="2" charset="-78"/>
            </a:endParaRPr>
          </a:p>
          <a:p>
            <a:pPr lvl="2"/>
            <a:r>
              <a:rPr lang="fa-IR" sz="2000" dirty="0" smtClean="0">
                <a:cs typeface="B Zar" pitchFamily="2" charset="-78"/>
              </a:rPr>
              <a:t>تقارن ها</a:t>
            </a:r>
            <a:r>
              <a:rPr lang="en-US" sz="2000" dirty="0" smtClean="0">
                <a:cs typeface="B Zar" pitchFamily="2" charset="-78"/>
              </a:rPr>
              <a:t> (Concurrences) </a:t>
            </a:r>
            <a:endParaRPr lang="fa-IR" sz="2000" dirty="0" smtClean="0">
              <a:cs typeface="B Zar" pitchFamily="2" charset="-78"/>
            </a:endParaRPr>
          </a:p>
          <a:p>
            <a:pPr lvl="2"/>
            <a:r>
              <a:rPr lang="fa-IR" sz="2000" dirty="0" smtClean="0">
                <a:cs typeface="B Zar" pitchFamily="2" charset="-78"/>
              </a:rPr>
              <a:t>همبستگی ها</a:t>
            </a:r>
            <a:r>
              <a:rPr lang="en-US" sz="2000" dirty="0" smtClean="0">
                <a:cs typeface="B Zar" pitchFamily="2" charset="-78"/>
              </a:rPr>
              <a:t> (Correlations)</a:t>
            </a:r>
            <a:endParaRPr lang="fa-IR" sz="2000" dirty="0" smtClean="0">
              <a:cs typeface="B Zar" pitchFamily="2" charset="-78"/>
            </a:endParaRPr>
          </a:p>
          <a:p>
            <a:pPr lvl="2"/>
            <a:r>
              <a:rPr lang="fa-IR" sz="2000" dirty="0" smtClean="0">
                <a:cs typeface="B Zar" pitchFamily="2" charset="-78"/>
              </a:rPr>
              <a:t>مشاهدات شخصی/دیگران</a:t>
            </a:r>
            <a:r>
              <a:rPr lang="en-US" sz="2000" dirty="0" smtClean="0">
                <a:cs typeface="B Zar" pitchFamily="2" charset="-78"/>
              </a:rPr>
              <a:t> (Self / Peer Observations) </a:t>
            </a:r>
            <a:endParaRPr lang="fa-IR" sz="2000" dirty="0" smtClean="0">
              <a:cs typeface="B Zar" pitchFamily="2" charset="-78"/>
            </a:endParaRPr>
          </a:p>
          <a:p>
            <a:pPr lvl="3"/>
            <a:r>
              <a:rPr lang="fa-IR" sz="1900" dirty="0" smtClean="0">
                <a:cs typeface="B Zar" pitchFamily="2" charset="-78"/>
              </a:rPr>
              <a:t>داروین:  27 سال تا نظریه ی تطور انواع </a:t>
            </a:r>
            <a:endParaRPr lang="en-US" sz="1900" dirty="0" smtClean="0">
              <a:cs typeface="B Zar" pitchFamily="2" charset="-78"/>
            </a:endParaRPr>
          </a:p>
          <a:p>
            <a:pPr lvl="3"/>
            <a:r>
              <a:rPr lang="fa-IR" sz="1900" dirty="0" smtClean="0">
                <a:cs typeface="B Zar" pitchFamily="2" charset="-78"/>
              </a:rPr>
              <a:t>پاستور : سالیان طولانی و ساعت های زیاد تمرکز فوق العاده  تانفی نظریه خلق الساعه</a:t>
            </a:r>
          </a:p>
          <a:p>
            <a:pPr lvl="3"/>
            <a:r>
              <a:rPr lang="fa-IR" sz="1900" dirty="0" smtClean="0">
                <a:cs typeface="B Zar" pitchFamily="2" charset="-78"/>
              </a:rPr>
              <a:t>کپلر: بکارگیری مشاهدات خود و دیگران در نفی مرکزیت زمین در کائنات</a:t>
            </a:r>
          </a:p>
          <a:p>
            <a:pPr lvl="3"/>
            <a:r>
              <a:rPr lang="fa-IR" sz="1900" dirty="0" smtClean="0">
                <a:cs typeface="B Zar" pitchFamily="2" charset="-78"/>
              </a:rPr>
              <a:t>نیوتن: ارائه قانون </a:t>
            </a:r>
            <a:r>
              <a:rPr lang="fa-IR" sz="1900" dirty="0">
                <a:cs typeface="B Zar" pitchFamily="2" charset="-78"/>
              </a:rPr>
              <a:t>گرانش(جاذبه) </a:t>
            </a:r>
            <a:r>
              <a:rPr lang="fa-IR" sz="1900" dirty="0" smtClean="0">
                <a:cs typeface="B Zar" pitchFamily="2" charset="-78"/>
              </a:rPr>
              <a:t> بر پایه مشاهدات </a:t>
            </a:r>
            <a:r>
              <a:rPr lang="fa-IR" sz="1900" dirty="0">
                <a:cs typeface="B Zar" pitchFamily="2" charset="-78"/>
              </a:rPr>
              <a:t>کپلر و </a:t>
            </a:r>
            <a:r>
              <a:rPr lang="fa-IR" sz="1900" dirty="0" smtClean="0">
                <a:cs typeface="B Zar" pitchFamily="2" charset="-78"/>
              </a:rPr>
              <a:t>دیگران</a:t>
            </a:r>
          </a:p>
          <a:p>
            <a:pPr lvl="3">
              <a:buNone/>
            </a:pPr>
            <a:endParaRPr lang="fa-IR" sz="1900" dirty="0" smtClean="0">
              <a:cs typeface="B Zar" pitchFamily="2" charset="-78"/>
            </a:endParaRPr>
          </a:p>
          <a:p>
            <a:pPr lvl="3">
              <a:buNone/>
            </a:pPr>
            <a:r>
              <a:rPr lang="fa-IR" sz="1900" dirty="0" smtClean="0">
                <a:cs typeface="B Zar" pitchFamily="2" charset="-78"/>
              </a:rPr>
              <a:t>               </a:t>
            </a:r>
            <a:r>
              <a:rPr lang="fa-IR" sz="1900" b="1" dirty="0" smtClean="0">
                <a:cs typeface="B Zar" pitchFamily="2" charset="-78"/>
              </a:rPr>
              <a:t>   مشاهدات قابل اعتماد                               علم</a:t>
            </a:r>
          </a:p>
          <a:p>
            <a:pPr marL="667512" lvl="2" indent="0">
              <a:buNone/>
            </a:pPr>
            <a:endParaRPr lang="en-US" sz="2000" dirty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3657600" y="6400800"/>
            <a:ext cx="10668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a-IR" dirty="0"/>
              <a:t>برنامه ریزی و اجرای تحقیق – مبانی </a:t>
            </a:r>
            <a:r>
              <a:rPr lang="fa-IR" dirty="0" smtClean="0"/>
              <a:t>اجراء(فرضیـه)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a-IR" dirty="0" smtClean="0"/>
              <a:t>فرضیـه</a:t>
            </a:r>
            <a:r>
              <a:rPr lang="en-US" dirty="0" smtClean="0"/>
              <a:t> (Hypothesis) </a:t>
            </a:r>
            <a:endParaRPr lang="fa-IR" dirty="0" smtClean="0"/>
          </a:p>
          <a:p>
            <a:pPr marL="393192" lvl="1" indent="0">
              <a:buNone/>
            </a:pPr>
            <a:r>
              <a:rPr lang="fa-IR" dirty="0" smtClean="0">
                <a:cs typeface="B Zar" pitchFamily="2" charset="-78"/>
              </a:rPr>
              <a:t>تصور پیشینی از رابطه و وابستگی واقعی و نه دیکته شده به عنوان واسط بین مشاهدات و پاسخ سوال تحقیق</a:t>
            </a:r>
          </a:p>
          <a:p>
            <a:pPr marL="667512" lvl="2" indent="0"/>
            <a:r>
              <a:rPr lang="fa-IR" dirty="0" smtClean="0">
                <a:cs typeface="B Zar" pitchFamily="2" charset="-78"/>
              </a:rPr>
              <a:t>   </a:t>
            </a:r>
            <a:r>
              <a:rPr lang="fa-IR" sz="2000" dirty="0" smtClean="0">
                <a:cs typeface="B Zar" pitchFamily="2" charset="-78"/>
              </a:rPr>
              <a:t>مبتنی بر سوال اصلی و اختصاصی تحقیق </a:t>
            </a:r>
            <a:r>
              <a:rPr lang="fa-IR" dirty="0" smtClean="0">
                <a:cs typeface="B Zar" pitchFamily="2" charset="-78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Research Question</a:t>
            </a:r>
            <a:r>
              <a:rPr lang="fa-IR" dirty="0" smtClean="0">
                <a:cs typeface="B Zar" pitchFamily="2" charset="-78"/>
              </a:rPr>
              <a:t>)</a:t>
            </a:r>
          </a:p>
          <a:p>
            <a:pPr marL="667512" lvl="2" indent="0"/>
            <a:r>
              <a:rPr lang="fa-IR" sz="2000" dirty="0" smtClean="0">
                <a:cs typeface="B Zar" pitchFamily="2" charset="-78"/>
              </a:rPr>
              <a:t>  آزمون پذیر نظری و یا عملی با مقدورات</a:t>
            </a:r>
          </a:p>
          <a:p>
            <a:pPr marL="667512" lvl="2" indent="0"/>
            <a:r>
              <a:rPr lang="fa-IR" sz="2000" dirty="0" smtClean="0">
                <a:cs typeface="B Zar" pitchFamily="2" charset="-78"/>
              </a:rPr>
              <a:t>   واجد مفهوم، دارای ثبات، روشن، قابل توجیه</a:t>
            </a:r>
          </a:p>
          <a:p>
            <a:pPr marL="667512" lvl="2" indent="0"/>
            <a:r>
              <a:rPr lang="fa-IR" sz="2000" dirty="0" smtClean="0">
                <a:cs typeface="B Zar" pitchFamily="2" charset="-78"/>
              </a:rPr>
              <a:t>   متناسب با داده ها و تجربیات موجود</a:t>
            </a:r>
            <a:endParaRPr lang="en-US" sz="2000" dirty="0" smtClean="0">
              <a:cs typeface="B Zar" pitchFamily="2" charset="-78"/>
            </a:endParaRPr>
          </a:p>
          <a:p>
            <a:pPr marL="667512" lvl="2" indent="0"/>
            <a:r>
              <a:rPr lang="fa-IR" sz="2000" dirty="0" smtClean="0">
                <a:cs typeface="B Zar" pitchFamily="2" charset="-78"/>
              </a:rPr>
              <a:t>   ارتقاء پذیر از راه طرح سوالات</a:t>
            </a:r>
            <a:endParaRPr lang="en-US" sz="2000" dirty="0" smtClean="0"/>
          </a:p>
          <a:p>
            <a:pPr lvl="2"/>
            <a:r>
              <a:rPr lang="fa-IR" sz="2000" dirty="0">
                <a:cs typeface="B Zar" pitchFamily="2" charset="-78"/>
              </a:rPr>
              <a:t>مبتنی </a:t>
            </a:r>
            <a:r>
              <a:rPr lang="fa-IR" sz="2000" dirty="0" smtClean="0">
                <a:cs typeface="B Zar" pitchFamily="2" charset="-78"/>
              </a:rPr>
              <a:t>بر "تشابه" ، «تفاوت" ، </a:t>
            </a:r>
            <a:r>
              <a:rPr lang="fa-IR" sz="2000" dirty="0">
                <a:cs typeface="B Zar" pitchFamily="2" charset="-78"/>
              </a:rPr>
              <a:t>"تقارن"  </a:t>
            </a:r>
            <a:r>
              <a:rPr lang="fa-IR" sz="2000" dirty="0" smtClean="0">
                <a:cs typeface="B Zar" pitchFamily="2" charset="-78"/>
              </a:rPr>
              <a:t>و ”هبستگی" رویدادها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مبری ازایجاد اختلال در مشاهدات</a:t>
            </a:r>
            <a:endParaRPr lang="en-US" sz="2000" dirty="0" smtClean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5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a-IR" dirty="0" smtClean="0"/>
              <a:t>برنامه ریزی و اجرای تحقیق – مبانی اجراء (فرضیـه)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sz="2800" dirty="0" smtClean="0"/>
          </a:p>
          <a:p>
            <a:pPr lvl="2"/>
            <a:r>
              <a:rPr lang="fa-IR" dirty="0" smtClean="0">
                <a:cs typeface="B Zar" pitchFamily="2" charset="-78"/>
              </a:rPr>
              <a:t>مبتنی برتوجه بایسته به کارهای دیگران از طریق شناخت فاصله ی پاسخ سوال تحقیق و اطلاعات موجود</a:t>
            </a:r>
          </a:p>
          <a:p>
            <a:pPr lvl="3"/>
            <a:r>
              <a:rPr lang="fa-IR" dirty="0" smtClean="0">
                <a:cs typeface="B Zar" pitchFamily="2" charset="-78"/>
              </a:rPr>
              <a:t>عدم </a:t>
            </a:r>
            <a:r>
              <a:rPr lang="fa-IR" dirty="0">
                <a:cs typeface="B Zar" pitchFamily="2" charset="-78"/>
              </a:rPr>
              <a:t>تکافویا نقص آشکار در اطلاعات </a:t>
            </a:r>
            <a:r>
              <a:rPr lang="fa-IR" dirty="0" smtClean="0">
                <a:cs typeface="B Zar" pitchFamily="2" charset="-78"/>
              </a:rPr>
              <a:t>جهت رد/ قبول فرضیه</a:t>
            </a:r>
          </a:p>
          <a:p>
            <a:pPr lvl="3"/>
            <a:r>
              <a:rPr lang="fa-IR" dirty="0" smtClean="0">
                <a:cs typeface="B Zar" pitchFamily="2" charset="-78"/>
              </a:rPr>
              <a:t>نا سازگاری در اطلاعات موجود</a:t>
            </a:r>
          </a:p>
          <a:p>
            <a:pPr lvl="3"/>
            <a:r>
              <a:rPr lang="fa-IR" dirty="0" smtClean="0">
                <a:cs typeface="B Zar" pitchFamily="2" charset="-78"/>
              </a:rPr>
              <a:t>عدم اشاره یا توجه به سوال تحقیق مورد نظر</a:t>
            </a:r>
          </a:p>
          <a:p>
            <a:pPr lvl="3">
              <a:buNone/>
            </a:pPr>
            <a:endParaRPr lang="fa-IR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شکل های فرضیه</a:t>
            </a:r>
          </a:p>
          <a:p>
            <a:pPr lvl="2"/>
            <a:r>
              <a:rPr lang="fa-IR" dirty="0" smtClean="0">
                <a:cs typeface="B Zar" pitchFamily="2" charset="-78"/>
              </a:rPr>
              <a:t>اظهاری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Declarative</a:t>
            </a:r>
            <a:r>
              <a:rPr lang="fa-IR" dirty="0" smtClean="0">
                <a:cs typeface="B Zar" pitchFamily="2" charset="-78"/>
              </a:rPr>
              <a:t>)</a:t>
            </a:r>
            <a:r>
              <a:rPr lang="en-US" dirty="0" smtClean="0">
                <a:cs typeface="B Zar" pitchFamily="2" charset="-78"/>
              </a:rPr>
              <a:t>      </a:t>
            </a:r>
            <a:r>
              <a:rPr lang="fa-IR" dirty="0" smtClean="0">
                <a:cs typeface="B Zar" pitchFamily="2" charset="-78"/>
              </a:rPr>
              <a:t>          تایید وجود ارتباط مفروض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بطلانی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Nullifying</a:t>
            </a:r>
            <a:r>
              <a:rPr lang="fa-IR" dirty="0" smtClean="0">
                <a:cs typeface="B Zar" pitchFamily="2" charset="-78"/>
              </a:rPr>
              <a:t>)       </a:t>
            </a:r>
            <a:r>
              <a:rPr lang="en-US" dirty="0" smtClean="0">
                <a:cs typeface="B Zar" pitchFamily="2" charset="-78"/>
              </a:rPr>
              <a:t>           </a:t>
            </a:r>
            <a:r>
              <a:rPr lang="fa-IR" dirty="0" smtClean="0">
                <a:cs typeface="B Zar" pitchFamily="2" charset="-78"/>
              </a:rPr>
              <a:t> رد ارتباط مفروض </a:t>
            </a:r>
          </a:p>
          <a:p>
            <a:pPr lvl="2"/>
            <a:r>
              <a:rPr lang="fa-IR" dirty="0" smtClean="0">
                <a:cs typeface="B Zar" pitchFamily="2" charset="-78"/>
              </a:rPr>
              <a:t>سوالی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 Form</a:t>
            </a:r>
            <a:r>
              <a:rPr lang="fa-IR" dirty="0" smtClean="0">
                <a:cs typeface="B Zar" pitchFamily="2" charset="-78"/>
              </a:rPr>
              <a:t>)        </a:t>
            </a:r>
            <a:r>
              <a:rPr lang="en-US" dirty="0" smtClean="0">
                <a:cs typeface="B Zar" pitchFamily="2" charset="-78"/>
              </a:rPr>
              <a:t>  </a:t>
            </a:r>
            <a:r>
              <a:rPr lang="fa-IR" dirty="0" smtClean="0">
                <a:cs typeface="B Zar" pitchFamily="2" charset="-78"/>
              </a:rPr>
              <a:t>   تردید </a:t>
            </a:r>
            <a:r>
              <a:rPr lang="fa-IR" dirty="0">
                <a:cs typeface="B Zar" pitchFamily="2" charset="-78"/>
              </a:rPr>
              <a:t>در ارتباط مفروض </a:t>
            </a:r>
            <a:r>
              <a:rPr lang="fa-IR" dirty="0" smtClean="0">
                <a:cs typeface="B Zar" pitchFamily="2" charset="-78"/>
              </a:rPr>
              <a:t>(صرفا در ابتدای راه)</a:t>
            </a:r>
          </a:p>
          <a:p>
            <a:pPr lvl="1"/>
            <a:endParaRPr lang="fa-IR" dirty="0" smtClean="0"/>
          </a:p>
          <a:p>
            <a:pPr lvl="0"/>
            <a:endParaRPr lang="fa-I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a-IR" dirty="0" smtClean="0"/>
              <a:t>برنامه ریزی و اجرای تحقیق – مبانی اجراء(آزمـون)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endParaRPr lang="fa-IR" dirty="0" smtClean="0"/>
          </a:p>
          <a:p>
            <a:pPr lvl="0"/>
            <a:r>
              <a:rPr lang="fa-IR" dirty="0" smtClean="0"/>
              <a:t>آزمـون</a:t>
            </a:r>
          </a:p>
          <a:p>
            <a:pPr marL="393192" lvl="1" indent="0">
              <a:buNone/>
            </a:pPr>
            <a:r>
              <a:rPr lang="fa-IR" dirty="0" smtClean="0">
                <a:cs typeface="B Zar" pitchFamily="2" charset="-78"/>
              </a:rPr>
              <a:t>الزام "رویدادها" به وقوع در چارچوب و با شرائط خاص و منطبق بر سوال تحقیق به عنوان معیار تأيید/ ردّ فرضیه با نظر داشت طراحی منطقی و مرحله ای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شبیه سازی کامپیوتری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در آزمایشگاه 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در میدان واقعی(طبیعت)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پیشنیازها </a:t>
            </a:r>
          </a:p>
          <a:p>
            <a:pPr lvl="2"/>
            <a:r>
              <a:rPr lang="fa-IR" dirty="0" smtClean="0">
                <a:cs typeface="B Zar" pitchFamily="2" charset="-78"/>
              </a:rPr>
              <a:t>صرف وقت لازم</a:t>
            </a:r>
          </a:p>
          <a:p>
            <a:pPr lvl="2"/>
            <a:r>
              <a:rPr lang="fa-IR" dirty="0" smtClean="0">
                <a:cs typeface="B Zar" pitchFamily="2" charset="-78"/>
              </a:rPr>
              <a:t>بذل دقت کافی بسته به هدف</a:t>
            </a:r>
          </a:p>
          <a:p>
            <a:pPr lvl="2"/>
            <a:r>
              <a:rPr lang="fa-IR" dirty="0" smtClean="0">
                <a:cs typeface="B Zar" pitchFamily="2" charset="-78"/>
              </a:rPr>
              <a:t>انتخاب درست ابزار (کامپیوتر/ آزمایشگاه/ طبیعت)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a-IR" dirty="0" smtClean="0"/>
              <a:t>برنامه ریزی و اجرای تحقیق – مبانی اجراء(آزمـون)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a-IR" dirty="0" smtClean="0">
                <a:cs typeface="B Zar" pitchFamily="2" charset="-78"/>
              </a:rPr>
              <a:t>مراحل اصلی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توجه به عوامل موثر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تغییر هوشمندانه و مرحله ای متغیرها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تحلیل اطلاعات اولیه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آزمایش مجدد نتایج دور از انتظار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ثبت دقیق شرایط و نتایج (عدم اعتماد به حافظه!!)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امکانات و زمان صرف شده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داده های خام به دست آمده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نتیجه تحلیل اولیه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شرایط جانبی موثر در نتایج</a:t>
            </a:r>
            <a:endParaRPr lang="en-US" sz="2000" dirty="0" smtClean="0">
              <a:cs typeface="B Zar" pitchFamily="2" charset="-78"/>
            </a:endParaRPr>
          </a:p>
          <a:p>
            <a:pPr lvl="0">
              <a:buNone/>
            </a:pPr>
            <a:endParaRPr lang="fa-IR" dirty="0" smtClean="0"/>
          </a:p>
          <a:p>
            <a:pPr lvl="0"/>
            <a:endParaRPr lang="fa-IR" dirty="0" smtClean="0"/>
          </a:p>
          <a:p>
            <a:pPr lvl="0"/>
            <a:endParaRPr lang="fa-I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a-IR" dirty="0" smtClean="0"/>
              <a:t>برنامه ریزی و اجرای تحقیق – مبانی اجراء(آزمـون)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382000" cy="4389120"/>
          </a:xfrm>
        </p:spPr>
        <p:txBody>
          <a:bodyPr>
            <a:normAutofit/>
          </a:bodyPr>
          <a:lstStyle/>
          <a:p>
            <a:pPr lvl="1"/>
            <a:r>
              <a:rPr lang="fa-IR" dirty="0" smtClean="0">
                <a:cs typeface="B Zar" pitchFamily="2" charset="-78"/>
              </a:rPr>
              <a:t>روش ها</a:t>
            </a:r>
          </a:p>
          <a:p>
            <a:pPr lvl="1">
              <a:buNone/>
            </a:pPr>
            <a:endParaRPr lang="fa-IR" dirty="0" smtClean="0">
              <a:cs typeface="B Zar" pitchFamily="2" charset="-78"/>
            </a:endParaRPr>
          </a:p>
          <a:p>
            <a:pPr lvl="2"/>
            <a:r>
              <a:rPr lang="fa-IR" sz="2000" dirty="0" smtClean="0">
                <a:cs typeface="B Zar" pitchFamily="2" charset="-78"/>
              </a:rPr>
              <a:t>بررسی موردی (</a:t>
            </a:r>
            <a:r>
              <a:rPr lang="en-US" sz="2000" dirty="0" smtClean="0">
                <a:cs typeface="B Zar" pitchFamily="2" charset="-78"/>
              </a:rPr>
              <a:t>Case</a:t>
            </a:r>
            <a:r>
              <a:rPr lang="fa-IR" sz="2000" dirty="0" smtClean="0">
                <a:cs typeface="B Zar" pitchFamily="2" charset="-78"/>
              </a:rPr>
              <a:t>)                        :    موارد نادر یا پرهزینه و غیر قابل تعمیم	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سنجش وسیع (</a:t>
            </a:r>
            <a:r>
              <a:rPr lang="en-US" sz="2000" dirty="0" smtClean="0">
                <a:cs typeface="B Zar" pitchFamily="2" charset="-78"/>
              </a:rPr>
              <a:t>Survey</a:t>
            </a:r>
            <a:r>
              <a:rPr lang="fa-IR" sz="2000" dirty="0" smtClean="0">
                <a:cs typeface="B Zar" pitchFamily="2" charset="-78"/>
              </a:rPr>
              <a:t>) 	    :    نمونه های زیاد و مستقل ولی قابل تعمیم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پیشینه ای (</a:t>
            </a:r>
            <a:r>
              <a:rPr lang="en-US" sz="2000" dirty="0" smtClean="0">
                <a:cs typeface="B Zar" pitchFamily="2" charset="-78"/>
              </a:rPr>
              <a:t>Historical</a:t>
            </a:r>
            <a:r>
              <a:rPr lang="fa-IR" sz="2000" dirty="0" smtClean="0">
                <a:cs typeface="B Zar" pitchFamily="2" charset="-78"/>
              </a:rPr>
              <a:t>)                    :    به کارگیری داده های موجود و ارتباط آن با موضوع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آزمایشگاهی (</a:t>
            </a:r>
            <a:r>
              <a:rPr lang="en-US" sz="2000" dirty="0" smtClean="0">
                <a:cs typeface="B Zar" pitchFamily="2" charset="-78"/>
              </a:rPr>
              <a:t>Experimental</a:t>
            </a:r>
            <a:r>
              <a:rPr lang="fa-IR" sz="2000" dirty="0" smtClean="0">
                <a:cs typeface="B Zar" pitchFamily="2" charset="-78"/>
              </a:rPr>
              <a:t>)      </a:t>
            </a:r>
            <a:r>
              <a:rPr lang="en-US" sz="2000" dirty="0" smtClean="0">
                <a:cs typeface="B Zar" pitchFamily="2" charset="-78"/>
              </a:rPr>
              <a:t>:</a:t>
            </a:r>
            <a:r>
              <a:rPr lang="fa-IR" sz="2000" dirty="0" smtClean="0">
                <a:cs typeface="B Zar" pitchFamily="2" charset="-78"/>
              </a:rPr>
              <a:t>    با محدودیت کاربرد و نتایج مطلوب</a:t>
            </a:r>
          </a:p>
          <a:p>
            <a:pPr lvl="2"/>
            <a:r>
              <a:rPr lang="fa-IR" sz="2000" dirty="0" smtClean="0">
                <a:cs typeface="B Zar" pitchFamily="2" charset="-78"/>
              </a:rPr>
              <a:t>تصنعی (</a:t>
            </a:r>
            <a:r>
              <a:rPr lang="en-US" sz="2000" dirty="0" smtClean="0">
                <a:cs typeface="B Zar" pitchFamily="2" charset="-78"/>
              </a:rPr>
              <a:t>Synthetic</a:t>
            </a:r>
            <a:r>
              <a:rPr lang="fa-IR" sz="2000" dirty="0" smtClean="0">
                <a:cs typeface="B Zar" pitchFamily="2" charset="-78"/>
              </a:rPr>
              <a:t>)                        :    ایجاد وضعیت مورد نظر به صورت ساختگی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برنامه ریزی و اجرای تحقیق – مبانی اجراء(تفسیـر)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120"/>
          </a:xfrm>
        </p:spPr>
        <p:txBody>
          <a:bodyPr>
            <a:normAutofit lnSpcReduction="10000"/>
          </a:bodyPr>
          <a:lstStyle/>
          <a:p>
            <a:pPr lvl="0"/>
            <a:r>
              <a:rPr lang="fa-IR" dirty="0" smtClean="0"/>
              <a:t>تفسیـر</a:t>
            </a:r>
            <a:r>
              <a:rPr lang="en-US" dirty="0" smtClean="0"/>
              <a:t>( Interpretation)</a:t>
            </a:r>
            <a:r>
              <a:rPr lang="fa-IR" dirty="0" smtClean="0"/>
              <a:t>  </a:t>
            </a:r>
          </a:p>
          <a:p>
            <a:pPr lvl="0">
              <a:buNone/>
            </a:pPr>
            <a:r>
              <a:rPr lang="fa-IR" dirty="0" smtClean="0">
                <a:cs typeface="B Zar" pitchFamily="2" charset="-78"/>
              </a:rPr>
              <a:t>	</a:t>
            </a:r>
            <a:r>
              <a:rPr lang="fa-IR" sz="2400" dirty="0" smtClean="0">
                <a:cs typeface="B Zar" pitchFamily="2" charset="-78"/>
              </a:rPr>
              <a:t>معنا کردن نتایج آزمون در برآورد</a:t>
            </a:r>
            <a:r>
              <a:rPr lang="en-US" sz="2400" dirty="0" smtClean="0">
                <a:cs typeface="B Zar" pitchFamily="2" charset="-78"/>
              </a:rPr>
              <a:t> </a:t>
            </a:r>
            <a:r>
              <a:rPr lang="fa-IR" sz="2400" dirty="0" smtClean="0">
                <a:cs typeface="B Zar" pitchFamily="2" charset="-78"/>
              </a:rPr>
              <a:t>(</a:t>
            </a:r>
            <a:r>
              <a:rPr lang="fa-IR" sz="2400" dirty="0" smtClean="0"/>
              <a:t> پذیرش یا رد)</a:t>
            </a:r>
            <a:r>
              <a:rPr lang="fa-IR" sz="2400" dirty="0" smtClean="0">
                <a:cs typeface="B Zar" pitchFamily="2" charset="-78"/>
              </a:rPr>
              <a:t> فرضیه</a:t>
            </a:r>
            <a:r>
              <a:rPr lang="en-US" sz="2400" dirty="0" smtClean="0">
                <a:cs typeface="B Zar" pitchFamily="2" charset="-78"/>
              </a:rPr>
              <a:t> </a:t>
            </a:r>
            <a:r>
              <a:rPr lang="fa-IR" sz="2400" dirty="0" smtClean="0">
                <a:cs typeface="B Zar" pitchFamily="2" charset="-78"/>
              </a:rPr>
              <a:t> با قابلیت شمول بر همه شواهد</a:t>
            </a:r>
          </a:p>
          <a:p>
            <a:pPr lvl="1"/>
            <a:endParaRPr lang="fa-IR" sz="2200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نیازها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تیـز بینی</a:t>
            </a:r>
            <a:r>
              <a:rPr lang="en-US" dirty="0" smtClean="0">
                <a:cs typeface="B Zar" pitchFamily="2" charset="-78"/>
              </a:rPr>
              <a:t>(Scrutiny)</a:t>
            </a:r>
          </a:p>
          <a:p>
            <a:pPr lvl="2"/>
            <a:r>
              <a:rPr lang="fa-IR" dirty="0" smtClean="0">
                <a:cs typeface="B Zar" pitchFamily="2" charset="-78"/>
              </a:rPr>
              <a:t> چند جانبه نگری</a:t>
            </a:r>
            <a:r>
              <a:rPr lang="en-US" dirty="0" smtClean="0">
                <a:cs typeface="B Zar" pitchFamily="2" charset="-78"/>
              </a:rPr>
              <a:t>(Comprehensiveness)</a:t>
            </a:r>
            <a:endParaRPr lang="fa-IR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نشاط کاری</a:t>
            </a:r>
            <a:r>
              <a:rPr lang="en-US" dirty="0" smtClean="0">
                <a:cs typeface="B Zar" pitchFamily="2" charset="-78"/>
              </a:rPr>
              <a:t> (Devotion)</a:t>
            </a:r>
          </a:p>
          <a:p>
            <a:pPr lvl="2"/>
            <a:r>
              <a:rPr lang="fa-IR" dirty="0" smtClean="0">
                <a:cs typeface="B Zar" pitchFamily="2" charset="-78"/>
              </a:rPr>
              <a:t>ممارست</a:t>
            </a:r>
            <a:r>
              <a:rPr lang="en-US" dirty="0" smtClean="0">
                <a:cs typeface="B Zar" pitchFamily="2" charset="-78"/>
              </a:rPr>
              <a:t> (Industry)</a:t>
            </a:r>
            <a:endParaRPr lang="fa-IR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بهره مندی از هر موقعیت(</a:t>
            </a:r>
            <a:r>
              <a:rPr lang="en-US" dirty="0" smtClean="0">
                <a:cs typeface="B Zar" pitchFamily="2" charset="-78"/>
              </a:rPr>
              <a:t>B</a:t>
            </a:r>
            <a:r>
              <a:rPr lang="en-US" baseline="30000" dirty="0" smtClean="0">
                <a:cs typeface="B Zar" pitchFamily="2" charset="-78"/>
              </a:rPr>
              <a:t>3</a:t>
            </a:r>
            <a:r>
              <a:rPr lang="en-US" dirty="0" smtClean="0">
                <a:cs typeface="B Zar" pitchFamily="2" charset="-78"/>
              </a:rPr>
              <a:t>: Bath , Bed , Bus</a:t>
            </a:r>
            <a:r>
              <a:rPr lang="fa-IR" dirty="0" smtClean="0">
                <a:cs typeface="B Zar" pitchFamily="2" charset="-78"/>
              </a:rPr>
              <a:t>)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معاینه و نقد واجدین صلاحیت</a:t>
            </a:r>
            <a:r>
              <a:rPr lang="en-US" dirty="0" smtClean="0">
                <a:cs typeface="B Zar" pitchFamily="2" charset="-78"/>
              </a:rPr>
              <a:t> (Judgment)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برنامه ریزی و اجرای تحقیق – مبانی اجراء(تفسیـر)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fa-IR" dirty="0" smtClean="0">
                <a:cs typeface="B Zar" pitchFamily="2" charset="-78"/>
              </a:rPr>
              <a:t>ابزارها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Intuition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   : </a:t>
            </a:r>
            <a:r>
              <a:rPr lang="fa-IR" dirty="0" smtClean="0">
                <a:latin typeface="Times New Roman" pitchFamily="18" charset="0"/>
                <a:cs typeface="B Zar" pitchFamily="2" charset="-78"/>
              </a:rPr>
              <a:t>شهود و دریافت فطری</a:t>
            </a:r>
          </a:p>
          <a:p>
            <a:pPr lvl="2"/>
            <a:r>
              <a:rPr lang="en-US" dirty="0" smtClean="0">
                <a:latin typeface="Times New Roman" pitchFamily="18" charset="0"/>
                <a:cs typeface="B Zar" pitchFamily="2" charset="-78"/>
              </a:rPr>
              <a:t>Induction</a:t>
            </a:r>
            <a:r>
              <a:rPr lang="fa-IR" dirty="0" smtClean="0">
                <a:latin typeface="Times New Roman" pitchFamily="18" charset="0"/>
                <a:cs typeface="B Zar" pitchFamily="2" charset="-78"/>
              </a:rPr>
              <a:t>  : استقراء </a:t>
            </a:r>
          </a:p>
          <a:p>
            <a:pPr lvl="2"/>
            <a:r>
              <a:rPr lang="en-US" dirty="0" smtClean="0">
                <a:latin typeface="Times New Roman" pitchFamily="18" charset="0"/>
                <a:cs typeface="B Zar" pitchFamily="2" charset="-78"/>
              </a:rPr>
              <a:t>Deduction</a:t>
            </a:r>
            <a:r>
              <a:rPr lang="fa-IR" dirty="0" smtClean="0">
                <a:latin typeface="Times New Roman" pitchFamily="18" charset="0"/>
                <a:cs typeface="B Zar" pitchFamily="2" charset="-78"/>
              </a:rPr>
              <a:t> : استنباط</a:t>
            </a:r>
          </a:p>
          <a:p>
            <a:pPr lvl="1"/>
            <a:r>
              <a:rPr lang="fa-IR" dirty="0" smtClean="0">
                <a:latin typeface="Times New Roman" pitchFamily="18" charset="0"/>
                <a:cs typeface="B Zar" pitchFamily="2" charset="-78"/>
              </a:rPr>
              <a:t>معاینه و محک چندباره</a:t>
            </a:r>
          </a:p>
          <a:p>
            <a:pPr lvl="2"/>
            <a:r>
              <a:rPr lang="fa-IR" dirty="0" smtClean="0">
                <a:latin typeface="Times New Roman" pitchFamily="18" charset="0"/>
                <a:cs typeface="B Zar" pitchFamily="2" charset="-78"/>
              </a:rPr>
              <a:t>توسط محقق</a:t>
            </a:r>
          </a:p>
          <a:p>
            <a:pPr lvl="2"/>
            <a:r>
              <a:rPr lang="fa-IR" dirty="0" smtClean="0">
                <a:latin typeface="Times New Roman" pitchFamily="18" charset="0"/>
                <a:cs typeface="B Zar" pitchFamily="2" charset="-78"/>
              </a:rPr>
              <a:t>توسط دوستان مطلع</a:t>
            </a:r>
          </a:p>
          <a:p>
            <a:pPr lvl="2"/>
            <a:r>
              <a:rPr lang="fa-IR" dirty="0" smtClean="0">
                <a:latin typeface="Times New Roman" pitchFamily="18" charset="0"/>
                <a:cs typeface="B Zar" pitchFamily="2" charset="-78"/>
              </a:rPr>
              <a:t>توسط استاد راهنما و مشاور</a:t>
            </a:r>
          </a:p>
          <a:p>
            <a:pPr lvl="1"/>
            <a:r>
              <a:rPr lang="fa-IR" dirty="0" smtClean="0">
                <a:latin typeface="Times New Roman" pitchFamily="18" charset="0"/>
                <a:cs typeface="B Zar" pitchFamily="2" charset="-78"/>
              </a:rPr>
              <a:t>ارائه</a:t>
            </a:r>
          </a:p>
          <a:p>
            <a:pPr lvl="2"/>
            <a:r>
              <a:rPr lang="fa-IR" dirty="0" smtClean="0">
                <a:latin typeface="Times New Roman" pitchFamily="18" charset="0"/>
                <a:cs typeface="B Zar" pitchFamily="2" charset="-78"/>
              </a:rPr>
              <a:t>نشر</a:t>
            </a:r>
          </a:p>
          <a:p>
            <a:pPr lvl="2"/>
            <a:r>
              <a:rPr lang="fa-IR" dirty="0" smtClean="0">
                <a:latin typeface="Times New Roman" pitchFamily="18" charset="0"/>
                <a:cs typeface="B Zar" pitchFamily="2" charset="-78"/>
              </a:rPr>
              <a:t>سخنرانی</a:t>
            </a:r>
            <a:endParaRPr lang="en-US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برنامه ریزی و اجرای تحقیق – </a:t>
            </a:r>
            <a:r>
              <a:rPr lang="fa-IR" smtClean="0"/>
              <a:t>روندنمای اجراء(مشاهده</a:t>
            </a:r>
            <a:r>
              <a:rPr lang="fa-IR" dirty="0" smtClean="0"/>
              <a:t>، فرضیه،آزمون، تفسیر)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39</a:t>
            </a:fld>
            <a:endParaRPr lang="en-US" dirty="0"/>
          </a:p>
        </p:txBody>
      </p:sp>
      <p:grpSp>
        <p:nvGrpSpPr>
          <p:cNvPr id="5" name="Group 66"/>
          <p:cNvGrpSpPr>
            <a:grpSpLocks noGrp="1"/>
          </p:cNvGrpSpPr>
          <p:nvPr/>
        </p:nvGrpSpPr>
        <p:grpSpPr bwMode="auto">
          <a:xfrm>
            <a:off x="457200" y="1935163"/>
            <a:ext cx="8229600" cy="4389437"/>
            <a:chOff x="1008" y="359"/>
            <a:chExt cx="3399" cy="3577"/>
          </a:xfrm>
        </p:grpSpPr>
        <p:sp>
          <p:nvSpPr>
            <p:cNvPr id="6" name="Rectangle 56"/>
            <p:cNvSpPr>
              <a:spLocks noChangeArrowheads="1"/>
            </p:cNvSpPr>
            <p:nvPr/>
          </p:nvSpPr>
          <p:spPr bwMode="auto">
            <a:xfrm rot="-1172417">
              <a:off x="2784" y="2976"/>
              <a:ext cx="43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Deduction</a:t>
              </a:r>
            </a:p>
          </p:txBody>
        </p:sp>
        <p:grpSp>
          <p:nvGrpSpPr>
            <p:cNvPr id="7" name="Group 65"/>
            <p:cNvGrpSpPr>
              <a:grpSpLocks/>
            </p:cNvGrpSpPr>
            <p:nvPr/>
          </p:nvGrpSpPr>
          <p:grpSpPr bwMode="auto">
            <a:xfrm>
              <a:off x="1008" y="359"/>
              <a:ext cx="3399" cy="3577"/>
              <a:chOff x="1008" y="359"/>
              <a:chExt cx="3399" cy="3577"/>
            </a:xfrm>
          </p:grpSpPr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1008" y="359"/>
                <a:ext cx="3399" cy="3385"/>
                <a:chOff x="1008" y="215"/>
                <a:chExt cx="3399" cy="3385"/>
              </a:xfrm>
            </p:grpSpPr>
            <p:sp>
              <p:nvSpPr>
                <p:cNvPr id="26" name="Freeform 6"/>
                <p:cNvSpPr>
                  <a:spLocks/>
                </p:cNvSpPr>
                <p:nvPr/>
              </p:nvSpPr>
              <p:spPr bwMode="auto">
                <a:xfrm>
                  <a:off x="1041" y="274"/>
                  <a:ext cx="3366" cy="3262"/>
                </a:xfrm>
                <a:custGeom>
                  <a:avLst/>
                  <a:gdLst>
                    <a:gd name="T0" fmla="*/ 1651 w 3366"/>
                    <a:gd name="T1" fmla="*/ 1808 h 3262"/>
                    <a:gd name="T2" fmla="*/ 1711 w 3366"/>
                    <a:gd name="T3" fmla="*/ 1614 h 3262"/>
                    <a:gd name="T4" fmla="*/ 1907 w 3366"/>
                    <a:gd name="T5" fmla="*/ 1646 h 3262"/>
                    <a:gd name="T6" fmla="*/ 1921 w 3366"/>
                    <a:gd name="T7" fmla="*/ 1912 h 3262"/>
                    <a:gd name="T8" fmla="*/ 1655 w 3366"/>
                    <a:gd name="T9" fmla="*/ 2076 h 3262"/>
                    <a:gd name="T10" fmla="*/ 1405 w 3366"/>
                    <a:gd name="T11" fmla="*/ 1806 h 3262"/>
                    <a:gd name="T12" fmla="*/ 1477 w 3366"/>
                    <a:gd name="T13" fmla="*/ 1500 h 3262"/>
                    <a:gd name="T14" fmla="*/ 1794 w 3366"/>
                    <a:gd name="T15" fmla="*/ 1348 h 3262"/>
                    <a:gd name="T16" fmla="*/ 2089 w 3366"/>
                    <a:gd name="T17" fmla="*/ 1488 h 3262"/>
                    <a:gd name="T18" fmla="*/ 2147 w 3366"/>
                    <a:gd name="T19" fmla="*/ 1934 h 3262"/>
                    <a:gd name="T20" fmla="*/ 1737 w 3366"/>
                    <a:gd name="T21" fmla="*/ 2280 h 3262"/>
                    <a:gd name="T22" fmla="*/ 1135 w 3366"/>
                    <a:gd name="T23" fmla="*/ 1998 h 3262"/>
                    <a:gd name="T24" fmla="*/ 1225 w 3366"/>
                    <a:gd name="T25" fmla="*/ 1314 h 3262"/>
                    <a:gd name="T26" fmla="*/ 1781 w 3366"/>
                    <a:gd name="T27" fmla="*/ 1060 h 3262"/>
                    <a:gd name="T28" fmla="*/ 2311 w 3366"/>
                    <a:gd name="T29" fmla="*/ 1360 h 3262"/>
                    <a:gd name="T30" fmla="*/ 2379 w 3366"/>
                    <a:gd name="T31" fmla="*/ 2072 h 3262"/>
                    <a:gd name="T32" fmla="*/ 1907 w 3366"/>
                    <a:gd name="T33" fmla="*/ 2498 h 3262"/>
                    <a:gd name="T34" fmla="*/ 1258 w 3366"/>
                    <a:gd name="T35" fmla="*/ 2473 h 3262"/>
                    <a:gd name="T36" fmla="*/ 820 w 3366"/>
                    <a:gd name="T37" fmla="*/ 2064 h 3262"/>
                    <a:gd name="T38" fmla="*/ 815 w 3366"/>
                    <a:gd name="T39" fmla="*/ 1339 h 3262"/>
                    <a:gd name="T40" fmla="*/ 1207 w 3366"/>
                    <a:gd name="T41" fmla="*/ 906 h 3262"/>
                    <a:gd name="T42" fmla="*/ 1737 w 3366"/>
                    <a:gd name="T43" fmla="*/ 771 h 3262"/>
                    <a:gd name="T44" fmla="*/ 2240 w 3366"/>
                    <a:gd name="T45" fmla="*/ 928 h 3262"/>
                    <a:gd name="T46" fmla="*/ 2657 w 3366"/>
                    <a:gd name="T47" fmla="*/ 1459 h 3262"/>
                    <a:gd name="T48" fmla="*/ 2504 w 3366"/>
                    <a:gd name="T49" fmla="*/ 2356 h 3262"/>
                    <a:gd name="T50" fmla="*/ 1745 w 3366"/>
                    <a:gd name="T51" fmla="*/ 2752 h 3262"/>
                    <a:gd name="T52" fmla="*/ 1099 w 3366"/>
                    <a:gd name="T53" fmla="*/ 2656 h 3262"/>
                    <a:gd name="T54" fmla="*/ 519 w 3366"/>
                    <a:gd name="T55" fmla="*/ 2170 h 3262"/>
                    <a:gd name="T56" fmla="*/ 511 w 3366"/>
                    <a:gd name="T57" fmla="*/ 1222 h 3262"/>
                    <a:gd name="T58" fmla="*/ 1051 w 3366"/>
                    <a:gd name="T59" fmla="*/ 642 h 3262"/>
                    <a:gd name="T60" fmla="*/ 1831 w 3366"/>
                    <a:gd name="T61" fmla="*/ 494 h 3262"/>
                    <a:gd name="T62" fmla="*/ 2567 w 3366"/>
                    <a:gd name="T63" fmla="*/ 842 h 3262"/>
                    <a:gd name="T64" fmla="*/ 2943 w 3366"/>
                    <a:gd name="T65" fmla="*/ 1570 h 3262"/>
                    <a:gd name="T66" fmla="*/ 2843 w 3366"/>
                    <a:gd name="T67" fmla="*/ 2278 h 3262"/>
                    <a:gd name="T68" fmla="*/ 2319 w 3366"/>
                    <a:gd name="T69" fmla="*/ 2862 h 3262"/>
                    <a:gd name="T70" fmla="*/ 1328 w 3366"/>
                    <a:gd name="T71" fmla="*/ 3050 h 3262"/>
                    <a:gd name="T72" fmla="*/ 435 w 3366"/>
                    <a:gd name="T73" fmla="*/ 2618 h 3262"/>
                    <a:gd name="T74" fmla="*/ 16 w 3366"/>
                    <a:gd name="T75" fmla="*/ 1694 h 3262"/>
                    <a:gd name="T76" fmla="*/ 211 w 3366"/>
                    <a:gd name="T77" fmla="*/ 874 h 3262"/>
                    <a:gd name="T78" fmla="*/ 867 w 3366"/>
                    <a:gd name="T79" fmla="*/ 214 h 3262"/>
                    <a:gd name="T80" fmla="*/ 1611 w 3366"/>
                    <a:gd name="T81" fmla="*/ 6 h 3262"/>
                    <a:gd name="T82" fmla="*/ 2331 w 3366"/>
                    <a:gd name="T83" fmla="*/ 134 h 3262"/>
                    <a:gd name="T84" fmla="*/ 2967 w 3366"/>
                    <a:gd name="T85" fmla="*/ 598 h 3262"/>
                    <a:gd name="T86" fmla="*/ 3347 w 3366"/>
                    <a:gd name="T87" fmla="*/ 1426 h 3262"/>
                    <a:gd name="T88" fmla="*/ 3175 w 3366"/>
                    <a:gd name="T89" fmla="*/ 2458 h 3262"/>
                    <a:gd name="T90" fmla="*/ 2595 w 3366"/>
                    <a:gd name="T91" fmla="*/ 3098 h 326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3366"/>
                    <a:gd name="T139" fmla="*/ 0 h 3262"/>
                    <a:gd name="T140" fmla="*/ 3366 w 3366"/>
                    <a:gd name="T141" fmla="*/ 3262 h 3262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3366" h="3262">
                      <a:moveTo>
                        <a:pt x="1723" y="1880"/>
                      </a:moveTo>
                      <a:cubicBezTo>
                        <a:pt x="1711" y="1868"/>
                        <a:pt x="1664" y="1838"/>
                        <a:pt x="1651" y="1808"/>
                      </a:cubicBezTo>
                      <a:cubicBezTo>
                        <a:pt x="1638" y="1778"/>
                        <a:pt x="1633" y="1730"/>
                        <a:pt x="1643" y="1698"/>
                      </a:cubicBezTo>
                      <a:cubicBezTo>
                        <a:pt x="1653" y="1666"/>
                        <a:pt x="1682" y="1632"/>
                        <a:pt x="1711" y="1614"/>
                      </a:cubicBezTo>
                      <a:cubicBezTo>
                        <a:pt x="1740" y="1596"/>
                        <a:pt x="1782" y="1587"/>
                        <a:pt x="1815" y="1592"/>
                      </a:cubicBezTo>
                      <a:cubicBezTo>
                        <a:pt x="1848" y="1597"/>
                        <a:pt x="1886" y="1616"/>
                        <a:pt x="1907" y="1646"/>
                      </a:cubicBezTo>
                      <a:cubicBezTo>
                        <a:pt x="1928" y="1676"/>
                        <a:pt x="1941" y="1726"/>
                        <a:pt x="1943" y="1770"/>
                      </a:cubicBezTo>
                      <a:cubicBezTo>
                        <a:pt x="1945" y="1814"/>
                        <a:pt x="1938" y="1870"/>
                        <a:pt x="1921" y="1912"/>
                      </a:cubicBezTo>
                      <a:cubicBezTo>
                        <a:pt x="1906" y="1951"/>
                        <a:pt x="1879" y="1996"/>
                        <a:pt x="1843" y="2020"/>
                      </a:cubicBezTo>
                      <a:cubicBezTo>
                        <a:pt x="1799" y="2047"/>
                        <a:pt x="1715" y="2084"/>
                        <a:pt x="1655" y="2076"/>
                      </a:cubicBezTo>
                      <a:cubicBezTo>
                        <a:pt x="1595" y="2068"/>
                        <a:pt x="1523" y="2017"/>
                        <a:pt x="1481" y="1972"/>
                      </a:cubicBezTo>
                      <a:cubicBezTo>
                        <a:pt x="1439" y="1927"/>
                        <a:pt x="1416" y="1864"/>
                        <a:pt x="1405" y="1806"/>
                      </a:cubicBezTo>
                      <a:cubicBezTo>
                        <a:pt x="1394" y="1748"/>
                        <a:pt x="1403" y="1673"/>
                        <a:pt x="1415" y="1622"/>
                      </a:cubicBezTo>
                      <a:cubicBezTo>
                        <a:pt x="1427" y="1571"/>
                        <a:pt x="1444" y="1539"/>
                        <a:pt x="1477" y="1500"/>
                      </a:cubicBezTo>
                      <a:cubicBezTo>
                        <a:pt x="1510" y="1461"/>
                        <a:pt x="1562" y="1411"/>
                        <a:pt x="1615" y="1386"/>
                      </a:cubicBezTo>
                      <a:cubicBezTo>
                        <a:pt x="1668" y="1361"/>
                        <a:pt x="1736" y="1348"/>
                        <a:pt x="1794" y="1348"/>
                      </a:cubicBezTo>
                      <a:cubicBezTo>
                        <a:pt x="1852" y="1348"/>
                        <a:pt x="1912" y="1365"/>
                        <a:pt x="1961" y="1388"/>
                      </a:cubicBezTo>
                      <a:cubicBezTo>
                        <a:pt x="2010" y="1411"/>
                        <a:pt x="2055" y="1440"/>
                        <a:pt x="2089" y="1488"/>
                      </a:cubicBezTo>
                      <a:cubicBezTo>
                        <a:pt x="2123" y="1536"/>
                        <a:pt x="2155" y="1600"/>
                        <a:pt x="2165" y="1674"/>
                      </a:cubicBezTo>
                      <a:cubicBezTo>
                        <a:pt x="2175" y="1748"/>
                        <a:pt x="2178" y="1849"/>
                        <a:pt x="2147" y="1934"/>
                      </a:cubicBezTo>
                      <a:cubicBezTo>
                        <a:pt x="2116" y="2019"/>
                        <a:pt x="2050" y="2128"/>
                        <a:pt x="1982" y="2186"/>
                      </a:cubicBezTo>
                      <a:cubicBezTo>
                        <a:pt x="1914" y="2244"/>
                        <a:pt x="1839" y="2271"/>
                        <a:pt x="1737" y="2280"/>
                      </a:cubicBezTo>
                      <a:cubicBezTo>
                        <a:pt x="1635" y="2289"/>
                        <a:pt x="1470" y="2285"/>
                        <a:pt x="1370" y="2238"/>
                      </a:cubicBezTo>
                      <a:cubicBezTo>
                        <a:pt x="1270" y="2191"/>
                        <a:pt x="1182" y="2099"/>
                        <a:pt x="1135" y="1998"/>
                      </a:cubicBezTo>
                      <a:cubicBezTo>
                        <a:pt x="1088" y="1897"/>
                        <a:pt x="1074" y="1744"/>
                        <a:pt x="1089" y="1630"/>
                      </a:cubicBezTo>
                      <a:cubicBezTo>
                        <a:pt x="1104" y="1516"/>
                        <a:pt x="1161" y="1399"/>
                        <a:pt x="1225" y="1314"/>
                      </a:cubicBezTo>
                      <a:cubicBezTo>
                        <a:pt x="1289" y="1229"/>
                        <a:pt x="1380" y="1160"/>
                        <a:pt x="1473" y="1118"/>
                      </a:cubicBezTo>
                      <a:cubicBezTo>
                        <a:pt x="1566" y="1076"/>
                        <a:pt x="1681" y="1057"/>
                        <a:pt x="1781" y="1060"/>
                      </a:cubicBezTo>
                      <a:cubicBezTo>
                        <a:pt x="1881" y="1063"/>
                        <a:pt x="1987" y="1088"/>
                        <a:pt x="2075" y="1138"/>
                      </a:cubicBezTo>
                      <a:cubicBezTo>
                        <a:pt x="2163" y="1188"/>
                        <a:pt x="2252" y="1264"/>
                        <a:pt x="2311" y="1360"/>
                      </a:cubicBezTo>
                      <a:cubicBezTo>
                        <a:pt x="2370" y="1456"/>
                        <a:pt x="2416" y="1593"/>
                        <a:pt x="2427" y="1712"/>
                      </a:cubicBezTo>
                      <a:cubicBezTo>
                        <a:pt x="2438" y="1831"/>
                        <a:pt x="2418" y="1965"/>
                        <a:pt x="2379" y="2072"/>
                      </a:cubicBezTo>
                      <a:cubicBezTo>
                        <a:pt x="2340" y="2179"/>
                        <a:pt x="2272" y="2283"/>
                        <a:pt x="2193" y="2354"/>
                      </a:cubicBezTo>
                      <a:cubicBezTo>
                        <a:pt x="2114" y="2425"/>
                        <a:pt x="2013" y="2470"/>
                        <a:pt x="1907" y="2498"/>
                      </a:cubicBezTo>
                      <a:cubicBezTo>
                        <a:pt x="1801" y="2526"/>
                        <a:pt x="1666" y="2529"/>
                        <a:pt x="1558" y="2525"/>
                      </a:cubicBezTo>
                      <a:cubicBezTo>
                        <a:pt x="1450" y="2521"/>
                        <a:pt x="1365" y="2504"/>
                        <a:pt x="1258" y="2473"/>
                      </a:cubicBezTo>
                      <a:cubicBezTo>
                        <a:pt x="1164" y="2440"/>
                        <a:pt x="1068" y="2398"/>
                        <a:pt x="995" y="2330"/>
                      </a:cubicBezTo>
                      <a:cubicBezTo>
                        <a:pt x="922" y="2262"/>
                        <a:pt x="862" y="2175"/>
                        <a:pt x="820" y="2064"/>
                      </a:cubicBezTo>
                      <a:cubicBezTo>
                        <a:pt x="778" y="1953"/>
                        <a:pt x="744" y="1783"/>
                        <a:pt x="743" y="1662"/>
                      </a:cubicBezTo>
                      <a:cubicBezTo>
                        <a:pt x="742" y="1541"/>
                        <a:pt x="779" y="1430"/>
                        <a:pt x="815" y="1339"/>
                      </a:cubicBezTo>
                      <a:cubicBezTo>
                        <a:pt x="851" y="1248"/>
                        <a:pt x="896" y="1190"/>
                        <a:pt x="961" y="1118"/>
                      </a:cubicBezTo>
                      <a:cubicBezTo>
                        <a:pt x="1026" y="1046"/>
                        <a:pt x="1122" y="959"/>
                        <a:pt x="1207" y="906"/>
                      </a:cubicBezTo>
                      <a:cubicBezTo>
                        <a:pt x="1292" y="853"/>
                        <a:pt x="1381" y="824"/>
                        <a:pt x="1469" y="802"/>
                      </a:cubicBezTo>
                      <a:cubicBezTo>
                        <a:pt x="1557" y="780"/>
                        <a:pt x="1648" y="768"/>
                        <a:pt x="1737" y="771"/>
                      </a:cubicBezTo>
                      <a:cubicBezTo>
                        <a:pt x="1826" y="774"/>
                        <a:pt x="1917" y="792"/>
                        <a:pt x="2001" y="818"/>
                      </a:cubicBezTo>
                      <a:cubicBezTo>
                        <a:pt x="2085" y="844"/>
                        <a:pt x="2158" y="872"/>
                        <a:pt x="2240" y="928"/>
                      </a:cubicBezTo>
                      <a:cubicBezTo>
                        <a:pt x="2322" y="984"/>
                        <a:pt x="2424" y="1066"/>
                        <a:pt x="2493" y="1154"/>
                      </a:cubicBezTo>
                      <a:cubicBezTo>
                        <a:pt x="2562" y="1242"/>
                        <a:pt x="2623" y="1338"/>
                        <a:pt x="2657" y="1459"/>
                      </a:cubicBezTo>
                      <a:cubicBezTo>
                        <a:pt x="2691" y="1580"/>
                        <a:pt x="2719" y="1730"/>
                        <a:pt x="2694" y="1879"/>
                      </a:cubicBezTo>
                      <a:cubicBezTo>
                        <a:pt x="2669" y="2028"/>
                        <a:pt x="2593" y="2228"/>
                        <a:pt x="2504" y="2356"/>
                      </a:cubicBezTo>
                      <a:cubicBezTo>
                        <a:pt x="2415" y="2484"/>
                        <a:pt x="2283" y="2584"/>
                        <a:pt x="2157" y="2650"/>
                      </a:cubicBezTo>
                      <a:cubicBezTo>
                        <a:pt x="2031" y="2716"/>
                        <a:pt x="1871" y="2737"/>
                        <a:pt x="1745" y="2752"/>
                      </a:cubicBezTo>
                      <a:cubicBezTo>
                        <a:pt x="1619" y="2767"/>
                        <a:pt x="1507" y="2758"/>
                        <a:pt x="1399" y="2742"/>
                      </a:cubicBezTo>
                      <a:cubicBezTo>
                        <a:pt x="1291" y="2726"/>
                        <a:pt x="1197" y="2695"/>
                        <a:pt x="1099" y="2656"/>
                      </a:cubicBezTo>
                      <a:cubicBezTo>
                        <a:pt x="1003" y="2617"/>
                        <a:pt x="915" y="2578"/>
                        <a:pt x="811" y="2510"/>
                      </a:cubicBezTo>
                      <a:cubicBezTo>
                        <a:pt x="707" y="2442"/>
                        <a:pt x="586" y="2310"/>
                        <a:pt x="519" y="2170"/>
                      </a:cubicBezTo>
                      <a:cubicBezTo>
                        <a:pt x="452" y="2030"/>
                        <a:pt x="408" y="1830"/>
                        <a:pt x="407" y="1672"/>
                      </a:cubicBezTo>
                      <a:cubicBezTo>
                        <a:pt x="406" y="1514"/>
                        <a:pt x="456" y="1352"/>
                        <a:pt x="511" y="1222"/>
                      </a:cubicBezTo>
                      <a:cubicBezTo>
                        <a:pt x="566" y="1092"/>
                        <a:pt x="649" y="987"/>
                        <a:pt x="739" y="890"/>
                      </a:cubicBezTo>
                      <a:cubicBezTo>
                        <a:pt x="829" y="793"/>
                        <a:pt x="934" y="707"/>
                        <a:pt x="1051" y="642"/>
                      </a:cubicBezTo>
                      <a:cubicBezTo>
                        <a:pt x="1168" y="577"/>
                        <a:pt x="1313" y="527"/>
                        <a:pt x="1443" y="502"/>
                      </a:cubicBezTo>
                      <a:cubicBezTo>
                        <a:pt x="1573" y="477"/>
                        <a:pt x="1707" y="479"/>
                        <a:pt x="1831" y="494"/>
                      </a:cubicBezTo>
                      <a:cubicBezTo>
                        <a:pt x="1955" y="509"/>
                        <a:pt x="2064" y="532"/>
                        <a:pt x="2187" y="590"/>
                      </a:cubicBezTo>
                      <a:cubicBezTo>
                        <a:pt x="2310" y="648"/>
                        <a:pt x="2464" y="747"/>
                        <a:pt x="2567" y="842"/>
                      </a:cubicBezTo>
                      <a:cubicBezTo>
                        <a:pt x="2670" y="937"/>
                        <a:pt x="2740" y="1041"/>
                        <a:pt x="2803" y="1162"/>
                      </a:cubicBezTo>
                      <a:cubicBezTo>
                        <a:pt x="2866" y="1283"/>
                        <a:pt x="2921" y="1435"/>
                        <a:pt x="2943" y="1570"/>
                      </a:cubicBezTo>
                      <a:cubicBezTo>
                        <a:pt x="2965" y="1705"/>
                        <a:pt x="2952" y="1852"/>
                        <a:pt x="2935" y="1970"/>
                      </a:cubicBezTo>
                      <a:cubicBezTo>
                        <a:pt x="2918" y="2088"/>
                        <a:pt x="2892" y="2173"/>
                        <a:pt x="2843" y="2278"/>
                      </a:cubicBezTo>
                      <a:cubicBezTo>
                        <a:pt x="2794" y="2383"/>
                        <a:pt x="2730" y="2501"/>
                        <a:pt x="2643" y="2598"/>
                      </a:cubicBezTo>
                      <a:cubicBezTo>
                        <a:pt x="2556" y="2695"/>
                        <a:pt x="2440" y="2793"/>
                        <a:pt x="2319" y="2862"/>
                      </a:cubicBezTo>
                      <a:cubicBezTo>
                        <a:pt x="2198" y="2931"/>
                        <a:pt x="2084" y="2983"/>
                        <a:pt x="1919" y="3014"/>
                      </a:cubicBezTo>
                      <a:cubicBezTo>
                        <a:pt x="1754" y="3045"/>
                        <a:pt x="1509" y="3066"/>
                        <a:pt x="1328" y="3050"/>
                      </a:cubicBezTo>
                      <a:cubicBezTo>
                        <a:pt x="1143" y="3027"/>
                        <a:pt x="978" y="2991"/>
                        <a:pt x="832" y="2919"/>
                      </a:cubicBezTo>
                      <a:cubicBezTo>
                        <a:pt x="683" y="2847"/>
                        <a:pt x="548" y="2734"/>
                        <a:pt x="435" y="2618"/>
                      </a:cubicBezTo>
                      <a:cubicBezTo>
                        <a:pt x="322" y="2502"/>
                        <a:pt x="226" y="2380"/>
                        <a:pt x="156" y="2226"/>
                      </a:cubicBezTo>
                      <a:cubicBezTo>
                        <a:pt x="86" y="2072"/>
                        <a:pt x="32" y="1854"/>
                        <a:pt x="16" y="1694"/>
                      </a:cubicBezTo>
                      <a:cubicBezTo>
                        <a:pt x="0" y="1534"/>
                        <a:pt x="29" y="1401"/>
                        <a:pt x="61" y="1264"/>
                      </a:cubicBezTo>
                      <a:cubicBezTo>
                        <a:pt x="93" y="1127"/>
                        <a:pt x="136" y="1004"/>
                        <a:pt x="211" y="874"/>
                      </a:cubicBezTo>
                      <a:cubicBezTo>
                        <a:pt x="286" y="744"/>
                        <a:pt x="402" y="592"/>
                        <a:pt x="511" y="482"/>
                      </a:cubicBezTo>
                      <a:cubicBezTo>
                        <a:pt x="620" y="372"/>
                        <a:pt x="745" y="284"/>
                        <a:pt x="867" y="214"/>
                      </a:cubicBezTo>
                      <a:cubicBezTo>
                        <a:pt x="989" y="144"/>
                        <a:pt x="1119" y="97"/>
                        <a:pt x="1243" y="62"/>
                      </a:cubicBezTo>
                      <a:cubicBezTo>
                        <a:pt x="1367" y="27"/>
                        <a:pt x="1490" y="12"/>
                        <a:pt x="1611" y="6"/>
                      </a:cubicBezTo>
                      <a:cubicBezTo>
                        <a:pt x="1732" y="0"/>
                        <a:pt x="1851" y="5"/>
                        <a:pt x="1971" y="26"/>
                      </a:cubicBezTo>
                      <a:cubicBezTo>
                        <a:pt x="2091" y="47"/>
                        <a:pt x="2216" y="85"/>
                        <a:pt x="2331" y="134"/>
                      </a:cubicBezTo>
                      <a:cubicBezTo>
                        <a:pt x="2446" y="183"/>
                        <a:pt x="2557" y="241"/>
                        <a:pt x="2663" y="318"/>
                      </a:cubicBezTo>
                      <a:cubicBezTo>
                        <a:pt x="2769" y="395"/>
                        <a:pt x="2876" y="490"/>
                        <a:pt x="2967" y="598"/>
                      </a:cubicBezTo>
                      <a:cubicBezTo>
                        <a:pt x="3058" y="706"/>
                        <a:pt x="3146" y="829"/>
                        <a:pt x="3209" y="967"/>
                      </a:cubicBezTo>
                      <a:cubicBezTo>
                        <a:pt x="3272" y="1105"/>
                        <a:pt x="3328" y="1246"/>
                        <a:pt x="3347" y="1426"/>
                      </a:cubicBezTo>
                      <a:cubicBezTo>
                        <a:pt x="3366" y="1606"/>
                        <a:pt x="3352" y="1878"/>
                        <a:pt x="3323" y="2050"/>
                      </a:cubicBezTo>
                      <a:cubicBezTo>
                        <a:pt x="3294" y="2222"/>
                        <a:pt x="3236" y="2337"/>
                        <a:pt x="3175" y="2458"/>
                      </a:cubicBezTo>
                      <a:cubicBezTo>
                        <a:pt x="3114" y="2579"/>
                        <a:pt x="3056" y="2671"/>
                        <a:pt x="2959" y="2778"/>
                      </a:cubicBezTo>
                      <a:cubicBezTo>
                        <a:pt x="2862" y="2885"/>
                        <a:pt x="2712" y="3017"/>
                        <a:pt x="2595" y="3098"/>
                      </a:cubicBezTo>
                      <a:cubicBezTo>
                        <a:pt x="2478" y="3179"/>
                        <a:pt x="2326" y="3228"/>
                        <a:pt x="2255" y="3262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" name="AutoShape 7"/>
                <p:cNvSpPr>
                  <a:spLocks noChangeArrowheads="1"/>
                </p:cNvSpPr>
                <p:nvPr/>
              </p:nvSpPr>
              <p:spPr bwMode="auto">
                <a:xfrm rot="-5700000">
                  <a:off x="2622" y="2514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" name="AutoShape 23"/>
                <p:cNvSpPr>
                  <a:spLocks noChangeArrowheads="1"/>
                </p:cNvSpPr>
                <p:nvPr/>
              </p:nvSpPr>
              <p:spPr bwMode="auto">
                <a:xfrm rot="-8700000">
                  <a:off x="3168" y="2592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" name="AutoShape 24"/>
                <p:cNvSpPr>
                  <a:spLocks noChangeArrowheads="1"/>
                </p:cNvSpPr>
                <p:nvPr/>
              </p:nvSpPr>
              <p:spPr bwMode="auto">
                <a:xfrm rot="1800000">
                  <a:off x="2400" y="1824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0" name="AutoShape 25"/>
                <p:cNvSpPr>
                  <a:spLocks noChangeArrowheads="1"/>
                </p:cNvSpPr>
                <p:nvPr/>
              </p:nvSpPr>
              <p:spPr bwMode="auto">
                <a:xfrm rot="-4200000">
                  <a:off x="2574" y="2274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1" name="AutoShape 26"/>
                <p:cNvSpPr>
                  <a:spLocks noChangeArrowheads="1"/>
                </p:cNvSpPr>
                <p:nvPr/>
              </p:nvSpPr>
              <p:spPr bwMode="auto">
                <a:xfrm rot="7800000">
                  <a:off x="3006" y="1650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" name="AutoShape 27"/>
                <p:cNvSpPr>
                  <a:spLocks noChangeArrowheads="1"/>
                </p:cNvSpPr>
                <p:nvPr/>
              </p:nvSpPr>
              <p:spPr bwMode="auto">
                <a:xfrm rot="4500000">
                  <a:off x="2718" y="1842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3" name="AutoShape 28"/>
                <p:cNvSpPr>
                  <a:spLocks noChangeArrowheads="1"/>
                </p:cNvSpPr>
                <p:nvPr/>
              </p:nvSpPr>
              <p:spPr bwMode="auto">
                <a:xfrm rot="-2400000">
                  <a:off x="1559" y="2506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4" name="AutoShape 29"/>
                <p:cNvSpPr>
                  <a:spLocks noChangeArrowheads="1"/>
                </p:cNvSpPr>
                <p:nvPr/>
              </p:nvSpPr>
              <p:spPr bwMode="auto">
                <a:xfrm rot="2700000">
                  <a:off x="1902" y="1385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5" name="AutoShape 30"/>
                <p:cNvSpPr>
                  <a:spLocks noChangeArrowheads="1"/>
                </p:cNvSpPr>
                <p:nvPr/>
              </p:nvSpPr>
              <p:spPr bwMode="auto">
                <a:xfrm rot="10800000">
                  <a:off x="3671" y="2122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6" name="AutoShape 31"/>
                <p:cNvSpPr>
                  <a:spLocks noChangeArrowheads="1"/>
                </p:cNvSpPr>
                <p:nvPr/>
              </p:nvSpPr>
              <p:spPr bwMode="auto">
                <a:xfrm rot="6600000">
                  <a:off x="2913" y="735"/>
                  <a:ext cx="121" cy="9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7" name="AutoShape 32"/>
                <p:cNvSpPr>
                  <a:spLocks noChangeArrowheads="1"/>
                </p:cNvSpPr>
                <p:nvPr/>
              </p:nvSpPr>
              <p:spPr bwMode="auto">
                <a:xfrm rot="5400000">
                  <a:off x="2728" y="233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" name="AutoShape 33"/>
                <p:cNvSpPr>
                  <a:spLocks noChangeArrowheads="1"/>
                </p:cNvSpPr>
                <p:nvPr/>
              </p:nvSpPr>
              <p:spPr bwMode="auto">
                <a:xfrm>
                  <a:off x="1008" y="1978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" name="AutoShape 34"/>
                <p:cNvSpPr>
                  <a:spLocks noChangeArrowheads="1"/>
                </p:cNvSpPr>
                <p:nvPr/>
              </p:nvSpPr>
              <p:spPr bwMode="auto">
                <a:xfrm rot="-4800000">
                  <a:off x="2382" y="3282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0" name="AutoShape 35"/>
                <p:cNvSpPr>
                  <a:spLocks noChangeArrowheads="1"/>
                </p:cNvSpPr>
                <p:nvPr/>
              </p:nvSpPr>
              <p:spPr bwMode="auto">
                <a:xfrm rot="-7516491">
                  <a:off x="3198" y="3497"/>
                  <a:ext cx="121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" name="Rectangle 39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38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Induction</a:t>
                </a:r>
              </a:p>
            </p:txBody>
          </p:sp>
          <p:sp>
            <p:nvSpPr>
              <p:cNvPr id="10" name="Rectangle 40"/>
              <p:cNvSpPr>
                <a:spLocks noChangeArrowheads="1"/>
              </p:cNvSpPr>
              <p:nvPr/>
            </p:nvSpPr>
            <p:spPr bwMode="auto">
              <a:xfrm>
                <a:off x="2400" y="1584"/>
                <a:ext cx="768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Partial verification</a:t>
                </a:r>
              </a:p>
            </p:txBody>
          </p:sp>
          <p:sp>
            <p:nvSpPr>
              <p:cNvPr id="11" name="Rectangle 41"/>
              <p:cNvSpPr>
                <a:spLocks noChangeArrowheads="1"/>
              </p:cNvSpPr>
              <p:nvPr/>
            </p:nvSpPr>
            <p:spPr bwMode="auto">
              <a:xfrm rot="1360833">
                <a:off x="2208" y="2448"/>
                <a:ext cx="43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Deduction</a:t>
                </a:r>
              </a:p>
            </p:txBody>
          </p:sp>
          <p:sp>
            <p:nvSpPr>
              <p:cNvPr id="12" name="Rectangle 42"/>
              <p:cNvSpPr>
                <a:spLocks noChangeArrowheads="1"/>
              </p:cNvSpPr>
              <p:nvPr/>
            </p:nvSpPr>
            <p:spPr bwMode="auto">
              <a:xfrm rot="-1867874">
                <a:off x="2688" y="249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working</a:t>
                </a:r>
              </a:p>
            </p:txBody>
          </p:sp>
          <p:sp>
            <p:nvSpPr>
              <p:cNvPr id="13" name="Rectangle 43"/>
              <p:cNvSpPr>
                <a:spLocks noChangeArrowheads="1"/>
              </p:cNvSpPr>
              <p:nvPr/>
            </p:nvSpPr>
            <p:spPr bwMode="auto">
              <a:xfrm rot="5737841">
                <a:off x="2856" y="2136"/>
                <a:ext cx="48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Hypothesis</a:t>
                </a:r>
              </a:p>
            </p:txBody>
          </p:sp>
          <p:sp>
            <p:nvSpPr>
              <p:cNvPr id="14" name="Rectangle 44"/>
              <p:cNvSpPr>
                <a:spLocks noChangeArrowheads="1"/>
              </p:cNvSpPr>
              <p:nvPr/>
            </p:nvSpPr>
            <p:spPr bwMode="auto">
              <a:xfrm>
                <a:off x="2640" y="1824"/>
                <a:ext cx="384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Induction</a:t>
                </a:r>
              </a:p>
            </p:txBody>
          </p:sp>
          <p:sp>
            <p:nvSpPr>
              <p:cNvPr id="15" name="Rectangle 45"/>
              <p:cNvSpPr>
                <a:spLocks noChangeArrowheads="1"/>
              </p:cNvSpPr>
              <p:nvPr/>
            </p:nvSpPr>
            <p:spPr bwMode="auto">
              <a:xfrm rot="-4183046">
                <a:off x="2352" y="1968"/>
                <a:ext cx="384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Intuition</a:t>
                </a:r>
              </a:p>
            </p:txBody>
          </p:sp>
          <p:sp>
            <p:nvSpPr>
              <p:cNvPr id="16" name="Rectangle 46"/>
              <p:cNvSpPr>
                <a:spLocks noChangeArrowheads="1"/>
              </p:cNvSpPr>
              <p:nvPr/>
            </p:nvSpPr>
            <p:spPr bwMode="auto">
              <a:xfrm rot="1882380">
                <a:off x="2400" y="2256"/>
                <a:ext cx="384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Guesses</a:t>
                </a:r>
              </a:p>
            </p:txBody>
          </p:sp>
          <p:sp>
            <p:nvSpPr>
              <p:cNvPr id="17" name="Rectangle 47"/>
              <p:cNvSpPr>
                <a:spLocks noChangeArrowheads="1"/>
              </p:cNvSpPr>
              <p:nvPr/>
            </p:nvSpPr>
            <p:spPr bwMode="auto">
              <a:xfrm rot="-4440194">
                <a:off x="2712" y="2232"/>
                <a:ext cx="33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Hunches</a:t>
                </a:r>
              </a:p>
            </p:txBody>
          </p:sp>
          <p:sp>
            <p:nvSpPr>
              <p:cNvPr id="18" name="Rectangle 48"/>
              <p:cNvSpPr>
                <a:spLocks noChangeArrowheads="1"/>
              </p:cNvSpPr>
              <p:nvPr/>
            </p:nvSpPr>
            <p:spPr bwMode="auto">
              <a:xfrm rot="3057870">
                <a:off x="2688" y="2160"/>
                <a:ext cx="192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facts</a:t>
                </a:r>
              </a:p>
            </p:txBody>
          </p:sp>
          <p:sp>
            <p:nvSpPr>
              <p:cNvPr id="19" name="Rectangle 51"/>
              <p:cNvSpPr>
                <a:spLocks noChangeArrowheads="1"/>
              </p:cNvSpPr>
              <p:nvPr/>
            </p:nvSpPr>
            <p:spPr bwMode="auto">
              <a:xfrm>
                <a:off x="2400" y="3600"/>
                <a:ext cx="768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b="1" dirty="0">
                    <a:solidFill>
                      <a:srgbClr val="FF0000"/>
                    </a:solidFill>
                  </a:rPr>
                  <a:t>Accepted principle</a:t>
                </a:r>
              </a:p>
              <a:p>
                <a:r>
                  <a:rPr lang="en-US" sz="1200" b="1" dirty="0">
                    <a:solidFill>
                      <a:srgbClr val="FF0000"/>
                    </a:solidFill>
                  </a:rPr>
                  <a:t>Or</a:t>
                </a:r>
              </a:p>
              <a:p>
                <a:r>
                  <a:rPr lang="en-US" sz="1200" b="1" dirty="0">
                    <a:solidFill>
                      <a:srgbClr val="FF0000"/>
                    </a:solidFill>
                  </a:rPr>
                  <a:t>LAW</a:t>
                </a:r>
              </a:p>
            </p:txBody>
          </p:sp>
          <p:sp>
            <p:nvSpPr>
              <p:cNvPr id="20" name="Rectangle 52"/>
              <p:cNvSpPr>
                <a:spLocks noChangeArrowheads="1"/>
              </p:cNvSpPr>
              <p:nvPr/>
            </p:nvSpPr>
            <p:spPr bwMode="auto">
              <a:xfrm rot="-1784693">
                <a:off x="1728" y="720"/>
                <a:ext cx="38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Theory</a:t>
                </a:r>
              </a:p>
            </p:txBody>
          </p:sp>
          <p:sp>
            <p:nvSpPr>
              <p:cNvPr id="21" name="Rectangle 53"/>
              <p:cNvSpPr>
                <a:spLocks noChangeArrowheads="1"/>
              </p:cNvSpPr>
              <p:nvPr/>
            </p:nvSpPr>
            <p:spPr bwMode="auto">
              <a:xfrm rot="-2948677">
                <a:off x="2928" y="2880"/>
                <a:ext cx="1152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New or modified hypothesis</a:t>
                </a:r>
              </a:p>
            </p:txBody>
          </p:sp>
          <p:sp>
            <p:nvSpPr>
              <p:cNvPr id="22" name="Rectangle 54"/>
              <p:cNvSpPr>
                <a:spLocks noChangeArrowheads="1"/>
              </p:cNvSpPr>
              <p:nvPr/>
            </p:nvSpPr>
            <p:spPr bwMode="auto">
              <a:xfrm rot="-2126743">
                <a:off x="1872" y="1104"/>
                <a:ext cx="48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verification</a:t>
                </a:r>
              </a:p>
            </p:txBody>
          </p:sp>
          <p:sp>
            <p:nvSpPr>
              <p:cNvPr id="23" name="Rectangle 55"/>
              <p:cNvSpPr>
                <a:spLocks noChangeArrowheads="1"/>
              </p:cNvSpPr>
              <p:nvPr/>
            </p:nvSpPr>
            <p:spPr bwMode="auto">
              <a:xfrm>
                <a:off x="2352" y="1248"/>
                <a:ext cx="72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New hypothesis</a:t>
                </a:r>
              </a:p>
            </p:txBody>
          </p:sp>
          <p:sp>
            <p:nvSpPr>
              <p:cNvPr id="24" name="Rectangle 57"/>
              <p:cNvSpPr>
                <a:spLocks noChangeArrowheads="1"/>
              </p:cNvSpPr>
              <p:nvPr/>
            </p:nvSpPr>
            <p:spPr bwMode="auto">
              <a:xfrm rot="1360833">
                <a:off x="1728" y="3168"/>
                <a:ext cx="43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Deduction</a:t>
                </a:r>
              </a:p>
            </p:txBody>
          </p:sp>
          <p:sp>
            <p:nvSpPr>
              <p:cNvPr id="25" name="Rectangle 58"/>
              <p:cNvSpPr>
                <a:spLocks noChangeArrowheads="1"/>
              </p:cNvSpPr>
              <p:nvPr/>
            </p:nvSpPr>
            <p:spPr bwMode="auto">
              <a:xfrm rot="2642010">
                <a:off x="3648" y="1008"/>
                <a:ext cx="48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dirty="0">
                    <a:solidFill>
                      <a:srgbClr val="FF0000"/>
                    </a:solidFill>
                  </a:rPr>
                  <a:t>verification</a:t>
                </a: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fa-IR" dirty="0" smtClean="0"/>
              <a:t>فهرست مطالب: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85000" lnSpcReduction="20000"/>
          </a:bodyPr>
          <a:lstStyle/>
          <a:p>
            <a:r>
              <a:rPr lang="fa-IR" dirty="0" smtClean="0">
                <a:cs typeface="B Zar" pitchFamily="2" charset="-78"/>
              </a:rPr>
              <a:t>کلیات</a:t>
            </a:r>
          </a:p>
          <a:p>
            <a:pPr lvl="1"/>
            <a:r>
              <a:rPr lang="fa-IR" dirty="0" smtClean="0">
                <a:cs typeface="B Zar" pitchFamily="2" charset="-78"/>
              </a:rPr>
              <a:t>مقدمه </a:t>
            </a:r>
          </a:p>
          <a:p>
            <a:pPr lvl="1"/>
            <a:r>
              <a:rPr lang="fa-IR" dirty="0" smtClean="0">
                <a:cs typeface="B Zar" pitchFamily="2" charset="-78"/>
              </a:rPr>
              <a:t>روش های علمی</a:t>
            </a:r>
          </a:p>
          <a:p>
            <a:pPr lvl="1"/>
            <a:r>
              <a:rPr lang="fa-IR" dirty="0" smtClean="0">
                <a:cs typeface="B Zar" pitchFamily="2" charset="-78"/>
              </a:rPr>
              <a:t>چیستی تحقیق و کیستی محقق</a:t>
            </a:r>
            <a:endParaRPr lang="en-US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انواع و تقسیم بندی های تحقیقات</a:t>
            </a:r>
          </a:p>
          <a:p>
            <a:pPr lvl="1"/>
            <a:r>
              <a:rPr lang="fa-IR" dirty="0" smtClean="0">
                <a:cs typeface="B Zar" pitchFamily="2" charset="-78"/>
              </a:rPr>
              <a:t>لوازم تحقیق موفق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r>
              <a:rPr lang="fa-IR" dirty="0" smtClean="0">
                <a:cs typeface="B Zar" pitchFamily="2" charset="-78"/>
              </a:rPr>
              <a:t>برنامه ریزی و اجرای تحقیق</a:t>
            </a:r>
          </a:p>
          <a:p>
            <a:pPr lvl="1"/>
            <a:r>
              <a:rPr lang="fa-IR" dirty="0" smtClean="0"/>
              <a:t>کلیات </a:t>
            </a:r>
            <a:r>
              <a:rPr lang="fa-IR" dirty="0" smtClean="0">
                <a:cs typeface="B Zar" pitchFamily="2" charset="-78"/>
              </a:rPr>
              <a:t>فرایند و مراحل اجراء</a:t>
            </a:r>
          </a:p>
          <a:p>
            <a:pPr lvl="1"/>
            <a:r>
              <a:rPr lang="fa-IR" dirty="0" smtClean="0"/>
              <a:t>تعیین زمینه /گستره</a:t>
            </a:r>
            <a:endParaRPr lang="en-US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انتخاب موضوع</a:t>
            </a:r>
            <a:endParaRPr lang="en-US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مبانی اجراء ( مشاهده ، فرضیه ، آزمون ، تفسیر)</a:t>
            </a:r>
            <a:endParaRPr lang="en-US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مدیریت زمان</a:t>
            </a:r>
            <a:endParaRPr lang="en-US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بهره برداری از کارهای انجام شده</a:t>
            </a:r>
            <a:endParaRPr lang="en-US" dirty="0" smtClean="0">
              <a:cs typeface="B Zar" pitchFamily="2" charset="-78"/>
            </a:endParaRPr>
          </a:p>
          <a:p>
            <a:pPr lvl="1">
              <a:buNone/>
            </a:pPr>
            <a:endParaRPr lang="en-US" dirty="0" smtClean="0">
              <a:cs typeface="B Zar" pitchFamily="2" charset="-78"/>
            </a:endParaRPr>
          </a:p>
          <a:p>
            <a:r>
              <a:rPr lang="fa-IR" dirty="0" smtClean="0">
                <a:cs typeface="B Zar" pitchFamily="2" charset="-78"/>
              </a:rPr>
              <a:t>اصول اخلاقی</a:t>
            </a:r>
            <a:endParaRPr lang="en-US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برنامه ریزی و اجرای تحقیق – </a:t>
            </a:r>
            <a:r>
              <a:rPr lang="fa-IR" dirty="0" smtClean="0"/>
              <a:t>مدیریت زمان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/>
              <a:t>فاز برنامه ریزی</a:t>
            </a:r>
            <a:endParaRPr lang="en-US" sz="3400" dirty="0"/>
          </a:p>
          <a:p>
            <a:pPr lvl="1"/>
            <a:r>
              <a:rPr lang="fa-IR" dirty="0" smtClean="0">
                <a:cs typeface="B Zar" pitchFamily="2" charset="-78"/>
              </a:rPr>
              <a:t> </a:t>
            </a:r>
            <a:r>
              <a:rPr lang="fa-IR" dirty="0">
                <a:cs typeface="B Zar" pitchFamily="2" charset="-78"/>
              </a:rPr>
              <a:t>واقع </a:t>
            </a:r>
            <a:r>
              <a:rPr lang="fa-IR" dirty="0" smtClean="0">
                <a:cs typeface="B Zar" pitchFamily="2" charset="-78"/>
              </a:rPr>
              <a:t>بینی(</a:t>
            </a:r>
            <a:r>
              <a:rPr lang="en-US" dirty="0" smtClean="0">
                <a:cs typeface="B Zar" pitchFamily="2" charset="-78"/>
              </a:rPr>
              <a:t>Realism</a:t>
            </a:r>
            <a:r>
              <a:rPr lang="fa-IR" dirty="0" smtClean="0">
                <a:cs typeface="B Zar" pitchFamily="2" charset="-78"/>
              </a:rPr>
              <a:t>)</a:t>
            </a:r>
            <a:endParaRPr lang="en-US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اولویت بندی</a:t>
            </a:r>
            <a:r>
              <a:rPr lang="en-US" dirty="0" smtClean="0">
                <a:cs typeface="B Zar" pitchFamily="2" charset="-78"/>
              </a:rPr>
              <a:t>(Hierarchy)</a:t>
            </a:r>
            <a:endParaRPr lang="en-US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زمانبندی </a:t>
            </a:r>
            <a:r>
              <a:rPr lang="fa-IR" dirty="0">
                <a:cs typeface="B Zar" pitchFamily="2" charset="-78"/>
              </a:rPr>
              <a:t>(قرار شخصي!) </a:t>
            </a:r>
            <a:r>
              <a:rPr lang="en-US" dirty="0" smtClean="0">
                <a:cs typeface="B Zar" pitchFamily="2" charset="-78"/>
              </a:rPr>
              <a:t>(Scheduling)</a:t>
            </a:r>
            <a:endParaRPr lang="fa-IR" dirty="0" smtClean="0">
              <a:cs typeface="B Zar" pitchFamily="2" charset="-78"/>
            </a:endParaRPr>
          </a:p>
          <a:p>
            <a:r>
              <a:rPr lang="fa-IR" dirty="0"/>
              <a:t>فاز اجراء </a:t>
            </a:r>
            <a:endParaRPr lang="en-US" sz="3400" dirty="0"/>
          </a:p>
          <a:p>
            <a:pPr lvl="1"/>
            <a:r>
              <a:rPr lang="fa-IR" dirty="0" smtClean="0">
                <a:cs typeface="B Zar" pitchFamily="2" charset="-78"/>
              </a:rPr>
              <a:t> </a:t>
            </a:r>
            <a:r>
              <a:rPr lang="fa-IR" dirty="0">
                <a:cs typeface="B Zar" pitchFamily="2" charset="-78"/>
              </a:rPr>
              <a:t>جدیت </a:t>
            </a:r>
            <a:r>
              <a:rPr lang="en-US" dirty="0" smtClean="0">
                <a:cs typeface="B Zar" pitchFamily="2" charset="-78"/>
              </a:rPr>
              <a:t>(Sincerity)</a:t>
            </a:r>
            <a:r>
              <a:rPr lang="fa-IR" dirty="0">
                <a:cs typeface="B Zar" pitchFamily="2" charset="-78"/>
              </a:rPr>
              <a:t>	</a:t>
            </a:r>
            <a:endParaRPr lang="en-US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رعایت </a:t>
            </a:r>
            <a:r>
              <a:rPr lang="fa-IR" dirty="0">
                <a:cs typeface="B Zar" pitchFamily="2" charset="-78"/>
              </a:rPr>
              <a:t>تناسب کیفیت اوقات با اهمیت </a:t>
            </a:r>
            <a:r>
              <a:rPr lang="fa-IR" dirty="0" smtClean="0">
                <a:cs typeface="B Zar" pitchFamily="2" charset="-78"/>
              </a:rPr>
              <a:t>کارها</a:t>
            </a:r>
            <a:endParaRPr lang="en-US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رعایت زمانبندی ها </a:t>
            </a:r>
            <a:r>
              <a:rPr lang="fa-IR" dirty="0">
                <a:cs typeface="B Zar" pitchFamily="2" charset="-78"/>
              </a:rPr>
              <a:t>و </a:t>
            </a:r>
            <a:r>
              <a:rPr lang="fa-IR" dirty="0" smtClean="0">
                <a:cs typeface="B Zar" pitchFamily="2" charset="-78"/>
              </a:rPr>
              <a:t>احساس فشار و </a:t>
            </a:r>
            <a:r>
              <a:rPr lang="fa-IR" dirty="0">
                <a:cs typeface="B Zar" pitchFamily="2" charset="-78"/>
              </a:rPr>
              <a:t>استرس</a:t>
            </a:r>
            <a:r>
              <a:rPr lang="fa-IR" dirty="0" smtClean="0">
                <a:cs typeface="B Zar" pitchFamily="2" charset="-78"/>
              </a:rPr>
              <a:t>( خلاقیت    )</a:t>
            </a:r>
            <a:endParaRPr lang="en-US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اجتناب </a:t>
            </a:r>
            <a:r>
              <a:rPr lang="fa-IR" dirty="0">
                <a:cs typeface="B Zar" pitchFamily="2" charset="-78"/>
              </a:rPr>
              <a:t>از وقت کشی</a:t>
            </a:r>
            <a:endParaRPr lang="en-US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ارتباط </a:t>
            </a:r>
            <a:r>
              <a:rPr lang="fa-IR" dirty="0">
                <a:cs typeface="B Zar" pitchFamily="2" charset="-78"/>
              </a:rPr>
              <a:t>منظم و موثر با استاد </a:t>
            </a:r>
            <a:r>
              <a:rPr lang="fa-IR" dirty="0" smtClean="0">
                <a:cs typeface="B Zar" pitchFamily="2" charset="-78"/>
              </a:rPr>
              <a:t>راهنما،تدوین صورت جلسه </a:t>
            </a:r>
            <a:r>
              <a:rPr lang="fa-IR" dirty="0">
                <a:cs typeface="B Zar" pitchFamily="2" charset="-78"/>
              </a:rPr>
              <a:t>و ارائه </a:t>
            </a:r>
            <a:r>
              <a:rPr lang="fa-IR" dirty="0" smtClean="0">
                <a:cs typeface="B Zar" pitchFamily="2" charset="-78"/>
              </a:rPr>
              <a:t>گزارش های </a:t>
            </a:r>
            <a:r>
              <a:rPr lang="fa-IR" dirty="0">
                <a:cs typeface="B Zar" pitchFamily="2" charset="-78"/>
              </a:rPr>
              <a:t>کتبی</a:t>
            </a:r>
            <a:endParaRPr lang="en-US" dirty="0">
              <a:cs typeface="B Zar" pitchFamily="2" charset="-78"/>
            </a:endParaRPr>
          </a:p>
          <a:p>
            <a:pPr lvl="1"/>
            <a:endParaRPr lang="en-US" sz="3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Up Arrow 4"/>
          <p:cNvSpPr/>
          <p:nvPr/>
        </p:nvSpPr>
        <p:spPr>
          <a:xfrm>
            <a:off x="2895600" y="4648200"/>
            <a:ext cx="2286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02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400" dirty="0"/>
              <a:t>برنامه ریزی و اجرای تحقیق – </a:t>
            </a:r>
            <a:r>
              <a:rPr lang="fa-IR" sz="3400" dirty="0" smtClean="0"/>
              <a:t>بهره برداری از کارهای انجام شده</a:t>
            </a:r>
            <a:r>
              <a:rPr lang="fa-IR" sz="3400" dirty="0"/>
              <a:t>		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اهمیـت</a:t>
            </a:r>
          </a:p>
          <a:p>
            <a:pPr marL="0" indent="0">
              <a:buNone/>
            </a:pPr>
            <a:endParaRPr lang="en-US" sz="3400" dirty="0"/>
          </a:p>
          <a:p>
            <a:pPr lvl="1"/>
            <a:r>
              <a:rPr lang="fa-IR" dirty="0" smtClean="0"/>
              <a:t> </a:t>
            </a:r>
            <a:r>
              <a:rPr lang="fa-IR" dirty="0">
                <a:cs typeface="B Zar" pitchFamily="2" charset="-78"/>
              </a:rPr>
              <a:t>تناسب اصالت کار با </a:t>
            </a:r>
            <a:r>
              <a:rPr lang="fa-IR" dirty="0" smtClean="0">
                <a:cs typeface="B Zar" pitchFamily="2" charset="-78"/>
              </a:rPr>
              <a:t>میزان </a:t>
            </a:r>
            <a:r>
              <a:rPr lang="fa-IR" dirty="0">
                <a:cs typeface="B Zar" pitchFamily="2" charset="-78"/>
              </a:rPr>
              <a:t>پیمایش منابع و اطلاعات </a:t>
            </a:r>
            <a:r>
              <a:rPr lang="fa-IR" dirty="0" smtClean="0">
                <a:cs typeface="B Zar" pitchFamily="2" charset="-78"/>
              </a:rPr>
              <a:t>موجود</a:t>
            </a:r>
            <a:endParaRPr lang="en-US" sz="3400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 </a:t>
            </a:r>
            <a:r>
              <a:rPr lang="fa-IR" dirty="0">
                <a:cs typeface="B Zar" pitchFamily="2" charset="-78"/>
              </a:rPr>
              <a:t>آموختن تفکر از طریق مطالعه کار دیگران </a:t>
            </a:r>
            <a:endParaRPr lang="fa-IR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رعایت تناسب اوقات مطالعه و تفکر</a:t>
            </a:r>
          </a:p>
          <a:p>
            <a:pPr lvl="2"/>
            <a:r>
              <a:rPr lang="fa-IR" dirty="0" smtClean="0">
                <a:cs typeface="B Zar" pitchFamily="2" charset="-78"/>
              </a:rPr>
              <a:t>نظر 1 : ضرورت تفکر بسیار برای نو آوری در عین لزوم مطالعه آثار دیگران</a:t>
            </a:r>
          </a:p>
          <a:p>
            <a:pPr lvl="2"/>
            <a:r>
              <a:rPr lang="fa-IR" dirty="0" smtClean="0">
                <a:cs typeface="B Zar" pitchFamily="2" charset="-78"/>
              </a:rPr>
              <a:t>نظر 2 : عدم فعالیت و وادادگی مغز با مطالعه آثار دیگران</a:t>
            </a:r>
          </a:p>
          <a:p>
            <a:pPr lvl="2"/>
            <a:r>
              <a:rPr lang="fa-IR" dirty="0" smtClean="0">
                <a:cs typeface="B Zar" pitchFamily="2" charset="-78"/>
              </a:rPr>
              <a:t>نظر موجه: مطالعه آثار دیگران در حد ضرورت با تعمق و مقایسه دقیق</a:t>
            </a:r>
            <a:endParaRPr lang="en-US" sz="3400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 اتصال </a:t>
            </a:r>
            <a:r>
              <a:rPr lang="fa-IR" dirty="0">
                <a:cs typeface="B Zar" pitchFamily="2" charset="-78"/>
              </a:rPr>
              <a:t>ایده­های گوناگون و ظاهراً نا مربوط = </a:t>
            </a:r>
            <a:r>
              <a:rPr lang="fa-IR" dirty="0" smtClean="0">
                <a:cs typeface="B Zar" pitchFamily="2" charset="-78"/>
              </a:rPr>
              <a:t>نوآوری</a:t>
            </a:r>
            <a:endParaRPr lang="en-US" sz="3400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 کسب </a:t>
            </a:r>
            <a:r>
              <a:rPr lang="fa-IR" dirty="0">
                <a:cs typeface="B Zar" pitchFamily="2" charset="-78"/>
              </a:rPr>
              <a:t>روحیه و ارتقاء تعهد کاری با مطالعه کارها و زندگي دانشمندان</a:t>
            </a:r>
            <a:endParaRPr lang="en-US" sz="3400" dirty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04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400" dirty="0"/>
              <a:t>برنامه ریزی و اجرای تحقیق – بهره برداری از کارهای انجام شده		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/>
              <a:t>رویکرد حرفه </a:t>
            </a:r>
            <a:r>
              <a:rPr lang="fa-IR" dirty="0" smtClean="0"/>
              <a:t>ای</a:t>
            </a:r>
          </a:p>
          <a:p>
            <a:pPr marL="0" indent="0">
              <a:buNone/>
            </a:pPr>
            <a:endParaRPr lang="en-US" sz="3400" dirty="0"/>
          </a:p>
          <a:p>
            <a:pPr lvl="1"/>
            <a:r>
              <a:rPr lang="fa-IR" dirty="0" smtClean="0">
                <a:cs typeface="B Zar" pitchFamily="2" charset="-78"/>
              </a:rPr>
              <a:t>ممارست در تمامی مراحل</a:t>
            </a:r>
          </a:p>
          <a:p>
            <a:pPr lvl="2"/>
            <a:r>
              <a:rPr lang="fa-IR" dirty="0" smtClean="0">
                <a:cs typeface="B Zar" pitchFamily="2" charset="-78"/>
              </a:rPr>
              <a:t>آغاز کار در تعیین موضوع و اخذ ایده</a:t>
            </a:r>
          </a:p>
          <a:p>
            <a:pPr lvl="2"/>
            <a:r>
              <a:rPr lang="fa-IR" dirty="0" smtClean="0">
                <a:cs typeface="B Zar" pitchFamily="2" charset="-78"/>
              </a:rPr>
              <a:t>طول کار در توسعه دانش، پرهیز از دوباره کاری، اطمینان از نوآوری</a:t>
            </a:r>
          </a:p>
          <a:p>
            <a:pPr lvl="1"/>
            <a:r>
              <a:rPr lang="fa-IR" dirty="0" smtClean="0">
                <a:cs typeface="B Zar" pitchFamily="2" charset="-78"/>
              </a:rPr>
              <a:t> </a:t>
            </a:r>
            <a:r>
              <a:rPr lang="fa-IR" dirty="0">
                <a:cs typeface="B Zar" pitchFamily="2" charset="-78"/>
              </a:rPr>
              <a:t>توجه به حجم سرسام آور و فزاینده </a:t>
            </a:r>
            <a:r>
              <a:rPr lang="fa-IR" dirty="0" smtClean="0">
                <a:cs typeface="B Zar" pitchFamily="2" charset="-78"/>
              </a:rPr>
              <a:t>مطالب</a:t>
            </a:r>
            <a:endParaRPr lang="en-US" sz="3400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 </a:t>
            </a:r>
            <a:r>
              <a:rPr lang="fa-IR" dirty="0">
                <a:cs typeface="B Zar" pitchFamily="2" charset="-78"/>
              </a:rPr>
              <a:t>اجتناب از تعبد یا تخطئه و ابراز عکس العمل </a:t>
            </a:r>
            <a:r>
              <a:rPr lang="fa-IR" dirty="0" smtClean="0">
                <a:cs typeface="B Zar" pitchFamily="2" charset="-78"/>
              </a:rPr>
              <a:t>فکری</a:t>
            </a:r>
            <a:endParaRPr lang="en-US" sz="3400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 </a:t>
            </a:r>
            <a:r>
              <a:rPr lang="fa-IR" dirty="0">
                <a:cs typeface="B Zar" pitchFamily="2" charset="-78"/>
              </a:rPr>
              <a:t>ملاحظه گذرا در موارد جانبی (تند خوانی</a:t>
            </a:r>
            <a:r>
              <a:rPr lang="fa-IR" dirty="0" smtClean="0">
                <a:cs typeface="B Zar" pitchFamily="2" charset="-78"/>
              </a:rPr>
              <a:t>)</a:t>
            </a:r>
            <a:endParaRPr lang="en-US" sz="3400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 </a:t>
            </a:r>
            <a:r>
              <a:rPr lang="fa-IR" dirty="0">
                <a:cs typeface="B Zar" pitchFamily="2" charset="-78"/>
              </a:rPr>
              <a:t>دقت و تعمق در موارد اصلی (تأمل) و همه جانبه نگری در </a:t>
            </a:r>
            <a:r>
              <a:rPr lang="fa-IR" dirty="0" smtClean="0">
                <a:cs typeface="B Zar" pitchFamily="2" charset="-78"/>
              </a:rPr>
              <a:t>جستجو</a:t>
            </a:r>
            <a:endParaRPr lang="en-US" sz="3400" dirty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 </a:t>
            </a:r>
            <a:r>
              <a:rPr lang="fa-IR" dirty="0">
                <a:cs typeface="B Zar" pitchFamily="2" charset="-78"/>
              </a:rPr>
              <a:t>لحاظ مشی محققین در فشرده نویسی</a:t>
            </a:r>
            <a:endParaRPr lang="en-US" sz="3400" dirty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48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400" dirty="0" smtClean="0"/>
              <a:t>برنامه ریزی و اجرای تحقیق – بهره برداری از کارهای انجام شده		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روش انجام</a:t>
            </a:r>
          </a:p>
          <a:p>
            <a:pPr>
              <a:buNone/>
            </a:pPr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رجوع مرتب به کتابخانه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حضور مشتاقانه در کنفرانس ها و سمینارها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جستجو در بانک ها ی اطلاعاتی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انجام گفتگو با دوستان هم تخصص</a:t>
            </a:r>
          </a:p>
          <a:p>
            <a:endParaRPr lang="fa-IR" dirty="0" smtClean="0"/>
          </a:p>
          <a:p>
            <a:pPr lvl="1"/>
            <a:endParaRPr lang="en-US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400" dirty="0" smtClean="0"/>
              <a:t>برنامه ریزی و اجرای تحقیق – بهره برداری از کارهای انجام شده		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شاخص های آمادگی</a:t>
            </a:r>
          </a:p>
          <a:p>
            <a:pPr>
              <a:buNone/>
            </a:pPr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مهارت جستجو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Search</a:t>
            </a:r>
            <a:r>
              <a:rPr lang="fa-IR" dirty="0" smtClean="0">
                <a:cs typeface="B Zar" pitchFamily="2" charset="-78"/>
              </a:rPr>
              <a:t>)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جامع 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Exhaustive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/>
            <a:r>
              <a:rPr lang="fa-IR" dirty="0" smtClean="0">
                <a:latin typeface="Times New Roman" pitchFamily="18" charset="0"/>
                <a:cs typeface="B Zar" pitchFamily="2" charset="-78"/>
              </a:rPr>
              <a:t>محدود (</a:t>
            </a:r>
            <a:r>
              <a:rPr lang="en-US" dirty="0" smtClean="0">
                <a:latin typeface="Times New Roman" pitchFamily="18" charset="0"/>
                <a:cs typeface="B Zar" pitchFamily="2" charset="-78"/>
              </a:rPr>
              <a:t>Limited</a:t>
            </a:r>
            <a:r>
              <a:rPr lang="fa-IR" dirty="0" smtClean="0">
                <a:latin typeface="Times New Roman" pitchFamily="18" charset="0"/>
                <a:cs typeface="B Zar" pitchFamily="2" charset="-78"/>
              </a:rPr>
              <a:t>)</a:t>
            </a:r>
          </a:p>
          <a:p>
            <a:pPr lvl="2"/>
            <a:r>
              <a:rPr lang="fa-IR" dirty="0" smtClean="0">
                <a:latin typeface="Times New Roman" pitchFamily="18" charset="0"/>
                <a:cs typeface="B Zar" pitchFamily="2" charset="-78"/>
              </a:rPr>
              <a:t>از جدید به قدیم</a:t>
            </a:r>
            <a:endParaRPr lang="en-US" dirty="0" smtClean="0">
              <a:latin typeface="Times New Roman" pitchFamily="18" charset="0"/>
              <a:cs typeface="B Zar" pitchFamily="2" charset="-78"/>
            </a:endParaRPr>
          </a:p>
          <a:p>
            <a:pPr lvl="1">
              <a:buNone/>
            </a:pPr>
            <a:endParaRPr lang="en-US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ارزیابی 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Evaluation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endParaRPr lang="en-US" dirty="0" smtClean="0">
              <a:latin typeface="Times New Roman" pitchFamily="18" charset="0"/>
              <a:cs typeface="B Zar" pitchFamily="2" charset="-78"/>
            </a:endParaRPr>
          </a:p>
          <a:p>
            <a:pPr lvl="1"/>
            <a:r>
              <a:rPr lang="fa-IR" dirty="0" smtClean="0">
                <a:latin typeface="Times New Roman" pitchFamily="18" charset="0"/>
                <a:cs typeface="B Zar" pitchFamily="2" charset="-78"/>
              </a:rPr>
              <a:t>به روز ماندن (</a:t>
            </a:r>
            <a:r>
              <a:rPr lang="en-US" u="sng" dirty="0" smtClean="0">
                <a:latin typeface="Times New Roman" pitchFamily="18" charset="0"/>
                <a:cs typeface="B Zar" pitchFamily="2" charset="-78"/>
              </a:rPr>
              <a:t>Keeping</a:t>
            </a:r>
            <a:r>
              <a:rPr lang="en-US" dirty="0" smtClean="0">
                <a:latin typeface="Times New Roman" pitchFamily="18" charset="0"/>
                <a:cs typeface="B Zar" pitchFamily="2" charset="-78"/>
              </a:rPr>
              <a:t> Fresh</a:t>
            </a:r>
            <a:r>
              <a:rPr lang="fa-IR" dirty="0" smtClean="0">
                <a:latin typeface="Times New Roman" pitchFamily="18" charset="0"/>
                <a:cs typeface="B Zar" pitchFamily="2" charset="-78"/>
              </a:rPr>
              <a:t>)</a:t>
            </a:r>
            <a:endParaRPr lang="en-US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3800" dirty="0" smtClean="0"/>
              <a:t>برنامه ریزی و اجرای تحقیق – بهره برداری از کارهای انجام شده	</a:t>
            </a:r>
            <a:r>
              <a:rPr lang="fa-IR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گروه</a:t>
            </a:r>
            <a:r>
              <a:rPr lang="en-US" sz="2200" dirty="0" smtClean="0"/>
              <a:t>­</a:t>
            </a:r>
            <a:r>
              <a:rPr lang="fa-IR" dirty="0" smtClean="0"/>
              <a:t>بندی منابع</a:t>
            </a:r>
            <a:endParaRPr lang="en-US" sz="3400" dirty="0" smtClean="0"/>
          </a:p>
          <a:p>
            <a:pPr lvl="1"/>
            <a:r>
              <a:rPr lang="fa-IR" dirty="0" smtClean="0">
                <a:cs typeface="B Zar" pitchFamily="2" charset="-78"/>
              </a:rPr>
              <a:t>دسته اول (اصلی) :  نخستین انتشار</a:t>
            </a: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دستاوردهای تحقیقاتی (مطالعه اصلی با تعمق)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مقالات مجلات ادواری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مجموعه مقالات کنفرانس ها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گزارشات علمی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انتشارات دولتی (آمارها، اسناد، ...)</a:t>
            </a:r>
          </a:p>
          <a:p>
            <a:pPr lvl="2"/>
            <a:r>
              <a:rPr lang="fa-IR" dirty="0" smtClean="0"/>
              <a:t> </a:t>
            </a:r>
            <a:r>
              <a:rPr lang="fa-IR" dirty="0" smtClean="0">
                <a:cs typeface="B Zar" pitchFamily="2" charset="-78"/>
              </a:rPr>
              <a:t>ثبت اختراعات 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Patents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استانداردها 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کاتالوگ</a:t>
            </a: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ها ، لیست</a:t>
            </a: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های مشخصات</a:t>
            </a:r>
            <a:endParaRPr lang="en-US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3800" dirty="0" smtClean="0"/>
              <a:t>برنامه ریزی و اجرای تحقیق – بهره برداری از کارهای انجام شده	</a:t>
            </a:r>
            <a:r>
              <a:rPr lang="fa-IR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a-IR" dirty="0" smtClean="0">
                <a:cs typeface="B Zar" pitchFamily="2" charset="-78"/>
              </a:rPr>
              <a:t>دسته دوم</a:t>
            </a:r>
            <a:r>
              <a:rPr lang="en-US" dirty="0" smtClean="0">
                <a:cs typeface="B Zar" pitchFamily="2" charset="-78"/>
              </a:rPr>
              <a:t>:</a:t>
            </a:r>
            <a:r>
              <a:rPr lang="fa-IR" dirty="0" smtClean="0">
                <a:cs typeface="B Zar" pitchFamily="2" charset="-78"/>
              </a:rPr>
              <a:t>  مطالب دسته اول با گروه بندی و توأم با تأخیر(باریک کردن زمینه – تند خوانی)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/>
              <a:t> </a:t>
            </a:r>
            <a:r>
              <a:rPr lang="en-US" dirty="0" smtClean="0">
                <a:cs typeface="B Zar" pitchFamily="2" charset="-78"/>
              </a:rPr>
              <a:t>Monographs</a:t>
            </a:r>
          </a:p>
          <a:p>
            <a:pPr lvl="2"/>
            <a:r>
              <a:rPr lang="fa-IR" dirty="0" smtClean="0">
                <a:cs typeface="B Zar" pitchFamily="2" charset="-78"/>
              </a:rPr>
              <a:t> کتاب های درسی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پايان­نامه­هاي تحصيلات تكميلي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سری مجلات پیمایشی ( </a:t>
            </a:r>
            <a:r>
              <a:rPr lang="en-US" dirty="0" smtClean="0">
                <a:cs typeface="B Zar" pitchFamily="2" charset="-78"/>
              </a:rPr>
              <a:t>Review series</a:t>
            </a:r>
            <a:r>
              <a:rPr lang="fa-IR" dirty="0" smtClean="0">
                <a:cs typeface="B Zar" pitchFamily="2" charset="-78"/>
              </a:rPr>
              <a:t>)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مقالات پیمایشی ( </a:t>
            </a:r>
            <a:r>
              <a:rPr lang="en-US" dirty="0" smtClean="0">
                <a:cs typeface="B Zar" pitchFamily="2" charset="-78"/>
              </a:rPr>
              <a:t>Review articles</a:t>
            </a:r>
            <a:r>
              <a:rPr lang="fa-IR" dirty="0" smtClean="0">
                <a:cs typeface="B Zar" pitchFamily="2" charset="-78"/>
              </a:rPr>
              <a:t>)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ژورنال های تخصصی ( </a:t>
            </a:r>
            <a:r>
              <a:rPr lang="en-US" dirty="0" smtClean="0">
                <a:cs typeface="B Zar" pitchFamily="2" charset="-78"/>
              </a:rPr>
              <a:t>Editorial</a:t>
            </a:r>
            <a:r>
              <a:rPr lang="fa-IR" dirty="0" smtClean="0">
                <a:cs typeface="B Zar" pitchFamily="2" charset="-78"/>
              </a:rPr>
              <a:t>)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چکیده های موضوعی 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فهرست های نشریات </a:t>
            </a:r>
            <a:endParaRPr lang="en-US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 مجلات علمی- خبری</a:t>
            </a:r>
            <a:endParaRPr lang="en-US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3800" dirty="0" smtClean="0"/>
              <a:t>برنامه ریزی و اجرای تحقیق – بهره برداری از کارهای انجام شده	</a:t>
            </a:r>
            <a:r>
              <a:rPr lang="fa-IR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a-IR" dirty="0" smtClean="0">
                <a:cs typeface="B Zar" pitchFamily="2" charset="-78"/>
              </a:rPr>
              <a:t>دسته سوم: فهرست ها و جانمایی ها ی منابع دسته های اول و دوم (تعیین گستره)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pPr lvl="2"/>
            <a:r>
              <a:rPr lang="fa-IR" dirty="0" smtClean="0">
                <a:cs typeface="B Zar" pitchFamily="2" charset="-78"/>
              </a:rPr>
              <a:t>کتب مرجع 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Reference Books 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endParaRPr lang="fa-IR" dirty="0" smtClean="0">
              <a:latin typeface="Times New Roman" pitchFamily="18" charset="0"/>
              <a:cs typeface="B Zar" pitchFamily="2" charset="-78"/>
            </a:endParaRPr>
          </a:p>
          <a:p>
            <a:pPr lvl="2"/>
            <a:r>
              <a:rPr lang="fa-IR" dirty="0" smtClean="0">
                <a:latin typeface="Times New Roman" pitchFamily="18" charset="0"/>
                <a:cs typeface="B Zar" pitchFamily="2" charset="-78"/>
              </a:rPr>
              <a:t>لیست های موضوعی (</a:t>
            </a:r>
            <a:r>
              <a:rPr lang="en-US" dirty="0" smtClean="0">
                <a:latin typeface="Times New Roman" pitchFamily="18" charset="0"/>
                <a:cs typeface="B Zar" pitchFamily="2" charset="-78"/>
              </a:rPr>
              <a:t>Subject Bibliographies</a:t>
            </a:r>
            <a:r>
              <a:rPr lang="fa-IR" dirty="0" smtClean="0">
                <a:latin typeface="Times New Roman" pitchFamily="18" charset="0"/>
                <a:cs typeface="B Zar" pitchFamily="2" charset="-78"/>
              </a:rPr>
              <a:t>)</a:t>
            </a:r>
          </a:p>
          <a:p>
            <a:pPr lvl="2"/>
            <a:endParaRPr lang="fa-IR" dirty="0" smtClean="0">
              <a:latin typeface="Times New Roman" pitchFamily="18" charset="0"/>
              <a:cs typeface="B Zar" pitchFamily="2" charset="-78"/>
            </a:endParaRPr>
          </a:p>
          <a:p>
            <a:pPr lvl="2"/>
            <a:r>
              <a:rPr lang="fa-IR" dirty="0" smtClean="0">
                <a:latin typeface="Times New Roman" pitchFamily="18" charset="0"/>
                <a:cs typeface="B Zar" pitchFamily="2" charset="-78"/>
              </a:rPr>
              <a:t>لیست های عام (</a:t>
            </a:r>
            <a:r>
              <a:rPr lang="en-US" dirty="0" smtClean="0">
                <a:latin typeface="Times New Roman" pitchFamily="18" charset="0"/>
                <a:cs typeface="B Zar" pitchFamily="2" charset="-78"/>
              </a:rPr>
              <a:t>General Bibliographies</a:t>
            </a:r>
            <a:r>
              <a:rPr lang="fa-IR" dirty="0" smtClean="0">
                <a:latin typeface="Times New Roman" pitchFamily="18" charset="0"/>
                <a:cs typeface="B Zar" pitchFamily="2" charset="-78"/>
              </a:rPr>
              <a:t>)</a:t>
            </a:r>
          </a:p>
          <a:p>
            <a:pPr lvl="2"/>
            <a:endParaRPr lang="fa-IR" dirty="0" smtClean="0">
              <a:latin typeface="Times New Roman" pitchFamily="18" charset="0"/>
              <a:cs typeface="B Zar" pitchFamily="2" charset="-78"/>
            </a:endParaRPr>
          </a:p>
          <a:p>
            <a:pPr lvl="2"/>
            <a:r>
              <a:rPr lang="fa-IR" dirty="0" smtClean="0">
                <a:latin typeface="Times New Roman" pitchFamily="18" charset="0"/>
                <a:cs typeface="B Zar" pitchFamily="2" charset="-78"/>
              </a:rPr>
              <a:t>دائرة المعارف ها (</a:t>
            </a:r>
            <a:r>
              <a:rPr lang="en-US" dirty="0" smtClean="0">
                <a:latin typeface="Times New Roman" pitchFamily="18" charset="0"/>
                <a:cs typeface="B Zar" pitchFamily="2" charset="-78"/>
              </a:rPr>
              <a:t>Encyclopedias</a:t>
            </a:r>
            <a:r>
              <a:rPr lang="fa-IR" dirty="0" smtClean="0">
                <a:latin typeface="Times New Roman" pitchFamily="18" charset="0"/>
                <a:cs typeface="B Zar" pitchFamily="2" charset="-78"/>
              </a:rPr>
              <a:t>)</a:t>
            </a:r>
          </a:p>
          <a:p>
            <a:pPr lvl="2"/>
            <a:endParaRPr lang="fa-IR" dirty="0" smtClean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400" dirty="0" smtClean="0"/>
              <a:t>برنامه ریزی و اجرای تحقیق – بهره برداری از کارهای انجام شده		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یادداشت برداری</a:t>
            </a:r>
          </a:p>
          <a:p>
            <a:pPr>
              <a:buNone/>
            </a:pPr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عنوان منبع</a:t>
            </a:r>
          </a:p>
          <a:p>
            <a:pPr lvl="1"/>
            <a:r>
              <a:rPr lang="fa-IR" dirty="0" smtClean="0">
                <a:cs typeface="B Zar" pitchFamily="2" charset="-78"/>
              </a:rPr>
              <a:t>نام و حرفه ی مولف/مولفان</a:t>
            </a:r>
          </a:p>
          <a:p>
            <a:pPr lvl="1"/>
            <a:r>
              <a:rPr lang="fa-IR" dirty="0" smtClean="0">
                <a:cs typeface="B Zar" pitchFamily="2" charset="-78"/>
              </a:rPr>
              <a:t>مشخصات دقیق منبع (نام، شماره جلد، تاریخ، شماره صفحات، ناشر)</a:t>
            </a:r>
          </a:p>
          <a:p>
            <a:pPr lvl="1"/>
            <a:r>
              <a:rPr lang="fa-IR" dirty="0" smtClean="0">
                <a:cs typeface="B Zar" pitchFamily="2" charset="-78"/>
              </a:rPr>
              <a:t>کلمات کلیدی</a:t>
            </a:r>
          </a:p>
          <a:p>
            <a:pPr lvl="1"/>
            <a:r>
              <a:rPr lang="fa-IR" dirty="0" smtClean="0">
                <a:cs typeface="B Zar" pitchFamily="2" charset="-78"/>
              </a:rPr>
              <a:t>خلاصه(به قلم خواننده)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pPr lvl="1"/>
            <a:endParaRPr lang="en-US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pPr lvl="1" algn="r" rtl="1">
              <a:spcBef>
                <a:spcPct val="0"/>
              </a:spcBef>
            </a:pPr>
            <a:r>
              <a:rPr lang="fa-IR" sz="3600" dirty="0" smtClean="0"/>
              <a:t>اصول اخلاقی </a:t>
            </a:r>
            <a:r>
              <a:rPr lang="fa-IR" sz="2800" dirty="0" smtClean="0">
                <a:cs typeface="B Zar" pitchFamily="2" charset="-78"/>
              </a:rPr>
              <a:t>(</a:t>
            </a:r>
            <a:r>
              <a:rPr lang="en-US" sz="2800" dirty="0" smtClean="0">
                <a:cs typeface="B Zar" pitchFamily="2" charset="-78"/>
              </a:rPr>
              <a:t>Ethics</a:t>
            </a:r>
            <a:r>
              <a:rPr lang="fa-IR" sz="2800" dirty="0" smtClean="0">
                <a:cs typeface="B Zar" pitchFamily="2" charset="-78"/>
              </a:rPr>
              <a:t>)</a:t>
            </a:r>
            <a:r>
              <a:rPr lang="fa-IR" dirty="0" smtClean="0">
                <a:cs typeface="B Zar" pitchFamily="2" charset="-78"/>
              </a:rPr>
              <a:t/>
            </a:r>
            <a:br>
              <a:rPr lang="fa-IR" dirty="0" smtClean="0">
                <a:cs typeface="B Zar" pitchFamily="2" charset="-78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fa-IR" dirty="0" smtClean="0"/>
              <a:t>فلسفه اخلاق</a:t>
            </a:r>
            <a:r>
              <a:rPr lang="en-US" dirty="0" smtClean="0"/>
              <a:t>(Moral Philosophy)</a:t>
            </a:r>
            <a:endParaRPr lang="fa-IR" dirty="0" smtClean="0"/>
          </a:p>
          <a:p>
            <a:pPr marL="0" indent="0">
              <a:buNone/>
            </a:pPr>
            <a:endParaRPr lang="fa-IR" dirty="0"/>
          </a:p>
          <a:p>
            <a:pPr lvl="1">
              <a:buFont typeface="Wingdings" pitchFamily="2" charset="2"/>
              <a:buChar char="Ø"/>
            </a:pPr>
            <a:r>
              <a:rPr lang="fa-IR" dirty="0" smtClean="0"/>
              <a:t>:  طبقه بندی و تحلیل اصطلاحات، </a:t>
            </a:r>
            <a:r>
              <a:rPr lang="fa-IR" dirty="0" smtClean="0">
                <a:solidFill>
                  <a:srgbClr val="FF0000"/>
                </a:solidFill>
              </a:rPr>
              <a:t>احکام و براهین </a:t>
            </a:r>
            <a:r>
              <a:rPr lang="fa-IR" dirty="0" smtClean="0"/>
              <a:t>پسندیدگی</a:t>
            </a:r>
            <a:r>
              <a:rPr lang="fa-IR" sz="2200" dirty="0" smtClean="0"/>
              <a:t>رویکرد </a:t>
            </a:r>
            <a:r>
              <a:rPr lang="fa-IR" sz="2200" dirty="0"/>
              <a:t>و</a:t>
            </a:r>
            <a:r>
              <a:rPr lang="fa-IR" dirty="0"/>
              <a:t> </a:t>
            </a:r>
            <a:r>
              <a:rPr lang="fa-IR" dirty="0" smtClean="0"/>
              <a:t>رفتار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 </a:t>
            </a:r>
            <a:r>
              <a:rPr lang="fa-IR" dirty="0" smtClean="0"/>
              <a:t>علم اخلاق(حکمت): توصیف کلی و کیفی امور پسندیده و ناپسند و راهکار پایبندی</a:t>
            </a:r>
          </a:p>
          <a:p>
            <a:pPr marL="0" indent="0">
              <a:buNone/>
            </a:pPr>
            <a:endParaRPr lang="fa-IR" dirty="0" smtClean="0"/>
          </a:p>
          <a:p>
            <a:pPr lvl="1">
              <a:buFont typeface="Wingdings" pitchFamily="2" charset="2"/>
              <a:buChar char="Ø"/>
            </a:pPr>
            <a:r>
              <a:rPr lang="fa-IR" dirty="0" smtClean="0">
                <a:cs typeface="B Zar" pitchFamily="2" charset="-78"/>
              </a:rPr>
              <a:t>خواجه </a:t>
            </a:r>
            <a:r>
              <a:rPr lang="fa-IR" dirty="0">
                <a:cs typeface="B Zar" pitchFamily="2" charset="-78"/>
              </a:rPr>
              <a:t>نصیرالدین </a:t>
            </a:r>
            <a:r>
              <a:rPr lang="fa-IR" dirty="0" smtClean="0">
                <a:cs typeface="B Zar" pitchFamily="2" charset="-78"/>
              </a:rPr>
              <a:t>طوسی</a:t>
            </a:r>
          </a:p>
          <a:p>
            <a:pPr marL="393192" lvl="1" indent="0">
              <a:buNone/>
            </a:pPr>
            <a:r>
              <a:rPr lang="fa-IR" dirty="0" smtClean="0">
                <a:cs typeface="B Zar" pitchFamily="2" charset="-78"/>
              </a:rPr>
              <a:t>علمی است به آن که نفس انسانی چگونه خلقی(حالتی) اکتساب تواند کرد که جملگی احوال و افعال که به اراده ی او از او صادر شود جمیل و محمود بود.</a:t>
            </a:r>
          </a:p>
          <a:p>
            <a:pPr marL="393192" lvl="1" indent="0">
              <a:buNone/>
            </a:pPr>
            <a:endParaRPr lang="fa-IR" dirty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fa-IR" dirty="0" smtClean="0">
                <a:cs typeface="B Zar" pitchFamily="2" charset="-78"/>
              </a:rPr>
              <a:t>ملا </a:t>
            </a:r>
            <a:r>
              <a:rPr lang="fa-IR" dirty="0">
                <a:cs typeface="B Zar" pitchFamily="2" charset="-78"/>
              </a:rPr>
              <a:t>احمد </a:t>
            </a:r>
            <a:r>
              <a:rPr lang="fa-IR" dirty="0" smtClean="0">
                <a:cs typeface="B Zar" pitchFamily="2" charset="-78"/>
              </a:rPr>
              <a:t>نراقی</a:t>
            </a:r>
            <a:endParaRPr lang="fa-IR" dirty="0">
              <a:cs typeface="B Zar" pitchFamily="2" charset="-78"/>
            </a:endParaRPr>
          </a:p>
          <a:p>
            <a:pPr marL="393192" lvl="1" indent="0">
              <a:buNone/>
            </a:pPr>
            <a:r>
              <a:rPr lang="fa-IR" dirty="0" smtClean="0">
                <a:cs typeface="B Zar" pitchFamily="2" charset="-78"/>
              </a:rPr>
              <a:t>دانش صفات مهلکه و منجیه و چگونگی متصف و متخلق گردیدن به صفات نجات بخش و رها شدن از صفات هلاکت بار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fa-IR" dirty="0" smtClean="0"/>
              <a:t>فهرست مطالب: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92500" lnSpcReduction="20000"/>
          </a:bodyPr>
          <a:lstStyle/>
          <a:p>
            <a:endParaRPr lang="fa-IR" dirty="0" smtClean="0"/>
          </a:p>
          <a:p>
            <a:r>
              <a:rPr lang="fa-IR" dirty="0" smtClean="0"/>
              <a:t>ابزارو وسائل تحقیقاتی</a:t>
            </a:r>
          </a:p>
          <a:p>
            <a:pPr lvl="1"/>
            <a:r>
              <a:rPr lang="fa-IR" dirty="0" smtClean="0"/>
              <a:t>بانکهای اطلاعاتی  </a:t>
            </a:r>
          </a:p>
          <a:p>
            <a:pPr lvl="1"/>
            <a:r>
              <a:rPr lang="fa-IR" dirty="0" smtClean="0"/>
              <a:t>نرم </a:t>
            </a:r>
            <a:r>
              <a:rPr lang="fa-IR" dirty="0" smtClean="0">
                <a:cs typeface="B Zar" pitchFamily="2" charset="-78"/>
              </a:rPr>
              <a:t>افزارها</a:t>
            </a:r>
            <a:r>
              <a:rPr lang="fa-IR" dirty="0" smtClean="0"/>
              <a:t> و شبیه سازی</a:t>
            </a:r>
          </a:p>
          <a:p>
            <a:pPr lvl="1"/>
            <a:r>
              <a:rPr lang="fa-IR" dirty="0" smtClean="0"/>
              <a:t>پیاده سازی و نمونه سازی</a:t>
            </a:r>
          </a:p>
          <a:p>
            <a:pPr lvl="1"/>
            <a:r>
              <a:rPr lang="fa-IR" dirty="0" smtClean="0"/>
              <a:t>...</a:t>
            </a:r>
          </a:p>
          <a:p>
            <a:pPr lvl="1"/>
            <a:endParaRPr lang="fa-IR" dirty="0" smtClean="0"/>
          </a:p>
          <a:p>
            <a:r>
              <a:rPr lang="fa-IR" dirty="0" smtClean="0"/>
              <a:t>گزارش جهت نقد</a:t>
            </a:r>
          </a:p>
          <a:p>
            <a:pPr lvl="1"/>
            <a:r>
              <a:rPr lang="fa-IR" dirty="0" smtClean="0"/>
              <a:t>به استاد راهنما ( مشاور )</a:t>
            </a:r>
            <a:endParaRPr lang="en-US" dirty="0" smtClean="0"/>
          </a:p>
          <a:p>
            <a:pPr lvl="1"/>
            <a:r>
              <a:rPr lang="fa-IR" dirty="0" smtClean="0"/>
              <a:t>به دوستان مطلع</a:t>
            </a:r>
            <a:endParaRPr lang="en-US" dirty="0" smtClean="0"/>
          </a:p>
          <a:p>
            <a:pPr lvl="1"/>
            <a:r>
              <a:rPr lang="fa-IR" dirty="0" smtClean="0"/>
              <a:t>به علاقمندان </a:t>
            </a:r>
          </a:p>
          <a:p>
            <a:endParaRPr lang="fa-IR" dirty="0" smtClean="0"/>
          </a:p>
          <a:p>
            <a:r>
              <a:rPr lang="fa-IR" dirty="0" smtClean="0"/>
              <a:t>ارائه دستاورد ها</a:t>
            </a:r>
          </a:p>
          <a:p>
            <a:pPr lvl="1"/>
            <a:r>
              <a:rPr lang="fa-IR" dirty="0" smtClean="0"/>
              <a:t>کتبی</a:t>
            </a:r>
          </a:p>
          <a:p>
            <a:pPr lvl="1"/>
            <a:r>
              <a:rPr lang="fa-IR" dirty="0" smtClean="0"/>
              <a:t>شفاهی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اصول اخلاقی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 smtClean="0"/>
          </a:p>
          <a:p>
            <a:pPr lvl="1">
              <a:buFont typeface="Wingdings" pitchFamily="2" charset="2"/>
              <a:buChar char="Ø"/>
            </a:pPr>
            <a:r>
              <a:rPr lang="fa-IR" dirty="0" smtClean="0"/>
              <a:t>کانت</a:t>
            </a:r>
          </a:p>
          <a:p>
            <a:pPr marL="393192" lvl="1" indent="0">
              <a:buNone/>
            </a:pPr>
            <a:endParaRPr lang="fa-IR" dirty="0"/>
          </a:p>
          <a:p>
            <a:pPr lvl="1">
              <a:buFont typeface="Courier New" pitchFamily="49" charset="0"/>
              <a:buChar char="o"/>
            </a:pPr>
            <a:r>
              <a:rPr lang="fa-IR" dirty="0" smtClean="0"/>
              <a:t>هر کار را چنان انجام بده که بپذیری کل خلق عالم بتوانند آن را به عنوان قانون انجام دهند.</a:t>
            </a:r>
          </a:p>
          <a:p>
            <a:pPr marL="0" indent="0">
              <a:buNone/>
            </a:pPr>
            <a:endParaRPr lang="fa-IR" dirty="0"/>
          </a:p>
          <a:p>
            <a:pPr lvl="1">
              <a:buFont typeface="Courier New" pitchFamily="49" charset="0"/>
              <a:buChar char="o"/>
            </a:pPr>
            <a:r>
              <a:rPr lang="fa-IR" dirty="0" smtClean="0"/>
              <a:t>هیچ کاری انجام مده که در آن انسان به عنوان ابزار تلقی شود</a:t>
            </a:r>
          </a:p>
          <a:p>
            <a:pPr marL="1252728" lvl="4" indent="0">
              <a:buNone/>
            </a:pPr>
            <a:r>
              <a:rPr lang="fa-IR" dirty="0" smtClean="0"/>
              <a:t> ( یک انسان = کل بشریت).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اصول اخلاقی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a-IR" sz="2400" dirty="0"/>
          </a:p>
          <a:p>
            <a:r>
              <a:rPr lang="fa-IR" sz="2400" dirty="0" smtClean="0"/>
              <a:t>اخلاق </a:t>
            </a:r>
            <a:r>
              <a:rPr lang="fa-IR" sz="2400" dirty="0"/>
              <a:t>علمی (پژوهش، مهندسی</a:t>
            </a:r>
            <a:r>
              <a:rPr lang="fa-IR" sz="2400" dirty="0" smtClean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fa-IR" dirty="0">
                <a:cs typeface="B Zar" pitchFamily="2" charset="-78"/>
              </a:rPr>
              <a:t>انتظام </a:t>
            </a:r>
            <a:r>
              <a:rPr lang="fa-IR" dirty="0" smtClean="0">
                <a:cs typeface="B Zar" pitchFamily="2" charset="-78"/>
              </a:rPr>
              <a:t>(فلسفی </a:t>
            </a:r>
            <a:r>
              <a:rPr lang="fa-IR" dirty="0">
                <a:cs typeface="B Zar" pitchFamily="2" charset="-78"/>
              </a:rPr>
              <a:t>مربوط </a:t>
            </a:r>
            <a:r>
              <a:rPr lang="fa-IR" dirty="0" smtClean="0">
                <a:cs typeface="B Zar" pitchFamily="2" charset="-78"/>
              </a:rPr>
              <a:t>به) </a:t>
            </a:r>
            <a:r>
              <a:rPr lang="fa-IR" dirty="0">
                <a:cs typeface="B Zar" pitchFamily="2" charset="-78"/>
              </a:rPr>
              <a:t>قواعد و ضوابط رفتارها و رویکردهای صحیح (</a:t>
            </a:r>
            <a:r>
              <a:rPr lang="en-US" dirty="0">
                <a:cs typeface="B Zar" pitchFamily="2" charset="-78"/>
              </a:rPr>
              <a:t>correct</a:t>
            </a:r>
            <a:r>
              <a:rPr lang="fa-IR" dirty="0">
                <a:cs typeface="B Zar" pitchFamily="2" charset="-78"/>
              </a:rPr>
              <a:t>)، خوب</a:t>
            </a:r>
            <a:r>
              <a:rPr lang="en-US" dirty="0">
                <a:cs typeface="B Zar" pitchFamily="2" charset="-78"/>
              </a:rPr>
              <a:t>(good) </a:t>
            </a:r>
            <a:r>
              <a:rPr lang="fa-IR" dirty="0">
                <a:cs typeface="B Zar" pitchFamily="2" charset="-78"/>
              </a:rPr>
              <a:t> و </a:t>
            </a:r>
            <a:r>
              <a:rPr lang="fa-IR" dirty="0" smtClean="0">
                <a:cs typeface="B Zar" pitchFamily="2" charset="-78"/>
              </a:rPr>
              <a:t>پسندیده </a:t>
            </a:r>
            <a:r>
              <a:rPr lang="fa-IR" dirty="0">
                <a:cs typeface="B Zar" pitchFamily="2" charset="-78"/>
              </a:rPr>
              <a:t>(</a:t>
            </a:r>
            <a:r>
              <a:rPr lang="en-US" dirty="0">
                <a:cs typeface="B Zar" pitchFamily="2" charset="-78"/>
              </a:rPr>
              <a:t>moral</a:t>
            </a:r>
            <a:r>
              <a:rPr lang="fa-IR" dirty="0">
                <a:cs typeface="B Zar" pitchFamily="2" charset="-78"/>
              </a:rPr>
              <a:t>) در محیط علمی</a:t>
            </a:r>
          </a:p>
          <a:p>
            <a:pPr lvl="1">
              <a:buFont typeface="Courier New" pitchFamily="49" charset="0"/>
              <a:buChar char="o"/>
            </a:pPr>
            <a:r>
              <a:rPr lang="fa-IR" dirty="0">
                <a:cs typeface="B Zar" pitchFamily="2" charset="-78"/>
              </a:rPr>
              <a:t>     دانش به مثابه اتومبیل، اخلاق به مثابه هدایت </a:t>
            </a:r>
            <a:r>
              <a:rPr lang="fa-IR" dirty="0" smtClean="0">
                <a:cs typeface="B Zar" pitchFamily="2" charset="-78"/>
              </a:rPr>
              <a:t>آن</a:t>
            </a:r>
          </a:p>
          <a:p>
            <a:pPr lvl="1">
              <a:buFont typeface="Courier New" pitchFamily="49" charset="0"/>
              <a:buChar char="o"/>
            </a:pPr>
            <a:endParaRPr lang="fa-IR" dirty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fa-IR" dirty="0">
                <a:cs typeface="B Zar" pitchFamily="2" charset="-78"/>
              </a:rPr>
              <a:t>نگاه علمی و عالمانه به اخلاق علمی و اختصاص سهم روزافزون به آن در تحقیقات وانتشارات </a:t>
            </a:r>
            <a:r>
              <a:rPr lang="fa-IR" dirty="0" smtClean="0">
                <a:cs typeface="B Zar" pitchFamily="2" charset="-78"/>
              </a:rPr>
              <a:t>علمی</a:t>
            </a:r>
          </a:p>
          <a:p>
            <a:pPr lvl="1">
              <a:buFont typeface="Wingdings" pitchFamily="2" charset="2"/>
              <a:buChar char="Ø"/>
            </a:pPr>
            <a:endParaRPr lang="fa-IR" dirty="0">
              <a:cs typeface="B Zar" pitchFamily="2" charset="-78"/>
            </a:endParaRPr>
          </a:p>
          <a:p>
            <a:pPr lvl="1">
              <a:buFont typeface="Courier New" pitchFamily="49" charset="0"/>
              <a:buChar char="o"/>
            </a:pPr>
            <a:r>
              <a:rPr lang="fa-IR" dirty="0" smtClean="0">
                <a:cs typeface="B Zar" pitchFamily="2" charset="-78"/>
              </a:rPr>
              <a:t>	کتاب ها، ژورنالها، کنفرانس ها، رساله های دکتری و حضورانجمن های فعال در سراسر دنیا</a:t>
            </a:r>
            <a:endParaRPr lang="fa-IR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0360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اصول اخلاقی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686800" cy="5334000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fa-IR" dirty="0" smtClean="0">
              <a:cs typeface="B Zar" pitchFamily="2" charset="-78"/>
            </a:endParaRPr>
          </a:p>
          <a:p>
            <a:r>
              <a:rPr lang="fa-IR" sz="2400" dirty="0" smtClean="0"/>
              <a:t>بداهت رعایت اخلاق در تحقیق علمی</a:t>
            </a:r>
          </a:p>
          <a:p>
            <a:endParaRPr lang="fa-IR" sz="2400" dirty="0"/>
          </a:p>
          <a:p>
            <a:pPr marL="0" indent="0">
              <a:buNone/>
            </a:pPr>
            <a:endParaRPr lang="fa-IR" dirty="0" smtClean="0"/>
          </a:p>
          <a:p>
            <a:pPr lvl="1">
              <a:buFont typeface="Wingdings" pitchFamily="2" charset="2"/>
              <a:buChar char="Ø"/>
            </a:pPr>
            <a:r>
              <a:rPr lang="fa-IR" sz="2100" dirty="0" smtClean="0">
                <a:cs typeface="B Zar" pitchFamily="2" charset="-78"/>
              </a:rPr>
              <a:t>جستجوی حقیقت (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pursuit of truth</a:t>
            </a:r>
            <a:r>
              <a:rPr lang="fa-IR" sz="2100" dirty="0" smtClean="0">
                <a:cs typeface="B Zar" pitchFamily="2" charset="-78"/>
              </a:rPr>
              <a:t>)                    پایبندی به اصول والای اخلاقی(</a:t>
            </a:r>
            <a:r>
              <a:rPr lang="fa-IR" sz="2100" dirty="0" smtClean="0">
                <a:solidFill>
                  <a:srgbClr val="FF0000"/>
                </a:solidFill>
                <a:cs typeface="B Zar" pitchFamily="2" charset="-78"/>
              </a:rPr>
              <a:t>صداقت</a:t>
            </a:r>
            <a:r>
              <a:rPr lang="fa-IR" sz="2100" dirty="0" smtClean="0">
                <a:cs typeface="B Zar" pitchFamily="2" charset="-78"/>
              </a:rPr>
              <a:t>) </a:t>
            </a:r>
          </a:p>
          <a:p>
            <a:pPr marL="393192" lvl="1" indent="0">
              <a:buNone/>
            </a:pPr>
            <a:endParaRPr lang="en-US" sz="21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fa-IR" sz="2100" dirty="0" smtClean="0">
                <a:cs typeface="B Zar" pitchFamily="2" charset="-78"/>
              </a:rPr>
              <a:t>آزادی در جستجوی حقیقت                                       احترام به آزادی(</a:t>
            </a:r>
            <a:r>
              <a:rPr lang="fa-IR" sz="2100" dirty="0" smtClean="0">
                <a:solidFill>
                  <a:srgbClr val="FF0000"/>
                </a:solidFill>
                <a:cs typeface="B Zar" pitchFamily="2" charset="-78"/>
              </a:rPr>
              <a:t>انصاف</a:t>
            </a:r>
            <a:r>
              <a:rPr lang="fa-IR" sz="2100" dirty="0" smtClean="0">
                <a:cs typeface="B Zar" pitchFamily="2" charset="-78"/>
              </a:rPr>
              <a:t>)</a:t>
            </a:r>
          </a:p>
          <a:p>
            <a:pPr marL="393192" lvl="1" indent="0">
              <a:buNone/>
            </a:pPr>
            <a:endParaRPr lang="fa-IR" sz="21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fa-IR" sz="2100" dirty="0" smtClean="0">
                <a:cs typeface="B Zar" pitchFamily="2" charset="-78"/>
              </a:rPr>
              <a:t>احترام همه جانبه به امنیت و سلامت عموم                   تعهد به بقا و ارتقاء رفاه(</a:t>
            </a:r>
            <a:r>
              <a:rPr lang="fa-IR" sz="2100" dirty="0" smtClean="0">
                <a:solidFill>
                  <a:srgbClr val="FF0000"/>
                </a:solidFill>
                <a:cs typeface="B Zar" pitchFamily="2" charset="-78"/>
              </a:rPr>
              <a:t>حکمت</a:t>
            </a:r>
            <a:r>
              <a:rPr lang="fa-IR" sz="2100" dirty="0" smtClean="0">
                <a:cs typeface="B Zar" pitchFamily="2" charset="-78"/>
              </a:rPr>
              <a:t>)</a:t>
            </a:r>
          </a:p>
          <a:p>
            <a:pPr lvl="1">
              <a:buNone/>
            </a:pPr>
            <a:endParaRPr lang="fa-IR" dirty="0" smtClean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3922594" y="4167116"/>
            <a:ext cx="762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Left Arrow 5"/>
          <p:cNvSpPr/>
          <p:nvPr/>
        </p:nvSpPr>
        <p:spPr>
          <a:xfrm>
            <a:off x="3922594" y="3352800"/>
            <a:ext cx="762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Left Arrow 6"/>
          <p:cNvSpPr/>
          <p:nvPr/>
        </p:nvSpPr>
        <p:spPr>
          <a:xfrm>
            <a:off x="3920319" y="4953000"/>
            <a:ext cx="762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اصول اخلاقی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/>
          <a:lstStyle/>
          <a:p>
            <a:r>
              <a:rPr lang="fa-IR" dirty="0" smtClean="0"/>
              <a:t>ره آوردهای پاسداشت اخلاق علمی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>
                <a:cs typeface="B Zar" pitchFamily="2" charset="-78"/>
              </a:rPr>
              <a:t>رعایت حدود قانونی و مقررات</a:t>
            </a:r>
          </a:p>
          <a:p>
            <a:pPr lvl="1">
              <a:buFont typeface="Wingdings" pitchFamily="2" charset="2"/>
              <a:buChar char="Ø"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>
                <a:cs typeface="B Zar" pitchFamily="2" charset="-78"/>
              </a:rPr>
              <a:t>ایجاد فضای سالم یادگیری</a:t>
            </a:r>
          </a:p>
          <a:p>
            <a:pPr lvl="1">
              <a:buFont typeface="Wingdings" pitchFamily="2" charset="2"/>
              <a:buChar char="Ø"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>
                <a:cs typeface="B Zar" pitchFamily="2" charset="-78"/>
              </a:rPr>
              <a:t>ایجاد فضای سالم پژوهش</a:t>
            </a:r>
          </a:p>
          <a:p>
            <a:pPr marL="393192" lvl="1" indent="0">
              <a:buNone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>
                <a:cs typeface="B Zar" pitchFamily="2" charset="-78"/>
              </a:rPr>
              <a:t>ایجاد فضای سالم مبادلات علمی</a:t>
            </a:r>
          </a:p>
          <a:p>
            <a:pPr lvl="1">
              <a:buFont typeface="Wingdings" pitchFamily="2" charset="2"/>
              <a:buChar char="Ø"/>
            </a:pPr>
            <a:endParaRPr lang="fa-IR" sz="2000" dirty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>
                <a:cs typeface="B Zar" pitchFamily="2" charset="-78"/>
              </a:rPr>
              <a:t>ایجاد حس تعلق (</a:t>
            </a:r>
            <a:r>
              <a:rPr lang="en-US" sz="2000" dirty="0" smtClean="0">
                <a:cs typeface="B Zar" pitchFamily="2" charset="-78"/>
              </a:rPr>
              <a:t>Sense of Belonging</a:t>
            </a:r>
            <a:r>
              <a:rPr lang="fa-IR" sz="2000" dirty="0" smtClean="0">
                <a:cs typeface="B Zar" pitchFamily="2" charset="-78"/>
              </a:rPr>
              <a:t>)  به مثابه ضرورت اتحاد فعالان یک حوزه</a:t>
            </a:r>
          </a:p>
          <a:p>
            <a:pPr lvl="1">
              <a:buFont typeface="Wingdings" pitchFamily="2" charset="2"/>
              <a:buChar char="Ø"/>
            </a:pPr>
            <a:endParaRPr lang="fa-IR" sz="2000" dirty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r>
              <a:rPr lang="fa-IR" sz="2000" dirty="0">
                <a:cs typeface="B Zar" pitchFamily="2" charset="-78"/>
              </a:rPr>
              <a:t>تضمین مالکیت فکری</a:t>
            </a:r>
          </a:p>
          <a:p>
            <a:pPr marL="393192" lvl="1" indent="0">
              <a:buNone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2000" dirty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2000" dirty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18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اصول اخلاقی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/>
          <a:lstStyle/>
          <a:p>
            <a:r>
              <a:rPr lang="fa-IR" dirty="0" smtClean="0">
                <a:cs typeface="B Zar" pitchFamily="2" charset="-78"/>
              </a:rPr>
              <a:t>اصول اخلاقی در مقایسه با مقررات قانونی</a:t>
            </a: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pPr algn="ctr">
              <a:buNone/>
            </a:pPr>
            <a:r>
              <a:rPr lang="fa-IR" sz="2000" b="1" dirty="0" smtClean="0">
                <a:cs typeface="B Zar" pitchFamily="2" charset="-78"/>
              </a:rPr>
              <a:t>اصول اخلاقی                           مقررات قانونی</a:t>
            </a:r>
          </a:p>
          <a:p>
            <a:pPr algn="ctr">
              <a:buNone/>
            </a:pPr>
            <a:endParaRPr lang="fa-IR" sz="2000" b="1" dirty="0" smtClean="0">
              <a:cs typeface="B Zar" pitchFamily="2" charset="-78"/>
            </a:endParaRPr>
          </a:p>
          <a:p>
            <a:pPr algn="ctr">
              <a:buNone/>
            </a:pPr>
            <a:r>
              <a:rPr lang="fa-IR" sz="2000" b="1" dirty="0" smtClean="0">
                <a:cs typeface="B Zar" pitchFamily="2" charset="-78"/>
              </a:rPr>
              <a:t>                        فقدان اخلاق                             انتفاع شخصی به هزینه دیگران</a:t>
            </a:r>
          </a:p>
          <a:p>
            <a:pPr marL="850392" lvl="1" indent="-457200">
              <a:buNone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18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54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966046"/>
              </p:ext>
            </p:extLst>
          </p:nvPr>
        </p:nvGraphicFramePr>
        <p:xfrm>
          <a:off x="1524000" y="2794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5146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مقرارت</a:t>
                      </a:r>
                      <a:r>
                        <a:rPr lang="fa-IR" baseline="0" dirty="0" smtClean="0">
                          <a:cs typeface="B Zar" pitchFamily="2" charset="-78"/>
                        </a:rPr>
                        <a:t> قانونی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اصول اخلاقی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جنبه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نیازهای کاربردی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باورداشت های ذاتی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b="1" dirty="0" smtClean="0">
                          <a:cs typeface="B Zar" pitchFamily="2" charset="-78"/>
                        </a:rPr>
                        <a:t>مبنا</a:t>
                      </a:r>
                      <a:endParaRPr lang="en-US" sz="1600" b="1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کمی</a:t>
                      </a:r>
                      <a:r>
                        <a:rPr lang="fa-IR" baseline="0" dirty="0" smtClean="0">
                          <a:cs typeface="B Zar" pitchFamily="2" charset="-78"/>
                        </a:rPr>
                        <a:t> و گزینشی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کیفی</a:t>
                      </a:r>
                      <a:r>
                        <a:rPr lang="fa-IR" baseline="0" dirty="0" smtClean="0">
                          <a:cs typeface="B Zar" pitchFamily="2" charset="-78"/>
                        </a:rPr>
                        <a:t> و کلی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b="1" dirty="0" smtClean="0">
                          <a:cs typeface="B Zar" pitchFamily="2" charset="-78"/>
                        </a:rPr>
                        <a:t>نوع</a:t>
                      </a:r>
                      <a:endParaRPr lang="en-US" sz="1600" b="1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حتی المقدور تفسیر ناپذیر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به طور گسترده</a:t>
                      </a:r>
                      <a:r>
                        <a:rPr lang="fa-IR" baseline="0" dirty="0" smtClean="0">
                          <a:cs typeface="B Zar" pitchFamily="2" charset="-78"/>
                        </a:rPr>
                        <a:t> </a:t>
                      </a:r>
                      <a:r>
                        <a:rPr lang="fa-IR" dirty="0" smtClean="0">
                          <a:cs typeface="B Zar" pitchFamily="2" charset="-78"/>
                        </a:rPr>
                        <a:t>تفسیرپذیر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b="1" dirty="0" smtClean="0">
                          <a:cs typeface="B Zar" pitchFamily="2" charset="-78"/>
                        </a:rPr>
                        <a:t>ساحت</a:t>
                      </a:r>
                      <a:endParaRPr lang="en-US" sz="1600" b="1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دستگاه</a:t>
                      </a:r>
                      <a:r>
                        <a:rPr lang="fa-IR" baseline="0" dirty="0" smtClean="0">
                          <a:cs typeface="B Zar" pitchFamily="2" charset="-78"/>
                        </a:rPr>
                        <a:t> ذیربط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شخص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b="1" baseline="0" dirty="0" smtClean="0">
                          <a:cs typeface="B Zar" pitchFamily="2" charset="-78"/>
                        </a:rPr>
                        <a:t> </a:t>
                      </a:r>
                      <a:r>
                        <a:rPr lang="fa-IR" sz="1600" b="1" dirty="0" smtClean="0">
                          <a:cs typeface="B Zar" pitchFamily="2" charset="-78"/>
                        </a:rPr>
                        <a:t>مسئول</a:t>
                      </a:r>
                      <a:r>
                        <a:rPr lang="fa-IR" sz="1600" b="1" baseline="0" dirty="0" smtClean="0">
                          <a:cs typeface="B Zar" pitchFamily="2" charset="-78"/>
                        </a:rPr>
                        <a:t> اصلی</a:t>
                      </a:r>
                      <a:endParaRPr lang="en-US" sz="1600" b="1" dirty="0"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Left Arrow 6"/>
          <p:cNvSpPr/>
          <p:nvPr/>
        </p:nvSpPr>
        <p:spPr>
          <a:xfrm>
            <a:off x="4114800" y="5105400"/>
            <a:ext cx="9144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Left Arrow 7"/>
          <p:cNvSpPr/>
          <p:nvPr/>
        </p:nvSpPr>
        <p:spPr>
          <a:xfrm>
            <a:off x="4114800" y="5813946"/>
            <a:ext cx="9144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اصول اخلاقی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5181600"/>
          </a:xfrm>
        </p:spPr>
        <p:txBody>
          <a:bodyPr>
            <a:normAutofit/>
          </a:bodyPr>
          <a:lstStyle/>
          <a:p>
            <a:r>
              <a:rPr lang="fa-IR" dirty="0" smtClean="0"/>
              <a:t> نا درستی های پژوهشی </a:t>
            </a:r>
          </a:p>
          <a:p>
            <a:pPr marL="0" indent="0">
              <a:buNone/>
            </a:pPr>
            <a:endParaRPr lang="fa-IR" sz="2000" dirty="0" smtClean="0">
              <a:cs typeface="B Zar" pitchFamily="2" charset="-78"/>
            </a:endParaRPr>
          </a:p>
          <a:p>
            <a:pPr marL="393192" lvl="1" indent="0">
              <a:buNone/>
            </a:pPr>
            <a:r>
              <a:rPr lang="fa-IR" dirty="0" smtClean="0">
                <a:cs typeface="B Zar" pitchFamily="2" charset="-78"/>
              </a:rPr>
              <a:t>رفتار آگاهانه یا </a:t>
            </a:r>
            <a:r>
              <a:rPr lang="fa-IR" dirty="0" smtClean="0">
                <a:solidFill>
                  <a:srgbClr val="FF0000"/>
                </a:solidFill>
                <a:cs typeface="B Zar" pitchFamily="2" charset="-78"/>
              </a:rPr>
              <a:t>ناآگاهانه</a:t>
            </a:r>
            <a:r>
              <a:rPr lang="fa-IR" dirty="0" smtClean="0">
                <a:cs typeface="B Zar" pitchFamily="2" charset="-78"/>
              </a:rPr>
              <a:t> محقق خارج از استانداردهای علمی و اخلاقی</a:t>
            </a:r>
          </a:p>
          <a:p>
            <a:pPr marL="393192" lvl="1" indent="0">
              <a:buNone/>
            </a:pPr>
            <a:endParaRPr lang="fa-IR" sz="2800" dirty="0">
              <a:cs typeface="B Zar" pitchFamily="2" charset="-78"/>
            </a:endParaRPr>
          </a:p>
          <a:p>
            <a:r>
              <a:rPr lang="fa-IR" dirty="0"/>
              <a:t>فقدان تعریف جامع، مانع و فراگیر استانداردها</a:t>
            </a:r>
          </a:p>
          <a:p>
            <a:pPr lvl="1"/>
            <a:endParaRPr lang="fa-IR" sz="2600" dirty="0" smtClean="0">
              <a:cs typeface="B Zar" pitchFamily="2" charset="-78"/>
            </a:endParaRPr>
          </a:p>
          <a:p>
            <a:r>
              <a:rPr lang="fa-IR" dirty="0" smtClean="0"/>
              <a:t> وجود زمینه در دانشگاه ها و مراکز پژوهشی</a:t>
            </a:r>
            <a:endParaRPr lang="fa-IR" dirty="0"/>
          </a:p>
          <a:p>
            <a:endParaRPr lang="fa-IR" dirty="0"/>
          </a:p>
          <a:p>
            <a:r>
              <a:rPr lang="fa-IR" dirty="0"/>
              <a:t> عدم شناخت و گستره ارتکاب زمینه ساز غفلت ازدرک زشتی</a:t>
            </a:r>
          </a:p>
          <a:p>
            <a:endParaRPr lang="fa-IR" dirty="0"/>
          </a:p>
          <a:p>
            <a:r>
              <a:rPr lang="fa-IR" dirty="0"/>
              <a:t> نابستگی زشتی و وابستگی روش بازدارندگی به سطح نادرستی 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sz="2000" b="1" dirty="0" smtClean="0">
              <a:cs typeface="B Zar" pitchFamily="2" charset="-78"/>
            </a:endParaRPr>
          </a:p>
          <a:p>
            <a:pPr marL="850392" lvl="1" indent="-457200">
              <a:buNone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18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اصول اخلاقی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lnSpcReduction="10000"/>
          </a:bodyPr>
          <a:lstStyle/>
          <a:p>
            <a:endParaRPr lang="fa-IR" dirty="0" smtClean="0"/>
          </a:p>
          <a:p>
            <a:r>
              <a:rPr lang="fa-IR" dirty="0" smtClean="0">
                <a:cs typeface="B Zar" pitchFamily="2" charset="-78"/>
              </a:rPr>
              <a:t>عوامل مهم ارتکاب رفتار نادرست</a:t>
            </a: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>
                <a:cs typeface="B Zar" pitchFamily="2" charset="-78"/>
              </a:rPr>
              <a:t>کمبود فرصت</a:t>
            </a: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>
                <a:cs typeface="B Zar" pitchFamily="2" charset="-78"/>
              </a:rPr>
              <a:t>فشار کارفرما / استاد راهنما</a:t>
            </a: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>
                <a:cs typeface="B Zar" pitchFamily="2" charset="-78"/>
              </a:rPr>
              <a:t>شتابزدگی در ساختن کارنامه (رزومه) علمی درخشان</a:t>
            </a: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>
                <a:cs typeface="B Zar" pitchFamily="2" charset="-78"/>
              </a:rPr>
              <a:t>عشق به سرشناسی</a:t>
            </a: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>
                <a:cs typeface="B Zar" pitchFamily="2" charset="-78"/>
              </a:rPr>
              <a:t>نقص آگاهی و شفاف نبودن مقررات</a:t>
            </a:r>
          </a:p>
          <a:p>
            <a:endParaRPr lang="fa-IR" dirty="0" smtClean="0"/>
          </a:p>
          <a:p>
            <a:r>
              <a:rPr lang="fa-IR" dirty="0" smtClean="0"/>
              <a:t>طیف رفتارهای ناپسند</a:t>
            </a: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>
                <a:cs typeface="B Zar" pitchFamily="2" charset="-78"/>
              </a:rPr>
              <a:t>انگیزه نامطلوب تحقیق : شخصی در مقابل اجتماعی</a:t>
            </a: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>
                <a:cs typeface="B Zar" pitchFamily="2" charset="-78"/>
              </a:rPr>
              <a:t>سستی و کاهلی</a:t>
            </a: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/>
              <a:t>رفتارهای</a:t>
            </a:r>
            <a:r>
              <a:rPr lang="fa-IR" sz="2000" dirty="0" smtClean="0">
                <a:cs typeface="B Zar" pitchFamily="2" charset="-78"/>
              </a:rPr>
              <a:t> سوال برانگیز</a:t>
            </a:r>
          </a:p>
          <a:p>
            <a:pPr lvl="1">
              <a:buFont typeface="Wingdings" pitchFamily="2" charset="2"/>
              <a:buChar char="Ø"/>
            </a:pPr>
            <a:r>
              <a:rPr lang="fa-IR" sz="2000" dirty="0" smtClean="0"/>
              <a:t>رفتارهای</a:t>
            </a:r>
            <a:r>
              <a:rPr lang="fa-IR" sz="2000" dirty="0" smtClean="0">
                <a:cs typeface="B Zar" pitchFamily="2" charset="-78"/>
              </a:rPr>
              <a:t> نادرست</a:t>
            </a:r>
          </a:p>
          <a:p>
            <a:pPr lvl="1"/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sz="2000" b="1" dirty="0" smtClean="0">
              <a:cs typeface="B Zar" pitchFamily="2" charset="-78"/>
            </a:endParaRPr>
          </a:p>
          <a:p>
            <a:pPr marL="850392" lvl="1" indent="-457200">
              <a:buNone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18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اصول اخلاقی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  نمونه های دسته بندی های مصادیق نادرستی های تحقیق</a:t>
            </a:r>
            <a:endParaRPr lang="fa-IR" sz="2000" dirty="0" smtClean="0">
              <a:cs typeface="B Zar" pitchFamily="2" charset="-78"/>
            </a:endParaRPr>
          </a:p>
          <a:p>
            <a:pPr lvl="1"/>
            <a:endParaRPr lang="fa-IR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q"/>
            </a:pPr>
            <a:endParaRPr lang="fa-IR" sz="2000" b="1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q"/>
            </a:pPr>
            <a:r>
              <a:rPr lang="fa-IR" sz="2000" b="1" dirty="0" smtClean="0">
                <a:cs typeface="B Zar" pitchFamily="2" charset="-78"/>
              </a:rPr>
              <a:t>دسته</a:t>
            </a:r>
            <a:r>
              <a:rPr lang="fa-IR" sz="2000" b="1" dirty="0"/>
              <a:t> بندی</a:t>
            </a:r>
            <a:r>
              <a:rPr lang="fa-IR" sz="2000" b="1" dirty="0" smtClean="0">
                <a:cs typeface="B Zar" pitchFamily="2" charset="-78"/>
              </a:rPr>
              <a:t> 1</a:t>
            </a:r>
            <a:endParaRPr lang="fa-IR" sz="2000" dirty="0" smtClean="0">
              <a:cs typeface="B Zar" pitchFamily="2" charset="-78"/>
            </a:endParaRP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جعل داده (</a:t>
            </a:r>
            <a:r>
              <a:rPr lang="en-US" sz="2000" dirty="0" smtClean="0">
                <a:cs typeface="B Zar" pitchFamily="2" charset="-78"/>
              </a:rPr>
              <a:t>Data Fabrication</a:t>
            </a:r>
            <a:r>
              <a:rPr lang="fa-IR" sz="2000" dirty="0" smtClean="0">
                <a:cs typeface="B Zar" pitchFamily="2" charset="-78"/>
              </a:rPr>
              <a:t>) : ابداع، ثبت یاگزارش داده </a:t>
            </a:r>
          </a:p>
          <a:p>
            <a:pPr lvl="2">
              <a:buFont typeface="Wingdings" pitchFamily="2" charset="2"/>
              <a:buChar char="ü"/>
            </a:pPr>
            <a:endParaRPr lang="fa-IR" sz="2000" dirty="0" smtClean="0">
              <a:cs typeface="B Zar" pitchFamily="2" charset="-78"/>
            </a:endParaRP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تحریف داده (</a:t>
            </a:r>
            <a:r>
              <a:rPr lang="en-US" sz="2000" dirty="0" smtClean="0">
                <a:cs typeface="B Zar" pitchFamily="2" charset="-78"/>
              </a:rPr>
              <a:t>Data Falsification</a:t>
            </a:r>
            <a:r>
              <a:rPr lang="fa-IR" sz="2000" dirty="0" smtClean="0">
                <a:cs typeface="B Zar" pitchFamily="2" charset="-78"/>
              </a:rPr>
              <a:t>): دگرگون سازی مواد، ابزار، پروتکل ها، داده و نتایج</a:t>
            </a:r>
          </a:p>
          <a:p>
            <a:pPr lvl="2">
              <a:buFont typeface="Wingdings" pitchFamily="2" charset="2"/>
              <a:buChar char="ü"/>
            </a:pPr>
            <a:endParaRPr lang="en-US" sz="2000" dirty="0" smtClean="0">
              <a:cs typeface="B Zar" pitchFamily="2" charset="-78"/>
            </a:endParaRP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سرقت ادبی/علمی (</a:t>
            </a:r>
            <a:r>
              <a:rPr lang="en-US" sz="2000" dirty="0" smtClean="0">
                <a:cs typeface="B Zar" pitchFamily="2" charset="-78"/>
              </a:rPr>
              <a:t>Plagiarism</a:t>
            </a:r>
            <a:r>
              <a:rPr lang="fa-IR" sz="2000" dirty="0" smtClean="0">
                <a:cs typeface="B Zar" pitchFamily="2" charset="-78"/>
              </a:rPr>
              <a:t>) :</a:t>
            </a:r>
            <a:r>
              <a:rPr lang="en-US" sz="2000" dirty="0" smtClean="0">
                <a:cs typeface="B Zar" pitchFamily="2" charset="-78"/>
              </a:rPr>
              <a:t> </a:t>
            </a:r>
            <a:r>
              <a:rPr lang="fa-IR" sz="2000" dirty="0" smtClean="0">
                <a:cs typeface="B Zar" pitchFamily="2" charset="-78"/>
              </a:rPr>
              <a:t> دست یازی به ایده ها، فرایندها، نتیجه ها       </a:t>
            </a:r>
            <a:r>
              <a:rPr lang="en-US" sz="2000" dirty="0" smtClean="0">
                <a:cs typeface="B Zar" pitchFamily="2" charset="-78"/>
              </a:rPr>
              <a:t>                 </a:t>
            </a:r>
            <a:r>
              <a:rPr lang="fa-IR" sz="2000" dirty="0" smtClean="0">
                <a:cs typeface="B Zar" pitchFamily="2" charset="-78"/>
              </a:rPr>
              <a:t>وکلمات (خارج از چارچوب دانش عمومی) قبلی دیگران بدون ارجاع صریح</a:t>
            </a:r>
          </a:p>
          <a:p>
            <a:pPr lvl="2">
              <a:buFont typeface="Wingdings" pitchFamily="2" charset="2"/>
              <a:buChar char="ü"/>
            </a:pPr>
            <a:endParaRPr lang="fa-IR" sz="2000" dirty="0" smtClean="0">
              <a:cs typeface="B Zar" pitchFamily="2" charset="-78"/>
            </a:endParaRP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خودانتحالی </a:t>
            </a:r>
            <a:r>
              <a:rPr lang="en-US" sz="2000" smtClean="0">
                <a:cs typeface="B Zar" pitchFamily="2" charset="-78"/>
              </a:rPr>
              <a:t>(Self Plagiarism) </a:t>
            </a:r>
            <a:r>
              <a:rPr lang="fa-IR" sz="2000" dirty="0" smtClean="0">
                <a:cs typeface="B Zar" pitchFamily="2" charset="-78"/>
              </a:rPr>
              <a:t>  </a:t>
            </a:r>
            <a:endParaRPr lang="en-US" sz="2000" dirty="0">
              <a:cs typeface="B Zar" pitchFamily="2" charset="-78"/>
            </a:endParaRPr>
          </a:p>
          <a:p>
            <a:pPr lvl="2">
              <a:buFont typeface="Wingdings" pitchFamily="2" charset="2"/>
              <a:buChar char="ü"/>
            </a:pPr>
            <a:endParaRPr lang="fa-IR" sz="2000" dirty="0">
              <a:cs typeface="B Zar" pitchFamily="2" charset="-78"/>
            </a:endParaRP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رفتار ناشایست با عوامل و موارد پژوهشی (</a:t>
            </a:r>
            <a:r>
              <a:rPr lang="en-US" sz="2000" dirty="0" smtClean="0">
                <a:cs typeface="B Zar" pitchFamily="2" charset="-78"/>
              </a:rPr>
              <a:t>Mistreatment of Research Subjects</a:t>
            </a:r>
            <a:r>
              <a:rPr lang="fa-IR" sz="2000" dirty="0" smtClean="0">
                <a:cs typeface="B Zar" pitchFamily="2" charset="-78"/>
              </a:rPr>
              <a:t>)</a:t>
            </a:r>
          </a:p>
          <a:p>
            <a:pPr lvl="1">
              <a:buFont typeface="Wingdings" pitchFamily="2" charset="2"/>
              <a:buChar char="ü"/>
            </a:pPr>
            <a:endParaRPr lang="fa-IR" sz="2000" dirty="0" smtClean="0">
              <a:cs typeface="B Zar" pitchFamily="2" charset="-78"/>
            </a:endParaRPr>
          </a:p>
          <a:p>
            <a:pPr lvl="2">
              <a:buFont typeface="Wingdings" pitchFamily="2" charset="2"/>
              <a:buChar char="ü"/>
            </a:pPr>
            <a:endParaRPr lang="fa-IR" sz="1700" b="1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sz="2000" b="1" dirty="0" smtClean="0">
              <a:cs typeface="B Zar" pitchFamily="2" charset="-78"/>
            </a:endParaRPr>
          </a:p>
          <a:p>
            <a:pPr marL="850392" lvl="1" indent="-457200">
              <a:buNone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18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اصول اخلاقی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/>
          </a:bodyPr>
          <a:lstStyle/>
          <a:p>
            <a:r>
              <a:rPr lang="fa-IR" dirty="0" smtClean="0"/>
              <a:t>  نمونه های دسته بندی های مصادیق نادرستی های تحقیق</a:t>
            </a:r>
            <a:endParaRPr lang="fa-IR" sz="2000" b="1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q"/>
            </a:pPr>
            <a:endParaRPr lang="fa-IR" sz="2000" b="1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q"/>
            </a:pPr>
            <a:r>
              <a:rPr lang="fa-IR" sz="2000" b="1" dirty="0" smtClean="0">
                <a:cs typeface="B Zar" pitchFamily="2" charset="-78"/>
              </a:rPr>
              <a:t>دسته</a:t>
            </a:r>
            <a:r>
              <a:rPr lang="fa-IR" sz="2000" dirty="0" smtClean="0">
                <a:cs typeface="B Zar" pitchFamily="2" charset="-78"/>
              </a:rPr>
              <a:t> </a:t>
            </a:r>
            <a:r>
              <a:rPr lang="fa-IR" sz="2000" b="1" dirty="0"/>
              <a:t>بندی</a:t>
            </a:r>
            <a:r>
              <a:rPr lang="fa-IR" sz="2000" dirty="0"/>
              <a:t> </a:t>
            </a:r>
            <a:r>
              <a:rPr lang="fa-IR" sz="2000" b="1" dirty="0" smtClean="0">
                <a:cs typeface="B Zar" pitchFamily="2" charset="-78"/>
              </a:rPr>
              <a:t>2</a:t>
            </a:r>
            <a:endParaRPr lang="fa-IR" sz="2000" dirty="0" smtClean="0">
              <a:cs typeface="B Zar" pitchFamily="2" charset="-78"/>
            </a:endParaRP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جعل یاتحریف نتایج</a:t>
            </a: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سرقت داده یا مقاله</a:t>
            </a: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گزینش یا مخفی سازی عمدی نتایج در انتشارات </a:t>
            </a: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به کارگیری روش های ناصحیح آماری و مانند آن</a:t>
            </a: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تعمد و عادت در پوشاندن جزئیات روش ها</a:t>
            </a: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ترتیب ناصحیح لیست مولفان</a:t>
            </a: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مولف سایه</a:t>
            </a:r>
            <a:r>
              <a:rPr lang="en-US" sz="2000" dirty="0" smtClean="0">
                <a:cs typeface="B Zar" pitchFamily="2" charset="-78"/>
              </a:rPr>
              <a:t>(Ghost Author)</a:t>
            </a:r>
            <a:endParaRPr lang="fa-IR" sz="2000" dirty="0" smtClean="0">
              <a:cs typeface="B Zar" pitchFamily="2" charset="-78"/>
            </a:endParaRP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توصیف ناصحیح تحقیقات دیگران</a:t>
            </a: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ارائه عمومی تحقیق بدون انتشار علمی</a:t>
            </a:r>
          </a:p>
          <a:p>
            <a:pPr lvl="2">
              <a:buFont typeface="Wingdings" pitchFamily="2" charset="2"/>
              <a:buChar char="ü"/>
            </a:pPr>
            <a:r>
              <a:rPr lang="fa-IR" sz="2000" dirty="0" smtClean="0">
                <a:cs typeface="B Zar" pitchFamily="2" charset="-78"/>
              </a:rPr>
              <a:t>انتشار چندگانه نامقبول</a:t>
            </a:r>
          </a:p>
          <a:p>
            <a:pPr lvl="2">
              <a:buFont typeface="Wingdings" pitchFamily="2" charset="2"/>
              <a:buChar char="ü"/>
            </a:pPr>
            <a:endParaRPr lang="fa-IR" sz="1700" b="1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sz="2000" b="1" dirty="0" smtClean="0">
              <a:cs typeface="B Zar" pitchFamily="2" charset="-78"/>
            </a:endParaRPr>
          </a:p>
          <a:p>
            <a:pPr marL="850392" lvl="1" indent="-457200">
              <a:buNone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18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اصول اخلاقی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fontScale="85000" lnSpcReduction="10000"/>
          </a:bodyPr>
          <a:lstStyle/>
          <a:p>
            <a:r>
              <a:rPr lang="fa-IR" sz="3400" dirty="0" smtClean="0"/>
              <a:t>سطوح 5 گانه سرقت ادبی/علمی از دیدگاه </a:t>
            </a:r>
            <a:r>
              <a:rPr lang="en-US" sz="3400" dirty="0" smtClean="0"/>
              <a:t>IEEE</a:t>
            </a:r>
            <a:endParaRPr lang="fa-IR" sz="3400" dirty="0" smtClean="0"/>
          </a:p>
          <a:p>
            <a:endParaRPr lang="fa-IR" dirty="0" smtClean="0"/>
          </a:p>
          <a:p>
            <a:pPr algn="justLow" rtl="0"/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Uncredited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Verbatim Copying of a Full Paper, or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Uncredited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Verbatim Copying of a Major Portion (more than 50%) within a Single Paper</a:t>
            </a:r>
            <a:endParaRPr lang="fa-IR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fa-IR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 rtl="0"/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Uncredited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Verbatim Copying of a Large Portion (greater than 20% and up to 50%) within a Paper.</a:t>
            </a:r>
          </a:p>
          <a:p>
            <a:pPr algn="l" rtl="0">
              <a:buNone/>
            </a:pPr>
            <a:endParaRPr lang="fa-IR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 rtl="0"/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Uncredited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Verbatim Copying of Individual Elements (Paragraph(s), Sentence(s), Illustration(s), etc.)</a:t>
            </a:r>
          </a:p>
          <a:p>
            <a:pPr algn="l" rtl="0"/>
            <a:endParaRPr lang="fa-IR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 rtl="0"/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Uncredited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Improper Paraphrasing of Pages or Paragraphs. Instances of improper paraphrasing occur when only a few words and phrases have been changed or when the original sentence order has been rearranged; no credit notice or reference appears with the text.</a:t>
            </a:r>
            <a:br>
              <a:rPr lang="en-US" sz="1900" dirty="0" smtClean="0">
                <a:latin typeface="Times New Roman" pitchFamily="18" charset="0"/>
                <a:cs typeface="Times New Roman" pitchFamily="18" charset="0"/>
              </a:rPr>
            </a:br>
            <a:endParaRPr lang="fa-IR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 rtl="0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Credited Verbatim Copying of a Major Portion of a Paper without Clear Delineation. Instances could include sections of an original paper copied from another paper; credit notice is used but absence of quotation marks or offset text does not clearly reference or identify the specific, copied material. </a:t>
            </a:r>
          </a:p>
          <a:p>
            <a:pPr algn="l" rtl="0">
              <a:buNone/>
            </a:pPr>
            <a:endParaRPr lang="en-US" dirty="0" smtClean="0"/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sz="2000" b="1" dirty="0" smtClean="0">
              <a:cs typeface="B Zar" pitchFamily="2" charset="-78"/>
            </a:endParaRPr>
          </a:p>
          <a:p>
            <a:pPr marL="850392" lvl="1" indent="-457200">
              <a:buNone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18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/>
              <a:t>مقدمه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105400"/>
          </a:xfrm>
        </p:spPr>
        <p:txBody>
          <a:bodyPr>
            <a:normAutofit lnSpcReduction="10000"/>
          </a:bodyPr>
          <a:lstStyle/>
          <a:p>
            <a:endParaRPr lang="fa-IR" dirty="0" smtClean="0">
              <a:cs typeface="B Zar" pitchFamily="2" charset="-78"/>
            </a:endParaRPr>
          </a:p>
          <a:p>
            <a:r>
              <a:rPr lang="fa-IR" dirty="0" smtClean="0">
                <a:cs typeface="B Zar" pitchFamily="2" charset="-78"/>
              </a:rPr>
              <a:t>معرفت</a:t>
            </a:r>
          </a:p>
          <a:p>
            <a:pPr lvl="1"/>
            <a:r>
              <a:rPr lang="fa-IR" dirty="0" smtClean="0">
                <a:cs typeface="B Zar" pitchFamily="2" charset="-78"/>
              </a:rPr>
              <a:t> ظهور هر امری در آگاهی  :</a:t>
            </a:r>
          </a:p>
          <a:p>
            <a:endParaRPr lang="fa-IR" b="1" dirty="0" smtClean="0">
              <a:cs typeface="B Zar" pitchFamily="2" charset="-78"/>
            </a:endParaRPr>
          </a:p>
          <a:p>
            <a:r>
              <a:rPr lang="fa-IR" dirty="0" smtClean="0">
                <a:cs typeface="B Zar" pitchFamily="2" charset="-78"/>
              </a:rPr>
              <a:t>فلسفه</a:t>
            </a:r>
          </a:p>
          <a:p>
            <a:pPr lvl="1"/>
            <a:r>
              <a:rPr lang="fa-IR" dirty="0" smtClean="0">
                <a:cs typeface="B Zar" pitchFamily="2" charset="-78"/>
              </a:rPr>
              <a:t> عقلانی کردن کل حیطه ادراک انسانی (محدودیت در فضای ادراک) باتلاش در راستای پی بردن به حقیقت اشیاء در حد توان انسان</a:t>
            </a:r>
          </a:p>
          <a:p>
            <a:endParaRPr lang="fa-IR" dirty="0" smtClean="0">
              <a:cs typeface="B Zar" pitchFamily="2" charset="-78"/>
            </a:endParaRPr>
          </a:p>
          <a:p>
            <a:r>
              <a:rPr lang="fa-IR" dirty="0" smtClean="0">
                <a:cs typeface="B Zar" pitchFamily="2" charset="-78"/>
              </a:rPr>
              <a:t>علم 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fa-IR" dirty="0" smtClean="0">
                <a:cs typeface="B Zar" pitchFamily="2" charset="-78"/>
              </a:rPr>
              <a:t>مدل سازی ذهنی/ عقلایی  از آنچه از حیطه حس در ادراک انسان </a:t>
            </a:r>
            <a:r>
              <a:rPr lang="fa-IR" b="1" i="1" dirty="0" smtClean="0">
                <a:cs typeface="B Zar" pitchFamily="2" charset="-78"/>
              </a:rPr>
              <a:t>پدیدار</a:t>
            </a:r>
            <a:r>
              <a:rPr lang="fa-IR" dirty="0" smtClean="0">
                <a:cs typeface="B Zar" pitchFamily="2" charset="-78"/>
              </a:rPr>
              <a:t> می شود، به منظور تبیین و پیشگویی رفتار پدیده های حسی</a:t>
            </a:r>
          </a:p>
          <a:p>
            <a:pPr lvl="2"/>
            <a:r>
              <a:rPr lang="fa-IR" dirty="0" smtClean="0">
                <a:cs typeface="B Zar" pitchFamily="2" charset="-78"/>
              </a:rPr>
              <a:t>پدیدار : دسترسی به واقعیت خارج از ذهن ممکن نیست</a:t>
            </a:r>
          </a:p>
          <a:p>
            <a:pPr lvl="2"/>
            <a:endParaRPr lang="fa-IR" dirty="0" smtClean="0">
              <a:cs typeface="B Zar" pitchFamily="2" charset="-78"/>
            </a:endParaRPr>
          </a:p>
          <a:p>
            <a:pPr lvl="1"/>
            <a:endParaRPr lang="fa-IR" dirty="0" smtClean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4876800" y="1828800"/>
            <a:ext cx="457200" cy="1143000"/>
          </a:xfrm>
          <a:prstGeom prst="rightBrace">
            <a:avLst>
              <a:gd name="adj1" fmla="val 1136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182880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1) حس کردن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2) تعقل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3) ادراک شهودی (معلوم نزد عالم) ، اشراق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4) الهام/ وحی: مخصوص برگزیدگان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اصول اخلاقی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fa-IR" dirty="0" smtClean="0"/>
              <a:t>منشور اخلاقی </a:t>
            </a:r>
            <a:r>
              <a:rPr lang="en-US" dirty="0" smtClean="0"/>
              <a:t>IEEE</a:t>
            </a:r>
            <a:r>
              <a:rPr lang="fa-IR" dirty="0" smtClean="0"/>
              <a:t>( توافق وتعهد اعضاء به </a:t>
            </a:r>
            <a:r>
              <a:rPr lang="fa-IR" smtClean="0"/>
              <a:t>آن که)</a:t>
            </a:r>
            <a:endParaRPr lang="fa-IR" dirty="0" smtClean="0"/>
          </a:p>
          <a:p>
            <a:pPr algn="l" rtl="0"/>
            <a:endParaRPr lang="en-US" sz="1700" dirty="0" smtClean="0"/>
          </a:p>
          <a:p>
            <a:pPr algn="just" rtl="0"/>
            <a:r>
              <a:rPr lang="en-US" sz="1700" dirty="0" smtClean="0"/>
              <a:t>to accept responsibility in making decisions consistent with the safety, health, and welfare of the public, and to disclose promptly factors that might endanger the public or the environment;</a:t>
            </a:r>
          </a:p>
          <a:p>
            <a:pPr algn="just" rtl="0"/>
            <a:endParaRPr lang="en-US" sz="1700" dirty="0" smtClean="0"/>
          </a:p>
          <a:p>
            <a:pPr algn="just" rtl="0"/>
            <a:r>
              <a:rPr lang="en-US" sz="1700" dirty="0" smtClean="0"/>
              <a:t>to avoid real or perceived conflicts of interest whenever possible, and to disclose them to affected parties when they do exist;</a:t>
            </a:r>
          </a:p>
          <a:p>
            <a:pPr algn="just" rtl="0"/>
            <a:endParaRPr lang="en-US" sz="1700" dirty="0" smtClean="0"/>
          </a:p>
          <a:p>
            <a:pPr algn="just" rtl="0"/>
            <a:r>
              <a:rPr lang="en-US" sz="1700" dirty="0" smtClean="0"/>
              <a:t>to be honest and realistic in stating claims or estimates based on available data;  </a:t>
            </a:r>
          </a:p>
          <a:p>
            <a:pPr algn="just" rtl="0"/>
            <a:endParaRPr lang="en-US" sz="1700" dirty="0" smtClean="0"/>
          </a:p>
          <a:p>
            <a:pPr algn="just" rtl="0"/>
            <a:r>
              <a:rPr lang="en-US" sz="1700" dirty="0" smtClean="0"/>
              <a:t> to reject bribery in all its forms;</a:t>
            </a:r>
          </a:p>
          <a:p>
            <a:pPr algn="just" rtl="0"/>
            <a:endParaRPr lang="en-US" sz="1700" dirty="0" smtClean="0"/>
          </a:p>
          <a:p>
            <a:pPr algn="just" rtl="0"/>
            <a:r>
              <a:rPr lang="en-US" sz="1700" dirty="0" smtClean="0"/>
              <a:t>  to improve the understanding of technology; its appropriate application, and potential consequences;  </a:t>
            </a:r>
          </a:p>
          <a:p>
            <a:pPr algn="just" rtl="0"/>
            <a:endParaRPr lang="en-US" sz="1700" dirty="0" smtClean="0"/>
          </a:p>
          <a:p>
            <a:pPr algn="just" rtl="0"/>
            <a:r>
              <a:rPr lang="en-US" sz="1600" dirty="0" smtClean="0"/>
              <a:t>to maintain and improve our technical competence and to undertake technological tasks for others only if qualified by training or experience, or after full disclosure of pertinent limitations; </a:t>
            </a:r>
            <a:endParaRPr lang="en-US" sz="1700" dirty="0" smtClean="0"/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sz="2000" b="1" dirty="0" smtClean="0">
              <a:cs typeface="B Zar" pitchFamily="2" charset="-78"/>
            </a:endParaRPr>
          </a:p>
          <a:p>
            <a:pPr marL="850392" lvl="1" indent="-457200">
              <a:buNone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18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60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اصول اخلاقی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/>
          </a:bodyPr>
          <a:lstStyle/>
          <a:p>
            <a:r>
              <a:rPr lang="fa-IR" dirty="0" smtClean="0"/>
              <a:t>منشور اخلاقی </a:t>
            </a:r>
            <a:r>
              <a:rPr lang="en-US" dirty="0" smtClean="0"/>
              <a:t>IEEE</a:t>
            </a:r>
            <a:endParaRPr lang="fa-IR" dirty="0" smtClean="0"/>
          </a:p>
          <a:p>
            <a:pPr algn="l" rtl="0"/>
            <a:endParaRPr lang="en-US" sz="1700" dirty="0" smtClean="0"/>
          </a:p>
          <a:p>
            <a:pPr algn="justLow" rtl="0"/>
            <a:r>
              <a:rPr lang="en-US" sz="1600" dirty="0" smtClean="0"/>
              <a:t>to seek, accept, and offer honest criticism of technical work, to acknowledge and correct errors, and to credit properly the contributions of others;</a:t>
            </a:r>
          </a:p>
          <a:p>
            <a:pPr algn="justLow" rtl="0">
              <a:buNone/>
            </a:pPr>
            <a:r>
              <a:rPr lang="en-US" sz="1600" dirty="0" smtClean="0"/>
              <a:t>  </a:t>
            </a:r>
          </a:p>
          <a:p>
            <a:pPr algn="justLow" rtl="0">
              <a:buNone/>
            </a:pPr>
            <a:endParaRPr lang="en-US" sz="1600" dirty="0" smtClean="0"/>
          </a:p>
          <a:p>
            <a:pPr algn="justLow" rtl="0"/>
            <a:r>
              <a:rPr lang="en-US" sz="1600" dirty="0" smtClean="0"/>
              <a:t>to treat fairly all persons and to not engage in acts of discrimination based on race, religion, gender, disability, age, national origin, sexual orientation, gender identity, or gender expression;</a:t>
            </a:r>
          </a:p>
          <a:p>
            <a:pPr algn="justLow" rtl="0"/>
            <a:endParaRPr lang="en-US" sz="1600" dirty="0" smtClean="0"/>
          </a:p>
          <a:p>
            <a:pPr algn="justLow" rtl="0"/>
            <a:endParaRPr lang="en-US" sz="1600" dirty="0" smtClean="0"/>
          </a:p>
          <a:p>
            <a:pPr algn="justLow" rtl="0"/>
            <a:r>
              <a:rPr lang="en-US" sz="1600" dirty="0" smtClean="0"/>
              <a:t>to avoid injuring others, their property, reputation, or employment by false or malicious action;</a:t>
            </a:r>
          </a:p>
          <a:p>
            <a:pPr algn="justLow" rtl="0"/>
            <a:endParaRPr lang="en-US" sz="1600" dirty="0" smtClean="0"/>
          </a:p>
          <a:p>
            <a:pPr algn="justLow" rtl="0"/>
            <a:endParaRPr lang="en-US" sz="1600" dirty="0" smtClean="0"/>
          </a:p>
          <a:p>
            <a:pPr algn="justLow" rtl="0"/>
            <a:r>
              <a:rPr lang="en-US" sz="1600" dirty="0" smtClean="0"/>
              <a:t>to assist colleagues and co-workers in their professional development and to support them in following this code of ethics.</a:t>
            </a:r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dirty="0" smtClean="0"/>
          </a:p>
          <a:p>
            <a:endParaRPr lang="fa-IR" dirty="0" smtClean="0">
              <a:cs typeface="B Zar" pitchFamily="2" charset="-78"/>
            </a:endParaRPr>
          </a:p>
          <a:p>
            <a:endParaRPr lang="fa-IR" sz="2000" b="1" dirty="0" smtClean="0">
              <a:cs typeface="B Zar" pitchFamily="2" charset="-78"/>
            </a:endParaRPr>
          </a:p>
          <a:p>
            <a:pPr marL="850392" lvl="1" indent="-457200">
              <a:buNone/>
            </a:pPr>
            <a:endParaRPr lang="fa-IR" sz="2000" dirty="0" smtClean="0">
              <a:cs typeface="B Zar" pitchFamily="2" charset="-78"/>
            </a:endParaRPr>
          </a:p>
          <a:p>
            <a:pPr lvl="1">
              <a:buFont typeface="Wingdings" pitchFamily="2" charset="2"/>
              <a:buChar char="Ø"/>
            </a:pPr>
            <a:endParaRPr lang="fa-IR" sz="1800" dirty="0" smtClean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نمونه هایی از ارگان های پیگیری تخلفات پژوهشی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0000"/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dirty="0" smtClean="0"/>
              <a:t>1989 USA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1992 USA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1991 Finland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1992 Denmark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1994 Norway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1997 Sweden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1999 Germany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1999 France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2005 Netherlands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2006 UK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3124200" y="1866931"/>
            <a:ext cx="4572000" cy="40811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/>
              <a:t>Office of Scientific Integrity 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/>
              <a:t>Office of Research </a:t>
            </a:r>
            <a:r>
              <a:rPr lang="en-US" sz="1600" dirty="0" smtClean="0"/>
              <a:t>Integrity</a:t>
            </a:r>
            <a:endParaRPr lang="en-US" sz="1600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/>
              <a:t>National Advisory Board on Research </a:t>
            </a:r>
            <a:r>
              <a:rPr lang="en-US" sz="1600" dirty="0" smtClean="0"/>
              <a:t>Ethics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1600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/>
              <a:t>National Committee on Scientific Dishonesty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/>
              <a:t>National Committee for evaluation of Research Dishonesty in Healthcare Research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/>
              <a:t>Committee for Research Ethics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/>
              <a:t>German Research Foundation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/>
              <a:t>INSERM office of Scientific integrity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/>
              <a:t> National Committee on Scientific </a:t>
            </a:r>
            <a:r>
              <a:rPr lang="en-US" sz="1600" dirty="0" smtClean="0"/>
              <a:t>Integrity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1600" dirty="0" smtClean="0"/>
              <a:t> </a:t>
            </a:r>
            <a:endParaRPr lang="en-US" sz="1600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1600" dirty="0"/>
              <a:t>UK Panel for Research Integrity in healthcare and Biomedical Science</a:t>
            </a:r>
          </a:p>
        </p:txBody>
      </p:sp>
    </p:spTree>
    <p:extLst>
      <p:ext uri="{BB962C8B-B14F-4D97-AF65-F5344CB8AC3E}">
        <p14:creationId xmlns:p14="http://schemas.microsoft.com/office/powerpoint/2010/main" val="394795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782" t="4975" r="4022"/>
          <a:stretch/>
        </p:blipFill>
        <p:spPr bwMode="auto">
          <a:xfrm>
            <a:off x="914400" y="690979"/>
            <a:ext cx="7315200" cy="5476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3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343400" y="3276600"/>
            <a:ext cx="9028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600" b="1" dirty="0" smtClean="0"/>
              <a:t>پایان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685800"/>
          </a:xfrm>
        </p:spPr>
        <p:txBody>
          <a:bodyPr>
            <a:noAutofit/>
          </a:bodyPr>
          <a:lstStyle/>
          <a:p>
            <a:pPr lvl="1" algn="ctr" rtl="1">
              <a:spcBef>
                <a:spcPct val="0"/>
              </a:spcBef>
            </a:pPr>
            <a:r>
              <a:rPr lang="fa-IR" sz="4000" dirty="0" smtClean="0">
                <a:solidFill>
                  <a:srgbClr val="00B0F0"/>
                </a:solidFill>
                <a:cs typeface="B Zar" pitchFamily="2" charset="-78"/>
              </a:rPr>
              <a:t>روش های علمی </a:t>
            </a:r>
            <a:r>
              <a:rPr lang="fa-IR" dirty="0" smtClean="0">
                <a:cs typeface="B Zar" pitchFamily="2" charset="-78"/>
              </a:rPr>
              <a:t/>
            </a:r>
            <a:br>
              <a:rPr lang="fa-IR" dirty="0" smtClean="0">
                <a:cs typeface="B Zar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r>
              <a:rPr lang="fa-IR" dirty="0" smtClean="0"/>
              <a:t> روش علمی: ابتناءبر اساس قبول وجود ضابطه و بنابراین تکرارپذیری در وقوع پدیده ها و پذیرش اصول موضوعه ( </a:t>
            </a:r>
            <a:r>
              <a:rPr lang="en-US" dirty="0" smtClean="0"/>
              <a:t>Axioms</a:t>
            </a:r>
            <a:r>
              <a:rPr lang="fa-IR" dirty="0" smtClean="0"/>
              <a:t>)</a:t>
            </a:r>
          </a:p>
          <a:p>
            <a:endParaRPr lang="fa-IR" dirty="0" smtClean="0"/>
          </a:p>
          <a:p>
            <a:pPr lvl="1"/>
            <a:r>
              <a:rPr lang="fa-IR" dirty="0" smtClean="0">
                <a:cs typeface="B Zar" pitchFamily="2" charset="-78"/>
              </a:rPr>
              <a:t>بر قراری رابطه علت و معلول(</a:t>
            </a:r>
            <a:r>
              <a:rPr lang="en-US" dirty="0" smtClean="0">
                <a:cs typeface="B Zar" pitchFamily="2" charset="-78"/>
              </a:rPr>
              <a:t>Cause &amp; Effect</a:t>
            </a:r>
            <a:r>
              <a:rPr lang="fa-IR" dirty="0" smtClean="0">
                <a:cs typeface="B Zar" pitchFamily="2" charset="-78"/>
              </a:rPr>
              <a:t>)</a:t>
            </a:r>
            <a:endParaRPr lang="en-US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نفی ارتفاع و اجتماع نقیضین</a:t>
            </a:r>
          </a:p>
          <a:p>
            <a:pPr lvl="1"/>
            <a:r>
              <a:rPr lang="fa-IR" dirty="0" smtClean="0">
                <a:cs typeface="B Zar" pitchFamily="2" charset="-78"/>
              </a:rPr>
              <a:t>بطلان دور</a:t>
            </a:r>
          </a:p>
          <a:p>
            <a:pPr lvl="1"/>
            <a:r>
              <a:rPr lang="fa-IR" dirty="0" smtClean="0">
                <a:cs typeface="B Zar" pitchFamily="2" charset="-78"/>
              </a:rPr>
              <a:t>التزام به نتایج استقرایی(</a:t>
            </a:r>
            <a:r>
              <a:rPr lang="en-US" dirty="0" smtClean="0">
                <a:cs typeface="B Zar" pitchFamily="2" charset="-78"/>
              </a:rPr>
              <a:t>Induction</a:t>
            </a:r>
            <a:r>
              <a:rPr lang="fa-IR" dirty="0" smtClean="0">
                <a:cs typeface="B Zar" pitchFamily="2" charset="-78"/>
              </a:rPr>
              <a:t>)واستنباطی (</a:t>
            </a:r>
            <a:r>
              <a:rPr lang="en-US" dirty="0" smtClean="0">
                <a:cs typeface="B Zar" pitchFamily="2" charset="-78"/>
              </a:rPr>
              <a:t>Deduction</a:t>
            </a:r>
            <a:r>
              <a:rPr lang="fa-IR" dirty="0" smtClean="0">
                <a:cs typeface="B Zar" pitchFamily="2" charset="-78"/>
              </a:rPr>
              <a:t>)</a:t>
            </a:r>
            <a:endParaRPr lang="en-US" dirty="0" smtClean="0">
              <a:cs typeface="B Zar" pitchFamily="2" charset="-78"/>
            </a:endParaRPr>
          </a:p>
          <a:p>
            <a:pPr lvl="1"/>
            <a:r>
              <a:rPr lang="fa-IR" dirty="0" smtClean="0">
                <a:cs typeface="B Zar" pitchFamily="2" charset="-78"/>
              </a:rPr>
              <a:t>مسدود بودن مجاری تسلیم و تعبد نسبت به روش ها ونتایج دیگران(بلند پایگان!)  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1312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ویژگی های روش/ قانون علمی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None/>
            </a:pPr>
            <a:r>
              <a:rPr lang="fa-IR" dirty="0" smtClean="0"/>
              <a:t> 1) مبتنی بر مشاهده وتجربه ی سنجیده و سامان یافته</a:t>
            </a:r>
          </a:p>
          <a:p>
            <a:pPr marL="880110" lvl="1" indent="-514350" algn="just">
              <a:buNone/>
            </a:pPr>
            <a:r>
              <a:rPr lang="fa-IR" dirty="0" smtClean="0">
                <a:cs typeface="B Zar" pitchFamily="2" charset="-78"/>
              </a:rPr>
              <a:t>	 ایجاد گرما توسط جریان الکتریکی در یک سیم دارای مقاومت (ایزوله کردن 	سایرمنابع دیگر ایجاد حرارت در سیم )</a:t>
            </a:r>
          </a:p>
          <a:p>
            <a:pPr algn="just">
              <a:buNone/>
            </a:pPr>
            <a:endParaRPr lang="fa-IR" dirty="0" smtClean="0"/>
          </a:p>
          <a:p>
            <a:pPr algn="just">
              <a:buNone/>
            </a:pPr>
            <a:r>
              <a:rPr lang="fa-IR" dirty="0" smtClean="0"/>
              <a:t> 2) تجربه پذیری همگانی و عینی بودن</a:t>
            </a:r>
            <a:endParaRPr lang="en-US" dirty="0" smtClean="0"/>
          </a:p>
          <a:p>
            <a:pPr algn="just">
              <a:buNone/>
            </a:pPr>
            <a:r>
              <a:rPr lang="en-US" sz="2800" dirty="0" smtClean="0"/>
              <a:t>           </a:t>
            </a:r>
            <a:r>
              <a:rPr lang="fa-IR" dirty="0" smtClean="0"/>
              <a:t>قوانین</a:t>
            </a:r>
            <a:r>
              <a:rPr lang="fa-IR" dirty="0"/>
              <a:t>( نظریه های) علمی باید تجربه پذیر باشند. هر قانون علمی در واقع 	</a:t>
            </a:r>
            <a:r>
              <a:rPr lang="fa-IR" dirty="0" smtClean="0"/>
              <a:t>نظم </a:t>
            </a:r>
            <a:r>
              <a:rPr lang="fa-IR" dirty="0"/>
              <a:t>را </a:t>
            </a:r>
            <a:r>
              <a:rPr lang="en-US" dirty="0" smtClean="0"/>
              <a:t>         </a:t>
            </a:r>
            <a:r>
              <a:rPr lang="fa-IR" dirty="0" smtClean="0"/>
              <a:t>در </a:t>
            </a:r>
            <a:r>
              <a:rPr lang="fa-IR" dirty="0"/>
              <a:t>رخداد مکرّر پدیده توصیف می کند.</a:t>
            </a:r>
          </a:p>
          <a:p>
            <a:pPr algn="just">
              <a:buNone/>
            </a:pPr>
            <a:endParaRPr lang="fa-IR" dirty="0" smtClean="0"/>
          </a:p>
          <a:p>
            <a:pPr algn="just">
              <a:buNone/>
            </a:pPr>
            <a:r>
              <a:rPr lang="fa-IR" dirty="0" smtClean="0"/>
              <a:t> 3) مبتنی بر تایید (ابطال!) فرضیه ذهنی:</a:t>
            </a:r>
          </a:p>
          <a:p>
            <a:pPr algn="just">
              <a:buNone/>
            </a:pPr>
            <a:r>
              <a:rPr lang="fa-IR" sz="2400" dirty="0" smtClean="0"/>
              <a:t>		ذهن خالی به طرف علم نمی رود. با فرضیه ها/ تصاویر ذهنی متفاوت، دو کس 	واقعیت </a:t>
            </a:r>
            <a:r>
              <a:rPr lang="en-US" sz="2400" dirty="0" smtClean="0"/>
              <a:t>          </a:t>
            </a:r>
            <a:r>
              <a:rPr lang="fa-IR" sz="2400" dirty="0" smtClean="0"/>
              <a:t>واحد را یکسان نمی بینند. مبتنی بر مطالب پیشین، سوالات جدید مطرح و برای پاسخ به </a:t>
            </a:r>
            <a:r>
              <a:rPr lang="en-US" sz="2400" dirty="0" smtClean="0"/>
              <a:t>          </a:t>
            </a:r>
            <a:r>
              <a:rPr lang="fa-IR" sz="2400" dirty="0" smtClean="0"/>
              <a:t>آنها تلاش می شود. پیش از کوپرنیک زمین را کره ای/ مکعبی ایستا ومرکز چرخش </a:t>
            </a:r>
            <a:r>
              <a:rPr lang="en-US" sz="2400" dirty="0" smtClean="0"/>
              <a:t>             </a:t>
            </a:r>
            <a:r>
              <a:rPr lang="fa-IR" sz="2400" dirty="0" smtClean="0"/>
              <a:t>خورشید می دانستند. بعد از او زمین را سیاره ای سرد و چرخنده دور خورشید!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43712"/>
          </a:xfrm>
        </p:spPr>
        <p:txBody>
          <a:bodyPr/>
          <a:lstStyle/>
          <a:p>
            <a:r>
              <a:rPr lang="fa-IR" dirty="0" smtClean="0"/>
              <a:t>ویژگی های روش/ قانون علمی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dirty="0" smtClean="0"/>
              <a:t>4) انجام تفسیر علمی در سایه نظریه ها و قوانین علمی</a:t>
            </a:r>
          </a:p>
          <a:p>
            <a:pPr>
              <a:buNone/>
            </a:pPr>
            <a:r>
              <a:rPr lang="fa-IR" dirty="0" smtClean="0"/>
              <a:t>		 </a:t>
            </a:r>
            <a:r>
              <a:rPr lang="fa-IR" sz="2400" dirty="0" smtClean="0"/>
              <a:t>قوانین( نظریه های) علمی باید مبتنی بر قواعد و قوانین پذیرفته شده موجود                                    باشند یا به وضوح در صدد ارتقا و یا اصلاح آن ها برآیند. </a:t>
            </a:r>
          </a:p>
          <a:p>
            <a:pPr>
              <a:buNone/>
            </a:pPr>
            <a:r>
              <a:rPr lang="fa-IR" dirty="0" smtClean="0"/>
              <a:t>5) پایداری پذیری نظریه یا قانون علمی</a:t>
            </a:r>
          </a:p>
          <a:p>
            <a:pPr>
              <a:buNone/>
            </a:pPr>
            <a:r>
              <a:rPr lang="fa-IR" dirty="0" smtClean="0"/>
              <a:t>	</a:t>
            </a:r>
            <a:r>
              <a:rPr lang="fa-IR" sz="2400" dirty="0" smtClean="0"/>
              <a:t>	 با بیان نظم، قانون علمی دارای پایداری است: زوایای تابش و باز تابش نور 	 در آینه مسطح برابرند.</a:t>
            </a:r>
          </a:p>
          <a:p>
            <a:pPr>
              <a:buNone/>
            </a:pPr>
            <a:endParaRPr lang="fa-IR" sz="2400" dirty="0" smtClean="0"/>
          </a:p>
          <a:p>
            <a:pPr>
              <a:buNone/>
            </a:pPr>
            <a:r>
              <a:rPr lang="fa-IR" dirty="0" smtClean="0"/>
              <a:t>6) قابلیت پیش بینی با قوانین علمی</a:t>
            </a:r>
          </a:p>
          <a:p>
            <a:pPr>
              <a:buNone/>
            </a:pPr>
            <a:r>
              <a:rPr lang="fa-IR" dirty="0" smtClean="0"/>
              <a:t>	</a:t>
            </a:r>
            <a:r>
              <a:rPr lang="fa-IR" sz="2400" dirty="0" smtClean="0"/>
              <a:t>	با و تحت شرایط یک قانون علمی، رفتار پدیده در آینده پیش بینی پذیر است. 		(آب مقطر در فشار یک اتمسفر در دمای ْ100به جوش می آید)</a:t>
            </a:r>
            <a:endParaRPr lang="fa-I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5009-F644-4C60-8502-47865D90EFF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fect!!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2885</TotalTime>
  <Words>3223</Words>
  <Application>Microsoft Office PowerPoint</Application>
  <PresentationFormat>On-screen Show (4:3)</PresentationFormat>
  <Paragraphs>884</Paragraphs>
  <Slides>64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6" baseType="lpstr">
      <vt:lpstr>perfect!!</vt:lpstr>
      <vt:lpstr>Visio.Drawing.11</vt:lpstr>
      <vt:lpstr> اصول ارائه و تحقیق  </vt:lpstr>
      <vt:lpstr>                            نام گذاری درس</vt:lpstr>
      <vt:lpstr>چارچوب عمومی برگزاری درس</vt:lpstr>
      <vt:lpstr>فهرست مطالب:</vt:lpstr>
      <vt:lpstr>فهرست مطالب:</vt:lpstr>
      <vt:lpstr>مقدمه</vt:lpstr>
      <vt:lpstr>روش های علمی  </vt:lpstr>
      <vt:lpstr>ویژگی های روش/ قانون علمی</vt:lpstr>
      <vt:lpstr>ویژگی های روش/ قانون علمی</vt:lpstr>
      <vt:lpstr>ویژگی های روش/ قانون علمی</vt:lpstr>
      <vt:lpstr>مقایسه اجمالی ما بین قوانین:</vt:lpstr>
      <vt:lpstr>شخصیت های تأثیر گذار در تطوّرات روشهای علمی</vt:lpstr>
      <vt:lpstr>شخصیت های تأثیر گذار در تطوّرات روشهای علمی</vt:lpstr>
      <vt:lpstr>شخصیت های تأثیر گذار در تطوّرات روشهای علمی</vt:lpstr>
      <vt:lpstr>معنای علم</vt:lpstr>
      <vt:lpstr>چیستی تحقیق، کیستی محقق</vt:lpstr>
      <vt:lpstr>چیستی تحقیق، کیستی محقق</vt:lpstr>
      <vt:lpstr>چیستی تحقیق، کیستی محقق</vt:lpstr>
      <vt:lpstr>انواع و تقسیم بندی های تحقیقات</vt:lpstr>
      <vt:lpstr>انواع و تقسیم بندی های تحقیقات</vt:lpstr>
      <vt:lpstr>انواع و تقسیم بندی های تحقیقات</vt:lpstr>
      <vt:lpstr>لوازم یک تحقیق موفق</vt:lpstr>
      <vt:lpstr>لوازم یک تحقیق موفق</vt:lpstr>
      <vt:lpstr> برنامه ریزی و اجرای تحقیق -کلیات فرایند و مراحل اجراء</vt:lpstr>
      <vt:lpstr> برنامه ریزی و اجرای تحقیق - کلیات فرایند و مراحل اجراء</vt:lpstr>
      <vt:lpstr>برنامه ریزی و اجرای تحقیق - کلیات فرایند و مراحل اجراء</vt:lpstr>
      <vt:lpstr>برنامه ریزی و اجرای تحقیق - تعیین زمینه /گستره</vt:lpstr>
      <vt:lpstr>برنامه ریزی و اجرای تحقیق - انتخاب موضوع</vt:lpstr>
      <vt:lpstr>برنامه ریزی و اجرای تحقیق - انتخاب موضوع</vt:lpstr>
      <vt:lpstr>برنامه ریزی و اجرای تحقیق - انتخاب روش و طرح اجرائی</vt:lpstr>
      <vt:lpstr>برنامه ریزی و اجرای تحقیق – مبانی اجراء(مشاهده)</vt:lpstr>
      <vt:lpstr>برنامه ریزی و اجرای تحقیق – مبانی اجراء(فرضیـه) </vt:lpstr>
      <vt:lpstr>برنامه ریزی و اجرای تحقیق – مبانی اجراء (فرضیـه) </vt:lpstr>
      <vt:lpstr>برنامه ریزی و اجرای تحقیق – مبانی اجراء(آزمـون) </vt:lpstr>
      <vt:lpstr>برنامه ریزی و اجرای تحقیق – مبانی اجراء(آزمـون) </vt:lpstr>
      <vt:lpstr>برنامه ریزی و اجرای تحقیق – مبانی اجراء(آزمـون) </vt:lpstr>
      <vt:lpstr>برنامه ریزی و اجرای تحقیق – مبانی اجراء(تفسیـر)</vt:lpstr>
      <vt:lpstr>برنامه ریزی و اجرای تحقیق – مبانی اجراء(تفسیـر)</vt:lpstr>
      <vt:lpstr>برنامه ریزی و اجرای تحقیق – روندنمای اجراء(مشاهده، فرضیه،آزمون، تفسیر)</vt:lpstr>
      <vt:lpstr>برنامه ریزی و اجرای تحقیق – مدیریت زمان  </vt:lpstr>
      <vt:lpstr>برنامه ریزی و اجرای تحقیق – بهره برداری از کارهای انجام شده  </vt:lpstr>
      <vt:lpstr>برنامه ریزی و اجرای تحقیق – بهره برداری از کارهای انجام شده  </vt:lpstr>
      <vt:lpstr>برنامه ریزی و اجرای تحقیق – بهره برداری از کارهای انجام شده  </vt:lpstr>
      <vt:lpstr>برنامه ریزی و اجرای تحقیق – بهره برداری از کارهای انجام شده  </vt:lpstr>
      <vt:lpstr>برنامه ریزی و اجرای تحقیق – بهره برداری از کارهای انجام شده  </vt:lpstr>
      <vt:lpstr>برنامه ریزی و اجرای تحقیق – بهره برداری از کارهای انجام شده  </vt:lpstr>
      <vt:lpstr>برنامه ریزی و اجرای تحقیق – بهره برداری از کارهای انجام شده  </vt:lpstr>
      <vt:lpstr>برنامه ریزی و اجرای تحقیق – بهره برداری از کارهای انجام شده  </vt:lpstr>
      <vt:lpstr>اصول اخلاقی (Ethics) </vt:lpstr>
      <vt:lpstr>اصول اخلاقی</vt:lpstr>
      <vt:lpstr>اصول اخلاقی</vt:lpstr>
      <vt:lpstr>اصول اخلاقی</vt:lpstr>
      <vt:lpstr>اصول اخلاقی</vt:lpstr>
      <vt:lpstr>اصول اخلاقی</vt:lpstr>
      <vt:lpstr>اصول اخلاقی</vt:lpstr>
      <vt:lpstr>اصول اخلاقی</vt:lpstr>
      <vt:lpstr>اصول اخلاقی</vt:lpstr>
      <vt:lpstr>اصول اخلاقی</vt:lpstr>
      <vt:lpstr>اصول اخلاقی</vt:lpstr>
      <vt:lpstr>اصول اخلاقی</vt:lpstr>
      <vt:lpstr>اصول اخلاقی</vt:lpstr>
      <vt:lpstr>نمونه هایی از ارگان های پیگیری تخلفات پژوهشی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روش تحقیق وارائه </dc:title>
  <dc:creator>dousthoseini</dc:creator>
  <cp:lastModifiedBy>dousthoseini</cp:lastModifiedBy>
  <cp:revision>357</cp:revision>
  <dcterms:created xsi:type="dcterms:W3CDTF">2012-02-05T15:25:29Z</dcterms:created>
  <dcterms:modified xsi:type="dcterms:W3CDTF">2016-03-05T09:39:43Z</dcterms:modified>
</cp:coreProperties>
</file>