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2" r:id="rId2"/>
    <p:sldId id="256" r:id="rId3"/>
    <p:sldId id="257" r:id="rId4"/>
    <p:sldId id="258" r:id="rId5"/>
    <p:sldId id="259" r:id="rId6"/>
    <p:sldId id="260" r:id="rId7"/>
    <p:sldId id="261" r:id="rId8"/>
    <p:sldId id="262" r:id="rId9"/>
    <p:sldId id="263" r:id="rId10"/>
    <p:sldId id="278" r:id="rId11"/>
    <p:sldId id="279" r:id="rId12"/>
    <p:sldId id="281" r:id="rId13"/>
    <p:sldId id="264" r:id="rId14"/>
    <p:sldId id="265" r:id="rId15"/>
    <p:sldId id="266" r:id="rId16"/>
    <p:sldId id="267" r:id="rId17"/>
    <p:sldId id="268" r:id="rId18"/>
    <p:sldId id="270" r:id="rId19"/>
    <p:sldId id="272" r:id="rId20"/>
    <p:sldId id="273" r:id="rId21"/>
    <p:sldId id="275" r:id="rId22"/>
    <p:sldId id="277" r:id="rId23"/>
    <p:sldId id="274"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7402C5-D90F-4477-9580-49DFCC6F6BAE}" type="datetimeFigureOut">
              <a:rPr lang="en-US" smtClean="0"/>
              <a:t>8/16/2014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28F105-3191-4D70-A9C2-A17704C25E79}" type="slidenum">
              <a:rPr lang="en-US" smtClean="0"/>
              <a:t>‹#›</a:t>
            </a:fld>
            <a:endParaRPr lang="en-US"/>
          </a:p>
        </p:txBody>
      </p:sp>
    </p:spTree>
    <p:extLst>
      <p:ext uri="{BB962C8B-B14F-4D97-AF65-F5344CB8AC3E}">
        <p14:creationId xmlns:p14="http://schemas.microsoft.com/office/powerpoint/2010/main" val="844185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14485B0-C5D9-4138-B0DD-5FE8607B0EC1}" type="datetimeFigureOut">
              <a:rPr lang="fa-IR" smtClean="0"/>
              <a:pPr/>
              <a:t>10/20/1435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08EBEA-FCCF-47A7-8B0A-9215CC1D2282}" type="slidenum">
              <a:rPr lang="fa-IR" smtClean="0"/>
              <a:pPr/>
              <a:t>‹#›</a:t>
            </a:fld>
            <a:endParaRPr lang="fa-IR"/>
          </a:p>
        </p:txBody>
      </p:sp>
    </p:spTree>
    <p:extLst>
      <p:ext uri="{BB962C8B-B14F-4D97-AF65-F5344CB8AC3E}">
        <p14:creationId xmlns:p14="http://schemas.microsoft.com/office/powerpoint/2010/main" val="522473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508EBEA-FCCF-47A7-8B0A-9215CC1D2282}" type="slidenum">
              <a:rPr lang="fa-IR" smtClean="0"/>
              <a:pPr/>
              <a:t>2</a:t>
            </a:fld>
            <a:endParaRPr lang="fa-IR"/>
          </a:p>
        </p:txBody>
      </p:sp>
    </p:spTree>
    <p:extLst>
      <p:ext uri="{BB962C8B-B14F-4D97-AF65-F5344CB8AC3E}">
        <p14:creationId xmlns:p14="http://schemas.microsoft.com/office/powerpoint/2010/main" val="214713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508EBEA-FCCF-47A7-8B0A-9215CC1D2282}" type="slidenum">
              <a:rPr lang="fa-IR" smtClean="0"/>
              <a:pPr/>
              <a:t>4</a:t>
            </a:fld>
            <a:endParaRPr lang="fa-IR"/>
          </a:p>
        </p:txBody>
      </p:sp>
    </p:spTree>
    <p:extLst>
      <p:ext uri="{BB962C8B-B14F-4D97-AF65-F5344CB8AC3E}">
        <p14:creationId xmlns:p14="http://schemas.microsoft.com/office/powerpoint/2010/main" val="248354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508EBEA-FCCF-47A7-8B0A-9215CC1D2282}" type="slidenum">
              <a:rPr lang="fa-IR" smtClean="0"/>
              <a:pPr/>
              <a:t>8</a:t>
            </a:fld>
            <a:endParaRPr lang="fa-IR"/>
          </a:p>
        </p:txBody>
      </p:sp>
    </p:spTree>
    <p:extLst>
      <p:ext uri="{BB962C8B-B14F-4D97-AF65-F5344CB8AC3E}">
        <p14:creationId xmlns:p14="http://schemas.microsoft.com/office/powerpoint/2010/main" val="26893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08EBEA-FCCF-47A7-8B0A-9215CC1D2282}" type="slidenum">
              <a:rPr lang="fa-IR" smtClean="0"/>
              <a:pPr/>
              <a:t>19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609600"/>
            <a:ext cx="7315200" cy="1143000"/>
          </a:xfrm>
        </p:spPr>
        <p:txBody>
          <a:bodyPr/>
          <a:lstStyle>
            <a:lvl1pPr algn="l">
              <a:defRPr sz="3600">
                <a:solidFill>
                  <a:srgbClr val="FB7F1D"/>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609600" y="1981200"/>
            <a:ext cx="7315200" cy="3962400"/>
          </a:xfrm>
        </p:spPr>
        <p:txBody>
          <a:bodyPr/>
          <a:lstStyle>
            <a:lvl1pPr marL="0" indent="0">
              <a:buFontTx/>
              <a:buNone/>
              <a:defRPr sz="2000">
                <a:solidFill>
                  <a:srgbClr val="00347A"/>
                </a:solidFill>
              </a:defRPr>
            </a:lvl1pPr>
          </a:lstStyle>
          <a:p>
            <a:r>
              <a:rPr lang="en-US" smtClean="0"/>
              <a:t>Click to edit Master subtitle style</a:t>
            </a:r>
            <a:endParaRPr lang="en-US"/>
          </a:p>
        </p:txBody>
      </p:sp>
    </p:spTree>
    <p:extLst>
      <p:ext uri="{BB962C8B-B14F-4D97-AF65-F5344CB8AC3E}">
        <p14:creationId xmlns:p14="http://schemas.microsoft.com/office/powerpoint/2010/main" val="1729144227"/>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301090526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209160200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2648271621"/>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83279604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83501597"/>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381119047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325524495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109958266"/>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3134947564"/>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AA5EC31-D482-4525-8747-FB36E87DD46D}" type="datetimeFigureOut">
              <a:rPr lang="en-US" smtClean="0"/>
              <a:pPr/>
              <a:t>8/16/2014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5EFCB14-7860-4859-81C1-772323C7F269}" type="slidenum">
              <a:rPr lang="en-US" smtClean="0"/>
              <a:pPr/>
              <a:t>‹#›</a:t>
            </a:fld>
            <a:endParaRPr lang="en-US"/>
          </a:p>
        </p:txBody>
      </p:sp>
    </p:spTree>
    <p:extLst>
      <p:ext uri="{BB962C8B-B14F-4D97-AF65-F5344CB8AC3E}">
        <p14:creationId xmlns:p14="http://schemas.microsoft.com/office/powerpoint/2010/main" val="307273110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fld id="{1AA5EC31-D482-4525-8747-FB36E87DD46D}" type="datetimeFigureOut">
              <a:rPr lang="en-US" smtClean="0"/>
              <a:pPr/>
              <a:t>8/16/2014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fld id="{B5EFCB14-7860-4859-81C1-772323C7F2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iming>
    <p:tnLst>
      <p:par>
        <p:cTn id="1" dur="indefinite" restart="never" nodeType="tmRoot"/>
      </p:par>
    </p:tnLst>
  </p:timing>
  <p:txStyles>
    <p:titleStyle>
      <a:lvl1pPr algn="ctr" rtl="1" eaLnBrk="1" fontAlgn="base" hangingPunct="1">
        <a:spcBef>
          <a:spcPct val="0"/>
        </a:spcBef>
        <a:spcAft>
          <a:spcPct val="0"/>
        </a:spcAft>
        <a:defRPr sz="4400">
          <a:solidFill>
            <a:schemeClr val="tx2"/>
          </a:solidFill>
          <a:latin typeface="+mj-lt"/>
          <a:ea typeface="MS PGothic" pitchFamily="34" charset="-128"/>
          <a:cs typeface="+mj-cs"/>
        </a:defRPr>
      </a:lvl1pPr>
      <a:lvl2pPr algn="ctr" rtl="1" eaLnBrk="1" fontAlgn="base" hangingPunct="1">
        <a:spcBef>
          <a:spcPct val="0"/>
        </a:spcBef>
        <a:spcAft>
          <a:spcPct val="0"/>
        </a:spcAft>
        <a:defRPr sz="4400">
          <a:solidFill>
            <a:schemeClr val="tx2"/>
          </a:solidFill>
          <a:latin typeface="Arial" charset="0"/>
          <a:ea typeface="MS PGothic" pitchFamily="34" charset="-128"/>
        </a:defRPr>
      </a:lvl2pPr>
      <a:lvl3pPr algn="ctr" rtl="1" eaLnBrk="1" fontAlgn="base" hangingPunct="1">
        <a:spcBef>
          <a:spcPct val="0"/>
        </a:spcBef>
        <a:spcAft>
          <a:spcPct val="0"/>
        </a:spcAft>
        <a:defRPr sz="4400">
          <a:solidFill>
            <a:schemeClr val="tx2"/>
          </a:solidFill>
          <a:latin typeface="Arial" charset="0"/>
          <a:ea typeface="MS PGothic" pitchFamily="34" charset="-128"/>
        </a:defRPr>
      </a:lvl3pPr>
      <a:lvl4pPr algn="ctr" rtl="1" eaLnBrk="1" fontAlgn="base" hangingPunct="1">
        <a:spcBef>
          <a:spcPct val="0"/>
        </a:spcBef>
        <a:spcAft>
          <a:spcPct val="0"/>
        </a:spcAft>
        <a:defRPr sz="4400">
          <a:solidFill>
            <a:schemeClr val="tx2"/>
          </a:solidFill>
          <a:latin typeface="Arial" charset="0"/>
          <a:ea typeface="MS PGothic" pitchFamily="34" charset="-128"/>
        </a:defRPr>
      </a:lvl4pPr>
      <a:lvl5pPr algn="ctr" rtl="1" eaLnBrk="1" fontAlgn="base" hangingPunct="1">
        <a:spcBef>
          <a:spcPct val="0"/>
        </a:spcBef>
        <a:spcAft>
          <a:spcPct val="0"/>
        </a:spcAft>
        <a:defRPr sz="4400">
          <a:solidFill>
            <a:schemeClr val="tx2"/>
          </a:solidFill>
          <a:latin typeface="Arial" charset="0"/>
          <a:ea typeface="MS PGothic" pitchFamily="34" charset="-128"/>
        </a:defRPr>
      </a:lvl5pPr>
      <a:lvl6pPr marL="457200" algn="ctr" rtl="1"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1"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1"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1"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r" rtl="1"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r" rtl="1"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r" rtl="1"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r" rtl="1"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r" rtl="1" eaLnBrk="1" fontAlgn="base" hangingPunct="1">
        <a:spcBef>
          <a:spcPct val="20000"/>
        </a:spcBef>
        <a:spcAft>
          <a:spcPct val="0"/>
        </a:spcAft>
        <a:buChar char="»"/>
        <a:defRPr sz="2000">
          <a:solidFill>
            <a:schemeClr val="tx1"/>
          </a:solidFill>
          <a:latin typeface="+mn-lt"/>
          <a:ea typeface="+mn-ea"/>
        </a:defRPr>
      </a:lvl6pPr>
      <a:lvl7pPr marL="2971800" indent="-228600" algn="r" rtl="1" eaLnBrk="1" fontAlgn="base" hangingPunct="1">
        <a:spcBef>
          <a:spcPct val="20000"/>
        </a:spcBef>
        <a:spcAft>
          <a:spcPct val="0"/>
        </a:spcAft>
        <a:buChar char="»"/>
        <a:defRPr sz="2000">
          <a:solidFill>
            <a:schemeClr val="tx1"/>
          </a:solidFill>
          <a:latin typeface="+mn-lt"/>
          <a:ea typeface="+mn-ea"/>
        </a:defRPr>
      </a:lvl7pPr>
      <a:lvl8pPr marL="3429000" indent="-228600" algn="r" rtl="1" eaLnBrk="1" fontAlgn="base" hangingPunct="1">
        <a:spcBef>
          <a:spcPct val="20000"/>
        </a:spcBef>
        <a:spcAft>
          <a:spcPct val="0"/>
        </a:spcAft>
        <a:buChar char="»"/>
        <a:defRPr sz="2000">
          <a:solidFill>
            <a:schemeClr val="tx1"/>
          </a:solidFill>
          <a:latin typeface="+mn-lt"/>
          <a:ea typeface="+mn-ea"/>
        </a:defRPr>
      </a:lvl8pPr>
      <a:lvl9pPr marL="3886200" indent="-228600" algn="r" rtl="1"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legacy.vg/als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315200" cy="1143000"/>
          </a:xfrm>
        </p:spPr>
        <p:txBody>
          <a:bodyPr/>
          <a:lstStyle/>
          <a:p>
            <a:pPr algn="ctr"/>
            <a:r>
              <a:rPr lang="en-US" dirty="0" smtClean="0"/>
              <a:t>By: </a:t>
            </a:r>
            <a:r>
              <a:rPr lang="en-US" dirty="0" err="1" smtClean="0"/>
              <a:t>Morteza</a:t>
            </a:r>
            <a:r>
              <a:rPr lang="en-US" dirty="0" smtClean="0"/>
              <a:t> </a:t>
            </a:r>
            <a:r>
              <a:rPr lang="en-US" dirty="0" err="1" smtClean="0"/>
              <a:t>Karimzadeh</a:t>
            </a:r>
            <a:endParaRPr lang="en-US" dirty="0"/>
          </a:p>
        </p:txBody>
      </p:sp>
    </p:spTree>
    <p:extLst>
      <p:ext uri="{BB962C8B-B14F-4D97-AF65-F5344CB8AC3E}">
        <p14:creationId xmlns:p14="http://schemas.microsoft.com/office/powerpoint/2010/main" val="151376918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32264" y="838200"/>
            <a:ext cx="6378191" cy="5709004"/>
          </a:xfrm>
          <a:prstGeom prst="rect">
            <a:avLst/>
          </a:prstGeom>
          <a:noFill/>
          <a:ln w="9525">
            <a:noFill/>
            <a:miter lim="800000"/>
            <a:headEnd/>
            <a:tailEnd/>
          </a:ln>
        </p:spPr>
      </p:pic>
      <p:sp>
        <p:nvSpPr>
          <p:cNvPr id="5" name="Rectangle 4"/>
          <p:cNvSpPr/>
          <p:nvPr/>
        </p:nvSpPr>
        <p:spPr>
          <a:xfrm>
            <a:off x="1981200" y="468868"/>
            <a:ext cx="4911922" cy="400110"/>
          </a:xfrm>
          <a:prstGeom prst="rect">
            <a:avLst/>
          </a:prstGeom>
        </p:spPr>
        <p:txBody>
          <a:bodyPr wrap="none">
            <a:spAutoFit/>
          </a:bodyPr>
          <a:lstStyle/>
          <a:p>
            <a:r>
              <a:rPr lang="en-US" sz="2000" dirty="0">
                <a:solidFill>
                  <a:schemeClr val="accent4">
                    <a:lumMod val="65000"/>
                    <a:lumOff val="35000"/>
                  </a:schemeClr>
                </a:solidFill>
              </a:rPr>
              <a:t>Models of mutant SOD1-mediated toxicity</a:t>
            </a:r>
          </a:p>
        </p:txBody>
      </p:sp>
      <p:sp>
        <p:nvSpPr>
          <p:cNvPr id="4" name="Rectangle 3"/>
          <p:cNvSpPr/>
          <p:nvPr/>
        </p:nvSpPr>
        <p:spPr>
          <a:xfrm>
            <a:off x="0" y="6581001"/>
            <a:ext cx="6553200" cy="276999"/>
          </a:xfrm>
          <a:prstGeom prst="rect">
            <a:avLst/>
          </a:prstGeom>
        </p:spPr>
        <p:txBody>
          <a:bodyPr wrap="square">
            <a:spAutoFit/>
          </a:bodyPr>
          <a:lstStyle/>
          <a:p>
            <a:r>
              <a:rPr lang="es-ES" sz="1200" dirty="0" err="1" smtClean="0">
                <a:latin typeface="Times New Roman" pitchFamily="18" charset="0"/>
                <a:cs typeface="Times New Roman" pitchFamily="18" charset="0"/>
              </a:rPr>
              <a:t>Jaarsma</a:t>
            </a:r>
            <a:r>
              <a:rPr lang="es-ES" sz="1200" dirty="0" smtClean="0">
                <a:latin typeface="Times New Roman" pitchFamily="18" charset="0"/>
                <a:cs typeface="Times New Roman" pitchFamily="18" charset="0"/>
              </a:rPr>
              <a:t>, D. et al. </a:t>
            </a:r>
            <a:r>
              <a:rPr lang="en-US" sz="1200" dirty="0" err="1" smtClean="0">
                <a:latin typeface="Times New Roman" pitchFamily="18" charset="0"/>
                <a:cs typeface="Times New Roman" pitchFamily="18" charset="0"/>
              </a:rPr>
              <a:t>Neurobiol</a:t>
            </a:r>
            <a:r>
              <a:rPr lang="en-US" sz="1200" dirty="0" smtClean="0">
                <a:latin typeface="Times New Roman" pitchFamily="18" charset="0"/>
                <a:cs typeface="Times New Roman" pitchFamily="18" charset="0"/>
              </a:rPr>
              <a:t>. Dis. </a:t>
            </a:r>
            <a:r>
              <a:rPr lang="en-US" sz="1200" b="1" dirty="0" smtClean="0">
                <a:latin typeface="Times New Roman" pitchFamily="18" charset="0"/>
                <a:cs typeface="Times New Roman" pitchFamily="18" charset="0"/>
              </a:rPr>
              <a:t>7, </a:t>
            </a:r>
            <a:r>
              <a:rPr lang="en-US" sz="1200" dirty="0" smtClean="0">
                <a:latin typeface="Times New Roman" pitchFamily="18" charset="0"/>
                <a:cs typeface="Times New Roman" pitchFamily="18" charset="0"/>
              </a:rPr>
              <a:t>623–643 (2000)</a:t>
            </a:r>
            <a:endParaRPr lang="en-US" sz="1200" dirty="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791200" cy="369332"/>
          </a:xfrm>
          <a:prstGeom prst="rect">
            <a:avLst/>
          </a:prstGeom>
        </p:spPr>
        <p:txBody>
          <a:bodyPr wrap="square">
            <a:spAutoFit/>
          </a:bodyPr>
          <a:lstStyle/>
          <a:p>
            <a:r>
              <a:rPr lang="en-US" dirty="0" smtClean="0"/>
              <a:t>Mutant SOD1 impairs multiple cellular functions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2649" y="0"/>
            <a:ext cx="9196649" cy="68580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057400"/>
            <a:ext cx="8153400" cy="3581400"/>
          </a:xfrm>
          <a:prstGeom prst="rect">
            <a:avLst/>
          </a:prstGeom>
          <a:noFill/>
          <a:ln w="9525">
            <a:noFill/>
            <a:miter lim="800000"/>
            <a:headEnd/>
            <a:tailEnd/>
          </a:ln>
        </p:spPr>
      </p:pic>
      <p:sp>
        <p:nvSpPr>
          <p:cNvPr id="2" name="Title 1"/>
          <p:cNvSpPr>
            <a:spLocks noGrp="1"/>
          </p:cNvSpPr>
          <p:nvPr>
            <p:ph type="ctrTitle"/>
          </p:nvPr>
        </p:nvSpPr>
        <p:spPr>
          <a:xfrm>
            <a:off x="762000" y="609600"/>
            <a:ext cx="7315200" cy="1143000"/>
          </a:xfrm>
        </p:spPr>
        <p:txBody>
          <a:bodyPr/>
          <a:lstStyle/>
          <a:p>
            <a:pPr algn="ctr"/>
            <a:r>
              <a:rPr lang="en-US" dirty="0" smtClean="0">
                <a:solidFill>
                  <a:schemeClr val="tx2"/>
                </a:solidFill>
                <a:ea typeface="ＭＳ Ｐゴシック" pitchFamily="34" charset="-128"/>
              </a:rPr>
              <a:t>Mitochondrion as a target of mutant SOD1</a:t>
            </a:r>
            <a:endParaRPr lang="fa-IR" dirty="0">
              <a:solidFill>
                <a:schemeClr val="tx2"/>
              </a:solidFill>
              <a:ea typeface="ＭＳ Ｐゴシック" pitchFamily="34" charset="-128"/>
            </a:endParaRPr>
          </a:p>
        </p:txBody>
      </p:sp>
      <p:sp>
        <p:nvSpPr>
          <p:cNvPr id="5" name="Rectangle 4"/>
          <p:cNvSpPr/>
          <p:nvPr/>
        </p:nvSpPr>
        <p:spPr>
          <a:xfrm>
            <a:off x="0" y="6488668"/>
            <a:ext cx="7696200" cy="276999"/>
          </a:xfrm>
          <a:prstGeom prst="rect">
            <a:avLst/>
          </a:prstGeom>
        </p:spPr>
        <p:txBody>
          <a:bodyPr wrap="square">
            <a:spAutoFit/>
          </a:bodyPr>
          <a:lstStyle/>
          <a:p>
            <a:r>
              <a:rPr lang="en-US" sz="1200" dirty="0" err="1" smtClean="0">
                <a:latin typeface="Times New Roman" pitchFamily="18" charset="0"/>
                <a:cs typeface="Times New Roman" pitchFamily="18" charset="0"/>
              </a:rPr>
              <a:t>Wiedemann</a:t>
            </a:r>
            <a:r>
              <a:rPr lang="en-US" sz="1200" dirty="0" smtClean="0">
                <a:latin typeface="Times New Roman" pitchFamily="18" charset="0"/>
                <a:cs typeface="Times New Roman" pitchFamily="18" charset="0"/>
              </a:rPr>
              <a:t>, F. R. et al. J. Neurol. Sci. </a:t>
            </a:r>
            <a:r>
              <a:rPr lang="en-US" sz="1200" b="1" dirty="0" smtClean="0">
                <a:latin typeface="Times New Roman" pitchFamily="18" charset="0"/>
                <a:cs typeface="Times New Roman" pitchFamily="18" charset="0"/>
              </a:rPr>
              <a:t>156, </a:t>
            </a:r>
            <a:r>
              <a:rPr lang="en-US" sz="1200" dirty="0" smtClean="0">
                <a:latin typeface="Times New Roman" pitchFamily="18" charset="0"/>
                <a:cs typeface="Times New Roman" pitchFamily="18" charset="0"/>
              </a:rPr>
              <a:t>65–72 (</a:t>
            </a:r>
            <a:r>
              <a:rPr lang="en-US" sz="1200" smtClean="0">
                <a:latin typeface="Times New Roman" pitchFamily="18" charset="0"/>
                <a:cs typeface="Times New Roman" pitchFamily="18" charset="0"/>
              </a:rPr>
              <a:t>1998)</a:t>
            </a:r>
            <a:endParaRPr lang="en-US" sz="1200" dirty="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28600"/>
            <a:ext cx="8153400" cy="990600"/>
          </a:xfrm>
        </p:spPr>
        <p:txBody>
          <a:bodyPr/>
          <a:lstStyle/>
          <a:p>
            <a:r>
              <a:rPr lang="en-US" sz="3600" dirty="0" smtClean="0">
                <a:ea typeface="ＭＳ Ｐゴシック" pitchFamily="34" charset="-128"/>
              </a:rPr>
              <a:t>Risk Factors</a:t>
            </a:r>
          </a:p>
        </p:txBody>
      </p:sp>
      <p:sp>
        <p:nvSpPr>
          <p:cNvPr id="5" name="Rectangle 4"/>
          <p:cNvSpPr/>
          <p:nvPr/>
        </p:nvSpPr>
        <p:spPr>
          <a:xfrm>
            <a:off x="-25400" y="1255486"/>
            <a:ext cx="8331200" cy="2154436"/>
          </a:xfrm>
          <a:prstGeom prst="rect">
            <a:avLst/>
          </a:prstGeom>
        </p:spPr>
        <p:txBody>
          <a:bodyPr wrap="square">
            <a:spAutoFit/>
          </a:bodyPr>
          <a:lstStyle/>
          <a:p>
            <a:pPr marL="285750" indent="-285750">
              <a:buFont typeface="Arial" pitchFamily="34" charset="0"/>
              <a:buChar char="•"/>
              <a:defRPr/>
            </a:pPr>
            <a:r>
              <a:rPr lang="en-US" sz="1900" b="1" dirty="0">
                <a:solidFill>
                  <a:srgbClr val="3C302A"/>
                </a:solidFill>
                <a:ea typeface="ＭＳ Ｐゴシック" pitchFamily="34" charset="-128"/>
              </a:rPr>
              <a:t>Heredity. </a:t>
            </a:r>
            <a:r>
              <a:rPr lang="en-US" sz="1900" dirty="0">
                <a:solidFill>
                  <a:srgbClr val="3C302A"/>
                </a:solidFill>
                <a:ea typeface="ＭＳ Ｐゴシック" pitchFamily="34" charset="-128"/>
              </a:rPr>
              <a:t>Up to 10 percent of the people who have ALS inherited it from their parents. If you have this type of ALS, your children have a 50-50 chance of developing the disease</a:t>
            </a:r>
            <a:r>
              <a:rPr lang="en-US" sz="1900" dirty="0" smtClean="0">
                <a:solidFill>
                  <a:srgbClr val="3C302A"/>
                </a:solidFill>
                <a:ea typeface="ＭＳ Ｐゴシック" pitchFamily="34" charset="-128"/>
              </a:rPr>
              <a:t>.</a:t>
            </a:r>
            <a:endParaRPr lang="en-US" sz="1900" dirty="0">
              <a:solidFill>
                <a:srgbClr val="3C302A"/>
              </a:solidFill>
              <a:ea typeface="ＭＳ Ｐゴシック" pitchFamily="34" charset="-128"/>
            </a:endParaRPr>
          </a:p>
          <a:p>
            <a:pPr marL="285750" indent="-285750">
              <a:buFont typeface="Arial" pitchFamily="34" charset="0"/>
              <a:buChar char="•"/>
              <a:defRPr/>
            </a:pPr>
            <a:r>
              <a:rPr lang="en-US" sz="1900" b="1" dirty="0">
                <a:solidFill>
                  <a:srgbClr val="3C302A"/>
                </a:solidFill>
                <a:ea typeface="ＭＳ Ｐゴシック" pitchFamily="34" charset="-128"/>
              </a:rPr>
              <a:t>Age.</a:t>
            </a:r>
            <a:r>
              <a:rPr lang="en-US" sz="1900" dirty="0">
                <a:solidFill>
                  <a:srgbClr val="3C302A"/>
                </a:solidFill>
                <a:ea typeface="ＭＳ Ｐゴシック" pitchFamily="34" charset="-128"/>
              </a:rPr>
              <a:t> ALS most commonly occurs in people between the ages of 40 and 60</a:t>
            </a:r>
            <a:r>
              <a:rPr lang="en-US" sz="1900" dirty="0" smtClean="0">
                <a:solidFill>
                  <a:srgbClr val="3C302A"/>
                </a:solidFill>
                <a:ea typeface="ＭＳ Ｐゴシック" pitchFamily="34" charset="-128"/>
              </a:rPr>
              <a:t>.</a:t>
            </a:r>
            <a:endParaRPr lang="en-US" sz="1900" dirty="0">
              <a:solidFill>
                <a:srgbClr val="3C302A"/>
              </a:solidFill>
              <a:ea typeface="ＭＳ Ｐゴシック" pitchFamily="34" charset="-128"/>
            </a:endParaRPr>
          </a:p>
          <a:p>
            <a:pPr marL="285750" indent="-285750">
              <a:buFont typeface="Arial" pitchFamily="34" charset="0"/>
              <a:buChar char="•"/>
              <a:defRPr/>
            </a:pPr>
            <a:r>
              <a:rPr lang="en-US" sz="1900" b="1" dirty="0">
                <a:solidFill>
                  <a:srgbClr val="3C302A"/>
                </a:solidFill>
                <a:ea typeface="ＭＳ Ｐゴシック" pitchFamily="34" charset="-128"/>
              </a:rPr>
              <a:t>Sex.</a:t>
            </a:r>
            <a:r>
              <a:rPr lang="en-US" sz="1900" dirty="0">
                <a:solidFill>
                  <a:srgbClr val="3C302A"/>
                </a:solidFill>
                <a:ea typeface="ＭＳ Ｐゴシック" pitchFamily="34" charset="-128"/>
              </a:rPr>
              <a:t> Before the age of 65, slightly more men than women develop ALS. This sex difference disappears after age 70</a:t>
            </a:r>
            <a:r>
              <a:rPr lang="en-US" sz="2000" dirty="0">
                <a:solidFill>
                  <a:srgbClr val="3C302A"/>
                </a:solidFill>
                <a:ea typeface="ＭＳ Ｐゴシック" pitchFamily="34" charset="-128"/>
              </a:rPr>
              <a:t>.</a:t>
            </a:r>
          </a:p>
        </p:txBody>
      </p:sp>
      <p:pic>
        <p:nvPicPr>
          <p:cNvPr id="7170" name="Picture 2" descr="http://www.cdhgenetics.com/userfiles/images/chrom_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809998"/>
            <a:ext cx="3491992" cy="27092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06602"/>
            <a:ext cx="4724400"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81001"/>
            <a:ext cx="7772400" cy="276999"/>
          </a:xfrm>
          <a:prstGeom prst="rect">
            <a:avLst/>
          </a:prstGeom>
        </p:spPr>
        <p:txBody>
          <a:bodyPr wrap="square">
            <a:spAutoFit/>
          </a:bodyPr>
          <a:lstStyle/>
          <a:p>
            <a:r>
              <a:rPr lang="en-US" sz="1200" dirty="0" smtClean="0">
                <a:latin typeface="Times New Roman" pitchFamily="18" charset="0"/>
                <a:cs typeface="Times New Roman" pitchFamily="18" charset="0"/>
              </a:rPr>
              <a:t>http://www.alsinfo.com/What-Is-ALS/Risk-Factors.aspx</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5700832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170"/>
                                        </p:tgtEl>
                                      </p:cBhvr>
                                    </p:animEffect>
                                    <p:anim calcmode="lin" valueType="num">
                                      <p:cBhvr>
                                        <p:cTn id="7" dur="1000"/>
                                        <p:tgtEl>
                                          <p:spTgt spid="7170"/>
                                        </p:tgtEl>
                                        <p:attrNameLst>
                                          <p:attrName>ppt_x</p:attrName>
                                        </p:attrNameLst>
                                      </p:cBhvr>
                                      <p:tavLst>
                                        <p:tav tm="0">
                                          <p:val>
                                            <p:strVal val="ppt_x"/>
                                          </p:val>
                                        </p:tav>
                                        <p:tav tm="100000">
                                          <p:val>
                                            <p:strVal val="ppt_x"/>
                                          </p:val>
                                        </p:tav>
                                      </p:tavLst>
                                    </p:anim>
                                    <p:anim calcmode="lin" valueType="num">
                                      <p:cBhvr>
                                        <p:cTn id="8" dur="1000"/>
                                        <p:tgtEl>
                                          <p:spTgt spid="7170"/>
                                        </p:tgtEl>
                                        <p:attrNameLst>
                                          <p:attrName>ppt_y</p:attrName>
                                        </p:attrNameLst>
                                      </p:cBhvr>
                                      <p:tavLst>
                                        <p:tav tm="0">
                                          <p:val>
                                            <p:strVal val="ppt_y"/>
                                          </p:val>
                                        </p:tav>
                                        <p:tav tm="100000">
                                          <p:val>
                                            <p:strVal val="ppt_y+.1"/>
                                          </p:val>
                                        </p:tav>
                                      </p:tavLst>
                                    </p:anim>
                                    <p:set>
                                      <p:cBhvr>
                                        <p:cTn id="9" dur="1" fill="hold">
                                          <p:stCondLst>
                                            <p:cond delay="999"/>
                                          </p:stCondLst>
                                        </p:cTn>
                                        <p:tgtEl>
                                          <p:spTgt spid="7170"/>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2000" fill="hold"/>
                                        <p:tgtEl>
                                          <p:spTgt spid="7172"/>
                                        </p:tgtEl>
                                        <p:attrNameLst>
                                          <p:attrName>ppt_w</p:attrName>
                                        </p:attrNameLst>
                                      </p:cBhvr>
                                      <p:tavLst>
                                        <p:tav tm="0">
                                          <p:val>
                                            <p:fltVal val="0"/>
                                          </p:val>
                                        </p:tav>
                                        <p:tav tm="100000">
                                          <p:val>
                                            <p:strVal val="#ppt_w"/>
                                          </p:val>
                                        </p:tav>
                                      </p:tavLst>
                                    </p:anim>
                                    <p:anim calcmode="lin" valueType="num">
                                      <p:cBhvr>
                                        <p:cTn id="13" dur="2000" fill="hold"/>
                                        <p:tgtEl>
                                          <p:spTgt spid="7172"/>
                                        </p:tgtEl>
                                        <p:attrNameLst>
                                          <p:attrName>ppt_h</p:attrName>
                                        </p:attrNameLst>
                                      </p:cBhvr>
                                      <p:tavLst>
                                        <p:tav tm="0">
                                          <p:val>
                                            <p:fltVal val="0"/>
                                          </p:val>
                                        </p:tav>
                                        <p:tav tm="100000">
                                          <p:val>
                                            <p:strVal val="#ppt_h"/>
                                          </p:val>
                                        </p:tav>
                                      </p:tavLst>
                                    </p:anim>
                                    <p:animEffect transition="in" filter="fade">
                                      <p:cBhvr>
                                        <p:cTn id="14"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153400" cy="990600"/>
          </a:xfrm>
        </p:spPr>
        <p:txBody>
          <a:bodyPr/>
          <a:lstStyle/>
          <a:p>
            <a:r>
              <a:rPr lang="en-US" sz="3600" dirty="0" smtClean="0">
                <a:ea typeface="ＭＳ Ｐゴシック" pitchFamily="34" charset="-128"/>
              </a:rPr>
              <a:t>Environmental Factors</a:t>
            </a:r>
          </a:p>
        </p:txBody>
      </p:sp>
      <p:sp>
        <p:nvSpPr>
          <p:cNvPr id="5" name="Rectangle 4"/>
          <p:cNvSpPr/>
          <p:nvPr/>
        </p:nvSpPr>
        <p:spPr>
          <a:xfrm>
            <a:off x="228600" y="1295400"/>
            <a:ext cx="4343400" cy="2862322"/>
          </a:xfrm>
          <a:prstGeom prst="rect">
            <a:avLst/>
          </a:prstGeom>
        </p:spPr>
        <p:txBody>
          <a:bodyPr wrap="square">
            <a:spAutoFit/>
          </a:bodyPr>
          <a:lstStyle/>
          <a:p>
            <a:pPr>
              <a:defRPr/>
            </a:pPr>
            <a:r>
              <a:rPr lang="en-US" sz="2000" b="1" dirty="0">
                <a:solidFill>
                  <a:srgbClr val="3C302A"/>
                </a:solidFill>
                <a:ea typeface="ＭＳ Ｐゴシック" pitchFamily="34" charset="-128"/>
              </a:rPr>
              <a:t>Smoking. </a:t>
            </a:r>
            <a:r>
              <a:rPr lang="en-US" sz="2000" dirty="0">
                <a:solidFill>
                  <a:srgbClr val="3C302A"/>
                </a:solidFill>
                <a:ea typeface="ＭＳ Ｐゴシック" pitchFamily="34" charset="-128"/>
              </a:rPr>
              <a:t>Smoking cigarettes appears to increase a person's risk of ALS to almost twice the risk of </a:t>
            </a:r>
            <a:r>
              <a:rPr lang="en-US" sz="2000" dirty="0" smtClean="0">
                <a:solidFill>
                  <a:srgbClr val="3C302A"/>
                </a:solidFill>
                <a:ea typeface="ＭＳ Ｐゴシック" pitchFamily="34" charset="-128"/>
              </a:rPr>
              <a:t>nonsmokers.</a:t>
            </a:r>
          </a:p>
          <a:p>
            <a:pPr>
              <a:defRPr/>
            </a:pPr>
            <a:r>
              <a:rPr lang="en-US" sz="2000" b="1" dirty="0" smtClean="0">
                <a:solidFill>
                  <a:srgbClr val="3C302A"/>
                </a:solidFill>
                <a:ea typeface="ＭＳ Ｐゴシック" pitchFamily="34" charset="-128"/>
              </a:rPr>
              <a:t>Lead </a:t>
            </a:r>
            <a:r>
              <a:rPr lang="en-US" sz="2000" b="1" dirty="0">
                <a:solidFill>
                  <a:srgbClr val="3C302A"/>
                </a:solidFill>
                <a:ea typeface="ＭＳ Ｐゴシック" pitchFamily="34" charset="-128"/>
              </a:rPr>
              <a:t>exposure</a:t>
            </a:r>
            <a:r>
              <a:rPr lang="en-US" sz="2000" b="1" dirty="0" smtClean="0">
                <a:solidFill>
                  <a:srgbClr val="3C302A"/>
                </a:solidFill>
                <a:ea typeface="ＭＳ Ｐゴシック" pitchFamily="34" charset="-128"/>
              </a:rPr>
              <a:t>. </a:t>
            </a:r>
            <a:r>
              <a:rPr lang="en-US" sz="2000" dirty="0" smtClean="0">
                <a:solidFill>
                  <a:srgbClr val="3C302A"/>
                </a:solidFill>
                <a:ea typeface="ＭＳ Ｐゴシック" pitchFamily="34" charset="-128"/>
              </a:rPr>
              <a:t>exposure </a:t>
            </a:r>
            <a:r>
              <a:rPr lang="en-US" sz="2000" dirty="0">
                <a:solidFill>
                  <a:srgbClr val="3C302A"/>
                </a:solidFill>
                <a:ea typeface="ＭＳ Ｐゴシック" pitchFamily="34" charset="-128"/>
              </a:rPr>
              <a:t>to lead in the workplace may be associated with the development of ALS.</a:t>
            </a:r>
          </a:p>
          <a:p>
            <a:pPr>
              <a:defRPr/>
            </a:pPr>
            <a:r>
              <a:rPr lang="en-US" sz="2000" b="1" dirty="0">
                <a:solidFill>
                  <a:srgbClr val="3C302A"/>
                </a:solidFill>
                <a:ea typeface="ＭＳ Ｐゴシック" pitchFamily="34" charset="-128"/>
              </a:rPr>
              <a:t>Military service.</a:t>
            </a:r>
            <a:r>
              <a:rPr lang="en-US" sz="2000" dirty="0">
                <a:solidFill>
                  <a:srgbClr val="3C302A"/>
                </a:solidFill>
                <a:ea typeface="ＭＳ Ｐゴシック" pitchFamily="34" charset="-128"/>
              </a:rPr>
              <a:t> </a:t>
            </a:r>
            <a:r>
              <a:rPr lang="en-US" sz="2000" dirty="0" smtClean="0">
                <a:solidFill>
                  <a:srgbClr val="3C302A"/>
                </a:solidFill>
                <a:ea typeface="ＭＳ Ｐゴシック" pitchFamily="34" charset="-128"/>
              </a:rPr>
              <a:t>may </a:t>
            </a:r>
            <a:r>
              <a:rPr lang="en-US" sz="2000" dirty="0">
                <a:solidFill>
                  <a:srgbClr val="3C302A"/>
                </a:solidFill>
                <a:ea typeface="ＭＳ Ｐゴシック" pitchFamily="34" charset="-128"/>
              </a:rPr>
              <a:t>trigger the development </a:t>
            </a:r>
            <a:r>
              <a:rPr lang="en-US" sz="2000" dirty="0" smtClean="0">
                <a:solidFill>
                  <a:srgbClr val="3C302A"/>
                </a:solidFill>
                <a:ea typeface="ＭＳ Ｐゴシック" pitchFamily="34" charset="-128"/>
              </a:rPr>
              <a:t>of ALS.</a:t>
            </a:r>
            <a:endParaRPr lang="en-US" sz="2000" dirty="0">
              <a:solidFill>
                <a:srgbClr val="3C302A"/>
              </a:solidFill>
              <a:ea typeface="ＭＳ Ｐゴシック" pitchFamily="34" charset="-128"/>
            </a:endParaRPr>
          </a:p>
        </p:txBody>
      </p:sp>
      <p:pic>
        <p:nvPicPr>
          <p:cNvPr id="6" name="Picture 2" descr="A woman smo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71600"/>
            <a:ext cx="3495674" cy="249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9624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http://www.solarfeeds.com/wp-content/uploads/us-military-hea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165600"/>
            <a:ext cx="3352800" cy="2235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581001"/>
            <a:ext cx="9144000" cy="276999"/>
          </a:xfrm>
          <a:prstGeom prst="rect">
            <a:avLst/>
          </a:prstGeom>
        </p:spPr>
        <p:txBody>
          <a:bodyPr wrap="square">
            <a:spAutoFit/>
          </a:bodyPr>
          <a:lstStyle/>
          <a:p>
            <a:r>
              <a:rPr lang="en-US" sz="1200" dirty="0" smtClean="0">
                <a:latin typeface="Times New Roman" pitchFamily="18" charset="0"/>
                <a:cs typeface="Times New Roman" pitchFamily="18" charset="0"/>
              </a:rPr>
              <a:t>http://www.alsa.org/research/about-als-research/environmental-factors.html</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66659905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2.bp.blogspot.com/-Bjd4qtQv8oQ/Tt2-yb1nV6I/AAAAAAAAAGg/2yhiMulDj8o/s1600/Pneumonia6.jpg"/>
          <p:cNvSpPr>
            <a:spLocks noChangeAspect="1" noChangeArrowheads="1"/>
          </p:cNvSpPr>
          <p:nvPr/>
        </p:nvSpPr>
        <p:spPr bwMode="auto">
          <a:xfrm>
            <a:off x="155575" y="-2057400"/>
            <a:ext cx="47625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276600"/>
            <a:ext cx="43624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noAutofit/>
          </a:bodyPr>
          <a:lstStyle/>
          <a:p>
            <a:r>
              <a:rPr lang="en-US" sz="3600" dirty="0" smtClean="0">
                <a:ea typeface="ＭＳ Ｐゴシック" pitchFamily="34" charset="-128"/>
              </a:rPr>
              <a:t>Expected outcomes and Possible complication</a:t>
            </a:r>
          </a:p>
        </p:txBody>
      </p:sp>
      <p:sp>
        <p:nvSpPr>
          <p:cNvPr id="8" name="Rectangle 7"/>
          <p:cNvSpPr/>
          <p:nvPr/>
        </p:nvSpPr>
        <p:spPr>
          <a:xfrm>
            <a:off x="1821305" y="2576677"/>
            <a:ext cx="5867400" cy="400110"/>
          </a:xfrm>
          <a:prstGeom prst="rect">
            <a:avLst/>
          </a:prstGeom>
        </p:spPr>
        <p:txBody>
          <a:bodyPr wrap="square">
            <a:spAutoFit/>
          </a:bodyPr>
          <a:lstStyle/>
          <a:p>
            <a:pPr algn="just">
              <a:defRPr/>
            </a:pPr>
            <a:r>
              <a:rPr lang="en-US" sz="2000" b="1" dirty="0" smtClean="0">
                <a:ea typeface="ＭＳ Ｐゴシック" pitchFamily="28" charset="-128"/>
                <a:cs typeface="ＭＳ Ｐゴシック" pitchFamily="28" charset="-128"/>
              </a:rPr>
              <a:t>Negative effects on relationships</a:t>
            </a:r>
            <a:endParaRPr lang="en-US" sz="2000" dirty="0">
              <a:latin typeface="+mn-lt"/>
              <a:ea typeface="ＭＳ Ｐゴシック" pitchFamily="28" charset="-128"/>
              <a:cs typeface="ＭＳ Ｐゴシック" pitchFamily="28" charset="-128"/>
            </a:endParaRPr>
          </a:p>
        </p:txBody>
      </p:sp>
      <p:sp>
        <p:nvSpPr>
          <p:cNvPr id="2" name="Content Placeholder 1"/>
          <p:cNvSpPr>
            <a:spLocks noGrp="1"/>
          </p:cNvSpPr>
          <p:nvPr>
            <p:ph sz="half" idx="1"/>
          </p:nvPr>
        </p:nvSpPr>
        <p:spPr>
          <a:xfrm>
            <a:off x="290738" y="2143565"/>
            <a:ext cx="3366862" cy="4038601"/>
          </a:xfrm>
        </p:spPr>
        <p:txBody>
          <a:bodyPr/>
          <a:lstStyle/>
          <a:p>
            <a:pPr algn="just" rtl="0">
              <a:defRPr/>
            </a:pPr>
            <a:r>
              <a:rPr lang="en-US" sz="2000" b="1" kern="1200" dirty="0">
                <a:solidFill>
                  <a:srgbClr val="3C302A"/>
                </a:solidFill>
                <a:ea typeface="ＭＳ Ｐゴシック" pitchFamily="34" charset="-128"/>
              </a:rPr>
              <a:t>Expected outcomes : </a:t>
            </a:r>
            <a:endParaRPr lang="en-US" sz="2000" b="1" kern="1200" dirty="0" smtClean="0">
              <a:solidFill>
                <a:srgbClr val="3C302A"/>
              </a:solidFill>
              <a:ea typeface="ＭＳ Ｐゴシック" pitchFamily="34" charset="-128"/>
            </a:endParaRPr>
          </a:p>
          <a:p>
            <a:pPr algn="just" rtl="0">
              <a:defRPr/>
            </a:pPr>
            <a:r>
              <a:rPr lang="en-US" sz="2000" kern="1200" dirty="0" smtClean="0">
                <a:solidFill>
                  <a:srgbClr val="3C302A"/>
                </a:solidFill>
                <a:ea typeface="ＭＳ Ｐゴシック" pitchFamily="34" charset="-128"/>
              </a:rPr>
              <a:t>Death </a:t>
            </a:r>
            <a:r>
              <a:rPr lang="en-US" sz="2000" kern="1200" dirty="0">
                <a:solidFill>
                  <a:srgbClr val="3C302A"/>
                </a:solidFill>
                <a:ea typeface="ＭＳ Ｐゴシック" pitchFamily="34" charset="-128"/>
              </a:rPr>
              <a:t>usually occurs within two to seven years from the onset of symptoms.</a:t>
            </a:r>
          </a:p>
          <a:p>
            <a:pPr algn="just" rtl="0">
              <a:buFont typeface="Arial" pitchFamily="34" charset="0"/>
              <a:buChar char="•"/>
              <a:defRPr/>
            </a:pPr>
            <a:r>
              <a:rPr lang="en-US" sz="2000" b="1" kern="1200" dirty="0" err="1" smtClean="0">
                <a:solidFill>
                  <a:srgbClr val="3C302A"/>
                </a:solidFill>
                <a:ea typeface="ＭＳ Ｐゴシック" pitchFamily="34" charset="-128"/>
              </a:rPr>
              <a:t>Possiblecomplications</a:t>
            </a:r>
            <a:r>
              <a:rPr lang="en-US" sz="2000" b="1" kern="1200" dirty="0" smtClean="0">
                <a:solidFill>
                  <a:srgbClr val="3C302A"/>
                </a:solidFill>
                <a:ea typeface="ＭＳ Ｐゴシック" pitchFamily="34" charset="-128"/>
              </a:rPr>
              <a:t>: </a:t>
            </a:r>
          </a:p>
          <a:p>
            <a:pPr algn="just" rtl="0">
              <a:buFont typeface="Arial" pitchFamily="34" charset="0"/>
              <a:buChar char="•"/>
              <a:defRPr/>
            </a:pPr>
            <a:r>
              <a:rPr lang="en-US" sz="2000" kern="1200" dirty="0" smtClean="0">
                <a:solidFill>
                  <a:srgbClr val="3C302A"/>
                </a:solidFill>
                <a:ea typeface="ＭＳ Ｐゴシック" pitchFamily="34" charset="-128"/>
              </a:rPr>
              <a:t> Inability to move</a:t>
            </a:r>
          </a:p>
          <a:p>
            <a:pPr algn="just" rtl="0">
              <a:buFont typeface="Arial" pitchFamily="34" charset="0"/>
              <a:buChar char="•"/>
              <a:defRPr/>
            </a:pPr>
            <a:r>
              <a:rPr lang="en-US" sz="2000" kern="1200" dirty="0">
                <a:solidFill>
                  <a:srgbClr val="3C302A"/>
                </a:solidFill>
                <a:ea typeface="ＭＳ Ｐゴシック" pitchFamily="34" charset="-128"/>
              </a:rPr>
              <a:t>Difficulty in </a:t>
            </a:r>
            <a:r>
              <a:rPr lang="en-US" sz="2000" kern="1200" dirty="0" smtClean="0">
                <a:solidFill>
                  <a:srgbClr val="3C302A"/>
                </a:solidFill>
                <a:ea typeface="ＭＳ Ｐゴシック" pitchFamily="34" charset="-128"/>
              </a:rPr>
              <a:t>swallowing</a:t>
            </a:r>
          </a:p>
          <a:p>
            <a:pPr algn="just" rtl="0">
              <a:buFont typeface="Arial" pitchFamily="34" charset="0"/>
              <a:buChar char="•"/>
              <a:defRPr/>
            </a:pPr>
            <a:r>
              <a:rPr lang="en-US" sz="2000" kern="1200" dirty="0">
                <a:solidFill>
                  <a:srgbClr val="3C302A"/>
                </a:solidFill>
                <a:ea typeface="ＭＳ Ｐゴシック" pitchFamily="34" charset="-128"/>
              </a:rPr>
              <a:t>Paralysis of respiratory muscles.</a:t>
            </a:r>
          </a:p>
          <a:p>
            <a:pPr algn="l" rtl="0"/>
            <a:endParaRPr lang="fa-IR" sz="2000"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133600"/>
            <a:ext cx="3390900" cy="35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6581001"/>
            <a:ext cx="9677400" cy="276999"/>
          </a:xfrm>
          <a:prstGeom prst="rect">
            <a:avLst/>
          </a:prstGeom>
        </p:spPr>
        <p:txBody>
          <a:bodyPr wrap="square">
            <a:spAutoFit/>
          </a:bodyPr>
          <a:lstStyle/>
          <a:p>
            <a:r>
              <a:rPr lang="en-US" sz="1200" dirty="0" smtClean="0">
                <a:latin typeface="Times New Roman" pitchFamily="18" charset="0"/>
                <a:cs typeface="Times New Roman" pitchFamily="18" charset="0"/>
              </a:rPr>
              <a:t>http://www.mayoclinic.com/health/amyotrophic-lateral-sclerosis/DS00359/DSECTION=complications</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729004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
                                            <p:txEl>
                                              <p:pRg st="0" end="0"/>
                                            </p:txEl>
                                          </p:spTgt>
                                        </p:tgtEl>
                                      </p:cBhvr>
                                    </p:animEffect>
                                    <p:anim calcmode="lin" valueType="num">
                                      <p:cBhvr>
                                        <p:cTn id="12"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2">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2">
                                            <p:txEl>
                                              <p:pRg st="0" end="0"/>
                                            </p:txEl>
                                          </p:spTgt>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
                                            <p:txEl>
                                              <p:pRg st="1" end="1"/>
                                            </p:txEl>
                                          </p:spTgt>
                                        </p:tgtEl>
                                      </p:cBhvr>
                                    </p:animEffect>
                                    <p:anim calcmode="lin" valueType="num">
                                      <p:cBhvr>
                                        <p:cTn id="17"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p:tgtEl>
                                          <p:spTgt spid="2">
                                            <p:txEl>
                                              <p:pRg st="1" end="1"/>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2">
                                            <p:txEl>
                                              <p:pRg st="1" end="1"/>
                                            </p:txEl>
                                          </p:spTgt>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
                                            <p:txEl>
                                              <p:pRg st="2" end="2"/>
                                            </p:txEl>
                                          </p:spTgt>
                                        </p:tgtEl>
                                      </p:cBhvr>
                                    </p:animEffect>
                                    <p:anim calcmode="lin" valueType="num">
                                      <p:cBhvr>
                                        <p:cTn id="22"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p:tgtEl>
                                          <p:spTgt spid="2">
                                            <p:txEl>
                                              <p:pRg st="2" end="2"/>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2">
                                            <p:txEl>
                                              <p:pRg st="2" end="2"/>
                                            </p:txEl>
                                          </p:spTgt>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
                                            <p:txEl>
                                              <p:pRg st="3" end="3"/>
                                            </p:txEl>
                                          </p:spTgt>
                                        </p:tgtEl>
                                      </p:cBhvr>
                                    </p:animEffect>
                                    <p:anim calcmode="lin" valueType="num">
                                      <p:cBhvr>
                                        <p:cTn id="27"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p:tgtEl>
                                          <p:spTgt spid="2">
                                            <p:txEl>
                                              <p:pRg st="3" end="3"/>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2">
                                            <p:txEl>
                                              <p:pRg st="3" end="3"/>
                                            </p:txEl>
                                          </p:spTgt>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2">
                                            <p:txEl>
                                              <p:pRg st="4" end="4"/>
                                            </p:txEl>
                                          </p:spTgt>
                                        </p:tgtEl>
                                      </p:cBhvr>
                                    </p:animEffect>
                                    <p:anim calcmode="lin" valueType="num">
                                      <p:cBhvr>
                                        <p:cTn id="32" dur="1000"/>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p:tgtEl>
                                          <p:spTgt spid="2">
                                            <p:txEl>
                                              <p:pRg st="4" end="4"/>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2">
                                            <p:txEl>
                                              <p:pRg st="4" end="4"/>
                                            </p:txEl>
                                          </p:spTgt>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2">
                                            <p:txEl>
                                              <p:pRg st="5" end="5"/>
                                            </p:txEl>
                                          </p:spTgt>
                                        </p:tgtEl>
                                      </p:cBhvr>
                                    </p:animEffect>
                                    <p:anim calcmode="lin" valueType="num">
                                      <p:cBhvr>
                                        <p:cTn id="37" dur="1000"/>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p:tgtEl>
                                          <p:spTgt spid="2">
                                            <p:txEl>
                                              <p:pRg st="5" end="5"/>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2">
                                            <p:txEl>
                                              <p:pRg st="5" end="5"/>
                                            </p:txEl>
                                          </p:spTgt>
                                        </p:tgtEl>
                                        <p:attrNameLst>
                                          <p:attrName>style.visibility</p:attrName>
                                        </p:attrNameLst>
                                      </p:cBhvr>
                                      <p:to>
                                        <p:strVal val="hidden"/>
                                      </p:to>
                                    </p:se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220"/>
                                        </p:tgtEl>
                                        <p:attrNameLst>
                                          <p:attrName>style.visibility</p:attrName>
                                        </p:attrNameLst>
                                      </p:cBhvr>
                                      <p:to>
                                        <p:strVal val="visible"/>
                                      </p:to>
                                    </p:set>
                                    <p:animEffect transition="in" filter="fade">
                                      <p:cBhvr>
                                        <p:cTn id="48" dur="1000"/>
                                        <p:tgtEl>
                                          <p:spTgt spid="9220"/>
                                        </p:tgtEl>
                                      </p:cBhvr>
                                    </p:animEffect>
                                    <p:anim calcmode="lin" valueType="num">
                                      <p:cBhvr>
                                        <p:cTn id="49" dur="1000" fill="hold"/>
                                        <p:tgtEl>
                                          <p:spTgt spid="9220"/>
                                        </p:tgtEl>
                                        <p:attrNameLst>
                                          <p:attrName>ppt_x</p:attrName>
                                        </p:attrNameLst>
                                      </p:cBhvr>
                                      <p:tavLst>
                                        <p:tav tm="0">
                                          <p:val>
                                            <p:strVal val="#ppt_x"/>
                                          </p:val>
                                        </p:tav>
                                        <p:tav tm="100000">
                                          <p:val>
                                            <p:strVal val="#ppt_x"/>
                                          </p:val>
                                        </p:tav>
                                      </p:tavLst>
                                    </p:anim>
                                    <p:anim calcmode="lin" valueType="num">
                                      <p:cBhvr>
                                        <p:cTn id="5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2489" y="152400"/>
            <a:ext cx="8153400" cy="990600"/>
          </a:xfrm>
        </p:spPr>
        <p:txBody>
          <a:bodyPr/>
          <a:lstStyle/>
          <a:p>
            <a:r>
              <a:rPr lang="en-US" sz="3600" dirty="0" smtClean="0">
                <a:ea typeface="ＭＳ Ｐゴシック" pitchFamily="34" charset="-128"/>
              </a:rPr>
              <a:t>Diagnostic Studies for ALS</a:t>
            </a:r>
          </a:p>
        </p:txBody>
      </p:sp>
      <p:sp>
        <p:nvSpPr>
          <p:cNvPr id="5" name="Rectangle 4"/>
          <p:cNvSpPr/>
          <p:nvPr/>
        </p:nvSpPr>
        <p:spPr>
          <a:xfrm>
            <a:off x="228600" y="1143000"/>
            <a:ext cx="4419600" cy="2554545"/>
          </a:xfrm>
          <a:prstGeom prst="rect">
            <a:avLst/>
          </a:prstGeom>
        </p:spPr>
        <p:txBody>
          <a:bodyPr wrap="square">
            <a:spAutoFit/>
          </a:bodyPr>
          <a:lstStyle/>
          <a:p>
            <a:pPr marL="457200" indent="-457200">
              <a:buFont typeface="Arial" pitchFamily="34" charset="0"/>
              <a:buChar char="•"/>
              <a:defRPr/>
            </a:pPr>
            <a:r>
              <a:rPr lang="en-GB" sz="2000" dirty="0">
                <a:solidFill>
                  <a:srgbClr val="3C302A"/>
                </a:solidFill>
                <a:ea typeface="ＭＳ Ｐゴシック" pitchFamily="33" charset="-128"/>
                <a:cs typeface="ＭＳ Ｐゴシック" pitchFamily="28" charset="-128"/>
              </a:rPr>
              <a:t>Investigations to exclude other causes</a:t>
            </a:r>
          </a:p>
          <a:p>
            <a:pPr marL="457200" indent="-4572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EMG </a:t>
            </a:r>
          </a:p>
          <a:p>
            <a:pPr marL="457200" indent="-4572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Muscle Biopsy</a:t>
            </a:r>
          </a:p>
          <a:p>
            <a:pPr marL="457200" indent="-457200">
              <a:buFont typeface="Arial" pitchFamily="34" charset="0"/>
              <a:buChar char="•"/>
              <a:defRPr/>
            </a:pPr>
            <a:r>
              <a:rPr lang="en-GB" sz="2000" dirty="0" smtClean="0">
                <a:solidFill>
                  <a:srgbClr val="3C302A"/>
                </a:solidFill>
                <a:ea typeface="ＭＳ Ｐゴシック" pitchFamily="33" charset="-128"/>
                <a:cs typeface="ＭＳ Ｐゴシック" pitchFamily="28" charset="-128"/>
              </a:rPr>
              <a:t>X-Rays</a:t>
            </a:r>
            <a:r>
              <a:rPr lang="en-GB" sz="2000" dirty="0">
                <a:solidFill>
                  <a:srgbClr val="3C302A"/>
                </a:solidFill>
                <a:ea typeface="ＭＳ Ｐゴシック" pitchFamily="33" charset="-128"/>
                <a:cs typeface="ＭＳ Ｐゴシック" pitchFamily="28" charset="-128"/>
              </a:rPr>
              <a:t>, including </a:t>
            </a:r>
            <a:r>
              <a:rPr lang="en-GB" sz="2000" dirty="0" smtClean="0">
                <a:solidFill>
                  <a:srgbClr val="3C302A"/>
                </a:solidFill>
                <a:ea typeface="ＭＳ Ｐゴシック" pitchFamily="33" charset="-128"/>
                <a:cs typeface="ＭＳ Ｐゴシック" pitchFamily="28" charset="-128"/>
              </a:rPr>
              <a:t>MRI</a:t>
            </a:r>
            <a:endParaRPr lang="en-GB" sz="2000" dirty="0">
              <a:solidFill>
                <a:srgbClr val="3C302A"/>
              </a:solidFill>
              <a:ea typeface="ＭＳ Ｐゴシック" pitchFamily="33" charset="-128"/>
              <a:cs typeface="ＭＳ Ｐゴシック" pitchFamily="28" charset="-128"/>
            </a:endParaRPr>
          </a:p>
          <a:p>
            <a:pPr marL="457200" indent="-457200">
              <a:buFont typeface="Arial" pitchFamily="34" charset="0"/>
              <a:buChar char="•"/>
              <a:defRPr/>
            </a:pPr>
            <a:r>
              <a:rPr lang="en-US" sz="2000" dirty="0">
                <a:solidFill>
                  <a:srgbClr val="3C302A"/>
                </a:solidFill>
                <a:ea typeface="ＭＳ Ｐゴシック" pitchFamily="33" charset="-128"/>
                <a:cs typeface="ＭＳ Ｐゴシック" pitchFamily="28" charset="-128"/>
              </a:rPr>
              <a:t>UMN &amp;</a:t>
            </a:r>
            <a:r>
              <a:rPr lang="en-US" sz="2000" dirty="0">
                <a:solidFill>
                  <a:srgbClr val="3C302A"/>
                </a:solidFill>
                <a:ea typeface="ＭＳ Ｐゴシック" pitchFamily="34" charset="-128"/>
              </a:rPr>
              <a:t> LMN </a:t>
            </a:r>
            <a:r>
              <a:rPr lang="en-US" sz="2000" dirty="0">
                <a:solidFill>
                  <a:srgbClr val="3C302A"/>
                </a:solidFill>
                <a:ea typeface="ＭＳ Ｐゴシック" pitchFamily="33" charset="-128"/>
                <a:cs typeface="ＭＳ Ｐゴシック" pitchFamily="28" charset="-128"/>
              </a:rPr>
              <a:t>signs in three </a:t>
            </a:r>
            <a:r>
              <a:rPr lang="en-US" sz="2000" dirty="0" smtClean="0">
                <a:solidFill>
                  <a:srgbClr val="3C302A"/>
                </a:solidFill>
                <a:ea typeface="ＭＳ Ｐゴシック" pitchFamily="33" charset="-128"/>
                <a:cs typeface="ＭＳ Ｐゴシック" pitchFamily="28" charset="-128"/>
              </a:rPr>
              <a:t>regions</a:t>
            </a:r>
          </a:p>
          <a:p>
            <a:pPr marL="457200" indent="-4572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ALS prediction software</a:t>
            </a:r>
          </a:p>
        </p:txBody>
      </p:sp>
      <p:sp>
        <p:nvSpPr>
          <p:cNvPr id="6" name="AutoShape 2" descr="http://harveymillican.files.wordpress.com/2011/06/em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1219200"/>
            <a:ext cx="3381989"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962400"/>
            <a:ext cx="3048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61" y="3836126"/>
            <a:ext cx="3570853" cy="237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396335"/>
            <a:ext cx="7315200" cy="461665"/>
          </a:xfrm>
          <a:prstGeom prst="rect">
            <a:avLst/>
          </a:prstGeom>
        </p:spPr>
        <p:txBody>
          <a:bodyPr wrap="square">
            <a:spAutoFit/>
          </a:bodyPr>
          <a:lstStyle/>
          <a:p>
            <a:r>
              <a:rPr lang="pt-BR" sz="1200" dirty="0" smtClean="0">
                <a:latin typeface="Times New Roman" pitchFamily="18" charset="0"/>
                <a:cs typeface="Times New Roman" pitchFamily="18" charset="0"/>
              </a:rPr>
              <a:t>De Carvalho MD, Swash M – Awaji diagnostic algorithm increases </a:t>
            </a:r>
            <a:r>
              <a:rPr lang="en-US" sz="1200" dirty="0" smtClean="0">
                <a:latin typeface="Times New Roman" pitchFamily="18" charset="0"/>
                <a:cs typeface="Times New Roman" pitchFamily="18" charset="0"/>
              </a:rPr>
              <a:t>sensitivity of El Escorial criteria for ALS diagnosis </a:t>
            </a:r>
            <a:r>
              <a:rPr lang="en-US" sz="1200" dirty="0" err="1" smtClean="0">
                <a:latin typeface="Times New Roman" pitchFamily="18" charset="0"/>
                <a:cs typeface="Times New Roman" pitchFamily="18" charset="0"/>
              </a:rPr>
              <a:t>Amyotroph</a:t>
            </a:r>
            <a:r>
              <a:rPr lang="en-US" sz="1200" dirty="0" smtClean="0">
                <a:latin typeface="Times New Roman" pitchFamily="18" charset="0"/>
                <a:cs typeface="Times New Roman" pitchFamily="18" charset="0"/>
              </a:rPr>
              <a:t> Lateral Scler.10, 53-57, (2009).</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06847521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9730" y="609600"/>
            <a:ext cx="7638142" cy="990600"/>
          </a:xfrm>
        </p:spPr>
        <p:txBody>
          <a:bodyPr>
            <a:normAutofit fontScale="90000"/>
          </a:bodyPr>
          <a:lstStyle/>
          <a:p>
            <a:pPr>
              <a:defRPr/>
            </a:pPr>
            <a:r>
              <a:rPr lang="en-US" sz="3200" dirty="0" smtClean="0"/>
              <a:t>Nanotechnology Identifies Peptide "Fingerprint“ In ALS</a:t>
            </a:r>
            <a:br>
              <a:rPr lang="en-US" sz="3200" dirty="0" smtClean="0"/>
            </a:br>
            <a:endParaRPr lang="en-US" sz="3200" dirty="0"/>
          </a:p>
        </p:txBody>
      </p:sp>
      <p:sp>
        <p:nvSpPr>
          <p:cNvPr id="8" name="TextBox 7"/>
          <p:cNvSpPr txBox="1"/>
          <p:nvPr/>
        </p:nvSpPr>
        <p:spPr>
          <a:xfrm>
            <a:off x="381000" y="1446074"/>
            <a:ext cx="7780130" cy="1754326"/>
          </a:xfrm>
          <a:prstGeom prst="rect">
            <a:avLst/>
          </a:prstGeom>
          <a:noFill/>
        </p:spPr>
        <p:txBody>
          <a:bodyPr wrap="square" rtlCol="0">
            <a:spAutoFit/>
          </a:bodyPr>
          <a:lstStyle/>
          <a:p>
            <a:pPr marL="285750" indent="-285750">
              <a:buFont typeface="Arial" pitchFamily="34" charset="0"/>
              <a:buChar char="•"/>
            </a:pPr>
            <a:r>
              <a:rPr lang="en-US" dirty="0">
                <a:solidFill>
                  <a:srgbClr val="3C302A"/>
                </a:solidFill>
                <a:ea typeface="ＭＳ Ｐゴシック" pitchFamily="34" charset="-128"/>
              </a:rPr>
              <a:t>Only nanotechnology is capable of identifying a species in billionth of a gram amounts.</a:t>
            </a:r>
          </a:p>
          <a:p>
            <a:pPr marL="285750" indent="-285750">
              <a:buFont typeface="Arial" pitchFamily="34" charset="0"/>
              <a:buChar char="•"/>
            </a:pPr>
            <a:r>
              <a:rPr lang="en-US" dirty="0">
                <a:solidFill>
                  <a:srgbClr val="3C302A"/>
                </a:solidFill>
                <a:ea typeface="ＭＳ Ｐゴシック" pitchFamily="34" charset="-128"/>
              </a:rPr>
              <a:t>In the ALS research, the UB researchers used trypsin, an enzyme, to digest or break down the unknown analyte into small peptide pieces that constitute the "fingerprint," which, in turn, allows researchers to identify the species through mass spectrometry</a:t>
            </a:r>
            <a:r>
              <a:rPr lang="en-US" dirty="0" smtClean="0">
                <a:solidFill>
                  <a:srgbClr val="3C302A"/>
                </a:solidFill>
                <a:ea typeface="ＭＳ Ｐゴシック" pitchFamily="34" charset="-128"/>
              </a:rPr>
              <a:t>.</a:t>
            </a:r>
            <a:endParaRPr lang="en-US" dirty="0">
              <a:solidFill>
                <a:srgbClr val="3C302A"/>
              </a:solidFill>
              <a:ea typeface="ＭＳ Ｐゴシック" pitchFamily="34" charset="-128"/>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886" y="3429000"/>
            <a:ext cx="3779630" cy="253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430" y="3408652"/>
            <a:ext cx="3896226"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81001"/>
            <a:ext cx="7391400" cy="276999"/>
          </a:xfrm>
          <a:prstGeom prst="rect">
            <a:avLst/>
          </a:prstGeom>
        </p:spPr>
        <p:txBody>
          <a:bodyPr wrap="square">
            <a:spAutoFit/>
          </a:bodyPr>
          <a:lstStyle/>
          <a:p>
            <a:r>
              <a:rPr lang="en-US" sz="1200" dirty="0" smtClean="0">
                <a:latin typeface="Times New Roman" pitchFamily="18" charset="0"/>
                <a:cs typeface="Times New Roman" pitchFamily="18" charset="0"/>
              </a:rPr>
              <a:t>http://www.sciencedaily.com/releases/2007/09/070908000105.htm</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58024493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3050"/>
            <a:ext cx="8077200" cy="8699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ea typeface="ＭＳ Ｐゴシック" pitchFamily="33" charset="-128"/>
              </a:rPr>
              <a:t>General principles for Treatment</a:t>
            </a:r>
          </a:p>
        </p:txBody>
      </p:sp>
      <p:sp>
        <p:nvSpPr>
          <p:cNvPr id="3" name="Line 23"/>
          <p:cNvSpPr>
            <a:spLocks noChangeShapeType="1"/>
          </p:cNvSpPr>
          <p:nvPr/>
        </p:nvSpPr>
        <p:spPr bwMode="auto">
          <a:xfrm flipH="1" flipV="1">
            <a:off x="4495800" y="2362199"/>
            <a:ext cx="14289" cy="1131887"/>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 name="Line 24"/>
          <p:cNvSpPr>
            <a:spLocks noChangeShapeType="1"/>
          </p:cNvSpPr>
          <p:nvPr/>
        </p:nvSpPr>
        <p:spPr bwMode="auto">
          <a:xfrm flipV="1">
            <a:off x="5013325" y="2971800"/>
            <a:ext cx="930276" cy="736599"/>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 name="Line 25"/>
          <p:cNvSpPr>
            <a:spLocks noChangeShapeType="1"/>
          </p:cNvSpPr>
          <p:nvPr/>
        </p:nvSpPr>
        <p:spPr bwMode="auto">
          <a:xfrm flipH="1" flipV="1">
            <a:off x="2895600" y="2847975"/>
            <a:ext cx="1008063" cy="788988"/>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 name="Line 26"/>
          <p:cNvSpPr>
            <a:spLocks noChangeShapeType="1"/>
          </p:cNvSpPr>
          <p:nvPr/>
        </p:nvSpPr>
        <p:spPr bwMode="auto">
          <a:xfrm flipV="1">
            <a:off x="5230813" y="4143375"/>
            <a:ext cx="1079500" cy="0"/>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 name="Line 27"/>
          <p:cNvSpPr>
            <a:spLocks noChangeShapeType="1"/>
          </p:cNvSpPr>
          <p:nvPr/>
        </p:nvSpPr>
        <p:spPr bwMode="auto">
          <a:xfrm>
            <a:off x="5232400" y="4791075"/>
            <a:ext cx="863600" cy="644525"/>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 name="Line 28"/>
          <p:cNvSpPr>
            <a:spLocks noChangeShapeType="1"/>
          </p:cNvSpPr>
          <p:nvPr/>
        </p:nvSpPr>
        <p:spPr bwMode="auto">
          <a:xfrm flipH="1">
            <a:off x="2205038" y="4214813"/>
            <a:ext cx="1441450" cy="0"/>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 name="Line 29"/>
          <p:cNvSpPr>
            <a:spLocks noChangeShapeType="1"/>
          </p:cNvSpPr>
          <p:nvPr/>
        </p:nvSpPr>
        <p:spPr bwMode="auto">
          <a:xfrm flipH="1">
            <a:off x="2819400" y="4724400"/>
            <a:ext cx="936627" cy="646113"/>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 name="Line 30"/>
          <p:cNvSpPr>
            <a:spLocks noChangeShapeType="1"/>
          </p:cNvSpPr>
          <p:nvPr/>
        </p:nvSpPr>
        <p:spPr bwMode="auto">
          <a:xfrm flipH="1">
            <a:off x="4495800" y="5080000"/>
            <a:ext cx="14288" cy="1092200"/>
          </a:xfrm>
          <a:prstGeom prst="line">
            <a:avLst/>
          </a:prstGeom>
          <a:ln w="57150">
            <a:headEnd/>
            <a:tailEnd type="triangle" w="med"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 name="Text Box 31"/>
          <p:cNvSpPr txBox="1">
            <a:spLocks noChangeArrowheads="1"/>
          </p:cNvSpPr>
          <p:nvPr/>
        </p:nvSpPr>
        <p:spPr bwMode="auto">
          <a:xfrm>
            <a:off x="6172200" y="3810000"/>
            <a:ext cx="2087563" cy="707886"/>
          </a:xfrm>
          <a:prstGeom prst="rect">
            <a:avLst/>
          </a:prstGeom>
          <a:noFill/>
          <a:ln w="9525">
            <a:noFill/>
            <a:miter lim="800000"/>
            <a:headEnd/>
            <a:tailEnd/>
          </a:ln>
        </p:spPr>
        <p:txBody>
          <a:bodyPr>
            <a:spAutoFit/>
          </a:bodyPr>
          <a:lstStyle/>
          <a:p>
            <a:pPr algn="ctr">
              <a:spcBef>
                <a:spcPct val="50000"/>
              </a:spcBef>
              <a:defRPr/>
            </a:pPr>
            <a:r>
              <a:rPr lang="en-GB" sz="2000" b="1" dirty="0" smtClean="0">
                <a:solidFill>
                  <a:srgbClr val="3C302A"/>
                </a:solidFill>
                <a:ea typeface="ＭＳ Ｐゴシック" pitchFamily="33" charset="-128"/>
                <a:cs typeface="ＭＳ Ｐゴシック" pitchFamily="28" charset="-128"/>
              </a:rPr>
              <a:t>Respiratory care</a:t>
            </a:r>
            <a:endParaRPr lang="en-US" sz="2000" b="1" dirty="0">
              <a:solidFill>
                <a:srgbClr val="3C302A"/>
              </a:solidFill>
              <a:ea typeface="ＭＳ Ｐゴシック" pitchFamily="33" charset="-128"/>
              <a:cs typeface="ＭＳ Ｐゴシック" pitchFamily="28" charset="-128"/>
            </a:endParaRPr>
          </a:p>
        </p:txBody>
      </p:sp>
      <p:sp>
        <p:nvSpPr>
          <p:cNvPr id="12" name="Text Box 32"/>
          <p:cNvSpPr txBox="1">
            <a:spLocks noChangeArrowheads="1"/>
          </p:cNvSpPr>
          <p:nvPr/>
        </p:nvSpPr>
        <p:spPr bwMode="auto">
          <a:xfrm>
            <a:off x="5867400" y="5334000"/>
            <a:ext cx="1800225" cy="707886"/>
          </a:xfrm>
          <a:prstGeom prst="rect">
            <a:avLst/>
          </a:prstGeom>
          <a:noFill/>
          <a:ln w="9525">
            <a:noFill/>
            <a:miter lim="800000"/>
            <a:headEnd/>
            <a:tailEnd/>
          </a:ln>
        </p:spPr>
        <p:txBody>
          <a:bodyPr>
            <a:spAutoFit/>
          </a:bodyPr>
          <a:lstStyle/>
          <a:p>
            <a:pPr algn="ctr">
              <a:spcBef>
                <a:spcPct val="50000"/>
              </a:spcBef>
              <a:defRPr/>
            </a:pPr>
            <a:r>
              <a:rPr lang="en-GB" sz="2000" b="1" dirty="0">
                <a:solidFill>
                  <a:srgbClr val="3C302A"/>
                </a:solidFill>
                <a:ea typeface="ＭＳ Ｐゴシック" pitchFamily="33" charset="-128"/>
                <a:cs typeface="ＭＳ Ｐゴシック" pitchFamily="28" charset="-128"/>
              </a:rPr>
              <a:t>Speech </a:t>
            </a:r>
            <a:r>
              <a:rPr lang="en-GB" sz="2000" b="1" dirty="0" smtClean="0">
                <a:solidFill>
                  <a:srgbClr val="3C302A"/>
                </a:solidFill>
                <a:ea typeface="ＭＳ Ｐゴシック" pitchFamily="33" charset="-128"/>
                <a:cs typeface="ＭＳ Ｐゴシック" pitchFamily="28" charset="-128"/>
              </a:rPr>
              <a:t>therapy</a:t>
            </a:r>
            <a:endParaRPr lang="en-US" sz="2000" b="1" dirty="0">
              <a:solidFill>
                <a:srgbClr val="3C302A"/>
              </a:solidFill>
              <a:ea typeface="ＭＳ Ｐゴシック" pitchFamily="33" charset="-128"/>
              <a:cs typeface="ＭＳ Ｐゴシック" pitchFamily="28" charset="-128"/>
            </a:endParaRPr>
          </a:p>
        </p:txBody>
      </p:sp>
      <p:sp>
        <p:nvSpPr>
          <p:cNvPr id="13" name="Text Box 33"/>
          <p:cNvSpPr txBox="1">
            <a:spLocks noChangeArrowheads="1"/>
          </p:cNvSpPr>
          <p:nvPr/>
        </p:nvSpPr>
        <p:spPr bwMode="auto">
          <a:xfrm>
            <a:off x="133350" y="3886200"/>
            <a:ext cx="2305050" cy="707886"/>
          </a:xfrm>
          <a:prstGeom prst="rect">
            <a:avLst/>
          </a:prstGeom>
          <a:noFill/>
          <a:ln w="9525">
            <a:noFill/>
            <a:miter lim="800000"/>
            <a:headEnd/>
            <a:tailEnd/>
          </a:ln>
        </p:spPr>
        <p:txBody>
          <a:bodyPr>
            <a:spAutoFit/>
          </a:bodyPr>
          <a:lstStyle/>
          <a:p>
            <a:pPr algn="ctr">
              <a:spcBef>
                <a:spcPct val="50000"/>
              </a:spcBef>
              <a:defRPr/>
            </a:pPr>
            <a:r>
              <a:rPr lang="en-GB" sz="2000" b="1" dirty="0">
                <a:solidFill>
                  <a:srgbClr val="3C302A"/>
                </a:solidFill>
                <a:ea typeface="ＭＳ Ｐゴシック" pitchFamily="33" charset="-128"/>
                <a:cs typeface="ＭＳ Ｐゴシック" pitchFamily="28" charset="-128"/>
              </a:rPr>
              <a:t>Nutritional support</a:t>
            </a:r>
          </a:p>
        </p:txBody>
      </p:sp>
      <p:sp>
        <p:nvSpPr>
          <p:cNvPr id="14" name="Text Box 34"/>
          <p:cNvSpPr txBox="1">
            <a:spLocks noChangeArrowheads="1"/>
          </p:cNvSpPr>
          <p:nvPr/>
        </p:nvSpPr>
        <p:spPr bwMode="auto">
          <a:xfrm>
            <a:off x="3429000" y="1639669"/>
            <a:ext cx="2159000" cy="707886"/>
          </a:xfrm>
          <a:prstGeom prst="rect">
            <a:avLst/>
          </a:prstGeom>
          <a:noFill/>
          <a:ln w="9525">
            <a:noFill/>
            <a:miter lim="800000"/>
            <a:headEnd/>
            <a:tailEnd/>
          </a:ln>
        </p:spPr>
        <p:txBody>
          <a:bodyPr>
            <a:spAutoFit/>
          </a:bodyPr>
          <a:lstStyle/>
          <a:p>
            <a:pPr algn="ctr">
              <a:spcBef>
                <a:spcPct val="50000"/>
              </a:spcBef>
              <a:defRPr/>
            </a:pPr>
            <a:r>
              <a:rPr lang="en-GB" sz="2000" b="1" dirty="0" smtClean="0">
                <a:solidFill>
                  <a:srgbClr val="3C302A"/>
                </a:solidFill>
                <a:ea typeface="ＭＳ Ｐゴシック" pitchFamily="33" charset="-128"/>
                <a:cs typeface="ＭＳ Ｐゴシック" pitchFamily="28" charset="-128"/>
              </a:rPr>
              <a:t>Anti depression drugs</a:t>
            </a:r>
            <a:endParaRPr lang="en-US" sz="2000" b="1" dirty="0">
              <a:solidFill>
                <a:srgbClr val="3C302A"/>
              </a:solidFill>
              <a:ea typeface="ＭＳ Ｐゴシック" pitchFamily="33" charset="-128"/>
              <a:cs typeface="ＭＳ Ｐゴシック" pitchFamily="28" charset="-128"/>
            </a:endParaRPr>
          </a:p>
        </p:txBody>
      </p:sp>
      <p:sp>
        <p:nvSpPr>
          <p:cNvPr id="15" name="Text Box 35"/>
          <p:cNvSpPr txBox="1">
            <a:spLocks noChangeArrowheads="1"/>
          </p:cNvSpPr>
          <p:nvPr/>
        </p:nvSpPr>
        <p:spPr bwMode="auto">
          <a:xfrm>
            <a:off x="3276600" y="6172200"/>
            <a:ext cx="2305050" cy="400110"/>
          </a:xfrm>
          <a:prstGeom prst="rect">
            <a:avLst/>
          </a:prstGeom>
          <a:noFill/>
          <a:ln w="9525">
            <a:noFill/>
            <a:miter lim="800000"/>
            <a:headEnd/>
            <a:tailEnd/>
          </a:ln>
        </p:spPr>
        <p:txBody>
          <a:bodyPr>
            <a:spAutoFit/>
          </a:bodyPr>
          <a:lstStyle/>
          <a:p>
            <a:pPr algn="ctr">
              <a:spcBef>
                <a:spcPct val="50000"/>
              </a:spcBef>
              <a:defRPr/>
            </a:pPr>
            <a:r>
              <a:rPr lang="en-GB" sz="2000" b="1" dirty="0">
                <a:solidFill>
                  <a:srgbClr val="3C302A"/>
                </a:solidFill>
                <a:ea typeface="ＭＳ Ｐゴシック" pitchFamily="33" charset="-128"/>
                <a:cs typeface="ＭＳ Ｐゴシック" pitchFamily="28" charset="-128"/>
              </a:rPr>
              <a:t>physiotherapy</a:t>
            </a:r>
            <a:endParaRPr lang="en-US" sz="2000" b="1" dirty="0">
              <a:solidFill>
                <a:srgbClr val="3C302A"/>
              </a:solidFill>
              <a:ea typeface="ＭＳ Ｐゴシック" pitchFamily="33" charset="-128"/>
              <a:cs typeface="ＭＳ Ｐゴシック" pitchFamily="28" charset="-128"/>
            </a:endParaRPr>
          </a:p>
        </p:txBody>
      </p:sp>
      <p:sp>
        <p:nvSpPr>
          <p:cNvPr id="16" name="Text Box 36"/>
          <p:cNvSpPr txBox="1">
            <a:spLocks noChangeArrowheads="1"/>
          </p:cNvSpPr>
          <p:nvPr/>
        </p:nvSpPr>
        <p:spPr bwMode="auto">
          <a:xfrm>
            <a:off x="1371600" y="5410200"/>
            <a:ext cx="2016125" cy="707886"/>
          </a:xfrm>
          <a:prstGeom prst="rect">
            <a:avLst/>
          </a:prstGeom>
          <a:noFill/>
          <a:ln w="9525">
            <a:noFill/>
            <a:miter lim="800000"/>
            <a:headEnd/>
            <a:tailEnd/>
          </a:ln>
        </p:spPr>
        <p:txBody>
          <a:bodyPr>
            <a:spAutoFit/>
          </a:bodyPr>
          <a:lstStyle/>
          <a:p>
            <a:pPr algn="ctr">
              <a:spcBef>
                <a:spcPct val="50000"/>
              </a:spcBef>
              <a:defRPr/>
            </a:pPr>
            <a:r>
              <a:rPr lang="en-GB" sz="2000" b="1" dirty="0">
                <a:solidFill>
                  <a:srgbClr val="3C302A"/>
                </a:solidFill>
                <a:ea typeface="ＭＳ Ｐゴシック" pitchFamily="33" charset="-128"/>
                <a:cs typeface="ＭＳ Ｐゴシック" pitchFamily="28" charset="-128"/>
              </a:rPr>
              <a:t>District nursing</a:t>
            </a:r>
            <a:endParaRPr lang="en-US" sz="2000" b="1" dirty="0">
              <a:solidFill>
                <a:srgbClr val="3C302A"/>
              </a:solidFill>
              <a:ea typeface="ＭＳ Ｐゴシック" pitchFamily="33" charset="-128"/>
              <a:cs typeface="ＭＳ Ｐゴシック" pitchFamily="28" charset="-128"/>
            </a:endParaRPr>
          </a:p>
        </p:txBody>
      </p:sp>
      <p:sp>
        <p:nvSpPr>
          <p:cNvPr id="17" name="Text Box 37"/>
          <p:cNvSpPr txBox="1">
            <a:spLocks noChangeArrowheads="1"/>
          </p:cNvSpPr>
          <p:nvPr/>
        </p:nvSpPr>
        <p:spPr bwMode="auto">
          <a:xfrm>
            <a:off x="1219200" y="2325687"/>
            <a:ext cx="1981201" cy="707886"/>
          </a:xfrm>
          <a:prstGeom prst="rect">
            <a:avLst/>
          </a:prstGeom>
          <a:noFill/>
          <a:ln w="9525">
            <a:noFill/>
            <a:miter lim="800000"/>
            <a:headEnd/>
            <a:tailEnd/>
          </a:ln>
        </p:spPr>
        <p:txBody>
          <a:bodyPr wrap="square">
            <a:spAutoFit/>
          </a:bodyPr>
          <a:lstStyle/>
          <a:p>
            <a:pPr algn="ctr">
              <a:spcBef>
                <a:spcPct val="50000"/>
              </a:spcBef>
              <a:defRPr/>
            </a:pPr>
            <a:r>
              <a:rPr lang="en-GB" sz="2000" b="1" dirty="0" smtClean="0">
                <a:solidFill>
                  <a:srgbClr val="3C302A"/>
                </a:solidFill>
                <a:ea typeface="ＭＳ Ｐゴシック" pitchFamily="33" charset="-128"/>
                <a:cs typeface="ＭＳ Ｐゴシック" pitchFamily="28" charset="-128"/>
              </a:rPr>
              <a:t>Rehabilitation medicine</a:t>
            </a:r>
            <a:endParaRPr lang="en-US" sz="2000" b="1" dirty="0">
              <a:solidFill>
                <a:srgbClr val="3C302A"/>
              </a:solidFill>
              <a:ea typeface="ＭＳ Ｐゴシック" pitchFamily="33" charset="-128"/>
              <a:cs typeface="ＭＳ Ｐゴシック" pitchFamily="28" charset="-128"/>
            </a:endParaRPr>
          </a:p>
        </p:txBody>
      </p:sp>
      <p:sp>
        <p:nvSpPr>
          <p:cNvPr id="18" name="Text Box 38"/>
          <p:cNvSpPr txBox="1">
            <a:spLocks noChangeArrowheads="1"/>
          </p:cNvSpPr>
          <p:nvPr/>
        </p:nvSpPr>
        <p:spPr bwMode="auto">
          <a:xfrm>
            <a:off x="5867400" y="2362200"/>
            <a:ext cx="1800225" cy="400110"/>
          </a:xfrm>
          <a:prstGeom prst="rect">
            <a:avLst/>
          </a:prstGeom>
          <a:noFill/>
          <a:ln w="9525">
            <a:noFill/>
            <a:miter lim="800000"/>
            <a:headEnd/>
            <a:tailEnd/>
          </a:ln>
        </p:spPr>
        <p:txBody>
          <a:bodyPr>
            <a:spAutoFit/>
          </a:bodyPr>
          <a:lstStyle/>
          <a:p>
            <a:pPr algn="ctr">
              <a:spcBef>
                <a:spcPct val="50000"/>
              </a:spcBef>
              <a:defRPr/>
            </a:pPr>
            <a:r>
              <a:rPr lang="en-GB" sz="2000" b="1" dirty="0" smtClean="0">
                <a:solidFill>
                  <a:srgbClr val="3C302A"/>
                </a:solidFill>
                <a:ea typeface="ＭＳ Ｐゴシック" pitchFamily="33" charset="-128"/>
                <a:cs typeface="ＭＳ Ｐゴシック" pitchFamily="28" charset="-128"/>
              </a:rPr>
              <a:t>Antibiotic</a:t>
            </a:r>
            <a:endParaRPr lang="en-US" sz="2000" b="1" dirty="0">
              <a:solidFill>
                <a:srgbClr val="3C302A"/>
              </a:solidFill>
              <a:ea typeface="ＭＳ Ｐゴシック" pitchFamily="33" charset="-128"/>
              <a:cs typeface="ＭＳ Ｐゴシック" pitchFamily="28" charset="-128"/>
            </a:endParaRPr>
          </a:p>
        </p:txBody>
      </p:sp>
      <p:sp>
        <p:nvSpPr>
          <p:cNvPr id="19" name="Oval 40"/>
          <p:cNvSpPr>
            <a:spLocks noChangeArrowheads="1"/>
          </p:cNvSpPr>
          <p:nvPr/>
        </p:nvSpPr>
        <p:spPr bwMode="auto">
          <a:xfrm>
            <a:off x="3644900" y="3495675"/>
            <a:ext cx="1727200" cy="1584325"/>
          </a:xfrm>
          <a:prstGeom prst="ellipse">
            <a:avLst/>
          </a:prstGeom>
          <a:solidFill>
            <a:schemeClr val="accent2">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GB"/>
          </a:p>
        </p:txBody>
      </p:sp>
      <p:sp>
        <p:nvSpPr>
          <p:cNvPr id="20" name="Text Box 41"/>
          <p:cNvSpPr txBox="1">
            <a:spLocks noChangeArrowheads="1"/>
          </p:cNvSpPr>
          <p:nvPr/>
        </p:nvSpPr>
        <p:spPr bwMode="auto">
          <a:xfrm>
            <a:off x="3932238" y="3783013"/>
            <a:ext cx="1152525" cy="101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2000" b="1" dirty="0"/>
              <a:t>Person with ALS</a:t>
            </a:r>
            <a:endParaRPr lang="en-US" sz="2000" b="1" dirty="0"/>
          </a:p>
        </p:txBody>
      </p:sp>
      <p:sp>
        <p:nvSpPr>
          <p:cNvPr id="21" name="Rectangle 20"/>
          <p:cNvSpPr/>
          <p:nvPr/>
        </p:nvSpPr>
        <p:spPr>
          <a:xfrm>
            <a:off x="0" y="6534834"/>
            <a:ext cx="10515600" cy="276999"/>
          </a:xfrm>
          <a:prstGeom prst="rect">
            <a:avLst/>
          </a:prstGeom>
        </p:spPr>
        <p:txBody>
          <a:bodyPr wrap="square">
            <a:spAutoFit/>
          </a:bodyPr>
          <a:lstStyle/>
          <a:p>
            <a:r>
              <a:rPr lang="en-US" sz="1200" dirty="0" smtClean="0">
                <a:latin typeface="Times New Roman" pitchFamily="18" charset="0"/>
                <a:cs typeface="Times New Roman" pitchFamily="18" charset="0"/>
              </a:rPr>
              <a:t>http://www.english.als-charite.de/VM/ALS/Therapy/Generalprinciplesoftreatment/tabid/1243/Default.aspx</a:t>
            </a:r>
          </a:p>
        </p:txBody>
      </p:sp>
    </p:spTree>
    <p:extLst>
      <p:ext uri="{BB962C8B-B14F-4D97-AF65-F5344CB8AC3E}">
        <p14:creationId xmlns:p14="http://schemas.microsoft.com/office/powerpoint/2010/main" val="24343403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0"/>
                                        <p:tgtEl>
                                          <p:spTgt spid="16"/>
                                        </p:tgtEl>
                                      </p:cBhvr>
                                    </p:animEffect>
                                    <p:anim calcmode="lin" valueType="num">
                                      <p:cBhvr>
                                        <p:cTn id="8" dur="3000" fill="hold"/>
                                        <p:tgtEl>
                                          <p:spTgt spid="16"/>
                                        </p:tgtEl>
                                        <p:attrNameLst>
                                          <p:attrName>ppt_x</p:attrName>
                                        </p:attrNameLst>
                                      </p:cBhvr>
                                      <p:tavLst>
                                        <p:tav tm="0">
                                          <p:val>
                                            <p:strVal val="#ppt_x"/>
                                          </p:val>
                                        </p:tav>
                                        <p:tav tm="100000">
                                          <p:val>
                                            <p:strVal val="#ppt_x"/>
                                          </p:val>
                                        </p:tav>
                                      </p:tavLst>
                                    </p:anim>
                                    <p:anim calcmode="lin" valueType="num">
                                      <p:cBhvr>
                                        <p:cTn id="9" dur="3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000"/>
                                        <p:tgtEl>
                                          <p:spTgt spid="15"/>
                                        </p:tgtEl>
                                      </p:cBhvr>
                                    </p:animEffect>
                                    <p:anim calcmode="lin" valueType="num">
                                      <p:cBhvr>
                                        <p:cTn id="14" dur="7000" fill="hold"/>
                                        <p:tgtEl>
                                          <p:spTgt spid="15"/>
                                        </p:tgtEl>
                                        <p:attrNameLst>
                                          <p:attrName>ppt_x</p:attrName>
                                        </p:attrNameLst>
                                      </p:cBhvr>
                                      <p:tavLst>
                                        <p:tav tm="0">
                                          <p:val>
                                            <p:strVal val="#ppt_x"/>
                                          </p:val>
                                        </p:tav>
                                        <p:tav tm="100000">
                                          <p:val>
                                            <p:strVal val="#ppt_x"/>
                                          </p:val>
                                        </p:tav>
                                      </p:tavLst>
                                    </p:anim>
                                    <p:anim calcmode="lin" valueType="num">
                                      <p:cBhvr>
                                        <p:cTn id="15" dur="7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000"/>
                                        <p:tgtEl>
                                          <p:spTgt spid="12"/>
                                        </p:tgtEl>
                                      </p:cBhvr>
                                    </p:animEffect>
                                    <p:anim calcmode="lin" valueType="num">
                                      <p:cBhvr>
                                        <p:cTn id="20" dur="12000" fill="hold"/>
                                        <p:tgtEl>
                                          <p:spTgt spid="12"/>
                                        </p:tgtEl>
                                        <p:attrNameLst>
                                          <p:attrName>ppt_x</p:attrName>
                                        </p:attrNameLst>
                                      </p:cBhvr>
                                      <p:tavLst>
                                        <p:tav tm="0">
                                          <p:val>
                                            <p:strVal val="#ppt_x"/>
                                          </p:val>
                                        </p:tav>
                                        <p:tav tm="100000">
                                          <p:val>
                                            <p:strVal val="#ppt_x"/>
                                          </p:val>
                                        </p:tav>
                                      </p:tavLst>
                                    </p:anim>
                                    <p:anim calcmode="lin" valueType="num">
                                      <p:cBhvr>
                                        <p:cTn id="21" dur="12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6250"/>
                                        <p:tgtEl>
                                          <p:spTgt spid="11"/>
                                        </p:tgtEl>
                                      </p:cBhvr>
                                    </p:animEffect>
                                    <p:anim calcmode="lin" valueType="num">
                                      <p:cBhvr>
                                        <p:cTn id="26" dur="16250" fill="hold"/>
                                        <p:tgtEl>
                                          <p:spTgt spid="11"/>
                                        </p:tgtEl>
                                        <p:attrNameLst>
                                          <p:attrName>ppt_x</p:attrName>
                                        </p:attrNameLst>
                                      </p:cBhvr>
                                      <p:tavLst>
                                        <p:tav tm="0">
                                          <p:val>
                                            <p:strVal val="#ppt_x"/>
                                          </p:val>
                                        </p:tav>
                                        <p:tav tm="100000">
                                          <p:val>
                                            <p:strVal val="#ppt_x"/>
                                          </p:val>
                                        </p:tav>
                                      </p:tavLst>
                                    </p:anim>
                                    <p:anim calcmode="lin" valueType="num">
                                      <p:cBhvr>
                                        <p:cTn id="27" dur="16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825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4500"/>
                                        <p:tgtEl>
                                          <p:spTgt spid="18"/>
                                        </p:tgtEl>
                                      </p:cBhvr>
                                    </p:animEffect>
                                    <p:anim calcmode="lin" valueType="num">
                                      <p:cBhvr>
                                        <p:cTn id="32" dur="14500" fill="hold"/>
                                        <p:tgtEl>
                                          <p:spTgt spid="18"/>
                                        </p:tgtEl>
                                        <p:attrNameLst>
                                          <p:attrName>ppt_x</p:attrName>
                                        </p:attrNameLst>
                                      </p:cBhvr>
                                      <p:tavLst>
                                        <p:tav tm="0">
                                          <p:val>
                                            <p:strVal val="#ppt_x"/>
                                          </p:val>
                                        </p:tav>
                                        <p:tav tm="100000">
                                          <p:val>
                                            <p:strVal val="#ppt_x"/>
                                          </p:val>
                                        </p:tav>
                                      </p:tavLst>
                                    </p:anim>
                                    <p:anim calcmode="lin" valueType="num">
                                      <p:cBhvr>
                                        <p:cTn id="33" dur="14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5275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0"/>
                                        <p:tgtEl>
                                          <p:spTgt spid="14"/>
                                        </p:tgtEl>
                                      </p:cBhvr>
                                    </p:animEffect>
                                    <p:anim calcmode="lin" valueType="num">
                                      <p:cBhvr>
                                        <p:cTn id="38" dur="12500" fill="hold"/>
                                        <p:tgtEl>
                                          <p:spTgt spid="14"/>
                                        </p:tgtEl>
                                        <p:attrNameLst>
                                          <p:attrName>ppt_x</p:attrName>
                                        </p:attrNameLst>
                                      </p:cBhvr>
                                      <p:tavLst>
                                        <p:tav tm="0">
                                          <p:val>
                                            <p:strVal val="#ppt_x"/>
                                          </p:val>
                                        </p:tav>
                                        <p:tav tm="100000">
                                          <p:val>
                                            <p:strVal val="#ppt_x"/>
                                          </p:val>
                                        </p:tav>
                                      </p:tavLst>
                                    </p:anim>
                                    <p:anim calcmode="lin" valueType="num">
                                      <p:cBhvr>
                                        <p:cTn id="39" dur="125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52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1750"/>
                                        <p:tgtEl>
                                          <p:spTgt spid="17"/>
                                        </p:tgtEl>
                                      </p:cBhvr>
                                    </p:animEffect>
                                    <p:anim calcmode="lin" valueType="num">
                                      <p:cBhvr>
                                        <p:cTn id="44" dur="11750" fill="hold"/>
                                        <p:tgtEl>
                                          <p:spTgt spid="17"/>
                                        </p:tgtEl>
                                        <p:attrNameLst>
                                          <p:attrName>ppt_x</p:attrName>
                                        </p:attrNameLst>
                                      </p:cBhvr>
                                      <p:tavLst>
                                        <p:tav tm="0">
                                          <p:val>
                                            <p:strVal val="#ppt_x"/>
                                          </p:val>
                                        </p:tav>
                                        <p:tav tm="100000">
                                          <p:val>
                                            <p:strVal val="#ppt_x"/>
                                          </p:val>
                                        </p:tav>
                                      </p:tavLst>
                                    </p:anim>
                                    <p:anim calcmode="lin" valueType="num">
                                      <p:cBhvr>
                                        <p:cTn id="45" dur="117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77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750"/>
                                        <p:tgtEl>
                                          <p:spTgt spid="13"/>
                                        </p:tgtEl>
                                      </p:cBhvr>
                                    </p:animEffect>
                                    <p:anim calcmode="lin" valueType="num">
                                      <p:cBhvr>
                                        <p:cTn id="50" dur="10750" fill="hold"/>
                                        <p:tgtEl>
                                          <p:spTgt spid="13"/>
                                        </p:tgtEl>
                                        <p:attrNameLst>
                                          <p:attrName>ppt_x</p:attrName>
                                        </p:attrNameLst>
                                      </p:cBhvr>
                                      <p:tavLst>
                                        <p:tav tm="0">
                                          <p:val>
                                            <p:strVal val="#ppt_x"/>
                                          </p:val>
                                        </p:tav>
                                        <p:tav tm="100000">
                                          <p:val>
                                            <p:strVal val="#ppt_x"/>
                                          </p:val>
                                        </p:tav>
                                      </p:tavLst>
                                    </p:anim>
                                    <p:anim calcmode="lin" valueType="num">
                                      <p:cBhvr>
                                        <p:cTn id="51" dur="10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ＭＳ Ｐゴシック" pitchFamily="34" charset="-128"/>
              </a:rPr>
              <a:t>Drug Therapy for ALS</a:t>
            </a:r>
          </a:p>
        </p:txBody>
      </p:sp>
      <p:sp>
        <p:nvSpPr>
          <p:cNvPr id="3" name="Rectangle 3"/>
          <p:cNvSpPr txBox="1">
            <a:spLocks noChangeArrowheads="1"/>
          </p:cNvSpPr>
          <p:nvPr/>
        </p:nvSpPr>
        <p:spPr bwMode="auto">
          <a:xfrm>
            <a:off x="381000" y="1219200"/>
            <a:ext cx="4648200" cy="2971800"/>
          </a:xfrm>
          <a:prstGeom prst="rect">
            <a:avLst/>
          </a:prstGeom>
          <a:noFill/>
          <a:ln w="9525">
            <a:noFill/>
            <a:miter lim="800000"/>
            <a:headEnd/>
            <a:tailEnd/>
          </a:ln>
        </p:spPr>
        <p:txBody>
          <a:bodyPr/>
          <a:lstStyle/>
          <a:p>
            <a:pPr marL="609600" indent="-609600" defTabSz="914400">
              <a:spcBef>
                <a:spcPts val="700"/>
              </a:spcBef>
              <a:buClr>
                <a:schemeClr val="accent2"/>
              </a:buClr>
              <a:buSzPct val="60000"/>
              <a:defRPr/>
            </a:pPr>
            <a:r>
              <a:rPr lang="en-US" sz="2000" b="1" dirty="0" err="1">
                <a:solidFill>
                  <a:srgbClr val="3C302A"/>
                </a:solidFill>
                <a:ea typeface="ＭＳ Ｐゴシック" pitchFamily="33" charset="-128"/>
                <a:cs typeface="ＭＳ Ｐゴシック" pitchFamily="28" charset="-128"/>
              </a:rPr>
              <a:t>Riluzole</a:t>
            </a:r>
            <a:r>
              <a:rPr lang="en-US" sz="2000" b="1" dirty="0">
                <a:solidFill>
                  <a:srgbClr val="3C302A"/>
                </a:solidFill>
                <a:ea typeface="ＭＳ Ｐゴシック" pitchFamily="33" charset="-128"/>
                <a:cs typeface="ＭＳ Ｐゴシック" pitchFamily="28" charset="-128"/>
              </a:rPr>
              <a:t> (</a:t>
            </a:r>
            <a:r>
              <a:rPr lang="en-US" sz="2000" b="1" dirty="0" err="1">
                <a:solidFill>
                  <a:srgbClr val="3C302A"/>
                </a:solidFill>
                <a:ea typeface="ＭＳ Ｐゴシック" pitchFamily="33" charset="-128"/>
                <a:cs typeface="ＭＳ Ｐゴシック" pitchFamily="28" charset="-128"/>
              </a:rPr>
              <a:t>Rilutek</a:t>
            </a:r>
            <a:r>
              <a:rPr lang="en-US" sz="2000" b="1" dirty="0">
                <a:solidFill>
                  <a:srgbClr val="3C302A"/>
                </a:solidFill>
                <a:ea typeface="ＭＳ Ｐゴシック" pitchFamily="33" charset="-128"/>
                <a:cs typeface="ＭＳ Ｐゴシック" pitchFamily="28" charset="-128"/>
              </a:rPr>
              <a:t>)</a:t>
            </a:r>
          </a:p>
          <a:p>
            <a:pPr marL="342900" indent="-342900">
              <a:spcBef>
                <a:spcPts val="700"/>
              </a:spcBef>
              <a:buClr>
                <a:schemeClr val="accent2"/>
              </a:buClr>
              <a:buSzPct val="60000"/>
              <a:buFont typeface="Arial" pitchFamily="34" charset="0"/>
              <a:buChar char="•"/>
              <a:defRPr/>
            </a:pPr>
            <a:r>
              <a:rPr lang="en-US" sz="2000" dirty="0">
                <a:solidFill>
                  <a:srgbClr val="3C302A"/>
                </a:solidFill>
                <a:ea typeface="ＭＳ Ｐゴシック" pitchFamily="33" charset="-128"/>
                <a:cs typeface="ＭＳ Ｐゴシック" pitchFamily="28" charset="-128"/>
              </a:rPr>
              <a:t>Dose 50 mg </a:t>
            </a:r>
            <a:r>
              <a:rPr lang="en-US" sz="2000" dirty="0" err="1">
                <a:solidFill>
                  <a:srgbClr val="3C302A"/>
                </a:solidFill>
                <a:ea typeface="ＭＳ Ｐゴシック" pitchFamily="33" charset="-128"/>
                <a:cs typeface="ＭＳ Ｐゴシック" pitchFamily="28" charset="-128"/>
              </a:rPr>
              <a:t>po</a:t>
            </a:r>
            <a:r>
              <a:rPr lang="en-US" sz="2000" dirty="0">
                <a:solidFill>
                  <a:srgbClr val="3C302A"/>
                </a:solidFill>
                <a:ea typeface="ＭＳ Ｐゴシック" pitchFamily="33" charset="-128"/>
                <a:cs typeface="ＭＳ Ｐゴシック" pitchFamily="28" charset="-128"/>
              </a:rPr>
              <a:t> q 12 </a:t>
            </a:r>
            <a:r>
              <a:rPr lang="en-US" sz="2000" dirty="0" err="1">
                <a:solidFill>
                  <a:srgbClr val="3C302A"/>
                </a:solidFill>
                <a:ea typeface="ＭＳ Ｐゴシック" pitchFamily="33" charset="-128"/>
                <a:cs typeface="ＭＳ Ｐゴシック" pitchFamily="28" charset="-128"/>
              </a:rPr>
              <a:t>hrs</a:t>
            </a:r>
            <a:r>
              <a:rPr lang="en-US" sz="2000" dirty="0">
                <a:solidFill>
                  <a:srgbClr val="3C302A"/>
                </a:solidFill>
                <a:ea typeface="ＭＳ Ｐゴシック" pitchFamily="33" charset="-128"/>
                <a:cs typeface="ＭＳ Ｐゴシック" pitchFamily="28" charset="-128"/>
              </a:rPr>
              <a:t> </a:t>
            </a:r>
            <a:endParaRPr lang="en-US" sz="2000" dirty="0" smtClean="0">
              <a:solidFill>
                <a:srgbClr val="3C302A"/>
              </a:solidFill>
              <a:ea typeface="ＭＳ Ｐゴシック" pitchFamily="33" charset="-128"/>
              <a:cs typeface="ＭＳ Ｐゴシック" pitchFamily="28" charset="-128"/>
            </a:endParaRPr>
          </a:p>
          <a:p>
            <a:pPr marL="342900" indent="-342900">
              <a:spcBef>
                <a:spcPts val="700"/>
              </a:spcBef>
              <a:buClr>
                <a:schemeClr val="accent2"/>
              </a:buClr>
              <a:buSzPct val="600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Prevents </a:t>
            </a:r>
            <a:r>
              <a:rPr lang="en-US" sz="2000" dirty="0">
                <a:solidFill>
                  <a:srgbClr val="3C302A"/>
                </a:solidFill>
                <a:ea typeface="ＭＳ Ｐゴシック" pitchFamily="33" charset="-128"/>
                <a:cs typeface="ＭＳ Ｐゴシック" pitchFamily="28" charset="-128"/>
              </a:rPr>
              <a:t>neural degeneration from over </a:t>
            </a:r>
            <a:r>
              <a:rPr lang="en-US" sz="2000" dirty="0" smtClean="0">
                <a:solidFill>
                  <a:srgbClr val="3C302A"/>
                </a:solidFill>
                <a:ea typeface="ＭＳ Ｐゴシック" pitchFamily="33" charset="-128"/>
                <a:cs typeface="ＭＳ Ｐゴシック" pitchFamily="28" charset="-128"/>
              </a:rPr>
              <a:t>excitation</a:t>
            </a:r>
            <a:endParaRPr lang="en-US" sz="2000" dirty="0">
              <a:solidFill>
                <a:srgbClr val="3C302A"/>
              </a:solidFill>
              <a:ea typeface="ＭＳ Ｐゴシック" pitchFamily="33" charset="-128"/>
              <a:cs typeface="ＭＳ Ｐゴシック" pitchFamily="28" charset="-128"/>
            </a:endParaRPr>
          </a:p>
          <a:p>
            <a:pPr marL="342900" indent="-342900" defTabSz="914400">
              <a:spcBef>
                <a:spcPts val="700"/>
              </a:spcBef>
              <a:buClr>
                <a:schemeClr val="accent2"/>
              </a:buClr>
              <a:buSzPct val="600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Side Effects</a:t>
            </a:r>
            <a:endParaRPr lang="en-US" sz="2000" dirty="0">
              <a:solidFill>
                <a:srgbClr val="3C302A"/>
              </a:solidFill>
              <a:ea typeface="ＭＳ Ｐゴシック" pitchFamily="33" charset="-128"/>
              <a:cs typeface="ＭＳ Ｐゴシック" pitchFamily="28" charset="-128"/>
            </a:endParaRPr>
          </a:p>
          <a:p>
            <a:pPr marL="342900" indent="-342900" defTabSz="914400">
              <a:spcBef>
                <a:spcPts val="700"/>
              </a:spcBef>
              <a:buClr>
                <a:schemeClr val="accent2"/>
              </a:buClr>
              <a:buSzPct val="600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Slows </a:t>
            </a:r>
            <a:r>
              <a:rPr lang="en-US" sz="2000" dirty="0">
                <a:solidFill>
                  <a:srgbClr val="3C302A"/>
                </a:solidFill>
                <a:ea typeface="ＭＳ Ｐゴシック" pitchFamily="33" charset="-128"/>
                <a:cs typeface="ＭＳ Ｐゴシック" pitchFamily="28" charset="-128"/>
              </a:rPr>
              <a:t>progression by a few months</a:t>
            </a:r>
          </a:p>
          <a:p>
            <a:pPr marL="342900" indent="-342900" defTabSz="914400">
              <a:spcBef>
                <a:spcPts val="700"/>
              </a:spcBef>
              <a:buClr>
                <a:schemeClr val="accent2"/>
              </a:buClr>
              <a:buSzPct val="60000"/>
              <a:buFont typeface="Arial" pitchFamily="34" charset="0"/>
              <a:buChar char="•"/>
              <a:defRPr/>
            </a:pPr>
            <a:r>
              <a:rPr lang="en-US" sz="2000" dirty="0" smtClean="0">
                <a:solidFill>
                  <a:srgbClr val="3C302A"/>
                </a:solidFill>
                <a:ea typeface="ＭＳ Ｐゴシック" pitchFamily="33" charset="-128"/>
                <a:cs typeface="ＭＳ Ｐゴシック" pitchFamily="28" charset="-128"/>
              </a:rPr>
              <a:t>Glutamate inhibitor</a:t>
            </a:r>
            <a:endParaRPr lang="en-US" sz="2000" dirty="0">
              <a:solidFill>
                <a:srgbClr val="3C302A"/>
              </a:solidFill>
              <a:ea typeface="ＭＳ Ｐゴシック" pitchFamily="33" charset="-128"/>
              <a:cs typeface="ＭＳ Ｐゴシック" pitchFamily="28" charset="-128"/>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852" y="4230974"/>
            <a:ext cx="5943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7652" y="3581400"/>
            <a:ext cx="4491584" cy="1553364"/>
          </a:xfrm>
          <a:prstGeom prst="rect">
            <a:avLst/>
          </a:prstGeom>
          <a:solidFill>
            <a:schemeClr val="bg2">
              <a:lumMod val="40000"/>
              <a:lumOff val="60000"/>
            </a:schemeClr>
          </a:solidFill>
          <a:ln/>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0" y="6581001"/>
            <a:ext cx="7772400" cy="276999"/>
          </a:xfrm>
          <a:prstGeom prst="rect">
            <a:avLst/>
          </a:prstGeom>
        </p:spPr>
        <p:txBody>
          <a:bodyPr wrap="square">
            <a:spAutoFit/>
          </a:bodyPr>
          <a:lstStyle/>
          <a:p>
            <a:r>
              <a:rPr lang="en-US" sz="1200" dirty="0" err="1" smtClean="0">
                <a:latin typeface="Times New Roman" pitchFamily="18" charset="0"/>
                <a:cs typeface="Times New Roman" pitchFamily="18" charset="0"/>
              </a:rPr>
              <a:t>Carlesi</a:t>
            </a:r>
            <a:r>
              <a:rPr lang="en-US" sz="1200" dirty="0" smtClean="0">
                <a:latin typeface="Times New Roman" pitchFamily="18" charset="0"/>
                <a:cs typeface="Times New Roman" pitchFamily="18" charset="0"/>
              </a:rPr>
              <a:t>, C; </a:t>
            </a:r>
            <a:r>
              <a:rPr lang="en-US" sz="1200" dirty="0" err="1" smtClean="0">
                <a:latin typeface="Times New Roman" pitchFamily="18" charset="0"/>
                <a:cs typeface="Times New Roman" pitchFamily="18" charset="0"/>
              </a:rPr>
              <a:t>Pasquali</a:t>
            </a:r>
            <a:r>
              <a:rPr lang="en-US" sz="1200" dirty="0" smtClean="0">
                <a:latin typeface="Times New Roman" pitchFamily="18" charset="0"/>
                <a:cs typeface="Times New Roman" pitchFamily="18" charset="0"/>
              </a:rPr>
              <a:t>, L, Piazza, S, Lo </a:t>
            </a:r>
            <a:r>
              <a:rPr lang="en-US" sz="1200" dirty="0" err="1" smtClean="0">
                <a:latin typeface="Times New Roman" pitchFamily="18" charset="0"/>
                <a:cs typeface="Times New Roman" pitchFamily="18" charset="0"/>
              </a:rPr>
              <a:t>Gerfo</a:t>
            </a:r>
            <a:r>
              <a:rPr lang="en-US" sz="1200" dirty="0" smtClean="0">
                <a:latin typeface="Times New Roman" pitchFamily="18" charset="0"/>
                <a:cs typeface="Times New Roman" pitchFamily="18" charset="0"/>
              </a:rPr>
              <a:t>, A, </a:t>
            </a:r>
            <a:r>
              <a:rPr lang="en-US" sz="1200" dirty="0" err="1" smtClean="0">
                <a:latin typeface="Times New Roman" pitchFamily="18" charset="0"/>
                <a:cs typeface="Times New Roman" pitchFamily="18" charset="0"/>
              </a:rPr>
              <a:t>Caldarazzo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Ienco</a:t>
            </a:r>
            <a:r>
              <a:rPr lang="en-US" sz="1200" dirty="0" smtClean="0">
                <a:latin typeface="Times New Roman" pitchFamily="18" charset="0"/>
                <a:cs typeface="Times New Roman" pitchFamily="18" charset="0"/>
              </a:rPr>
              <a:t>, E, </a:t>
            </a:r>
            <a:r>
              <a:rPr lang="en-US" sz="1200" dirty="0" err="1" smtClean="0">
                <a:latin typeface="Times New Roman" pitchFamily="18" charset="0"/>
                <a:cs typeface="Times New Roman" pitchFamily="18" charset="0"/>
              </a:rPr>
              <a:t>Alessi</a:t>
            </a:r>
            <a:r>
              <a:rPr lang="en-US" sz="1200" dirty="0" smtClean="0">
                <a:latin typeface="Times New Roman" pitchFamily="18" charset="0"/>
                <a:cs typeface="Times New Roman" pitchFamily="18" charset="0"/>
              </a:rPr>
              <a:t>, R, </a:t>
            </a:r>
            <a:r>
              <a:rPr lang="en-US" sz="1200" dirty="0" err="1" smtClean="0">
                <a:latin typeface="Times New Roman" pitchFamily="18" charset="0"/>
                <a:cs typeface="Times New Roman" pitchFamily="18" charset="0"/>
              </a:rPr>
              <a:t>Fornai</a:t>
            </a:r>
            <a:r>
              <a:rPr lang="en-US" sz="1200" dirty="0" smtClean="0">
                <a:latin typeface="Times New Roman" pitchFamily="18" charset="0"/>
                <a:cs typeface="Times New Roman" pitchFamily="18" charset="0"/>
              </a:rPr>
              <a:t>, F, </a:t>
            </a:r>
            <a:r>
              <a:rPr lang="en-US" sz="1200" dirty="0" err="1" smtClean="0">
                <a:latin typeface="Times New Roman" pitchFamily="18" charset="0"/>
                <a:cs typeface="Times New Roman" pitchFamily="18" charset="0"/>
              </a:rPr>
              <a:t>Siciliano</a:t>
            </a:r>
            <a:r>
              <a:rPr lang="en-US" sz="1200" dirty="0" smtClean="0">
                <a:latin typeface="Times New Roman" pitchFamily="18" charset="0"/>
                <a:cs typeface="Times New Roman" pitchFamily="18" charset="0"/>
              </a:rPr>
              <a:t>, G. </a:t>
            </a:r>
            <a:r>
              <a:rPr lang="en-US" sz="1200" b="1" dirty="0" smtClean="0">
                <a:latin typeface="Times New Roman" pitchFamily="18" charset="0"/>
                <a:cs typeface="Times New Roman" pitchFamily="18" charset="0"/>
              </a:rPr>
              <a:t>149</a:t>
            </a:r>
            <a:r>
              <a:rPr lang="en-US" sz="1200" dirty="0" smtClean="0">
                <a:latin typeface="Times New Roman" pitchFamily="18" charset="0"/>
                <a:cs typeface="Times New Roman" pitchFamily="18" charset="0"/>
              </a:rPr>
              <a:t>, 151–67 (2011)</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60098050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noChangeArrowheads="1"/>
          </p:cNvPicPr>
          <p:nvPr/>
        </p:nvPicPr>
        <p:blipFill>
          <a:blip r:embed="rId3" cstate="print"/>
          <a:srcRect/>
          <a:stretch>
            <a:fillRect/>
          </a:stretch>
        </p:blipFill>
        <p:spPr bwMode="auto">
          <a:xfrm>
            <a:off x="1253671" y="2646899"/>
            <a:ext cx="3318329" cy="3590247"/>
          </a:xfrm>
          <a:prstGeom prst="rect">
            <a:avLst/>
          </a:prstGeom>
          <a:noFill/>
          <a:ln w="9525">
            <a:noFill/>
            <a:miter lim="800000"/>
            <a:headEnd/>
            <a:tailEnd/>
          </a:ln>
        </p:spPr>
      </p:pic>
      <p:sp>
        <p:nvSpPr>
          <p:cNvPr id="4" name="Title 2"/>
          <p:cNvSpPr txBox="1">
            <a:spLocks/>
          </p:cNvSpPr>
          <p:nvPr/>
        </p:nvSpPr>
        <p:spPr>
          <a:xfrm>
            <a:off x="-304800" y="3810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Definition of ALS</a:t>
            </a:r>
          </a:p>
        </p:txBody>
      </p:sp>
      <p:sp>
        <p:nvSpPr>
          <p:cNvPr id="5" name="TextBox 4"/>
          <p:cNvSpPr txBox="1"/>
          <p:nvPr/>
        </p:nvSpPr>
        <p:spPr>
          <a:xfrm>
            <a:off x="0" y="1219200"/>
            <a:ext cx="6400800" cy="1384995"/>
          </a:xfrm>
          <a:prstGeom prst="rect">
            <a:avLst/>
          </a:prstGeom>
          <a:noFill/>
        </p:spPr>
        <p:txBody>
          <a:bodyPr wrap="square" rtlCol="0">
            <a:spAutoFit/>
          </a:bodyPr>
          <a:lstStyle/>
          <a:p>
            <a:pPr marL="742950" lvl="1" indent="-285750" fontAlgn="base">
              <a:spcBef>
                <a:spcPct val="20000"/>
              </a:spcBef>
              <a:spcAft>
                <a:spcPct val="0"/>
              </a:spcAft>
              <a:buFont typeface="Arial" pitchFamily="34" charset="0"/>
              <a:buChar char="–"/>
            </a:pPr>
            <a:r>
              <a:rPr lang="en-US" sz="2000" dirty="0" smtClean="0">
                <a:solidFill>
                  <a:srgbClr val="3C302A"/>
                </a:solidFill>
                <a:ea typeface="ＭＳ Ｐゴシック" pitchFamily="34" charset="-128"/>
              </a:rPr>
              <a:t> It is a progressive neurodegenerative disease that affects nerve cells in the brain and spinal cord</a:t>
            </a:r>
          </a:p>
          <a:p>
            <a:pPr marL="742950" lvl="1" indent="-285750" fontAlgn="base">
              <a:spcBef>
                <a:spcPct val="20000"/>
              </a:spcBef>
              <a:spcAft>
                <a:spcPct val="0"/>
              </a:spcAft>
              <a:buFont typeface="Arial" pitchFamily="34" charset="0"/>
              <a:buChar char="–"/>
            </a:pPr>
            <a:r>
              <a:rPr lang="en-US" sz="2000" dirty="0" smtClean="0">
                <a:solidFill>
                  <a:srgbClr val="3C302A"/>
                </a:solidFill>
                <a:ea typeface="ＭＳ Ｐゴシック" pitchFamily="34" charset="-128"/>
              </a:rPr>
              <a:t> Is often referred to as “Lou Gehrig’s Disease”</a:t>
            </a:r>
          </a:p>
        </p:txBody>
      </p:sp>
      <p:sp>
        <p:nvSpPr>
          <p:cNvPr id="6" name="Rectangle 8"/>
          <p:cNvSpPr>
            <a:spLocks noChangeArrowheads="1"/>
          </p:cNvSpPr>
          <p:nvPr/>
        </p:nvSpPr>
        <p:spPr bwMode="auto">
          <a:xfrm>
            <a:off x="3406321" y="3458030"/>
            <a:ext cx="1890389" cy="400110"/>
          </a:xfrm>
          <a:prstGeom prst="rect">
            <a:avLst/>
          </a:prstGeom>
          <a:noFill/>
          <a:ln w="9525">
            <a:noFill/>
            <a:miter lim="800000"/>
            <a:headEnd/>
            <a:tailEnd/>
          </a:ln>
        </p:spPr>
        <p:txBody>
          <a:bodyPr wrap="none">
            <a:spAutoFit/>
          </a:bodyPr>
          <a:lstStyle/>
          <a:p>
            <a:pPr>
              <a:spcAft>
                <a:spcPts val="1800"/>
              </a:spcAft>
            </a:pPr>
            <a:r>
              <a:rPr lang="en-US" sz="2000" dirty="0">
                <a:solidFill>
                  <a:srgbClr val="3C302A"/>
                </a:solidFill>
                <a:ea typeface="ＭＳ Ｐゴシック" pitchFamily="34" charset="-128"/>
              </a:rPr>
              <a:t>A = absence of</a:t>
            </a:r>
          </a:p>
        </p:txBody>
      </p:sp>
      <p:sp>
        <p:nvSpPr>
          <p:cNvPr id="7" name="Rectangle 9"/>
          <p:cNvSpPr>
            <a:spLocks noChangeArrowheads="1"/>
          </p:cNvSpPr>
          <p:nvPr/>
        </p:nvSpPr>
        <p:spPr bwMode="auto">
          <a:xfrm>
            <a:off x="3388858" y="3821112"/>
            <a:ext cx="1771639" cy="400110"/>
          </a:xfrm>
          <a:prstGeom prst="rect">
            <a:avLst/>
          </a:prstGeom>
          <a:noFill/>
          <a:ln w="9525">
            <a:noFill/>
            <a:miter lim="800000"/>
            <a:headEnd/>
            <a:tailEnd/>
          </a:ln>
        </p:spPr>
        <p:txBody>
          <a:bodyPr wrap="none">
            <a:spAutoFit/>
          </a:bodyPr>
          <a:lstStyle/>
          <a:p>
            <a:pPr>
              <a:spcAft>
                <a:spcPts val="1800"/>
              </a:spcAft>
            </a:pPr>
            <a:r>
              <a:rPr lang="en-US" sz="2000" dirty="0" err="1">
                <a:solidFill>
                  <a:srgbClr val="3C302A"/>
                </a:solidFill>
                <a:ea typeface="ＭＳ Ｐゴシック" pitchFamily="34" charset="-128"/>
              </a:rPr>
              <a:t>myo</a:t>
            </a:r>
            <a:r>
              <a:rPr lang="en-US" sz="2000" dirty="0">
                <a:solidFill>
                  <a:srgbClr val="3C302A"/>
                </a:solidFill>
                <a:ea typeface="ＭＳ Ｐゴシック" pitchFamily="34" charset="-128"/>
              </a:rPr>
              <a:t> = muscle</a:t>
            </a:r>
          </a:p>
        </p:txBody>
      </p:sp>
      <p:sp>
        <p:nvSpPr>
          <p:cNvPr id="8" name="Rectangle 10"/>
          <p:cNvSpPr>
            <a:spLocks noChangeArrowheads="1"/>
          </p:cNvSpPr>
          <p:nvPr/>
        </p:nvSpPr>
        <p:spPr bwMode="auto">
          <a:xfrm>
            <a:off x="3388858" y="4200073"/>
            <a:ext cx="2654894" cy="400110"/>
          </a:xfrm>
          <a:prstGeom prst="rect">
            <a:avLst/>
          </a:prstGeom>
          <a:noFill/>
          <a:ln w="9525">
            <a:noFill/>
            <a:miter lim="800000"/>
            <a:headEnd/>
            <a:tailEnd/>
          </a:ln>
        </p:spPr>
        <p:txBody>
          <a:bodyPr wrap="none">
            <a:spAutoFit/>
          </a:bodyPr>
          <a:lstStyle/>
          <a:p>
            <a:pPr>
              <a:spcAft>
                <a:spcPts val="1800"/>
              </a:spcAft>
            </a:pPr>
            <a:r>
              <a:rPr lang="en-US" sz="2000" dirty="0" err="1">
                <a:solidFill>
                  <a:srgbClr val="3C302A"/>
                </a:solidFill>
                <a:ea typeface="ＭＳ Ｐゴシック" pitchFamily="34" charset="-128"/>
              </a:rPr>
              <a:t>trophic</a:t>
            </a:r>
            <a:r>
              <a:rPr lang="en-US" sz="2000" dirty="0">
                <a:solidFill>
                  <a:srgbClr val="3C302A"/>
                </a:solidFill>
                <a:ea typeface="ＭＳ Ｐゴシック" pitchFamily="34" charset="-128"/>
              </a:rPr>
              <a:t> = nourishment</a:t>
            </a:r>
          </a:p>
        </p:txBody>
      </p:sp>
      <p:sp>
        <p:nvSpPr>
          <p:cNvPr id="9" name="Rectangle 11"/>
          <p:cNvSpPr>
            <a:spLocks noChangeArrowheads="1"/>
          </p:cNvSpPr>
          <p:nvPr/>
        </p:nvSpPr>
        <p:spPr bwMode="auto">
          <a:xfrm>
            <a:off x="1447800" y="4766130"/>
            <a:ext cx="2783134" cy="400110"/>
          </a:xfrm>
          <a:prstGeom prst="rect">
            <a:avLst/>
          </a:prstGeom>
          <a:noFill/>
          <a:ln w="9525">
            <a:noFill/>
            <a:miter lim="800000"/>
            <a:headEnd/>
            <a:tailEnd/>
          </a:ln>
        </p:spPr>
        <p:txBody>
          <a:bodyPr wrap="none">
            <a:spAutoFit/>
          </a:bodyPr>
          <a:lstStyle/>
          <a:p>
            <a:pPr>
              <a:spcAft>
                <a:spcPts val="1800"/>
              </a:spcAft>
            </a:pPr>
            <a:r>
              <a:rPr lang="en-US" sz="2000" dirty="0">
                <a:solidFill>
                  <a:srgbClr val="3C302A"/>
                </a:solidFill>
                <a:ea typeface="ＭＳ Ｐゴシック" pitchFamily="34" charset="-128"/>
              </a:rPr>
              <a:t>lateral = side (of spine)</a:t>
            </a:r>
          </a:p>
        </p:txBody>
      </p:sp>
      <p:sp>
        <p:nvSpPr>
          <p:cNvPr id="10" name="Rectangle 12"/>
          <p:cNvSpPr>
            <a:spLocks noChangeArrowheads="1"/>
          </p:cNvSpPr>
          <p:nvPr/>
        </p:nvSpPr>
        <p:spPr bwMode="auto">
          <a:xfrm>
            <a:off x="1447800" y="5145543"/>
            <a:ext cx="3895618" cy="400110"/>
          </a:xfrm>
          <a:prstGeom prst="rect">
            <a:avLst/>
          </a:prstGeom>
          <a:noFill/>
          <a:ln w="9525">
            <a:noFill/>
            <a:miter lim="800000"/>
            <a:headEnd/>
            <a:tailEnd/>
          </a:ln>
        </p:spPr>
        <p:txBody>
          <a:bodyPr wrap="none">
            <a:spAutoFit/>
          </a:bodyPr>
          <a:lstStyle/>
          <a:p>
            <a:pPr>
              <a:spcAft>
                <a:spcPts val="1800"/>
              </a:spcAft>
            </a:pPr>
            <a:r>
              <a:rPr lang="en-US" sz="2000" dirty="0">
                <a:solidFill>
                  <a:srgbClr val="3C302A"/>
                </a:solidFill>
                <a:ea typeface="ＭＳ Ｐゴシック" pitchFamily="34" charset="-128"/>
              </a:rPr>
              <a:t>sclerosis = hardening or scarring</a:t>
            </a:r>
          </a:p>
        </p:txBody>
      </p:sp>
      <p:sp>
        <p:nvSpPr>
          <p:cNvPr id="12" name="Rectangle 9"/>
          <p:cNvSpPr>
            <a:spLocks noChangeArrowheads="1"/>
          </p:cNvSpPr>
          <p:nvPr/>
        </p:nvSpPr>
        <p:spPr bwMode="auto">
          <a:xfrm>
            <a:off x="1447800" y="3839030"/>
            <a:ext cx="1609736" cy="400110"/>
          </a:xfrm>
          <a:prstGeom prst="rect">
            <a:avLst/>
          </a:prstGeom>
          <a:noFill/>
          <a:ln w="9525">
            <a:noFill/>
            <a:miter lim="800000"/>
            <a:headEnd/>
            <a:tailEnd/>
          </a:ln>
        </p:spPr>
        <p:txBody>
          <a:bodyPr wrap="none">
            <a:spAutoFit/>
          </a:bodyPr>
          <a:lstStyle/>
          <a:p>
            <a:pPr>
              <a:spcAft>
                <a:spcPts val="1800"/>
              </a:spcAft>
            </a:pPr>
            <a:r>
              <a:rPr lang="en-US" sz="2000" dirty="0" smtClean="0">
                <a:solidFill>
                  <a:srgbClr val="3C302A"/>
                </a:solidFill>
                <a:ea typeface="ＭＳ Ｐゴシック" pitchFamily="34" charset="-128"/>
              </a:rPr>
              <a:t>Amyotrophic</a:t>
            </a:r>
            <a:endParaRPr lang="en-US" sz="2000" dirty="0">
              <a:solidFill>
                <a:srgbClr val="3C302A"/>
              </a:solidFill>
              <a:ea typeface="ＭＳ Ｐゴシック" pitchFamily="34" charset="-128"/>
            </a:endParaRPr>
          </a:p>
        </p:txBody>
      </p:sp>
      <p:sp>
        <p:nvSpPr>
          <p:cNvPr id="13" name="Rectangle 9"/>
          <p:cNvSpPr>
            <a:spLocks noChangeArrowheads="1"/>
          </p:cNvSpPr>
          <p:nvPr/>
        </p:nvSpPr>
        <p:spPr bwMode="auto">
          <a:xfrm>
            <a:off x="533400" y="4507468"/>
            <a:ext cx="670376" cy="400110"/>
          </a:xfrm>
          <a:prstGeom prst="rect">
            <a:avLst/>
          </a:prstGeom>
          <a:noFill/>
          <a:ln w="9525">
            <a:noFill/>
            <a:miter lim="800000"/>
            <a:headEnd/>
            <a:tailEnd/>
          </a:ln>
        </p:spPr>
        <p:txBody>
          <a:bodyPr wrap="none">
            <a:spAutoFit/>
          </a:bodyPr>
          <a:lstStyle/>
          <a:p>
            <a:pPr>
              <a:spcAft>
                <a:spcPts val="1800"/>
              </a:spcAft>
            </a:pPr>
            <a:r>
              <a:rPr lang="en-US" sz="2000" dirty="0" smtClean="0">
                <a:solidFill>
                  <a:srgbClr val="3C302A"/>
                </a:solidFill>
                <a:ea typeface="ＭＳ Ｐゴシック" pitchFamily="34" charset="-128"/>
              </a:rPr>
              <a:t>ALS</a:t>
            </a:r>
            <a:endParaRPr lang="en-US" sz="2000" dirty="0">
              <a:solidFill>
                <a:srgbClr val="3C302A"/>
              </a:solidFill>
              <a:ea typeface="ＭＳ Ｐゴシック" pitchFamily="34" charset="-128"/>
            </a:endParaRPr>
          </a:p>
        </p:txBody>
      </p:sp>
      <p:sp>
        <p:nvSpPr>
          <p:cNvPr id="14" name="Left Brace 13"/>
          <p:cNvSpPr/>
          <p:nvPr/>
        </p:nvSpPr>
        <p:spPr>
          <a:xfrm>
            <a:off x="1143000" y="3733800"/>
            <a:ext cx="381000" cy="190500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solidFill>
                <a:schemeClr val="tx1">
                  <a:lumMod val="95000"/>
                  <a:lumOff val="5000"/>
                </a:schemeClr>
              </a:solidFill>
            </a:endParaRPr>
          </a:p>
        </p:txBody>
      </p:sp>
      <p:sp>
        <p:nvSpPr>
          <p:cNvPr id="15" name="Left Brace 14"/>
          <p:cNvSpPr/>
          <p:nvPr/>
        </p:nvSpPr>
        <p:spPr>
          <a:xfrm>
            <a:off x="3044371" y="3458030"/>
            <a:ext cx="304800" cy="114300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pic>
        <p:nvPicPr>
          <p:cNvPr id="1026" name="Picture 2" descr="C:\Users\Mil\Desktop\Central_nervous_system.jpeg"/>
          <p:cNvPicPr>
            <a:picLocks noChangeAspect="1" noChangeArrowheads="1"/>
          </p:cNvPicPr>
          <p:nvPr/>
        </p:nvPicPr>
        <p:blipFill>
          <a:blip r:embed="rId4" cstate="print"/>
          <a:srcRect/>
          <a:stretch>
            <a:fillRect/>
          </a:stretch>
        </p:blipFill>
        <p:spPr bwMode="auto">
          <a:xfrm>
            <a:off x="6477000" y="544512"/>
            <a:ext cx="1828800" cy="5486400"/>
          </a:xfrm>
          <a:prstGeom prst="rect">
            <a:avLst/>
          </a:prstGeom>
          <a:noFill/>
        </p:spPr>
      </p:pic>
      <p:sp>
        <p:nvSpPr>
          <p:cNvPr id="18" name="Text Box 8"/>
          <p:cNvSpPr txBox="1">
            <a:spLocks noChangeArrowheads="1"/>
          </p:cNvSpPr>
          <p:nvPr/>
        </p:nvSpPr>
        <p:spPr bwMode="auto">
          <a:xfrm>
            <a:off x="2078377" y="6248258"/>
            <a:ext cx="1779587" cy="369888"/>
          </a:xfrm>
          <a:prstGeom prst="rect">
            <a:avLst/>
          </a:prstGeom>
          <a:noFill/>
          <a:ln w="9525">
            <a:noFill/>
            <a:miter lim="800000"/>
            <a:headEnd/>
            <a:tailEnd/>
          </a:ln>
        </p:spPr>
        <p:txBody>
          <a:bodyPr>
            <a:spAutoFit/>
          </a:bodyPr>
          <a:lstStyle/>
          <a:p>
            <a:r>
              <a:rPr lang="en-US" b="1" dirty="0">
                <a:solidFill>
                  <a:schemeClr val="bg2">
                    <a:lumMod val="75000"/>
                  </a:schemeClr>
                </a:solidFill>
                <a:effectLst>
                  <a:outerShdw blurRad="38100" dist="38100" dir="2700000" algn="tl">
                    <a:srgbClr val="000000">
                      <a:alpha val="43137"/>
                    </a:srgbClr>
                  </a:outerShdw>
                </a:effectLst>
              </a:rPr>
              <a:t>Lou Gehrig </a:t>
            </a:r>
          </a:p>
        </p:txBody>
      </p:sp>
      <p:sp>
        <p:nvSpPr>
          <p:cNvPr id="16" name="Rectangle 15"/>
          <p:cNvSpPr/>
          <p:nvPr/>
        </p:nvSpPr>
        <p:spPr>
          <a:xfrm>
            <a:off x="0" y="6596390"/>
            <a:ext cx="8839200" cy="276999"/>
          </a:xfrm>
          <a:prstGeom prst="rect">
            <a:avLst/>
          </a:prstGeom>
        </p:spPr>
        <p:txBody>
          <a:bodyPr wrap="square">
            <a:spAutoFit/>
          </a:bodyPr>
          <a:lstStyle/>
          <a:p>
            <a:r>
              <a:rPr lang="en-US" sz="1200" dirty="0" err="1" smtClean="0">
                <a:latin typeface="Times New Roman" pitchFamily="18" charset="0"/>
                <a:cs typeface="Times New Roman" pitchFamily="18" charset="0"/>
              </a:rPr>
              <a:t>Mulder</a:t>
            </a:r>
            <a:r>
              <a:rPr lang="en-US" sz="1200" dirty="0" smtClean="0">
                <a:latin typeface="Times New Roman" pitchFamily="18" charset="0"/>
                <a:cs typeface="Times New Roman" pitchFamily="18" charset="0"/>
              </a:rPr>
              <a:t>, D. W. </a:t>
            </a:r>
            <a:r>
              <a:rPr lang="en-US" sz="1200" i="1" dirty="0" smtClean="0">
                <a:latin typeface="Times New Roman" pitchFamily="18" charset="0"/>
                <a:cs typeface="Times New Roman" pitchFamily="18" charset="0"/>
              </a:rPr>
              <a:t>Adv. Neurol. 36, 15–22 (1982).</a:t>
            </a:r>
            <a:endParaRPr lang="en-US" sz="1200" dirty="0">
              <a:latin typeface="Times New Roman" pitchFamily="18" charset="0"/>
              <a:cs typeface="Times New Roman" pitchFamily="18" charset="0"/>
            </a:endParaRPr>
          </a:p>
        </p:txBody>
      </p:sp>
      <p:sp>
        <p:nvSpPr>
          <p:cNvPr id="19" name="TextBox 18"/>
          <p:cNvSpPr txBox="1"/>
          <p:nvPr/>
        </p:nvSpPr>
        <p:spPr>
          <a:xfrm>
            <a:off x="0" y="228600"/>
            <a:ext cx="685800" cy="369332"/>
          </a:xfrm>
          <a:prstGeom prst="rect">
            <a:avLst/>
          </a:prstGeom>
          <a:noFill/>
        </p:spPr>
        <p:txBody>
          <a:bodyPr wrap="square" rtlCol="0">
            <a:spAutoFit/>
          </a:bodyPr>
          <a:lstStyle/>
          <a:p>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8"/>
                                        </p:tgtEl>
                                      </p:cBhvr>
                                    </p:animEffect>
                                    <p:set>
                                      <p:cBhvr>
                                        <p:cTn id="10" dur="1" fill="hold">
                                          <p:stCondLst>
                                            <p:cond delay="999"/>
                                          </p:stCondLst>
                                        </p:cTn>
                                        <p:tgtEl>
                                          <p:spTgt spid="1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0"/>
                            </p:stCondLst>
                            <p:childTnLst>
                              <p:par>
                                <p:cTn id="32" presetID="1" presetClass="entr" presetSubtype="0" fill="hold" grpId="0" nodeType="afterEffect">
                                  <p:stCondLst>
                                    <p:cond delay="100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100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7000"/>
                            </p:stCondLst>
                            <p:childTnLst>
                              <p:par>
                                <p:cTn id="38" presetID="10" presetClass="entr" presetSubtype="0" fill="hold" grpId="0" nodeType="afterEffect">
                                  <p:stCondLst>
                                    <p:cond delay="2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9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4" grpId="0" animBg="1"/>
      <p:bldP spid="15"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344714"/>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ＭＳ Ｐゴシック" pitchFamily="34" charset="-128"/>
              </a:rPr>
              <a:t>Treatment of ALS with stem cells</a:t>
            </a:r>
          </a:p>
        </p:txBody>
      </p:sp>
      <p:sp>
        <p:nvSpPr>
          <p:cNvPr id="4" name="Content Placeholder 2"/>
          <p:cNvSpPr txBox="1">
            <a:spLocks/>
          </p:cNvSpPr>
          <p:nvPr/>
        </p:nvSpPr>
        <p:spPr>
          <a:xfrm>
            <a:off x="152400" y="1295400"/>
            <a:ext cx="38862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a:lnSpc>
                <a:spcPct val="150000"/>
              </a:lnSpc>
              <a:defRPr/>
            </a:pPr>
            <a:r>
              <a:rPr lang="en-US" sz="2000" dirty="0" smtClean="0">
                <a:solidFill>
                  <a:srgbClr val="3C302A"/>
                </a:solidFill>
                <a:ea typeface="ＭＳ Ｐゴシック" pitchFamily="33" charset="-128"/>
                <a:cs typeface="ＭＳ Ｐゴシック" pitchFamily="28" charset="-128"/>
              </a:rPr>
              <a:t>Prevent </a:t>
            </a:r>
            <a:r>
              <a:rPr lang="en-US" sz="2000" dirty="0">
                <a:solidFill>
                  <a:srgbClr val="3C302A"/>
                </a:solidFill>
                <a:ea typeface="ＭＳ Ｐゴシック" pitchFamily="33" charset="-128"/>
                <a:cs typeface="ＭＳ Ｐゴシック" pitchFamily="28" charset="-128"/>
              </a:rPr>
              <a:t>disease </a:t>
            </a:r>
            <a:r>
              <a:rPr lang="en-US" sz="2000" dirty="0" smtClean="0">
                <a:solidFill>
                  <a:srgbClr val="3C302A"/>
                </a:solidFill>
                <a:ea typeface="ＭＳ Ｐゴシック" pitchFamily="33" charset="-128"/>
                <a:cs typeface="ＭＳ Ｐゴシック" pitchFamily="28" charset="-128"/>
              </a:rPr>
              <a:t>progression</a:t>
            </a:r>
          </a:p>
          <a:p>
            <a:pPr algn="justLow">
              <a:lnSpc>
                <a:spcPct val="150000"/>
              </a:lnSpc>
              <a:defRPr/>
            </a:pPr>
            <a:r>
              <a:rPr lang="en-US" sz="2000" dirty="0" smtClean="0">
                <a:solidFill>
                  <a:srgbClr val="3C302A"/>
                </a:solidFill>
                <a:ea typeface="ＭＳ Ｐゴシック" pitchFamily="33" charset="-128"/>
                <a:cs typeface="ＭＳ Ｐゴシック" pitchFamily="28" charset="-128"/>
              </a:rPr>
              <a:t>Transfer of critical factors to damaged cells</a:t>
            </a:r>
          </a:p>
          <a:p>
            <a:pPr algn="justLow">
              <a:lnSpc>
                <a:spcPct val="150000"/>
              </a:lnSpc>
              <a:defRPr/>
            </a:pPr>
            <a:r>
              <a:rPr lang="en-US" sz="2000" dirty="0" smtClean="0">
                <a:solidFill>
                  <a:srgbClr val="3C302A"/>
                </a:solidFill>
                <a:ea typeface="ＭＳ Ｐゴシック" pitchFamily="33" charset="-128"/>
                <a:cs typeface="ＭＳ Ｐゴシック" pitchFamily="28" charset="-128"/>
              </a:rPr>
              <a:t>Creation of synthetic RNA</a:t>
            </a:r>
          </a:p>
        </p:txBody>
      </p:sp>
      <p:pic>
        <p:nvPicPr>
          <p:cNvPr id="5" name="Picture 2" descr="http://www.uofmhealth.org/um_core/ccurl/697/571/Evaatmicroscope08(3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3679945"/>
            <a:ext cx="3695700" cy="267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https://sites.google.com/a/conncoll.edu/neurobiology-of-disease/home/amyotrophic-lateral-sclerosis-als---kelsey-fredericks-and-paige-landry/ALS-Illustra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177636"/>
            <a:ext cx="4185468" cy="24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679945"/>
            <a:ext cx="4191000" cy="267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396335"/>
            <a:ext cx="7543800" cy="461665"/>
          </a:xfrm>
          <a:prstGeom prst="rect">
            <a:avLst/>
          </a:prstGeom>
        </p:spPr>
        <p:txBody>
          <a:bodyPr wrap="square">
            <a:spAutoFit/>
          </a:bodyPr>
          <a:lstStyle/>
          <a:p>
            <a:r>
              <a:rPr lang="en-US" sz="1200" dirty="0" smtClean="0">
                <a:latin typeface="Times New Roman" pitchFamily="18" charset="0"/>
                <a:cs typeface="Times New Roman" pitchFamily="18" charset="0"/>
              </a:rPr>
              <a:t>Kim H, </a:t>
            </a:r>
            <a:r>
              <a:rPr lang="en-US" sz="1200" i="1" dirty="0" smtClean="0">
                <a:latin typeface="Times New Roman" pitchFamily="18" charset="0"/>
                <a:cs typeface="Times New Roman" pitchFamily="18" charset="0"/>
              </a:rPr>
              <a:t>et al. Dose-dependent efficacy of </a:t>
            </a:r>
            <a:r>
              <a:rPr lang="en-US" sz="1200" dirty="0" smtClean="0">
                <a:latin typeface="Times New Roman" pitchFamily="18" charset="0"/>
                <a:cs typeface="Times New Roman" pitchFamily="18" charset="0"/>
              </a:rPr>
              <a:t>ALS-human </a:t>
            </a:r>
            <a:r>
              <a:rPr lang="en-US" sz="1200" dirty="0" err="1" smtClean="0">
                <a:latin typeface="Times New Roman" pitchFamily="18" charset="0"/>
                <a:cs typeface="Times New Roman" pitchFamily="18" charset="0"/>
              </a:rPr>
              <a:t>mesenchymal</a:t>
            </a:r>
            <a:r>
              <a:rPr lang="en-US" sz="1200" dirty="0" smtClean="0">
                <a:latin typeface="Times New Roman" pitchFamily="18" charset="0"/>
                <a:cs typeface="Times New Roman" pitchFamily="18" charset="0"/>
              </a:rPr>
              <a:t> stem cells transplantation </a:t>
            </a:r>
            <a:r>
              <a:rPr lang="it-IT" sz="1200" dirty="0" smtClean="0">
                <a:latin typeface="Times New Roman" pitchFamily="18" charset="0"/>
                <a:cs typeface="Times New Roman" pitchFamily="18" charset="0"/>
              </a:rPr>
              <a:t>into cisterna magna in SOD1-G93A ALS </a:t>
            </a:r>
            <a:r>
              <a:rPr lang="en-US" sz="1200" dirty="0" smtClean="0">
                <a:latin typeface="Times New Roman" pitchFamily="18" charset="0"/>
                <a:cs typeface="Times New Roman" pitchFamily="18" charset="0"/>
              </a:rPr>
              <a:t>mice. </a:t>
            </a:r>
            <a:r>
              <a:rPr lang="en-US" sz="1200" i="1" dirty="0" err="1" smtClean="0">
                <a:latin typeface="Times New Roman" pitchFamily="18" charset="0"/>
                <a:cs typeface="Times New Roman" pitchFamily="18" charset="0"/>
              </a:rPr>
              <a:t>Neurosci</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Lett</a:t>
            </a:r>
            <a:r>
              <a:rPr lang="en-US" sz="1200" i="1" dirty="0" smtClean="0">
                <a:latin typeface="Times New Roman" pitchFamily="18" charset="0"/>
                <a:cs typeface="Times New Roman" pitchFamily="18" charset="0"/>
              </a:rPr>
              <a:t>. 46,190–194 (2010) .</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18624922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45720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ＭＳ Ｐゴシック" pitchFamily="34" charset="-128"/>
              </a:rPr>
              <a:t>MS and ALS</a:t>
            </a:r>
          </a:p>
        </p:txBody>
      </p:sp>
      <p:sp>
        <p:nvSpPr>
          <p:cNvPr id="3" name="Content Placeholder 2"/>
          <p:cNvSpPr txBox="1">
            <a:spLocks/>
          </p:cNvSpPr>
          <p:nvPr/>
        </p:nvSpPr>
        <p:spPr>
          <a:xfrm>
            <a:off x="390071" y="1295400"/>
            <a:ext cx="4029529" cy="54022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a:lnSpc>
                <a:spcPct val="150000"/>
              </a:lnSpc>
              <a:buNone/>
              <a:defRPr/>
            </a:pPr>
            <a:r>
              <a:rPr lang="en-US" sz="2000" dirty="0" smtClean="0">
                <a:solidFill>
                  <a:srgbClr val="C00000"/>
                </a:solidFill>
              </a:rPr>
              <a:t>ALS</a:t>
            </a:r>
          </a:p>
          <a:p>
            <a:pPr algn="justLow">
              <a:lnSpc>
                <a:spcPct val="150000"/>
              </a:lnSpc>
              <a:defRPr/>
            </a:pPr>
            <a:r>
              <a:rPr lang="en-US" sz="2000" dirty="0" smtClean="0">
                <a:solidFill>
                  <a:srgbClr val="3C302A"/>
                </a:solidFill>
                <a:ea typeface="ＭＳ Ｐゴシック" pitchFamily="33" charset="-128"/>
                <a:cs typeface="ＭＳ Ｐゴシック" pitchFamily="28" charset="-128"/>
              </a:rPr>
              <a:t>Spinal involvement, specially cervical spinal</a:t>
            </a:r>
          </a:p>
          <a:p>
            <a:pPr algn="justLow">
              <a:lnSpc>
                <a:spcPct val="150000"/>
              </a:lnSpc>
              <a:defRPr/>
            </a:pPr>
            <a:r>
              <a:rPr lang="en-US" sz="2000" dirty="0" smtClean="0">
                <a:solidFill>
                  <a:srgbClr val="3C302A"/>
                </a:solidFill>
                <a:ea typeface="ＭＳ Ｐゴシック" pitchFamily="33" charset="-128"/>
                <a:cs typeface="ＭＳ Ｐゴシック" pitchFamily="28" charset="-128"/>
              </a:rPr>
              <a:t>Medulla oblongata and respiratory center involvement</a:t>
            </a:r>
          </a:p>
          <a:p>
            <a:pPr marL="0" indent="0" algn="justLow">
              <a:lnSpc>
                <a:spcPct val="150000"/>
              </a:lnSpc>
              <a:buNone/>
              <a:defRPr/>
            </a:pPr>
            <a:r>
              <a:rPr lang="en-US" sz="2000" dirty="0" smtClean="0">
                <a:solidFill>
                  <a:srgbClr val="C00000"/>
                </a:solidFill>
              </a:rPr>
              <a:t>MS</a:t>
            </a:r>
          </a:p>
          <a:p>
            <a:pPr algn="justLow">
              <a:lnSpc>
                <a:spcPct val="150000"/>
              </a:lnSpc>
              <a:defRPr/>
            </a:pPr>
            <a:r>
              <a:rPr lang="en-US" sz="2000" dirty="0" smtClean="0">
                <a:solidFill>
                  <a:srgbClr val="3C302A"/>
                </a:solidFill>
                <a:ea typeface="ＭＳ Ｐゴシック" pitchFamily="33" charset="-128"/>
                <a:cs typeface="ＭＳ Ｐゴシック" pitchFamily="28" charset="-128"/>
              </a:rPr>
              <a:t>Optic nerve </a:t>
            </a:r>
          </a:p>
          <a:p>
            <a:pPr algn="justLow">
              <a:lnSpc>
                <a:spcPct val="150000"/>
              </a:lnSpc>
              <a:defRPr/>
            </a:pPr>
            <a:r>
              <a:rPr lang="en-US" sz="2000" dirty="0" smtClean="0">
                <a:solidFill>
                  <a:srgbClr val="3C302A"/>
                </a:solidFill>
                <a:ea typeface="ＭＳ Ｐゴシック" pitchFamily="33" charset="-128"/>
                <a:cs typeface="ＭＳ Ｐゴシック" pitchFamily="28" charset="-128"/>
              </a:rPr>
              <a:t>Different parts of brain</a:t>
            </a:r>
          </a:p>
        </p:txBody>
      </p:sp>
      <p:pic>
        <p:nvPicPr>
          <p:cNvPr id="4" name="Picture 2" descr="A concept illustration of the brain, spinal cord, and nerves that are affected by multiple scler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529" y="3810000"/>
            <a:ext cx="275965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georgetownhospitalsystem.org/stw/images/1686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529" y="1295400"/>
            <a:ext cx="2590800" cy="2253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81001"/>
            <a:ext cx="7772400" cy="276999"/>
          </a:xfrm>
          <a:prstGeom prst="rect">
            <a:avLst/>
          </a:prstGeom>
        </p:spPr>
        <p:txBody>
          <a:bodyPr wrap="square">
            <a:spAutoFit/>
          </a:bodyPr>
          <a:lstStyle/>
          <a:p>
            <a:r>
              <a:rPr lang="en-US" sz="1200" dirty="0" smtClean="0">
                <a:latin typeface="Times New Roman" pitchFamily="18" charset="0"/>
                <a:cs typeface="Times New Roman" pitchFamily="18" charset="0"/>
              </a:rPr>
              <a:t>http://www.nursingcenter.com/prodev/ce_article.asp?tid=1003522</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7074098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30480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ＭＳ Ｐゴシック" pitchFamily="34" charset="-128"/>
              </a:rPr>
              <a:t>Famous people with ALS</a:t>
            </a:r>
          </a:p>
        </p:txBody>
      </p:sp>
      <p:sp>
        <p:nvSpPr>
          <p:cNvPr id="4" name="Rectangle 3"/>
          <p:cNvSpPr txBox="1">
            <a:spLocks noChangeArrowheads="1"/>
          </p:cNvSpPr>
          <p:nvPr/>
        </p:nvSpPr>
        <p:spPr>
          <a:xfrm>
            <a:off x="304800" y="1458912"/>
            <a:ext cx="3810000" cy="4560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defRPr/>
            </a:pPr>
            <a:r>
              <a:rPr lang="en-US" sz="2000" dirty="0" smtClean="0">
                <a:solidFill>
                  <a:srgbClr val="3C302A"/>
                </a:solidFill>
                <a:ea typeface="ＭＳ Ｐゴシック" pitchFamily="33" charset="-128"/>
                <a:cs typeface="ＭＳ Ｐゴシック" pitchFamily="28" charset="-128"/>
              </a:rPr>
              <a:t>Smartest man alive</a:t>
            </a:r>
          </a:p>
          <a:p>
            <a:pPr>
              <a:lnSpc>
                <a:spcPct val="150000"/>
              </a:lnSpc>
              <a:defRPr/>
            </a:pPr>
            <a:r>
              <a:rPr lang="en-US" sz="2000" dirty="0" smtClean="0">
                <a:solidFill>
                  <a:srgbClr val="3C302A"/>
                </a:solidFill>
                <a:ea typeface="ＭＳ Ｐゴシック" pitchFamily="33" charset="-128"/>
                <a:cs typeface="ＭＳ Ｐゴシック" pitchFamily="28" charset="-128"/>
              </a:rPr>
              <a:t>Proved Einstein's Theory of Relativity</a:t>
            </a:r>
          </a:p>
          <a:p>
            <a:pPr>
              <a:lnSpc>
                <a:spcPct val="150000"/>
              </a:lnSpc>
              <a:defRPr/>
            </a:pPr>
            <a:r>
              <a:rPr lang="en-US" sz="2000" dirty="0" smtClean="0">
                <a:solidFill>
                  <a:srgbClr val="3C302A"/>
                </a:solidFill>
                <a:ea typeface="ＭＳ Ｐゴシック" pitchFamily="33" charset="-128"/>
                <a:cs typeface="ＭＳ Ｐゴシック" pitchFamily="28" charset="-128"/>
              </a:rPr>
              <a:t>He currently uses an electric wheelchair to get around</a:t>
            </a:r>
          </a:p>
          <a:p>
            <a:pPr>
              <a:lnSpc>
                <a:spcPct val="150000"/>
              </a:lnSpc>
              <a:defRPr/>
            </a:pPr>
            <a:r>
              <a:rPr lang="en-US" sz="2000" dirty="0" smtClean="0">
                <a:solidFill>
                  <a:srgbClr val="3C302A"/>
                </a:solidFill>
                <a:ea typeface="ＭＳ Ｐゴシック" pitchFamily="33" charset="-128"/>
                <a:cs typeface="ＭＳ Ｐゴシック" pitchFamily="28" charset="-128"/>
              </a:rPr>
              <a:t>A computerized voice synthesizer operated by facial muscles in order to speak </a:t>
            </a:r>
            <a:endParaRPr lang="en-US" sz="2000" dirty="0">
              <a:solidFill>
                <a:srgbClr val="3C302A"/>
              </a:solidFill>
              <a:ea typeface="ＭＳ Ｐゴシック" pitchFamily="33" charset="-128"/>
              <a:cs typeface="ＭＳ Ｐゴシック" pitchFamily="28" charset="-128"/>
            </a:endParaRPr>
          </a:p>
        </p:txBody>
      </p:sp>
      <p:pic>
        <p:nvPicPr>
          <p:cNvPr id="5" name="Picture 5" descr="npo000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371600"/>
            <a:ext cx="398145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Box 5"/>
          <p:cNvSpPr txBox="1"/>
          <p:nvPr/>
        </p:nvSpPr>
        <p:spPr>
          <a:xfrm>
            <a:off x="5457825" y="5955268"/>
            <a:ext cx="2057400" cy="307777"/>
          </a:xfrm>
          <a:prstGeom prst="rect">
            <a:avLst/>
          </a:prstGeom>
          <a:noFill/>
        </p:spPr>
        <p:txBody>
          <a:bodyPr wrap="square" rtlCol="0">
            <a:spAutoFit/>
          </a:bodyPr>
          <a:lstStyle/>
          <a:p>
            <a:r>
              <a:rPr lang="en-US" sz="1400" b="1" dirty="0" smtClean="0"/>
              <a:t>Steven </a:t>
            </a:r>
            <a:r>
              <a:rPr lang="en-US" sz="1400" b="1" dirty="0"/>
              <a:t>Hawking</a:t>
            </a:r>
          </a:p>
        </p:txBody>
      </p:sp>
      <p:sp>
        <p:nvSpPr>
          <p:cNvPr id="7" name="Rectangle 6"/>
          <p:cNvSpPr/>
          <p:nvPr/>
        </p:nvSpPr>
        <p:spPr>
          <a:xfrm>
            <a:off x="0" y="6581001"/>
            <a:ext cx="7391400" cy="276999"/>
          </a:xfrm>
          <a:prstGeom prst="rect">
            <a:avLst/>
          </a:prstGeom>
        </p:spPr>
        <p:txBody>
          <a:bodyPr wrap="square">
            <a:spAutoFit/>
          </a:bodyPr>
          <a:lstStyle/>
          <a:p>
            <a:r>
              <a:rPr lang="en-US" sz="1200" dirty="0" smtClean="0">
                <a:latin typeface="Times New Roman" pitchFamily="18" charset="0"/>
                <a:cs typeface="Times New Roman" pitchFamily="18" charset="0"/>
              </a:rPr>
              <a:t>http://en.wikipedia.org/wiki/Stephen_Hawking</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32367409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38100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ＭＳ Ｐゴシック" pitchFamily="34" charset="-128"/>
              </a:rPr>
              <a:t>Global Day For ALS</a:t>
            </a:r>
          </a:p>
        </p:txBody>
      </p:sp>
      <p:sp>
        <p:nvSpPr>
          <p:cNvPr id="3" name="Content Placeholder 2"/>
          <p:cNvSpPr txBox="1">
            <a:spLocks/>
          </p:cNvSpPr>
          <p:nvPr/>
        </p:nvSpPr>
        <p:spPr>
          <a:xfrm>
            <a:off x="0" y="1131888"/>
            <a:ext cx="8382000" cy="20685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defRPr/>
            </a:pPr>
            <a:r>
              <a:rPr lang="en-US" sz="2000" dirty="0" smtClean="0">
                <a:solidFill>
                  <a:srgbClr val="3C302A"/>
                </a:solidFill>
                <a:ea typeface="ＭＳ Ｐゴシック" pitchFamily="33" charset="-128"/>
                <a:cs typeface="ＭＳ Ｐゴシック" pitchFamily="28" charset="-128"/>
              </a:rPr>
              <a:t>Every year since 1997, the International Alliance has celebrated 21 June as the global day of recognition of ALS/MND – a disease that affects people in every country of the globe.</a:t>
            </a:r>
          </a:p>
        </p:txBody>
      </p:sp>
      <p:pic>
        <p:nvPicPr>
          <p:cNvPr id="4" name="Picture 12" descr="http://www.alsa.org/assets/homepage-features/pg-legacya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57" y="2743200"/>
            <a:ext cx="804454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581001"/>
            <a:ext cx="2612831" cy="276999"/>
          </a:xfrm>
          <a:prstGeom prst="rect">
            <a:avLst/>
          </a:prstGeom>
        </p:spPr>
        <p:txBody>
          <a:bodyPr wrap="none">
            <a:spAutoFit/>
          </a:bodyPr>
          <a:lstStyle/>
          <a:p>
            <a:r>
              <a:rPr lang="en-US" sz="1200" dirty="0" smtClean="0">
                <a:latin typeface="Times New Roman" pitchFamily="18" charset="0"/>
                <a:cs typeface="Times New Roman" pitchFamily="18" charset="0"/>
              </a:rPr>
              <a:t>http://www.mndaust.asn.au/global-day/</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30853830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153400" cy="990600"/>
          </a:xfrm>
        </p:spPr>
        <p:txBody>
          <a:bodyPr/>
          <a:lstStyle/>
          <a:p>
            <a:pPr eaLnBrk="1" hangingPunct="1"/>
            <a:r>
              <a:rPr lang="en-US" sz="3600" b="1" dirty="0" smtClean="0">
                <a:ea typeface="ＭＳ Ｐゴシック" pitchFamily="34" charset="-128"/>
              </a:rPr>
              <a:t>History of ALS</a:t>
            </a:r>
            <a:endParaRPr lang="en-US" sz="3600" dirty="0" smtClean="0">
              <a:ea typeface="ＭＳ Ｐゴシック" pitchFamily="34" charset="-128"/>
            </a:endParaRPr>
          </a:p>
        </p:txBody>
      </p:sp>
      <p:pic>
        <p:nvPicPr>
          <p:cNvPr id="6" name="Picture 2"/>
          <p:cNvPicPr>
            <a:picLocks noChangeArrowheads="1"/>
          </p:cNvPicPr>
          <p:nvPr/>
        </p:nvPicPr>
        <p:blipFill>
          <a:blip r:embed="rId2" cstate="print"/>
          <a:srcRect r="119" b="-116"/>
          <a:stretch>
            <a:fillRect/>
          </a:stretch>
        </p:blipFill>
        <p:spPr bwMode="auto">
          <a:xfrm>
            <a:off x="6097814" y="1192262"/>
            <a:ext cx="2311400" cy="2819400"/>
          </a:xfrm>
          <a:prstGeom prst="rect">
            <a:avLst/>
          </a:prstGeom>
          <a:noFill/>
          <a:ln w="12700">
            <a:noFill/>
            <a:miter lim="800000"/>
            <a:headEnd/>
            <a:tailEnd/>
          </a:ln>
        </p:spPr>
      </p:pic>
      <p:sp>
        <p:nvSpPr>
          <p:cNvPr id="7" name="TextBox 6"/>
          <p:cNvSpPr txBox="1"/>
          <p:nvPr/>
        </p:nvSpPr>
        <p:spPr>
          <a:xfrm>
            <a:off x="6097814" y="4022548"/>
            <a:ext cx="2362200" cy="646331"/>
          </a:xfrm>
          <a:prstGeom prst="rect">
            <a:avLst/>
          </a:prstGeom>
          <a:noFill/>
        </p:spPr>
        <p:txBody>
          <a:bodyPr wrap="square" rtlCol="0">
            <a:spAutoFit/>
          </a:bodyPr>
          <a:lstStyle/>
          <a:p>
            <a:pPr algn="ctr"/>
            <a:r>
              <a:rPr lang="en-US" dirty="0" smtClean="0">
                <a:ea typeface="ＭＳ Ｐゴシック" pitchFamily="34" charset="-128"/>
              </a:rPr>
              <a:t>Jean- Marie Charcot (1825-1893)</a:t>
            </a:r>
            <a:endParaRPr lang="en-US" dirty="0"/>
          </a:p>
        </p:txBody>
      </p:sp>
      <p:sp>
        <p:nvSpPr>
          <p:cNvPr id="8" name="TextBox 7"/>
          <p:cNvSpPr txBox="1"/>
          <p:nvPr/>
        </p:nvSpPr>
        <p:spPr>
          <a:xfrm>
            <a:off x="667657" y="1192262"/>
            <a:ext cx="5181600" cy="2308324"/>
          </a:xfrm>
          <a:prstGeom prst="rect">
            <a:avLst/>
          </a:prstGeom>
          <a:noFill/>
        </p:spPr>
        <p:txBody>
          <a:bodyPr wrap="square" rtlCol="0">
            <a:spAutoFit/>
          </a:bodyPr>
          <a:lstStyle/>
          <a:p>
            <a:pPr algn="justLow">
              <a:buFont typeface="Arial" pitchFamily="34" charset="0"/>
              <a:buChar char="•"/>
            </a:pPr>
            <a:r>
              <a:rPr lang="en-US" dirty="0" smtClean="0">
                <a:solidFill>
                  <a:srgbClr val="3C302A"/>
                </a:solidFill>
                <a:cs typeface="ＭＳ Ｐゴシック" pitchFamily="28" charset="-128"/>
              </a:rPr>
              <a:t>  He was a noted French neurologist who has                                                                                                                                                                                        </a:t>
            </a:r>
            <a:r>
              <a:rPr lang="en-US" dirty="0" err="1" smtClean="0">
                <a:solidFill>
                  <a:schemeClr val="bg1"/>
                </a:solidFill>
                <a:cs typeface="ＭＳ Ｐゴシック" pitchFamily="28" charset="-128"/>
              </a:rPr>
              <a:t>jc</a:t>
            </a:r>
            <a:r>
              <a:rPr lang="en-US" dirty="0" err="1" smtClean="0">
                <a:solidFill>
                  <a:srgbClr val="3C302A"/>
                </a:solidFill>
                <a:cs typeface="ＭＳ Ｐゴシック" pitchFamily="28" charset="-128"/>
              </a:rPr>
              <a:t>been</a:t>
            </a:r>
            <a:r>
              <a:rPr lang="en-US" dirty="0" smtClean="0">
                <a:solidFill>
                  <a:srgbClr val="3C302A"/>
                </a:solidFill>
                <a:cs typeface="ＭＳ Ｐゴシック" pitchFamily="28" charset="-128"/>
              </a:rPr>
              <a:t> called “the Father of Neurology”</a:t>
            </a:r>
          </a:p>
          <a:p>
            <a:pPr>
              <a:buFont typeface="Arial" pitchFamily="34" charset="0"/>
              <a:buChar char="•"/>
            </a:pPr>
            <a:r>
              <a:rPr lang="en-US" dirty="0" smtClean="0">
                <a:solidFill>
                  <a:srgbClr val="3C302A"/>
                </a:solidFill>
                <a:cs typeface="ＭＳ Ｐゴシック" pitchFamily="28" charset="-128"/>
              </a:rPr>
              <a:t>  first reports of the characteristics of ALS were       </a:t>
            </a:r>
            <a:r>
              <a:rPr lang="en-US" dirty="0" err="1" smtClean="0">
                <a:solidFill>
                  <a:schemeClr val="bg1"/>
                </a:solidFill>
                <a:cs typeface="ＭＳ Ｐゴシック" pitchFamily="28" charset="-128"/>
              </a:rPr>
              <a:t>jg</a:t>
            </a:r>
            <a:r>
              <a:rPr lang="en-US" dirty="0" err="1" smtClean="0">
                <a:solidFill>
                  <a:srgbClr val="3C302A"/>
                </a:solidFill>
                <a:cs typeface="ＭＳ Ｐゴシック" pitchFamily="28" charset="-128"/>
              </a:rPr>
              <a:t>in</a:t>
            </a:r>
            <a:r>
              <a:rPr lang="en-US" dirty="0" smtClean="0">
                <a:solidFill>
                  <a:srgbClr val="3C302A"/>
                </a:solidFill>
                <a:cs typeface="ＭＳ Ｐゴシック" pitchFamily="28" charset="-128"/>
              </a:rPr>
              <a:t> 1874</a:t>
            </a:r>
          </a:p>
          <a:p>
            <a:pPr>
              <a:buFont typeface="Arial" pitchFamily="34" charset="0"/>
              <a:buChar char="•"/>
            </a:pPr>
            <a:r>
              <a:rPr lang="en-US" dirty="0" smtClean="0">
                <a:solidFill>
                  <a:srgbClr val="3C302A"/>
                </a:solidFill>
                <a:cs typeface="ＭＳ Ｐゴシック" pitchFamily="28" charset="-128"/>
              </a:rPr>
              <a:t>  Fatal syndrome</a:t>
            </a:r>
          </a:p>
          <a:p>
            <a:pPr>
              <a:buFont typeface="Arial" pitchFamily="34" charset="0"/>
              <a:buChar char="•"/>
            </a:pPr>
            <a:r>
              <a:rPr lang="en-US" dirty="0" smtClean="0">
                <a:ea typeface="ＭＳ Ｐゴシック" pitchFamily="34" charset="-128"/>
              </a:rPr>
              <a:t>  </a:t>
            </a:r>
            <a:r>
              <a:rPr lang="en-US" dirty="0" smtClean="0">
                <a:solidFill>
                  <a:srgbClr val="3C302A"/>
                </a:solidFill>
                <a:latin typeface="+mn-lt"/>
                <a:cs typeface="ＭＳ Ｐゴシック" pitchFamily="28" charset="-128"/>
              </a:rPr>
              <a:t>First described in publication by Dr. Jean- </a:t>
            </a:r>
            <a:r>
              <a:rPr lang="en-US" dirty="0" err="1" smtClean="0">
                <a:solidFill>
                  <a:schemeClr val="bg1"/>
                </a:solidFill>
                <a:latin typeface="+mn-lt"/>
                <a:cs typeface="ＭＳ Ｐゴシック" pitchFamily="28" charset="-128"/>
              </a:rPr>
              <a:t>jh</a:t>
            </a:r>
            <a:r>
              <a:rPr lang="en-US" dirty="0" err="1" smtClean="0">
                <a:solidFill>
                  <a:srgbClr val="3C302A"/>
                </a:solidFill>
                <a:latin typeface="+mn-lt"/>
                <a:cs typeface="ＭＳ Ｐゴシック" pitchFamily="28" charset="-128"/>
              </a:rPr>
              <a:t>Martin</a:t>
            </a:r>
            <a:r>
              <a:rPr lang="en-US" dirty="0" smtClean="0">
                <a:solidFill>
                  <a:srgbClr val="3C302A"/>
                </a:solidFill>
                <a:latin typeface="+mn-lt"/>
                <a:cs typeface="ＭＳ Ｐゴシック" pitchFamily="28" charset="-128"/>
              </a:rPr>
              <a:t> Charcot in 1869 in Paris</a:t>
            </a:r>
          </a:p>
          <a:p>
            <a:pPr>
              <a:buFont typeface="Arial" pitchFamily="34" charset="0"/>
              <a:buChar char="•"/>
            </a:pPr>
            <a:r>
              <a:rPr lang="en-US" dirty="0" smtClean="0">
                <a:solidFill>
                  <a:srgbClr val="3C302A"/>
                </a:solidFill>
              </a:rPr>
              <a:t>  </a:t>
            </a:r>
            <a:r>
              <a:rPr lang="en-US" dirty="0" smtClean="0">
                <a:solidFill>
                  <a:srgbClr val="3C302A"/>
                </a:solidFill>
                <a:latin typeface="+mn-lt"/>
                <a:cs typeface="ＭＳ Ｐゴシック" pitchFamily="28" charset="-128"/>
              </a:rPr>
              <a:t>Lectures translated into English</a:t>
            </a:r>
            <a:r>
              <a:rPr lang="en-US" dirty="0" smtClean="0"/>
              <a:t> in 1881</a:t>
            </a:r>
            <a:endParaRPr lang="en-US" dirty="0" smtClean="0">
              <a:solidFill>
                <a:srgbClr val="3C302A"/>
              </a:solidFill>
              <a:latin typeface="+mn-lt"/>
              <a:cs typeface="ＭＳ Ｐゴシック" pitchFamily="28" charset="-128"/>
            </a:endParaRPr>
          </a:p>
        </p:txBody>
      </p:sp>
      <p:pic>
        <p:nvPicPr>
          <p:cNvPr id="9" name="Picture 4"/>
          <p:cNvPicPr>
            <a:picLocks noChangeArrowheads="1"/>
          </p:cNvPicPr>
          <p:nvPr/>
        </p:nvPicPr>
        <p:blipFill>
          <a:blip r:embed="rId3" cstate="print">
            <a:lum bright="-32000"/>
          </a:blip>
          <a:srcRect/>
          <a:stretch>
            <a:fillRect/>
          </a:stretch>
        </p:blipFill>
        <p:spPr bwMode="auto">
          <a:xfrm>
            <a:off x="838200" y="3500586"/>
            <a:ext cx="2209800" cy="2895600"/>
          </a:xfrm>
          <a:prstGeom prst="rect">
            <a:avLst/>
          </a:prstGeom>
          <a:noFill/>
          <a:ln w="12700">
            <a:noFill/>
            <a:miter lim="800000"/>
            <a:headEnd/>
            <a:tailEnd/>
          </a:ln>
        </p:spPr>
      </p:pic>
      <p:pic>
        <p:nvPicPr>
          <p:cNvPr id="10" name="Picture 3"/>
          <p:cNvPicPr>
            <a:picLocks noChangeArrowheads="1"/>
          </p:cNvPicPr>
          <p:nvPr/>
        </p:nvPicPr>
        <p:blipFill>
          <a:blip r:embed="rId4" cstate="print"/>
          <a:srcRect/>
          <a:stretch>
            <a:fillRect/>
          </a:stretch>
        </p:blipFill>
        <p:spPr bwMode="auto">
          <a:xfrm>
            <a:off x="3657600" y="3500586"/>
            <a:ext cx="2362200" cy="2895600"/>
          </a:xfrm>
          <a:prstGeom prst="rect">
            <a:avLst/>
          </a:prstGeom>
          <a:noFill/>
          <a:ln w="12700">
            <a:noFill/>
            <a:miter lim="800000"/>
            <a:headEnd/>
            <a:tailEnd/>
          </a:ln>
        </p:spPr>
      </p:pic>
      <p:sp>
        <p:nvSpPr>
          <p:cNvPr id="11" name="Rectangle 10"/>
          <p:cNvSpPr/>
          <p:nvPr/>
        </p:nvSpPr>
        <p:spPr>
          <a:xfrm>
            <a:off x="0" y="6488668"/>
            <a:ext cx="2819400" cy="276999"/>
          </a:xfrm>
          <a:prstGeom prst="rect">
            <a:avLst/>
          </a:prstGeom>
        </p:spPr>
        <p:txBody>
          <a:bodyPr wrap="square">
            <a:spAutoFit/>
          </a:bodyPr>
          <a:lstStyle/>
          <a:p>
            <a:r>
              <a:rPr lang="en-US" sz="1200" dirty="0" smtClean="0">
                <a:latin typeface="Times New Roman" pitchFamily="18" charset="0"/>
                <a:cs typeface="Times New Roman" pitchFamily="18" charset="0"/>
              </a:rPr>
              <a:t>dev.nsta.org/</a:t>
            </a:r>
            <a:r>
              <a:rPr lang="en-US" sz="1200" dirty="0" err="1" smtClean="0">
                <a:latin typeface="Times New Roman" pitchFamily="18" charset="0"/>
                <a:cs typeface="Times New Roman" pitchFamily="18" charset="0"/>
              </a:rPr>
              <a:t>evwebs</a:t>
            </a:r>
            <a:r>
              <a:rPr lang="en-US" sz="1200" dirty="0" smtClean="0">
                <a:latin typeface="Times New Roman" pitchFamily="18" charset="0"/>
                <a:cs typeface="Times New Roman" pitchFamily="18" charset="0"/>
              </a:rPr>
              <a:t>/2150/history.htm</a:t>
            </a:r>
            <a:endParaRPr lang="en-US" sz="1200" dirty="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2000"/>
                                        <p:tgtEl>
                                          <p:spTgt spid="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Grp="1" noChangeAspect="1" noChangeArrowheads="1"/>
          </p:cNvPicPr>
          <p:nvPr>
            <p:ph idx="1"/>
          </p:nvPr>
        </p:nvPicPr>
        <p:blipFill>
          <a:blip r:embed="rId3" cstate="print"/>
          <a:srcRect/>
          <a:stretch>
            <a:fillRect/>
          </a:stretch>
        </p:blipFill>
        <p:spPr>
          <a:xfrm>
            <a:off x="474230" y="3657600"/>
            <a:ext cx="3163860" cy="2781302"/>
          </a:xfrm>
          <a:prstGeom prst="rect">
            <a:avLst/>
          </a:prstGeom>
          <a:noFill/>
        </p:spPr>
      </p:pic>
      <p:sp>
        <p:nvSpPr>
          <p:cNvPr id="4" name="Title 1"/>
          <p:cNvSpPr>
            <a:spLocks noGrp="1"/>
          </p:cNvSpPr>
          <p:nvPr>
            <p:ph type="title"/>
          </p:nvPr>
        </p:nvSpPr>
        <p:spPr>
          <a:xfrm>
            <a:off x="304800" y="228600"/>
            <a:ext cx="8153400" cy="990600"/>
          </a:xfrm>
        </p:spPr>
        <p:txBody>
          <a:bodyPr/>
          <a:lstStyle/>
          <a:p>
            <a:pPr eaLnBrk="1" hangingPunct="1"/>
            <a:r>
              <a:rPr lang="en-US" sz="3600" b="1" dirty="0" smtClean="0">
                <a:ea typeface="ＭＳ Ｐゴシック" pitchFamily="34" charset="-128"/>
              </a:rPr>
              <a:t>ALS description</a:t>
            </a:r>
            <a:endParaRPr lang="en-US" sz="3600" dirty="0" smtClean="0">
              <a:ea typeface="ＭＳ Ｐゴシック" pitchFamily="34" charset="-128"/>
            </a:endParaRPr>
          </a:p>
        </p:txBody>
      </p:sp>
      <p:pic>
        <p:nvPicPr>
          <p:cNvPr id="2050" name="Picture 2" descr="C:\Users\Mil\Desktop\neuron.jpg"/>
          <p:cNvPicPr>
            <a:picLocks noChangeAspect="1" noChangeArrowheads="1"/>
          </p:cNvPicPr>
          <p:nvPr/>
        </p:nvPicPr>
        <p:blipFill>
          <a:blip r:embed="rId4" cstate="print"/>
          <a:srcRect/>
          <a:stretch>
            <a:fillRect/>
          </a:stretch>
        </p:blipFill>
        <p:spPr bwMode="auto">
          <a:xfrm>
            <a:off x="5410200" y="1222287"/>
            <a:ext cx="2888292" cy="2241550"/>
          </a:xfrm>
          <a:prstGeom prst="rect">
            <a:avLst/>
          </a:prstGeom>
          <a:noFill/>
        </p:spPr>
      </p:pic>
      <p:sp>
        <p:nvSpPr>
          <p:cNvPr id="6" name="TextBox 5"/>
          <p:cNvSpPr txBox="1"/>
          <p:nvPr/>
        </p:nvSpPr>
        <p:spPr>
          <a:xfrm>
            <a:off x="0" y="1371600"/>
            <a:ext cx="5419111" cy="2146742"/>
          </a:xfrm>
          <a:prstGeom prst="rect">
            <a:avLst/>
          </a:prstGeom>
          <a:noFill/>
        </p:spPr>
        <p:txBody>
          <a:bodyPr wrap="square" rtlCol="0">
            <a:spAutoFit/>
          </a:bodyPr>
          <a:lstStyle/>
          <a:p>
            <a:pPr marL="285750" indent="-285750">
              <a:lnSpc>
                <a:spcPct val="150000"/>
              </a:lnSpc>
              <a:buFont typeface="Wingdings" pitchFamily="2" charset="2"/>
              <a:buChar char="§"/>
            </a:pPr>
            <a:r>
              <a:rPr lang="en-US" dirty="0">
                <a:solidFill>
                  <a:srgbClr val="3C302A"/>
                </a:solidFill>
                <a:cs typeface="ＭＳ Ｐゴシック" pitchFamily="28" charset="-128"/>
              </a:rPr>
              <a:t>ALS  is a progressive fatal type of motor</a:t>
            </a:r>
          </a:p>
          <a:p>
            <a:pPr>
              <a:lnSpc>
                <a:spcPct val="150000"/>
              </a:lnSpc>
            </a:pPr>
            <a:r>
              <a:rPr lang="en-US" dirty="0" smtClean="0">
                <a:solidFill>
                  <a:srgbClr val="3C302A"/>
                </a:solidFill>
                <a:cs typeface="ＭＳ Ｐゴシック" pitchFamily="28" charset="-128"/>
              </a:rPr>
              <a:t>    neuron </a:t>
            </a:r>
            <a:r>
              <a:rPr lang="en-US" dirty="0">
                <a:solidFill>
                  <a:srgbClr val="3C302A"/>
                </a:solidFill>
                <a:cs typeface="ＭＳ Ｐゴシック" pitchFamily="28" charset="-128"/>
              </a:rPr>
              <a:t>disease resulting in spasticity, diffuse </a:t>
            </a:r>
            <a:r>
              <a:rPr lang="en-US" dirty="0" smtClean="0">
                <a:solidFill>
                  <a:srgbClr val="3C302A"/>
                </a:solidFill>
                <a:cs typeface="ＭＳ Ｐゴシック" pitchFamily="28" charset="-128"/>
              </a:rPr>
              <a:t>          </a:t>
            </a:r>
            <a:r>
              <a:rPr lang="en-US" dirty="0" err="1" smtClean="0">
                <a:solidFill>
                  <a:schemeClr val="bg1"/>
                </a:solidFill>
                <a:cs typeface="ＭＳ Ｐゴシック" pitchFamily="28" charset="-128"/>
              </a:rPr>
              <a:t>nc</a:t>
            </a:r>
            <a:r>
              <a:rPr lang="en-US" dirty="0" err="1" smtClean="0">
                <a:solidFill>
                  <a:srgbClr val="3C302A"/>
                </a:solidFill>
                <a:cs typeface="ＭＳ Ｐゴシック" pitchFamily="28" charset="-128"/>
              </a:rPr>
              <a:t>muscular</a:t>
            </a:r>
            <a:r>
              <a:rPr lang="en-US" dirty="0" smtClean="0">
                <a:solidFill>
                  <a:srgbClr val="3C302A"/>
                </a:solidFill>
                <a:cs typeface="ＭＳ Ｐゴシック" pitchFamily="28" charset="-128"/>
              </a:rPr>
              <a:t> </a:t>
            </a:r>
            <a:r>
              <a:rPr lang="en-US" dirty="0">
                <a:solidFill>
                  <a:srgbClr val="3C302A"/>
                </a:solidFill>
                <a:cs typeface="ＭＳ Ｐゴシック" pitchFamily="28" charset="-128"/>
              </a:rPr>
              <a:t>atrophy and weakness </a:t>
            </a:r>
            <a:endParaRPr lang="en-US" dirty="0" smtClean="0">
              <a:solidFill>
                <a:srgbClr val="3C302A"/>
              </a:solidFill>
              <a:cs typeface="ＭＳ Ｐゴシック" pitchFamily="28" charset="-128"/>
            </a:endParaRPr>
          </a:p>
          <a:p>
            <a:pPr marL="285750" indent="-285750">
              <a:lnSpc>
                <a:spcPct val="150000"/>
              </a:lnSpc>
              <a:buFont typeface="Wingdings" pitchFamily="2" charset="2"/>
              <a:buChar char="§"/>
            </a:pPr>
            <a:r>
              <a:rPr lang="en-US" dirty="0">
                <a:solidFill>
                  <a:srgbClr val="3C302A"/>
                </a:solidFill>
                <a:cs typeface="ＭＳ Ｐゴシック" pitchFamily="28" charset="-128"/>
              </a:rPr>
              <a:t>Normal nerve cell and ALS-affected nerve </a:t>
            </a:r>
            <a:r>
              <a:rPr lang="en-US" dirty="0" smtClean="0">
                <a:solidFill>
                  <a:srgbClr val="3C302A"/>
                </a:solidFill>
                <a:cs typeface="ＭＳ Ｐゴシック" pitchFamily="28" charset="-128"/>
              </a:rPr>
              <a:t>cell</a:t>
            </a:r>
          </a:p>
          <a:p>
            <a:pPr>
              <a:lnSpc>
                <a:spcPct val="150000"/>
              </a:lnSpc>
            </a:pPr>
            <a:endParaRPr lang="en-US" sz="1700" b="1" dirty="0">
              <a:solidFill>
                <a:schemeClr val="tx1">
                  <a:lumMod val="95000"/>
                  <a:lumOff val="5000"/>
                </a:schemeClr>
              </a:solidFill>
            </a:endParaRPr>
          </a:p>
        </p:txBody>
      </p:sp>
      <p:pic>
        <p:nvPicPr>
          <p:cNvPr id="2052" name="Picture 4" descr="http://www.kidport.com/reflib/science/HumanBody/MuscularSystem/images/HandMuscles.jpg"/>
          <p:cNvPicPr>
            <a:picLocks noChangeAspect="1" noChangeArrowheads="1"/>
          </p:cNvPicPr>
          <p:nvPr/>
        </p:nvPicPr>
        <p:blipFill>
          <a:blip r:embed="rId5" cstate="print"/>
          <a:srcRect/>
          <a:stretch>
            <a:fillRect/>
          </a:stretch>
        </p:blipFill>
        <p:spPr bwMode="auto">
          <a:xfrm>
            <a:off x="6854345" y="3962400"/>
            <a:ext cx="1294733" cy="1876425"/>
          </a:xfrm>
          <a:prstGeom prst="rect">
            <a:avLst/>
          </a:prstGeom>
          <a:noFill/>
        </p:spPr>
      </p:pic>
      <p:pic>
        <p:nvPicPr>
          <p:cNvPr id="2054" name="Picture 6" descr="http://1.bp.blogspot.com/-MDtlEuUTPQc/TfjK3tIRleI/AAAAAAAAAWc/s3kcD2PCZQ0/s640/ankle-anatomy-1.jpg"/>
          <p:cNvPicPr>
            <a:picLocks noChangeAspect="1" noChangeArrowheads="1"/>
          </p:cNvPicPr>
          <p:nvPr/>
        </p:nvPicPr>
        <p:blipFill>
          <a:blip r:embed="rId6" cstate="print"/>
          <a:srcRect/>
          <a:stretch>
            <a:fillRect/>
          </a:stretch>
        </p:blipFill>
        <p:spPr bwMode="auto">
          <a:xfrm>
            <a:off x="4451602" y="4086223"/>
            <a:ext cx="2190750" cy="1752601"/>
          </a:xfrm>
          <a:prstGeom prst="rect">
            <a:avLst/>
          </a:prstGeom>
          <a:noFill/>
        </p:spPr>
      </p:pic>
      <p:pic>
        <p:nvPicPr>
          <p:cNvPr id="2056" name="Picture 8" descr="facial_muscles2.jpg (280×355)"/>
          <p:cNvPicPr>
            <a:picLocks noChangeAspect="1" noChangeArrowheads="1"/>
          </p:cNvPicPr>
          <p:nvPr/>
        </p:nvPicPr>
        <p:blipFill>
          <a:blip r:embed="rId7" cstate="print"/>
          <a:srcRect/>
          <a:stretch>
            <a:fillRect/>
          </a:stretch>
        </p:blipFill>
        <p:spPr bwMode="auto">
          <a:xfrm>
            <a:off x="287192" y="3707946"/>
            <a:ext cx="1680693" cy="2130879"/>
          </a:xfrm>
          <a:prstGeom prst="rect">
            <a:avLst/>
          </a:prstGeom>
          <a:noFill/>
        </p:spPr>
      </p:pic>
      <p:sp>
        <p:nvSpPr>
          <p:cNvPr id="2058" name="AutoShape 10" descr="http://diseasespictures.com/wp-content/uploads/2012/10/Neck-Spasm-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0" name="Picture 12" descr="http://diseasespictures.com/wp-content/uploads/2012/10/Neck-Spasm-4.jpg"/>
          <p:cNvPicPr>
            <a:picLocks noChangeAspect="1" noChangeArrowheads="1"/>
          </p:cNvPicPr>
          <p:nvPr/>
        </p:nvPicPr>
        <p:blipFill>
          <a:blip r:embed="rId8" cstate="print"/>
          <a:srcRect/>
          <a:stretch>
            <a:fillRect/>
          </a:stretch>
        </p:blipFill>
        <p:spPr bwMode="auto">
          <a:xfrm>
            <a:off x="2209800" y="4238624"/>
            <a:ext cx="1920240" cy="1600200"/>
          </a:xfrm>
          <a:prstGeom prst="rect">
            <a:avLst/>
          </a:prstGeom>
          <a:noFill/>
        </p:spPr>
      </p:pic>
      <p:sp>
        <p:nvSpPr>
          <p:cNvPr id="11" name="Rectangle 10"/>
          <p:cNvSpPr/>
          <p:nvPr/>
        </p:nvSpPr>
        <p:spPr>
          <a:xfrm>
            <a:off x="0" y="6581001"/>
            <a:ext cx="8839200" cy="276999"/>
          </a:xfrm>
          <a:prstGeom prst="rect">
            <a:avLst/>
          </a:prstGeom>
        </p:spPr>
        <p:txBody>
          <a:bodyPr wrap="square">
            <a:spAutoFit/>
          </a:bodyPr>
          <a:lstStyle/>
          <a:p>
            <a:r>
              <a:rPr lang="en-US" sz="1200" dirty="0" smtClean="0">
                <a:latin typeface="Times New Roman" pitchFamily="18" charset="0"/>
                <a:cs typeface="Times New Roman" pitchFamily="18" charset="0"/>
              </a:rPr>
              <a:t>Steele, A. J. et al. Neurology 64, 454–458 (2005).</a:t>
            </a:r>
            <a:endParaRPr lang="en-US" sz="1200" dirty="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par>
                          <p:cTn id="8" fill="hold">
                            <p:stCondLst>
                              <p:cond delay="500"/>
                            </p:stCondLst>
                            <p:childTnLst>
                              <p:par>
                                <p:cTn id="9" presetID="43" presetClass="path" presetSubtype="0" accel="50000" decel="50000" fill="hold" nodeType="afterEffect">
                                  <p:stCondLst>
                                    <p:cond delay="0"/>
                                  </p:stCondLst>
                                  <p:childTnLst>
                                    <p:animMotion origin="layout" path="M 3.61111E-6 -1.11111E-6 L 0.25816 -1.11111E-6 C 0.37361 -1.11111E-6 0.51684 -0.09838 0.51684 -0.17847 L 0.51684 -0.35555 " pathEditMode="relative" rAng="0" ptsTypes="FfFF">
                                      <p:cBhvr>
                                        <p:cTn id="10" dur="2000" fill="hold"/>
                                        <p:tgtEl>
                                          <p:spTgt spid="10"/>
                                        </p:tgtEl>
                                        <p:attrNameLst>
                                          <p:attrName>ppt_x</p:attrName>
                                          <p:attrName>ppt_y</p:attrName>
                                        </p:attrNameLst>
                                      </p:cBhvr>
                                      <p:rCtr x="25833" y="-17778"/>
                                    </p:animMotion>
                                  </p:childTnLst>
                                </p:cTn>
                              </p:par>
                            </p:childTnLst>
                          </p:cTn>
                        </p:par>
                        <p:par>
                          <p:cTn id="11" fill="hold">
                            <p:stCondLst>
                              <p:cond delay="2500"/>
                            </p:stCondLst>
                            <p:childTnLst>
                              <p:par>
                                <p:cTn id="12" presetID="10" presetClass="entr" presetSubtype="0" fill="hold" nodeType="afterEffect">
                                  <p:stCondLst>
                                    <p:cond delay="150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2000"/>
                                        <p:tgtEl>
                                          <p:spTgt spid="2056"/>
                                        </p:tgtEl>
                                      </p:cBhvr>
                                    </p:animEffect>
                                  </p:childTnLst>
                                </p:cTn>
                              </p:par>
                              <p:par>
                                <p:cTn id="15" presetID="10" presetClass="entr" presetSubtype="0" fill="hold" nodeType="withEffect">
                                  <p:stCondLst>
                                    <p:cond delay="1500"/>
                                  </p:stCondLst>
                                  <p:childTnLst>
                                    <p:set>
                                      <p:cBhvr>
                                        <p:cTn id="16" dur="1" fill="hold">
                                          <p:stCondLst>
                                            <p:cond delay="0"/>
                                          </p:stCondLst>
                                        </p:cTn>
                                        <p:tgtEl>
                                          <p:spTgt spid="2060"/>
                                        </p:tgtEl>
                                        <p:attrNameLst>
                                          <p:attrName>style.visibility</p:attrName>
                                        </p:attrNameLst>
                                      </p:cBhvr>
                                      <p:to>
                                        <p:strVal val="visible"/>
                                      </p:to>
                                    </p:set>
                                    <p:animEffect transition="in" filter="fade">
                                      <p:cBhvr>
                                        <p:cTn id="17" dur="2000"/>
                                        <p:tgtEl>
                                          <p:spTgt spid="2060"/>
                                        </p:tgtEl>
                                      </p:cBhvr>
                                    </p:animEffect>
                                  </p:childTnLst>
                                </p:cTn>
                              </p:par>
                              <p:par>
                                <p:cTn id="18" presetID="10" presetClass="entr" presetSubtype="0" fill="hold" nodeType="withEffect">
                                  <p:stCondLst>
                                    <p:cond delay="150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2000"/>
                                        <p:tgtEl>
                                          <p:spTgt spid="2054"/>
                                        </p:tgtEl>
                                      </p:cBhvr>
                                    </p:animEffect>
                                  </p:childTnLst>
                                </p:cTn>
                              </p:par>
                              <p:par>
                                <p:cTn id="21" presetID="10" presetClass="entr" presetSubtype="0" fill="hold" nodeType="withEffect">
                                  <p:stCondLst>
                                    <p:cond delay="150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33600"/>
            <a:ext cx="8001000" cy="2940933"/>
          </a:xfrm>
          <a:prstGeom prst="rect">
            <a:avLst/>
          </a:prstGeom>
          <a:noFill/>
        </p:spPr>
        <p:txBody>
          <a:bodyPr wrap="square" rtlCol="0">
            <a:spAutoFit/>
          </a:bodyPr>
          <a:lstStyle/>
          <a:p>
            <a:pPr marL="285750" indent="-285750">
              <a:lnSpc>
                <a:spcPct val="150000"/>
              </a:lnSpc>
              <a:buFont typeface="Arial" pitchFamily="34" charset="0"/>
              <a:buChar char="•"/>
            </a:pPr>
            <a:r>
              <a:rPr lang="en-US" sz="2100" dirty="0">
                <a:solidFill>
                  <a:srgbClr val="3C302A"/>
                </a:solidFill>
                <a:ea typeface="ＭＳ Ｐゴシック" pitchFamily="34" charset="-128"/>
              </a:rPr>
              <a:t>ALS can strike </a:t>
            </a:r>
            <a:r>
              <a:rPr lang="en-US" sz="2100" dirty="0" smtClean="0">
                <a:solidFill>
                  <a:srgbClr val="3C302A"/>
                </a:solidFill>
                <a:ea typeface="ＭＳ Ｐゴシック" pitchFamily="34" charset="-128"/>
              </a:rPr>
              <a:t>anyone with different rates</a:t>
            </a:r>
          </a:p>
          <a:p>
            <a:pPr marL="285750" indent="-285750">
              <a:lnSpc>
                <a:spcPct val="150000"/>
              </a:lnSpc>
              <a:buFont typeface="Arial" pitchFamily="34" charset="0"/>
              <a:buChar char="•"/>
            </a:pPr>
            <a:r>
              <a:rPr lang="en-US" sz="2100" dirty="0" smtClean="0">
                <a:solidFill>
                  <a:srgbClr val="3C302A"/>
                </a:solidFill>
                <a:ea typeface="ＭＳ Ｐゴシック" pitchFamily="34" charset="-128"/>
              </a:rPr>
              <a:t>Average life expectancy of patients is between 3 to 5 years</a:t>
            </a:r>
            <a:endParaRPr lang="en-US" sz="2100" dirty="0">
              <a:solidFill>
                <a:srgbClr val="3C302A"/>
              </a:solidFill>
              <a:ea typeface="ＭＳ Ｐゴシック" pitchFamily="34" charset="-128"/>
            </a:endParaRPr>
          </a:p>
          <a:p>
            <a:pPr marL="285750" indent="-285750">
              <a:lnSpc>
                <a:spcPct val="150000"/>
              </a:lnSpc>
              <a:buFont typeface="Arial" pitchFamily="34" charset="0"/>
              <a:buChar char="•"/>
            </a:pPr>
            <a:r>
              <a:rPr lang="en-US" sz="2100" dirty="0">
                <a:solidFill>
                  <a:srgbClr val="3C302A"/>
                </a:solidFill>
                <a:ea typeface="ＭＳ Ｐゴシック" pitchFamily="34" charset="-128"/>
              </a:rPr>
              <a:t>6-8 cases pre 100,000 </a:t>
            </a:r>
            <a:r>
              <a:rPr lang="en-US" sz="2100" dirty="0" smtClean="0">
                <a:solidFill>
                  <a:srgbClr val="3C302A"/>
                </a:solidFill>
                <a:ea typeface="ＭＳ Ｐゴシック" pitchFamily="34" charset="-128"/>
              </a:rPr>
              <a:t>people</a:t>
            </a:r>
          </a:p>
          <a:p>
            <a:pPr marL="285750" indent="-285750">
              <a:lnSpc>
                <a:spcPct val="150000"/>
              </a:lnSpc>
              <a:buFont typeface="Arial" pitchFamily="34" charset="0"/>
              <a:buChar char="•"/>
            </a:pPr>
            <a:r>
              <a:rPr lang="en-US" sz="2100" dirty="0" smtClean="0">
                <a:solidFill>
                  <a:srgbClr val="3C302A"/>
                </a:solidFill>
                <a:ea typeface="ＭＳ Ｐゴシック" pitchFamily="34" charset="-128"/>
              </a:rPr>
              <a:t>In 10% of cases, disease is inherited</a:t>
            </a:r>
            <a:endParaRPr lang="en-US" sz="2100" dirty="0">
              <a:solidFill>
                <a:srgbClr val="3C302A"/>
              </a:solidFill>
              <a:ea typeface="ＭＳ Ｐゴシック" pitchFamily="34" charset="-128"/>
            </a:endParaRPr>
          </a:p>
          <a:p>
            <a:pPr marL="285750" indent="-285750">
              <a:lnSpc>
                <a:spcPct val="150000"/>
              </a:lnSpc>
              <a:buFont typeface="Arial" pitchFamily="34" charset="0"/>
              <a:buChar char="•"/>
            </a:pPr>
            <a:r>
              <a:rPr lang="en-US" sz="2100" dirty="0">
                <a:solidFill>
                  <a:srgbClr val="3C302A"/>
                </a:solidFill>
                <a:ea typeface="ＭＳ Ｐゴシック" pitchFamily="34" charset="-128"/>
              </a:rPr>
              <a:t>Men are affected more often than women</a:t>
            </a:r>
          </a:p>
          <a:p>
            <a:pPr marL="285750" indent="-285750">
              <a:lnSpc>
                <a:spcPct val="150000"/>
              </a:lnSpc>
              <a:buFont typeface="Arial" pitchFamily="34" charset="0"/>
              <a:buChar char="•"/>
            </a:pPr>
            <a:r>
              <a:rPr lang="en-US" sz="2100" dirty="0">
                <a:solidFill>
                  <a:srgbClr val="3C302A"/>
                </a:solidFill>
                <a:ea typeface="ＭＳ Ｐゴシック" pitchFamily="34" charset="-128"/>
              </a:rPr>
              <a:t>Most commonly strikes people between 40 and 60 years of </a:t>
            </a:r>
            <a:r>
              <a:rPr lang="en-US" sz="2100" dirty="0" smtClean="0">
                <a:solidFill>
                  <a:srgbClr val="3C302A"/>
                </a:solidFill>
                <a:ea typeface="ＭＳ Ｐゴシック" pitchFamily="34" charset="-128"/>
              </a:rPr>
              <a:t>age</a:t>
            </a:r>
            <a:endParaRPr lang="en-US" sz="2100" dirty="0" smtClean="0"/>
          </a:p>
        </p:txBody>
      </p:sp>
      <p:sp>
        <p:nvSpPr>
          <p:cNvPr id="5" name="Title 1"/>
          <p:cNvSpPr>
            <a:spLocks noGrp="1"/>
          </p:cNvSpPr>
          <p:nvPr>
            <p:ph type="title"/>
          </p:nvPr>
        </p:nvSpPr>
        <p:spPr>
          <a:xfrm>
            <a:off x="609600" y="381000"/>
            <a:ext cx="8153400" cy="990600"/>
          </a:xfrm>
        </p:spPr>
        <p:txBody>
          <a:bodyPr/>
          <a:lstStyle/>
          <a:p>
            <a:pPr eaLnBrk="1" hangingPunct="1"/>
            <a:r>
              <a:rPr lang="en-US" sz="3600" dirty="0" smtClean="0">
                <a:ea typeface="ＭＳ Ｐゴシック" pitchFamily="34" charset="-128"/>
              </a:rPr>
              <a:t>Facts to Know about ALS</a:t>
            </a:r>
          </a:p>
        </p:txBody>
      </p:sp>
      <p:sp>
        <p:nvSpPr>
          <p:cNvPr id="4" name="Rectangle 3"/>
          <p:cNvSpPr/>
          <p:nvPr/>
        </p:nvSpPr>
        <p:spPr>
          <a:xfrm>
            <a:off x="76200" y="6488668"/>
            <a:ext cx="9144000" cy="276999"/>
          </a:xfrm>
          <a:prstGeom prst="rect">
            <a:avLst/>
          </a:prstGeom>
        </p:spPr>
        <p:txBody>
          <a:bodyPr wrap="square">
            <a:spAutoFit/>
          </a:bodyPr>
          <a:lstStyle/>
          <a:p>
            <a:r>
              <a:rPr lang="en-US" sz="1200" dirty="0" smtClean="0">
                <a:latin typeface="Times New Roman" pitchFamily="18" charset="0"/>
                <a:cs typeface="Times New Roman" pitchFamily="18" charset="0"/>
              </a:rPr>
              <a:t>McGuire, V. Neurology 47, 571–573 (1996).</a:t>
            </a:r>
            <a:endParaRPr lang="en-US" sz="1200" dirty="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200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42" presetClass="entr" presetSubtype="0" fill="hold" nodeType="afterEffect">
                                  <p:stCondLst>
                                    <p:cond delay="200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4000"/>
                            </p:stCondLst>
                            <p:childTnLst>
                              <p:par>
                                <p:cTn id="35" presetID="42" presetClass="entr" presetSubtype="0" fill="hold" nodeType="afterEffect">
                                  <p:stCondLst>
                                    <p:cond delay="200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228600"/>
            <a:ext cx="8153400" cy="990600"/>
          </a:xfrm>
        </p:spPr>
        <p:txBody>
          <a:bodyPr/>
          <a:lstStyle/>
          <a:p>
            <a:r>
              <a:rPr lang="en-US" sz="3600" dirty="0" smtClean="0">
                <a:ea typeface="ＭＳ Ｐゴシック" pitchFamily="34" charset="-128"/>
              </a:rPr>
              <a:t>Clinical Manifestations</a:t>
            </a:r>
          </a:p>
        </p:txBody>
      </p:sp>
      <p:sp>
        <p:nvSpPr>
          <p:cNvPr id="5" name="Content Placeholder 2"/>
          <p:cNvSpPr>
            <a:spLocks noGrp="1"/>
          </p:cNvSpPr>
          <p:nvPr>
            <p:ph idx="1"/>
          </p:nvPr>
        </p:nvSpPr>
        <p:spPr>
          <a:xfrm>
            <a:off x="374073" y="1216226"/>
            <a:ext cx="3886200" cy="2754312"/>
          </a:xfrm>
        </p:spPr>
        <p:txBody>
          <a:bodyPr/>
          <a:lstStyle/>
          <a:p>
            <a:pPr algn="l" rtl="0"/>
            <a:r>
              <a:rPr lang="en-US" sz="2000" dirty="0" smtClean="0">
                <a:solidFill>
                  <a:srgbClr val="3C302A"/>
                </a:solidFill>
                <a:ea typeface="ＭＳ Ｐゴシック" pitchFamily="34" charset="-128"/>
              </a:rPr>
              <a:t>Typical initial symptoms</a:t>
            </a:r>
          </a:p>
          <a:p>
            <a:pPr lvl="1" algn="l" rtl="0"/>
            <a:r>
              <a:rPr lang="en-US" sz="2000" dirty="0" smtClean="0">
                <a:solidFill>
                  <a:srgbClr val="3C302A"/>
                </a:solidFill>
                <a:ea typeface="ＭＳ Ｐゴシック" pitchFamily="34" charset="-128"/>
              </a:rPr>
              <a:t>Upper extremity weakness</a:t>
            </a:r>
          </a:p>
          <a:p>
            <a:pPr lvl="1" algn="l" rtl="0"/>
            <a:r>
              <a:rPr lang="en-US" sz="2000" dirty="0" smtClean="0">
                <a:solidFill>
                  <a:srgbClr val="3C302A"/>
                </a:solidFill>
                <a:ea typeface="ＭＳ Ｐゴシック" pitchFamily="34" charset="-128"/>
              </a:rPr>
              <a:t>Dysarthria: difficulty is speech</a:t>
            </a:r>
          </a:p>
          <a:p>
            <a:pPr lvl="1" algn="l" rtl="0"/>
            <a:r>
              <a:rPr lang="en-US" sz="2000" dirty="0" smtClean="0">
                <a:solidFill>
                  <a:srgbClr val="3C302A"/>
                </a:solidFill>
                <a:ea typeface="ＭＳ Ｐゴシック" pitchFamily="34" charset="-128"/>
              </a:rPr>
              <a:t>Dysphagia</a:t>
            </a:r>
          </a:p>
        </p:txBody>
      </p:sp>
      <p:pic>
        <p:nvPicPr>
          <p:cNvPr id="1028" name="Picture 4" descr="http://img.webmd.com/dtmcms/live/webmd/consumer_assets/site_images/articles/image_article_collections/anatomy_pages/TONGUE_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184124"/>
            <a:ext cx="38481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ealth.rush.edu/healthinformation/graphics/images/en/193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956683"/>
            <a:ext cx="3124200" cy="262128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066266"/>
            <a:ext cx="3581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old man"/>
          <p:cNvPicPr/>
          <p:nvPr/>
        </p:nvPicPr>
        <p:blipFill>
          <a:blip r:embed="rId5" cstate="print">
            <a:extLst>
              <a:ext uri="{28A0092B-C50C-407E-A947-70E740481C1C}">
                <a14:useLocalDpi xmlns:a14="http://schemas.microsoft.com/office/drawing/2010/main" val="0"/>
              </a:ext>
            </a:extLst>
          </a:blip>
          <a:srcRect/>
          <a:stretch>
            <a:fillRect/>
          </a:stretch>
        </p:blipFill>
        <p:spPr>
          <a:xfrm>
            <a:off x="609600" y="3927324"/>
            <a:ext cx="2819400" cy="26189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descr="C:\Users\Hamed\Desktop\Untitle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154" y="3927324"/>
            <a:ext cx="2258291" cy="257734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381000" y="4272597"/>
            <a:ext cx="3200400" cy="1687195"/>
          </a:xfrm>
          <a:prstGeom prst="rect">
            <a:avLst/>
          </a:prstGeom>
        </p:spPr>
        <p:txBody>
          <a:bodyPr/>
          <a:lstStyle/>
          <a:p>
            <a:pPr marL="342900" indent="-342900">
              <a:spcAft>
                <a:spcPts val="0"/>
              </a:spcAft>
              <a:buFont typeface="Arial" pitchFamily="34" charset="0"/>
              <a:buChar char="•"/>
            </a:pPr>
            <a:r>
              <a:rPr lang="en-US" sz="2000" dirty="0">
                <a:solidFill>
                  <a:srgbClr val="3C302A"/>
                </a:solidFill>
                <a:ea typeface="ＭＳ Ｐゴシック" pitchFamily="34" charset="-128"/>
              </a:rPr>
              <a:t>Death is usually the result of respiratory infection secondary to compromised respiratory status</a:t>
            </a:r>
          </a:p>
        </p:txBody>
      </p:sp>
      <p:sp>
        <p:nvSpPr>
          <p:cNvPr id="10" name="Rectangle 9"/>
          <p:cNvSpPr/>
          <p:nvPr/>
        </p:nvSpPr>
        <p:spPr>
          <a:xfrm>
            <a:off x="0" y="6581001"/>
            <a:ext cx="8305800" cy="276999"/>
          </a:xfrm>
          <a:prstGeom prst="rect">
            <a:avLst/>
          </a:prstGeom>
        </p:spPr>
        <p:txBody>
          <a:bodyPr wrap="square">
            <a:spAutoFit/>
          </a:bodyPr>
          <a:lstStyle/>
          <a:p>
            <a:r>
              <a:rPr lang="en-US" sz="1200" dirty="0" err="1" smtClean="0">
                <a:latin typeface="Times New Roman" pitchFamily="18" charset="0"/>
                <a:cs typeface="Times New Roman" pitchFamily="18" charset="0"/>
              </a:rPr>
              <a:t>Phukan</a:t>
            </a:r>
            <a:r>
              <a:rPr lang="en-US" sz="1200" dirty="0" smtClean="0">
                <a:latin typeface="Times New Roman" pitchFamily="18" charset="0"/>
                <a:cs typeface="Times New Roman" pitchFamily="18" charset="0"/>
              </a:rPr>
              <a:t> J, Pender NP, </a:t>
            </a:r>
            <a:r>
              <a:rPr lang="en-US" sz="1200" dirty="0" err="1" smtClean="0">
                <a:latin typeface="Times New Roman" pitchFamily="18" charset="0"/>
                <a:cs typeface="Times New Roman" pitchFamily="18" charset="0"/>
              </a:rPr>
              <a:t>Hardiman</a:t>
            </a:r>
            <a:r>
              <a:rPr lang="en-US" sz="1200" dirty="0" smtClean="0">
                <a:latin typeface="Times New Roman" pitchFamily="18" charset="0"/>
                <a:cs typeface="Times New Roman" pitchFamily="18" charset="0"/>
              </a:rPr>
              <a:t> O. Lancet </a:t>
            </a:r>
            <a:r>
              <a:rPr lang="en-US" sz="1200" dirty="0" err="1" smtClean="0">
                <a:latin typeface="Times New Roman" pitchFamily="18" charset="0"/>
                <a:cs typeface="Times New Roman" pitchFamily="18" charset="0"/>
              </a:rPr>
              <a:t>Neuro</a:t>
            </a:r>
            <a:r>
              <a:rPr lang="en-US" sz="1200" dirty="0" smtClean="0">
                <a:latin typeface="Times New Roman" pitchFamily="18" charset="0"/>
                <a:cs typeface="Times New Roman" pitchFamily="18" charset="0"/>
              </a:rPr>
              <a:t>  6,  994–1003 (2007) </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1970235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2000"/>
                                        <p:tgtEl>
                                          <p:spTgt spid="10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2000"/>
                                        <p:tgtEl>
                                          <p:spTgt spid="133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1028"/>
                                        </p:tgtEl>
                                      </p:cBhvr>
                                    </p:animEffect>
                                    <p:set>
                                      <p:cBhvr>
                                        <p:cTn id="20" dur="1" fill="hold">
                                          <p:stCondLst>
                                            <p:cond delay="999"/>
                                          </p:stCondLst>
                                        </p:cTn>
                                        <p:tgtEl>
                                          <p:spTgt spid="1028"/>
                                        </p:tgtEl>
                                        <p:attrNameLst>
                                          <p:attrName>style.visibility</p:attrName>
                                        </p:attrNameLst>
                                      </p:cBhvr>
                                      <p:to>
                                        <p:strVal val="hidden"/>
                                      </p:to>
                                    </p:set>
                                  </p:childTnLst>
                                </p:cTn>
                              </p:par>
                            </p:childTnLst>
                          </p:cTn>
                        </p:par>
                        <p:par>
                          <p:cTn id="21" fill="hold">
                            <p:stCondLst>
                              <p:cond delay="1000"/>
                            </p:stCondLst>
                            <p:childTnLst>
                              <p:par>
                                <p:cTn id="22" presetID="64" presetClass="path" presetSubtype="0" accel="50000" decel="50000" fill="hold" nodeType="afterEffect">
                                  <p:stCondLst>
                                    <p:cond delay="0"/>
                                  </p:stCondLst>
                                  <p:childTnLst>
                                    <p:animMotion origin="layout" path="M 3.33333E-6 4.44444E-6 L -0.00417 -0.40139 " pathEditMode="relative" rAng="0" ptsTypes="AA">
                                      <p:cBhvr>
                                        <p:cTn id="23" dur="2000" fill="hold"/>
                                        <p:tgtEl>
                                          <p:spTgt spid="1030"/>
                                        </p:tgtEl>
                                        <p:attrNameLst>
                                          <p:attrName>ppt_x</p:attrName>
                                          <p:attrName>ppt_y</p:attrName>
                                        </p:attrNameLst>
                                      </p:cBhvr>
                                      <p:rCtr x="-208" y="-20069"/>
                                    </p:animMotion>
                                  </p:childTnLst>
                                </p:cTn>
                              </p:par>
                            </p:childTnLst>
                          </p:cTn>
                        </p:par>
                        <p:par>
                          <p:cTn id="24" fill="hold">
                            <p:stCondLst>
                              <p:cond delay="3000"/>
                            </p:stCondLst>
                            <p:childTnLst>
                              <p:par>
                                <p:cTn id="25" presetID="63" presetClass="path" presetSubtype="0" accel="50000" decel="50000" fill="hold" nodeType="afterEffect">
                                  <p:stCondLst>
                                    <p:cond delay="0"/>
                                  </p:stCondLst>
                                  <p:childTnLst>
                                    <p:animMotion origin="layout" path="M 0.0125 0.00139 L 0.39167 -0.00254 " pathEditMode="relative" rAng="0" ptsTypes="AA">
                                      <p:cBhvr>
                                        <p:cTn id="26" dur="2000" fill="hold"/>
                                        <p:tgtEl>
                                          <p:spTgt spid="13314"/>
                                        </p:tgtEl>
                                        <p:attrNameLst>
                                          <p:attrName>ppt_x</p:attrName>
                                          <p:attrName>ppt_y</p:attrName>
                                        </p:attrNameLst>
                                      </p:cBhvr>
                                      <p:rCtr x="18958" y="-208"/>
                                    </p:animMotion>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1030"/>
                                        </p:tgtEl>
                                      </p:cBhvr>
                                    </p:animEffect>
                                    <p:set>
                                      <p:cBhvr>
                                        <p:cTn id="35" dur="1" fill="hold">
                                          <p:stCondLst>
                                            <p:cond delay="999"/>
                                          </p:stCondLst>
                                        </p:cTn>
                                        <p:tgtEl>
                                          <p:spTgt spid="1030"/>
                                        </p:tgtEl>
                                        <p:attrNameLst>
                                          <p:attrName>style.visibility</p:attrName>
                                        </p:attrNameLst>
                                      </p:cBhvr>
                                      <p:to>
                                        <p:strVal val="hidden"/>
                                      </p:to>
                                    </p:set>
                                  </p:childTnLst>
                                </p:cTn>
                              </p:par>
                            </p:childTnLst>
                          </p:cTn>
                        </p:par>
                        <p:par>
                          <p:cTn id="36" fill="hold">
                            <p:stCondLst>
                              <p:cond delay="1000"/>
                            </p:stCondLst>
                            <p:childTnLst>
                              <p:par>
                                <p:cTn id="37" presetID="64" presetClass="path" presetSubtype="0" accel="50000" decel="50000" fill="hold" nodeType="afterEffect">
                                  <p:stCondLst>
                                    <p:cond delay="0"/>
                                  </p:stCondLst>
                                  <p:childTnLst>
                                    <p:animMotion origin="layout" path="M 0.39167 -0.00254 L 0.3875 -0.40393 " pathEditMode="relative" rAng="0" ptsTypes="AA">
                                      <p:cBhvr>
                                        <p:cTn id="38" dur="2000" fill="hold"/>
                                        <p:tgtEl>
                                          <p:spTgt spid="13314"/>
                                        </p:tgtEl>
                                        <p:attrNameLst>
                                          <p:attrName>ppt_x</p:attrName>
                                          <p:attrName>ppt_y</p:attrName>
                                        </p:attrNameLst>
                                      </p:cBhvr>
                                      <p:rCtr x="-208" y="-20069"/>
                                    </p:animMotion>
                                  </p:childTnLst>
                                </p:cTn>
                              </p:par>
                            </p:childTnLst>
                          </p:cTn>
                        </p:par>
                        <p:par>
                          <p:cTn id="39" fill="hold">
                            <p:stCondLst>
                              <p:cond delay="3000"/>
                            </p:stCondLst>
                            <p:childTnLst>
                              <p:par>
                                <p:cTn id="40" presetID="63" presetClass="path" presetSubtype="0" accel="50000" decel="50000" fill="hold" nodeType="afterEffect">
                                  <p:stCondLst>
                                    <p:cond delay="0"/>
                                  </p:stCondLst>
                                  <p:childTnLst>
                                    <p:animMotion origin="layout" path="M 3.33333E-6 1.85185E-6 L 0.40416 -0.00509 " pathEditMode="relative" rAng="0" ptsTypes="AA">
                                      <p:cBhvr>
                                        <p:cTn id="41" dur="2000" fill="hold"/>
                                        <p:tgtEl>
                                          <p:spTgt spid="12"/>
                                        </p:tgtEl>
                                        <p:attrNameLst>
                                          <p:attrName>ppt_x</p:attrName>
                                          <p:attrName>ppt_y</p:attrName>
                                        </p:attrNameLst>
                                      </p:cBhvr>
                                      <p:rCtr x="20208" y="-255"/>
                                    </p:animMotion>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3314"/>
                                        </p:tgtEl>
                                      </p:cBhvr>
                                    </p:animEffect>
                                    <p:set>
                                      <p:cBhvr>
                                        <p:cTn id="50" dur="1" fill="hold">
                                          <p:stCondLst>
                                            <p:cond delay="499"/>
                                          </p:stCondLst>
                                        </p:cTn>
                                        <p:tgtEl>
                                          <p:spTgt spid="13314"/>
                                        </p:tgtEl>
                                        <p:attrNameLst>
                                          <p:attrName>style.visibility</p:attrName>
                                        </p:attrNameLst>
                                      </p:cBhvr>
                                      <p:to>
                                        <p:strVal val="hidden"/>
                                      </p:to>
                                    </p:set>
                                  </p:childTnLst>
                                </p:cTn>
                              </p:par>
                            </p:childTnLst>
                          </p:cTn>
                        </p:par>
                        <p:par>
                          <p:cTn id="51" fill="hold">
                            <p:stCondLst>
                              <p:cond delay="500"/>
                            </p:stCondLst>
                            <p:childTnLst>
                              <p:par>
                                <p:cTn id="52" presetID="64" presetClass="path" presetSubtype="0" accel="50000" decel="50000" fill="hold" nodeType="afterEffect">
                                  <p:stCondLst>
                                    <p:cond delay="0"/>
                                  </p:stCondLst>
                                  <p:childTnLst>
                                    <p:animMotion origin="layout" path="M 0.40834 0.0044 L 0.40417 -0.39653 " pathEditMode="relative" rAng="0" ptsTypes="AA">
                                      <p:cBhvr>
                                        <p:cTn id="53" dur="2000" fill="hold"/>
                                        <p:tgtEl>
                                          <p:spTgt spid="12"/>
                                        </p:tgtEl>
                                        <p:attrNameLst>
                                          <p:attrName>ppt_x</p:attrName>
                                          <p:attrName>ppt_y</p:attrName>
                                        </p:attrNameLst>
                                      </p:cBhvr>
                                      <p:rCtr x="-208" y="-20046"/>
                                    </p:animMotion>
                                  </p:childTnLst>
                                </p:cTn>
                              </p:par>
                            </p:childTnLst>
                          </p:cTn>
                        </p:par>
                        <p:par>
                          <p:cTn id="54" fill="hold">
                            <p:stCondLst>
                              <p:cond delay="2500"/>
                            </p:stCondLst>
                            <p:childTnLst>
                              <p:par>
                                <p:cTn id="55" presetID="63" presetClass="path" presetSubtype="0" accel="50000" decel="50000" fill="hold" nodeType="afterEffect">
                                  <p:stCondLst>
                                    <p:cond delay="0"/>
                                  </p:stCondLst>
                                  <p:childTnLst>
                                    <p:animMotion origin="layout" path="M -0.00833 2.42775E-6 L 0.42917 0.00485 " pathEditMode="relative" rAng="0" ptsTypes="AA">
                                      <p:cBhvr>
                                        <p:cTn id="56" dur="1800" fill="hold"/>
                                        <p:tgtEl>
                                          <p:spTgt spid="13"/>
                                        </p:tgtEl>
                                        <p:attrNameLst>
                                          <p:attrName>ppt_x</p:attrName>
                                          <p:attrName>ppt_y</p:attrName>
                                        </p:attrNameLst>
                                      </p:cBhvr>
                                      <p:rCtr x="21875" y="231"/>
                                    </p:animMotion>
                                  </p:childTnLst>
                                </p:cTn>
                              </p:par>
                            </p:childTnLst>
                          </p:cTn>
                        </p:par>
                        <p:par>
                          <p:cTn id="57" fill="hold">
                            <p:stCondLst>
                              <p:cond delay="43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12775" y="228600"/>
            <a:ext cx="8153400" cy="990600"/>
          </a:xfrm>
        </p:spPr>
        <p:txBody>
          <a:bodyPr/>
          <a:lstStyle/>
          <a:p>
            <a:pPr eaLnBrk="1" hangingPunct="1"/>
            <a:r>
              <a:rPr lang="en-US" sz="3600" dirty="0" smtClean="0">
                <a:ea typeface="ＭＳ Ｐゴシック" pitchFamily="34" charset="-128"/>
              </a:rPr>
              <a:t>Etiology of ALS</a:t>
            </a:r>
            <a:r>
              <a:rPr lang="en-US" dirty="0" smtClean="0">
                <a:ea typeface="ＭＳ Ｐゴシック" pitchFamily="34" charset="-128"/>
              </a:rPr>
              <a:t> </a:t>
            </a:r>
          </a:p>
        </p:txBody>
      </p:sp>
      <p:sp>
        <p:nvSpPr>
          <p:cNvPr id="7" name="Content Placeholder 6"/>
          <p:cNvSpPr>
            <a:spLocks noGrp="1"/>
          </p:cNvSpPr>
          <p:nvPr>
            <p:ph idx="1"/>
          </p:nvPr>
        </p:nvSpPr>
        <p:spPr>
          <a:xfrm>
            <a:off x="228600" y="1295400"/>
            <a:ext cx="8229600" cy="2514600"/>
          </a:xfrm>
        </p:spPr>
        <p:txBody>
          <a:bodyPr>
            <a:normAutofit fontScale="92500"/>
          </a:bodyPr>
          <a:lstStyle/>
          <a:p>
            <a:pPr algn="l" rtl="0" eaLnBrk="1" hangingPunct="1">
              <a:spcAft>
                <a:spcPts val="1800"/>
              </a:spcAft>
            </a:pPr>
            <a:r>
              <a:rPr lang="en-US" sz="2200" dirty="0" smtClean="0">
                <a:solidFill>
                  <a:srgbClr val="3C302A"/>
                </a:solidFill>
                <a:ea typeface="ＭＳ Ｐゴシック" pitchFamily="34" charset="-128"/>
              </a:rPr>
              <a:t>The exact cause of motor neuron degeneration has not be proven </a:t>
            </a:r>
          </a:p>
          <a:p>
            <a:pPr algn="l" rtl="0" eaLnBrk="1" hangingPunct="1">
              <a:spcAft>
                <a:spcPts val="1800"/>
              </a:spcAft>
            </a:pPr>
            <a:r>
              <a:rPr lang="en-US" sz="2200" dirty="0" smtClean="0">
                <a:solidFill>
                  <a:srgbClr val="3C302A"/>
                </a:solidFill>
                <a:ea typeface="ＭＳ Ｐゴシック" pitchFamily="34" charset="-128"/>
              </a:rPr>
              <a:t>Approximately 10% of people with ALS have an inherited form of the disease called                        (FALS)</a:t>
            </a:r>
          </a:p>
          <a:p>
            <a:pPr algn="l" rtl="0" eaLnBrk="1" hangingPunct="1">
              <a:spcAft>
                <a:spcPts val="1800"/>
              </a:spcAft>
            </a:pPr>
            <a:r>
              <a:rPr lang="en-US" sz="2200" dirty="0" smtClean="0">
                <a:solidFill>
                  <a:srgbClr val="3C302A"/>
                </a:solidFill>
                <a:ea typeface="ＭＳ Ｐゴシック" pitchFamily="34" charset="-128"/>
              </a:rPr>
              <a:t>Remaining 90% of people with ALS have no family history of ALS, this is called                          (SALS)</a:t>
            </a:r>
          </a:p>
          <a:p>
            <a:pPr algn="l" rtl="0" eaLnBrk="1" hangingPunct="1"/>
            <a:endParaRPr lang="en-US" sz="2200" dirty="0" smtClean="0">
              <a:ea typeface="ＭＳ Ｐゴシック" pitchFamily="34" charset="-128"/>
            </a:endParaRPr>
          </a:p>
        </p:txBody>
      </p:sp>
      <p:sp>
        <p:nvSpPr>
          <p:cNvPr id="2" name="TextBox 1"/>
          <p:cNvSpPr txBox="1"/>
          <p:nvPr/>
        </p:nvSpPr>
        <p:spPr>
          <a:xfrm>
            <a:off x="2362200" y="2209800"/>
            <a:ext cx="1561068" cy="369332"/>
          </a:xfrm>
          <a:prstGeom prst="rect">
            <a:avLst/>
          </a:prstGeom>
          <a:noFill/>
        </p:spPr>
        <p:txBody>
          <a:bodyPr wrap="none" rtlCol="1">
            <a:spAutoFit/>
          </a:bodyPr>
          <a:lstStyle/>
          <a:p>
            <a:r>
              <a:rPr lang="en-US" b="1" dirty="0">
                <a:solidFill>
                  <a:srgbClr val="3C302A"/>
                </a:solidFill>
                <a:ea typeface="ＭＳ Ｐゴシック" pitchFamily="34" charset="-128"/>
              </a:rPr>
              <a:t>Familial ALS</a:t>
            </a:r>
            <a:endParaRPr lang="fa-IR" dirty="0"/>
          </a:p>
        </p:txBody>
      </p:sp>
      <p:sp>
        <p:nvSpPr>
          <p:cNvPr id="3" name="TextBox 2"/>
          <p:cNvSpPr txBox="1"/>
          <p:nvPr/>
        </p:nvSpPr>
        <p:spPr>
          <a:xfrm>
            <a:off x="2057400" y="3124200"/>
            <a:ext cx="1905000" cy="369332"/>
          </a:xfrm>
          <a:prstGeom prst="rect">
            <a:avLst/>
          </a:prstGeom>
          <a:noFill/>
        </p:spPr>
        <p:txBody>
          <a:bodyPr wrap="square" rtlCol="1">
            <a:spAutoFit/>
          </a:bodyPr>
          <a:lstStyle/>
          <a:p>
            <a:r>
              <a:rPr lang="en-US" b="1" dirty="0">
                <a:solidFill>
                  <a:srgbClr val="3C302A"/>
                </a:solidFill>
                <a:ea typeface="ＭＳ Ｐゴシック" pitchFamily="34" charset="-128"/>
              </a:rPr>
              <a:t>Sporadic ALS </a:t>
            </a:r>
            <a:endParaRPr lang="fa-IR" b="1" dirty="0">
              <a:solidFill>
                <a:srgbClr val="3C302A"/>
              </a:solidFill>
              <a:ea typeface="ＭＳ Ｐゴシック" pitchFamily="34" charset="-128"/>
            </a:endParaRPr>
          </a:p>
        </p:txBody>
      </p:sp>
      <p:sp>
        <p:nvSpPr>
          <p:cNvPr id="8" name="Rectangle 7"/>
          <p:cNvSpPr/>
          <p:nvPr/>
        </p:nvSpPr>
        <p:spPr>
          <a:xfrm>
            <a:off x="0" y="6581001"/>
            <a:ext cx="8763000" cy="276999"/>
          </a:xfrm>
          <a:prstGeom prst="rect">
            <a:avLst/>
          </a:prstGeom>
        </p:spPr>
        <p:txBody>
          <a:bodyPr wrap="square">
            <a:spAutoFit/>
          </a:bodyPr>
          <a:lstStyle/>
          <a:p>
            <a:r>
              <a:rPr lang="en-US" sz="1200" dirty="0" smtClean="0">
                <a:latin typeface="Times New Roman" pitchFamily="18" charset="0"/>
                <a:cs typeface="Times New Roman" pitchFamily="18" charset="0"/>
              </a:rPr>
              <a:t>Rowland, L. P. in Amyotrophic Lateral Sclerosis and Other Motor Neuron Diseases (ed. Rowland, L. P.) 3–23 (Raven, 1992).</a:t>
            </a:r>
            <a:endParaRPr lang="en-US" sz="1200" dirty="0">
              <a:latin typeface="Times New Roman" pitchFamily="18" charset="0"/>
              <a:cs typeface="Times New Roman" pitchFamily="18" charset="0"/>
            </a:endParaRPr>
          </a:p>
        </p:txBody>
      </p:sp>
      <p:grpSp>
        <p:nvGrpSpPr>
          <p:cNvPr id="9" name="Group 8"/>
          <p:cNvGrpSpPr/>
          <p:nvPr/>
        </p:nvGrpSpPr>
        <p:grpSpPr>
          <a:xfrm>
            <a:off x="2209800" y="3810000"/>
            <a:ext cx="3048000" cy="2590800"/>
            <a:chOff x="1524000" y="3581400"/>
            <a:chExt cx="3048000" cy="2590800"/>
          </a:xfrm>
        </p:grpSpPr>
        <p:sp>
          <p:nvSpPr>
            <p:cNvPr id="10" name="Rectangle 5"/>
            <p:cNvSpPr>
              <a:spLocks noChangeArrowheads="1"/>
            </p:cNvSpPr>
            <p:nvPr/>
          </p:nvSpPr>
          <p:spPr bwMode="auto">
            <a:xfrm>
              <a:off x="1524000" y="4648200"/>
              <a:ext cx="2057400" cy="15240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a:t>90%</a:t>
              </a:r>
            </a:p>
            <a:p>
              <a:pPr algn="ctr"/>
              <a:r>
                <a:rPr lang="en-US" dirty="0"/>
                <a:t>“sporadic”</a:t>
              </a:r>
            </a:p>
            <a:p>
              <a:pPr algn="ctr"/>
              <a:r>
                <a:rPr lang="en-US" dirty="0"/>
                <a:t>?</a:t>
              </a:r>
              <a:endParaRPr lang="de-DE" dirty="0"/>
            </a:p>
          </p:txBody>
        </p:sp>
        <p:sp>
          <p:nvSpPr>
            <p:cNvPr id="11" name="Rectangle 6"/>
            <p:cNvSpPr>
              <a:spLocks noChangeArrowheads="1"/>
            </p:cNvSpPr>
            <p:nvPr/>
          </p:nvSpPr>
          <p:spPr bwMode="auto">
            <a:xfrm>
              <a:off x="3733800" y="4648200"/>
              <a:ext cx="838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1200" dirty="0"/>
                <a:t>10%</a:t>
              </a:r>
            </a:p>
            <a:p>
              <a:pPr algn="ctr"/>
              <a:r>
                <a:rPr lang="en-US" sz="1200" dirty="0"/>
                <a:t>inherited</a:t>
              </a:r>
              <a:endParaRPr lang="de-DE" sz="1200" dirty="0"/>
            </a:p>
          </p:txBody>
        </p:sp>
        <p:cxnSp>
          <p:nvCxnSpPr>
            <p:cNvPr id="12" name="AutoShape 12"/>
            <p:cNvCxnSpPr>
              <a:cxnSpLocks noChangeShapeType="1"/>
              <a:stCxn id="14" idx="2"/>
              <a:endCxn id="10" idx="0"/>
            </p:cNvCxnSpPr>
            <p:nvPr/>
          </p:nvCxnSpPr>
          <p:spPr bwMode="auto">
            <a:xfrm flipH="1">
              <a:off x="2552700" y="4038600"/>
              <a:ext cx="647700" cy="609600"/>
            </a:xfrm>
            <a:prstGeom prst="straightConnector1">
              <a:avLst/>
            </a:prstGeom>
            <a:noFill/>
            <a:ln w="9525">
              <a:solidFill>
                <a:schemeClr val="tx1"/>
              </a:solidFill>
              <a:round/>
              <a:headEnd/>
              <a:tailEnd/>
            </a:ln>
            <a:effectLst/>
          </p:spPr>
        </p:cxnSp>
        <p:cxnSp>
          <p:nvCxnSpPr>
            <p:cNvPr id="13" name="AutoShape 13"/>
            <p:cNvCxnSpPr>
              <a:cxnSpLocks noChangeShapeType="1"/>
              <a:stCxn id="14" idx="2"/>
              <a:endCxn id="11" idx="0"/>
            </p:cNvCxnSpPr>
            <p:nvPr/>
          </p:nvCxnSpPr>
          <p:spPr bwMode="auto">
            <a:xfrm>
              <a:off x="3200400" y="4038600"/>
              <a:ext cx="952500" cy="609600"/>
            </a:xfrm>
            <a:prstGeom prst="straightConnector1">
              <a:avLst/>
            </a:prstGeom>
            <a:noFill/>
            <a:ln w="9525">
              <a:solidFill>
                <a:schemeClr val="tx1"/>
              </a:solidFill>
              <a:round/>
              <a:headEnd/>
              <a:tailEnd/>
            </a:ln>
            <a:effectLst/>
          </p:spPr>
        </p:cxnSp>
        <p:sp>
          <p:nvSpPr>
            <p:cNvPr id="14" name="Rectangle 19"/>
            <p:cNvSpPr>
              <a:spLocks noChangeArrowheads="1"/>
            </p:cNvSpPr>
            <p:nvPr/>
          </p:nvSpPr>
          <p:spPr bwMode="auto">
            <a:xfrm>
              <a:off x="2209800" y="3581400"/>
              <a:ext cx="1981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1200" b="1" dirty="0"/>
                <a:t>ALS CASES</a:t>
              </a:r>
            </a:p>
            <a:p>
              <a:pPr algn="ctr"/>
              <a:r>
                <a:rPr lang="en-US" sz="1200" b="1" dirty="0"/>
                <a:t>100%</a:t>
              </a:r>
              <a:endParaRPr lang="de-DE" sz="1200" b="1" dirty="0"/>
            </a:p>
          </p:txBody>
        </p:sp>
      </p:grpSp>
    </p:spTree>
    <p:extLst>
      <p:ext uri="{BB962C8B-B14F-4D97-AF65-F5344CB8AC3E}">
        <p14:creationId xmlns:p14="http://schemas.microsoft.com/office/powerpoint/2010/main" val="303369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3000" fill="hold"/>
                                        <p:tgtEl>
                                          <p:spTgt spid="2"/>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3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775" y="228600"/>
            <a:ext cx="8153400" cy="990600"/>
          </a:xfrm>
        </p:spPr>
        <p:txBody>
          <a:bodyPr/>
          <a:lstStyle/>
          <a:p>
            <a:pPr eaLnBrk="1" hangingPunct="1"/>
            <a:r>
              <a:rPr lang="en-US" sz="3600" dirty="0" smtClean="0">
                <a:ea typeface="ＭＳ Ｐゴシック" pitchFamily="34" charset="-128"/>
              </a:rPr>
              <a:t>Etiology of ALS </a:t>
            </a:r>
          </a:p>
        </p:txBody>
      </p:sp>
      <p:sp>
        <p:nvSpPr>
          <p:cNvPr id="5" name="TextBox 4"/>
          <p:cNvSpPr txBox="1"/>
          <p:nvPr/>
        </p:nvSpPr>
        <p:spPr>
          <a:xfrm>
            <a:off x="381000" y="1143000"/>
            <a:ext cx="5257800" cy="3046988"/>
          </a:xfrm>
          <a:prstGeom prst="rect">
            <a:avLst/>
          </a:prstGeom>
          <a:noFill/>
        </p:spPr>
        <p:txBody>
          <a:bodyPr wrap="square" rtlCol="0">
            <a:spAutoFit/>
          </a:bodyPr>
          <a:lstStyle/>
          <a:p>
            <a:r>
              <a:rPr lang="en-US" sz="1900" dirty="0" smtClean="0">
                <a:solidFill>
                  <a:srgbClr val="3C302A"/>
                </a:solidFill>
                <a:ea typeface="ＭＳ Ｐゴシック" pitchFamily="34" charset="-128"/>
              </a:rPr>
              <a:t>Agents have been reported to cause ALS:</a:t>
            </a:r>
          </a:p>
          <a:p>
            <a:pPr marL="285750" indent="-285750">
              <a:buFont typeface="Arial" pitchFamily="34" charset="0"/>
              <a:buChar char="•"/>
            </a:pPr>
            <a:r>
              <a:rPr lang="en-US" sz="1900" dirty="0">
                <a:solidFill>
                  <a:srgbClr val="3C302A"/>
                </a:solidFill>
                <a:ea typeface="ＭＳ Ｐゴシック" pitchFamily="34" charset="-128"/>
              </a:rPr>
              <a:t>SOD1 gene </a:t>
            </a:r>
            <a:r>
              <a:rPr lang="en-US" sz="1900" dirty="0" smtClean="0">
                <a:solidFill>
                  <a:srgbClr val="3C302A"/>
                </a:solidFill>
                <a:ea typeface="ＭＳ Ｐゴシック" pitchFamily="34" charset="-128"/>
              </a:rPr>
              <a:t>defects</a:t>
            </a:r>
          </a:p>
          <a:p>
            <a:pPr marL="285750" indent="-285750">
              <a:buFont typeface="Arial" pitchFamily="34" charset="0"/>
              <a:buChar char="•"/>
            </a:pPr>
            <a:r>
              <a:rPr lang="en-US" sz="1900" dirty="0" smtClean="0">
                <a:solidFill>
                  <a:srgbClr val="3C302A"/>
                </a:solidFill>
                <a:ea typeface="ＭＳ Ｐゴシック" pitchFamily="34" charset="-128"/>
              </a:rPr>
              <a:t>Strong magnetic field</a:t>
            </a:r>
          </a:p>
          <a:p>
            <a:pPr marL="285750" indent="-285750">
              <a:buFont typeface="Arial" pitchFamily="34" charset="0"/>
              <a:buChar char="•"/>
            </a:pPr>
            <a:r>
              <a:rPr lang="en-US" sz="1900" dirty="0" smtClean="0">
                <a:solidFill>
                  <a:srgbClr val="3C302A"/>
                </a:solidFill>
                <a:ea typeface="ＭＳ Ｐゴシック" pitchFamily="34" charset="-128"/>
              </a:rPr>
              <a:t>Heavy exercises</a:t>
            </a:r>
          </a:p>
          <a:p>
            <a:pPr marL="285750" indent="-285750">
              <a:buFont typeface="Arial" pitchFamily="34" charset="0"/>
              <a:buChar char="•"/>
            </a:pPr>
            <a:r>
              <a:rPr lang="en-US" sz="1900" dirty="0" smtClean="0">
                <a:solidFill>
                  <a:srgbClr val="3C302A"/>
                </a:solidFill>
                <a:ea typeface="ＭＳ Ｐゴシック" pitchFamily="34" charset="-128"/>
              </a:rPr>
              <a:t>Glutumate foods</a:t>
            </a:r>
          </a:p>
          <a:p>
            <a:pPr marL="285750" indent="-285750">
              <a:buFont typeface="Arial" pitchFamily="34" charset="0"/>
              <a:buChar char="•"/>
            </a:pPr>
            <a:r>
              <a:rPr lang="en-US" sz="1900" dirty="0" smtClean="0">
                <a:solidFill>
                  <a:srgbClr val="3C302A"/>
                </a:solidFill>
                <a:ea typeface="ＭＳ Ｐゴシック" pitchFamily="34" charset="-128"/>
              </a:rPr>
              <a:t>Toxins</a:t>
            </a:r>
          </a:p>
          <a:p>
            <a:pPr marL="285750" indent="-285750">
              <a:buFont typeface="Arial" pitchFamily="34" charset="0"/>
              <a:buChar char="•"/>
            </a:pPr>
            <a:r>
              <a:rPr lang="en-US" sz="1900" dirty="0" smtClean="0">
                <a:solidFill>
                  <a:srgbClr val="3C302A"/>
                </a:solidFill>
                <a:ea typeface="ＭＳ Ｐゴシック" pitchFamily="34" charset="-128"/>
              </a:rPr>
              <a:t>Smoking</a:t>
            </a:r>
          </a:p>
          <a:p>
            <a:pPr marL="285750" indent="-285750">
              <a:buFont typeface="Arial" pitchFamily="34" charset="0"/>
              <a:buChar char="•"/>
            </a:pPr>
            <a:r>
              <a:rPr lang="en-US" sz="1900" dirty="0" smtClean="0">
                <a:solidFill>
                  <a:srgbClr val="3C302A"/>
                </a:solidFill>
                <a:ea typeface="ＭＳ Ｐゴシック" pitchFamily="34" charset="-128"/>
              </a:rPr>
              <a:t>Excess of Mn, Pb, Al and Se in food</a:t>
            </a:r>
          </a:p>
          <a:p>
            <a:pPr marL="285750" indent="-285750">
              <a:buFont typeface="Arial" pitchFamily="34" charset="0"/>
              <a:buChar char="•"/>
            </a:pPr>
            <a:endParaRPr lang="en-US" sz="2000" dirty="0"/>
          </a:p>
          <a:p>
            <a:endParaRPr lang="en-US" sz="2000" dirty="0"/>
          </a:p>
        </p:txBody>
      </p:sp>
      <p:pic>
        <p:nvPicPr>
          <p:cNvPr id="4098" name="Picture 2" descr="http://media.egotvonline.com/wp-content/uploads/2010/11/04_titan_weight-lifting_spolight-0039.jpg?41ed4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655683"/>
            <a:ext cx="4419600" cy="27470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ortail-sla.fr/img/so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219200"/>
            <a:ext cx="3200400" cy="23526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http://sphotos-a.xx.fbcdn.net/hphotos-snc7/c23.0.403.403/p403x403/425859_10151113179688212_1408916725_n.jpg"/>
          <p:cNvSpPr>
            <a:spLocks noChangeAspect="1" noChangeArrowheads="1"/>
          </p:cNvSpPr>
          <p:nvPr/>
        </p:nvSpPr>
        <p:spPr bwMode="auto">
          <a:xfrm>
            <a:off x="307975" y="-1341438"/>
            <a:ext cx="3838575" cy="3124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http://sphotos-a.xx.fbcdn.net/hphotos-snc7/c23.0.403.403/p403x403/425859_10151113179688212_1408916725_n.jpg"/>
          <p:cNvSpPr>
            <a:spLocks noChangeAspect="1" noChangeArrowheads="1"/>
          </p:cNvSpPr>
          <p:nvPr/>
        </p:nvSpPr>
        <p:spPr bwMode="auto">
          <a:xfrm>
            <a:off x="612775" y="-1036638"/>
            <a:ext cx="3838575" cy="3124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http://sphotos-a.xx.fbcdn.net/hphotos-snc7/c23.0.403.403/p403x403/425859_10151113179688212_1408916725_n.jpg"/>
          <p:cNvSpPr>
            <a:spLocks noChangeAspect="1" noChangeArrowheads="1"/>
          </p:cNvSpPr>
          <p:nvPr/>
        </p:nvSpPr>
        <p:spPr bwMode="auto">
          <a:xfrm>
            <a:off x="765175" y="-884238"/>
            <a:ext cx="3838575" cy="3124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3"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657600"/>
            <a:ext cx="3048000" cy="248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343400"/>
            <a:ext cx="2739982" cy="205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http://www.shinetsu-rare-earth-magnet.jp/e/rd/images/mc01.jpg"/>
          <p:cNvPicPr>
            <a:picLocks noChangeAspect="1" noChangeArrowheads="1"/>
          </p:cNvPicPr>
          <p:nvPr/>
        </p:nvPicPr>
        <p:blipFill>
          <a:blip r:embed="rId7" cstate="print"/>
          <a:srcRect/>
          <a:stretch>
            <a:fillRect/>
          </a:stretch>
        </p:blipFill>
        <p:spPr bwMode="auto">
          <a:xfrm>
            <a:off x="5105400" y="3657600"/>
            <a:ext cx="2181225" cy="2747033"/>
          </a:xfrm>
          <a:prstGeom prst="rect">
            <a:avLst/>
          </a:prstGeom>
          <a:noFill/>
        </p:spPr>
      </p:pic>
      <p:sp>
        <p:nvSpPr>
          <p:cNvPr id="12" name="Rectangle 11"/>
          <p:cNvSpPr/>
          <p:nvPr/>
        </p:nvSpPr>
        <p:spPr>
          <a:xfrm>
            <a:off x="0" y="6581001"/>
            <a:ext cx="6858000" cy="276999"/>
          </a:xfrm>
          <a:prstGeom prst="rect">
            <a:avLst/>
          </a:prstGeom>
        </p:spPr>
        <p:txBody>
          <a:bodyPr wrap="square">
            <a:spAutoFit/>
          </a:bodyPr>
          <a:lstStyle/>
          <a:p>
            <a:r>
              <a:rPr lang="en-US" sz="1200" dirty="0" smtClean="0">
                <a:latin typeface="Times New Roman" pitchFamily="18" charset="0"/>
                <a:cs typeface="Times New Roman" pitchFamily="18" charset="0"/>
              </a:rPr>
              <a:t>Cleveland, D. W. Nature Rev. </a:t>
            </a:r>
            <a:r>
              <a:rPr lang="en-US" sz="1200" dirty="0" err="1" smtClean="0">
                <a:latin typeface="Times New Roman" pitchFamily="18" charset="0"/>
                <a:cs typeface="Times New Roman" pitchFamily="18" charset="0"/>
              </a:rPr>
              <a:t>Neurosci</a:t>
            </a:r>
            <a:r>
              <a:rPr lang="en-US" sz="1200" dirty="0" smtClean="0">
                <a:latin typeface="Times New Roman" pitchFamily="18" charset="0"/>
                <a:cs typeface="Times New Roman" pitchFamily="18" charset="0"/>
              </a:rPr>
              <a:t>. 2, 806–819 (2001)</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0809344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098"/>
                                        </p:tgtEl>
                                      </p:cBhvr>
                                    </p:animEffect>
                                    <p:set>
                                      <p:cBhvr>
                                        <p:cTn id="7" dur="1" fill="hold">
                                          <p:stCondLst>
                                            <p:cond delay="1999"/>
                                          </p:stCondLst>
                                        </p:cTn>
                                        <p:tgtEl>
                                          <p:spTgt spid="4098"/>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13"/>
                                        </p:tgtEl>
                                        <p:attrNameLst>
                                          <p:attrName>style.visibility</p:attrName>
                                        </p:attrNameLst>
                                      </p:cBhvr>
                                      <p:to>
                                        <p:strVal val="visible"/>
                                      </p:to>
                                    </p:set>
                                    <p:animEffect transition="in" filter="fade">
                                      <p:cBhvr>
                                        <p:cTn id="11" dur="2000"/>
                                        <p:tgtEl>
                                          <p:spTgt spid="4113"/>
                                        </p:tgtEl>
                                      </p:cBhvr>
                                    </p:animEffect>
                                  </p:childTnLst>
                                </p:cTn>
                              </p:par>
                              <p:par>
                                <p:cTn id="12" presetID="10" presetClass="entr" presetSubtype="0" fill="hold" nodeType="withEffect">
                                  <p:stCondLst>
                                    <p:cond delay="0"/>
                                  </p:stCondLst>
                                  <p:childTnLst>
                                    <p:set>
                                      <p:cBhvr>
                                        <p:cTn id="13" dur="1" fill="hold">
                                          <p:stCondLst>
                                            <p:cond delay="0"/>
                                          </p:stCondLst>
                                        </p:cTn>
                                        <p:tgtEl>
                                          <p:spTgt spid="4114"/>
                                        </p:tgtEl>
                                        <p:attrNameLst>
                                          <p:attrName>style.visibility</p:attrName>
                                        </p:attrNameLst>
                                      </p:cBhvr>
                                      <p:to>
                                        <p:strVal val="visible"/>
                                      </p:to>
                                    </p:set>
                                    <p:animEffect transition="in" filter="fade">
                                      <p:cBhvr>
                                        <p:cTn id="14" dur="20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0375" y="3482192"/>
            <a:ext cx="8074025" cy="2461408"/>
            <a:chOff x="460375" y="3482192"/>
            <a:chExt cx="8074025" cy="2461408"/>
          </a:xfrm>
        </p:grpSpPr>
        <p:pic>
          <p:nvPicPr>
            <p:cNvPr id="6146" name="Picture 2" descr="http://upload.wikimedia.org/wikipedia/commons/6/66/Protein_SOD1_PDB_1az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540760"/>
              <a:ext cx="4191000" cy="24028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60375" y="3482192"/>
              <a:ext cx="3962400" cy="2309008"/>
              <a:chOff x="1371600" y="3080266"/>
              <a:chExt cx="5217704" cy="2702948"/>
            </a:xfrm>
          </p:grpSpPr>
          <p:pic>
            <p:nvPicPr>
              <p:cNvPr id="6" name="Picture 2"/>
              <p:cNvPicPr>
                <a:picLocks noChangeAspect="1" noChangeArrowheads="1"/>
              </p:cNvPicPr>
              <p:nvPr/>
            </p:nvPicPr>
            <p:blipFill>
              <a:blip r:embed="rId3" cstate="print"/>
              <a:srcRect/>
              <a:stretch>
                <a:fillRect/>
              </a:stretch>
            </p:blipFill>
            <p:spPr bwMode="auto">
              <a:xfrm>
                <a:off x="1371600" y="3497214"/>
                <a:ext cx="5217704" cy="2286000"/>
              </a:xfrm>
              <a:prstGeom prst="rect">
                <a:avLst/>
              </a:prstGeom>
              <a:noFill/>
              <a:ln w="9525">
                <a:noFill/>
                <a:miter lim="800000"/>
                <a:headEnd/>
                <a:tailEnd/>
              </a:ln>
            </p:spPr>
          </p:pic>
          <p:sp>
            <p:nvSpPr>
              <p:cNvPr id="7" name="Rectangle 6"/>
              <p:cNvSpPr/>
              <p:nvPr/>
            </p:nvSpPr>
            <p:spPr>
              <a:xfrm>
                <a:off x="2069802" y="3080266"/>
                <a:ext cx="3918955" cy="396315"/>
              </a:xfrm>
              <a:prstGeom prst="rect">
                <a:avLst/>
              </a:prstGeom>
            </p:spPr>
            <p:txBody>
              <a:bodyPr wrap="square">
                <a:spAutoFit/>
              </a:bodyPr>
              <a:lstStyle/>
              <a:p>
                <a:r>
                  <a:rPr lang="en-US" sz="1600" dirty="0" smtClean="0"/>
                  <a:t>Genes that predispose to ALS</a:t>
                </a:r>
                <a:endParaRPr lang="en-US" sz="1600" dirty="0"/>
              </a:p>
            </p:txBody>
          </p:sp>
        </p:grpSp>
      </p:grpSp>
      <p:sp>
        <p:nvSpPr>
          <p:cNvPr id="5" name="Title 1"/>
          <p:cNvSpPr>
            <a:spLocks noGrp="1"/>
          </p:cNvSpPr>
          <p:nvPr>
            <p:ph type="title"/>
          </p:nvPr>
        </p:nvSpPr>
        <p:spPr>
          <a:xfrm>
            <a:off x="612775" y="228600"/>
            <a:ext cx="8153400" cy="990600"/>
          </a:xfrm>
        </p:spPr>
        <p:txBody>
          <a:bodyPr/>
          <a:lstStyle/>
          <a:p>
            <a:pPr eaLnBrk="1" hangingPunct="1"/>
            <a:r>
              <a:rPr lang="en-US" sz="3600" dirty="0" smtClean="0">
                <a:ea typeface="ＭＳ Ｐゴシック" pitchFamily="34" charset="-128"/>
              </a:rPr>
              <a:t>SOD1</a:t>
            </a:r>
          </a:p>
        </p:txBody>
      </p:sp>
      <p:sp>
        <p:nvSpPr>
          <p:cNvPr id="4" name="TextBox 3"/>
          <p:cNvSpPr txBox="1"/>
          <p:nvPr/>
        </p:nvSpPr>
        <p:spPr>
          <a:xfrm>
            <a:off x="685800" y="1295400"/>
            <a:ext cx="7848600" cy="1631216"/>
          </a:xfrm>
          <a:prstGeom prst="rect">
            <a:avLst/>
          </a:prstGeom>
          <a:noFill/>
        </p:spPr>
        <p:txBody>
          <a:bodyPr wrap="square" rtlCol="0">
            <a:spAutoFit/>
          </a:bodyPr>
          <a:lstStyle/>
          <a:p>
            <a:pPr marL="285750" indent="-285750">
              <a:buFont typeface="Arial" pitchFamily="34" charset="0"/>
              <a:buChar char="•"/>
            </a:pPr>
            <a:r>
              <a:rPr lang="en-US" sz="2000" dirty="0" err="1" smtClean="0">
                <a:solidFill>
                  <a:srgbClr val="3C302A"/>
                </a:solidFill>
                <a:ea typeface="ＭＳ Ｐゴシック" pitchFamily="34" charset="-128"/>
              </a:rPr>
              <a:t>Mendelian</a:t>
            </a:r>
            <a:r>
              <a:rPr lang="en-US" sz="2000" dirty="0" smtClean="0">
                <a:solidFill>
                  <a:srgbClr val="3C302A"/>
                </a:solidFill>
                <a:ea typeface="ＭＳ Ｐゴシック" pitchFamily="34" charset="-128"/>
              </a:rPr>
              <a:t> genetics of ALS</a:t>
            </a:r>
          </a:p>
          <a:p>
            <a:pPr marL="285750" indent="-285750">
              <a:buFont typeface="Arial" pitchFamily="34" charset="0"/>
              <a:buChar char="•"/>
            </a:pPr>
            <a:r>
              <a:rPr lang="en-US" sz="2000" dirty="0" smtClean="0">
                <a:solidFill>
                  <a:srgbClr val="3C302A"/>
                </a:solidFill>
                <a:ea typeface="ＭＳ Ｐゴシック" pitchFamily="34" charset="-128"/>
              </a:rPr>
              <a:t>Superoxide dismutase is metalloenzyme which appear to be ubiquitous among all oxygen consuming species</a:t>
            </a:r>
          </a:p>
          <a:p>
            <a:pPr marL="285750" indent="-285750">
              <a:buFont typeface="Arial" pitchFamily="34" charset="0"/>
              <a:buChar char="•"/>
            </a:pPr>
            <a:r>
              <a:rPr lang="en-US" sz="2000" dirty="0" smtClean="0">
                <a:solidFill>
                  <a:srgbClr val="3C302A"/>
                </a:solidFill>
                <a:ea typeface="ＭＳ Ｐゴシック" pitchFamily="34" charset="-128"/>
              </a:rPr>
              <a:t>This gene provides protection against superoxide radical which can cause severe oxidative damage</a:t>
            </a:r>
            <a:endParaRPr lang="en-US" sz="2000" dirty="0">
              <a:solidFill>
                <a:srgbClr val="3C302A"/>
              </a:solidFill>
              <a:ea typeface="ＭＳ Ｐゴシック" pitchFamily="34" charset="-128"/>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475" y="3581400"/>
            <a:ext cx="5826125" cy="18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AutoShape 2" descr="http://circ.ahajournals.org/content/123/19/2132/F1.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http://circ.ahajournals.org/content/123/19/2132/F1.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396335"/>
            <a:ext cx="7315200" cy="461665"/>
          </a:xfrm>
          <a:prstGeom prst="rect">
            <a:avLst/>
          </a:prstGeom>
        </p:spPr>
        <p:txBody>
          <a:bodyPr wrap="square">
            <a:spAutoFit/>
          </a:bodyPr>
          <a:lstStyle/>
          <a:p>
            <a:r>
              <a:rPr lang="fr-FR" sz="1200" dirty="0" err="1" smtClean="0">
                <a:latin typeface="Times New Roman" pitchFamily="18" charset="0"/>
                <a:cs typeface="Times New Roman" pitchFamily="18" charset="0"/>
              </a:rPr>
              <a:t>Rosen</a:t>
            </a:r>
            <a:r>
              <a:rPr lang="fr-FR" sz="1200" dirty="0" smtClean="0">
                <a:latin typeface="Times New Roman" pitchFamily="18" charset="0"/>
                <a:cs typeface="Times New Roman" pitchFamily="18" charset="0"/>
              </a:rPr>
              <a:t>, D. R. et al. Mutations in Cu/Zn </a:t>
            </a:r>
            <a:r>
              <a:rPr lang="fr-FR" sz="1200" dirty="0" err="1" smtClean="0">
                <a:latin typeface="Times New Roman" pitchFamily="18" charset="0"/>
                <a:cs typeface="Times New Roman" pitchFamily="18" charset="0"/>
              </a:rPr>
              <a:t>superoxide</a:t>
            </a:r>
            <a:r>
              <a:rPr lang="fr-FR"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dismutase gene are associated with familial amyotrophic lateral sclerosis. Nature </a:t>
            </a:r>
            <a:r>
              <a:rPr lang="en-US" sz="1200" b="1" dirty="0" smtClean="0">
                <a:latin typeface="Times New Roman" pitchFamily="18" charset="0"/>
                <a:cs typeface="Times New Roman" pitchFamily="18" charset="0"/>
              </a:rPr>
              <a:t>362, 59–62 </a:t>
            </a:r>
            <a:r>
              <a:rPr lang="en-US" sz="1200" dirty="0" smtClean="0">
                <a:latin typeface="Times New Roman" pitchFamily="18" charset="0"/>
                <a:cs typeface="Times New Roman" pitchFamily="18" charset="0"/>
              </a:rPr>
              <a:t>(1993)</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7416388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fade">
                                      <p:cBhvr>
                                        <p:cTn id="13" dur="1000"/>
                                        <p:tgtEl>
                                          <p:spTgt spid="6147"/>
                                        </p:tgtEl>
                                      </p:cBhvr>
                                    </p:animEffect>
                                    <p:anim calcmode="lin" valueType="num">
                                      <p:cBhvr>
                                        <p:cTn id="14" dur="1000" fill="hold"/>
                                        <p:tgtEl>
                                          <p:spTgt spid="6147"/>
                                        </p:tgtEl>
                                        <p:attrNameLst>
                                          <p:attrName>ppt_x</p:attrName>
                                        </p:attrNameLst>
                                      </p:cBhvr>
                                      <p:tavLst>
                                        <p:tav tm="0">
                                          <p:val>
                                            <p:strVal val="#ppt_x"/>
                                          </p:val>
                                        </p:tav>
                                        <p:tav tm="100000">
                                          <p:val>
                                            <p:strVal val="#ppt_x"/>
                                          </p:val>
                                        </p:tav>
                                      </p:tavLst>
                                    </p:anim>
                                    <p:anim calcmode="lin" valueType="num">
                                      <p:cBhvr>
                                        <p:cTn id="15"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7cd6d5fe5ab35ad31f6917e7f37196fec65e7"/>
</p:tagLst>
</file>

<file path=ppt/theme/theme1.xml><?xml version="1.0" encoding="utf-8"?>
<a:theme xmlns:a="http://schemas.openxmlformats.org/drawingml/2006/main" name="MNDA_PPT_TEMPLATE">
  <a:themeElements>
    <a:clrScheme name="MNDA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NDA_PP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NDA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NDA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NDA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NDA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NDA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NDA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NDA_PP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NDA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NDA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NDA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NDA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NDA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MotorNeuroneDisease</Template>
  <TotalTime>1586</TotalTime>
  <Words>1002</Words>
  <Application>Microsoft Office PowerPoint</Application>
  <PresentationFormat>On-screen Show (4:3)</PresentationFormat>
  <Paragraphs>153</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MNDA_PPT_TEMPLATE</vt:lpstr>
      <vt:lpstr>By: Morteza Karimzadeh</vt:lpstr>
      <vt:lpstr>PowerPoint Presentation</vt:lpstr>
      <vt:lpstr>History of ALS</vt:lpstr>
      <vt:lpstr>ALS description</vt:lpstr>
      <vt:lpstr>Facts to Know about ALS</vt:lpstr>
      <vt:lpstr>Clinical Manifestations</vt:lpstr>
      <vt:lpstr>Etiology of ALS </vt:lpstr>
      <vt:lpstr>Etiology of ALS </vt:lpstr>
      <vt:lpstr>SOD1</vt:lpstr>
      <vt:lpstr>PowerPoint Presentation</vt:lpstr>
      <vt:lpstr>PowerPoint Presentation</vt:lpstr>
      <vt:lpstr>Mitochondrion as a target of mutant SOD1</vt:lpstr>
      <vt:lpstr>Risk Factors</vt:lpstr>
      <vt:lpstr>Environmental Factors</vt:lpstr>
      <vt:lpstr>Expected outcomes and Possible complication</vt:lpstr>
      <vt:lpstr>Diagnostic Studies for ALS</vt:lpstr>
      <vt:lpstr>Nanotechnology Identifies Peptide "Fingerprint“ In ALS </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Novin Pendar</cp:lastModifiedBy>
  <cp:revision>189</cp:revision>
  <dcterms:created xsi:type="dcterms:W3CDTF">2012-11-03T13:13:11Z</dcterms:created>
  <dcterms:modified xsi:type="dcterms:W3CDTF">2014-08-16T12:52:24Z</dcterms:modified>
</cp:coreProperties>
</file>