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9" r:id="rId3"/>
    <p:sldId id="278" r:id="rId4"/>
    <p:sldId id="280" r:id="rId5"/>
    <p:sldId id="260" r:id="rId6"/>
    <p:sldId id="261" r:id="rId7"/>
    <p:sldId id="262" r:id="rId8"/>
    <p:sldId id="263" r:id="rId9"/>
    <p:sldId id="279" r:id="rId10"/>
    <p:sldId id="282" r:id="rId11"/>
    <p:sldId id="264" r:id="rId12"/>
    <p:sldId id="265" r:id="rId13"/>
    <p:sldId id="285" r:id="rId14"/>
    <p:sldId id="266" r:id="rId15"/>
    <p:sldId id="267" r:id="rId16"/>
    <p:sldId id="268" r:id="rId17"/>
    <p:sldId id="270" r:id="rId18"/>
    <p:sldId id="286" r:id="rId19"/>
    <p:sldId id="269" r:id="rId20"/>
    <p:sldId id="271" r:id="rId21"/>
    <p:sldId id="274" r:id="rId22"/>
    <p:sldId id="272" r:id="rId23"/>
    <p:sldId id="273" r:id="rId24"/>
    <p:sldId id="289" r:id="rId25"/>
    <p:sldId id="284" r:id="rId26"/>
    <p:sldId id="287" r:id="rId27"/>
    <p:sldId id="275" r:id="rId28"/>
    <p:sldId id="283" r:id="rId29"/>
    <p:sldId id="277" r:id="rId30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800" kern="1200" baseline="50000">
        <a:solidFill>
          <a:schemeClr val="tx1"/>
        </a:solidFill>
        <a:latin typeface="Times New Roman" pitchFamily="18" charset="0"/>
        <a:ea typeface="+mn-ea"/>
        <a:cs typeface="B Nazanin" pitchFamily="2" charset="-78"/>
      </a:defRPr>
    </a:lvl1pPr>
    <a:lvl2pPr marL="457200" algn="ctr" rtl="0" fontAlgn="base">
      <a:spcBef>
        <a:spcPct val="20000"/>
      </a:spcBef>
      <a:spcAft>
        <a:spcPct val="0"/>
      </a:spcAft>
      <a:defRPr sz="2800" kern="1200" baseline="50000">
        <a:solidFill>
          <a:schemeClr val="tx1"/>
        </a:solidFill>
        <a:latin typeface="Times New Roman" pitchFamily="18" charset="0"/>
        <a:ea typeface="+mn-ea"/>
        <a:cs typeface="B Nazanin" pitchFamily="2" charset="-78"/>
      </a:defRPr>
    </a:lvl2pPr>
    <a:lvl3pPr marL="914400" algn="ctr" rtl="0" fontAlgn="base">
      <a:spcBef>
        <a:spcPct val="20000"/>
      </a:spcBef>
      <a:spcAft>
        <a:spcPct val="0"/>
      </a:spcAft>
      <a:defRPr sz="2800" kern="1200" baseline="50000">
        <a:solidFill>
          <a:schemeClr val="tx1"/>
        </a:solidFill>
        <a:latin typeface="Times New Roman" pitchFamily="18" charset="0"/>
        <a:ea typeface="+mn-ea"/>
        <a:cs typeface="B Nazanin" pitchFamily="2" charset="-78"/>
      </a:defRPr>
    </a:lvl3pPr>
    <a:lvl4pPr marL="1371600" algn="ctr" rtl="0" fontAlgn="base">
      <a:spcBef>
        <a:spcPct val="20000"/>
      </a:spcBef>
      <a:spcAft>
        <a:spcPct val="0"/>
      </a:spcAft>
      <a:defRPr sz="2800" kern="1200" baseline="50000">
        <a:solidFill>
          <a:schemeClr val="tx1"/>
        </a:solidFill>
        <a:latin typeface="Times New Roman" pitchFamily="18" charset="0"/>
        <a:ea typeface="+mn-ea"/>
        <a:cs typeface="B Nazanin" pitchFamily="2" charset="-78"/>
      </a:defRPr>
    </a:lvl4pPr>
    <a:lvl5pPr marL="1828800" algn="ctr" rtl="0" fontAlgn="base">
      <a:spcBef>
        <a:spcPct val="20000"/>
      </a:spcBef>
      <a:spcAft>
        <a:spcPct val="0"/>
      </a:spcAft>
      <a:defRPr sz="2800" kern="1200" baseline="50000">
        <a:solidFill>
          <a:schemeClr val="tx1"/>
        </a:solidFill>
        <a:latin typeface="Times New Roman" pitchFamily="18" charset="0"/>
        <a:ea typeface="+mn-ea"/>
        <a:cs typeface="B Nazanin" pitchFamily="2" charset="-78"/>
      </a:defRPr>
    </a:lvl5pPr>
    <a:lvl6pPr marL="2286000" algn="l" defTabSz="914400" rtl="0" eaLnBrk="1" latinLnBrk="0" hangingPunct="1">
      <a:defRPr sz="2800" kern="1200" baseline="50000">
        <a:solidFill>
          <a:schemeClr val="tx1"/>
        </a:solidFill>
        <a:latin typeface="Times New Roman" pitchFamily="18" charset="0"/>
        <a:ea typeface="+mn-ea"/>
        <a:cs typeface="B Nazanin" pitchFamily="2" charset="-78"/>
      </a:defRPr>
    </a:lvl6pPr>
    <a:lvl7pPr marL="2743200" algn="l" defTabSz="914400" rtl="0" eaLnBrk="1" latinLnBrk="0" hangingPunct="1">
      <a:defRPr sz="2800" kern="1200" baseline="50000">
        <a:solidFill>
          <a:schemeClr val="tx1"/>
        </a:solidFill>
        <a:latin typeface="Times New Roman" pitchFamily="18" charset="0"/>
        <a:ea typeface="+mn-ea"/>
        <a:cs typeface="B Nazanin" pitchFamily="2" charset="-78"/>
      </a:defRPr>
    </a:lvl7pPr>
    <a:lvl8pPr marL="3200400" algn="l" defTabSz="914400" rtl="0" eaLnBrk="1" latinLnBrk="0" hangingPunct="1">
      <a:defRPr sz="2800" kern="1200" baseline="50000">
        <a:solidFill>
          <a:schemeClr val="tx1"/>
        </a:solidFill>
        <a:latin typeface="Times New Roman" pitchFamily="18" charset="0"/>
        <a:ea typeface="+mn-ea"/>
        <a:cs typeface="B Nazanin" pitchFamily="2" charset="-78"/>
      </a:defRPr>
    </a:lvl8pPr>
    <a:lvl9pPr marL="3657600" algn="l" defTabSz="914400" rtl="0" eaLnBrk="1" latinLnBrk="0" hangingPunct="1">
      <a:defRPr sz="2800" kern="1200" baseline="50000">
        <a:solidFill>
          <a:schemeClr val="tx1"/>
        </a:solidFill>
        <a:latin typeface="Times New Roman" pitchFamily="18" charset="0"/>
        <a:ea typeface="+mn-ea"/>
        <a:cs typeface="B Nazanin" pitchFamily="2" charset="-7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scaleToFitPaper="1" frameSlides="1"/>
  <p:clrMru>
    <a:srgbClr val="0000CC"/>
    <a:srgbClr val="FF0000"/>
    <a:srgbClr val="008000"/>
    <a:srgbClr val="00FF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7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150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D43CDD-C85F-4594-9863-31BA49095A5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09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E0DF2F-AAA3-4673-AD79-321A64CF14D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96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E0DF2F-AAA3-4673-AD79-321A64CF14D1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E0DF2F-AAA3-4673-AD79-321A64CF14D1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دومین کنفرانس ملی هیدرولوژی ایران، دانشگاه شهرکرد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9BA3E-07BF-4F01-8DCC-18650B647E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دومین کنفرانس ملی هیدرولوژی ایران، دانشگاه شهرکرد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F833C-7FDE-4F54-ACA4-3D279C1665B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2413" y="260350"/>
            <a:ext cx="1997075" cy="5976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60350"/>
            <a:ext cx="5838825" cy="5976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دومین کنفرانس ملی هیدرولوژی ایران، دانشگاه شهرکرد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2CA27-DBC6-498D-A409-17D963AB446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دومین کنفرانس ملی هیدرولوژی ایران، دانشگاه شهرکرد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9A5A5-F7DB-49A7-96ED-CE00C9281B1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دومین کنفرانس ملی هیدرولوژی ایران، دانشگاه شهرکرد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F83D2-700D-4DA7-B32C-DD67E2EC0E4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3916362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1268413"/>
            <a:ext cx="3916363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دومین کنفرانس ملی هیدرولوژی ایران، دانشگاه شهرکرد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27B9-2F9E-4F55-B2E7-7CCC41A9CD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دومین کنفرانس ملی هیدرولوژی ایران، دانشگاه شهرکرد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AB1EF-879D-4106-AD11-168AF1842D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دومین کنفرانس ملی هیدرولوژی ایران، دانشگاه شهرکرد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A02BB-3621-4692-99A8-4E3246D058C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دومین کنفرانس ملی هیدرولوژی ایران، دانشگاه شهرکرد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01694-67CF-4213-A760-BF8E0716069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دومین کنفرانس ملی هیدرولوژی ایران، دانشگاه شهرکرد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F92C4-51E4-4DC7-A699-1C7B9D3E10E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دومین کنفرانس ملی هیدرولوژی ایران، دانشگاه شهرکرد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3FDF8-F943-433A-93C1-65E4FF00C89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60350"/>
            <a:ext cx="79883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aseline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1" baseline="0">
                <a:solidFill>
                  <a:srgbClr val="000099"/>
                </a:solidFill>
                <a:latin typeface="Arial" charset="0"/>
                <a:cs typeface="B Davat" pitchFamily="2" charset="-78"/>
              </a:defRPr>
            </a:lvl1pPr>
          </a:lstStyle>
          <a:p>
            <a:pPr>
              <a:defRPr/>
            </a:pPr>
            <a:r>
              <a:rPr lang="fa-IR" smtClean="0"/>
              <a:t>دومین کنفرانس ملی هیدرولوژی ایران، دانشگاه شهرکرد</a:t>
            </a:r>
            <a:endParaRPr 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 baseline="0">
                <a:solidFill>
                  <a:srgbClr val="000099"/>
                </a:solidFill>
                <a:latin typeface="Tahoma" pitchFamily="34" charset="0"/>
                <a:cs typeface="B Homa" pitchFamily="2" charset="-78"/>
              </a:defRPr>
            </a:lvl1pPr>
          </a:lstStyle>
          <a:p>
            <a:pPr>
              <a:defRPr/>
            </a:pPr>
            <a:fld id="{42AD0F91-F54D-486C-8D5F-4F83385713C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79851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575" name="Line 7"/>
          <p:cNvSpPr>
            <a:spLocks noChangeShapeType="1"/>
          </p:cNvSpPr>
          <p:nvPr/>
        </p:nvSpPr>
        <p:spPr bwMode="auto">
          <a:xfrm flipH="1">
            <a:off x="468313" y="1196975"/>
            <a:ext cx="8280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09576" name="Line 8"/>
          <p:cNvSpPr>
            <a:spLocks noChangeShapeType="1"/>
          </p:cNvSpPr>
          <p:nvPr/>
        </p:nvSpPr>
        <p:spPr bwMode="auto">
          <a:xfrm>
            <a:off x="8604250" y="765175"/>
            <a:ext cx="0" cy="1295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  <a:cs typeface="B 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  <a:cs typeface="B 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  <a:cs typeface="B 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  <a:cs typeface="B Titr" pitchFamily="2" charset="-78"/>
        </a:defRPr>
      </a:lvl5pPr>
      <a:lvl6pPr marL="457200" algn="ctr" rtl="1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  <a:cs typeface="B Titr" pitchFamily="2" charset="-78"/>
        </a:defRPr>
      </a:lvl6pPr>
      <a:lvl7pPr marL="914400" algn="ctr" rtl="1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  <a:cs typeface="B Titr" pitchFamily="2" charset="-78"/>
        </a:defRPr>
      </a:lvl7pPr>
      <a:lvl8pPr marL="1371600" algn="ctr" rtl="1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  <a:cs typeface="B Titr" pitchFamily="2" charset="-78"/>
        </a:defRPr>
      </a:lvl8pPr>
      <a:lvl9pPr marL="1828800" algn="ctr" rtl="1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  <a:cs typeface="B Titr" pitchFamily="2" charset="-78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q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rgbClr val="0A343E"/>
        </a:buClr>
        <a:buSzPct val="75000"/>
        <a:buFont typeface="Wingdings" pitchFamily="2" charset="2"/>
        <a:buChar char="ü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20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36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3.wmf"/><Relationship Id="rId10" Type="http://schemas.openxmlformats.org/officeDocument/2006/relationships/image" Target="../media/image37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64224"/>
            <a:ext cx="1905000" cy="457200"/>
          </a:xfrm>
          <a:noFill/>
        </p:spPr>
        <p:txBody>
          <a:bodyPr/>
          <a:lstStyle/>
          <a:p>
            <a:fld id="{D50D2321-9C10-44EE-8CDE-40ED9C5F3CD3}" type="slidenum">
              <a:rPr lang="ar-SA" smtClean="0"/>
              <a:pPr/>
              <a:t>1</a:t>
            </a:fld>
            <a:endParaRPr lang="en-US" dirty="0" smtClean="0"/>
          </a:p>
        </p:txBody>
      </p:sp>
      <p:pic>
        <p:nvPicPr>
          <p:cNvPr id="8" name="Picture 17" descr="دومین کنفرانس ملی هیدرولوژی ایران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26" y="11982"/>
            <a:ext cx="9108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57350" y="1929220"/>
          <a:ext cx="5829300" cy="1371600"/>
        </p:xfrm>
        <a:graphic>
          <a:graphicData uri="http://schemas.openxmlformats.org/drawingml/2006/table">
            <a:tbl>
              <a:tblPr/>
              <a:tblGrid>
                <a:gridCol w="5829300"/>
              </a:tblGrid>
              <a:tr h="0">
                <a:tc>
                  <a:txBody>
                    <a:bodyPr/>
                    <a:lstStyle/>
                    <a:p>
                      <a:pPr algn="ctr" rtl="1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3000" b="1" kern="1400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+mj-cs"/>
                        </a:rPr>
                        <a:t>معرفي مدل‌هاي سري زماني چند متغيره غيرخطي </a:t>
                      </a:r>
                      <a:r>
                        <a:rPr lang="x-none" sz="2800" b="1" kern="140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+mj-cs"/>
                        </a:rPr>
                        <a:t>GARCH</a:t>
                      </a:r>
                      <a:r>
                        <a:rPr lang="fa-IR" sz="3000" b="1" kern="1400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+mj-cs"/>
                        </a:rPr>
                        <a:t> در هيدرولوژي</a:t>
                      </a:r>
                      <a:endParaRPr lang="en-US" sz="3000" dirty="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524000" y="3541316"/>
          <a:ext cx="6096000" cy="30123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012300">
                <a:tc>
                  <a:txBody>
                    <a:bodyPr/>
                    <a:lstStyle/>
                    <a:p>
                      <a:pPr algn="ctr" rtl="1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Times New Roman"/>
                          <a:ea typeface="Times New Roman"/>
                          <a:cs typeface="+mn-cs"/>
                        </a:rPr>
                        <a:t>رضا </a:t>
                      </a:r>
                      <a:r>
                        <a:rPr lang="fa-IR" sz="2400" b="1" dirty="0" smtClean="0">
                          <a:latin typeface="Times New Roman"/>
                          <a:ea typeface="Times New Roman"/>
                          <a:cs typeface="+mn-cs"/>
                        </a:rPr>
                        <a:t>مدرس</a:t>
                      </a:r>
                      <a:r>
                        <a:rPr lang="fa-IR" sz="2400" b="1" baseline="30000" dirty="0" smtClean="0">
                          <a:latin typeface="Times New Roman"/>
                          <a:ea typeface="Times New Roman"/>
                          <a:cs typeface="+mn-cs"/>
                        </a:rPr>
                        <a:t>1 </a:t>
                      </a:r>
                      <a:r>
                        <a:rPr lang="fa-IR" sz="2400" b="1" dirty="0" smtClean="0">
                          <a:latin typeface="Times New Roman"/>
                          <a:ea typeface="Times New Roman"/>
                          <a:cs typeface="+mn-cs"/>
                        </a:rPr>
                        <a:t>و فرشاد </a:t>
                      </a:r>
                      <a:r>
                        <a:rPr lang="fa-IR" sz="2400" b="1" dirty="0">
                          <a:latin typeface="Times New Roman"/>
                          <a:ea typeface="Times New Roman"/>
                          <a:cs typeface="+mn-cs"/>
                        </a:rPr>
                        <a:t>فتحیان</a:t>
                      </a:r>
                      <a:r>
                        <a:rPr lang="fa-IR" sz="2400" b="1" baseline="30000" dirty="0"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  <a:r>
                        <a:rPr lang="fa-IR" sz="2400" b="1" dirty="0"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endParaRPr lang="fa-IR" sz="2400" b="1" dirty="0" smtClean="0"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algn="ctr" rtl="1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algn="ctr" rtl="1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400" b="1" baseline="40000" dirty="0"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r>
                        <a:rPr lang="fa-IR" sz="2400" b="1" baseline="30000" dirty="0"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fa-IR" sz="2400" b="1" baseline="30000" dirty="0" smtClean="0">
                          <a:latin typeface="Times New Roman"/>
                          <a:ea typeface="Times New Roman"/>
                          <a:cs typeface="+mn-cs"/>
                        </a:rPr>
                        <a:t>دانش آموخته دکتری منابع آب از دانشگاه ملی تحقیقات علمی ایالت کبک کانادا</a:t>
                      </a:r>
                      <a:r>
                        <a:rPr lang="fa-IR" sz="2400" b="1" baseline="0" dirty="0" smtClean="0"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</a:p>
                    <a:p>
                      <a:pPr algn="ctr" rtl="1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b="1" baseline="30000" dirty="0" smtClean="0">
                          <a:latin typeface="Times New Roman"/>
                          <a:ea typeface="Times New Roman"/>
                          <a:cs typeface="+mn-cs"/>
                        </a:rPr>
                        <a:t>استادیار </a:t>
                      </a:r>
                      <a:r>
                        <a:rPr lang="fa-IR" sz="2400" b="1" baseline="30000" dirty="0">
                          <a:latin typeface="Times New Roman"/>
                          <a:ea typeface="Times New Roman"/>
                          <a:cs typeface="+mn-cs"/>
                        </a:rPr>
                        <a:t>دانشکده منابع طبیعی دانشگاه صنعتی </a:t>
                      </a:r>
                      <a:r>
                        <a:rPr lang="fa-IR" sz="2400" b="1" baseline="30000" dirty="0" smtClean="0">
                          <a:latin typeface="Times New Roman"/>
                          <a:ea typeface="Times New Roman"/>
                          <a:cs typeface="+mn-cs"/>
                        </a:rPr>
                        <a:t>اصفهان</a:t>
                      </a:r>
                    </a:p>
                    <a:p>
                      <a:pPr algn="ctr" rtl="1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b="1" baseline="30000" dirty="0" smtClean="0"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US" sz="2400" b="1" baseline="30000" dirty="0">
                          <a:latin typeface="Times New Roman"/>
                          <a:ea typeface="Times New Roman"/>
                          <a:cs typeface="+mn-cs"/>
                        </a:rPr>
                        <a:t>reza.modarres@iut.ac.ir</a:t>
                      </a:r>
                    </a:p>
                    <a:p>
                      <a:pPr algn="ctr" rtl="1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b="1" baseline="40000" dirty="0"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  <a:r>
                        <a:rPr lang="fa-IR" sz="2400" b="1" baseline="30000" dirty="0">
                          <a:latin typeface="Times New Roman"/>
                          <a:ea typeface="Times New Roman"/>
                          <a:cs typeface="+mn-cs"/>
                        </a:rPr>
                        <a:t> دانش آموخته دکتری مهندسی منابع آب </a:t>
                      </a:r>
                      <a:r>
                        <a:rPr lang="fa-IR" sz="2400" b="1" baseline="30000" dirty="0" smtClean="0">
                          <a:latin typeface="Times New Roman"/>
                          <a:ea typeface="Times New Roman"/>
                          <a:cs typeface="+mn-cs"/>
                        </a:rPr>
                        <a:t>از دانشگاه تبریز </a:t>
                      </a:r>
                    </a:p>
                    <a:p>
                      <a:pPr algn="ctr" rtl="1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b="1" baseline="30000" dirty="0" smtClean="0">
                          <a:latin typeface="Times New Roman"/>
                          <a:ea typeface="Times New Roman"/>
                          <a:cs typeface="+mn-cs"/>
                        </a:rPr>
                        <a:t>دستیار پژوهشی گروه آبخیزداری دانشگاه صنعتی اصفهان</a:t>
                      </a:r>
                    </a:p>
                    <a:p>
                      <a:pPr algn="ctr" rtl="1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b="1" baseline="30000" dirty="0" smtClean="0"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US" sz="2400" b="1" u="none" baseline="30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farshad.fathian@hotmail.com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800" dirty="0" smtClean="0">
                <a:solidFill>
                  <a:srgbClr val="0000CC"/>
                </a:solidFill>
              </a:rPr>
              <a:t>مواد و روش‏ها</a:t>
            </a:r>
            <a:endParaRPr lang="fa-IR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75000" y="6375400"/>
            <a:ext cx="3149600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008000"/>
                </a:solidFill>
              </a:rPr>
              <a:t>دومین کنفرانس ملی هیدرولوژی ایران، دانشگاه شهرکرد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9A5A5-F7DB-49A7-96ED-CE00C9281B13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1243013"/>
            <a:ext cx="4076701" cy="4852987"/>
          </a:xfrm>
          <a:ln>
            <a:solidFill>
              <a:srgbClr val="FF0000"/>
            </a:solidFill>
          </a:ln>
        </p:spPr>
        <p:txBody>
          <a:bodyPr/>
          <a:lstStyle/>
          <a:p>
            <a:pPr marL="177800" indent="-177800" algn="ctr">
              <a:buNone/>
            </a:pPr>
            <a:r>
              <a:rPr lang="fa-IR" sz="2200" b="1" dirty="0" smtClean="0">
                <a:solidFill>
                  <a:srgbClr val="0000CC"/>
                </a:solidFill>
              </a:rPr>
              <a:t>زیرگروه‏های مدل‏های سری زمانی غیرخطی چندمتغیره</a:t>
            </a:r>
          </a:p>
          <a:p>
            <a:pPr marL="177800" indent="-177800" algn="ctr">
              <a:buNone/>
            </a:pPr>
            <a:endParaRPr lang="fa-IR" sz="2000" b="1" dirty="0" smtClean="0">
              <a:solidFill>
                <a:srgbClr val="0000CC"/>
              </a:solidFill>
            </a:endParaRPr>
          </a:p>
          <a:p>
            <a:pPr marL="177800" indent="-177800" algn="ctr" rtl="0">
              <a:lnSpc>
                <a:spcPct val="150000"/>
              </a:lnSpc>
              <a:buNone/>
            </a:pPr>
            <a:r>
              <a:rPr lang="en-US" sz="2000" b="1" dirty="0" smtClean="0"/>
              <a:t>Diagonal VECH(</a:t>
            </a:r>
            <a:r>
              <a:rPr lang="el-GR" sz="2000" b="1" dirty="0" smtClean="0"/>
              <a:t>α</a:t>
            </a:r>
            <a:r>
              <a:rPr lang="en-US" sz="2000" b="1" dirty="0" smtClean="0"/>
              <a:t>,</a:t>
            </a:r>
            <a:r>
              <a:rPr lang="el-GR" sz="2000" b="1" dirty="0" smtClean="0"/>
              <a:t>β</a:t>
            </a:r>
            <a:r>
              <a:rPr lang="en-US" sz="2000" b="1" dirty="0" smtClean="0"/>
              <a:t>)</a:t>
            </a:r>
          </a:p>
          <a:p>
            <a:pPr marL="177800" indent="-177800" algn="ctr" rtl="0">
              <a:lnSpc>
                <a:spcPct val="150000"/>
              </a:lnSpc>
              <a:buNone/>
            </a:pPr>
            <a:r>
              <a:rPr lang="en-US" sz="2000" b="1" dirty="0" smtClean="0"/>
              <a:t>Diagonal BEKK(</a:t>
            </a:r>
            <a:r>
              <a:rPr lang="el-GR" sz="2000" b="1" dirty="0" smtClean="0"/>
              <a:t>α</a:t>
            </a:r>
            <a:r>
              <a:rPr lang="en-US" sz="2000" b="1" dirty="0" smtClean="0"/>
              <a:t>,</a:t>
            </a:r>
            <a:r>
              <a:rPr lang="el-GR" sz="2000" b="1" dirty="0" smtClean="0"/>
              <a:t>β</a:t>
            </a:r>
            <a:r>
              <a:rPr lang="en-US" sz="2000" b="1" dirty="0" smtClean="0"/>
              <a:t>)</a:t>
            </a:r>
          </a:p>
          <a:p>
            <a:pPr marL="177800" indent="-177800" algn="ctr" rtl="0">
              <a:lnSpc>
                <a:spcPct val="150000"/>
              </a:lnSpc>
              <a:buNone/>
            </a:pPr>
            <a:r>
              <a:rPr lang="en-US" sz="2000" b="1" dirty="0" smtClean="0"/>
              <a:t>Dynamic Conditional Correlation</a:t>
            </a:r>
          </a:p>
          <a:p>
            <a:pPr marL="177800" indent="-177800" algn="ctr" rtl="0">
              <a:lnSpc>
                <a:spcPct val="150000"/>
              </a:lnSpc>
              <a:buNone/>
            </a:pPr>
            <a:r>
              <a:rPr lang="en-US" sz="2000" b="1" dirty="0" smtClean="0"/>
              <a:t>(DCC)</a:t>
            </a:r>
          </a:p>
          <a:p>
            <a:pPr marL="177800" indent="-177800" algn="ctr" rtl="0">
              <a:lnSpc>
                <a:spcPct val="150000"/>
              </a:lnSpc>
              <a:buNone/>
            </a:pPr>
            <a:r>
              <a:rPr lang="en-US" sz="2000" b="1" dirty="0" smtClean="0"/>
              <a:t>Constant Conditional Correlation</a:t>
            </a:r>
          </a:p>
          <a:p>
            <a:pPr marL="177800" indent="-177800" algn="ctr" rtl="0">
              <a:lnSpc>
                <a:spcPct val="150000"/>
              </a:lnSpc>
              <a:buNone/>
            </a:pPr>
            <a:r>
              <a:rPr lang="en-US" sz="2000" b="1" dirty="0" smtClean="0"/>
              <a:t>(CCC)</a:t>
            </a:r>
            <a:endParaRPr lang="fa-IR" sz="2000" b="1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432300" y="1243013"/>
            <a:ext cx="4076701" cy="48529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ct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a-I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زیرگروه‏های مدل‏های سری زمانی غیرخطی یک متغیره</a:t>
            </a:r>
          </a:p>
          <a:p>
            <a:pPr marL="177800" marR="0" lvl="0" indent="-177800" algn="ct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 typeface="Wingdings" pitchFamily="2" charset="2"/>
              <a:buNone/>
              <a:tabLst/>
              <a:defRPr/>
            </a:pPr>
            <a:endParaRPr kumimoji="0" lang="fa-IR" sz="20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indent="-177800" eaLnBrk="0" hangingPunct="0">
              <a:lnSpc>
                <a:spcPct val="150000"/>
              </a:lnSpc>
              <a:buClr>
                <a:srgbClr val="009900"/>
              </a:buClr>
            </a:pPr>
            <a:r>
              <a:rPr lang="en-US" sz="2000" b="1" kern="0" baseline="0" dirty="0" smtClean="0">
                <a:latin typeface="+mn-lt"/>
                <a:cs typeface="+mn-cs"/>
              </a:rPr>
              <a:t>ARCH(</a:t>
            </a:r>
            <a:r>
              <a:rPr lang="el-GR" sz="2000" b="1" kern="0" baseline="0" dirty="0" smtClean="0">
                <a:latin typeface="+mn-lt"/>
                <a:cs typeface="+mn-cs"/>
              </a:rPr>
              <a:t>α</a:t>
            </a:r>
            <a:r>
              <a:rPr lang="en-US" sz="2000" b="1" kern="0" baseline="0" dirty="0" smtClean="0">
                <a:latin typeface="+mn-lt"/>
                <a:cs typeface="+mn-cs"/>
              </a:rPr>
              <a:t>)</a:t>
            </a:r>
          </a:p>
          <a:p>
            <a:pPr marL="177800" marR="0" lvl="0" indent="-17780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000" b="1" kern="0" baseline="0" dirty="0" smtClean="0">
                <a:latin typeface="+mn-lt"/>
                <a:cs typeface="+mn-cs"/>
              </a:rPr>
              <a:t>GARCH(</a:t>
            </a:r>
            <a:r>
              <a:rPr lang="el-GR" sz="2000" b="1" kern="0" baseline="0" dirty="0" smtClean="0">
                <a:latin typeface="+mn-lt"/>
                <a:cs typeface="+mn-cs"/>
              </a:rPr>
              <a:t>α</a:t>
            </a:r>
            <a:r>
              <a:rPr lang="en-US" sz="2000" b="1" kern="0" baseline="0" dirty="0" smtClean="0">
                <a:latin typeface="+mn-lt"/>
                <a:cs typeface="+mn-cs"/>
              </a:rPr>
              <a:t>,</a:t>
            </a:r>
            <a:r>
              <a:rPr lang="el-GR" sz="2000" b="1" kern="0" baseline="0" dirty="0" smtClean="0">
                <a:latin typeface="+mn-lt"/>
                <a:cs typeface="+mn-cs"/>
              </a:rPr>
              <a:t>β</a:t>
            </a:r>
            <a:r>
              <a:rPr lang="en-US" sz="2000" b="1" kern="0" baseline="0" dirty="0" smtClean="0">
                <a:latin typeface="+mn-lt"/>
                <a:cs typeface="+mn-cs"/>
              </a:rPr>
              <a:t>)</a:t>
            </a:r>
          </a:p>
          <a:p>
            <a:pPr marL="177800" lvl="0" indent="-177800" eaLnBrk="0" hangingPunct="0">
              <a:lnSpc>
                <a:spcPct val="150000"/>
              </a:lnSpc>
              <a:buClr>
                <a:srgbClr val="009900"/>
              </a:buClr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Asymmetric GARCH(</a:t>
            </a:r>
            <a:r>
              <a:rPr lang="el-GR" sz="2000" b="1" kern="0" baseline="0" dirty="0" smtClean="0"/>
              <a:t>α</a:t>
            </a:r>
            <a:r>
              <a:rPr lang="en-US" sz="2000" b="1" kern="0" baseline="0" dirty="0" smtClean="0"/>
              <a:t>,</a:t>
            </a:r>
            <a:r>
              <a:rPr lang="el-GR" sz="2000" b="1" kern="0" baseline="0" dirty="0" smtClean="0"/>
              <a:t>β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177800" marR="0" lvl="0" indent="-17780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 typeface="Wingdings" pitchFamily="2" charset="2"/>
              <a:buNone/>
              <a:tabLst/>
              <a:defRPr/>
            </a:pPr>
            <a:endParaRPr kumimoji="0" lang="fa-I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96" y="170688"/>
            <a:ext cx="7988300" cy="826008"/>
          </a:xfrm>
        </p:spPr>
        <p:txBody>
          <a:bodyPr/>
          <a:lstStyle/>
          <a:p>
            <a:r>
              <a:rPr lang="fa-IR" sz="2800" dirty="0" smtClean="0">
                <a:solidFill>
                  <a:srgbClr val="0000CC"/>
                </a:solidFill>
              </a:rPr>
              <a:t>مواد و روش‏ها</a:t>
            </a:r>
            <a:endParaRPr lang="fa-IR" sz="28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2" y="1193257"/>
            <a:ext cx="8471053" cy="5470590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fa-IR" sz="2200" b="1" dirty="0" smtClean="0">
                <a:solidFill>
                  <a:srgbClr val="FF0000"/>
                </a:solidFill>
              </a:rPr>
              <a:t>مدل</a:t>
            </a:r>
            <a:r>
              <a:rPr lang="fa-IR" sz="24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DVECH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0" indent="0" algn="justLow">
              <a:lnSpc>
                <a:spcPct val="120000"/>
              </a:lnSpc>
              <a:buNone/>
            </a:pPr>
            <a:r>
              <a:rPr lang="ar-SA" sz="2200" dirty="0" smtClean="0"/>
              <a:t>اين مدل توسط بولرسلو و همکاران (1988) ارائه شده و به فرم زير درنظر گرفته </a:t>
            </a:r>
            <a:r>
              <a:rPr lang="ar-SA" sz="2200" dirty="0" smtClean="0"/>
              <a:t>مي‌شود</a:t>
            </a:r>
            <a:r>
              <a:rPr lang="fa-IR" sz="2200" dirty="0" smtClean="0"/>
              <a:t> که مدل (1،1) آن فقط 9 پارامتر دارد:</a:t>
            </a:r>
            <a:endParaRPr lang="en-US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  <a:p>
            <a:pPr marL="0" indent="0" algn="justLow">
              <a:lnSpc>
                <a:spcPct val="120000"/>
              </a:lnSpc>
              <a:buNone/>
            </a:pPr>
            <a:r>
              <a:rPr lang="ar-SA" sz="2200" dirty="0" smtClean="0"/>
              <a:t>که </a:t>
            </a:r>
            <a:r>
              <a:rPr lang="en-US" sz="2000" dirty="0" smtClean="0"/>
              <a:t>m</a:t>
            </a:r>
            <a:r>
              <a:rPr lang="ar-SA" sz="2200" dirty="0" smtClean="0"/>
              <a:t> و </a:t>
            </a:r>
            <a:r>
              <a:rPr lang="en-US" sz="2000" dirty="0" smtClean="0"/>
              <a:t>s</a:t>
            </a:r>
            <a:r>
              <a:rPr lang="ar-SA" sz="2200" dirty="0" smtClean="0"/>
              <a:t> اعداد صحيح غيرمنفي،</a:t>
            </a:r>
            <a:r>
              <a:rPr lang="en-US" sz="2200" dirty="0" smtClean="0"/>
              <a:t>  </a:t>
            </a:r>
            <a:r>
              <a:rPr lang="ar-SA" sz="2200" dirty="0" smtClean="0"/>
              <a:t>  و </a:t>
            </a:r>
            <a:r>
              <a:rPr lang="fa-IR" sz="2200" dirty="0" smtClean="0"/>
              <a:t>   </a:t>
            </a:r>
            <a:r>
              <a:rPr lang="ar-SA" sz="2200" dirty="0" smtClean="0"/>
              <a:t> ماتريس‌هاي متقارن ضرايب و</a:t>
            </a:r>
            <a:r>
              <a:rPr lang="fa-IR" sz="2200" dirty="0" smtClean="0"/>
              <a:t>   </a:t>
            </a:r>
            <a:r>
              <a:rPr lang="ar-SA" sz="2200" dirty="0" smtClean="0"/>
              <a:t>  علامت ضرب هادامارد، يا به‌عبارتي ضرب درايه به درايه، هستند</a:t>
            </a:r>
            <a:r>
              <a:rPr lang="fa-IR" sz="2200" dirty="0" smtClean="0"/>
              <a:t>. بط</a:t>
            </a:r>
            <a:r>
              <a:rPr lang="ar-SA" sz="2200" dirty="0" smtClean="0"/>
              <a:t>ور مثال، يک مدل دومتغيره </a:t>
            </a:r>
            <a:r>
              <a:rPr lang="en-US" sz="2000" dirty="0" smtClean="0"/>
              <a:t>DVECH(1,1</a:t>
            </a:r>
            <a:r>
              <a:rPr lang="en-US" sz="2200" dirty="0" smtClean="0"/>
              <a:t>)</a:t>
            </a:r>
            <a:r>
              <a:rPr lang="ar-SA" sz="2200" dirty="0" smtClean="0"/>
              <a:t> به فرم زير نشان داده مي‌شود:</a:t>
            </a:r>
            <a:endParaRPr lang="fa-IR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fa-IR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fa-IR" sz="2200" dirty="0" smtClean="0"/>
          </a:p>
          <a:p>
            <a:pPr marL="0" indent="0" algn="justLow">
              <a:lnSpc>
                <a:spcPct val="120000"/>
              </a:lnSpc>
              <a:buNone/>
            </a:pPr>
            <a:r>
              <a:rPr lang="ar-SA" sz="2200" dirty="0" smtClean="0"/>
              <a:t>که</a:t>
            </a:r>
            <a:r>
              <a:rPr lang="fa-IR" sz="2200" dirty="0" smtClean="0"/>
              <a:t>       </a:t>
            </a:r>
            <a:r>
              <a:rPr lang="ar-SA" sz="2200" dirty="0" smtClean="0"/>
              <a:t> </a:t>
            </a:r>
            <a:r>
              <a:rPr lang="fa-IR" sz="2200" dirty="0" smtClean="0"/>
              <a:t>و         </a:t>
            </a:r>
            <a:r>
              <a:rPr lang="ar-SA" sz="2200" dirty="0" smtClean="0">
                <a:solidFill>
                  <a:srgbClr val="0000CC"/>
                </a:solidFill>
              </a:rPr>
              <a:t>واريانس شرطي </a:t>
            </a:r>
            <a:r>
              <a:rPr lang="ar-SA" sz="2200" dirty="0" smtClean="0"/>
              <a:t>و</a:t>
            </a:r>
            <a:r>
              <a:rPr lang="fa-IR" sz="2200" dirty="0" smtClean="0"/>
              <a:t>      </a:t>
            </a:r>
            <a:r>
              <a:rPr lang="ar-SA" sz="2200" dirty="0" smtClean="0"/>
              <a:t>  </a:t>
            </a:r>
            <a:r>
              <a:rPr lang="ar-SA" sz="2200" dirty="0" smtClean="0">
                <a:solidFill>
                  <a:srgbClr val="0000CC"/>
                </a:solidFill>
              </a:rPr>
              <a:t>کواريانس شرطي يا تغييرپذيري شرطي</a:t>
            </a:r>
            <a:r>
              <a:rPr lang="fa-IR" sz="2200" dirty="0" smtClean="0">
                <a:solidFill>
                  <a:srgbClr val="0000CC"/>
                </a:solidFill>
              </a:rPr>
              <a:t>.</a:t>
            </a:r>
          </a:p>
          <a:p>
            <a:pPr marL="0" indent="0" algn="justLow">
              <a:lnSpc>
                <a:spcPct val="120000"/>
              </a:lnSpc>
              <a:buNone/>
            </a:pPr>
            <a:r>
              <a:rPr lang="ar-SA" sz="2200" dirty="0" smtClean="0"/>
              <a:t>ميزان </a:t>
            </a:r>
            <a:r>
              <a:rPr lang="ar-SA" sz="2200" dirty="0" smtClean="0">
                <a:solidFill>
                  <a:srgbClr val="0000CC"/>
                </a:solidFill>
              </a:rPr>
              <a:t>تداوم کوتاه مدت در واريانس شرطي توسط </a:t>
            </a:r>
            <a:r>
              <a:rPr lang="en-US" sz="2000" dirty="0" smtClean="0">
                <a:solidFill>
                  <a:srgbClr val="0000CC"/>
                </a:solidFill>
              </a:rPr>
              <a:t>γ</a:t>
            </a:r>
            <a:r>
              <a:rPr lang="ar-SA" sz="2000" dirty="0" smtClean="0">
                <a:solidFill>
                  <a:srgbClr val="0000CC"/>
                </a:solidFill>
              </a:rPr>
              <a:t> </a:t>
            </a:r>
            <a:r>
              <a:rPr lang="ar-SA" sz="2200" dirty="0" smtClean="0"/>
              <a:t>و </a:t>
            </a:r>
            <a:r>
              <a:rPr lang="ar-SA" sz="2200" dirty="0" smtClean="0">
                <a:solidFill>
                  <a:srgbClr val="0000CC"/>
                </a:solidFill>
              </a:rPr>
              <a:t>تداوم بلند مدت توسط </a:t>
            </a:r>
            <a:r>
              <a:rPr lang="en-US" sz="2000" dirty="0" smtClean="0">
                <a:solidFill>
                  <a:srgbClr val="0000CC"/>
                </a:solidFill>
              </a:rPr>
              <a:t>g</a:t>
            </a:r>
            <a:r>
              <a:rPr lang="ar-SA" sz="2000" dirty="0" smtClean="0">
                <a:solidFill>
                  <a:srgbClr val="0000CC"/>
                </a:solidFill>
              </a:rPr>
              <a:t> </a:t>
            </a:r>
            <a:r>
              <a:rPr lang="ar-SA" sz="2200" dirty="0" smtClean="0"/>
              <a:t>تعريف مي‌شود. مقدار (</a:t>
            </a:r>
            <a:r>
              <a:rPr lang="en-US" sz="2000" dirty="0" smtClean="0"/>
              <a:t>g</a:t>
            </a:r>
            <a:r>
              <a:rPr lang="ar-SA" sz="2000" dirty="0" smtClean="0"/>
              <a:t>+</a:t>
            </a:r>
            <a:r>
              <a:rPr lang="en-US" sz="2000" dirty="0" smtClean="0"/>
              <a:t>γ</a:t>
            </a:r>
            <a:r>
              <a:rPr lang="ar-SA" sz="2200" dirty="0" smtClean="0"/>
              <a:t>) شدت تداوم را در رفتارهاي واريانس و کواريانس شرطي</a:t>
            </a:r>
            <a:r>
              <a:rPr lang="fa-IR" sz="2200" dirty="0" smtClean="0"/>
              <a:t>.</a:t>
            </a:r>
            <a:r>
              <a:rPr lang="ar-SA" sz="2400" dirty="0" smtClean="0"/>
              <a:t> </a:t>
            </a:r>
            <a:endParaRPr lang="fa-IR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fa-IR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88608"/>
            <a:ext cx="1905000" cy="457200"/>
          </a:xfrm>
        </p:spPr>
        <p:txBody>
          <a:bodyPr/>
          <a:lstStyle/>
          <a:p>
            <a:pPr>
              <a:defRPr/>
            </a:pPr>
            <a:fld id="{7579A5A5-F7DB-49A7-96ED-CE00C9281B13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38" name="Rectangle 14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1" name="Rectangle 1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4" name="Rectangle 2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158725" name="Object 5"/>
          <p:cNvGraphicFramePr>
            <a:graphicFrameLocks noChangeAspect="1"/>
          </p:cNvGraphicFramePr>
          <p:nvPr/>
        </p:nvGraphicFramePr>
        <p:xfrm>
          <a:off x="200417" y="2229633"/>
          <a:ext cx="4163974" cy="701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13" name="Equation" r:id="rId4" imgW="2654300" imgH="444500" progId="Equation.DSMT4">
                  <p:embed/>
                </p:oleObj>
              </mc:Choice>
              <mc:Fallback>
                <p:oleObj name="Equation" r:id="rId4" imgW="2654300" imgH="4445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417" y="2229633"/>
                        <a:ext cx="4163974" cy="701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1587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745412"/>
              </p:ext>
            </p:extLst>
          </p:nvPr>
        </p:nvGraphicFramePr>
        <p:xfrm>
          <a:off x="5471564" y="3058303"/>
          <a:ext cx="280688" cy="350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14" name="Equation" r:id="rId6" imgW="190500" imgH="228600" progId="Equation.DSMT4">
                  <p:embed/>
                </p:oleObj>
              </mc:Choice>
              <mc:Fallback>
                <p:oleObj name="Equation" r:id="rId6" imgW="19050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1564" y="3058303"/>
                        <a:ext cx="280688" cy="3508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1587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102685"/>
              </p:ext>
            </p:extLst>
          </p:nvPr>
        </p:nvGraphicFramePr>
        <p:xfrm>
          <a:off x="5053196" y="3047077"/>
          <a:ext cx="300625" cy="326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15" name="Equation" r:id="rId8" imgW="215713" imgH="241091" progId="Equation.DSMT4">
                  <p:embed/>
                </p:oleObj>
              </mc:Choice>
              <mc:Fallback>
                <p:oleObj name="Equation" r:id="rId8" imgW="215713" imgH="241091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196" y="3047077"/>
                        <a:ext cx="300625" cy="3267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1587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480714"/>
              </p:ext>
            </p:extLst>
          </p:nvPr>
        </p:nvGraphicFramePr>
        <p:xfrm>
          <a:off x="2242096" y="3096531"/>
          <a:ext cx="263047" cy="288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16" name="Equation" r:id="rId10" imgW="164814" imgH="177492" progId="Equation.DSMT4">
                  <p:embed/>
                </p:oleObj>
              </mc:Choice>
              <mc:Fallback>
                <p:oleObj name="Equation" r:id="rId10" imgW="164814" imgH="177492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2096" y="3096531"/>
                        <a:ext cx="263047" cy="288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35" name="Rectangle 15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15873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984145"/>
              </p:ext>
            </p:extLst>
          </p:nvPr>
        </p:nvGraphicFramePr>
        <p:xfrm>
          <a:off x="200415" y="3953508"/>
          <a:ext cx="4495319" cy="1252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17" name="Equation" r:id="rId12" imgW="3657600" imgH="1016000" progId="Equation.DSMT4">
                  <p:embed/>
                </p:oleObj>
              </mc:Choice>
              <mc:Fallback>
                <p:oleObj name="Equation" r:id="rId12" imgW="3657600" imgH="10160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415" y="3953508"/>
                        <a:ext cx="4495319" cy="12526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3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158738" name="Object 18"/>
          <p:cNvGraphicFramePr>
            <a:graphicFrameLocks noChangeAspect="1"/>
          </p:cNvGraphicFramePr>
          <p:nvPr/>
        </p:nvGraphicFramePr>
        <p:xfrm>
          <a:off x="7866345" y="5273457"/>
          <a:ext cx="413359" cy="369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18" name="Equation" r:id="rId14" imgW="266469" imgH="241091" progId="Equation.DSMT4">
                  <p:embed/>
                </p:oleObj>
              </mc:Choice>
              <mc:Fallback>
                <p:oleObj name="Equation" r:id="rId14" imgW="266469" imgH="241091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6345" y="5273457"/>
                        <a:ext cx="413359" cy="3690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40" name="Rectangle 2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158741" name="Object 21"/>
          <p:cNvGraphicFramePr>
            <a:graphicFrameLocks noChangeAspect="1"/>
          </p:cNvGraphicFramePr>
          <p:nvPr/>
        </p:nvGraphicFramePr>
        <p:xfrm>
          <a:off x="7290147" y="5273457"/>
          <a:ext cx="421376" cy="363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19" name="Equation" r:id="rId16" imgW="279279" imgH="241195" progId="Equation.DSMT4">
                  <p:embed/>
                </p:oleObj>
              </mc:Choice>
              <mc:Fallback>
                <p:oleObj name="Equation" r:id="rId16" imgW="279279" imgH="241195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0147" y="5273457"/>
                        <a:ext cx="421376" cy="3632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43" name="Rectangle 2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15874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942193"/>
              </p:ext>
            </p:extLst>
          </p:nvPr>
        </p:nvGraphicFramePr>
        <p:xfrm>
          <a:off x="5051730" y="5297858"/>
          <a:ext cx="388307" cy="334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20" name="Equation" r:id="rId18" imgW="279279" imgH="241195" progId="Equation.DSMT4">
                  <p:embed/>
                </p:oleObj>
              </mc:Choice>
              <mc:Fallback>
                <p:oleObj name="Equation" r:id="rId18" imgW="279279" imgH="241195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730" y="5297858"/>
                        <a:ext cx="388307" cy="3347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46" name="Rectangle 2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>
          <a:xfrm>
            <a:off x="3068877" y="6375748"/>
            <a:ext cx="3255723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008000"/>
                </a:solidFill>
              </a:rPr>
              <a:t>دومین کنفرانس ملی هیدرولوژی ایران، دانشگاه شهرکرد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96" y="-14667"/>
            <a:ext cx="7988300" cy="826008"/>
          </a:xfrm>
        </p:spPr>
        <p:txBody>
          <a:bodyPr/>
          <a:lstStyle/>
          <a:p>
            <a:r>
              <a:rPr lang="fa-IR" sz="2800" dirty="0" smtClean="0">
                <a:solidFill>
                  <a:srgbClr val="0000CC"/>
                </a:solidFill>
              </a:rPr>
              <a:t>نتایج و بحث</a:t>
            </a:r>
            <a:endParaRPr lang="fa-IR" sz="28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2" y="1193257"/>
            <a:ext cx="8471053" cy="5470590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endParaRPr lang="fa-IR" sz="2000" b="1" dirty="0" smtClean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v"/>
            </a:pPr>
            <a:endParaRPr lang="fa-IR" sz="2000" b="1" dirty="0" smtClean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v"/>
            </a:pPr>
            <a:endParaRPr lang="fa-IR" sz="2000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endParaRPr lang="fa-IR" sz="2000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endParaRPr lang="fa-IR" sz="2000" b="1" dirty="0" smtClean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v"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v"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fa-IR" sz="2000" b="1" dirty="0" smtClean="0">
                <a:solidFill>
                  <a:srgbClr val="FF0000"/>
                </a:solidFill>
              </a:rPr>
              <a:t>مدل‏سازی فرآیند بارش-رواناب</a:t>
            </a:r>
          </a:p>
          <a:p>
            <a:pPr marL="0" lvl="0" indent="0" algn="justLow">
              <a:buFont typeface="Wingdings" pitchFamily="2" charset="2"/>
              <a:buChar char="ü"/>
            </a:pPr>
            <a:r>
              <a:rPr lang="fa-IR" sz="2200" dirty="0" smtClean="0"/>
              <a:t> </a:t>
            </a:r>
            <a:r>
              <a:rPr lang="ar-SA" sz="2000" dirty="0" smtClean="0"/>
              <a:t>در مطالعه مدرس و اُواردا (2013) بر روي </a:t>
            </a:r>
            <a:r>
              <a:rPr lang="ar-SA" sz="2000" dirty="0" smtClean="0">
                <a:solidFill>
                  <a:srgbClr val="0000CC"/>
                </a:solidFill>
              </a:rPr>
              <a:t>فرآيند بارش-رواناب</a:t>
            </a:r>
            <a:r>
              <a:rPr lang="fa-IR" sz="2000" dirty="0" smtClean="0"/>
              <a:t>،</a:t>
            </a:r>
            <a:r>
              <a:rPr lang="ar-SA" sz="2000" dirty="0" smtClean="0"/>
              <a:t> ارتباط واريانس-کواريانس بين متغيرهاي بارش و رواناب </a:t>
            </a:r>
            <a:r>
              <a:rPr lang="fa-IR" sz="2000" dirty="0" smtClean="0"/>
              <a:t>را </a:t>
            </a:r>
            <a:r>
              <a:rPr lang="ar-SA" sz="2000" dirty="0" smtClean="0"/>
              <a:t>با استفاده از مدل </a:t>
            </a:r>
            <a:r>
              <a:rPr lang="en-US" sz="1800" dirty="0" smtClean="0"/>
              <a:t>DVECH</a:t>
            </a:r>
            <a:r>
              <a:rPr lang="ar-SA" sz="2000" dirty="0" smtClean="0"/>
              <a:t> براي </a:t>
            </a:r>
            <a:r>
              <a:rPr lang="ar-SA" sz="2000" dirty="0" smtClean="0">
                <a:solidFill>
                  <a:srgbClr val="0000CC"/>
                </a:solidFill>
              </a:rPr>
              <a:t>حوضه آبريز جنوب شرقي </a:t>
            </a:r>
            <a:r>
              <a:rPr lang="en-US" sz="1800" dirty="0" smtClean="0"/>
              <a:t>Saint-Laurent</a:t>
            </a:r>
            <a:r>
              <a:rPr lang="ar-SA" sz="2000" dirty="0" smtClean="0"/>
              <a:t> در استان کِبِک، کانادا، مدل‌سازي </a:t>
            </a:r>
            <a:r>
              <a:rPr lang="fa-IR" sz="2000" dirty="0" smtClean="0"/>
              <a:t>شد</a:t>
            </a:r>
            <a:r>
              <a:rPr lang="ar-SA" sz="2000" dirty="0" smtClean="0"/>
              <a:t>.</a:t>
            </a:r>
            <a:endParaRPr lang="fa-IR" sz="2000" dirty="0" smtClean="0"/>
          </a:p>
          <a:p>
            <a:pPr marL="0" lvl="0" indent="0" algn="justLow">
              <a:buFont typeface="Wingdings" pitchFamily="2" charset="2"/>
              <a:buChar char="ü"/>
            </a:pPr>
            <a:endParaRPr lang="fa-IR" sz="2000" dirty="0" smtClean="0"/>
          </a:p>
          <a:p>
            <a:pPr marL="0" lvl="0" indent="0" algn="justLow">
              <a:buFont typeface="Wingdings" pitchFamily="2" charset="2"/>
              <a:buChar char="ü"/>
            </a:pPr>
            <a:endParaRPr lang="fa-IR" sz="2000" dirty="0" smtClean="0"/>
          </a:p>
          <a:p>
            <a:pPr marL="0" lvl="0" indent="0" algn="justLow">
              <a:buNone/>
            </a:pPr>
            <a:r>
              <a:rPr lang="ar-SA" sz="2000" dirty="0" smtClean="0"/>
              <a:t> </a:t>
            </a:r>
            <a:endParaRPr lang="fa-IR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88608"/>
            <a:ext cx="1905000" cy="457200"/>
          </a:xfrm>
        </p:spPr>
        <p:txBody>
          <a:bodyPr/>
          <a:lstStyle/>
          <a:p>
            <a:pPr>
              <a:defRPr/>
            </a:pPr>
            <a:fld id="{7579A5A5-F7DB-49A7-96ED-CE00C9281B13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38" name="Rectangle 14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1" name="Rectangle 1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4" name="Rectangle 2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5" name="Rectangle 15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0" name="Rectangle 2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3" name="Rectangle 2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6" name="Rectangle 2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3144033" y="6325644"/>
            <a:ext cx="3168041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008000"/>
                </a:solidFill>
              </a:rPr>
              <a:t>دومین کنفرانس ملی هیدرولوژی ایران، دانشگاه شهرکرد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92513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996" y="1101053"/>
            <a:ext cx="8401050" cy="2628000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96" y="-14667"/>
            <a:ext cx="7988300" cy="826008"/>
          </a:xfrm>
        </p:spPr>
        <p:txBody>
          <a:bodyPr/>
          <a:lstStyle/>
          <a:p>
            <a:r>
              <a:rPr lang="fa-IR" sz="2800" dirty="0" smtClean="0">
                <a:solidFill>
                  <a:srgbClr val="0000CC"/>
                </a:solidFill>
              </a:rPr>
              <a:t>نتایج و بحث</a:t>
            </a:r>
            <a:endParaRPr lang="fa-IR" sz="28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2" y="1193257"/>
            <a:ext cx="8471053" cy="5470590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endParaRPr lang="fa-IR" sz="2000" b="1" dirty="0" smtClean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v"/>
            </a:pPr>
            <a:endParaRPr lang="fa-IR" sz="2000" b="1" dirty="0" smtClean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v"/>
            </a:pPr>
            <a:endParaRPr lang="fa-IR" sz="2000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endParaRPr lang="fa-IR" sz="2000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endParaRPr lang="fa-IR" sz="2000" b="1" dirty="0" smtClean="0">
              <a:solidFill>
                <a:srgbClr val="FF0000"/>
              </a:solidFill>
            </a:endParaRPr>
          </a:p>
          <a:p>
            <a:pPr marL="0" lvl="0" indent="0" algn="justLow">
              <a:buNone/>
            </a:pPr>
            <a:endParaRPr lang="en-US" sz="2000" dirty="0" smtClean="0"/>
          </a:p>
          <a:p>
            <a:pPr marL="0" lvl="0" indent="0" algn="justLow">
              <a:buNone/>
            </a:pPr>
            <a:endParaRPr lang="en-US" sz="2000" dirty="0" smtClean="0"/>
          </a:p>
          <a:p>
            <a:pPr marL="0" lvl="0" indent="0" algn="justLow">
              <a:buNone/>
            </a:pPr>
            <a:endParaRPr lang="en-US" sz="2000" dirty="0" smtClean="0"/>
          </a:p>
          <a:p>
            <a:pPr marL="0" lvl="0" indent="0" algn="justLow">
              <a:buNone/>
            </a:pPr>
            <a:endParaRPr lang="fa-IR" sz="2000" dirty="0" smtClean="0"/>
          </a:p>
          <a:p>
            <a:pPr marL="0" lvl="0" indent="0" algn="justLow">
              <a:buFont typeface="Wingdings" pitchFamily="2" charset="2"/>
              <a:buChar char="ü"/>
            </a:pPr>
            <a:r>
              <a:rPr lang="ar-SA" sz="2000" dirty="0" smtClean="0"/>
              <a:t>بر اساس مدل‌ </a:t>
            </a:r>
            <a:r>
              <a:rPr lang="en-US" sz="1800" dirty="0" smtClean="0"/>
              <a:t>DVECH(1,1</a:t>
            </a:r>
            <a:r>
              <a:rPr lang="en-US" sz="2000" dirty="0" smtClean="0"/>
              <a:t>)</a:t>
            </a:r>
            <a:r>
              <a:rPr lang="fa-IR" sz="2000" dirty="0" smtClean="0"/>
              <a:t>،</a:t>
            </a:r>
            <a:r>
              <a:rPr lang="ar-SA" sz="2000" dirty="0" smtClean="0"/>
              <a:t> نتايج حاکي از وجود تداوم کوتاه‌مدت و بلندمدت در ماتريس واريانس-کواريانس شرطي فرآيند بارش-رواناب مي‌باشد.</a:t>
            </a:r>
            <a:endParaRPr lang="fa-IR" sz="2000" dirty="0" smtClean="0"/>
          </a:p>
          <a:p>
            <a:pPr marL="0" lvl="0" indent="0" algn="justLow">
              <a:buNone/>
            </a:pPr>
            <a:r>
              <a:rPr lang="ar-SA" sz="2000" dirty="0" smtClean="0"/>
              <a:t> </a:t>
            </a:r>
            <a:endParaRPr lang="fa-IR" sz="2000" dirty="0" smtClean="0"/>
          </a:p>
          <a:p>
            <a:pPr marL="0" lvl="0" indent="0" algn="justLow">
              <a:buFont typeface="Wingdings" pitchFamily="2" charset="2"/>
              <a:buChar char="ü"/>
            </a:pPr>
            <a:r>
              <a:rPr lang="fa-IR" sz="2000" dirty="0" smtClean="0"/>
              <a:t> </a:t>
            </a:r>
            <a:r>
              <a:rPr lang="ar-SA" sz="2000" dirty="0" smtClean="0">
                <a:solidFill>
                  <a:srgbClr val="0000CC"/>
                </a:solidFill>
              </a:rPr>
              <a:t>واريانس شرطي بارش </a:t>
            </a:r>
            <a:r>
              <a:rPr lang="ar-SA" sz="2000" dirty="0" smtClean="0"/>
              <a:t>داراي </a:t>
            </a:r>
            <a:r>
              <a:rPr lang="ar-SA" sz="2000" dirty="0" smtClean="0">
                <a:solidFill>
                  <a:srgbClr val="0000CC"/>
                </a:solidFill>
              </a:rPr>
              <a:t>تداوم بزرگتري </a:t>
            </a:r>
            <a:r>
              <a:rPr lang="ar-SA" sz="2000" dirty="0" smtClean="0"/>
              <a:t>نسبت به ساختار </a:t>
            </a:r>
            <a:r>
              <a:rPr lang="ar-SA" sz="2000" dirty="0" smtClean="0">
                <a:solidFill>
                  <a:srgbClr val="0000CC"/>
                </a:solidFill>
              </a:rPr>
              <a:t>واريانس جريان رودخانه </a:t>
            </a:r>
            <a:r>
              <a:rPr lang="ar-SA" sz="2000" dirty="0" smtClean="0"/>
              <a:t>مي‌باشد. </a:t>
            </a:r>
            <a:endParaRPr lang="fa-IR" sz="20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fa-IR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88608"/>
            <a:ext cx="1905000" cy="457200"/>
          </a:xfrm>
        </p:spPr>
        <p:txBody>
          <a:bodyPr/>
          <a:lstStyle/>
          <a:p>
            <a:pPr>
              <a:defRPr/>
            </a:pPr>
            <a:fld id="{7579A5A5-F7DB-49A7-96ED-CE00C9281B13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38" name="Rectangle 14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1" name="Rectangle 1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4" name="Rectangle 2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5" name="Rectangle 15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0" name="Rectangle 2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3" name="Rectangle 2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6" name="Rectangle 2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3144033" y="6325644"/>
            <a:ext cx="3168041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008000"/>
                </a:solidFill>
              </a:rPr>
              <a:t>دومین کنفرانس ملی هیدرولوژی ایران، دانشگاه شهرکرد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28" y="890648"/>
            <a:ext cx="5612514" cy="385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5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7" y="1515649"/>
            <a:ext cx="5849266" cy="463434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96" y="170688"/>
            <a:ext cx="7988300" cy="826008"/>
          </a:xfrm>
        </p:spPr>
        <p:txBody>
          <a:bodyPr/>
          <a:lstStyle/>
          <a:p>
            <a:r>
              <a:rPr lang="fa-IR" sz="2800" dirty="0" smtClean="0">
                <a:solidFill>
                  <a:srgbClr val="0000CC"/>
                </a:solidFill>
              </a:rPr>
              <a:t>نتایج و بحث</a:t>
            </a:r>
            <a:endParaRPr lang="fa-IR" sz="28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2" y="1193257"/>
            <a:ext cx="8471053" cy="5470590"/>
          </a:xfrm>
        </p:spPr>
        <p:txBody>
          <a:bodyPr/>
          <a:lstStyle/>
          <a:p>
            <a:pPr algn="ctr">
              <a:buNone/>
            </a:pPr>
            <a:r>
              <a:rPr lang="fa-IR" sz="1600" b="1" dirty="0" smtClean="0"/>
              <a:t>ماتريس </a:t>
            </a:r>
            <a:r>
              <a:rPr lang="fa-IR" sz="1600" b="1" dirty="0"/>
              <a:t>واريانس-کواريانس شرطي براي سري‌هاي زماني بارش و دبي جريان با استفاده از مدل </a:t>
            </a:r>
            <a:r>
              <a:rPr lang="en-US" sz="1400" b="1" dirty="0"/>
              <a:t>DVECH</a:t>
            </a:r>
          </a:p>
          <a:p>
            <a:pPr>
              <a:buNone/>
            </a:pPr>
            <a:endParaRPr lang="fa-IR" sz="1600" b="1" dirty="0" smtClean="0"/>
          </a:p>
          <a:p>
            <a:pPr>
              <a:buNone/>
            </a:pPr>
            <a:endParaRPr lang="fa-IR" sz="1600" b="1" dirty="0" smtClean="0"/>
          </a:p>
          <a:p>
            <a:pPr>
              <a:buNone/>
            </a:pPr>
            <a:endParaRPr lang="fa-IR" sz="1600" b="1" dirty="0" smtClean="0"/>
          </a:p>
          <a:p>
            <a:pPr>
              <a:buNone/>
            </a:pPr>
            <a:endParaRPr lang="fa-IR" sz="1600" b="1" dirty="0" smtClean="0"/>
          </a:p>
          <a:p>
            <a:pPr>
              <a:buNone/>
            </a:pPr>
            <a:endParaRPr lang="fa-IR" sz="1600" b="1" dirty="0" smtClean="0"/>
          </a:p>
          <a:p>
            <a:pPr>
              <a:buNone/>
            </a:pPr>
            <a:endParaRPr lang="fa-IR" sz="1600" b="1" dirty="0" smtClean="0"/>
          </a:p>
          <a:p>
            <a:pPr>
              <a:buNone/>
            </a:pPr>
            <a:endParaRPr lang="fa-IR" sz="1600" b="1" dirty="0" smtClean="0"/>
          </a:p>
          <a:p>
            <a:pPr>
              <a:buNone/>
            </a:pPr>
            <a:endParaRPr lang="fa-IR" sz="1600" b="1" dirty="0" smtClean="0"/>
          </a:p>
          <a:p>
            <a:pPr>
              <a:buNone/>
            </a:pPr>
            <a:endParaRPr lang="fa-IR" sz="1600" b="1" dirty="0" smtClean="0"/>
          </a:p>
          <a:p>
            <a:pPr>
              <a:buNone/>
            </a:pPr>
            <a:endParaRPr lang="fa-IR" sz="1600" b="1" dirty="0" smtClean="0"/>
          </a:p>
          <a:p>
            <a:pPr>
              <a:buNone/>
            </a:pPr>
            <a:endParaRPr lang="fa-IR" sz="1600" b="1" dirty="0" smtClean="0"/>
          </a:p>
          <a:p>
            <a:pPr>
              <a:buNone/>
            </a:pPr>
            <a:endParaRPr lang="fa-IR" sz="1600" b="1" dirty="0" smtClean="0"/>
          </a:p>
          <a:p>
            <a:pPr>
              <a:buNone/>
            </a:pPr>
            <a:endParaRPr lang="fa-IR" sz="1600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fa-IR" sz="1600" dirty="0">
              <a:solidFill>
                <a:srgbClr val="0000CC"/>
              </a:solidFill>
            </a:endParaRPr>
          </a:p>
          <a:p>
            <a:pPr>
              <a:buNone/>
            </a:pPr>
            <a:endParaRPr lang="fa-IR" sz="1600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fa-IR" sz="1600" dirty="0">
              <a:solidFill>
                <a:srgbClr val="0000CC"/>
              </a:solidFill>
            </a:endParaRPr>
          </a:p>
          <a:p>
            <a:pPr>
              <a:buNone/>
            </a:pPr>
            <a:endParaRPr lang="fa-IR" sz="1600" b="1" dirty="0" smtClean="0"/>
          </a:p>
          <a:p>
            <a:pPr>
              <a:buNone/>
            </a:pPr>
            <a:endParaRPr lang="fa-IR" sz="1600" b="1" dirty="0" smtClean="0"/>
          </a:p>
          <a:p>
            <a:pPr algn="ctr">
              <a:buNone/>
            </a:pPr>
            <a:endParaRPr lang="fa-IR" sz="1600" b="1" dirty="0" smtClean="0"/>
          </a:p>
          <a:p>
            <a:pPr lvl="0">
              <a:buNone/>
            </a:pPr>
            <a:r>
              <a:rPr lang="ar-SA" sz="2200" dirty="0" smtClean="0"/>
              <a:t> </a:t>
            </a:r>
            <a:endParaRPr lang="fa-IR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fa-IR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88608"/>
            <a:ext cx="1905000" cy="457200"/>
          </a:xfrm>
        </p:spPr>
        <p:txBody>
          <a:bodyPr/>
          <a:lstStyle/>
          <a:p>
            <a:pPr>
              <a:defRPr/>
            </a:pPr>
            <a:fld id="{7579A5A5-F7DB-49A7-96ED-CE00C9281B13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38" name="Rectangle 14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1" name="Rectangle 1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4" name="Rectangle 2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5" name="Rectangle 15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0" name="Rectangle 2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3" name="Rectangle 2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6" name="Rectangle 2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3144033" y="6325644"/>
            <a:ext cx="3168041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008000"/>
                </a:solidFill>
              </a:rPr>
              <a:t>دومین کنفرانس ملی هیدرولوژی ایران، دانشگاه شهرکرد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91489" name="Picture 1"/>
          <p:cNvPicPr>
            <a:picLocks noChangeArrowheads="1"/>
          </p:cNvPicPr>
          <p:nvPr/>
        </p:nvPicPr>
        <p:blipFill>
          <a:blip r:embed="rId3" cstate="print"/>
          <a:srcRect l="67500" t="41233" r="3425" b="20137"/>
          <a:stretch>
            <a:fillRect/>
          </a:stretch>
        </p:blipFill>
        <p:spPr bwMode="auto">
          <a:xfrm>
            <a:off x="5941616" y="1717542"/>
            <a:ext cx="2799538" cy="240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58392" y="4358244"/>
            <a:ext cx="2613486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ar-SA" dirty="0">
                <a:solidFill>
                  <a:srgbClr val="0000CC"/>
                </a:solidFill>
              </a:rPr>
              <a:t>تداوم بالايي در ساختار کواريانس فرآيند بارش-رواناب</a:t>
            </a:r>
            <a:r>
              <a:rPr lang="ar-SA" dirty="0"/>
              <a:t> وجود دارد و تداوم واريانس شرطي براي سري زماني دبي جريان رودخانه‌ها کمتر از تداوم واريانس سري زماني داده‌هاي بارش مي‌باشد.</a:t>
            </a:r>
            <a:endParaRPr lang="fa-IR" dirty="0"/>
          </a:p>
          <a:p>
            <a:endParaRPr lang="en-US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96" y="170688"/>
            <a:ext cx="7988300" cy="826008"/>
          </a:xfrm>
        </p:spPr>
        <p:txBody>
          <a:bodyPr/>
          <a:lstStyle/>
          <a:p>
            <a:r>
              <a:rPr lang="fa-IR" sz="2800" dirty="0" smtClean="0">
                <a:solidFill>
                  <a:srgbClr val="0000CC"/>
                </a:solidFill>
              </a:rPr>
              <a:t>نتایج و بحث</a:t>
            </a:r>
            <a:endParaRPr lang="fa-IR" sz="28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2" y="1193257"/>
            <a:ext cx="8471053" cy="5470590"/>
          </a:xfrm>
        </p:spPr>
        <p:txBody>
          <a:bodyPr/>
          <a:lstStyle/>
          <a:p>
            <a:pPr marL="0" indent="0" algn="justLow">
              <a:lnSpc>
                <a:spcPct val="120000"/>
              </a:lnSpc>
              <a:buNone/>
            </a:pPr>
            <a:endParaRPr lang="fa-IR" sz="1400" b="1" dirty="0" smtClean="0"/>
          </a:p>
          <a:p>
            <a:pPr marL="0" lvl="0" indent="0" algn="justLow">
              <a:lnSpc>
                <a:spcPct val="120000"/>
              </a:lnSpc>
              <a:buNone/>
            </a:pPr>
            <a:r>
              <a:rPr lang="ar-SA" sz="2200" dirty="0" smtClean="0"/>
              <a:t> </a:t>
            </a:r>
            <a:endParaRPr lang="fa-IR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fa-IR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88608"/>
            <a:ext cx="1905000" cy="457200"/>
          </a:xfrm>
        </p:spPr>
        <p:txBody>
          <a:bodyPr/>
          <a:lstStyle/>
          <a:p>
            <a:pPr>
              <a:defRPr/>
            </a:pPr>
            <a:fld id="{7579A5A5-F7DB-49A7-96ED-CE00C9281B13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38" name="Rectangle 14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1" name="Rectangle 1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4" name="Rectangle 2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5" name="Rectangle 15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0" name="Rectangle 2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3" name="Rectangle 2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6" name="Rectangle 2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3144033" y="6325644"/>
            <a:ext cx="3168041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008000"/>
                </a:solidFill>
              </a:rPr>
              <a:t>دومین کنفرانس ملی هیدرولوژی ایران، دانشگاه شهرکرد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89441" name="Picture 5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388" y="1691843"/>
            <a:ext cx="7720187" cy="488541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8128" y="1254800"/>
            <a:ext cx="8338431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Low" rtl="1">
              <a:lnSpc>
                <a:spcPct val="120000"/>
              </a:lnSpc>
              <a:buNone/>
            </a:pPr>
            <a:r>
              <a:rPr lang="fa-IR" b="1" dirty="0" smtClean="0"/>
              <a:t> ضريب </a:t>
            </a:r>
            <a:r>
              <a:rPr lang="fa-IR" b="1" dirty="0"/>
              <a:t>همبستگي </a:t>
            </a:r>
            <a:r>
              <a:rPr lang="fa-IR" b="1" dirty="0" smtClean="0"/>
              <a:t>شرطي  </a:t>
            </a:r>
            <a:r>
              <a:rPr lang="fa-IR" b="1" dirty="0"/>
              <a:t>بين سري‌هاي زماني بارش و </a:t>
            </a:r>
            <a:r>
              <a:rPr lang="fa-IR" b="1" dirty="0" smtClean="0"/>
              <a:t>دبي  </a:t>
            </a:r>
            <a:r>
              <a:rPr lang="fa-IR" b="1" dirty="0"/>
              <a:t>جريان با </a:t>
            </a:r>
            <a:r>
              <a:rPr lang="fa-IR" b="1" dirty="0" smtClean="0"/>
              <a:t>استفاده  </a:t>
            </a:r>
            <a:r>
              <a:rPr lang="fa-IR" b="1" dirty="0"/>
              <a:t>از مدل </a:t>
            </a:r>
            <a:r>
              <a:rPr lang="en-US" sz="2400" b="1" dirty="0" smtClean="0"/>
              <a:t>DVECH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96" y="170688"/>
            <a:ext cx="7988300" cy="826008"/>
          </a:xfrm>
        </p:spPr>
        <p:txBody>
          <a:bodyPr/>
          <a:lstStyle/>
          <a:p>
            <a:r>
              <a:rPr lang="fa-IR" sz="2800" dirty="0" smtClean="0">
                <a:solidFill>
                  <a:srgbClr val="0000CC"/>
                </a:solidFill>
              </a:rPr>
              <a:t>نتایج و بحث</a:t>
            </a:r>
            <a:endParaRPr lang="fa-IR" sz="28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60" y="1168205"/>
            <a:ext cx="8471053" cy="5470590"/>
          </a:xfrm>
        </p:spPr>
        <p:txBody>
          <a:bodyPr/>
          <a:lstStyle/>
          <a:p>
            <a:pPr marL="0" lvl="0" indent="0" algn="justLow">
              <a:lnSpc>
                <a:spcPct val="120000"/>
              </a:lnSpc>
              <a:buNone/>
            </a:pPr>
            <a:endParaRPr lang="fa-IR" sz="2200" dirty="0" smtClean="0"/>
          </a:p>
          <a:p>
            <a:pPr marL="0" lvl="0" indent="0" algn="justLow">
              <a:lnSpc>
                <a:spcPct val="120000"/>
              </a:lnSpc>
              <a:buNone/>
            </a:pPr>
            <a:endParaRPr lang="fa-IR" sz="2200" dirty="0" smtClean="0"/>
          </a:p>
          <a:p>
            <a:pPr marL="0" lvl="0" indent="0" algn="justLow">
              <a:lnSpc>
                <a:spcPct val="120000"/>
              </a:lnSpc>
              <a:buNone/>
            </a:pPr>
            <a:endParaRPr lang="fa-IR" sz="2200" dirty="0" smtClean="0"/>
          </a:p>
          <a:p>
            <a:pPr marL="0" lvl="0" indent="0" algn="justLow">
              <a:lnSpc>
                <a:spcPct val="80000"/>
              </a:lnSpc>
              <a:buFont typeface="Wingdings" pitchFamily="2" charset="2"/>
              <a:buChar char="ü"/>
            </a:pPr>
            <a:endParaRPr lang="fa-IR" sz="2200" dirty="0" smtClean="0"/>
          </a:p>
          <a:p>
            <a:pPr marL="0" lvl="0" indent="0" algn="justLow">
              <a:lnSpc>
                <a:spcPct val="80000"/>
              </a:lnSpc>
              <a:buFont typeface="Wingdings" pitchFamily="2" charset="2"/>
              <a:buChar char="ü"/>
            </a:pPr>
            <a:endParaRPr lang="fa-IR" sz="2200" dirty="0" smtClean="0"/>
          </a:p>
          <a:p>
            <a:pPr marL="0" lvl="0" indent="0" algn="justLow">
              <a:lnSpc>
                <a:spcPct val="120000"/>
              </a:lnSpc>
              <a:buFont typeface="Wingdings" pitchFamily="2" charset="2"/>
              <a:buChar char="ü"/>
            </a:pPr>
            <a:r>
              <a:rPr lang="fa-IR" sz="2200" dirty="0" smtClean="0"/>
              <a:t> </a:t>
            </a:r>
            <a:r>
              <a:rPr lang="ar-SA" sz="2200" dirty="0" smtClean="0"/>
              <a:t>ساختار کواريانس بين سري‌هاي زماني </a:t>
            </a:r>
            <a:r>
              <a:rPr lang="en-US" sz="2200" dirty="0" smtClean="0">
                <a:solidFill>
                  <a:srgbClr val="0000CC"/>
                </a:solidFill>
              </a:rPr>
              <a:t>SPI</a:t>
            </a:r>
            <a:r>
              <a:rPr lang="ar-SA" sz="2200" dirty="0" smtClean="0"/>
              <a:t> </a:t>
            </a:r>
            <a:r>
              <a:rPr lang="fa-IR" sz="2200" dirty="0" smtClean="0"/>
              <a:t>و </a:t>
            </a:r>
            <a:r>
              <a:rPr lang="ar-SA" sz="2200" dirty="0" smtClean="0">
                <a:solidFill>
                  <a:srgbClr val="0000CC"/>
                </a:solidFill>
              </a:rPr>
              <a:t>نوسانات</a:t>
            </a:r>
            <a:r>
              <a:rPr lang="ar-SA" sz="2200" dirty="0" smtClean="0"/>
              <a:t> </a:t>
            </a:r>
            <a:r>
              <a:rPr lang="ar-SA" sz="2200" dirty="0" smtClean="0">
                <a:solidFill>
                  <a:srgbClr val="0000CC"/>
                </a:solidFill>
              </a:rPr>
              <a:t>اقليمي</a:t>
            </a:r>
            <a:r>
              <a:rPr lang="ar-SA" sz="2200" dirty="0" smtClean="0"/>
              <a:t> شامل شاخص نوسانات جنوبي (</a:t>
            </a:r>
            <a:r>
              <a:rPr lang="en-US" sz="2000" dirty="0" smtClean="0">
                <a:solidFill>
                  <a:srgbClr val="0000CC"/>
                </a:solidFill>
              </a:rPr>
              <a:t>SOI</a:t>
            </a:r>
            <a:r>
              <a:rPr lang="ar-SA" sz="2200" dirty="0" smtClean="0"/>
              <a:t>) و نوسانات آتلانتيک شمالي (</a:t>
            </a:r>
            <a:r>
              <a:rPr lang="en-US" sz="2000" dirty="0" smtClean="0">
                <a:solidFill>
                  <a:srgbClr val="0000CC"/>
                </a:solidFill>
              </a:rPr>
              <a:t>NAO</a:t>
            </a:r>
            <a:r>
              <a:rPr lang="ar-SA" sz="2200" dirty="0" smtClean="0"/>
              <a:t>) را براي داده‌هاي دو ايستگاه </a:t>
            </a:r>
            <a:r>
              <a:rPr lang="ar-SA" sz="2200" dirty="0" smtClean="0">
                <a:solidFill>
                  <a:srgbClr val="0000CC"/>
                </a:solidFill>
              </a:rPr>
              <a:t>اروميه</a:t>
            </a:r>
            <a:r>
              <a:rPr lang="ar-SA" sz="2200" dirty="0" smtClean="0"/>
              <a:t> و </a:t>
            </a:r>
            <a:r>
              <a:rPr lang="ar-SA" sz="2200" dirty="0" smtClean="0">
                <a:solidFill>
                  <a:srgbClr val="0000CC"/>
                </a:solidFill>
              </a:rPr>
              <a:t>شيراز</a:t>
            </a:r>
            <a:r>
              <a:rPr lang="ar-SA" sz="2200" dirty="0" smtClean="0"/>
              <a:t> در ايران بررسي کردند.</a:t>
            </a:r>
            <a:endParaRPr lang="fa-IR" sz="2200" dirty="0" smtClean="0"/>
          </a:p>
          <a:p>
            <a:pPr marL="0" lvl="0" indent="0" algn="justLow">
              <a:lnSpc>
                <a:spcPct val="80000"/>
              </a:lnSpc>
              <a:buFont typeface="Wingdings" pitchFamily="2" charset="2"/>
              <a:buChar char="ü"/>
            </a:pPr>
            <a:endParaRPr lang="en-US" sz="2200" dirty="0" smtClean="0"/>
          </a:p>
          <a:p>
            <a:pPr marL="0" lvl="0" indent="0" algn="justLow">
              <a:lnSpc>
                <a:spcPct val="120000"/>
              </a:lnSpc>
              <a:buFont typeface="Wingdings" pitchFamily="2" charset="2"/>
              <a:buChar char="ü"/>
            </a:pPr>
            <a:r>
              <a:rPr lang="fa-IR" sz="2200" dirty="0" smtClean="0"/>
              <a:t> </a:t>
            </a:r>
            <a:r>
              <a:rPr lang="fa-IR" sz="2200" dirty="0" smtClean="0"/>
              <a:t> دو مدل </a:t>
            </a:r>
            <a:r>
              <a:rPr lang="en-US" sz="2200" dirty="0" smtClean="0"/>
              <a:t>DVECH </a:t>
            </a:r>
            <a:r>
              <a:rPr lang="fa-IR" sz="2200" dirty="0" smtClean="0"/>
              <a:t> و </a:t>
            </a:r>
            <a:r>
              <a:rPr lang="en-US" sz="2200" dirty="0" smtClean="0"/>
              <a:t>BEKK</a:t>
            </a:r>
            <a:r>
              <a:rPr lang="fa-IR" sz="2200" dirty="0" smtClean="0"/>
              <a:t> برای مدل سازی استفاده شد. مدل </a:t>
            </a:r>
            <a:r>
              <a:rPr lang="en-US" sz="2200" dirty="0" smtClean="0"/>
              <a:t>DVECH</a:t>
            </a:r>
            <a:r>
              <a:rPr lang="fa-IR" sz="2200" dirty="0" smtClean="0"/>
              <a:t> نتایج بهتری نشان داد.</a:t>
            </a:r>
            <a:endParaRPr lang="fa-IR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fa-IR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88608"/>
            <a:ext cx="1905000" cy="457200"/>
          </a:xfrm>
        </p:spPr>
        <p:txBody>
          <a:bodyPr/>
          <a:lstStyle/>
          <a:p>
            <a:pPr>
              <a:defRPr/>
            </a:pPr>
            <a:fld id="{7579A5A5-F7DB-49A7-96ED-CE00C9281B13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38" name="Rectangle 14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1" name="Rectangle 1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4" name="Rectangle 2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5" name="Rectangle 15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0" name="Rectangle 2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3" name="Rectangle 2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6" name="Rectangle 2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3144033" y="6325644"/>
            <a:ext cx="3168041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008000"/>
                </a:solidFill>
              </a:rPr>
              <a:t>دومین کنفرانس ملی هیدرولوژی ایران، دانشگاه شهرکرد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89441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909" y="1000225"/>
            <a:ext cx="7560000" cy="1980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96" y="170688"/>
            <a:ext cx="7988300" cy="826008"/>
          </a:xfrm>
        </p:spPr>
        <p:txBody>
          <a:bodyPr/>
          <a:lstStyle/>
          <a:p>
            <a:r>
              <a:rPr lang="fa-IR" sz="2800" dirty="0" smtClean="0">
                <a:solidFill>
                  <a:srgbClr val="0000CC"/>
                </a:solidFill>
              </a:rPr>
              <a:t>نتایج و بحث</a:t>
            </a:r>
            <a:endParaRPr lang="fa-IR" sz="28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2" y="1193257"/>
            <a:ext cx="8471053" cy="5470590"/>
          </a:xfrm>
        </p:spPr>
        <p:txBody>
          <a:bodyPr/>
          <a:lstStyle/>
          <a:p>
            <a:pPr marL="0" lvl="0" indent="0" algn="justLow">
              <a:lnSpc>
                <a:spcPct val="120000"/>
              </a:lnSpc>
              <a:buFont typeface="Wingdings" pitchFamily="2" charset="2"/>
              <a:buChar char="ü"/>
            </a:pPr>
            <a:r>
              <a:rPr lang="ar-SA" sz="2200" dirty="0" smtClean="0"/>
              <a:t> </a:t>
            </a:r>
            <a:r>
              <a:rPr lang="en-US" sz="2000" dirty="0" smtClean="0">
                <a:solidFill>
                  <a:srgbClr val="0000CC"/>
                </a:solidFill>
              </a:rPr>
              <a:t>SOI</a:t>
            </a:r>
            <a:r>
              <a:rPr lang="ar-SA" sz="2200" dirty="0" smtClean="0"/>
              <a:t> نسبت به </a:t>
            </a:r>
            <a:r>
              <a:rPr lang="en-US" sz="2000" dirty="0" smtClean="0">
                <a:solidFill>
                  <a:srgbClr val="0000CC"/>
                </a:solidFill>
              </a:rPr>
              <a:t>NAO</a:t>
            </a:r>
            <a:r>
              <a:rPr lang="ar-SA" sz="2200" dirty="0" smtClean="0"/>
              <a:t> در ارتباط با سري زماني خشکسالي‌هاي کوتاه مدت و بلند مدت داراي </a:t>
            </a:r>
            <a:r>
              <a:rPr lang="ar-SA" sz="2200" dirty="0" smtClean="0">
                <a:solidFill>
                  <a:srgbClr val="0000CC"/>
                </a:solidFill>
              </a:rPr>
              <a:t>کواريانس بزرگتر </a:t>
            </a:r>
            <a:r>
              <a:rPr lang="ar-SA" sz="2200" dirty="0" smtClean="0"/>
              <a:t>مي‌باشد و </a:t>
            </a:r>
            <a:r>
              <a:rPr lang="ar-SA" sz="2200" dirty="0" smtClean="0">
                <a:solidFill>
                  <a:srgbClr val="0000CC"/>
                </a:solidFill>
              </a:rPr>
              <a:t>مقدار همبستگي شرطي بين خشکسالي و </a:t>
            </a:r>
            <a:r>
              <a:rPr lang="en-US" sz="2000" dirty="0" smtClean="0">
                <a:solidFill>
                  <a:srgbClr val="0000CC"/>
                </a:solidFill>
              </a:rPr>
              <a:t>SOI</a:t>
            </a:r>
            <a:r>
              <a:rPr lang="ar-SA" sz="2200" dirty="0" smtClean="0"/>
              <a:t> </a:t>
            </a:r>
            <a:r>
              <a:rPr lang="ar-SA" sz="2200" dirty="0" smtClean="0">
                <a:solidFill>
                  <a:srgbClr val="0000CC"/>
                </a:solidFill>
              </a:rPr>
              <a:t>بزرگتر</a:t>
            </a:r>
            <a:r>
              <a:rPr lang="ar-SA" sz="2200" dirty="0" smtClean="0"/>
              <a:t> از </a:t>
            </a:r>
            <a:r>
              <a:rPr lang="ar-SA" sz="2200" dirty="0" smtClean="0">
                <a:solidFill>
                  <a:srgbClr val="0000CC"/>
                </a:solidFill>
              </a:rPr>
              <a:t>خشکسالي با </a:t>
            </a:r>
            <a:r>
              <a:rPr lang="en-US" sz="2000" dirty="0" smtClean="0">
                <a:solidFill>
                  <a:srgbClr val="0000CC"/>
                </a:solidFill>
              </a:rPr>
              <a:t>NAO</a:t>
            </a:r>
            <a:r>
              <a:rPr lang="ar-SA" sz="2200" dirty="0" smtClean="0">
                <a:solidFill>
                  <a:srgbClr val="0000CC"/>
                </a:solidFill>
              </a:rPr>
              <a:t> </a:t>
            </a:r>
            <a:r>
              <a:rPr lang="ar-SA" sz="2200" dirty="0" smtClean="0"/>
              <a:t>مي‌باشد.</a:t>
            </a:r>
            <a:endParaRPr lang="en-US" sz="2200" dirty="0" smtClean="0"/>
          </a:p>
          <a:p>
            <a:pPr marL="0" lvl="0" indent="0" algn="justLow">
              <a:lnSpc>
                <a:spcPct val="120000"/>
              </a:lnSpc>
              <a:buFont typeface="Wingdings" pitchFamily="2" charset="2"/>
              <a:buChar char="ü"/>
            </a:pPr>
            <a:r>
              <a:rPr lang="ar-SA" sz="2200" dirty="0" smtClean="0"/>
              <a:t>کواريانس </a:t>
            </a:r>
            <a:r>
              <a:rPr lang="ar-SA" sz="2200" dirty="0" smtClean="0"/>
              <a:t>شرطي بين اين متغيرها </a:t>
            </a:r>
            <a:r>
              <a:rPr lang="ar-SA" sz="2200" dirty="0" smtClean="0">
                <a:solidFill>
                  <a:srgbClr val="0000CC"/>
                </a:solidFill>
              </a:rPr>
              <a:t>عمدتاً به واريانس کوتاه مدت شاخص‌هاي اقليمي وابسته</a:t>
            </a:r>
            <a:r>
              <a:rPr lang="ar-SA" sz="2200" dirty="0" smtClean="0"/>
              <a:t> مي‌باشد.</a:t>
            </a:r>
            <a:endParaRPr lang="fa-IR" sz="2200" dirty="0" smtClean="0"/>
          </a:p>
          <a:p>
            <a:pPr marL="0" lvl="0" indent="0" algn="justLow">
              <a:lnSpc>
                <a:spcPct val="120000"/>
              </a:lnSpc>
              <a:buFont typeface="Wingdings" pitchFamily="2" charset="2"/>
              <a:buChar char="ü"/>
            </a:pPr>
            <a:endParaRPr lang="fa-IR" sz="2200" dirty="0" smtClean="0"/>
          </a:p>
          <a:p>
            <a:pPr marL="0" lvl="0" indent="0" algn="justLow">
              <a:lnSpc>
                <a:spcPct val="120000"/>
              </a:lnSpc>
              <a:buNone/>
            </a:pPr>
            <a:endParaRPr lang="fa-IR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fa-IR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88608"/>
            <a:ext cx="1905000" cy="457200"/>
          </a:xfrm>
        </p:spPr>
        <p:txBody>
          <a:bodyPr/>
          <a:lstStyle/>
          <a:p>
            <a:pPr>
              <a:defRPr/>
            </a:pPr>
            <a:fld id="{7579A5A5-F7DB-49A7-96ED-CE00C9281B13}" type="slidenum">
              <a:rPr lang="ar-SA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38" name="Rectangle 14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1" name="Rectangle 1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4" name="Rectangle 2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5" name="Rectangle 15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0" name="Rectangle 2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3" name="Rectangle 2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6" name="Rectangle 2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3144033" y="6325644"/>
            <a:ext cx="3168041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008000"/>
                </a:solidFill>
              </a:rPr>
              <a:t>دومین کنفرانس ملی هیدرولوژی ایران، دانشگاه شهرکرد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461635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baseline="0" dirty="0" smtClean="0"/>
              <a:t>ایستگاه شیراز</a:t>
            </a: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50517" r="22198" b="34586"/>
          <a:stretch>
            <a:fillRect/>
          </a:stretch>
        </p:blipFill>
        <p:spPr bwMode="auto">
          <a:xfrm>
            <a:off x="1954956" y="4776992"/>
            <a:ext cx="7047186" cy="113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" cstate="print"/>
          <a:srcRect l="19612" t="39552" r="22845" b="48862"/>
          <a:stretch>
            <a:fillRect/>
          </a:stretch>
        </p:blipFill>
        <p:spPr bwMode="auto">
          <a:xfrm>
            <a:off x="1986489" y="3578801"/>
            <a:ext cx="7015656" cy="88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Oval 38"/>
          <p:cNvSpPr/>
          <p:nvPr/>
        </p:nvSpPr>
        <p:spPr bwMode="auto">
          <a:xfrm>
            <a:off x="6483931" y="3408219"/>
            <a:ext cx="1270659" cy="114003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0" i="0" u="none" strike="noStrike" cap="none" normalizeH="0" baseline="50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412677" y="4688744"/>
            <a:ext cx="1280563" cy="114003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0" i="0" u="none" strike="noStrike" cap="none" normalizeH="0" baseline="50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dirty="0" smtClean="0">
                <a:solidFill>
                  <a:srgbClr val="0000CC"/>
                </a:solidFill>
              </a:rPr>
              <a:t>نتایج و بحث</a:t>
            </a:r>
            <a:endParaRPr lang="fa-IR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دومین کنفرانس ملی هیدرولوژی ایران، دانشگاه شهرکرد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9A5A5-F7DB-49A7-96ED-CE00C9281B13}" type="slidenum">
              <a:rPr lang="ar-SA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 cstate="print"/>
          <a:srcRect l="19267" t="36000" r="25000" b="38345"/>
          <a:stretch>
            <a:fillRect/>
          </a:stretch>
        </p:blipFill>
        <p:spPr bwMode="auto">
          <a:xfrm>
            <a:off x="1074021" y="2617075"/>
            <a:ext cx="7092526" cy="225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342290" y="1797262"/>
            <a:ext cx="20337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baseline="0" dirty="0" smtClean="0"/>
              <a:t>ایستگاه ارومیه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5462678" y="3657594"/>
            <a:ext cx="1353787" cy="114003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0" i="0" u="none" strike="noStrike" cap="none" normalizeH="0" baseline="50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55703" y="2479994"/>
            <a:ext cx="1353787" cy="114003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0" i="0" u="none" strike="noStrike" cap="none" normalizeH="0" baseline="50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96" y="170688"/>
            <a:ext cx="7988300" cy="826008"/>
          </a:xfrm>
        </p:spPr>
        <p:txBody>
          <a:bodyPr/>
          <a:lstStyle/>
          <a:p>
            <a:r>
              <a:rPr lang="fa-IR" sz="2800" dirty="0" smtClean="0">
                <a:solidFill>
                  <a:srgbClr val="0000CC"/>
                </a:solidFill>
              </a:rPr>
              <a:t>نتایج و بحث</a:t>
            </a:r>
            <a:endParaRPr lang="fa-IR" sz="28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2" y="1193257"/>
            <a:ext cx="8471053" cy="5470590"/>
          </a:xfrm>
        </p:spPr>
        <p:txBody>
          <a:bodyPr/>
          <a:lstStyle/>
          <a:p>
            <a:pPr marL="0" indent="0">
              <a:buNone/>
            </a:pPr>
            <a:r>
              <a:rPr lang="fa-IR" sz="1600" b="1" dirty="0" smtClean="0"/>
              <a:t>کواريانس </a:t>
            </a:r>
            <a:r>
              <a:rPr lang="fa-IR" sz="1600" b="1" dirty="0" smtClean="0"/>
              <a:t>شرطي </a:t>
            </a:r>
          </a:p>
          <a:p>
            <a:pPr marL="0" indent="0">
              <a:buNone/>
            </a:pPr>
            <a:r>
              <a:rPr lang="fa-IR" sz="1600" b="1" dirty="0" smtClean="0"/>
              <a:t>(سمت چپ) و </a:t>
            </a:r>
            <a:r>
              <a:rPr lang="fa-IR" sz="1600" b="1" dirty="0" smtClean="0"/>
              <a:t>ضريب </a:t>
            </a:r>
            <a:r>
              <a:rPr lang="fa-IR" sz="1600" b="1" dirty="0" smtClean="0"/>
              <a:t>همبستگي</a:t>
            </a:r>
          </a:p>
          <a:p>
            <a:pPr marL="0" indent="0">
              <a:buNone/>
            </a:pPr>
            <a:r>
              <a:rPr lang="fa-IR" sz="1600" b="1" dirty="0" smtClean="0"/>
              <a:t> شرطي بين سري‌هاي زماني</a:t>
            </a:r>
          </a:p>
          <a:p>
            <a:pPr marL="0" indent="0">
              <a:buNone/>
            </a:pPr>
            <a:r>
              <a:rPr lang="fa-IR" sz="1600" b="1" dirty="0" smtClean="0"/>
              <a:t> خشکسالي کوتاه مدت (</a:t>
            </a:r>
            <a:r>
              <a:rPr lang="en-US" sz="1400" b="1" dirty="0" smtClean="0"/>
              <a:t>SPI3</a:t>
            </a:r>
            <a:r>
              <a:rPr lang="fa-IR" sz="1600" b="1" dirty="0" smtClean="0"/>
              <a:t>) </a:t>
            </a:r>
          </a:p>
          <a:p>
            <a:pPr marL="0" indent="0">
              <a:buNone/>
            </a:pPr>
            <a:r>
              <a:rPr lang="fa-IR" sz="1600" b="1" dirty="0" smtClean="0"/>
              <a:t>و بلند مدت (</a:t>
            </a:r>
            <a:r>
              <a:rPr lang="en-US" sz="1400" b="1" dirty="0" smtClean="0"/>
              <a:t>SPI12</a:t>
            </a:r>
            <a:r>
              <a:rPr lang="fa-IR" sz="1600" b="1" dirty="0" smtClean="0"/>
              <a:t>) و</a:t>
            </a:r>
          </a:p>
          <a:p>
            <a:pPr marL="0" indent="0">
              <a:buNone/>
            </a:pPr>
            <a:r>
              <a:rPr lang="fa-IR" sz="1600" b="1" dirty="0" smtClean="0"/>
              <a:t> نوسانات اقليمي با استفاده</a:t>
            </a:r>
          </a:p>
          <a:p>
            <a:pPr marL="0" indent="0">
              <a:buNone/>
            </a:pPr>
            <a:r>
              <a:rPr lang="fa-IR" sz="1600" b="1" dirty="0" smtClean="0"/>
              <a:t> از مدل </a:t>
            </a:r>
            <a:r>
              <a:rPr lang="en-US" sz="1400" b="1" dirty="0" smtClean="0"/>
              <a:t>DVECH</a:t>
            </a:r>
            <a:endParaRPr lang="en-US" sz="1600" b="1" dirty="0" smtClean="0"/>
          </a:p>
          <a:p>
            <a:pPr lvl="0">
              <a:buNone/>
            </a:pPr>
            <a:endParaRPr lang="fa-IR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fa-IR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88608"/>
            <a:ext cx="1905000" cy="457200"/>
          </a:xfrm>
        </p:spPr>
        <p:txBody>
          <a:bodyPr/>
          <a:lstStyle/>
          <a:p>
            <a:pPr>
              <a:defRPr/>
            </a:pPr>
            <a:fld id="{7579A5A5-F7DB-49A7-96ED-CE00C9281B13}" type="slidenum">
              <a:rPr lang="ar-SA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38" name="Rectangle 14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1" name="Rectangle 1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4" name="Rectangle 2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5" name="Rectangle 15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0" name="Rectangle 2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3" name="Rectangle 2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6" name="Rectangle 2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3144033" y="6325644"/>
            <a:ext cx="3168041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008000"/>
                </a:solidFill>
              </a:rPr>
              <a:t>دومین کنفرانس ملی هیدرولوژی ایران، دانشگاه شهرکرد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87393" name="Picture 587"/>
          <p:cNvPicPr>
            <a:picLocks noChangeAspect="1" noChangeArrowheads="1"/>
          </p:cNvPicPr>
          <p:nvPr/>
        </p:nvPicPr>
        <p:blipFill>
          <a:blip r:embed="rId2" cstate="print"/>
          <a:srcRect l="142" r="284" b="253"/>
          <a:stretch>
            <a:fillRect/>
          </a:stretch>
        </p:blipFill>
        <p:spPr bwMode="auto">
          <a:xfrm>
            <a:off x="73202" y="348932"/>
            <a:ext cx="6162807" cy="636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96" y="170688"/>
            <a:ext cx="7988300" cy="826008"/>
          </a:xfrm>
        </p:spPr>
        <p:txBody>
          <a:bodyPr/>
          <a:lstStyle/>
          <a:p>
            <a:r>
              <a:rPr lang="fa-IR" sz="2800" dirty="0" smtClean="0">
                <a:solidFill>
                  <a:srgbClr val="0000CC"/>
                </a:solidFill>
              </a:rPr>
              <a:t>مقدمه</a:t>
            </a:r>
            <a:endParaRPr lang="fa-IR" sz="28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2" y="1193257"/>
            <a:ext cx="8471053" cy="5470590"/>
          </a:xfrm>
        </p:spPr>
        <p:txBody>
          <a:bodyPr/>
          <a:lstStyle/>
          <a:p>
            <a:pPr marL="174625" indent="-174625" algn="justLow" eaLnBrk="1" hangingPunct="1">
              <a:lnSpc>
                <a:spcPct val="120000"/>
              </a:lnSpc>
            </a:pPr>
            <a:r>
              <a:rPr lang="fa-IR" sz="2400" dirty="0" smtClean="0"/>
              <a:t>مدل‌سازي سري زماني به عنوان يکي از ابزارهاي مهم در مدل‌سازي فرآيندهاي هيدرولوژيکي به منظور </a:t>
            </a:r>
            <a:r>
              <a:rPr lang="fa-IR" sz="2400" dirty="0" smtClean="0">
                <a:solidFill>
                  <a:srgbClr val="0000CC"/>
                </a:solidFill>
              </a:rPr>
              <a:t>بسط دادن</a:t>
            </a:r>
            <a:r>
              <a:rPr lang="fa-IR" sz="2400" dirty="0" smtClean="0"/>
              <a:t>، </a:t>
            </a:r>
            <a:r>
              <a:rPr lang="fa-IR" sz="2400" dirty="0" smtClean="0">
                <a:solidFill>
                  <a:srgbClr val="0000CC"/>
                </a:solidFill>
              </a:rPr>
              <a:t>پيش‌بيني</a:t>
            </a:r>
            <a:r>
              <a:rPr lang="fa-IR" sz="2400" dirty="0" smtClean="0"/>
              <a:t> و </a:t>
            </a:r>
            <a:r>
              <a:rPr lang="fa-IR" sz="2400" dirty="0" smtClean="0">
                <a:solidFill>
                  <a:srgbClr val="0000CC"/>
                </a:solidFill>
              </a:rPr>
              <a:t>تکميل‏کردن</a:t>
            </a:r>
            <a:r>
              <a:rPr lang="fa-IR" sz="2400" dirty="0" smtClean="0"/>
              <a:t> داده‌هاي هيدرولوژيکي، و قادر ساختن مديران و سياستگذاران براي تصميم‌گيري‌هاي مناسب، استفاده مي‌شوند.</a:t>
            </a:r>
          </a:p>
          <a:p>
            <a:pPr marL="174625" indent="-174625" algn="justLow" eaLnBrk="1" hangingPunct="1"/>
            <a:endParaRPr lang="fa-IR" sz="2400" dirty="0" smtClean="0"/>
          </a:p>
          <a:p>
            <a:pPr marL="174625" indent="-174625" algn="justLow" eaLnBrk="1" hangingPunct="1">
              <a:lnSpc>
                <a:spcPct val="120000"/>
              </a:lnSpc>
            </a:pPr>
            <a:r>
              <a:rPr lang="fa-IR" sz="2400" dirty="0" smtClean="0"/>
              <a:t>فرآيندهاي هيدرولوژيکي داراي يک </a:t>
            </a:r>
            <a:r>
              <a:rPr lang="fa-IR" sz="2400" dirty="0" smtClean="0">
                <a:solidFill>
                  <a:srgbClr val="0000CC"/>
                </a:solidFill>
              </a:rPr>
              <a:t>ساختار</a:t>
            </a:r>
            <a:r>
              <a:rPr lang="fa-IR" sz="2400" dirty="0" smtClean="0">
                <a:solidFill>
                  <a:srgbClr val="FF0000"/>
                </a:solidFill>
              </a:rPr>
              <a:t> </a:t>
            </a:r>
            <a:r>
              <a:rPr lang="fa-IR" sz="2400" dirty="0" smtClean="0">
                <a:solidFill>
                  <a:srgbClr val="0000CC"/>
                </a:solidFill>
              </a:rPr>
              <a:t>ديناميک</a:t>
            </a:r>
            <a:r>
              <a:rPr lang="fa-IR" sz="2400" dirty="0" smtClean="0"/>
              <a:t> و </a:t>
            </a:r>
            <a:r>
              <a:rPr lang="fa-IR" sz="2400" dirty="0" smtClean="0">
                <a:solidFill>
                  <a:srgbClr val="0000CC"/>
                </a:solidFill>
              </a:rPr>
              <a:t>پيچيده</a:t>
            </a:r>
            <a:r>
              <a:rPr lang="fa-IR" sz="2400" dirty="0" smtClean="0">
                <a:solidFill>
                  <a:srgbClr val="FF0000"/>
                </a:solidFill>
              </a:rPr>
              <a:t> </a:t>
            </a:r>
            <a:r>
              <a:rPr lang="fa-IR" sz="2400" dirty="0" smtClean="0">
                <a:solidFill>
                  <a:srgbClr val="0000CC"/>
                </a:solidFill>
              </a:rPr>
              <a:t>در</a:t>
            </a:r>
            <a:r>
              <a:rPr lang="fa-IR" sz="2400" dirty="0" smtClean="0">
                <a:solidFill>
                  <a:srgbClr val="FF0000"/>
                </a:solidFill>
              </a:rPr>
              <a:t> </a:t>
            </a:r>
            <a:r>
              <a:rPr lang="fa-IR" sz="2400" dirty="0" smtClean="0">
                <a:solidFill>
                  <a:srgbClr val="0000CC"/>
                </a:solidFill>
              </a:rPr>
              <a:t>ابعاد</a:t>
            </a:r>
            <a:r>
              <a:rPr lang="fa-IR" sz="2400" dirty="0" smtClean="0">
                <a:solidFill>
                  <a:srgbClr val="FF0000"/>
                </a:solidFill>
              </a:rPr>
              <a:t> </a:t>
            </a:r>
            <a:r>
              <a:rPr lang="fa-IR" sz="2400" dirty="0" smtClean="0">
                <a:solidFill>
                  <a:srgbClr val="0000CC"/>
                </a:solidFill>
              </a:rPr>
              <a:t>زمان</a:t>
            </a:r>
            <a:r>
              <a:rPr lang="fa-IR" sz="2400" dirty="0" smtClean="0">
                <a:solidFill>
                  <a:srgbClr val="FF0000"/>
                </a:solidFill>
              </a:rPr>
              <a:t> </a:t>
            </a:r>
            <a:r>
              <a:rPr lang="fa-IR" sz="2400" dirty="0" smtClean="0">
                <a:solidFill>
                  <a:srgbClr val="0000CC"/>
                </a:solidFill>
              </a:rPr>
              <a:t>و</a:t>
            </a:r>
            <a:r>
              <a:rPr lang="fa-IR" sz="2400" dirty="0" smtClean="0">
                <a:solidFill>
                  <a:srgbClr val="FF0000"/>
                </a:solidFill>
              </a:rPr>
              <a:t> </a:t>
            </a:r>
            <a:r>
              <a:rPr lang="fa-IR" sz="2400" dirty="0" smtClean="0">
                <a:solidFill>
                  <a:srgbClr val="0000CC"/>
                </a:solidFill>
              </a:rPr>
              <a:t>مکان</a:t>
            </a:r>
            <a:r>
              <a:rPr lang="fa-IR" sz="2400" dirty="0" smtClean="0">
                <a:solidFill>
                  <a:srgbClr val="FF0000"/>
                </a:solidFill>
              </a:rPr>
              <a:t> </a:t>
            </a:r>
            <a:r>
              <a:rPr lang="fa-IR" sz="2400" dirty="0" smtClean="0"/>
              <a:t>هستند و بيشتر ويژگي‌هاي آنها به خوبي شناخته نشده است. يکي از اين ويژگي‌ها، </a:t>
            </a:r>
            <a:r>
              <a:rPr lang="fa-IR" sz="2400" dirty="0" smtClean="0">
                <a:solidFill>
                  <a:srgbClr val="0000CC"/>
                </a:solidFill>
              </a:rPr>
              <a:t>خطي</a:t>
            </a:r>
            <a:r>
              <a:rPr lang="fa-IR" sz="2400" dirty="0" smtClean="0"/>
              <a:t> يا </a:t>
            </a:r>
            <a:r>
              <a:rPr lang="fa-IR" sz="2400" dirty="0" smtClean="0">
                <a:solidFill>
                  <a:srgbClr val="0000CC"/>
                </a:solidFill>
              </a:rPr>
              <a:t>غيرخطي</a:t>
            </a:r>
            <a:r>
              <a:rPr lang="fa-IR" sz="2400" dirty="0" smtClean="0"/>
              <a:t> بودن رفتار متغيرهاي هيدرولوژيکي در زمان و مکان مي‌باشد.</a:t>
            </a:r>
          </a:p>
          <a:p>
            <a:pPr marL="174625" indent="-174625" algn="justLow" eaLnBrk="1" hangingPunct="1"/>
            <a:endParaRPr lang="fa-IR" sz="2400" dirty="0" smtClean="0"/>
          </a:p>
          <a:p>
            <a:pPr marL="174625" indent="-174625" algn="justLow" eaLnBrk="1" hangingPunct="1">
              <a:lnSpc>
                <a:spcPct val="120000"/>
              </a:lnSpc>
            </a:pPr>
            <a:r>
              <a:rPr lang="fa-IR" sz="2400" dirty="0" smtClean="0"/>
              <a:t>اگرچه مدل‌هاي سري ‌زماني خطي بطورگسترده براي متغيرهاي هيدرولوژيکي بکارگرفته شده‌اند. اما اخيراً، يک علاقه رو به رشدي در کاربرد مدل‌هاي سري ‌زماني </a:t>
            </a:r>
            <a:r>
              <a:rPr lang="fa-IR" sz="2400" dirty="0" smtClean="0">
                <a:solidFill>
                  <a:srgbClr val="0000CC"/>
                </a:solidFill>
              </a:rPr>
              <a:t>چند</a:t>
            </a:r>
            <a:r>
              <a:rPr lang="fa-IR" sz="2400" dirty="0" smtClean="0">
                <a:solidFill>
                  <a:srgbClr val="FF0000"/>
                </a:solidFill>
              </a:rPr>
              <a:t> </a:t>
            </a:r>
            <a:r>
              <a:rPr lang="fa-IR" sz="2400" dirty="0" smtClean="0">
                <a:solidFill>
                  <a:srgbClr val="0000CC"/>
                </a:solidFill>
              </a:rPr>
              <a:t>متغيره</a:t>
            </a:r>
            <a:r>
              <a:rPr lang="fa-IR" sz="2400" dirty="0" smtClean="0">
                <a:solidFill>
                  <a:srgbClr val="FF0000"/>
                </a:solidFill>
              </a:rPr>
              <a:t> </a:t>
            </a:r>
            <a:r>
              <a:rPr lang="fa-IR" sz="2400" dirty="0" smtClean="0">
                <a:solidFill>
                  <a:srgbClr val="0000CC"/>
                </a:solidFill>
              </a:rPr>
              <a:t>غيرخطي</a:t>
            </a:r>
            <a:r>
              <a:rPr lang="fa-IR" sz="2400" dirty="0" smtClean="0">
                <a:solidFill>
                  <a:srgbClr val="FF0000"/>
                </a:solidFill>
              </a:rPr>
              <a:t> </a:t>
            </a:r>
            <a:r>
              <a:rPr lang="fa-IR" sz="2400" dirty="0" smtClean="0">
                <a:solidFill>
                  <a:srgbClr val="0000CC"/>
                </a:solidFill>
              </a:rPr>
              <a:t>در</a:t>
            </a:r>
            <a:r>
              <a:rPr lang="fa-IR" sz="2400" dirty="0" smtClean="0">
                <a:solidFill>
                  <a:srgbClr val="FF0000"/>
                </a:solidFill>
              </a:rPr>
              <a:t> </a:t>
            </a:r>
            <a:r>
              <a:rPr lang="fa-IR" sz="2400" dirty="0" smtClean="0">
                <a:solidFill>
                  <a:srgbClr val="0000CC"/>
                </a:solidFill>
              </a:rPr>
              <a:t>هيدرولوژي</a:t>
            </a:r>
            <a:r>
              <a:rPr lang="fa-IR" sz="2400" dirty="0" smtClean="0"/>
              <a:t> وجود دارد.</a:t>
            </a:r>
            <a:endParaRPr lang="fa-IR" sz="2400" dirty="0" smtClean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88608"/>
            <a:ext cx="1905000" cy="457200"/>
          </a:xfrm>
        </p:spPr>
        <p:txBody>
          <a:bodyPr/>
          <a:lstStyle/>
          <a:p>
            <a:pPr>
              <a:defRPr/>
            </a:pPr>
            <a:fld id="{7579A5A5-F7DB-49A7-96ED-CE00C9281B13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06247" y="6350696"/>
            <a:ext cx="3318353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008000"/>
                </a:solidFill>
              </a:rPr>
              <a:t>دومین کنفرانس ملی هیدرولوژی ایران، دانشگاه شهرکرد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96" y="40063"/>
            <a:ext cx="7988300" cy="826008"/>
          </a:xfrm>
        </p:spPr>
        <p:txBody>
          <a:bodyPr/>
          <a:lstStyle/>
          <a:p>
            <a:r>
              <a:rPr lang="fa-IR" sz="2800" dirty="0" smtClean="0">
                <a:solidFill>
                  <a:srgbClr val="0000CC"/>
                </a:solidFill>
              </a:rPr>
              <a:t>نتایج و بحث</a:t>
            </a:r>
            <a:endParaRPr lang="fa-IR" sz="28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2" y="1193257"/>
            <a:ext cx="8779932" cy="5470590"/>
          </a:xfrm>
        </p:spPr>
        <p:txBody>
          <a:bodyPr/>
          <a:lstStyle/>
          <a:p>
            <a:pPr marL="0" lvl="0" indent="0" algn="justLow">
              <a:lnSpc>
                <a:spcPct val="120000"/>
              </a:lnSpc>
              <a:buNone/>
            </a:pPr>
            <a:r>
              <a:rPr lang="fa-IR" sz="2200" dirty="0" smtClean="0"/>
              <a:t> </a:t>
            </a:r>
            <a:endParaRPr lang="fa-IR" sz="2200" dirty="0" smtClean="0"/>
          </a:p>
          <a:p>
            <a:pPr marL="0" lvl="0" indent="0" algn="justLow">
              <a:lnSpc>
                <a:spcPct val="120000"/>
              </a:lnSpc>
              <a:buFont typeface="Wingdings" pitchFamily="2" charset="2"/>
              <a:buChar char="ü"/>
            </a:pPr>
            <a:endParaRPr lang="fa-IR" sz="2200" dirty="0"/>
          </a:p>
          <a:p>
            <a:pPr marL="0" lvl="0" indent="0" algn="justLow">
              <a:lnSpc>
                <a:spcPct val="120000"/>
              </a:lnSpc>
              <a:buFont typeface="Wingdings" pitchFamily="2" charset="2"/>
              <a:buChar char="ü"/>
            </a:pPr>
            <a:endParaRPr lang="fa-IR" sz="2200" dirty="0" smtClean="0"/>
          </a:p>
          <a:p>
            <a:pPr marL="0" lvl="0" indent="0" algn="justLow">
              <a:lnSpc>
                <a:spcPct val="120000"/>
              </a:lnSpc>
              <a:buFont typeface="Wingdings" pitchFamily="2" charset="2"/>
              <a:buChar char="ü"/>
            </a:pPr>
            <a:endParaRPr lang="fa-IR" sz="2200" dirty="0"/>
          </a:p>
          <a:p>
            <a:pPr marL="0" lvl="0" indent="0" algn="justLow">
              <a:lnSpc>
                <a:spcPct val="120000"/>
              </a:lnSpc>
              <a:buFont typeface="Wingdings" pitchFamily="2" charset="2"/>
              <a:buChar char="ü"/>
            </a:pPr>
            <a:endParaRPr lang="fa-IR" sz="2200" dirty="0" smtClean="0"/>
          </a:p>
          <a:p>
            <a:pPr marL="0" lvl="0" indent="0" algn="justLow">
              <a:lnSpc>
                <a:spcPct val="120000"/>
              </a:lnSpc>
              <a:buFont typeface="Wingdings" pitchFamily="2" charset="2"/>
              <a:buChar char="ü"/>
            </a:pPr>
            <a:r>
              <a:rPr lang="ar-SA" sz="2200" dirty="0" smtClean="0"/>
              <a:t>در </a:t>
            </a:r>
            <a:r>
              <a:rPr lang="ar-SA" sz="2200" dirty="0" smtClean="0"/>
              <a:t>مطالعه ديگري که توسط </a:t>
            </a:r>
            <a:endParaRPr lang="fa-IR" sz="2200" dirty="0" smtClean="0"/>
          </a:p>
          <a:p>
            <a:pPr marL="0" lvl="0" indent="0" algn="justLow">
              <a:lnSpc>
                <a:spcPct val="120000"/>
              </a:lnSpc>
              <a:buNone/>
            </a:pPr>
            <a:r>
              <a:rPr lang="ar-SA" sz="2200" dirty="0" smtClean="0"/>
              <a:t>نويسندگان </a:t>
            </a:r>
            <a:r>
              <a:rPr lang="fa-IR" sz="2200" dirty="0" smtClean="0"/>
              <a:t>این مقاله </a:t>
            </a:r>
            <a:r>
              <a:rPr lang="ar-SA" sz="2200" dirty="0" smtClean="0"/>
              <a:t>انجام شده است، </a:t>
            </a:r>
            <a:endParaRPr lang="fa-IR" sz="2200" dirty="0" smtClean="0"/>
          </a:p>
          <a:p>
            <a:pPr marL="0" lvl="0" indent="0" algn="justLow">
              <a:lnSpc>
                <a:spcPct val="120000"/>
              </a:lnSpc>
              <a:buNone/>
            </a:pPr>
            <a:r>
              <a:rPr lang="ar-SA" sz="2200" dirty="0" smtClean="0"/>
              <a:t>مي‌توان </a:t>
            </a:r>
            <a:r>
              <a:rPr lang="ar-SA" sz="2200" dirty="0" smtClean="0"/>
              <a:t>به </a:t>
            </a:r>
            <a:r>
              <a:rPr lang="ar-SA" sz="2200" dirty="0" smtClean="0">
                <a:solidFill>
                  <a:srgbClr val="0000CC"/>
                </a:solidFill>
              </a:rPr>
              <a:t>مدل‌سازي </a:t>
            </a:r>
            <a:r>
              <a:rPr lang="ar-SA" sz="2200" dirty="0" smtClean="0">
                <a:solidFill>
                  <a:srgbClr val="0000CC"/>
                </a:solidFill>
              </a:rPr>
              <a:t>فرآيند جريان </a:t>
            </a:r>
            <a:r>
              <a:rPr lang="ar-SA" sz="2200" dirty="0" smtClean="0">
                <a:solidFill>
                  <a:srgbClr val="0000CC"/>
                </a:solidFill>
              </a:rPr>
              <a:t>رودخانه</a:t>
            </a:r>
            <a:endParaRPr lang="fa-IR" sz="2200" dirty="0" smtClean="0">
              <a:solidFill>
                <a:srgbClr val="0000CC"/>
              </a:solidFill>
            </a:endParaRPr>
          </a:p>
          <a:p>
            <a:pPr marL="0" lvl="0" indent="0" algn="justLow">
              <a:lnSpc>
                <a:spcPct val="120000"/>
              </a:lnSpc>
              <a:buNone/>
            </a:pPr>
            <a:r>
              <a:rPr lang="ar-SA" sz="2200" dirty="0" smtClean="0">
                <a:solidFill>
                  <a:srgbClr val="0000CC"/>
                </a:solidFill>
              </a:rPr>
              <a:t>‌ها در </a:t>
            </a:r>
            <a:r>
              <a:rPr lang="ar-SA" sz="2200" dirty="0" smtClean="0">
                <a:solidFill>
                  <a:srgbClr val="0000CC"/>
                </a:solidFill>
              </a:rPr>
              <a:t>حوضه آبريز بالادست سد زرينه‌رود </a:t>
            </a:r>
            <a:endParaRPr lang="fa-IR" sz="2200" dirty="0" smtClean="0">
              <a:solidFill>
                <a:srgbClr val="0000CC"/>
              </a:solidFill>
            </a:endParaRPr>
          </a:p>
          <a:p>
            <a:pPr marL="0" lvl="0" indent="0" algn="justLow">
              <a:lnSpc>
                <a:spcPct val="120000"/>
              </a:lnSpc>
              <a:buNone/>
            </a:pPr>
            <a:r>
              <a:rPr lang="ar-SA" sz="2200" dirty="0" smtClean="0"/>
              <a:t>اشاره </a:t>
            </a:r>
            <a:r>
              <a:rPr lang="ar-SA" sz="2200" dirty="0" smtClean="0"/>
              <a:t>کرد</a:t>
            </a:r>
            <a:r>
              <a:rPr lang="ar-SA" sz="2400" dirty="0" smtClean="0"/>
              <a:t>.</a:t>
            </a:r>
            <a:endParaRPr lang="en-US" sz="24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fa-IR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88608"/>
            <a:ext cx="1905000" cy="457200"/>
          </a:xfrm>
        </p:spPr>
        <p:txBody>
          <a:bodyPr/>
          <a:lstStyle/>
          <a:p>
            <a:pPr>
              <a:defRPr/>
            </a:pPr>
            <a:fld id="{7579A5A5-F7DB-49A7-96ED-CE00C9281B13}" type="slidenum">
              <a:rPr lang="ar-SA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38" name="Rectangle 14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1" name="Rectangle 1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4" name="Rectangle 2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5" name="Rectangle 15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0" name="Rectangle 2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3" name="Rectangle 2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6" name="Rectangle 2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3144033" y="6325644"/>
            <a:ext cx="3168041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008000"/>
                </a:solidFill>
              </a:rPr>
              <a:t>دومین کنفرانس ملی هیدرولوژی ایران، دانشگاه شهرکرد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31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7134"/>
            <a:ext cx="7956000" cy="2700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268" y="2503404"/>
            <a:ext cx="4895513" cy="398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2" y="1193257"/>
            <a:ext cx="8471053" cy="5470590"/>
          </a:xfrm>
        </p:spPr>
        <p:txBody>
          <a:bodyPr/>
          <a:lstStyle/>
          <a:p>
            <a:pPr lvl="0">
              <a:buNone/>
            </a:pPr>
            <a:r>
              <a:rPr lang="ar-SA" sz="2200" dirty="0" smtClean="0"/>
              <a:t> </a:t>
            </a:r>
            <a:endParaRPr lang="fa-IR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fa-IR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88608"/>
            <a:ext cx="1905000" cy="457200"/>
          </a:xfrm>
        </p:spPr>
        <p:txBody>
          <a:bodyPr/>
          <a:lstStyle/>
          <a:p>
            <a:pPr>
              <a:defRPr/>
            </a:pPr>
            <a:fld id="{7579A5A5-F7DB-49A7-96ED-CE00C9281B13}" type="slidenum">
              <a:rPr lang="ar-SA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38" name="Rectangle 14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1" name="Rectangle 1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4" name="Rectangle 2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5" name="Rectangle 15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0" name="Rectangle 2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3" name="Rectangle 2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6" name="Rectangle 2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301923" y="6325644"/>
            <a:ext cx="3168041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008000"/>
                </a:solidFill>
              </a:rPr>
              <a:t>دومین کنفرانس ملی هیدرولوژی ایران، دانشگاه شهرکرد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602" y="1667987"/>
            <a:ext cx="7970751" cy="313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Low" rtl="1">
              <a:lnSpc>
                <a:spcPct val="120000"/>
              </a:lnSpc>
              <a:buFont typeface="Wingdings" pitchFamily="2" charset="2"/>
              <a:buChar char="ü"/>
            </a:pPr>
            <a:r>
              <a:rPr lang="ar-SA" dirty="0"/>
              <a:t>داده‌هاي دبي </a:t>
            </a:r>
            <a:r>
              <a:rPr lang="ar-SA" dirty="0">
                <a:solidFill>
                  <a:srgbClr val="0000CC"/>
                </a:solidFill>
              </a:rPr>
              <a:t>چندين ايستگاه آبسنجي به صورت توام در مدل‌سازي ساختار واريانس-کواريانس </a:t>
            </a:r>
            <a:r>
              <a:rPr lang="ar-SA" dirty="0"/>
              <a:t>حاصل از باقيمانده‌هاي مدل چند متغيره خطي </a:t>
            </a:r>
            <a:r>
              <a:rPr lang="ar-SA" dirty="0">
                <a:solidFill>
                  <a:srgbClr val="0000CC"/>
                </a:solidFill>
              </a:rPr>
              <a:t>خودهمبسته بُرداري (</a:t>
            </a:r>
            <a:r>
              <a:rPr lang="en-US" sz="2400" dirty="0">
                <a:solidFill>
                  <a:srgbClr val="0000CC"/>
                </a:solidFill>
              </a:rPr>
              <a:t>VAR</a:t>
            </a:r>
            <a:r>
              <a:rPr lang="ar-SA" dirty="0">
                <a:solidFill>
                  <a:srgbClr val="0000CC"/>
                </a:solidFill>
              </a:rPr>
              <a:t>)</a:t>
            </a:r>
            <a:r>
              <a:rPr lang="ar-SA" dirty="0"/>
              <a:t> با استفاده از مدل </a:t>
            </a:r>
            <a:r>
              <a:rPr lang="en-US" sz="2400" dirty="0"/>
              <a:t>DVECH</a:t>
            </a:r>
            <a:r>
              <a:rPr lang="ar-SA" dirty="0"/>
              <a:t> دخالت داده مي‌‌شوند</a:t>
            </a:r>
            <a:r>
              <a:rPr lang="fa-IR" dirty="0" smtClean="0"/>
              <a:t>.</a:t>
            </a:r>
          </a:p>
          <a:p>
            <a:pPr marL="0" lvl="0" indent="0" algn="justLow" rtl="1">
              <a:lnSpc>
                <a:spcPct val="120000"/>
              </a:lnSpc>
              <a:buFont typeface="Wingdings" pitchFamily="2" charset="2"/>
              <a:buChar char="ü"/>
            </a:pPr>
            <a:endParaRPr lang="fa-IR" dirty="0"/>
          </a:p>
          <a:p>
            <a:pPr marL="0" lvl="0" indent="0" algn="justLow" rtl="1">
              <a:lnSpc>
                <a:spcPct val="120000"/>
              </a:lnSpc>
              <a:buFont typeface="Wingdings" pitchFamily="2" charset="2"/>
              <a:buChar char="ü"/>
            </a:pPr>
            <a:r>
              <a:rPr lang="ar-SA" dirty="0"/>
              <a:t>مقادير پارامترهاي برآورد شده مدل </a:t>
            </a:r>
            <a:r>
              <a:rPr lang="en-US" sz="2400" dirty="0"/>
              <a:t>DVECH</a:t>
            </a:r>
            <a:r>
              <a:rPr lang="ar-SA" dirty="0"/>
              <a:t> دو متغيره برازش يافته به سري واريانس شرطي باقيمانده‌هاي فرآيند جريان رودخانه‌ها حاصل از مدل </a:t>
            </a:r>
            <a:r>
              <a:rPr lang="en-US" sz="2400" dirty="0"/>
              <a:t>VAR</a:t>
            </a:r>
            <a:r>
              <a:rPr lang="ar-SA" dirty="0"/>
              <a:t> را براي آزمايش‌هاي مختلف (</a:t>
            </a:r>
            <a:r>
              <a:rPr lang="ar-SA" dirty="0">
                <a:solidFill>
                  <a:srgbClr val="0000CC"/>
                </a:solidFill>
              </a:rPr>
              <a:t>در نظر گرفتن توام 2 ايستگاه آبسنجي از بين ايستگاه‌هاي مختلف</a:t>
            </a:r>
            <a:r>
              <a:rPr lang="ar-SA" dirty="0"/>
              <a:t>) نشان مي‌دهد.</a:t>
            </a:r>
            <a:endParaRPr lang="fa-IR" dirty="0"/>
          </a:p>
          <a:p>
            <a:pPr rtl="1"/>
            <a:endParaRPr lang="en-US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96" y="170688"/>
            <a:ext cx="7988300" cy="826008"/>
          </a:xfrm>
        </p:spPr>
        <p:txBody>
          <a:bodyPr/>
          <a:lstStyle/>
          <a:p>
            <a:r>
              <a:rPr lang="fa-IR" sz="2800" dirty="0" smtClean="0">
                <a:solidFill>
                  <a:srgbClr val="0000CC"/>
                </a:solidFill>
              </a:rPr>
              <a:t>نتایج و بحث</a:t>
            </a:r>
            <a:endParaRPr lang="fa-IR" sz="28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2" y="1193257"/>
            <a:ext cx="8471053" cy="5470590"/>
          </a:xfrm>
        </p:spPr>
        <p:txBody>
          <a:bodyPr/>
          <a:lstStyle/>
          <a:p>
            <a:pPr marL="0" lvl="0" indent="0" algn="justLow">
              <a:buNone/>
            </a:pPr>
            <a:r>
              <a:rPr lang="fa-IR" sz="2200" dirty="0" smtClean="0"/>
              <a:t> </a:t>
            </a:r>
            <a:r>
              <a:rPr lang="ar-SA" sz="2200" dirty="0" smtClean="0"/>
              <a:t>پارامترهاي مدل نشان مي‌دهند که </a:t>
            </a:r>
            <a:r>
              <a:rPr lang="ar-SA" sz="2200" dirty="0" smtClean="0">
                <a:solidFill>
                  <a:srgbClr val="0000CC"/>
                </a:solidFill>
              </a:rPr>
              <a:t>کواريانس‌هاي شرطي در زمان </a:t>
            </a:r>
            <a:r>
              <a:rPr lang="en-US" sz="2000" dirty="0" smtClean="0">
                <a:solidFill>
                  <a:srgbClr val="0000CC"/>
                </a:solidFill>
              </a:rPr>
              <a:t>t</a:t>
            </a:r>
            <a:r>
              <a:rPr lang="ar-SA" sz="2200" dirty="0" smtClean="0">
                <a:solidFill>
                  <a:srgbClr val="0000CC"/>
                </a:solidFill>
              </a:rPr>
              <a:t> عمدتاً به کواريانس‌ها در زمان (</a:t>
            </a:r>
            <a:r>
              <a:rPr lang="en-US" sz="2000" dirty="0" smtClean="0">
                <a:solidFill>
                  <a:srgbClr val="0000CC"/>
                </a:solidFill>
              </a:rPr>
              <a:t>t-1</a:t>
            </a:r>
            <a:r>
              <a:rPr lang="ar-SA" sz="2200" dirty="0" smtClean="0">
                <a:solidFill>
                  <a:srgbClr val="0000CC"/>
                </a:solidFill>
              </a:rPr>
              <a:t>) بستگي</a:t>
            </a:r>
            <a:r>
              <a:rPr lang="ar-SA" sz="2200" dirty="0" smtClean="0"/>
              <a:t> دارند. شدت تداوم يا پايداري (</a:t>
            </a:r>
            <a:r>
              <a:rPr lang="en-US" sz="2000" dirty="0" err="1" smtClean="0"/>
              <a:t>γ+g</a:t>
            </a:r>
            <a:r>
              <a:rPr lang="ar-SA" sz="2200" dirty="0" smtClean="0"/>
              <a:t>) سري زماني کواريانس نشان مي‌دهد که بالاترين تداوم کواريانس براي فرآيند جريان رودخانه آزمايش 5 (ايستگاه‌هاي دره پنبه‌دان و پل‌ آنيان) و کمترين مقدار تداوم براي آزمايش 3 (ايستگاه‌هاي سنته و صفاخانه) مي‌باشد</a:t>
            </a:r>
            <a:r>
              <a:rPr lang="fa-IR" sz="2200" dirty="0" smtClean="0"/>
              <a:t>.</a:t>
            </a:r>
            <a:r>
              <a:rPr lang="ar-SA" sz="2200" dirty="0" smtClean="0"/>
              <a:t> </a:t>
            </a:r>
            <a:endParaRPr lang="fa-IR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fa-IR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88608"/>
            <a:ext cx="1905000" cy="457200"/>
          </a:xfrm>
        </p:spPr>
        <p:txBody>
          <a:bodyPr/>
          <a:lstStyle/>
          <a:p>
            <a:pPr>
              <a:defRPr/>
            </a:pPr>
            <a:fld id="{7579A5A5-F7DB-49A7-96ED-CE00C9281B13}" type="slidenum">
              <a:rPr lang="ar-SA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38" name="Rectangle 14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1" name="Rectangle 1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4" name="Rectangle 2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5" name="Rectangle 15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0" name="Rectangle 2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3" name="Rectangle 2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6" name="Rectangle 2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3144033" y="6325644"/>
            <a:ext cx="3168041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008000"/>
                </a:solidFill>
              </a:rPr>
              <a:t>دومین کنفرانس ملی هیدرولوژی ایران، دانشگاه شهرکرد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84347" name="Picture 27"/>
          <p:cNvPicPr>
            <a:picLocks noChangeArrowheads="1"/>
          </p:cNvPicPr>
          <p:nvPr/>
        </p:nvPicPr>
        <p:blipFill>
          <a:blip r:embed="rId2" cstate="print"/>
          <a:srcRect l="20617" t="27356" r="20205" b="17082"/>
          <a:stretch>
            <a:fillRect/>
          </a:stretch>
        </p:blipFill>
        <p:spPr bwMode="auto">
          <a:xfrm>
            <a:off x="37581" y="2877376"/>
            <a:ext cx="648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96" y="170688"/>
            <a:ext cx="7988300" cy="826008"/>
          </a:xfrm>
        </p:spPr>
        <p:txBody>
          <a:bodyPr/>
          <a:lstStyle/>
          <a:p>
            <a:r>
              <a:rPr lang="fa-IR" sz="2800" dirty="0" smtClean="0">
                <a:solidFill>
                  <a:srgbClr val="0000CC"/>
                </a:solidFill>
              </a:rPr>
              <a:t>نتایج و بحث</a:t>
            </a:r>
            <a:endParaRPr lang="fa-IR" sz="28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2" y="1193257"/>
            <a:ext cx="8471053" cy="5470590"/>
          </a:xfrm>
        </p:spPr>
        <p:txBody>
          <a:bodyPr/>
          <a:lstStyle/>
          <a:p>
            <a:pPr marL="0" indent="0" algn="justLow">
              <a:buNone/>
            </a:pPr>
            <a:r>
              <a:rPr lang="fa-IR" sz="2200" dirty="0" smtClean="0"/>
              <a:t> </a:t>
            </a:r>
            <a:r>
              <a:rPr lang="ar-SA" sz="2200" dirty="0" smtClean="0"/>
              <a:t>شکل 4، به عنوان نمونه براي آزمايش 1، نمودار واريانس شرطي وابسته به زمان سري‌هاي باقيمانده ايستگاه‌هاي قبقبلو و دره پنبه‌دان (به ترتيب،</a:t>
            </a:r>
            <a:r>
              <a:rPr lang="fa-IR" sz="2200" dirty="0" smtClean="0"/>
              <a:t>       </a:t>
            </a:r>
            <a:r>
              <a:rPr lang="ar-SA" sz="2200" dirty="0" smtClean="0"/>
              <a:t> و</a:t>
            </a:r>
            <a:r>
              <a:rPr lang="fa-IR" sz="2200" dirty="0" smtClean="0"/>
              <a:t>      </a:t>
            </a:r>
            <a:r>
              <a:rPr lang="ar-SA" sz="2200" dirty="0" smtClean="0"/>
              <a:t> ) و کواريانس آن‌ها </a:t>
            </a:r>
            <a:r>
              <a:rPr lang="fa-IR" sz="2200" dirty="0" smtClean="0"/>
              <a:t>     </a:t>
            </a:r>
            <a:r>
              <a:rPr lang="ar-SA" sz="2200" dirty="0" smtClean="0"/>
              <a:t> را نشان مي‌دهد.</a:t>
            </a:r>
            <a:endParaRPr lang="en-US" sz="2200" dirty="0" smtClean="0"/>
          </a:p>
          <a:p>
            <a:pPr lvl="0">
              <a:buNone/>
            </a:pPr>
            <a:r>
              <a:rPr lang="ar-SA" sz="2200" dirty="0" smtClean="0"/>
              <a:t> </a:t>
            </a:r>
            <a:endParaRPr lang="fa-IR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fa-IR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88608"/>
            <a:ext cx="1905000" cy="457200"/>
          </a:xfrm>
        </p:spPr>
        <p:txBody>
          <a:bodyPr/>
          <a:lstStyle/>
          <a:p>
            <a:pPr>
              <a:defRPr/>
            </a:pPr>
            <a:fld id="{7579A5A5-F7DB-49A7-96ED-CE00C9281B13}" type="slidenum">
              <a:rPr lang="ar-SA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38" name="Rectangle 14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1" name="Rectangle 1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4" name="Rectangle 2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5" name="Rectangle 15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0" name="Rectangle 2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3" name="Rectangle 2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6" name="Rectangle 2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3144033" y="6325644"/>
            <a:ext cx="3168041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008000"/>
                </a:solidFill>
              </a:rPr>
              <a:t>دومین کنفرانس ملی هیدرولوژی ایران، دانشگاه شهرکرد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83297" name="Picture 1"/>
          <p:cNvPicPr>
            <a:picLocks noChangeArrowheads="1"/>
          </p:cNvPicPr>
          <p:nvPr/>
        </p:nvPicPr>
        <p:blipFill>
          <a:blip r:embed="rId3" cstate="print"/>
          <a:srcRect l="25685" t="22191" r="25000" b="9425"/>
          <a:stretch>
            <a:fillRect/>
          </a:stretch>
        </p:blipFill>
        <p:spPr bwMode="auto">
          <a:xfrm>
            <a:off x="25051" y="2002221"/>
            <a:ext cx="6120000" cy="484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183298" name="Object 2"/>
          <p:cNvGraphicFramePr>
            <a:graphicFrameLocks noChangeAspect="1"/>
          </p:cNvGraphicFramePr>
          <p:nvPr/>
        </p:nvGraphicFramePr>
        <p:xfrm>
          <a:off x="3418770" y="1540702"/>
          <a:ext cx="419373" cy="374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68" name="Equation" r:id="rId4" imgW="266469" imgH="241091" progId="Equation.DSMT4">
                  <p:embed/>
                </p:oleObj>
              </mc:Choice>
              <mc:Fallback>
                <p:oleObj name="Equation" r:id="rId4" imgW="266469" imgH="241091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8770" y="1540702"/>
                        <a:ext cx="419373" cy="3744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183301" name="Object 5"/>
          <p:cNvGraphicFramePr>
            <a:graphicFrameLocks noChangeAspect="1"/>
          </p:cNvGraphicFramePr>
          <p:nvPr/>
        </p:nvGraphicFramePr>
        <p:xfrm>
          <a:off x="2861546" y="1565754"/>
          <a:ext cx="435905" cy="375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69" name="Equation" r:id="rId6" imgW="279279" imgH="241195" progId="Equation.DSMT4">
                  <p:embed/>
                </p:oleObj>
              </mc:Choice>
              <mc:Fallback>
                <p:oleObj name="Equation" r:id="rId6" imgW="279279" imgH="241195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1546" y="1565754"/>
                        <a:ext cx="435905" cy="3757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183304" name="Object 8"/>
          <p:cNvGraphicFramePr>
            <a:graphicFrameLocks noChangeAspect="1"/>
          </p:cNvGraphicFramePr>
          <p:nvPr/>
        </p:nvGraphicFramePr>
        <p:xfrm>
          <a:off x="926924" y="1540701"/>
          <a:ext cx="463463" cy="39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70" name="Equation" r:id="rId8" imgW="279279" imgH="241195" progId="Equation.DSMT4">
                  <p:embed/>
                </p:oleObj>
              </mc:Choice>
              <mc:Fallback>
                <p:oleObj name="Equation" r:id="rId8" imgW="279279" imgH="241195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924" y="1540701"/>
                        <a:ext cx="463463" cy="399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42724" y="2333297"/>
            <a:ext cx="4228159" cy="151348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89100"/>
            <a:ext cx="7988300" cy="882650"/>
          </a:xfrm>
        </p:spPr>
        <p:txBody>
          <a:bodyPr/>
          <a:lstStyle/>
          <a:p>
            <a:r>
              <a:rPr lang="fa-IR" sz="3200" dirty="0" smtClean="0">
                <a:solidFill>
                  <a:srgbClr val="0000CC"/>
                </a:solidFill>
              </a:rPr>
              <a:t>نتایج و بحث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99460" y="6400800"/>
            <a:ext cx="3225140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008000"/>
                </a:solidFill>
              </a:rPr>
              <a:t>دومین کنفرانس ملی هیدرولوژی ایران، دانشگاه شهرکرد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9A5A5-F7DB-49A7-96ED-CE00C9281B13}" type="slidenum">
              <a:rPr lang="ar-SA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 cstate="print"/>
          <a:srcRect t="-525"/>
          <a:stretch>
            <a:fillRect/>
          </a:stretch>
        </p:blipFill>
        <p:spPr bwMode="auto">
          <a:xfrm>
            <a:off x="688762" y="1040733"/>
            <a:ext cx="7849595" cy="557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46961" y="6400800"/>
            <a:ext cx="3177639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008000"/>
                </a:solidFill>
              </a:rPr>
              <a:t>دومین کنفرانس ملی هیدرولوژی ایران، دانشگاه شهرکرد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9A5A5-F7DB-49A7-96ED-CE00C9281B13}" type="slidenum">
              <a:rPr lang="ar-SA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95587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815" y="118752"/>
            <a:ext cx="7740000" cy="59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30200" y="6020663"/>
            <a:ext cx="8007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1600" b="1" baseline="0" dirty="0" smtClean="0"/>
              <a:t>Time series plot of the observed and estimated streamflows for a, c VARX and b, d VARX–DVECH models for ‘‘GH’’ and ‘‘D’’ stations of model fit1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6483927" y="3241964"/>
            <a:ext cx="641269" cy="736270"/>
          </a:xfrm>
          <a:prstGeom prst="ellipse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0" i="0" u="none" strike="noStrike" cap="none" normalizeH="0" baseline="50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766949" y="3204359"/>
            <a:ext cx="639300" cy="736270"/>
          </a:xfrm>
          <a:prstGeom prst="ellipse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0" i="0" u="none" strike="noStrike" cap="none" normalizeH="0" baseline="50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458191" y="1171699"/>
            <a:ext cx="637321" cy="736270"/>
          </a:xfrm>
          <a:prstGeom prst="ellipse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0" i="0" u="none" strike="noStrike" cap="none" normalizeH="0" baseline="50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222669" y="1015341"/>
            <a:ext cx="635333" cy="736270"/>
          </a:xfrm>
          <a:prstGeom prst="ellipse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0" i="0" u="none" strike="noStrike" cap="none" normalizeH="0" baseline="50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dirty="0" smtClean="0">
                <a:solidFill>
                  <a:srgbClr val="0000CC"/>
                </a:solidFill>
              </a:rPr>
              <a:t>نتایج و بحث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18213" y="6377050"/>
            <a:ext cx="3106387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008000"/>
                </a:solidFill>
              </a:rPr>
              <a:t>دومین کنفرانس ملی هیدرولوژی ایران، دانشگاه شهرکرد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9A5A5-F7DB-49A7-96ED-CE00C9281B13}" type="slidenum">
              <a:rPr lang="ar-SA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138" y="1163781"/>
            <a:ext cx="8136399" cy="542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96" y="170688"/>
            <a:ext cx="7988300" cy="826008"/>
          </a:xfrm>
        </p:spPr>
        <p:txBody>
          <a:bodyPr/>
          <a:lstStyle/>
          <a:p>
            <a:r>
              <a:rPr lang="fa-IR" sz="2800" dirty="0" smtClean="0">
                <a:solidFill>
                  <a:srgbClr val="0000CC"/>
                </a:solidFill>
              </a:rPr>
              <a:t>جمع بندی</a:t>
            </a:r>
            <a:endParaRPr lang="fa-IR" sz="28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2" y="1193257"/>
            <a:ext cx="8471053" cy="5470590"/>
          </a:xfrm>
        </p:spPr>
        <p:txBody>
          <a:bodyPr/>
          <a:lstStyle/>
          <a:p>
            <a:pPr marL="0" lvl="0" indent="0" algn="justLow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200" dirty="0" smtClean="0"/>
              <a:t> </a:t>
            </a:r>
            <a:r>
              <a:rPr lang="fa-IR" sz="2200" dirty="0" smtClean="0"/>
              <a:t>در مدل‏های غیرخطی چند متغیره می‏توان واریانس، کواریانس و مقادیر همبستگی شرطی را تخمین زد. به نحوی که، </a:t>
            </a:r>
            <a:r>
              <a:rPr lang="fa-IR" sz="2200" dirty="0" smtClean="0">
                <a:solidFill>
                  <a:srgbClr val="0000CC"/>
                </a:solidFill>
              </a:rPr>
              <a:t>در هر مقیاس زمانی و برای هر گام زمانی </a:t>
            </a:r>
            <a:r>
              <a:rPr lang="fa-IR" sz="2200" dirty="0" smtClean="0"/>
              <a:t>درنظرگرفته شده، دارای مقادیر تخمینی می‏باشند. در حالیکه، سایر مدل‏های هیدرولوژیکی </a:t>
            </a:r>
            <a:r>
              <a:rPr lang="fa-IR" sz="2200" dirty="0" smtClean="0">
                <a:solidFill>
                  <a:srgbClr val="0000CC"/>
                </a:solidFill>
              </a:rPr>
              <a:t>یک مقدار </a:t>
            </a:r>
            <a:r>
              <a:rPr lang="fa-IR" sz="2200" dirty="0" smtClean="0">
                <a:solidFill>
                  <a:srgbClr val="0000CC"/>
                </a:solidFill>
              </a:rPr>
              <a:t>واحد </a:t>
            </a:r>
            <a:r>
              <a:rPr lang="fa-IR" sz="2200" dirty="0" smtClean="0">
                <a:solidFill>
                  <a:srgbClr val="0000CC"/>
                </a:solidFill>
              </a:rPr>
              <a:t>از همبستگی </a:t>
            </a:r>
            <a:r>
              <a:rPr lang="fa-IR" sz="2200" dirty="0" smtClean="0"/>
              <a:t>را نشان می‏دهند.</a:t>
            </a:r>
          </a:p>
          <a:p>
            <a:pPr marL="0" lvl="0" indent="0" algn="justLow">
              <a:lnSpc>
                <a:spcPct val="120000"/>
              </a:lnSpc>
              <a:buFont typeface="Wingdings" pitchFamily="2" charset="2"/>
              <a:buChar char="ü"/>
            </a:pPr>
            <a:endParaRPr lang="en-US" sz="2200" dirty="0" smtClean="0"/>
          </a:p>
          <a:p>
            <a:pPr marL="0" lvl="0" indent="0" algn="justLow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200" dirty="0" smtClean="0"/>
              <a:t> </a:t>
            </a:r>
            <a:r>
              <a:rPr lang="fa-IR" sz="2200" dirty="0" smtClean="0"/>
              <a:t> استفاده از این مدل‏های غیرخطی غالباً باعث </a:t>
            </a:r>
            <a:r>
              <a:rPr lang="fa-IR" sz="2200" dirty="0" smtClean="0">
                <a:solidFill>
                  <a:srgbClr val="0000CC"/>
                </a:solidFill>
              </a:rPr>
              <a:t>کاهش خطا در مقادیر برآورد شده </a:t>
            </a:r>
            <a:r>
              <a:rPr lang="fa-IR" sz="2200" dirty="0" smtClean="0"/>
              <a:t>کمیت‏های هیدرولوژیکی موردنظر می‏باشند و </a:t>
            </a:r>
            <a:r>
              <a:rPr lang="fa-IR" sz="2200" dirty="0" smtClean="0">
                <a:solidFill>
                  <a:srgbClr val="0000CC"/>
                </a:solidFill>
              </a:rPr>
              <a:t>عدم‏قطعیت مقادیر برآوردی را کاهش </a:t>
            </a:r>
            <a:r>
              <a:rPr lang="fa-IR" sz="2200" dirty="0" smtClean="0"/>
              <a:t>می‏دهند.</a:t>
            </a:r>
          </a:p>
          <a:p>
            <a:pPr marL="0" lvl="0" indent="0" algn="justLow">
              <a:lnSpc>
                <a:spcPct val="120000"/>
              </a:lnSpc>
              <a:buFont typeface="Wingdings" pitchFamily="2" charset="2"/>
              <a:buChar char="ü"/>
            </a:pPr>
            <a:endParaRPr lang="fa-IR" sz="2200" dirty="0" smtClean="0"/>
          </a:p>
          <a:p>
            <a:pPr marL="0" lvl="0" indent="0" algn="justLow">
              <a:lnSpc>
                <a:spcPct val="120000"/>
              </a:lnSpc>
              <a:buFont typeface="Wingdings" pitchFamily="2" charset="2"/>
              <a:buChar char="ü"/>
            </a:pPr>
            <a:r>
              <a:rPr lang="fa-IR" sz="2200" dirty="0" smtClean="0"/>
              <a:t>بررسی ساختار مقادیر کواریانس و واریانس نشان دهنده </a:t>
            </a:r>
            <a:r>
              <a:rPr lang="fa-IR" sz="2200" dirty="0" smtClean="0">
                <a:solidFill>
                  <a:srgbClr val="0000CC"/>
                </a:solidFill>
              </a:rPr>
              <a:t>رفتار</a:t>
            </a:r>
            <a:r>
              <a:rPr lang="fa-IR" sz="2200" dirty="0" smtClean="0"/>
              <a:t> </a:t>
            </a:r>
            <a:r>
              <a:rPr lang="fa-IR" sz="2200" dirty="0" smtClean="0">
                <a:solidFill>
                  <a:srgbClr val="0000CC"/>
                </a:solidFill>
              </a:rPr>
              <a:t>تداوم </a:t>
            </a:r>
            <a:r>
              <a:rPr lang="fa-IR" sz="2200" dirty="0" smtClean="0">
                <a:solidFill>
                  <a:srgbClr val="0000CC"/>
                </a:solidFill>
              </a:rPr>
              <a:t>طولانی‏مدت و کوتاه‏مدت </a:t>
            </a:r>
            <a:r>
              <a:rPr lang="fa-IR" sz="2200" dirty="0" smtClean="0"/>
              <a:t>در کمیت‏های هیدرولوژیکی می‏باشد که این رفتار می‏تواند نوع وابستگی داده‏های هیدرولوژیکی منطقه مطالعاتی </a:t>
            </a:r>
            <a:r>
              <a:rPr lang="fa-IR" sz="2200" dirty="0" smtClean="0">
                <a:solidFill>
                  <a:srgbClr val="0000CC"/>
                </a:solidFill>
              </a:rPr>
              <a:t>به سایر عوامل هیدرولوژیکی و فیزیوگرافی </a:t>
            </a:r>
            <a:r>
              <a:rPr lang="fa-IR" sz="2200" dirty="0" smtClean="0"/>
              <a:t>را نشان دهد و برای برنامه‏ریزی و مدیریت منابع آب بکار برده شوند.</a:t>
            </a:r>
          </a:p>
          <a:p>
            <a:pPr marL="0" lvl="0" indent="0" algn="justLow">
              <a:lnSpc>
                <a:spcPct val="120000"/>
              </a:lnSpc>
              <a:buFont typeface="Wingdings" pitchFamily="2" charset="2"/>
              <a:buChar char="ü"/>
            </a:pPr>
            <a:endParaRPr lang="en-US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88608"/>
            <a:ext cx="1905000" cy="457200"/>
          </a:xfrm>
        </p:spPr>
        <p:txBody>
          <a:bodyPr/>
          <a:lstStyle/>
          <a:p>
            <a:pPr>
              <a:defRPr/>
            </a:pPr>
            <a:fld id="{7579A5A5-F7DB-49A7-96ED-CE00C9281B13}" type="slidenum">
              <a:rPr lang="ar-SA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38" name="Rectangle 14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1" name="Rectangle 1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4" name="Rectangle 2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5" name="Rectangle 15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0" name="Rectangle 2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3" name="Rectangle 2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6" name="Rectangle 2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3144033" y="6325644"/>
            <a:ext cx="3168041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008000"/>
                </a:solidFill>
              </a:rPr>
              <a:t>دومین کنفرانس ملی هیدرولوژی ایران، دانشگاه شهرکرد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96" y="170688"/>
            <a:ext cx="7988300" cy="826008"/>
          </a:xfrm>
        </p:spPr>
        <p:txBody>
          <a:bodyPr/>
          <a:lstStyle/>
          <a:p>
            <a:r>
              <a:rPr lang="fa-IR" sz="2800" dirty="0" smtClean="0">
                <a:solidFill>
                  <a:srgbClr val="0000CC"/>
                </a:solidFill>
              </a:rPr>
              <a:t>جمع بندی</a:t>
            </a:r>
            <a:endParaRPr lang="fa-IR" sz="28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2" y="1193257"/>
            <a:ext cx="8471053" cy="5470590"/>
          </a:xfrm>
        </p:spPr>
        <p:txBody>
          <a:bodyPr/>
          <a:lstStyle/>
          <a:p>
            <a:pPr marL="0" lvl="0" indent="0" algn="justLow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2100" dirty="0" smtClean="0"/>
              <a:t> </a:t>
            </a:r>
            <a:r>
              <a:rPr lang="ar-SA" sz="2100" dirty="0" smtClean="0"/>
              <a:t>در مقاله حاضر تلاش شد که </a:t>
            </a:r>
            <a:r>
              <a:rPr lang="fa-IR" sz="2100" dirty="0" smtClean="0"/>
              <a:t>مدل‏سازی </a:t>
            </a:r>
            <a:r>
              <a:rPr lang="ar-SA" sz="2100" dirty="0" smtClean="0"/>
              <a:t>فرآيند بارش- رواناب، خشکسالي و دبي جريان رودخانه‌ها با استفاده از مدل‌ </a:t>
            </a:r>
            <a:r>
              <a:rPr lang="fa-IR" sz="1900" dirty="0" smtClean="0"/>
              <a:t>چند متغیره </a:t>
            </a:r>
            <a:r>
              <a:rPr lang="en-US" sz="1900" dirty="0" smtClean="0"/>
              <a:t>GARCH</a:t>
            </a:r>
            <a:r>
              <a:rPr lang="fa-IR" sz="1900" dirty="0" smtClean="0"/>
              <a:t> </a:t>
            </a:r>
            <a:r>
              <a:rPr lang="ar-SA" sz="2100" dirty="0" smtClean="0"/>
              <a:t>ارائه </a:t>
            </a:r>
            <a:r>
              <a:rPr lang="ar-SA" sz="2100" dirty="0" smtClean="0"/>
              <a:t>شوند و </a:t>
            </a:r>
            <a:r>
              <a:rPr lang="ar-SA" sz="2100" dirty="0" smtClean="0">
                <a:solidFill>
                  <a:srgbClr val="0000CC"/>
                </a:solidFill>
              </a:rPr>
              <a:t>ساختار </a:t>
            </a:r>
            <a:r>
              <a:rPr lang="ar-SA" sz="2100" dirty="0" smtClean="0">
                <a:solidFill>
                  <a:srgbClr val="0000CC"/>
                </a:solidFill>
              </a:rPr>
              <a:t>واريانس-کواريانس</a:t>
            </a:r>
            <a:r>
              <a:rPr lang="fa-IR" sz="2100" dirty="0" smtClean="0">
                <a:solidFill>
                  <a:srgbClr val="0000CC"/>
                </a:solidFill>
              </a:rPr>
              <a:t> شرطی</a:t>
            </a:r>
            <a:r>
              <a:rPr lang="ar-SA" sz="2100" dirty="0" smtClean="0"/>
              <a:t> </a:t>
            </a:r>
            <a:r>
              <a:rPr lang="ar-SA" sz="2100" dirty="0" smtClean="0"/>
              <a:t>آن‌ها بيان شود.</a:t>
            </a:r>
            <a:endParaRPr lang="fa-IR" sz="2100" dirty="0" smtClean="0"/>
          </a:p>
          <a:p>
            <a:pPr marL="0" lvl="0" indent="0" algn="justLow">
              <a:lnSpc>
                <a:spcPct val="110000"/>
              </a:lnSpc>
              <a:buFont typeface="Wingdings" pitchFamily="2" charset="2"/>
              <a:buChar char="ü"/>
            </a:pPr>
            <a:endParaRPr lang="en-US" sz="2100" dirty="0" smtClean="0"/>
          </a:p>
          <a:p>
            <a:pPr marL="0" indent="0" algn="justLow">
              <a:lnSpc>
                <a:spcPct val="110000"/>
              </a:lnSpc>
              <a:buFont typeface="Wingdings" pitchFamily="2" charset="2"/>
              <a:buChar char="ü"/>
            </a:pPr>
            <a:r>
              <a:rPr lang="fa-IR" sz="2100" dirty="0" smtClean="0"/>
              <a:t>این مدل ها</a:t>
            </a:r>
            <a:r>
              <a:rPr lang="ar-SA" sz="2100" dirty="0" smtClean="0"/>
              <a:t> </a:t>
            </a:r>
            <a:r>
              <a:rPr lang="ar-SA" sz="2100" dirty="0" smtClean="0"/>
              <a:t>ارتباط </a:t>
            </a:r>
            <a:r>
              <a:rPr lang="ar-SA" sz="2100" dirty="0"/>
              <a:t>بين گشتاور مرتبه دوم </a:t>
            </a:r>
            <a:r>
              <a:rPr lang="ar-SA" sz="2100" dirty="0" smtClean="0"/>
              <a:t>متغيرهاي </a:t>
            </a:r>
            <a:r>
              <a:rPr lang="ar-SA" sz="2100" dirty="0"/>
              <a:t>هيدرولوژيکي و تغييرات آنها در زمان </a:t>
            </a:r>
            <a:r>
              <a:rPr lang="fa-IR" sz="2100" dirty="0" smtClean="0"/>
              <a:t>علاوه بر گشتاور رتبه اول بیان می کنند. گشتاور رتبه دوم نماینده ای </a:t>
            </a:r>
            <a:r>
              <a:rPr lang="fa-IR" sz="2100" dirty="0" smtClean="0">
                <a:solidFill>
                  <a:srgbClr val="0000CC"/>
                </a:solidFill>
              </a:rPr>
              <a:t>از عدم قطعیت متغیر های هیدورلوژیکی </a:t>
            </a:r>
            <a:r>
              <a:rPr lang="fa-IR" sz="2100" dirty="0" smtClean="0"/>
              <a:t>در مقایسه چند متغیر است.</a:t>
            </a:r>
            <a:endParaRPr lang="fa-IR" sz="2100" dirty="0"/>
          </a:p>
          <a:p>
            <a:pPr marL="0" lvl="0" indent="0" algn="justLow">
              <a:lnSpc>
                <a:spcPct val="110000"/>
              </a:lnSpc>
              <a:buFont typeface="Wingdings" pitchFamily="2" charset="2"/>
              <a:buChar char="ü"/>
            </a:pPr>
            <a:endParaRPr lang="en-US" sz="2100" dirty="0" smtClean="0"/>
          </a:p>
          <a:p>
            <a:pPr marL="0" lvl="0" indent="0" algn="justLow">
              <a:lnSpc>
                <a:spcPct val="110000"/>
              </a:lnSpc>
              <a:buFont typeface="Wingdings" pitchFamily="2" charset="2"/>
              <a:buChar char="ü"/>
            </a:pPr>
            <a:r>
              <a:rPr lang="fa-IR" sz="2100" dirty="0" smtClean="0"/>
              <a:t> </a:t>
            </a:r>
            <a:r>
              <a:rPr lang="fa-IR" sz="2100" dirty="0" smtClean="0"/>
              <a:t>مدل های چند متغیره </a:t>
            </a:r>
            <a:r>
              <a:rPr lang="en-US" sz="2100" dirty="0" smtClean="0"/>
              <a:t>GARCH</a:t>
            </a:r>
            <a:r>
              <a:rPr lang="fa-IR" sz="2100" dirty="0" smtClean="0"/>
              <a:t> با رتبه بالا </a:t>
            </a:r>
            <a:r>
              <a:rPr lang="fa-IR" sz="2100" dirty="0" smtClean="0">
                <a:solidFill>
                  <a:srgbClr val="0000CC"/>
                </a:solidFill>
              </a:rPr>
              <a:t>دارای پارامتر های زیادی </a:t>
            </a:r>
            <a:r>
              <a:rPr lang="fa-IR" sz="2100" dirty="0" smtClean="0"/>
              <a:t>هستند که محاسبه آنها مشکل و زمان بر است.</a:t>
            </a:r>
          </a:p>
          <a:p>
            <a:pPr marL="0" lvl="0" indent="0" algn="justLow">
              <a:lnSpc>
                <a:spcPct val="110000"/>
              </a:lnSpc>
              <a:buFont typeface="Wingdings" pitchFamily="2" charset="2"/>
              <a:buChar char="ü"/>
            </a:pPr>
            <a:endParaRPr lang="fa-IR" sz="2100" dirty="0"/>
          </a:p>
          <a:p>
            <a:pPr marL="0" lvl="0" indent="0" algn="justLow">
              <a:lnSpc>
                <a:spcPct val="110000"/>
              </a:lnSpc>
              <a:buFont typeface="Wingdings" pitchFamily="2" charset="2"/>
              <a:buChar char="ü"/>
            </a:pPr>
            <a:r>
              <a:rPr lang="fa-IR" sz="2100" dirty="0" smtClean="0"/>
              <a:t>تفسیر نتایج این مدل ها در متغیر های هیدرولوژیکی نسبت به متغیر های اقتصاد سنجی مشکل بوده و با توجه به جدید بودن این مدل ها در هیدرولوژی نیاز است </a:t>
            </a:r>
            <a:r>
              <a:rPr lang="fa-IR" sz="2100" dirty="0" smtClean="0">
                <a:solidFill>
                  <a:srgbClr val="0000CC"/>
                </a:solidFill>
              </a:rPr>
              <a:t>چارچوب وازه شناسی و تفسیری استاندارد </a:t>
            </a:r>
            <a:r>
              <a:rPr lang="fa-IR" sz="2100" dirty="0" smtClean="0"/>
              <a:t>از خروجی این مدل ها ایجاد شود.</a:t>
            </a:r>
            <a:endParaRPr lang="en-US" sz="2100" dirty="0" smtClean="0"/>
          </a:p>
          <a:p>
            <a:pPr marL="0" indent="0" algn="justLow">
              <a:lnSpc>
                <a:spcPct val="110000"/>
              </a:lnSpc>
              <a:buNone/>
            </a:pPr>
            <a:endParaRPr lang="en-US" sz="21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88608"/>
            <a:ext cx="1905000" cy="457200"/>
          </a:xfrm>
        </p:spPr>
        <p:txBody>
          <a:bodyPr/>
          <a:lstStyle/>
          <a:p>
            <a:pPr>
              <a:defRPr/>
            </a:pPr>
            <a:fld id="{7579A5A5-F7DB-49A7-96ED-CE00C9281B13}" type="slidenum">
              <a:rPr lang="ar-SA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38" name="Rectangle 14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1" name="Rectangle 1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4" name="Rectangle 2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5" name="Rectangle 15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3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0" name="Rectangle 2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3" name="Rectangle 2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8746" name="Rectangle 2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3144033" y="6325644"/>
            <a:ext cx="3168041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008000"/>
                </a:solidFill>
              </a:rPr>
              <a:t>دومین کنفرانس ملی هیدرولوژی ایران، دانشگاه شهرکرد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357313"/>
            <a:ext cx="3225800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5143500" y="3441701"/>
            <a:ext cx="36703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fa-IR" sz="6600" dirty="0" smtClean="0">
                <a:solidFill>
                  <a:srgbClr val="0000CC"/>
                </a:solidFill>
                <a:cs typeface="B Davat" pitchFamily="2" charset="-78"/>
              </a:rPr>
              <a:t>با </a:t>
            </a:r>
            <a:r>
              <a:rPr lang="fa-IR" sz="6600" dirty="0">
                <a:solidFill>
                  <a:srgbClr val="0000CC"/>
                </a:solidFill>
                <a:cs typeface="B Davat" pitchFamily="2" charset="-78"/>
              </a:rPr>
              <a:t>تشکر از توجه شما</a:t>
            </a:r>
          </a:p>
        </p:txBody>
      </p:sp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" y="571500"/>
            <a:ext cx="457835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دومین کنفرانس ملی هیدرولوژی ایران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26" y="11982"/>
            <a:ext cx="9108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800" dirty="0" smtClean="0">
                <a:solidFill>
                  <a:srgbClr val="0000CC"/>
                </a:solidFill>
              </a:rPr>
              <a:t>مقدمه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fa-IR" sz="2000" b="1" dirty="0" smtClean="0">
                <a:solidFill>
                  <a:srgbClr val="0000CC"/>
                </a:solidFill>
              </a:rPr>
              <a:t>گروه‏بندی مدل‏های سری زمانی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13100" y="6400800"/>
            <a:ext cx="3111500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008000"/>
                </a:solidFill>
              </a:rPr>
              <a:t>دومین کنفرانس ملی هیدرولوژی ایران، دانشگاه شهرکرد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9A5A5-F7DB-49A7-96ED-CE00C9281B13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77153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9626" y="1984501"/>
            <a:ext cx="5400000" cy="4320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800" dirty="0" smtClean="0">
                <a:solidFill>
                  <a:srgbClr val="0000CC"/>
                </a:solidFill>
              </a:rPr>
              <a:t>مقدمه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786" y="1230313"/>
            <a:ext cx="4076701" cy="4852987"/>
          </a:xfrm>
          <a:ln>
            <a:solidFill>
              <a:srgbClr val="FF0000"/>
            </a:solidFill>
          </a:ln>
        </p:spPr>
        <p:txBody>
          <a:bodyPr/>
          <a:lstStyle/>
          <a:p>
            <a:pPr marL="177800" indent="-177800" algn="ctr">
              <a:buNone/>
            </a:pPr>
            <a:r>
              <a:rPr lang="fa-IR" sz="2200" b="1" dirty="0" smtClean="0">
                <a:solidFill>
                  <a:srgbClr val="0000CC"/>
                </a:solidFill>
              </a:rPr>
              <a:t>زیرگروه‏های مدل‏های سری زمانی خطی یک متغیره</a:t>
            </a:r>
          </a:p>
          <a:p>
            <a:pPr marL="177800" indent="-177800" algn="ctr">
              <a:buNone/>
            </a:pPr>
            <a:endParaRPr lang="fa-IR" sz="2000" b="1" dirty="0" smtClean="0">
              <a:solidFill>
                <a:srgbClr val="0000CC"/>
              </a:solidFill>
            </a:endParaRPr>
          </a:p>
          <a:p>
            <a:pPr marL="177800" indent="-177800" algn="ctr" rtl="0">
              <a:lnSpc>
                <a:spcPct val="150000"/>
              </a:lnSpc>
              <a:buNone/>
            </a:pPr>
            <a:r>
              <a:rPr lang="en-US" sz="2000" b="1" dirty="0" smtClean="0"/>
              <a:t>SARIMA(</a:t>
            </a:r>
            <a:r>
              <a:rPr lang="en-US" sz="2000" b="1" dirty="0" err="1" smtClean="0"/>
              <a:t>p,d,q</a:t>
            </a:r>
            <a:r>
              <a:rPr lang="en-US" sz="2000" b="1" dirty="0" smtClean="0"/>
              <a:t>)(P,D,Q)</a:t>
            </a:r>
          </a:p>
          <a:p>
            <a:pPr marL="177800" indent="-177800" algn="ctr" rtl="0">
              <a:lnSpc>
                <a:spcPct val="150000"/>
              </a:lnSpc>
              <a:buNone/>
            </a:pPr>
            <a:r>
              <a:rPr lang="en-US" sz="2000" b="1" dirty="0" smtClean="0"/>
              <a:t>ARIMA(</a:t>
            </a:r>
            <a:r>
              <a:rPr lang="en-US" sz="2000" b="1" dirty="0" err="1" smtClean="0"/>
              <a:t>p,d,q</a:t>
            </a:r>
            <a:r>
              <a:rPr lang="en-US" sz="2000" b="1" dirty="0" smtClean="0"/>
              <a:t>)</a:t>
            </a:r>
          </a:p>
          <a:p>
            <a:pPr marL="177800" indent="-177800" algn="ctr" rtl="0">
              <a:lnSpc>
                <a:spcPct val="150000"/>
              </a:lnSpc>
              <a:buNone/>
            </a:pPr>
            <a:r>
              <a:rPr lang="en-US" sz="2000" b="1" dirty="0" smtClean="0"/>
              <a:t>ARMA(</a:t>
            </a:r>
            <a:r>
              <a:rPr lang="en-US" sz="2000" b="1" dirty="0" err="1" smtClean="0"/>
              <a:t>p,q</a:t>
            </a:r>
            <a:r>
              <a:rPr lang="en-US" sz="2000" b="1" dirty="0" smtClean="0"/>
              <a:t>)</a:t>
            </a:r>
          </a:p>
          <a:p>
            <a:pPr marL="177800" indent="-177800" algn="ctr" rtl="0">
              <a:lnSpc>
                <a:spcPct val="150000"/>
              </a:lnSpc>
              <a:buNone/>
            </a:pPr>
            <a:r>
              <a:rPr lang="en-US" sz="2000" b="1" dirty="0" smtClean="0"/>
              <a:t>AR(p)</a:t>
            </a:r>
          </a:p>
          <a:p>
            <a:pPr marL="177800" indent="-177800" algn="ctr" rtl="0">
              <a:lnSpc>
                <a:spcPct val="150000"/>
              </a:lnSpc>
              <a:buNone/>
            </a:pPr>
            <a:r>
              <a:rPr lang="en-US" sz="2000" b="1" dirty="0" smtClean="0"/>
              <a:t>MA(q)</a:t>
            </a:r>
            <a:endParaRPr lang="fa-IR" sz="20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13100" y="6400800"/>
            <a:ext cx="3111500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008000"/>
                </a:solidFill>
              </a:rPr>
              <a:t>دومین کنفرانس ملی هیدرولوژی ایران، دانشگاه شهرکرد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9A5A5-F7DB-49A7-96ED-CE00C9281B13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7686" y="1230313"/>
            <a:ext cx="4381500" cy="48529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ct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a-I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زیرگروه‏های مدل‏های سری زمانی خطی چندمتغیره</a:t>
            </a:r>
          </a:p>
          <a:p>
            <a:pPr marL="177800" marR="0" lvl="0" indent="-177800" algn="ct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 typeface="Wingdings" pitchFamily="2" charset="2"/>
              <a:buNone/>
              <a:tabLst/>
              <a:defRPr/>
            </a:pPr>
            <a:endParaRPr kumimoji="0" lang="fa-IR" sz="2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0" indent="-17780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000" b="1" kern="0" baseline="0" dirty="0" smtClean="0">
                <a:latin typeface="+mn-lt"/>
                <a:cs typeface="+mn-cs"/>
              </a:rPr>
              <a:t>Vector ARMA (</a:t>
            </a:r>
            <a:r>
              <a:rPr lang="en-US" sz="2000" b="1" kern="0" baseline="0" dirty="0" err="1" smtClean="0">
                <a:latin typeface="+mn-lt"/>
                <a:cs typeface="+mn-cs"/>
              </a:rPr>
              <a:t>m;p,q</a:t>
            </a:r>
            <a:r>
              <a:rPr lang="en-US" sz="2000" b="1" kern="0" baseline="0" dirty="0" smtClean="0">
                <a:latin typeface="+mn-lt"/>
                <a:cs typeface="+mn-cs"/>
              </a:rPr>
              <a:t>)=VARMA(</a:t>
            </a:r>
            <a:r>
              <a:rPr lang="en-US" sz="2000" b="1" kern="0" baseline="0" dirty="0" err="1" smtClean="0">
                <a:latin typeface="+mn-lt"/>
                <a:cs typeface="+mn-cs"/>
              </a:rPr>
              <a:t>p,q</a:t>
            </a:r>
            <a:r>
              <a:rPr lang="en-US" sz="2000" b="1" kern="0" baseline="0" dirty="0" smtClean="0">
                <a:latin typeface="+mn-lt"/>
                <a:cs typeface="+mn-cs"/>
              </a:rPr>
              <a:t>)</a:t>
            </a:r>
          </a:p>
          <a:p>
            <a:pPr marL="177800" marR="0" lvl="0" indent="-17780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000" b="1" kern="0" baseline="0" dirty="0" smtClean="0">
                <a:latin typeface="+mn-lt"/>
                <a:cs typeface="+mn-cs"/>
              </a:rPr>
              <a:t>VAR(</a:t>
            </a:r>
            <a:r>
              <a:rPr lang="en-US" sz="2000" b="1" kern="0" baseline="0" dirty="0" err="1" smtClean="0">
                <a:latin typeface="+mn-lt"/>
                <a:cs typeface="+mn-cs"/>
              </a:rPr>
              <a:t>m;p</a:t>
            </a:r>
            <a:r>
              <a:rPr lang="en-US" sz="2000" b="1" kern="0" baseline="0" dirty="0" smtClean="0">
                <a:latin typeface="+mn-lt"/>
                <a:cs typeface="+mn-cs"/>
              </a:rPr>
              <a:t>)</a:t>
            </a:r>
          </a:p>
          <a:p>
            <a:pPr marL="177800" marR="0" lvl="0" indent="-17780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000" b="1" kern="0" baseline="0" dirty="0" smtClean="0">
                <a:latin typeface="+mn-lt"/>
                <a:cs typeface="+mn-cs"/>
              </a:rPr>
              <a:t>VARMAX(</a:t>
            </a:r>
            <a:r>
              <a:rPr lang="en-US" sz="2000" b="1" kern="0" baseline="0" dirty="0" err="1" smtClean="0">
                <a:latin typeface="+mn-lt"/>
                <a:cs typeface="+mn-cs"/>
              </a:rPr>
              <a:t>m;p,q</a:t>
            </a:r>
            <a:r>
              <a:rPr lang="en-US" sz="2000" b="1" kern="0" baseline="0" dirty="0" smtClean="0">
                <a:latin typeface="+mn-lt"/>
                <a:cs typeface="+mn-cs"/>
              </a:rPr>
              <a:t>)</a:t>
            </a:r>
          </a:p>
          <a:p>
            <a:pPr marL="177800" marR="0" lvl="0" indent="-17780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VARX(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m;p,q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177800" marR="0" lvl="0" indent="-17780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000" b="1" kern="0" baseline="0" dirty="0" smtClean="0">
                <a:latin typeface="+mn-lt"/>
                <a:cs typeface="+mn-cs"/>
              </a:rPr>
              <a:t>ARMAX(</a:t>
            </a:r>
            <a:r>
              <a:rPr lang="en-US" sz="2000" b="1" kern="0" baseline="0" dirty="0" err="1" smtClean="0">
                <a:latin typeface="+mn-lt"/>
                <a:cs typeface="+mn-cs"/>
              </a:rPr>
              <a:t>p,q</a:t>
            </a:r>
            <a:r>
              <a:rPr lang="en-US" sz="2000" b="1" kern="0" baseline="0" dirty="0" smtClean="0">
                <a:latin typeface="+mn-lt"/>
                <a:cs typeface="+mn-cs"/>
              </a:rPr>
              <a:t>)</a:t>
            </a:r>
            <a:endParaRPr kumimoji="0" lang="fa-I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96" y="170688"/>
            <a:ext cx="7988300" cy="826008"/>
          </a:xfrm>
        </p:spPr>
        <p:txBody>
          <a:bodyPr/>
          <a:lstStyle/>
          <a:p>
            <a:r>
              <a:rPr lang="fa-IR" sz="2800" dirty="0" smtClean="0">
                <a:solidFill>
                  <a:srgbClr val="0000CC"/>
                </a:solidFill>
              </a:rPr>
              <a:t>مقدمه</a:t>
            </a:r>
            <a:endParaRPr lang="fa-IR" sz="28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86" y="1095653"/>
            <a:ext cx="8471053" cy="5470590"/>
          </a:xfrm>
        </p:spPr>
        <p:txBody>
          <a:bodyPr/>
          <a:lstStyle/>
          <a:p>
            <a:pPr marL="174625" indent="-174625" algn="justLow" eaLnBrk="1" hangingPunct="1">
              <a:lnSpc>
                <a:spcPct val="120000"/>
              </a:lnSpc>
            </a:pPr>
            <a:r>
              <a:rPr lang="fa-IR" sz="2400" dirty="0" smtClean="0"/>
              <a:t>از جمله مدل‌هاي چند متغيره غيرخطي مي‌توان به </a:t>
            </a:r>
            <a:r>
              <a:rPr lang="fa-IR" sz="2400" dirty="0" smtClean="0">
                <a:solidFill>
                  <a:srgbClr val="0000CC"/>
                </a:solidFill>
              </a:rPr>
              <a:t>مدل واريانس ناهمسان شرطي خودهمبسته تعميم‌يافته </a:t>
            </a:r>
            <a:r>
              <a:rPr lang="fa-IR" sz="2400" dirty="0" smtClean="0">
                <a:solidFill>
                  <a:srgbClr val="0000CC"/>
                </a:solidFill>
              </a:rPr>
              <a:t>چندمتغيره </a:t>
            </a:r>
            <a:endParaRPr lang="en-US" sz="2400" dirty="0" smtClean="0">
              <a:solidFill>
                <a:srgbClr val="0000CC"/>
              </a:solidFill>
            </a:endParaRPr>
          </a:p>
          <a:p>
            <a:pPr marL="174625" indent="-174625" algn="justLow" eaLnBrk="1" hangingPunct="1">
              <a:lnSpc>
                <a:spcPct val="120000"/>
              </a:lnSpc>
            </a:pPr>
            <a:r>
              <a:rPr lang="fa-IR" sz="2400" dirty="0" smtClean="0">
                <a:solidFill>
                  <a:srgbClr val="0000CC"/>
                </a:solidFill>
              </a:rPr>
              <a:t>(</a:t>
            </a:r>
            <a:r>
              <a:rPr lang="en-US" sz="2000" dirty="0" smtClean="0">
                <a:solidFill>
                  <a:srgbClr val="0000CC"/>
                </a:solidFill>
              </a:rPr>
              <a:t>Multivariate Generalized </a:t>
            </a:r>
            <a:r>
              <a:rPr lang="en-US" sz="2000" dirty="0" err="1" smtClean="0">
                <a:solidFill>
                  <a:srgbClr val="0000CC"/>
                </a:solidFill>
              </a:rPr>
              <a:t>AutoRegressive</a:t>
            </a:r>
            <a:r>
              <a:rPr lang="en-US" sz="2000" dirty="0" smtClean="0">
                <a:solidFill>
                  <a:srgbClr val="0000CC"/>
                </a:solidFill>
              </a:rPr>
              <a:t> Conditional </a:t>
            </a:r>
            <a:r>
              <a:rPr lang="en-US" sz="2000" dirty="0" err="1" smtClean="0">
                <a:solidFill>
                  <a:srgbClr val="0000CC"/>
                </a:solidFill>
              </a:rPr>
              <a:t>Heteroscedasticity</a:t>
            </a:r>
            <a:r>
              <a:rPr lang="fa-IR" sz="2400" dirty="0" smtClean="0">
                <a:solidFill>
                  <a:srgbClr val="0000CC"/>
                </a:solidFill>
              </a:rPr>
              <a:t>)</a:t>
            </a:r>
            <a:r>
              <a:rPr lang="fa-IR" sz="2400" dirty="0" smtClean="0"/>
              <a:t> </a:t>
            </a:r>
            <a:r>
              <a:rPr lang="fa-IR" sz="2400" dirty="0" smtClean="0"/>
              <a:t>اشاره کرد. </a:t>
            </a:r>
          </a:p>
          <a:p>
            <a:pPr marL="174625" indent="-174625" algn="justLow" eaLnBrk="1" hangingPunct="1">
              <a:lnSpc>
                <a:spcPct val="50000"/>
              </a:lnSpc>
            </a:pPr>
            <a:endParaRPr lang="fa-IR" sz="2400" dirty="0" smtClean="0"/>
          </a:p>
          <a:p>
            <a:pPr marL="174625" indent="-174625" algn="justLow" eaLnBrk="1" hangingPunct="1">
              <a:lnSpc>
                <a:spcPct val="120000"/>
              </a:lnSpc>
            </a:pPr>
            <a:r>
              <a:rPr lang="fa-IR" sz="2400" dirty="0" smtClean="0"/>
              <a:t>به طورکلي، هنگامي‌که فرآيندهاي هيدرولوژيکي مدل‌سازي مي‌شوند، معمولاً بر </a:t>
            </a:r>
            <a:r>
              <a:rPr lang="fa-IR" sz="2400" dirty="0" smtClean="0">
                <a:solidFill>
                  <a:srgbClr val="0000CC"/>
                </a:solidFill>
              </a:rPr>
              <a:t>مدل‌سازي رفتار ميانگين سري زماني‌ داده‌ها (گشتاور مرتبه اول) </a:t>
            </a:r>
            <a:r>
              <a:rPr lang="fa-IR" sz="2400" dirty="0" smtClean="0"/>
              <a:t>تمرکز مي‌شود، و به </a:t>
            </a:r>
            <a:r>
              <a:rPr lang="fa-IR" sz="2400" dirty="0" smtClean="0">
                <a:solidFill>
                  <a:srgbClr val="0000CC"/>
                </a:solidFill>
              </a:rPr>
              <a:t>ندرت رفتار واريانس شرطي (گشتاور مرتبه دوم)</a:t>
            </a:r>
            <a:r>
              <a:rPr lang="fa-IR" sz="2400" dirty="0" smtClean="0"/>
              <a:t> سري زماني داده‌ها در نظر گرفته مي‌شود.</a:t>
            </a:r>
          </a:p>
          <a:p>
            <a:pPr marL="174625" indent="-174625" algn="justLow" eaLnBrk="1" hangingPunct="1">
              <a:lnSpc>
                <a:spcPct val="50000"/>
              </a:lnSpc>
            </a:pPr>
            <a:endParaRPr lang="fa-IR" sz="2400" dirty="0" smtClean="0"/>
          </a:p>
          <a:p>
            <a:pPr marL="174625" indent="-174625" algn="justLow" eaLnBrk="1" hangingPunct="1">
              <a:lnSpc>
                <a:spcPct val="120000"/>
              </a:lnSpc>
            </a:pPr>
            <a:r>
              <a:rPr lang="fa-IR" sz="2400" dirty="0" smtClean="0"/>
              <a:t>اهميت موضوع </a:t>
            </a:r>
            <a:r>
              <a:rPr lang="fa-IR" sz="2400" dirty="0" smtClean="0">
                <a:solidFill>
                  <a:srgbClr val="0000CC"/>
                </a:solidFill>
              </a:rPr>
              <a:t>تغييرپذيري</a:t>
            </a:r>
            <a:r>
              <a:rPr lang="fa-IR" sz="2400" dirty="0" smtClean="0"/>
              <a:t> (واريانس متغير با زمان) با در نظر گرفتن </a:t>
            </a:r>
            <a:r>
              <a:rPr lang="fa-IR" sz="2400" dirty="0" smtClean="0">
                <a:solidFill>
                  <a:srgbClr val="0000CC"/>
                </a:solidFill>
              </a:rPr>
              <a:t>ريسک</a:t>
            </a:r>
            <a:r>
              <a:rPr lang="fa-IR" sz="2400" dirty="0" smtClean="0"/>
              <a:t> و </a:t>
            </a:r>
            <a:r>
              <a:rPr lang="fa-IR" sz="2400" dirty="0" smtClean="0">
                <a:solidFill>
                  <a:srgbClr val="0000CC"/>
                </a:solidFill>
              </a:rPr>
              <a:t>عدم‌قطعيت</a:t>
            </a:r>
            <a:r>
              <a:rPr lang="fa-IR" sz="2400" dirty="0" smtClean="0"/>
              <a:t> در زمينه مباحث </a:t>
            </a:r>
            <a:r>
              <a:rPr lang="fa-IR" sz="2400" dirty="0" smtClean="0">
                <a:solidFill>
                  <a:srgbClr val="0000CC"/>
                </a:solidFill>
              </a:rPr>
              <a:t>هيدرولوژي مدرن </a:t>
            </a:r>
            <a:r>
              <a:rPr lang="fa-IR" sz="2400" dirty="0" smtClean="0"/>
              <a:t>افزايش يافته و تبيين روش‌هايی که داراي </a:t>
            </a:r>
            <a:r>
              <a:rPr lang="fa-IR" sz="2400" dirty="0" smtClean="0">
                <a:solidFill>
                  <a:srgbClr val="0000CC"/>
                </a:solidFill>
              </a:rPr>
              <a:t>الگوي واريانس ناهمسان شرطي </a:t>
            </a:r>
            <a:r>
              <a:rPr lang="fa-IR" sz="2400" dirty="0" smtClean="0"/>
              <a:t>هستند، ضرورت يافته است.</a:t>
            </a:r>
            <a:endParaRPr lang="fa-IR" sz="2400" dirty="0" smtClean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88608"/>
            <a:ext cx="1905000" cy="457200"/>
          </a:xfrm>
        </p:spPr>
        <p:txBody>
          <a:bodyPr/>
          <a:lstStyle/>
          <a:p>
            <a:pPr>
              <a:defRPr/>
            </a:pPr>
            <a:fld id="{7579A5A5-F7DB-49A7-96ED-CE00C9281B13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18981" y="6363222"/>
            <a:ext cx="3205619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008000"/>
                </a:solidFill>
              </a:rPr>
              <a:t>دومین کنفرانس ملی هیدرولوژی ایران، دانشگاه شهرکرد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96" y="170688"/>
            <a:ext cx="7988300" cy="826008"/>
          </a:xfrm>
        </p:spPr>
        <p:txBody>
          <a:bodyPr/>
          <a:lstStyle/>
          <a:p>
            <a:r>
              <a:rPr lang="fa-IR" sz="2800" dirty="0" smtClean="0">
                <a:solidFill>
                  <a:srgbClr val="0000CC"/>
                </a:solidFill>
              </a:rPr>
              <a:t>مقدمه</a:t>
            </a:r>
            <a:endParaRPr lang="fa-IR" sz="28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2" y="1193257"/>
            <a:ext cx="8471053" cy="5470590"/>
          </a:xfrm>
        </p:spPr>
        <p:txBody>
          <a:bodyPr/>
          <a:lstStyle/>
          <a:p>
            <a:pPr marL="174625" indent="-174625" algn="justLow" eaLnBrk="1" hangingPunct="1">
              <a:lnSpc>
                <a:spcPct val="120000"/>
              </a:lnSpc>
            </a:pPr>
            <a:r>
              <a:rPr lang="fa-IR" sz="2400" dirty="0" smtClean="0"/>
              <a:t>اين نوع مدل توسط </a:t>
            </a:r>
            <a:r>
              <a:rPr lang="fa-IR" sz="2400" dirty="0" smtClean="0">
                <a:solidFill>
                  <a:srgbClr val="0000CC"/>
                </a:solidFill>
              </a:rPr>
              <a:t>انگل</a:t>
            </a:r>
            <a:r>
              <a:rPr lang="fa-IR" sz="2400" dirty="0" smtClean="0"/>
              <a:t> در سال 1982 براي مدل‌سازي واريانس شرطي سري‌هاي زماني مالي پيشنهاد شد و توسط </a:t>
            </a:r>
            <a:r>
              <a:rPr lang="fa-IR" sz="2400" dirty="0" smtClean="0">
                <a:solidFill>
                  <a:srgbClr val="0000CC"/>
                </a:solidFill>
              </a:rPr>
              <a:t>بولرسلو</a:t>
            </a:r>
            <a:r>
              <a:rPr lang="fa-IR" sz="2400" dirty="0" smtClean="0"/>
              <a:t> در سال 1986 توسعه داده شد.</a:t>
            </a:r>
          </a:p>
          <a:p>
            <a:pPr marL="174625" indent="-174625" algn="justLow" eaLnBrk="1" hangingPunct="1"/>
            <a:endParaRPr lang="fa-IR" sz="2400" dirty="0" smtClean="0"/>
          </a:p>
          <a:p>
            <a:pPr marL="174625" indent="-174625" algn="justLow" eaLnBrk="1" hangingPunct="1">
              <a:lnSpc>
                <a:spcPct val="120000"/>
              </a:lnSpc>
            </a:pPr>
            <a:r>
              <a:rPr lang="fa-IR" sz="2400" dirty="0" smtClean="0"/>
              <a:t>بيشتر تحقيقات اين مدل‌ها در زمينه </a:t>
            </a:r>
            <a:r>
              <a:rPr lang="fa-IR" sz="2400" dirty="0" smtClean="0">
                <a:solidFill>
                  <a:srgbClr val="0000CC"/>
                </a:solidFill>
              </a:rPr>
              <a:t>علوم اقتصادي و مالي </a:t>
            </a:r>
            <a:r>
              <a:rPr lang="fa-IR" sz="2400" dirty="0" smtClean="0"/>
              <a:t>مي‌باشد و مطالعات در زمينه علوم هيدرولوژي، بسيار اندک است. به نظر مي‌رسد تاکنون در </a:t>
            </a:r>
            <a:r>
              <a:rPr lang="fa-IR" sz="2400" dirty="0" smtClean="0">
                <a:solidFill>
                  <a:srgbClr val="0000CC"/>
                </a:solidFill>
              </a:rPr>
              <a:t>ايران</a:t>
            </a:r>
            <a:r>
              <a:rPr lang="fa-IR" sz="2400" dirty="0" smtClean="0"/>
              <a:t> مطالعه‌اي در زمينه کاربرد اين مدل‌ها در مورد </a:t>
            </a:r>
            <a:r>
              <a:rPr lang="fa-IR" sz="2400" dirty="0" smtClean="0">
                <a:solidFill>
                  <a:srgbClr val="0000CC"/>
                </a:solidFill>
              </a:rPr>
              <a:t>فرآيندهاي هیدرولوژیکی </a:t>
            </a:r>
            <a:r>
              <a:rPr lang="fa-IR" sz="2400" dirty="0" smtClean="0"/>
              <a:t>وجود نداشته و در سطح جهاني نيز بسيار معدود مي‌باشد.</a:t>
            </a:r>
          </a:p>
          <a:p>
            <a:pPr marL="174625" indent="-174625" algn="justLow" eaLnBrk="1" hangingPunct="1"/>
            <a:endParaRPr lang="fa-IR" sz="2400" dirty="0" smtClean="0"/>
          </a:p>
          <a:p>
            <a:pPr marL="174625" indent="-174625" algn="justLow" eaLnBrk="1" hangingPunct="1">
              <a:lnSpc>
                <a:spcPct val="120000"/>
              </a:lnSpc>
            </a:pPr>
            <a:r>
              <a:rPr lang="fa-IR" sz="2400" dirty="0" smtClean="0"/>
              <a:t>هدف از اين ارائه، به بيان معرفي و کاربرد مدل‌هاي سري زماني چند متغيره غيرخطي </a:t>
            </a:r>
            <a:r>
              <a:rPr lang="en-US" sz="2000" dirty="0" smtClean="0"/>
              <a:t>GARCH</a:t>
            </a:r>
            <a:r>
              <a:rPr lang="fa-IR" sz="2400" dirty="0" smtClean="0"/>
              <a:t> </a:t>
            </a:r>
            <a:r>
              <a:rPr lang="fa-IR" sz="2400" dirty="0" smtClean="0"/>
              <a:t>که توسط نويسندگان بر روي داده‌هاي </a:t>
            </a:r>
            <a:r>
              <a:rPr lang="fa-IR" sz="2400" dirty="0" smtClean="0">
                <a:solidFill>
                  <a:srgbClr val="0000CC"/>
                </a:solidFill>
              </a:rPr>
              <a:t>بارش</a:t>
            </a:r>
            <a:r>
              <a:rPr lang="fa-IR" sz="2400" dirty="0" smtClean="0"/>
              <a:t>، </a:t>
            </a:r>
            <a:r>
              <a:rPr lang="fa-IR" sz="2400" dirty="0" smtClean="0">
                <a:solidFill>
                  <a:srgbClr val="0000CC"/>
                </a:solidFill>
              </a:rPr>
              <a:t>دبي</a:t>
            </a:r>
            <a:r>
              <a:rPr lang="fa-IR" sz="2400" dirty="0" smtClean="0"/>
              <a:t> و </a:t>
            </a:r>
            <a:r>
              <a:rPr lang="fa-IR" sz="2400" dirty="0" smtClean="0">
                <a:solidFill>
                  <a:srgbClr val="0000CC"/>
                </a:solidFill>
              </a:rPr>
              <a:t>خشکسالي</a:t>
            </a:r>
            <a:r>
              <a:rPr lang="fa-IR" sz="2400" dirty="0" smtClean="0"/>
              <a:t> انجام شده است، پرداخته مي‌شود.</a:t>
            </a:r>
            <a:endParaRPr lang="fa-IR" sz="2400" dirty="0" smtClean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88608"/>
            <a:ext cx="1905000" cy="457200"/>
          </a:xfrm>
        </p:spPr>
        <p:txBody>
          <a:bodyPr/>
          <a:lstStyle/>
          <a:p>
            <a:pPr>
              <a:defRPr/>
            </a:pPr>
            <a:fld id="{7579A5A5-F7DB-49A7-96ED-CE00C9281B13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4137" y="6350696"/>
            <a:ext cx="3130463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008000"/>
                </a:solidFill>
              </a:rPr>
              <a:t>دومین کنفرانس ملی هیدرولوژی ایران، دانشگاه شهرکرد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96" y="170688"/>
            <a:ext cx="7988300" cy="826008"/>
          </a:xfrm>
        </p:spPr>
        <p:txBody>
          <a:bodyPr/>
          <a:lstStyle/>
          <a:p>
            <a:r>
              <a:rPr lang="fa-IR" sz="2800" dirty="0" smtClean="0">
                <a:solidFill>
                  <a:srgbClr val="0000CC"/>
                </a:solidFill>
              </a:rPr>
              <a:t>مواد و روش‏ها</a:t>
            </a:r>
            <a:endParaRPr lang="fa-IR" sz="28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2" y="1193257"/>
            <a:ext cx="8471053" cy="5470590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fa-IR" sz="2200" b="1" dirty="0" smtClean="0">
                <a:solidFill>
                  <a:srgbClr val="FF0000"/>
                </a:solidFill>
              </a:rPr>
              <a:t>مدل یک متغیره</a:t>
            </a:r>
            <a:r>
              <a:rPr lang="fa-IR" sz="24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GARCH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0" lvl="0" indent="0" algn="justLow">
              <a:lnSpc>
                <a:spcPct val="120000"/>
              </a:lnSpc>
              <a:buNone/>
            </a:pPr>
            <a:r>
              <a:rPr lang="fa-IR" sz="2200" dirty="0" smtClean="0"/>
              <a:t>مدل </a:t>
            </a:r>
            <a:r>
              <a:rPr lang="en-US" sz="2000" dirty="0" smtClean="0"/>
              <a:t>GARCH(V,M</a:t>
            </a:r>
            <a:r>
              <a:rPr lang="en-US" sz="2200" dirty="0" smtClean="0"/>
              <a:t>)</a:t>
            </a:r>
            <a:r>
              <a:rPr lang="fa-IR" sz="2200" dirty="0" smtClean="0"/>
              <a:t> با مرتبه </a:t>
            </a:r>
            <a:r>
              <a:rPr lang="en-US" sz="2000" dirty="0" smtClean="0"/>
              <a:t>V</a:t>
            </a:r>
            <a:r>
              <a:rPr lang="fa-IR" sz="2200" dirty="0" smtClean="0"/>
              <a:t> و </a:t>
            </a:r>
            <a:r>
              <a:rPr lang="en-US" sz="2000" dirty="0" smtClean="0"/>
              <a:t>M</a:t>
            </a:r>
            <a:r>
              <a:rPr lang="fa-IR" sz="2200" dirty="0" smtClean="0"/>
              <a:t> براي مدل‌سازي واريانس شرطي باقيمانده‌هاي حاصل از مدل </a:t>
            </a:r>
            <a:r>
              <a:rPr lang="en-US" sz="2200" dirty="0" smtClean="0"/>
              <a:t> </a:t>
            </a:r>
            <a:r>
              <a:rPr lang="fa-IR" sz="2200" dirty="0" smtClean="0"/>
              <a:t>خطی برازش </a:t>
            </a:r>
            <a:r>
              <a:rPr lang="fa-IR" sz="2200" dirty="0" smtClean="0"/>
              <a:t>يافته به داده‌هاي ميانگين شرطي </a:t>
            </a:r>
            <a:r>
              <a:rPr lang="fa-IR" sz="2200" dirty="0" smtClean="0"/>
              <a:t> </a:t>
            </a:r>
            <a:r>
              <a:rPr lang="fa-IR" sz="2200" dirty="0"/>
              <a:t>(مانند مدل </a:t>
            </a:r>
            <a:r>
              <a:rPr lang="en-US" sz="2000" dirty="0" smtClean="0"/>
              <a:t>ARMA</a:t>
            </a:r>
            <a:r>
              <a:rPr lang="fa-IR" sz="2000" dirty="0" smtClean="0"/>
              <a:t>)</a:t>
            </a:r>
            <a:r>
              <a:rPr lang="fa-IR" sz="2200" dirty="0" smtClean="0"/>
              <a:t> بصورت </a:t>
            </a:r>
            <a:r>
              <a:rPr lang="fa-IR" sz="2200" dirty="0" smtClean="0"/>
              <a:t>زير در نظر گرفته مي‌شود:</a:t>
            </a:r>
          </a:p>
          <a:p>
            <a:pPr marL="0" lvl="0" indent="0" algn="justLow">
              <a:lnSpc>
                <a:spcPct val="120000"/>
              </a:lnSpc>
              <a:buNone/>
            </a:pPr>
            <a:endParaRPr lang="fa-IR" sz="2200" dirty="0" smtClean="0"/>
          </a:p>
          <a:p>
            <a:pPr marL="0" lvl="0" indent="0" algn="justLow">
              <a:lnSpc>
                <a:spcPct val="120000"/>
              </a:lnSpc>
              <a:buNone/>
            </a:pPr>
            <a:endParaRPr lang="fa-IR" sz="2200" dirty="0" smtClean="0">
              <a:solidFill>
                <a:srgbClr val="FF0000"/>
              </a:solidFill>
            </a:endParaRPr>
          </a:p>
          <a:p>
            <a:pPr marL="0" lvl="0" indent="0" algn="justLow">
              <a:lnSpc>
                <a:spcPct val="120000"/>
              </a:lnSpc>
              <a:buNone/>
            </a:pPr>
            <a:endParaRPr lang="fa-IR" sz="2200" dirty="0" smtClean="0">
              <a:solidFill>
                <a:srgbClr val="FF0000"/>
              </a:solidFill>
            </a:endParaRPr>
          </a:p>
          <a:p>
            <a:pPr marL="0" lvl="0" indent="0" algn="justLow">
              <a:lnSpc>
                <a:spcPct val="120000"/>
              </a:lnSpc>
              <a:buNone/>
            </a:pPr>
            <a:r>
              <a:rPr lang="fa-IR" sz="2200" dirty="0" smtClean="0"/>
              <a:t>که     مقدار باقيمانده‌ مدل </a:t>
            </a:r>
            <a:r>
              <a:rPr lang="fa-IR" sz="2000" dirty="0" smtClean="0"/>
              <a:t>(</a:t>
            </a:r>
            <a:r>
              <a:rPr lang="en-US" sz="2400" dirty="0"/>
              <a:t>ARMA</a:t>
            </a:r>
            <a:r>
              <a:rPr lang="fa-IR" sz="2200" dirty="0" smtClean="0"/>
              <a:t>) </a:t>
            </a:r>
            <a:r>
              <a:rPr lang="fa-IR" sz="2200" dirty="0" smtClean="0"/>
              <a:t>در زمان </a:t>
            </a:r>
            <a:r>
              <a:rPr lang="en-US" sz="2000" dirty="0" smtClean="0"/>
              <a:t>t</a:t>
            </a:r>
            <a:r>
              <a:rPr lang="fa-IR" sz="2200" dirty="0" smtClean="0"/>
              <a:t> و      مجموعه اطلاعات موجود در زمان گذشته مي‌باشد.     يک سري زماني کاملاً تصادفي با ميانگين صفر و واريانس يک (سري زماني </a:t>
            </a:r>
            <a:r>
              <a:rPr lang="fa-IR" sz="2200" dirty="0" smtClean="0"/>
              <a:t>باقيمانده‌‌هاي </a:t>
            </a:r>
            <a:r>
              <a:rPr lang="fa-IR" sz="2200" dirty="0" smtClean="0"/>
              <a:t>استاندارد شده)، </a:t>
            </a:r>
            <a:r>
              <a:rPr lang="fa-IR" sz="2000" dirty="0" smtClean="0"/>
              <a:t>α</a:t>
            </a:r>
            <a:r>
              <a:rPr lang="fa-IR" sz="2200" dirty="0" smtClean="0"/>
              <a:t>‌ها و </a:t>
            </a:r>
            <a:r>
              <a:rPr lang="fa-IR" sz="2000" dirty="0" smtClean="0"/>
              <a:t>β</a:t>
            </a:r>
            <a:r>
              <a:rPr lang="fa-IR" sz="2200" dirty="0" smtClean="0"/>
              <a:t>ها پارامترهاي مدل </a:t>
            </a:r>
            <a:r>
              <a:rPr lang="en-US" sz="2000" dirty="0" smtClean="0"/>
              <a:t>GARCH</a:t>
            </a:r>
            <a:r>
              <a:rPr lang="fa-IR" sz="2200" dirty="0" smtClean="0"/>
              <a:t> مي‌باشند</a:t>
            </a:r>
            <a:r>
              <a:rPr lang="fa-IR" sz="2200" dirty="0" smtClean="0"/>
              <a:t>.</a:t>
            </a:r>
          </a:p>
          <a:p>
            <a:pPr marL="0" lvl="0" indent="0" algn="justLow">
              <a:lnSpc>
                <a:spcPct val="120000"/>
              </a:lnSpc>
              <a:buNone/>
            </a:pPr>
            <a:r>
              <a:rPr lang="fa-IR" sz="2200" dirty="0" smtClean="0"/>
              <a:t>جمع مقدار پارامتر ها نشان دهنده میزان خافظه کوتاه مدت یا بلند مدت در واریانس است.</a:t>
            </a:r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88608"/>
            <a:ext cx="1905000" cy="457200"/>
          </a:xfrm>
        </p:spPr>
        <p:txBody>
          <a:bodyPr/>
          <a:lstStyle/>
          <a:p>
            <a:pPr>
              <a:defRPr/>
            </a:pPr>
            <a:fld id="{7579A5A5-F7DB-49A7-96ED-CE00C9281B13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154631" name="Object 7"/>
          <p:cNvGraphicFramePr>
            <a:graphicFrameLocks noChangeAspect="1"/>
          </p:cNvGraphicFramePr>
          <p:nvPr/>
        </p:nvGraphicFramePr>
        <p:xfrm>
          <a:off x="538619" y="2805829"/>
          <a:ext cx="3004876" cy="1102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7" name="Equation" r:id="rId3" imgW="1892300" imgH="685800" progId="Equation.DSMT4">
                  <p:embed/>
                </p:oleObj>
              </mc:Choice>
              <mc:Fallback>
                <p:oleObj name="Equation" r:id="rId3" imgW="1892300" imgH="685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19" y="2805829"/>
                        <a:ext cx="3004876" cy="11022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1546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448574"/>
              </p:ext>
            </p:extLst>
          </p:nvPr>
        </p:nvGraphicFramePr>
        <p:xfrm>
          <a:off x="7957932" y="4343198"/>
          <a:ext cx="252608" cy="39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8" name="Equation" r:id="rId5" imgW="152334" imgH="228501" progId="Equation.DSMT4">
                  <p:embed/>
                </p:oleObj>
              </mc:Choice>
              <mc:Fallback>
                <p:oleObj name="Equation" r:id="rId5" imgW="152334" imgH="228501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7932" y="4343198"/>
                        <a:ext cx="252608" cy="39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38" name="Rectangle 14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1546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494013"/>
              </p:ext>
            </p:extLst>
          </p:nvPr>
        </p:nvGraphicFramePr>
        <p:xfrm>
          <a:off x="3720880" y="4460893"/>
          <a:ext cx="338203" cy="313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9" name="Equation" r:id="rId7" imgW="253890" imgH="228501" progId="Equation.DSMT4">
                  <p:embed/>
                </p:oleObj>
              </mc:Choice>
              <mc:Fallback>
                <p:oleObj name="Equation" r:id="rId7" imgW="253890" imgH="228501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0880" y="4460893"/>
                        <a:ext cx="338203" cy="3131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41" name="Rectangle 1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15464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890282"/>
              </p:ext>
            </p:extLst>
          </p:nvPr>
        </p:nvGraphicFramePr>
        <p:xfrm>
          <a:off x="7546036" y="4857030"/>
          <a:ext cx="227556" cy="342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30" name="Equation" r:id="rId9" imgW="152334" imgH="228501" progId="Equation.DSMT4">
                  <p:embed/>
                </p:oleObj>
              </mc:Choice>
              <mc:Fallback>
                <p:oleObj name="Equation" r:id="rId9" imgW="152334" imgH="228501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6036" y="4857030"/>
                        <a:ext cx="227556" cy="3428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44" name="Rectangle 2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>
          <a:xfrm>
            <a:off x="3156559" y="6350696"/>
            <a:ext cx="3168041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008000"/>
                </a:solidFill>
              </a:rPr>
              <a:t>دومین کنفرانس ملی هیدرولوژی ایران، دانشگاه شهرکرد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96" y="170688"/>
            <a:ext cx="7988300" cy="826008"/>
          </a:xfrm>
        </p:spPr>
        <p:txBody>
          <a:bodyPr/>
          <a:lstStyle/>
          <a:p>
            <a:r>
              <a:rPr lang="fa-IR" sz="2800" dirty="0" smtClean="0">
                <a:solidFill>
                  <a:srgbClr val="0000CC"/>
                </a:solidFill>
              </a:rPr>
              <a:t>مواد و روش‏ها</a:t>
            </a:r>
            <a:endParaRPr lang="fa-IR" sz="28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2" y="1193257"/>
            <a:ext cx="8471053" cy="5470590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fa-IR" sz="2200" b="1" dirty="0" smtClean="0">
                <a:solidFill>
                  <a:srgbClr val="FF0000"/>
                </a:solidFill>
              </a:rPr>
              <a:t>مدل</a:t>
            </a:r>
            <a:r>
              <a:rPr lang="fa-IR" sz="24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MGARCH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0" indent="0" algn="justLow">
              <a:lnSpc>
                <a:spcPct val="120000"/>
              </a:lnSpc>
              <a:buNone/>
            </a:pPr>
            <a:r>
              <a:rPr lang="ar-SA" sz="2200" dirty="0" smtClean="0"/>
              <a:t>مدل </a:t>
            </a:r>
            <a:r>
              <a:rPr lang="en-US" sz="2000" dirty="0" smtClean="0"/>
              <a:t>MGARCH</a:t>
            </a:r>
            <a:r>
              <a:rPr lang="ar-SA" sz="2200" dirty="0" smtClean="0"/>
              <a:t>، به‌عنوان بسط مدل </a:t>
            </a:r>
            <a:r>
              <a:rPr lang="en-US" sz="2000" dirty="0" smtClean="0"/>
              <a:t>GARCH</a:t>
            </a:r>
            <a:r>
              <a:rPr lang="ar-SA" sz="2200" dirty="0" smtClean="0"/>
              <a:t> يک متغيره، براي مدل‌سازي سري‌هاي زماني </a:t>
            </a:r>
            <a:r>
              <a:rPr lang="ar-SA" sz="2200" dirty="0" smtClean="0">
                <a:solidFill>
                  <a:srgbClr val="0000CC"/>
                </a:solidFill>
              </a:rPr>
              <a:t>چندگانه/چندمتغيره بصورت توام</a:t>
            </a:r>
            <a:r>
              <a:rPr lang="ar-SA" sz="2200" dirty="0" smtClean="0"/>
              <a:t> و نيز به‌منظور نشان دادن </a:t>
            </a:r>
            <a:r>
              <a:rPr lang="ar-SA" sz="2200" dirty="0" smtClean="0">
                <a:solidFill>
                  <a:srgbClr val="0000CC"/>
                </a:solidFill>
              </a:rPr>
              <a:t>ارتباط يا وابستگي زماني بين واريانس شرطي يک فرآيند چندگانه/چند متغيره </a:t>
            </a:r>
            <a:r>
              <a:rPr lang="ar-SA" sz="2200" dirty="0" smtClean="0"/>
              <a:t>استفاده مي‌شود.</a:t>
            </a:r>
            <a:endParaRPr lang="fa-IR" sz="2200" dirty="0" smtClean="0"/>
          </a:p>
          <a:p>
            <a:pPr marL="0" indent="0" algn="justLow">
              <a:lnSpc>
                <a:spcPct val="120000"/>
              </a:lnSpc>
              <a:buNone/>
            </a:pPr>
            <a:r>
              <a:rPr lang="ar-SA" sz="2200" dirty="0" smtClean="0"/>
              <a:t>براي يک سري زماني چند متغيره</a:t>
            </a:r>
            <a:r>
              <a:rPr lang="fa-IR" sz="2200" dirty="0" smtClean="0"/>
              <a:t>     :</a:t>
            </a:r>
          </a:p>
          <a:p>
            <a:pPr marL="0" indent="0" algn="justLow">
              <a:lnSpc>
                <a:spcPct val="120000"/>
              </a:lnSpc>
              <a:buNone/>
            </a:pPr>
            <a:endParaRPr lang="fa-IR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fa-IR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  <a:p>
            <a:pPr marL="0" indent="0" algn="justLow">
              <a:lnSpc>
                <a:spcPct val="120000"/>
              </a:lnSpc>
              <a:buNone/>
            </a:pPr>
            <a:r>
              <a:rPr lang="ar-SA" sz="2200" dirty="0" smtClean="0"/>
              <a:t>که</a:t>
            </a:r>
            <a:r>
              <a:rPr lang="fa-IR" sz="2200" dirty="0" smtClean="0"/>
              <a:t>    </a:t>
            </a:r>
            <a:r>
              <a:rPr lang="ar-SA" sz="2200" dirty="0" smtClean="0"/>
              <a:t>  يا 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t</a:t>
            </a:r>
            <a:r>
              <a:rPr lang="ar-SA" sz="2200" dirty="0" smtClean="0"/>
              <a:t> ماتريس </a:t>
            </a:r>
            <a:r>
              <a:rPr lang="ar-SA" sz="2200" dirty="0" smtClean="0">
                <a:solidFill>
                  <a:srgbClr val="0000CC"/>
                </a:solidFill>
              </a:rPr>
              <a:t>کواريانس وابسته به زمان </a:t>
            </a:r>
            <a:r>
              <a:rPr lang="ar-SA" sz="2200" dirty="0" smtClean="0"/>
              <a:t>يا ماتريس تغييرپذيري و  يک سري زماني </a:t>
            </a:r>
            <a:r>
              <a:rPr lang="en-US" sz="2000" dirty="0" smtClean="0"/>
              <a:t>k</a:t>
            </a:r>
            <a:r>
              <a:rPr lang="ar-SA" sz="2200" dirty="0" smtClean="0"/>
              <a:t> بُعدي نوفه سفيد با ميانگين صفر و ماتريس کواريانس واحد است.</a:t>
            </a:r>
            <a:endParaRPr lang="en-US" sz="2200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88608"/>
            <a:ext cx="1905000" cy="457200"/>
          </a:xfrm>
        </p:spPr>
        <p:txBody>
          <a:bodyPr/>
          <a:lstStyle/>
          <a:p>
            <a:pPr>
              <a:defRPr/>
            </a:pPr>
            <a:fld id="{7579A5A5-F7DB-49A7-96ED-CE00C9281B13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38" name="Rectangle 14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1" name="Rectangle 1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4644" name="Rectangle 2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157702" name="Object 6"/>
          <p:cNvGraphicFramePr>
            <a:graphicFrameLocks noChangeAspect="1"/>
          </p:cNvGraphicFramePr>
          <p:nvPr/>
        </p:nvGraphicFramePr>
        <p:xfrm>
          <a:off x="5436296" y="3043825"/>
          <a:ext cx="278181" cy="347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70" name="Equation" r:id="rId3" imgW="190500" imgH="228600" progId="Equation.DSMT4">
                  <p:embed/>
                </p:oleObj>
              </mc:Choice>
              <mc:Fallback>
                <p:oleObj name="Equation" r:id="rId3" imgW="19050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296" y="3043825"/>
                        <a:ext cx="278181" cy="3477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157704" name="Object 8"/>
          <p:cNvGraphicFramePr>
            <a:graphicFrameLocks noChangeAspect="1"/>
          </p:cNvGraphicFramePr>
          <p:nvPr/>
        </p:nvGraphicFramePr>
        <p:xfrm>
          <a:off x="363255" y="3482235"/>
          <a:ext cx="3794567" cy="1139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71" name="Equation" r:id="rId5" imgW="2413000" imgH="723900" progId="Equation.DSMT4">
                  <p:embed/>
                </p:oleObj>
              </mc:Choice>
              <mc:Fallback>
                <p:oleObj name="Equation" r:id="rId5" imgW="2413000" imgH="7239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55" y="3482235"/>
                        <a:ext cx="3794567" cy="11398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157706" name="Object 10"/>
          <p:cNvGraphicFramePr>
            <a:graphicFrameLocks noChangeAspect="1"/>
          </p:cNvGraphicFramePr>
          <p:nvPr/>
        </p:nvGraphicFramePr>
        <p:xfrm>
          <a:off x="7991606" y="4910203"/>
          <a:ext cx="288098" cy="379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72" name="Equation" r:id="rId7" imgW="177646" imgH="228402" progId="Equation.DSMT4">
                  <p:embed/>
                </p:oleObj>
              </mc:Choice>
              <mc:Fallback>
                <p:oleObj name="Equation" r:id="rId7" imgW="177646" imgH="228402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1606" y="4910203"/>
                        <a:ext cx="288098" cy="3790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3194137" y="6350696"/>
            <a:ext cx="3130463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008000"/>
                </a:solidFill>
              </a:rPr>
              <a:t>دومین کنفرانس ملی هیدرولوژی ایران، دانشگاه شهرکرد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800" dirty="0" smtClean="0">
                <a:solidFill>
                  <a:srgbClr val="0000CC"/>
                </a:solidFill>
              </a:rPr>
              <a:t>مواد و روش‏ها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200" b="1" dirty="0" smtClean="0">
                <a:solidFill>
                  <a:srgbClr val="0000CC"/>
                </a:solidFill>
              </a:rPr>
              <a:t>ساختار کلی مدل</a:t>
            </a:r>
          </a:p>
          <a:p>
            <a:pPr>
              <a:buNone/>
            </a:pPr>
            <a:r>
              <a:rPr lang="fa-IR" sz="22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</a:rPr>
              <a:t>MGARCH(</a:t>
            </a:r>
            <a:r>
              <a:rPr lang="az-Cyrl-AZ" sz="2000" b="1" dirty="0" smtClean="0">
                <a:solidFill>
                  <a:srgbClr val="0000CC"/>
                </a:solidFill>
              </a:rPr>
              <a:t>Г</a:t>
            </a:r>
            <a:r>
              <a:rPr lang="en-US" sz="2000" b="1" dirty="0" smtClean="0">
                <a:solidFill>
                  <a:srgbClr val="0000CC"/>
                </a:solidFill>
              </a:rPr>
              <a:t>,G)</a:t>
            </a:r>
            <a:endParaRPr lang="fa-IR" sz="2200" b="1" dirty="0">
              <a:solidFill>
                <a:srgbClr val="0000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75000" y="6375400"/>
            <a:ext cx="3149600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008000"/>
                </a:solidFill>
              </a:rPr>
              <a:t>دومین کنفرانس ملی هیدرولوژی ایران، دانشگاه شهرکرد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9A5A5-F7DB-49A7-96ED-CE00C9281B13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9456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238250"/>
            <a:ext cx="5220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6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7" y="2819525"/>
            <a:ext cx="5760000" cy="3960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3759200"/>
            <a:ext cx="29718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>
              <a:buFont typeface="Wingdings" pitchFamily="2" charset="2"/>
              <a:buChar char="v"/>
            </a:pPr>
            <a:r>
              <a:rPr lang="fa-IR" sz="2200" b="1" baseline="0" dirty="0" smtClean="0">
                <a:solidFill>
                  <a:srgbClr val="0000CC"/>
                </a:solidFill>
              </a:rPr>
              <a:t> این مدل برای حالت </a:t>
            </a:r>
            <a:r>
              <a:rPr lang="en-US" sz="2000" b="1" baseline="0" dirty="0" smtClean="0">
                <a:solidFill>
                  <a:srgbClr val="0000CC"/>
                </a:solidFill>
              </a:rPr>
              <a:t>MGARCH(1,1</a:t>
            </a:r>
            <a:r>
              <a:rPr lang="en-US" sz="2200" b="1" baseline="0" dirty="0" smtClean="0">
                <a:solidFill>
                  <a:srgbClr val="0000CC"/>
                </a:solidFill>
              </a:rPr>
              <a:t>)</a:t>
            </a:r>
            <a:r>
              <a:rPr lang="fa-IR" sz="2200" b="1" baseline="0" dirty="0" smtClean="0">
                <a:solidFill>
                  <a:srgbClr val="0000CC"/>
                </a:solidFill>
              </a:rPr>
              <a:t> دارای 21 پارامتر می‏باشد.</a:t>
            </a:r>
            <a:endParaRPr lang="fa-IR" sz="2200" b="1" baseline="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1_Expedition">
  <a:themeElements>
    <a:clrScheme name="1_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1_Expedition">
      <a:majorFont>
        <a:latin typeface="Times New Roman"/>
        <a:ea typeface=""/>
        <a:cs typeface="B Titr"/>
      </a:majorFont>
      <a:minorFont>
        <a:latin typeface="Times New Roman"/>
        <a:ea typeface=""/>
        <a:cs typeface="B 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50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B Nazanin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50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B Nazanin" pitchFamily="2" charset="-7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baseline="0"/>
        </a:defPPr>
      </a:lstStyle>
    </a:txDef>
  </a:objectDefaults>
  <a:extraClrSchemeLst>
    <a:extraClrScheme>
      <a:clrScheme name="1_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temp_2</Template>
  <TotalTime>14860</TotalTime>
  <Words>1984</Words>
  <Application>Microsoft Office PowerPoint</Application>
  <PresentationFormat>On-screen Show (4:3)</PresentationFormat>
  <Paragraphs>288</Paragraphs>
  <Slides>29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1_Expedition</vt:lpstr>
      <vt:lpstr>Equation</vt:lpstr>
      <vt:lpstr>PowerPoint Presentation</vt:lpstr>
      <vt:lpstr>مقدمه</vt:lpstr>
      <vt:lpstr>مقدمه</vt:lpstr>
      <vt:lpstr>مقدمه</vt:lpstr>
      <vt:lpstr>مقدمه</vt:lpstr>
      <vt:lpstr>مقدمه</vt:lpstr>
      <vt:lpstr>مواد و روش‏ها</vt:lpstr>
      <vt:lpstr>مواد و روش‏ها</vt:lpstr>
      <vt:lpstr>مواد و روش‏ها</vt:lpstr>
      <vt:lpstr>مواد و روش‏ها</vt:lpstr>
      <vt:lpstr>مواد و روش‏ها</vt:lpstr>
      <vt:lpstr>نتایج و بحث</vt:lpstr>
      <vt:lpstr>نتایج و بحث</vt:lpstr>
      <vt:lpstr>نتایج و بحث</vt:lpstr>
      <vt:lpstr>نتایج و بحث</vt:lpstr>
      <vt:lpstr>نتایج و بحث</vt:lpstr>
      <vt:lpstr>نتایج و بحث</vt:lpstr>
      <vt:lpstr>نتایج و بحث</vt:lpstr>
      <vt:lpstr>نتایج و بحث</vt:lpstr>
      <vt:lpstr>نتایج و بحث</vt:lpstr>
      <vt:lpstr>PowerPoint Presentation</vt:lpstr>
      <vt:lpstr>نتایج و بحث</vt:lpstr>
      <vt:lpstr>نتایج و بحث</vt:lpstr>
      <vt:lpstr>نتایج و بحث</vt:lpstr>
      <vt:lpstr>PowerPoint Presentation</vt:lpstr>
      <vt:lpstr>نتایج و بحث</vt:lpstr>
      <vt:lpstr>جمع بندی</vt:lpstr>
      <vt:lpstr>جمع بندی</vt:lpstr>
      <vt:lpstr>PowerPoint Presentation</vt:lpstr>
    </vt:vector>
  </TitlesOfParts>
  <Company>PWIT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Saeed</dc:creator>
  <cp:lastModifiedBy>Dr.Modares</cp:lastModifiedBy>
  <cp:revision>1645</cp:revision>
  <cp:lastPrinted>2005-04-08T20:33:42Z</cp:lastPrinted>
  <dcterms:created xsi:type="dcterms:W3CDTF">2005-03-11T12:19:39Z</dcterms:created>
  <dcterms:modified xsi:type="dcterms:W3CDTF">2017-07-11T19:00:11Z</dcterms:modified>
</cp:coreProperties>
</file>