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0" r:id="rId3"/>
    <p:sldId id="261" r:id="rId4"/>
    <p:sldId id="259" r:id="rId5"/>
    <p:sldId id="262" r:id="rId6"/>
    <p:sldId id="265" r:id="rId7"/>
    <p:sldId id="267" r:id="rId8"/>
    <p:sldId id="266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71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5B1CF-CA33-46F5-AA6F-231E4283C06C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B2A6B-63FC-4675-84AB-2ECFD03C6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6FAB-4A9A-4AA5-A3DE-2683B74E778E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07177-6AAB-44BF-888F-791A457772AA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614B-E44D-4996-9866-FDC1717E9294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2916-3C80-4B3D-BD94-877DD4B8C265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D4E-FE9B-493C-B8DC-AA204737717A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E37A4FB-8F81-4079-B863-1DBDC4F7F682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E78C8-A740-4DB3-9E9D-55905D9A700D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7C87-AEE3-4FE7-B16C-7081A445D840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A1C8-C6DC-4CD0-BA9F-5ACC10989BA3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E15-B4A3-45BC-829B-A959D7FC208F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521127F-5149-4576-8E6D-06CFE92D0E49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DA15A38-769B-4210-BDDB-F029D5395032}" type="datetime1">
              <a:rPr lang="en-US" smtClean="0"/>
              <a:pPr/>
              <a:t>9/19/2015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579EB0-907E-47C7-BDFC-61C7C1291C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548680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cs typeface="2  Homa" pitchFamily="2" charset="-78"/>
              </a:rPr>
              <a:t>Physiology of Flowering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cs typeface="2  Hom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43808" y="26064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cs typeface="2  Homa" pitchFamily="2" charset="-78"/>
              </a:rPr>
              <a:t>Contents</a:t>
            </a:r>
            <a:endParaRPr lang="en-US" sz="3600" b="1" dirty="0">
              <a:solidFill>
                <a:srgbClr val="C00000"/>
              </a:solidFill>
              <a:cs typeface="2 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9512" y="1530004"/>
            <a:ext cx="8820472" cy="875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b="1" dirty="0" smtClean="0">
                <a:solidFill>
                  <a:srgbClr val="217121"/>
                </a:solidFill>
                <a:latin typeface="Antique Olive Compact" pitchFamily="34" charset="0"/>
              </a:rPr>
              <a:t>7- The </a:t>
            </a:r>
            <a:r>
              <a:rPr lang="en-US" b="1" dirty="0" err="1" smtClean="0">
                <a:solidFill>
                  <a:srgbClr val="217121"/>
                </a:solidFill>
                <a:latin typeface="Antique Olive Compact" pitchFamily="34" charset="0"/>
              </a:rPr>
              <a:t>Vernalization</a:t>
            </a:r>
            <a:r>
              <a:rPr lang="en-US" b="1" dirty="0" smtClean="0">
                <a:solidFill>
                  <a:srgbClr val="217121"/>
                </a:solidFill>
                <a:latin typeface="Antique Olive Compact" pitchFamily="34" charset="0"/>
              </a:rPr>
              <a:t> Pathway of Floral Induction and the Role of </a:t>
            </a:r>
            <a:r>
              <a:rPr lang="en-US" b="1" dirty="0" err="1" smtClean="0">
                <a:solidFill>
                  <a:srgbClr val="217121"/>
                </a:solidFill>
                <a:latin typeface="Antique Olive Compact" pitchFamily="34" charset="0"/>
              </a:rPr>
              <a:t>Gibberellin</a:t>
            </a:r>
            <a:endParaRPr lang="en-US" b="1" dirty="0" smtClean="0">
              <a:solidFill>
                <a:srgbClr val="217121"/>
              </a:solidFill>
              <a:latin typeface="Antique Olive Compac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3528" y="2492896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The </a:t>
            </a:r>
            <a:r>
              <a:rPr lang="en-US" b="1" dirty="0" err="1" smtClean="0"/>
              <a:t>vernalization</a:t>
            </a:r>
            <a:r>
              <a:rPr lang="en-US" b="1" dirty="0" smtClean="0"/>
              <a:t> promotion pathway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The </a:t>
            </a:r>
            <a:r>
              <a:rPr lang="en-US" b="1" dirty="0" err="1" smtClean="0"/>
              <a:t>gibberellin</a:t>
            </a:r>
            <a:r>
              <a:rPr lang="en-US" b="1" dirty="0" smtClean="0"/>
              <a:t> promotion pathway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Does </a:t>
            </a:r>
            <a:r>
              <a:rPr lang="en-US" b="1" dirty="0" err="1" smtClean="0"/>
              <a:t>gibberellin</a:t>
            </a:r>
            <a:r>
              <a:rPr lang="en-US" b="1" dirty="0" smtClean="0"/>
              <a:t> act in the </a:t>
            </a:r>
            <a:r>
              <a:rPr lang="en-US" b="1" dirty="0" err="1" smtClean="0"/>
              <a:t>vernalization</a:t>
            </a:r>
            <a:r>
              <a:rPr lang="en-US" b="1" dirty="0" smtClean="0"/>
              <a:t> promotion pathway as well as independently?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+mn-lt"/>
                <a:ea typeface="+mn-ea"/>
                <a:cs typeface="2  Homa" pitchFamily="2" charset="-78"/>
              </a:rPr>
              <a:t>References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Documents and Settings\Snok_Sw\Desktop\417kjxyqu0l._sx331_bo12042032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412776"/>
            <a:ext cx="4032448" cy="50220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+mn-lt"/>
                <a:ea typeface="+mn-ea"/>
                <a:cs typeface="2  Homa" pitchFamily="2" charset="-78"/>
              </a:rPr>
              <a:t>References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 descr="C:\Documents and Settings\Snok_Sw\Desktop\511pRqRkpSL._SX366_BO1,204,203,2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4121924" cy="5589240"/>
          </a:xfrm>
          <a:prstGeom prst="rect">
            <a:avLst/>
          </a:prstGeom>
          <a:noFill/>
        </p:spPr>
      </p:pic>
      <p:pic>
        <p:nvPicPr>
          <p:cNvPr id="2051" name="Picture 3" descr="C:\Documents and Settings\Snok_Sw\Desktop\flowring 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212306"/>
            <a:ext cx="3888431" cy="5645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43808" y="26064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cs typeface="2  Homa" pitchFamily="2" charset="-78"/>
              </a:rPr>
              <a:t>Contents</a:t>
            </a:r>
            <a:endParaRPr lang="en-US" sz="3600" b="1" dirty="0">
              <a:solidFill>
                <a:srgbClr val="C00000"/>
              </a:solidFill>
              <a:cs typeface="2 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2276872"/>
            <a:ext cx="432048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The Evolution of Flowers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The origin of flowering plants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Early reproductive structures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The first flowers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Floral diversification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536" y="1772816"/>
            <a:ext cx="285526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217121"/>
                </a:solidFill>
                <a:latin typeface="Antique Olive Compact" pitchFamily="34" charset="0"/>
              </a:rPr>
              <a:t>1-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43808" y="26064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cs typeface="2  Homa" pitchFamily="2" charset="-78"/>
              </a:rPr>
              <a:t>Contents</a:t>
            </a:r>
            <a:endParaRPr lang="en-US" sz="3600" b="1" dirty="0">
              <a:solidFill>
                <a:srgbClr val="C00000"/>
              </a:solidFill>
              <a:cs typeface="2 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9552" y="2481858"/>
            <a:ext cx="68407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The foliar theory of the flower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The foliar theory in an evolutionary context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The transition to flowering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Developmental explanations of floral induction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Environmental explanations of floral induction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The </a:t>
            </a:r>
            <a:r>
              <a:rPr lang="en-US" b="1" dirty="0" err="1" smtClean="0"/>
              <a:t>florigen</a:t>
            </a:r>
            <a:r>
              <a:rPr lang="en-US" b="1" dirty="0" smtClean="0"/>
              <a:t> problem</a:t>
            </a:r>
          </a:p>
        </p:txBody>
      </p:sp>
      <p:sp>
        <p:nvSpPr>
          <p:cNvPr id="6" name="Rectangle 5"/>
          <p:cNvSpPr/>
          <p:nvPr/>
        </p:nvSpPr>
        <p:spPr>
          <a:xfrm>
            <a:off x="360040" y="1556792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b="1" dirty="0" smtClean="0">
                <a:solidFill>
                  <a:srgbClr val="217121"/>
                </a:solidFill>
                <a:latin typeface="Antique Olive Compact" pitchFamily="34" charset="0"/>
              </a:rPr>
              <a:t>2- Historical Interpretations of Flower Induction and Flower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43808" y="26064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cs typeface="2  Homa" pitchFamily="2" charset="-78"/>
              </a:rPr>
              <a:t>Contents</a:t>
            </a:r>
            <a:endParaRPr lang="en-US" sz="3600" b="1" dirty="0">
              <a:solidFill>
                <a:srgbClr val="C00000"/>
              </a:solidFill>
              <a:cs typeface="2 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132856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The carbohydrate/Nitrogen relationship theory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Mineral Nutrition: Nitrogen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Mineral Nutrition: Trace Elements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Water Stress</a:t>
            </a:r>
          </a:p>
        </p:txBody>
      </p:sp>
      <p:sp>
        <p:nvSpPr>
          <p:cNvPr id="6" name="Rectangle 5"/>
          <p:cNvSpPr/>
          <p:nvPr/>
        </p:nvSpPr>
        <p:spPr>
          <a:xfrm>
            <a:off x="360040" y="1556792"/>
            <a:ext cx="7236296" cy="460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b="1" dirty="0" smtClean="0">
                <a:solidFill>
                  <a:srgbClr val="217121"/>
                </a:solidFill>
                <a:latin typeface="Antique Olive Compact" pitchFamily="34" charset="0"/>
              </a:rPr>
              <a:t>3- Control by </a:t>
            </a:r>
            <a:r>
              <a:rPr lang="en-US" b="1" dirty="0" err="1" smtClean="0">
                <a:solidFill>
                  <a:srgbClr val="217121"/>
                </a:solidFill>
                <a:latin typeface="Antique Olive Compact" pitchFamily="34" charset="0"/>
              </a:rPr>
              <a:t>Nutriton</a:t>
            </a:r>
            <a:r>
              <a:rPr lang="en-US" b="1" dirty="0" smtClean="0">
                <a:solidFill>
                  <a:srgbClr val="217121"/>
                </a:solidFill>
                <a:latin typeface="Antique Olive Compact" pitchFamily="34" charset="0"/>
              </a:rPr>
              <a:t> and Water stress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43808" y="26064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cs typeface="2  Homa" pitchFamily="2" charset="-78"/>
              </a:rPr>
              <a:t>Contents</a:t>
            </a:r>
            <a:endParaRPr lang="en-US" sz="3600" b="1" dirty="0">
              <a:solidFill>
                <a:srgbClr val="C00000"/>
              </a:solidFill>
              <a:cs typeface="2 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132856"/>
            <a:ext cx="684076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The </a:t>
            </a:r>
            <a:r>
              <a:rPr lang="en-US" b="1" dirty="0" err="1" smtClean="0"/>
              <a:t>Florigen</a:t>
            </a:r>
            <a:r>
              <a:rPr lang="en-US" b="1" dirty="0" smtClean="0"/>
              <a:t> Theory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Eperimental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Evidence Concerning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Florigen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Identity of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Florigen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Modified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Florigen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Theories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The Theory of Floral Inhibitors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Eperimental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Evidence Concerning Floral Inhibitors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Identity of Floral Inhibitors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Balance between inhibitors and promoters of Flower Initiation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60040" y="1556792"/>
            <a:ext cx="7236296" cy="460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b="1" dirty="0" smtClean="0">
                <a:solidFill>
                  <a:srgbClr val="217121"/>
                </a:solidFill>
                <a:latin typeface="Antique Olive Compact" pitchFamily="34" charset="0"/>
              </a:rPr>
              <a:t>4- Classical Theories of Induction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43808" y="26064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cs typeface="2  Homa" pitchFamily="2" charset="-78"/>
              </a:rPr>
              <a:t>Contents</a:t>
            </a:r>
            <a:endParaRPr lang="en-US" sz="3600" b="1" dirty="0">
              <a:solidFill>
                <a:srgbClr val="C00000"/>
              </a:solidFill>
              <a:cs typeface="2 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1912764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The Juvenile Phase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Minimal Leaf Number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err="1" smtClean="0"/>
              <a:t>Genetical</a:t>
            </a:r>
            <a:r>
              <a:rPr lang="en-US" b="1" dirty="0" smtClean="0"/>
              <a:t> basis For Juvenility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Accounting for the juvenile Phase</a:t>
            </a:r>
          </a:p>
        </p:txBody>
      </p:sp>
      <p:sp>
        <p:nvSpPr>
          <p:cNvPr id="6" name="Rectangle 5"/>
          <p:cNvSpPr/>
          <p:nvPr/>
        </p:nvSpPr>
        <p:spPr>
          <a:xfrm>
            <a:off x="360040" y="1484784"/>
            <a:ext cx="7236296" cy="460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b="1" dirty="0" smtClean="0">
                <a:solidFill>
                  <a:srgbClr val="217121"/>
                </a:solidFill>
                <a:latin typeface="Antique Olive Compact" pitchFamily="34" charset="0"/>
              </a:rPr>
              <a:t>5- Age and flower Initiation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11560" y="4221088"/>
            <a:ext cx="72008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Insufficient Leaf Area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Unfavorable ratio of immature to mature leaves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Leaf insensitivity to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daylength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Influence of the Root System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Meristem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insensitivity of floral Promoters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43808" y="26064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cs typeface="2  Homa" pitchFamily="2" charset="-78"/>
              </a:rPr>
              <a:t>Contents</a:t>
            </a:r>
            <a:endParaRPr lang="en-US" sz="3600" b="1" dirty="0">
              <a:solidFill>
                <a:srgbClr val="C00000"/>
              </a:solidFill>
              <a:cs typeface="2 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9EB0-907E-47C7-BDFC-61C7C1291C1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7544" y="2060848"/>
            <a:ext cx="6840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Sensing daylight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Measuring time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b="1" dirty="0" smtClean="0"/>
              <a:t>Integrating light and clock signals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1556792"/>
            <a:ext cx="7992888" cy="460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b="1" dirty="0" smtClean="0">
                <a:solidFill>
                  <a:srgbClr val="217121"/>
                </a:solidFill>
                <a:latin typeface="Antique Olive Compact" pitchFamily="34" charset="0"/>
              </a:rPr>
              <a:t>6- The Photoperiodic Pathway of Floral Induction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240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Slide 1</vt:lpstr>
      <vt:lpstr>References</vt:lpstr>
      <vt:lpstr>References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IUT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Snok_Sw</dc:creator>
  <cp:lastModifiedBy>Snok_Sw</cp:lastModifiedBy>
  <cp:revision>20</cp:revision>
  <dcterms:created xsi:type="dcterms:W3CDTF">2015-09-15T04:56:00Z</dcterms:created>
  <dcterms:modified xsi:type="dcterms:W3CDTF">2015-09-19T09:25:29Z</dcterms:modified>
</cp:coreProperties>
</file>