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86" r:id="rId16"/>
    <p:sldId id="271" r:id="rId17"/>
    <p:sldId id="272" r:id="rId18"/>
    <p:sldId id="273" r:id="rId19"/>
    <p:sldId id="274" r:id="rId20"/>
    <p:sldId id="276" r:id="rId21"/>
    <p:sldId id="269" r:id="rId22"/>
    <p:sldId id="288" r:id="rId23"/>
    <p:sldId id="277" r:id="rId24"/>
    <p:sldId id="278" r:id="rId25"/>
    <p:sldId id="279" r:id="rId26"/>
    <p:sldId id="283" r:id="rId27"/>
    <p:sldId id="280" r:id="rId28"/>
    <p:sldId id="281" r:id="rId29"/>
    <p:sldId id="282" r:id="rId30"/>
    <p:sldId id="284" r:id="rId31"/>
    <p:sldId id="27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5197A223-E8B8-480F-BE72-43EAEBAC2965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70"/>
            <p14:sldId id="286"/>
            <p14:sldId id="271"/>
            <p14:sldId id="272"/>
            <p14:sldId id="273"/>
            <p14:sldId id="274"/>
            <p14:sldId id="276"/>
            <p14:sldId id="269"/>
            <p14:sldId id="288"/>
            <p14:sldId id="277"/>
            <p14:sldId id="278"/>
            <p14:sldId id="279"/>
            <p14:sldId id="283"/>
            <p14:sldId id="280"/>
            <p14:sldId id="281"/>
            <p14:sldId id="282"/>
            <p14:sldId id="284"/>
            <p14:sldId id="2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76" autoAdjust="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12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BC21-403B-4D71-9D42-8D265AC2888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C801-8E41-4896-8BBF-9B574C66C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4929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BC21-403B-4D71-9D42-8D265AC2888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C801-8E41-4896-8BBF-9B574C66C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4832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BC21-403B-4D71-9D42-8D265AC2888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C801-8E41-4896-8BBF-9B574C66C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281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BC21-403B-4D71-9D42-8D265AC2888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C801-8E41-4896-8BBF-9B574C66C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7875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BC21-403B-4D71-9D42-8D265AC2888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C801-8E41-4896-8BBF-9B574C66C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292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BC21-403B-4D71-9D42-8D265AC2888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C801-8E41-4896-8BBF-9B574C66C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750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BC21-403B-4D71-9D42-8D265AC2888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C801-8E41-4896-8BBF-9B574C66C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488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BC21-403B-4D71-9D42-8D265AC2888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C801-8E41-4896-8BBF-9B574C66C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59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BC21-403B-4D71-9D42-8D265AC2888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C801-8E41-4896-8BBF-9B574C66C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160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BC21-403B-4D71-9D42-8D265AC2888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C801-8E41-4896-8BBF-9B574C66C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003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BC21-403B-4D71-9D42-8D265AC2888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C801-8E41-4896-8BBF-9B574C66C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9371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3BC21-403B-4D71-9D42-8D265AC2888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5C801-8E41-4896-8BBF-9B574C66C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13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470025"/>
          </a:xfrm>
        </p:spPr>
        <p:txBody>
          <a:bodyPr/>
          <a:lstStyle/>
          <a:p>
            <a:r>
              <a:rPr lang="en-US" sz="6000" dirty="0" smtClean="0"/>
              <a:t>Introduction to GAMS </a:t>
            </a:r>
            <a:br>
              <a:rPr lang="en-US" sz="6000" dirty="0" smtClean="0"/>
            </a:b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part II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105400"/>
            <a:ext cx="9144000" cy="1752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vikasargod@psu.edu</a:t>
            </a:r>
          </a:p>
          <a:p>
            <a:r>
              <a:rPr lang="en-US" sz="2400" dirty="0" smtClean="0"/>
              <a:t>Research Computing and Cyberinfrastructure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72830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Dollar on the left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rho(i)$(sig(i) ne 0) = (1./sig(i)) – 1.;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No assignment is made unless the logical condition is satisfied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If the parameter on left hand side has not been initialized, then zero will be assigned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The equation above can also be written as</a:t>
            </a:r>
          </a:p>
          <a:p>
            <a:pPr marL="0" indent="0" algn="ctr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rho(i)$sig(i) =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(1./sig(i)) – 1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.;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605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Dollar on the 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labor = 2$(market &gt; 1.5)</a:t>
            </a:r>
          </a:p>
          <a:p>
            <a:r>
              <a:rPr lang="en-US" dirty="0" smtClean="0"/>
              <a:t>An assignment is always made in this case</a:t>
            </a:r>
          </a:p>
          <a:p>
            <a:r>
              <a:rPr lang="en-US" dirty="0" smtClean="0"/>
              <a:t>If the logical condition is not satisfied, then the corresponding term will evaluates to 0</a:t>
            </a:r>
          </a:p>
          <a:p>
            <a:r>
              <a:rPr lang="en-US" dirty="0" smtClean="0"/>
              <a:t>The expression above is equivalent to</a:t>
            </a:r>
          </a:p>
          <a:p>
            <a:pPr marL="400050" lvl="1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if(market &gt; 1.5) then (labor = 2), 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else (labor = 0)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992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Dollar to filter assignments in 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Variable shipped(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total_cost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Equation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costcalc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ostcalc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.. 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total_cost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=e= sum((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)$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newset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),     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shipcost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)*shipped(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747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Ord</a:t>
            </a:r>
            <a:r>
              <a:rPr lang="en-US" dirty="0" smtClean="0"/>
              <a:t> and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Ord</a:t>
            </a:r>
            <a:r>
              <a:rPr lang="en-US" dirty="0" smtClean="0"/>
              <a:t> returns relative position in a one-dimensional and ordered set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t “time periods” /2001*2012/</a:t>
            </a:r>
            <a:br>
              <a:rPr lang="en-US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parameter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(t);</a:t>
            </a:r>
            <a:br>
              <a:rPr lang="en-US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(t) =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ord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(t);</a:t>
            </a:r>
            <a:br>
              <a:rPr lang="en-US" sz="2800" dirty="0" smtClean="0">
                <a:latin typeface="Courier New" pitchFamily="49" charset="0"/>
                <a:cs typeface="Courier New" pitchFamily="49" charset="0"/>
              </a:rPr>
            </a:b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Card </a:t>
            </a:r>
            <a:r>
              <a:rPr lang="en-US" dirty="0" smtClean="0"/>
              <a:t>returns the number of elements in a set</a:t>
            </a:r>
            <a:br>
              <a:rPr lang="en-US" dirty="0" smtClean="0"/>
            </a:b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parameter s;</a:t>
            </a:r>
            <a:br>
              <a:rPr lang="en-US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s = card(t);</a:t>
            </a:r>
          </a:p>
        </p:txBody>
      </p:sp>
    </p:spTree>
    <p:extLst>
      <p:ext uri="{BB962C8B-B14F-4D97-AF65-F5344CB8AC3E}">
        <p14:creationId xmlns:p14="http://schemas.microsoft.com/office/powerpoint/2010/main" xmlns="" val="128572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structures in GAMs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If, Else, and </a:t>
            </a:r>
            <a:r>
              <a:rPr lang="en-US" dirty="0" err="1" smtClean="0"/>
              <a:t>Elseif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If </a:t>
            </a:r>
            <a:r>
              <a:rPr lang="en-US" dirty="0"/>
              <a:t>(logical condition,</a:t>
            </a:r>
          </a:p>
          <a:p>
            <a:pPr marL="457200" lvl="1" indent="0">
              <a:buNone/>
            </a:pPr>
            <a:r>
              <a:rPr lang="en-US" dirty="0" smtClean="0"/>
              <a:t>             	statements </a:t>
            </a:r>
            <a:r>
              <a:rPr lang="en-US" dirty="0"/>
              <a:t>to be executed If true 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Elseif</a:t>
            </a:r>
            <a:r>
              <a:rPr lang="en-US" dirty="0" smtClean="0"/>
              <a:t> </a:t>
            </a:r>
            <a:r>
              <a:rPr lang="en-US" dirty="0"/>
              <a:t>logical </a:t>
            </a:r>
            <a:r>
              <a:rPr lang="en-US" dirty="0" smtClean="0"/>
              <a:t>condition,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statements </a:t>
            </a:r>
            <a:r>
              <a:rPr lang="en-US" dirty="0"/>
              <a:t>executed If this conditional</a:t>
            </a:r>
          </a:p>
          <a:p>
            <a:pPr marL="457200" lvl="1" indent="0">
              <a:buNone/>
            </a:pPr>
            <a:r>
              <a:rPr lang="en-US" dirty="0" smtClean="0"/>
              <a:t>		is </a:t>
            </a:r>
            <a:r>
              <a:rPr lang="en-US" dirty="0"/>
              <a:t>true and the earlier one is </a:t>
            </a:r>
            <a:r>
              <a:rPr lang="en-US" dirty="0" smtClean="0"/>
              <a:t>false;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else</a:t>
            </a:r>
          </a:p>
          <a:p>
            <a:pPr marL="457200" lvl="1" indent="0">
              <a:buNone/>
            </a:pPr>
            <a:r>
              <a:rPr lang="en-US" dirty="0"/>
              <a:t>		</a:t>
            </a:r>
            <a:r>
              <a:rPr lang="en-US" dirty="0" smtClean="0"/>
              <a:t>executed </a:t>
            </a:r>
            <a:r>
              <a:rPr lang="en-US" dirty="0"/>
              <a:t>when all the </a:t>
            </a:r>
            <a:r>
              <a:rPr lang="en-US" dirty="0" smtClean="0"/>
              <a:t>previous 				conditionals </a:t>
            </a:r>
            <a:r>
              <a:rPr lang="en-US" dirty="0"/>
              <a:t>were not </a:t>
            </a:r>
            <a:r>
              <a:rPr lang="en-US" dirty="0" smtClean="0"/>
              <a:t>satisfied;);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2384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structures in GAMs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Char char=" "/>
            </a:pPr>
            <a:r>
              <a:rPr lang="en-US" smtClean="0"/>
              <a:t>                    </a:t>
            </a:r>
            <a:endParaRPr lang="en-US" dirty="0" smtClean="0"/>
          </a:p>
          <a:p>
            <a:pPr lvl="1">
              <a:buChar char=" "/>
            </a:pPr>
            <a:r>
              <a:rPr lang="en-US" smtClean="0"/>
              <a:t>                              </a:t>
            </a:r>
            <a:endParaRPr lang="en-US" dirty="0"/>
          </a:p>
          <a:p>
            <a:pPr lvl="1">
              <a:buChar char=" "/>
            </a:pPr>
            <a:r>
              <a:rPr lang="en-US" smtClean="0"/>
              <a:t>                                                 </a:t>
            </a:r>
            <a:endParaRPr lang="en-US" dirty="0" smtClean="0"/>
          </a:p>
          <a:p>
            <a:pPr lvl="1">
              <a:buChar char=" "/>
            </a:pPr>
            <a:r>
              <a:rPr lang="en-US" smtClean="0"/>
              <a:t>                                 </a:t>
            </a:r>
            <a:endParaRPr lang="en-US" dirty="0" smtClean="0"/>
          </a:p>
          <a:p>
            <a:pPr lvl="1">
              <a:buChar char=" "/>
            </a:pPr>
            <a:r>
              <a:rPr lang="en-US" smtClean="0"/>
              <a:t>                                         </a:t>
            </a:r>
            <a:endParaRPr lang="en-US" dirty="0"/>
          </a:p>
          <a:p>
            <a:pPr lvl="1">
              <a:buChar char=" "/>
            </a:pPr>
            <a:r>
              <a:rPr lang="en-US" smtClean="0"/>
              <a:t>                                       </a:t>
            </a:r>
            <a:endParaRPr lang="en-US" dirty="0" smtClean="0"/>
          </a:p>
          <a:p>
            <a:pPr lvl="1">
              <a:buChar char=" "/>
            </a:pPr>
            <a:r>
              <a:rPr lang="en-US" smtClean="0"/>
              <a:t>             </a:t>
            </a:r>
            <a:endParaRPr lang="en-US" dirty="0" smtClean="0"/>
          </a:p>
          <a:p>
            <a:pPr lvl="1">
              <a:buChar char=" "/>
            </a:pPr>
            <a:r>
              <a:rPr lang="en-US" smtClean="0"/>
              <a:t>                                   </a:t>
            </a:r>
            <a:br>
              <a:rPr lang="en-US" smtClean="0"/>
            </a:br>
            <a:r>
              <a:rPr lang="en-US" smtClean="0"/>
              <a:t>                                    </a:t>
            </a:r>
            <a:endParaRPr lang="en-US" dirty="0"/>
          </a:p>
        </p:txBody>
      </p:sp>
      <p:sp>
        <p:nvSpPr>
          <p:cNvPr id="4" name="Rectangle 3" descr=" 7"/>
          <p:cNvSpPr/>
          <p:nvPr/>
        </p:nvSpPr>
        <p:spPr>
          <a:xfrm>
            <a:off x="1600200" y="1447800"/>
            <a:ext cx="5867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 (key &lt;= 0,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 data1(i) = -1 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 key2=case1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Elseif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 ((key &gt; -1) and (key &lt; 1)),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 data1(i) = data1(i)**2 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 key2=case2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Elseif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((key &gt;= 1) and (key &lt; 2)),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 data1(i) = data1(i)/2 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 key2=case3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 data1(i) = data1(i)**3 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 key2=case4;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) ;</a:t>
            </a:r>
          </a:p>
        </p:txBody>
      </p:sp>
    </p:spTree>
    <p:extLst>
      <p:ext uri="{BB962C8B-B14F-4D97-AF65-F5344CB8AC3E}">
        <p14:creationId xmlns:p14="http://schemas.microsoft.com/office/powerpoint/2010/main" xmlns="" val="1958168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1628506"/>
            <a:ext cx="5105400" cy="923330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Loop((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sets_to_vary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statement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 or statements to execute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5000" y="3302675"/>
            <a:ext cx="6629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Loop (i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  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mainprice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priceindex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  Solve 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marketmodel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 using 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 maximizing 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optim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  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result(i)=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optim.l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) 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859338"/>
            <a:ext cx="9906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3833784"/>
            <a:ext cx="9906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07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1582339"/>
            <a:ext cx="5105400" cy="923330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While(logical condition,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statement or statements to execute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5000" y="2667000"/>
            <a:ext cx="6096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While (converge = 0 and 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lim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root=(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maxroot+minroot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)/2;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=iter+1;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function_value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=a-b*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root+c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sqr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(root);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If(abs(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function_value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 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 tolerance,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        converge=1;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else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If(sign(function_value1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)=sign(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function_value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),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  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minroot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=root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  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function_value1=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function_value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else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  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maxroot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=root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  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function_value2=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function_value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859338"/>
            <a:ext cx="9906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4498270"/>
            <a:ext cx="9906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841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47800" y="1582339"/>
            <a:ext cx="7620000" cy="830997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for </a:t>
            </a:r>
            <a:r>
              <a:rPr lang="en-US" sz="1600" dirty="0">
                <a:solidFill>
                  <a:srgbClr val="9933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scalar_arg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 = 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start_val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 to(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 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end_val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 by increment,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statements;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600" dirty="0">
                <a:solidFill>
                  <a:srgbClr val="9933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sz="1600" dirty="0"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52600" y="2667000"/>
            <a:ext cx="6477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for 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 = 1 to 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iterlimit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root=(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maxroot+minroot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)/2;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function_value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=a-b*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root+c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sqr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(root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If(abs(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function_value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 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 tolerance,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        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iterlim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else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 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If(sign(function_value1)=sign(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function_value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),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       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minroot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=root;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       function_value1=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function_value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 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else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       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maxroot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=root;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       function_value2=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function_value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 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832726"/>
            <a:ext cx="9906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4498270"/>
            <a:ext cx="9906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919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1582339"/>
            <a:ext cx="7010400" cy="830997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repeat ( statements to be executed;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until logical condition is true );</a:t>
            </a:r>
            <a:endParaRPr lang="en-US" sz="1600" dirty="0"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5000" y="2667000"/>
            <a:ext cx="6705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repeat 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root=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root+inc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function_value2= a-b*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root+c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sqr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(root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If((sign(function_value1) ne sign(function_value2)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  and abs(function_value1) 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gt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 0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  and abs(function_value2) 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gt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 tolerance),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    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maxroot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=root;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    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signswitch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=1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else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  If(abs(function_value2) 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gt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 tolerance,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    function_value1=function_value2;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    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minroot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=root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;));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  until 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signswitch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&gt;0 or root &gt; 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maxroot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 ;);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859338"/>
            <a:ext cx="9906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4498270"/>
            <a:ext cx="9906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132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4525963"/>
          </a:xfrm>
        </p:spPr>
        <p:txBody>
          <a:bodyPr/>
          <a:lstStyle/>
          <a:p>
            <a:r>
              <a:rPr lang="en-US" dirty="0" smtClean="0"/>
              <a:t>Simple sets: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l,k,w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Set S 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l,k,w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/</a:t>
            </a:r>
          </a:p>
          <a:p>
            <a:r>
              <a:rPr lang="en-US" dirty="0" smtClean="0">
                <a:latin typeface="+mj-lt"/>
                <a:cs typeface="Courier New" pitchFamily="49" charset="0"/>
                <a:sym typeface="Wingdings" pitchFamily="2" charset="2"/>
              </a:rPr>
              <a:t>It can also be written as:</a:t>
            </a:r>
            <a:br>
              <a:rPr lang="en-US" dirty="0" smtClean="0">
                <a:latin typeface="+mj-lt"/>
                <a:cs typeface="Courier New" pitchFamily="49" charset="0"/>
                <a:sym typeface="Wingdings" pitchFamily="2" charset="2"/>
              </a:rPr>
            </a:br>
            <a:r>
              <a:rPr lang="en-US" sz="1050" dirty="0" smtClean="0">
                <a:latin typeface="+mj-lt"/>
                <a:cs typeface="Courier New" pitchFamily="49" charset="0"/>
                <a:sym typeface="Wingdings" pitchFamily="2" charset="2"/>
              </a:rPr>
              <a:t>.</a:t>
            </a:r>
            <a:r>
              <a:rPr lang="en-US" dirty="0" smtClean="0">
                <a:latin typeface="+mj-lt"/>
                <a:cs typeface="Courier New" pitchFamily="49" charset="0"/>
                <a:sym typeface="Wingdings" pitchFamily="2" charset="2"/>
              </a:rPr>
              <a:t/>
            </a:r>
            <a:br>
              <a:rPr lang="en-US" dirty="0" smtClean="0">
                <a:latin typeface="+mj-lt"/>
                <a:cs typeface="Courier New" pitchFamily="49" charset="0"/>
                <a:sym typeface="Wingdings" pitchFamily="2" charset="2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Set S “first three factors”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/l    “</a:t>
            </a:r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Labour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index”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k    “Production index”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w    “welfare index”/;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endParaRPr lang="en-US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5334000"/>
            <a:ext cx="8763000" cy="877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  <a:cs typeface="Courier New" pitchFamily="49" charset="0"/>
              </a:rPr>
              <a:t>Catch the error!</a:t>
            </a:r>
          </a:p>
          <a:p>
            <a:pPr algn="ctr"/>
            <a:endParaRPr lang="kn-IN" sz="900" dirty="0" smtClean="0">
              <a:latin typeface="+mj-lt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set   prices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prices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of fingerling fish/pound  in 10 scenarios   /P1*P10/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614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Include External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$Include 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externalfilename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+mj-lt"/>
                <a:cs typeface="Courier New" pitchFamily="49" charset="0"/>
              </a:rPr>
              <a:t>The whole content of the files gets imported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Include path of the file if it doesn’t exist in current working directory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If extension is not specified, .</a:t>
            </a:r>
            <a:r>
              <a:rPr lang="en-US" dirty="0" err="1" smtClean="0">
                <a:latin typeface="+mj-lt"/>
                <a:cs typeface="Courier New" pitchFamily="49" charset="0"/>
              </a:rPr>
              <a:t>gms</a:t>
            </a:r>
            <a:r>
              <a:rPr lang="en-US" dirty="0" smtClean="0">
                <a:latin typeface="+mj-lt"/>
                <a:cs typeface="Courier New" pitchFamily="49" charset="0"/>
              </a:rPr>
              <a:t> will be added automatically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To suppress listing of include files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offinclude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+mj-lt"/>
                <a:cs typeface="Courier New" pitchFamily="49" charset="0"/>
              </a:rPr>
              <a:t>(in main gams file) 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offlisting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+mj-lt"/>
                <a:cs typeface="Courier New" pitchFamily="49" charset="0"/>
              </a:rPr>
              <a:t>(in included file) </a:t>
            </a:r>
          </a:p>
          <a:p>
            <a:pPr lvl="1"/>
            <a:endParaRPr lang="en-US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26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to a file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file factors /factors.dat/, results /results.dat/ 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put factors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put ’Transportation Model Factors’///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’Freight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cost ’, f,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@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1#6, ’Plant capacity’/;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loop(i, put @3, i.tl, @15, a(i)/);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put /’Market demand’/;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loop(j, put @3, j.tl, @15, b(j)/);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put results;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put ’Transportation Model Results’// 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loop((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), put i.tl, @12, j.tl, @24,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x.l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):8:4 /);</a:t>
            </a:r>
          </a:p>
        </p:txBody>
      </p:sp>
      <p:sp>
        <p:nvSpPr>
          <p:cNvPr id="4" name="TextBox 3" descr=" 4"/>
          <p:cNvSpPr txBox="1"/>
          <p:nvPr/>
        </p:nvSpPr>
        <p:spPr>
          <a:xfrm>
            <a:off x="317915" y="4105364"/>
            <a:ext cx="71628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#n    Move cursor position to row n of current page</a:t>
            </a:r>
          </a:p>
          <a:p>
            <a:r>
              <a:rPr lang="en-US" sz="2400" dirty="0" smtClean="0"/>
              <a:t>@n   Move cursor position to column n of current line</a:t>
            </a:r>
          </a:p>
          <a:p>
            <a:r>
              <a:rPr lang="en-US" sz="2400" dirty="0" smtClean="0"/>
              <a:t>/        Move cursor to first column of next line</a:t>
            </a:r>
          </a:p>
        </p:txBody>
      </p:sp>
      <p:sp>
        <p:nvSpPr>
          <p:cNvPr id="5" name="TextBox 4" descr=" 5"/>
          <p:cNvSpPr txBox="1"/>
          <p:nvPr/>
        </p:nvSpPr>
        <p:spPr>
          <a:xfrm>
            <a:off x="1424940" y="5486400"/>
            <a:ext cx="6090065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  <a:r>
              <a:rPr lang="en-US" dirty="0" err="1" smtClean="0"/>
              <a:t>ts</a:t>
            </a:r>
            <a:r>
              <a:rPr lang="en-US" dirty="0" smtClean="0"/>
              <a:t>  Displays the text  associated with any identifier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tl</a:t>
            </a:r>
            <a:r>
              <a:rPr lang="en-US" dirty="0" smtClean="0"/>
              <a:t>   Displays the individual element labels of a set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te</a:t>
            </a:r>
            <a:r>
              <a:rPr lang="en-US" dirty="0" smtClean="0"/>
              <a:t>(index)  Displays the text associated with an element of a set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tf</a:t>
            </a:r>
            <a:r>
              <a:rPr lang="en-US" dirty="0"/>
              <a:t> </a:t>
            </a:r>
            <a:r>
              <a:rPr lang="en-US" dirty="0" smtClean="0"/>
              <a:t>    Used to control the display of missing text for set </a:t>
            </a:r>
            <a:r>
              <a:rPr lang="en-US" dirty="0" err="1" smtClean="0"/>
              <a:t>elemnts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218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to a file</a:t>
            </a:r>
            <a:endParaRPr lang="en-US" dirty="0"/>
          </a:p>
        </p:txBody>
      </p:sp>
      <p:sp>
        <p:nvSpPr>
          <p:cNvPr id="3" name="Content Placeholder 2" descr=" 3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file factors /factors.dat/, results /results.dat/ 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put factors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put ’Transportation Model Factors’///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’Freight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cost ’, f,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@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1#6, ’Plant capacity’/;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loop(i, put @3, i.tl, @15, a(i)/);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put /’Market demand’/;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loop(j, put @3, j.tl, @15, b(j)/);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put results;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put ’Transportation Model Results’// ;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loop((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), put i.tl, @12, j.tl, @24,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x.l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):8:4 /);</a:t>
            </a:r>
          </a:p>
        </p:txBody>
      </p:sp>
    </p:spTree>
    <p:extLst>
      <p:ext uri="{BB962C8B-B14F-4D97-AF65-F5344CB8AC3E}">
        <p14:creationId xmlns:p14="http://schemas.microsoft.com/office/powerpoint/2010/main" xmlns="" val="3296888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Allows </a:t>
            </a:r>
            <a:r>
              <a:rPr lang="en-US" dirty="0"/>
              <a:t>users to make run time overrides of a number of internal GAMS </a:t>
            </a:r>
            <a:r>
              <a:rPr lang="en-US" dirty="0" smtClean="0"/>
              <a:t>settings</a:t>
            </a:r>
          </a:p>
          <a:p>
            <a:r>
              <a:rPr lang="en-US" dirty="0" smtClean="0"/>
              <a:t>They can </a:t>
            </a:r>
          </a:p>
          <a:p>
            <a:pPr lvl="1"/>
            <a:r>
              <a:rPr lang="en-US" dirty="0"/>
              <a:t>Control Solver </a:t>
            </a:r>
            <a:r>
              <a:rPr lang="en-US" dirty="0" smtClean="0"/>
              <a:t>Choice</a:t>
            </a:r>
            <a:endParaRPr lang="en-US" dirty="0"/>
          </a:p>
          <a:p>
            <a:pPr lvl="1"/>
            <a:r>
              <a:rPr lang="en-US" dirty="0"/>
              <a:t>Add debugging output to the LST </a:t>
            </a:r>
            <a:r>
              <a:rPr lang="en-US" dirty="0" smtClean="0"/>
              <a:t>file</a:t>
            </a:r>
            <a:endParaRPr lang="en-US" dirty="0"/>
          </a:p>
          <a:p>
            <a:pPr lvl="1"/>
            <a:r>
              <a:rPr lang="en-US" dirty="0"/>
              <a:t>Alter LST file </a:t>
            </a:r>
            <a:r>
              <a:rPr lang="en-US" dirty="0" smtClean="0"/>
              <a:t>contents</a:t>
            </a:r>
            <a:endParaRPr lang="en-US" dirty="0"/>
          </a:p>
          <a:p>
            <a:pPr lvl="1"/>
            <a:r>
              <a:rPr lang="en-US" dirty="0"/>
              <a:t>Influence procedures used by </a:t>
            </a:r>
            <a:r>
              <a:rPr lang="en-US" dirty="0" smtClean="0"/>
              <a:t>solvers</a:t>
            </a:r>
            <a:endParaRPr lang="en-US" dirty="0"/>
          </a:p>
          <a:p>
            <a:pPr lvl="1"/>
            <a:r>
              <a:rPr lang="en-US" dirty="0"/>
              <a:t>Change other GAMS </a:t>
            </a:r>
            <a:r>
              <a:rPr lang="en-US" dirty="0" smtClean="0"/>
              <a:t>settings</a:t>
            </a:r>
            <a:endParaRPr lang="en-US" dirty="0"/>
          </a:p>
          <a:p>
            <a:pPr lvl="1"/>
            <a:r>
              <a:rPr lang="en-US" dirty="0"/>
              <a:t>Eliminate items from </a:t>
            </a:r>
            <a:r>
              <a:rPr lang="en-US" dirty="0" smtClean="0"/>
              <a:t>memory</a:t>
            </a:r>
            <a:endParaRPr lang="en-US" dirty="0"/>
          </a:p>
          <a:p>
            <a:pPr lvl="1"/>
            <a:r>
              <a:rPr lang="en-US" dirty="0"/>
              <a:t>Form projections of data items</a:t>
            </a:r>
          </a:p>
        </p:txBody>
      </p:sp>
    </p:spTree>
    <p:extLst>
      <p:ext uri="{BB962C8B-B14F-4D97-AF65-F5344CB8AC3E}">
        <p14:creationId xmlns:p14="http://schemas.microsoft.com/office/powerpoint/2010/main" xmlns="" val="251696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22240"/>
            <a:ext cx="8229600" cy="1143000"/>
          </a:xfrm>
        </p:spPr>
        <p:txBody>
          <a:bodyPr/>
          <a:lstStyle/>
          <a:p>
            <a:r>
              <a:rPr lang="en-US" dirty="0" smtClean="0"/>
              <a:t>Options to </a:t>
            </a:r>
            <a:r>
              <a:rPr lang="en-US" dirty="0"/>
              <a:t>c</a:t>
            </a:r>
            <a:r>
              <a:rPr lang="en-US" dirty="0" smtClean="0"/>
              <a:t>ontrol solver choice</a:t>
            </a:r>
            <a:endParaRPr lang="en-US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43589859"/>
              </p:ext>
            </p:extLst>
          </p:nvPr>
        </p:nvGraphicFramePr>
        <p:xfrm>
          <a:off x="2057400" y="1295401"/>
          <a:ext cx="5181600" cy="362700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315962"/>
                <a:gridCol w="3865638"/>
              </a:tblGrid>
              <a:tr h="4727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Option</a:t>
                      </a:r>
                    </a:p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052" marR="9052" marT="90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Basic </a:t>
                      </a:r>
                      <a:r>
                        <a:rPr lang="en-US" sz="18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Description</a:t>
                      </a:r>
                    </a:p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052" marR="9052" marT="9052" marB="0" anchor="ctr"/>
                </a:tc>
              </a:tr>
              <a:tr h="3069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LP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Names LP solver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ctr"/>
                </a:tc>
              </a:tr>
              <a:tr h="4603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MCP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Names MCP solver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ctr"/>
                </a:tc>
              </a:tr>
              <a:tr h="4603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MINLP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Names MINLP solver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ctr"/>
                </a:tc>
              </a:tr>
              <a:tr h="4603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MIP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Names MIP solver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ctr"/>
                </a:tc>
              </a:tr>
              <a:tr h="4603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NLP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Names NLP solver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ctr"/>
                </a:tc>
              </a:tr>
              <a:tr h="4603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RMINLP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Names RMINLP solver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ctr"/>
                </a:tc>
              </a:tr>
              <a:tr h="4603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RMIP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Names RMIP solver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2" marR="9052" marT="9052" marB="0" anchor="ctr"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667000" y="5867400"/>
            <a:ext cx="343594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example: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 MIP=DICOPT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522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Options for influencing solver function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25299396"/>
              </p:ext>
            </p:extLst>
          </p:nvPr>
        </p:nvGraphicFramePr>
        <p:xfrm>
          <a:off x="609600" y="1676400"/>
          <a:ext cx="8153400" cy="4724401"/>
        </p:xfrm>
        <a:graphic>
          <a:graphicData uri="http://schemas.openxmlformats.org/drawingml/2006/table">
            <a:tbl>
              <a:tblPr firstCol="1" bandCol="1">
                <a:tableStyleId>{9D7B26C5-4107-4FEC-AEDC-1716B250A1EF}</a:tableStyleId>
              </a:tblPr>
              <a:tblGrid>
                <a:gridCol w="1553029"/>
                <a:gridCol w="3397250"/>
                <a:gridCol w="3203121"/>
              </a:tblGrid>
              <a:tr h="925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 smtClean="0">
                          <a:effectLst/>
                        </a:rPr>
                        <a:t>Iterlim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Maximum number of solver iterations.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Option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Iterlim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=number;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6466" marR="6466" marT="6466" marB="0" anchor="ctr"/>
                </a:tc>
              </a:tr>
              <a:tr h="9389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Optca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</a:rPr>
                        <a:t>Absolute optimality tolerance in a MIP.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200" dirty="0" smtClean="0"/>
                        <a:t>The solver will stop the solution process when a solution is found whose objective value is guaranteed to be within </a:t>
                      </a:r>
                      <a:r>
                        <a:rPr lang="en-US" sz="1200" dirty="0" err="1" smtClean="0"/>
                        <a:t>optca</a:t>
                      </a:r>
                      <a:r>
                        <a:rPr lang="en-US" sz="1200" dirty="0" smtClean="0"/>
                        <a:t> of the best possible solution 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dirty="0" smtClean="0">
                          <a:latin typeface="Courier New" pitchFamily="49" charset="0"/>
                          <a:cs typeface="Courier New" pitchFamily="49" charset="0"/>
                        </a:rPr>
                        <a:t> Option </a:t>
                      </a:r>
                      <a:r>
                        <a:rPr lang="en-US" sz="1400" dirty="0" err="1" smtClean="0">
                          <a:latin typeface="Courier New" pitchFamily="49" charset="0"/>
                          <a:cs typeface="Courier New" pitchFamily="49" charset="0"/>
                        </a:rPr>
                        <a:t>Optca</a:t>
                      </a:r>
                      <a:r>
                        <a:rPr lang="en-US" sz="1400" baseline="0" dirty="0" smtClean="0">
                          <a:latin typeface="Courier New" pitchFamily="49" charset="0"/>
                          <a:cs typeface="Courier New" pitchFamily="49" charset="0"/>
                        </a:rPr>
                        <a:t> = </a:t>
                      </a:r>
                      <a:r>
                        <a:rPr lang="en-US" sz="1400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realnumber</a:t>
                      </a:r>
                      <a:r>
                        <a:rPr lang="en-US" sz="1400" baseline="0" dirty="0" smtClean="0">
                          <a:latin typeface="Courier New" pitchFamily="49" charset="0"/>
                          <a:cs typeface="Courier New" pitchFamily="49" charset="0"/>
                        </a:rPr>
                        <a:t>; </a:t>
                      </a:r>
                    </a:p>
                    <a:p>
                      <a:pPr algn="ctr" fontAlgn="ctr"/>
                      <a:r>
                        <a:rPr lang="en-US" sz="1400" baseline="0" dirty="0" smtClean="0">
                          <a:latin typeface="+mj-lt"/>
                          <a:cs typeface="Courier New" pitchFamily="49" charset="0"/>
                        </a:rPr>
                        <a:t>(0.0 is the default)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ourier New" pitchFamily="49" charset="0"/>
                      </a:endParaRPr>
                    </a:p>
                  </a:txBody>
                  <a:tcPr marL="6466" marR="6466" marT="6466" marB="0" anchor="ctr"/>
                </a:tc>
              </a:tr>
              <a:tr h="1162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Optcr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u="none" strike="noStrike" dirty="0">
                          <a:effectLst/>
                        </a:rPr>
                        <a:t>Relative optimality tolerance in a </a:t>
                      </a:r>
                      <a:r>
                        <a:rPr lang="en-US" sz="1400" u="none" strike="noStrike" dirty="0" smtClean="0">
                          <a:effectLst/>
                        </a:rPr>
                        <a:t>MIP. </a:t>
                      </a:r>
                      <a:r>
                        <a:rPr lang="en-US" sz="1200" dirty="0" smtClean="0"/>
                        <a:t>The solver will stop the solution process when the proportional difference between the solution found and the best theoretical objective function is guaranteed to be smaller than </a:t>
                      </a:r>
                      <a:r>
                        <a:rPr lang="en-US" sz="1200" dirty="0" err="1" smtClean="0"/>
                        <a:t>optcr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Option 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Optcr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=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realnumber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;</a:t>
                      </a:r>
                    </a:p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ourier New" pitchFamily="49" charset="0"/>
                        </a:rPr>
                        <a:t>(0.10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ourier New" pitchFamily="49" charset="0"/>
                        </a:rPr>
                        <a:t> is the default)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Courier New" pitchFamily="49" charset="0"/>
                      </a:endParaRPr>
                    </a:p>
                  </a:txBody>
                  <a:tcPr marL="6466" marR="6466" marT="6466" marB="0" anchor="ctr"/>
                </a:tc>
              </a:tr>
              <a:tr h="7714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Reslim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Maximum seconds job can execute.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Option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Reslim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=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realnumber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;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ourier New" pitchFamily="49" charset="0"/>
                        </a:rPr>
                        <a:t>(1000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ourier New" pitchFamily="49" charset="0"/>
                        </a:rPr>
                        <a:t> is the default)</a:t>
                      </a:r>
                      <a:endParaRPr lang="en-US" sz="1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ourier New" pitchFamily="49" charset="0"/>
                      </a:endParaRPr>
                    </a:p>
                  </a:txBody>
                  <a:tcPr marL="6466" marR="6466" marT="6466" marB="0" anchor="ctr"/>
                </a:tc>
              </a:tr>
              <a:tr h="925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Solprint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 dirty="0" err="1" smtClean="0">
                          <a:effectLst/>
                        </a:rPr>
                        <a:t>Suppress</a:t>
                      </a:r>
                      <a:r>
                        <a:rPr lang="fr-FR" sz="1400" u="none" strike="noStrike" dirty="0" smtClean="0">
                          <a:effectLst/>
                        </a:rPr>
                        <a:t> </a:t>
                      </a:r>
                      <a:r>
                        <a:rPr lang="fr-FR" sz="1400" u="none" strike="noStrike" dirty="0">
                          <a:effectLst/>
                        </a:rPr>
                        <a:t>solution </a:t>
                      </a:r>
                      <a:r>
                        <a:rPr lang="fr-FR" sz="1400" u="none" strike="noStrike" dirty="0" err="1">
                          <a:effectLst/>
                        </a:rPr>
                        <a:t>printout</a:t>
                      </a:r>
                      <a:r>
                        <a:rPr lang="fr-FR" sz="1400" u="none" strike="noStrike" dirty="0">
                          <a:effectLst/>
                        </a:rPr>
                        <a:t> in LST file. </a:t>
                      </a:r>
                      <a:r>
                        <a:rPr lang="fr-FR" sz="1400" u="none" strike="noStrike" dirty="0" smtClean="0">
                          <a:effectLst/>
                        </a:rPr>
                        <a:t>(‘</a:t>
                      </a:r>
                      <a:r>
                        <a:rPr lang="fr-FR" sz="1400" u="none" strike="noStrike" dirty="0" err="1" smtClean="0">
                          <a:effectLst/>
                        </a:rPr>
                        <a:t>Silent</a:t>
                      </a:r>
                      <a:r>
                        <a:rPr lang="fr-FR" sz="1400" u="none" strike="noStrike" dirty="0" smtClean="0">
                          <a:effectLst/>
                        </a:rPr>
                        <a:t>’ </a:t>
                      </a:r>
                      <a:r>
                        <a:rPr lang="fr-FR" sz="1400" u="none" strike="noStrike" dirty="0" err="1" smtClean="0">
                          <a:effectLst/>
                        </a:rPr>
                        <a:t>suppresses</a:t>
                      </a:r>
                      <a:r>
                        <a:rPr lang="fr-FR" sz="1400" u="none" strike="noStrike" dirty="0" smtClean="0">
                          <a:effectLst/>
                        </a:rPr>
                        <a:t> all solution information)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466" marR="6466" marT="64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Option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Solprint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=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text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;</a:t>
                      </a:r>
                    </a:p>
                    <a:p>
                      <a:pPr algn="ctr" fontAlgn="ctr"/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Text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ourier New" pitchFamily="49" charset="0"/>
                        </a:rPr>
                        <a:t>can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ourier New" pitchFamily="49" charset="0"/>
                        </a:rPr>
                        <a:t> </a:t>
                      </a:r>
                      <a:r>
                        <a:rPr lang="fr-FR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ourier New" pitchFamily="49" charset="0"/>
                        </a:rPr>
                        <a:t>be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ourier New" pitchFamily="49" charset="0"/>
                        </a:rPr>
                        <a:t> 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On, Off, </a:t>
                      </a:r>
                      <a:r>
                        <a:rPr lang="fr-FR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Silent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6466" marR="6466" marT="646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4252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MINLP in GAMS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/>
          <a:lstStyle/>
          <a:p>
            <a:r>
              <a:rPr lang="en-US" dirty="0" smtClean="0"/>
              <a:t>Default solver – DICOPT</a:t>
            </a:r>
          </a:p>
          <a:p>
            <a:pPr lvl="1"/>
            <a:r>
              <a:rPr lang="en-US" dirty="0" smtClean="0"/>
              <a:t>Uses CPLEX (MIP solver) for integer part </a:t>
            </a:r>
          </a:p>
          <a:p>
            <a:pPr lvl="1"/>
            <a:r>
              <a:rPr lang="en-US" dirty="0" smtClean="0"/>
              <a:t>Other solvers available: SBB, BARON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 MINLP=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solvername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Set a good initial value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variablename.l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(set)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startingvalue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Zero is a bad initial value</a:t>
            </a:r>
          </a:p>
          <a:p>
            <a:pPr lvl="1"/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317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Imposing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MIP models users can specify an order for picking variables to branch on during a branch and bound </a:t>
            </a:r>
            <a:r>
              <a:rPr lang="en-US" dirty="0" smtClean="0"/>
              <a:t>search</a:t>
            </a:r>
          </a:p>
          <a:p>
            <a:r>
              <a:rPr lang="en-US" dirty="0"/>
              <a:t>Priorities are set for individual variables through the use of 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.prior </a:t>
            </a:r>
            <a:r>
              <a:rPr lang="en-US" dirty="0"/>
              <a:t>variable </a:t>
            </a:r>
            <a:r>
              <a:rPr lang="en-US" dirty="0" smtClean="0"/>
              <a:t>attribute</a:t>
            </a:r>
            <a:br>
              <a:rPr lang="en-US" dirty="0" smtClean="0"/>
            </a:br>
            <a:endParaRPr lang="en-US" dirty="0" smtClean="0"/>
          </a:p>
          <a:p>
            <a:pPr marL="457200" lvl="1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mymodel.prioropt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 = 1 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z.prior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3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Closer to 1 higher the priority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Higher the value of, lower the priority for branching</a:t>
            </a:r>
            <a:endParaRPr lang="en-US" dirty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093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Model attributes for MIP solver performance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modelname.cheat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=x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/>
              <a:t>each new integer solution to be at least x better than the previous </a:t>
            </a:r>
            <a:r>
              <a:rPr lang="en-US" dirty="0" smtClean="0"/>
              <a:t>one</a:t>
            </a:r>
          </a:p>
          <a:p>
            <a:pPr lvl="1"/>
            <a:r>
              <a:rPr lang="en-US" dirty="0" smtClean="0"/>
              <a:t>Reduces number of nodes that the MIP solver examines</a:t>
            </a:r>
          </a:p>
          <a:p>
            <a:pPr lvl="1"/>
            <a:r>
              <a:rPr lang="en-US" dirty="0" smtClean="0"/>
              <a:t>Default is zero and it is an absolute value</a:t>
            </a:r>
          </a:p>
          <a:p>
            <a:pPr lvl="1"/>
            <a:r>
              <a:rPr lang="en-US" dirty="0" smtClean="0"/>
              <a:t>Setting a positive might cause some integer solution to miss</a:t>
            </a:r>
          </a:p>
          <a:p>
            <a:pPr lvl="1"/>
            <a:r>
              <a:rPr lang="en-US" dirty="0" smtClean="0"/>
              <a:t>Only for improving solver efficiency by limiting number of nodes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034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Model attributes for MIP solver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modelname.cutoff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=x;</a:t>
            </a:r>
          </a:p>
          <a:p>
            <a:pPr lvl="1"/>
            <a:r>
              <a:rPr lang="en-US" dirty="0" smtClean="0"/>
              <a:t>In branch </a:t>
            </a:r>
            <a:r>
              <a:rPr lang="en-US" dirty="0"/>
              <a:t>and bound, the parts of the tree with an objective worse than the cutoff value x are </a:t>
            </a:r>
            <a:r>
              <a:rPr lang="en-US" dirty="0" smtClean="0"/>
              <a:t>ignored</a:t>
            </a:r>
          </a:p>
          <a:p>
            <a:pPr lvl="1"/>
            <a:r>
              <a:rPr lang="en-US" dirty="0" smtClean="0"/>
              <a:t>Speeds up initial phase of branch and bound algorithm</a:t>
            </a:r>
          </a:p>
          <a:p>
            <a:pPr lvl="1"/>
            <a:r>
              <a:rPr lang="en-US" dirty="0" smtClean="0"/>
              <a:t>Zero is the default and it is an absolute value</a:t>
            </a:r>
          </a:p>
          <a:p>
            <a:pPr lvl="1"/>
            <a:r>
              <a:rPr lang="en-US" dirty="0" smtClean="0"/>
              <a:t>Might miss true integer optimum if cutoff value is not set properly</a:t>
            </a:r>
          </a:p>
          <a:p>
            <a:pPr lvl="2"/>
            <a:r>
              <a:rPr lang="en-US" dirty="0" smtClean="0"/>
              <a:t>For maximization, worse means lower than the cutoff</a:t>
            </a:r>
          </a:p>
          <a:p>
            <a:pPr lvl="2"/>
            <a:r>
              <a:rPr lang="en-US" dirty="0" smtClean="0"/>
              <a:t>For minimization, worse means higher than the cutoff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541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Multiple names for 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Let us consider the following example: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Set c /c1,c2/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Parameter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FoodPrices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c,c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 c1      c2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c1    1      5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c2    5      1;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Parameter cost(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c,c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cost(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c,c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 = 2.5+10*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FoodPrices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c,c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Display cost;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What do you expect?  Cost = 12.5     52.5</a:t>
            </a:r>
          </a:p>
          <a:p>
            <a:pPr marL="0" indent="0">
              <a:buNone/>
            </a:pPr>
            <a:r>
              <a:rPr lang="en-US" sz="2000" dirty="0">
                <a:latin typeface="+mj-lt"/>
                <a:cs typeface="Courier New" pitchFamily="49" charset="0"/>
              </a:rPr>
              <a:t> </a:t>
            </a:r>
            <a:r>
              <a:rPr lang="en-US" sz="2000" dirty="0" smtClean="0">
                <a:latin typeface="+mj-lt"/>
                <a:cs typeface="Courier New" pitchFamily="49" charset="0"/>
              </a:rPr>
              <a:t>                                                    52.5     12.5</a:t>
            </a:r>
          </a:p>
          <a:p>
            <a:pPr marL="0" indent="0">
              <a:buNone/>
            </a:pPr>
            <a:endParaRPr lang="en-US" sz="2000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But answer will be       Cost  = 12.5       .</a:t>
            </a:r>
          </a:p>
          <a:p>
            <a:pPr marL="0" indent="0">
              <a:buNone/>
            </a:pPr>
            <a:r>
              <a:rPr lang="en-US" sz="2000" dirty="0">
                <a:latin typeface="+mj-lt"/>
                <a:cs typeface="Courier New" pitchFamily="49" charset="0"/>
              </a:rPr>
              <a:t> </a:t>
            </a:r>
            <a:r>
              <a:rPr lang="en-US" sz="2000" dirty="0" smtClean="0">
                <a:latin typeface="+mj-lt"/>
                <a:cs typeface="Courier New" pitchFamily="49" charset="0"/>
              </a:rPr>
              <a:t>                                                      .          12.5</a:t>
            </a:r>
          </a:p>
        </p:txBody>
      </p:sp>
    </p:spTree>
    <p:extLst>
      <p:ext uri="{BB962C8B-B14F-4D97-AF65-F5344CB8AC3E}">
        <p14:creationId xmlns:p14="http://schemas.microsoft.com/office/powerpoint/2010/main" xmlns="" val="371607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𝑚𝑎𝑥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            </m:t>
                          </m:r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∗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</m:sub>
                                <m:sup/>
                                <m:e>
                                  <m:nary>
                                    <m:naryPr>
                                      <m:chr m:val="∑"/>
                                      <m:supHide m:val="on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/>
                                        </a:rPr>
                                        <m:t>𝑠</m:t>
                                      </m:r>
                                    </m:sub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𝑠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𝑠𝑠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𝑠</m:t>
                                          </m:r>
                                        </m:sub>
                                      </m:sSub>
                                    </m:e>
                                  </m:nary>
                                </m:e>
                              </m:nary>
                            </m:e>
                          </m:d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b="0" dirty="0" smtClean="0"/>
              </a:p>
              <a:p>
                <a:pPr marL="0" indent="0" algn="ctr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𝑆𝑢𝑏𝑗𝑒𝑐𝑡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𝑡𝑜</m:t>
                    </m:r>
                    <m:r>
                      <a:rPr lang="en-US" b="0" i="1" smtClean="0">
                        <a:latin typeface="Cambria Math"/>
                      </a:rPr>
                      <m:t>   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</a:rPr>
                          <m:t>𝑠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sub>
                        </m:sSub>
                      </m:e>
                    </m:nary>
                    <m:r>
                      <a:rPr lang="en-US" i="1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𝐹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 algn="ctr">
                  <a:buNone/>
                </a:pPr>
                <a:r>
                  <a:rPr lang="en-US" b="0" dirty="0" smtClean="0"/>
                  <a:t>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10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𝑠</m:t>
                        </m:r>
                      </m:sub>
                    </m:sSub>
                  </m:oMath>
                </a14:m>
                <a:endParaRPr lang="en-US" b="0" dirty="0" smtClean="0"/>
              </a:p>
              <a:p>
                <a:pPr marL="0" indent="0" algn="ctr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                             </m:t>
                        </m:r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≤10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00</m:t>
                    </m:r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𝑀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𝑠</m:t>
                        </m:r>
                      </m:sub>
                    </m:sSub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b="0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b="0" dirty="0" smtClean="0"/>
                  <a:t> is an integer variable for all s</a:t>
                </a:r>
              </a:p>
              <a:p>
                <a:pPr marL="0" indent="0" algn="ctr">
                  <a:buNone/>
                </a:pPr>
                <a:r>
                  <a:rPr lang="en-US" b="0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𝑀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b="0" dirty="0" smtClean="0"/>
                  <a:t> is a binary variable for all s</a:t>
                </a:r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438400" y="5993368"/>
            <a:ext cx="45524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More details are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simple_minlp.gms</a:t>
            </a:r>
            <a:r>
              <a:rPr lang="en-US" dirty="0" smtClean="0"/>
              <a:t>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872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For Further reading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47800"/>
          </a:xfrm>
        </p:spPr>
        <p:txBody>
          <a:bodyPr/>
          <a:lstStyle/>
          <a:p>
            <a:r>
              <a:rPr lang="en-US" dirty="0" err="1"/>
              <a:t>McCarl</a:t>
            </a:r>
            <a:r>
              <a:rPr lang="en-US" dirty="0"/>
              <a:t> GAMS User Guide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http://www.gams.com/mccarl/mccarlhtml/index.html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28956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Example problem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3886200"/>
            <a:ext cx="770409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Copy </a:t>
            </a:r>
            <a:r>
              <a:rPr lang="en-US" sz="2400" dirty="0" err="1" smtClean="0"/>
              <a:t>simple_minlp.gms</a:t>
            </a:r>
            <a:r>
              <a:rPr lang="en-US" sz="2400" dirty="0" smtClean="0"/>
              <a:t> from /</a:t>
            </a:r>
            <a:r>
              <a:rPr lang="en-US" sz="2400" dirty="0" err="1" smtClean="0"/>
              <a:t>usr</a:t>
            </a:r>
            <a:r>
              <a:rPr lang="en-US" sz="2400" dirty="0" smtClean="0"/>
              <a:t>/global/seminar/econ/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/global/seminar/econ/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simple_minlp.gms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.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gvim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simple_minlp.gms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795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Alias – multiple names of 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Set c /c1,c2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alias(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c,cp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Parameter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FoodPrices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c,c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   c1      c2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c1    1      5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c2    5      1;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Parameter cost(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c,c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cost(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c,cp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2.5+10*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FoodPrices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c,cp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Display cost;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624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Multi-dimensional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GAMS allows up to 10 dimensions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set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 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multidimset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(set1name,set2name) 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set1elementname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set2elementname 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/>
              <a:t>e.g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Sets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 </a:t>
            </a:r>
            <a:endParaRPr lang="en-US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Origins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  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Originating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 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Places  /"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New York", Boston/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Destinations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 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Demand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 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points/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Portland,London,Houston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/</a:t>
            </a:r>
          </a:p>
          <a:p>
            <a:pPr marL="0" indent="0">
              <a:buNone/>
            </a:pPr>
            <a:endParaRPr lang="en-US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Linkedbyroad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origins,destinations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  </a:t>
            </a:r>
          </a:p>
          <a:p>
            <a:pPr marL="685800" indent="0">
              <a:buNone/>
              <a:tabLst>
                <a:tab pos="2286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/	"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NEW York" .Portland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685800" indent="0">
              <a:buNone/>
              <a:tabLst>
                <a:tab pos="2286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"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New York" .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Houston,</a:t>
            </a:r>
          </a:p>
          <a:p>
            <a:pPr marL="685800" indent="0">
              <a:buNone/>
              <a:tabLst>
                <a:tab pos="228600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boston.Portland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 </a:t>
            </a:r>
            <a:endParaRPr lang="en-US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685800" indent="0">
              <a:buNone/>
              <a:tabLst>
                <a:tab pos="228600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boston.Houston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/;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002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Assigning data for higher dimensions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elements in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+mj-lt"/>
                <a:cs typeface="Times New Roman" pitchFamily="18" charset="0"/>
              </a:rPr>
              <a:t>-tuple are separated by dots(.)</a:t>
            </a:r>
          </a:p>
          <a:p>
            <a:pPr marL="0" indent="0">
              <a:buNone/>
            </a:pPr>
            <a:endParaRPr lang="en-US" dirty="0" smtClean="0">
              <a:latin typeface="+mj-lt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Parameter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Salaries(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employee.manager.department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anderson.murphy.toy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   6000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hendry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.smith .toy         9000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hoffman.morgan.cosmetics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8000/;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185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Tables with more dimensions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Sets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i /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land,labor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/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j /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corn,wheat,cotton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/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state /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al,in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/;</a:t>
            </a:r>
          </a:p>
          <a:p>
            <a:pPr marL="0" indent="0">
              <a:buNone/>
            </a:pPr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Table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 </a:t>
            </a:r>
            <a:r>
              <a:rPr lang="en-US" dirty="0">
                <a:solidFill>
                  <a:srgbClr val="0000FF"/>
                </a:solidFill>
                <a:latin typeface="Courier New"/>
              </a:rPr>
              <a:t>avariant2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dirty="0" err="1">
                <a:solidFill>
                  <a:srgbClr val="FF00FF"/>
                </a:solidFill>
                <a:latin typeface="Courier New"/>
              </a:rPr>
              <a:t>i,</a:t>
            </a:r>
            <a:r>
              <a:rPr lang="en-US" dirty="0" err="1">
                <a:solidFill>
                  <a:srgbClr val="0000FF"/>
                </a:solidFill>
                <a:latin typeface="Courier New"/>
              </a:rPr>
              <a:t>j</a:t>
            </a:r>
            <a:r>
              <a:rPr lang="en-US" dirty="0" err="1">
                <a:solidFill>
                  <a:srgbClr val="FF00FF"/>
                </a:solidFill>
                <a:latin typeface="Courier New"/>
              </a:rPr>
              <a:t>,</a:t>
            </a:r>
            <a:r>
              <a:rPr lang="en-US" dirty="0" err="1">
                <a:solidFill>
                  <a:srgbClr val="008000"/>
                </a:solidFill>
                <a:latin typeface="Courier New"/>
              </a:rPr>
              <a:t>state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)</a:t>
            </a:r>
            <a:r>
              <a:rPr lang="en-US" dirty="0">
                <a:solidFill>
                  <a:srgbClr val="800080"/>
                </a:solidFill>
                <a:latin typeface="Courier New"/>
              </a:rPr>
              <a:t> crop data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  <a:latin typeface="Courier New"/>
              </a:rPr>
              <a:t>                   al  in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FF"/>
                </a:solidFill>
                <a:latin typeface="Courier New"/>
              </a:rPr>
              <a:t>    </a:t>
            </a:r>
            <a:r>
              <a:rPr lang="en-US" dirty="0" err="1">
                <a:solidFill>
                  <a:srgbClr val="FF00FF"/>
                </a:solidFill>
                <a:latin typeface="Courier New"/>
              </a:rPr>
              <a:t>land</a:t>
            </a:r>
            <a:r>
              <a:rPr lang="en-US" dirty="0" err="1">
                <a:solidFill>
                  <a:srgbClr val="0000FF"/>
                </a:solidFill>
                <a:latin typeface="Courier New"/>
              </a:rPr>
              <a:t>.corn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      1    1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FF"/>
                </a:solidFill>
                <a:latin typeface="Courier New"/>
              </a:rPr>
              <a:t>    </a:t>
            </a:r>
            <a:r>
              <a:rPr lang="en-US" dirty="0" err="1">
                <a:solidFill>
                  <a:srgbClr val="FF00FF"/>
                </a:solidFill>
                <a:latin typeface="Courier New"/>
              </a:rPr>
              <a:t>labor</a:t>
            </a:r>
            <a:r>
              <a:rPr lang="en-US" dirty="0" err="1">
                <a:solidFill>
                  <a:srgbClr val="0000FF"/>
                </a:solidFill>
                <a:latin typeface="Courier New"/>
              </a:rPr>
              <a:t>.corn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     6    5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FF"/>
                </a:solidFill>
                <a:latin typeface="Courier New"/>
              </a:rPr>
              <a:t>    </a:t>
            </a:r>
            <a:r>
              <a:rPr lang="en-US" dirty="0" err="1">
                <a:solidFill>
                  <a:srgbClr val="FF00FF"/>
                </a:solidFill>
                <a:latin typeface="Courier New"/>
              </a:rPr>
              <a:t>land</a:t>
            </a:r>
            <a:r>
              <a:rPr lang="en-US" dirty="0" err="1">
                <a:solidFill>
                  <a:srgbClr val="0000FF"/>
                </a:solidFill>
                <a:latin typeface="Courier New"/>
              </a:rPr>
              <a:t>.wheat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     1    1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FF"/>
                </a:solidFill>
                <a:latin typeface="Courier New"/>
              </a:rPr>
              <a:t>    </a:t>
            </a:r>
            <a:r>
              <a:rPr lang="en-US" dirty="0" err="1">
                <a:solidFill>
                  <a:srgbClr val="FF00FF"/>
                </a:solidFill>
                <a:latin typeface="Courier New"/>
              </a:rPr>
              <a:t>labor</a:t>
            </a:r>
            <a:r>
              <a:rPr lang="en-US" dirty="0" err="1">
                <a:solidFill>
                  <a:srgbClr val="0000FF"/>
                </a:solidFill>
                <a:latin typeface="Courier New"/>
              </a:rPr>
              <a:t>.wheat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    4    7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FF"/>
                </a:solidFill>
                <a:latin typeface="Courier New"/>
              </a:rPr>
              <a:t>    </a:t>
            </a:r>
            <a:r>
              <a:rPr lang="en-US" dirty="0" err="1">
                <a:solidFill>
                  <a:srgbClr val="FF00FF"/>
                </a:solidFill>
                <a:latin typeface="Courier New"/>
              </a:rPr>
              <a:t>land</a:t>
            </a:r>
            <a:r>
              <a:rPr lang="en-US" dirty="0" err="1">
                <a:solidFill>
                  <a:srgbClr val="0000FF"/>
                </a:solidFill>
                <a:latin typeface="Courier New"/>
              </a:rPr>
              <a:t>.cotton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    1    1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FF"/>
                </a:solidFill>
                <a:latin typeface="Courier New"/>
              </a:rPr>
              <a:t>    </a:t>
            </a:r>
            <a:r>
              <a:rPr lang="en-US" dirty="0" err="1">
                <a:solidFill>
                  <a:srgbClr val="FF00FF"/>
                </a:solidFill>
                <a:latin typeface="Courier New"/>
              </a:rPr>
              <a:t>labor</a:t>
            </a:r>
            <a:r>
              <a:rPr lang="en-US" dirty="0" err="1">
                <a:solidFill>
                  <a:srgbClr val="0000FF"/>
                </a:solidFill>
                <a:latin typeface="Courier New"/>
              </a:rPr>
              <a:t>.cotton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   8    2;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672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Logical and numerical relationship operators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89515807"/>
              </p:ext>
            </p:extLst>
          </p:nvPr>
        </p:nvGraphicFramePr>
        <p:xfrm>
          <a:off x="1676400" y="1524000"/>
          <a:ext cx="6629400" cy="3337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4900"/>
                <a:gridCol w="5524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lt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, &lt;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Strictly</a:t>
                      </a:r>
                      <a:r>
                        <a:rPr lang="en-US" baseline="0" dirty="0" smtClean="0"/>
                        <a:t> less than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le, &lt;=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than-or-equal</a:t>
                      </a:r>
                      <a:r>
                        <a:rPr lang="en-US" baseline="0" dirty="0" smtClean="0"/>
                        <a:t> 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eq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baseline="0" dirty="0" smtClean="0">
                          <a:latin typeface="Courier New" pitchFamily="49" charset="0"/>
                          <a:cs typeface="Courier New" pitchFamily="49" charset="0"/>
                        </a:rPr>
                        <a:t> =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Equal 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ne, &lt;&gt;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equal 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ge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baseline="0" dirty="0" smtClean="0">
                          <a:latin typeface="Courier New" pitchFamily="49" charset="0"/>
                          <a:cs typeface="Courier New" pitchFamily="49" charset="0"/>
                        </a:rPr>
                        <a:t> &gt;=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Greater than or equal</a:t>
                      </a:r>
                      <a:r>
                        <a:rPr lang="en-US" baseline="0" dirty="0" smtClean="0"/>
                        <a:t> to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not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not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and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and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or</a:t>
                      </a:r>
                      <a:r>
                        <a:rPr lang="en-US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inclusive or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xor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exclusive or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4600" y="5163234"/>
            <a:ext cx="3222357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x = (1&lt;2) + (2&lt;3) </a:t>
            </a:r>
            <a:r>
              <a:rPr lang="en-US" dirty="0" smtClean="0">
                <a:sym typeface="Wingdings" pitchFamily="2" charset="2"/>
              </a:rPr>
              <a:t> x = 2</a:t>
            </a:r>
          </a:p>
          <a:p>
            <a:r>
              <a:rPr lang="en-US" dirty="0" smtClean="0">
                <a:sym typeface="Wingdings" pitchFamily="2" charset="2"/>
              </a:rPr>
              <a:t>x = (1&lt;2) or (2 &lt;3)  x = 1</a:t>
            </a:r>
          </a:p>
          <a:p>
            <a:r>
              <a:rPr lang="en-US" dirty="0" smtClean="0">
                <a:sym typeface="Wingdings" pitchFamily="2" charset="2"/>
              </a:rPr>
              <a:t>x = (4 and 5) + (2*3 &lt;=6)  x = 2</a:t>
            </a:r>
          </a:p>
          <a:p>
            <a:r>
              <a:rPr lang="en-US" dirty="0" smtClean="0">
                <a:sym typeface="Wingdings" pitchFamily="2" charset="2"/>
              </a:rPr>
              <a:t>x = (4 and 0) +)2*3 &lt; 6)  x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Dollar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3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$(condition) </a:t>
            </a:r>
            <a:r>
              <a:rPr lang="en-US" dirty="0" smtClean="0">
                <a:latin typeface="+mj-lt"/>
                <a:cs typeface="Courier New" pitchFamily="49" charset="0"/>
              </a:rPr>
              <a:t>means ‘such that condition is valid’</a:t>
            </a:r>
            <a:endParaRPr lang="en-US" dirty="0">
              <a:latin typeface="+mj-lt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2438400"/>
            <a:ext cx="8915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( cost &gt; 100), then discount = 0.35</a:t>
            </a:r>
            <a:r>
              <a:rPr lang="en-US" sz="2400" dirty="0" smtClean="0"/>
              <a:t>   can be written as </a:t>
            </a:r>
          </a:p>
          <a:p>
            <a:endParaRPr lang="en-US" sz="2400" dirty="0" smtClean="0"/>
          </a:p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discount$(cost&gt;100) = 0.35</a:t>
            </a:r>
          </a:p>
          <a:p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+mj-lt"/>
                <a:cs typeface="Courier New" pitchFamily="49" charset="0"/>
              </a:rPr>
              <a:t>Dollar logical conditions cannot contain variables</a:t>
            </a:r>
          </a:p>
          <a:p>
            <a:endParaRPr lang="en-US" sz="2400" dirty="0" smtClean="0">
              <a:latin typeface="+mj-lt"/>
              <a:cs typeface="Courier New" pitchFamily="49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+mj-lt"/>
                <a:cs typeface="Courier New" pitchFamily="49" charset="0"/>
              </a:rPr>
              <a:t>Dollar condition can also be nested </a:t>
            </a:r>
          </a:p>
          <a:p>
            <a:endParaRPr lang="en-US" sz="2400" dirty="0" smtClean="0">
              <a:latin typeface="+mj-lt"/>
              <a:cs typeface="Courier New" pitchFamily="49" charset="0"/>
            </a:endParaRPr>
          </a:p>
          <a:p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$(condition1$(condition2)) </a:t>
            </a:r>
            <a:r>
              <a:rPr lang="en-US" sz="2400" dirty="0" smtClean="0">
                <a:latin typeface="+mj-lt"/>
                <a:cs typeface="Courier New" pitchFamily="49" charset="0"/>
              </a:rPr>
              <a:t>means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$(condition1 and condition2)</a:t>
            </a:r>
          </a:p>
        </p:txBody>
      </p:sp>
    </p:spTree>
    <p:extLst>
      <p:ext uri="{BB962C8B-B14F-4D97-AF65-F5344CB8AC3E}">
        <p14:creationId xmlns:p14="http://schemas.microsoft.com/office/powerpoint/2010/main" xmlns="" val="96162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1355</Words>
  <Application>Microsoft Office PowerPoint</Application>
  <PresentationFormat>On-screen Show (4:3)</PresentationFormat>
  <Paragraphs>367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Introduction to GAMS  part II</vt:lpstr>
      <vt:lpstr>Sets</vt:lpstr>
      <vt:lpstr>Multiple names for a set</vt:lpstr>
      <vt:lpstr>Alias – multiple names of a set</vt:lpstr>
      <vt:lpstr>Multi-dimensional sets</vt:lpstr>
      <vt:lpstr>Assigning data for higher dimensions</vt:lpstr>
      <vt:lpstr>Tables with more dimensions</vt:lpstr>
      <vt:lpstr>Logical and numerical relationship operators</vt:lpstr>
      <vt:lpstr>The Dollar Condition</vt:lpstr>
      <vt:lpstr>Dollar on the left</vt:lpstr>
      <vt:lpstr>Dollar on the Right</vt:lpstr>
      <vt:lpstr>Dollar to filter assignments in a set</vt:lpstr>
      <vt:lpstr>Ord and Card</vt:lpstr>
      <vt:lpstr>Control structures in GAMs</vt:lpstr>
      <vt:lpstr>Control structures in GAMs</vt:lpstr>
      <vt:lpstr>Loop</vt:lpstr>
      <vt:lpstr>While</vt:lpstr>
      <vt:lpstr>For</vt:lpstr>
      <vt:lpstr>Repeat</vt:lpstr>
      <vt:lpstr>Include External files</vt:lpstr>
      <vt:lpstr>Writing to a file</vt:lpstr>
      <vt:lpstr>Writing to a file</vt:lpstr>
      <vt:lpstr>Options</vt:lpstr>
      <vt:lpstr>Options to control solver choice</vt:lpstr>
      <vt:lpstr>Options for influencing solver function</vt:lpstr>
      <vt:lpstr>MINLP in GAMS</vt:lpstr>
      <vt:lpstr>Imposing priorities</vt:lpstr>
      <vt:lpstr>Model attributes for MIP solver performance</vt:lpstr>
      <vt:lpstr>Model attributes for MIP solver performance</vt:lpstr>
      <vt:lpstr>Example problem</vt:lpstr>
      <vt:lpstr>For Further reading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GAMS  part II</dc:title>
  <dc:creator>Vikas Argod</dc:creator>
  <cp:lastModifiedBy>Mroberts</cp:lastModifiedBy>
  <cp:revision>196</cp:revision>
  <dcterms:created xsi:type="dcterms:W3CDTF">2010-08-10T15:37:32Z</dcterms:created>
  <dcterms:modified xsi:type="dcterms:W3CDTF">2011-04-07T21:52:04Z</dcterms:modified>
</cp:coreProperties>
</file>