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76"/>
  </p:notesMasterIdLst>
  <p:sldIdLst>
    <p:sldId id="326" r:id="rId4"/>
    <p:sldId id="327" r:id="rId5"/>
    <p:sldId id="39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60" r:id="rId39"/>
    <p:sldId id="361" r:id="rId40"/>
    <p:sldId id="362" r:id="rId41"/>
    <p:sldId id="363" r:id="rId42"/>
    <p:sldId id="364" r:id="rId43"/>
    <p:sldId id="365" r:id="rId44"/>
    <p:sldId id="366" r:id="rId45"/>
    <p:sldId id="367" r:id="rId46"/>
    <p:sldId id="368" r:id="rId47"/>
    <p:sldId id="369" r:id="rId48"/>
    <p:sldId id="370" r:id="rId49"/>
    <p:sldId id="371" r:id="rId50"/>
    <p:sldId id="372" r:id="rId51"/>
    <p:sldId id="373" r:id="rId52"/>
    <p:sldId id="374" r:id="rId53"/>
    <p:sldId id="375" r:id="rId54"/>
    <p:sldId id="376" r:id="rId55"/>
    <p:sldId id="377" r:id="rId56"/>
    <p:sldId id="378" r:id="rId57"/>
    <p:sldId id="379" r:id="rId58"/>
    <p:sldId id="380" r:id="rId59"/>
    <p:sldId id="381" r:id="rId60"/>
    <p:sldId id="382" r:id="rId61"/>
    <p:sldId id="383" r:id="rId62"/>
    <p:sldId id="384" r:id="rId63"/>
    <p:sldId id="385" r:id="rId64"/>
    <p:sldId id="386" r:id="rId65"/>
    <p:sldId id="387" r:id="rId66"/>
    <p:sldId id="388" r:id="rId67"/>
    <p:sldId id="389" r:id="rId68"/>
    <p:sldId id="390" r:id="rId69"/>
    <p:sldId id="391" r:id="rId70"/>
    <p:sldId id="392" r:id="rId71"/>
    <p:sldId id="393" r:id="rId72"/>
    <p:sldId id="394" r:id="rId73"/>
    <p:sldId id="395" r:id="rId74"/>
    <p:sldId id="396" r:id="rId7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theme" Target="theme/theme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E4182-9A11-4E72-A39D-8A7EB83E8C9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EFD52-ADEA-4D19-9508-A162FBA33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6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87338" y="808038"/>
            <a:ext cx="7185026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اصول مديريت و تئوري سازمان /  نيمسال اول 88-1387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 smtClean="0"/>
              <a:t>دانشکده صنايع - دانشگاه صنعتي اصفهان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60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194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425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46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59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58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64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62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918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66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1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87338" y="808038"/>
            <a:ext cx="7185026" cy="404177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دانشکده صنايع - دانشگاه صنعتي اصفهان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>
                <a:solidFill>
                  <a:srgbClr val="000000"/>
                </a:solidFill>
              </a:rPr>
              <a:t>اصول مديريت و تئوري سازمان /  نيمسال اول 88-1387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AAE0-D8FB-438D-8843-352E2DCEBFAC}" type="slidenum">
              <a:rPr lang="ar-SA" smtClean="0">
                <a:solidFill>
                  <a:srgbClr val="000000"/>
                </a:solidFill>
              </a:rPr>
              <a:pPr/>
              <a:t>70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3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6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3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51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7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008AE8"/>
                </a:solidFill>
                <a:cs typeface="HMOJTABA" pitchFamily="2" charset="-78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</p:grpSp>
        </p:grpSp>
      </p:grpSp>
      <p:sp>
        <p:nvSpPr>
          <p:cNvPr id="9120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20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1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7D0CC401-AC58-4AE8-9837-273E53D94AAD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892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E5DFA-6225-4F73-8A5A-FF0B72098B84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19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423A8-DFB5-4220-9F7E-39A1D2C39FC3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03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D21F-2EF8-4682-A701-60E03A58C89F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94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DBF69-31E8-4843-9A97-DE5E75AB3FFF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89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9E796-DC12-4581-A862-3206192EDA78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425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45226-1F73-48B1-848F-EBD1F260526F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486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A94D57-F041-4C2B-B506-1133CB2DDE26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4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47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1D7AC-E3DB-4798-B656-D3BBA877F4B3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09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1EFCC-934C-40AE-A81B-F5E48C8EE46C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65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4"/>
            <a:ext cx="27432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4"/>
            <a:ext cx="80264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B6922-D4E2-4A8F-81F7-E9C77A8FD25B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86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7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008AE8"/>
                </a:solidFill>
                <a:cs typeface="HMOJTABA" pitchFamily="2" charset="-78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</p:grpSp>
        </p:grpSp>
      </p:grpSp>
      <p:sp>
        <p:nvSpPr>
          <p:cNvPr id="9120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20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1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a-IR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7D0CC401-AC58-4AE8-9837-273E53D94AAD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654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E5DFA-6225-4F73-8A5A-FF0B72098B84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15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423A8-DFB5-4220-9F7E-39A1D2C39FC3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496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D21F-2EF8-4682-A701-60E03A58C89F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1783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DBF69-31E8-4843-9A97-DE5E75AB3FFF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73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9E796-DC12-4581-A862-3206192EDA78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135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45226-1F73-48B1-848F-EBD1F260526F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7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803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A94D57-F041-4C2B-B506-1133CB2DDE26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17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1D7AC-E3DB-4798-B656-D3BBA877F4B3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4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1EFCC-934C-40AE-A81B-F5E48C8EE46C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53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4"/>
            <a:ext cx="27432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4"/>
            <a:ext cx="80264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>
                <a:solidFill>
                  <a:srgbClr val="008AE8"/>
                </a:solidFill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B6922-D4E2-4A8F-81F7-E9C77A8FD25B}" type="slidenum">
              <a:rPr lang="ar-SA">
                <a:solidFill>
                  <a:srgbClr val="008AE8"/>
                </a:solidFill>
              </a:rPr>
              <a:pPr/>
              <a:t>‹#›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05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3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0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4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0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E0587-E72F-40E6-B982-90B1DACAFC36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33D6F-B6AD-4D40-AC7E-FCF0019A2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1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reeform 2"/>
          <p:cNvSpPr>
            <a:spLocks/>
          </p:cNvSpPr>
          <p:nvPr/>
        </p:nvSpPr>
        <p:spPr bwMode="hidden">
          <a:xfrm>
            <a:off x="8837084" y="6429376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8AE8"/>
              </a:solidFill>
              <a:cs typeface="HMOJTABA" pitchFamily="2" charset="-78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7" y="4267200"/>
            <a:ext cx="12187767" cy="2590800"/>
            <a:chOff x="2" y="2688"/>
            <a:chExt cx="5758" cy="1632"/>
          </a:xfrm>
        </p:grpSpPr>
        <p:sp>
          <p:nvSpPr>
            <p:cNvPr id="9011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008AE8"/>
                </a:solidFill>
                <a:cs typeface="HMOJTABA" pitchFamily="2" charset="-78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011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1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013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014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016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017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9017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9017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9017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</p:grpSp>
        </p:grpSp>
      </p:grpSp>
      <p:sp>
        <p:nvSpPr>
          <p:cNvPr id="9017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5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8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9018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9018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B97BE21-4EF7-490C-9AE0-076A7CFF7FF4}" type="slidenum">
              <a:rPr lang="ar-SA">
                <a:solidFill>
                  <a:srgbClr val="008AE8"/>
                </a:solidFill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220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reeform 2"/>
          <p:cNvSpPr>
            <a:spLocks/>
          </p:cNvSpPr>
          <p:nvPr/>
        </p:nvSpPr>
        <p:spPr bwMode="hidden">
          <a:xfrm>
            <a:off x="8837084" y="6429376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8AE8"/>
              </a:solidFill>
              <a:cs typeface="HMOJTABA" pitchFamily="2" charset="-78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7" y="4267200"/>
            <a:ext cx="12187767" cy="2590800"/>
            <a:chOff x="2" y="2688"/>
            <a:chExt cx="5758" cy="1632"/>
          </a:xfrm>
        </p:grpSpPr>
        <p:sp>
          <p:nvSpPr>
            <p:cNvPr id="9011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008AE8"/>
                </a:solidFill>
                <a:cs typeface="HMOJTABA" pitchFamily="2" charset="-78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011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1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2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013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3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4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014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5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016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6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sp>
            <p:nvSpPr>
              <p:cNvPr id="9017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800">
                  <a:solidFill>
                    <a:srgbClr val="008AE8"/>
                  </a:solidFill>
                  <a:cs typeface="HMOJTABA" pitchFamily="2" charset="-78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017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9017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9017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  <p:sp>
              <p:nvSpPr>
                <p:cNvPr id="9017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r" rtl="1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800">
                    <a:solidFill>
                      <a:srgbClr val="008AE8"/>
                    </a:solidFill>
                    <a:cs typeface="HMOJTABA" pitchFamily="2" charset="-78"/>
                  </a:endParaRPr>
                </a:p>
              </p:txBody>
            </p:sp>
          </p:grpSp>
        </p:grpSp>
      </p:grpSp>
      <p:sp>
        <p:nvSpPr>
          <p:cNvPr id="9017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5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8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9018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8AE8"/>
                </a:solidFill>
                <a:cs typeface="HMOJTABA" pitchFamily="2" charset="-78"/>
              </a:rPr>
              <a:t>کليه حقوق مادي و معنوي اين اثر متعلق به دانشگاه صنعتي اصفهان مي باشد.</a:t>
            </a: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9018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B97BE21-4EF7-490C-9AE0-076A7CFF7FF4}" type="slidenum">
              <a:rPr lang="ar-SA">
                <a:solidFill>
                  <a:srgbClr val="008AE8"/>
                </a:solidFill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403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3077" name="Picture 4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38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CF5B0D3-88CA-4E5A-8BA5-2C9266B8A74E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a-IR" dirty="0" smtClean="0">
              <a:solidFill>
                <a:srgbClr val="33CC33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2.</a:t>
            </a:r>
            <a:r>
              <a:rPr lang="fa-IR" dirty="0" smtClean="0">
                <a:cs typeface="HMOJTABA" pitchFamily="2" charset="-78"/>
              </a:rPr>
              <a:t> حساسيت نشان دادن به مسأله يا موضوع ،</a:t>
            </a:r>
            <a:endParaRPr lang="en-US" dirty="0" smtClean="0">
              <a:cs typeface="HMOJTABA" pitchFamily="2" charset="-78"/>
            </a:endParaRPr>
          </a:p>
          <a:p>
            <a:pPr eaLnBrk="1" hangingPunct="1"/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- شناخت نيازها و يا دلايل فکرهاي جديد،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(تعريف هدف و تمرکز بر روي آن )</a:t>
            </a:r>
          </a:p>
          <a:p>
            <a:pPr eaLnBrk="1" hangingPunct="1">
              <a:buFont typeface="Wingdings" pitchFamily="2" charset="2"/>
              <a:buNone/>
            </a:pPr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اگر توان فکري فرد پخش شود ، خلاقيت به شدت کم مي شود.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10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37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solidFill>
                  <a:srgbClr val="33CC33"/>
                </a:solidFill>
                <a:cs typeface="HMOJTABA" pitchFamily="2" charset="-78"/>
              </a:rPr>
              <a:t>3. </a:t>
            </a:r>
            <a:r>
              <a:rPr lang="fa-IR" sz="2800" dirty="0">
                <a:cs typeface="HMOJTABA" pitchFamily="2" charset="-78"/>
              </a:rPr>
              <a:t>آمادگي يافتن براي خلاقيت از طريق کسب مواد خام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- فکرها در خلأ شکل نمي گيرند (احاطه بر دانش موضوع نياز است)،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1200" dirty="0">
              <a:cs typeface="HMOJTABA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</a:t>
            </a: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- مواد خام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دانش فرد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انديشه هاي ديگران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تجربيات گذشته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1000" dirty="0">
              <a:cs typeface="HMOJTABA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</a:t>
            </a: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- منابع اطلاعاتي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مطالعه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مشاهده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مصاحبه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مسافرت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افکار جديد اغلب از تحليل و ترکيب و تنظيم دوباره ي افکار قبلي حاصل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مي شود.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11</a:t>
            </a:fld>
            <a:endParaRPr lang="en-US" dirty="0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02F3455-C9EA-4975-9FD7-0052866CD098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solidFill>
                  <a:srgbClr val="33CC33"/>
                </a:solidFill>
                <a:cs typeface="HMOJTABA" pitchFamily="2" charset="-78"/>
              </a:rPr>
              <a:t>4.</a:t>
            </a:r>
            <a:r>
              <a:rPr lang="fa-IR" sz="2800" dirty="0">
                <a:cs typeface="HMOJTABA" pitchFamily="2" charset="-78"/>
              </a:rPr>
              <a:t> گردآوري فکرهاي متنوع و گوناگون در مورد مسأله،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      </a:t>
            </a:r>
            <a:r>
              <a:rPr lang="fa-IR" sz="2800" b="1" i="1" dirty="0">
                <a:cs typeface="HMOJTABA" pitchFamily="2" charset="-78"/>
              </a:rPr>
              <a:t>” کميت فکرها ”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solidFill>
                  <a:srgbClr val="33CC33"/>
                </a:solidFill>
                <a:cs typeface="HMOJTABA" pitchFamily="2" charset="-78"/>
              </a:rPr>
              <a:t>5.</a:t>
            </a:r>
            <a:r>
              <a:rPr lang="fa-IR" sz="2800" dirty="0">
                <a:cs typeface="HMOJTABA" pitchFamily="2" charset="-78"/>
              </a:rPr>
              <a:t> فعاليت ضمير ناخودآگاه بر روي مسأله،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خودآگاه : قسمت کوچکي از قدرت ذهني بشر است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ذهن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ناخودآگاه : بخش عمده اي از سلول هاي ناشناخته ي مغزي است .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</a:t>
            </a: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-</a:t>
            </a:r>
            <a:r>
              <a:rPr lang="fa-IR" sz="2800" dirty="0">
                <a:cs typeface="HMOJTABA" pitchFamily="2" charset="-78"/>
              </a:rPr>
              <a:t> فکر نکردن به مسأله مورد نظر و انديشيدن به مسائل ديگر .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>
            <a:off x="9310710" y="3071810"/>
            <a:ext cx="360362" cy="503238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46437" name="Line 5"/>
          <p:cNvSpPr>
            <a:spLocks noChangeShapeType="1"/>
          </p:cNvSpPr>
          <p:nvPr/>
        </p:nvSpPr>
        <p:spPr bwMode="auto">
          <a:xfrm flipV="1">
            <a:off x="9310710" y="3571876"/>
            <a:ext cx="360362" cy="576262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12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6.</a:t>
            </a:r>
            <a:r>
              <a:rPr lang="fa-IR" dirty="0" smtClean="0">
                <a:cs typeface="HMOJTABA" pitchFamily="2" charset="-78"/>
              </a:rPr>
              <a:t> درخشش ناگهاني يک فکر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- جرقه زدن يک فکر جديد در ذهن در يک حالت غيرقابل انتظار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عوامل موثر در بروز جرقه :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توجه و دقت زياد به جهان پيرامونش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هوشياري فرد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موقعيت شناسي فرد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a-IR" b="1" i="1" u="sng" dirty="0" smtClean="0">
                <a:cs typeface="HMOJTABA" pitchFamily="2" charset="-78"/>
              </a:rPr>
              <a:t>پديدارشدن فکر جديد (خلاقيت) به زور و یا توصیه امکانپذير نيست.</a:t>
            </a:r>
            <a:endParaRPr lang="en-US" sz="2800" b="1" i="1" u="sng" dirty="0">
              <a:cs typeface="HMOJTABA" pitchFamily="2" charset="-78"/>
            </a:endParaRPr>
          </a:p>
        </p:txBody>
      </p:sp>
      <p:sp>
        <p:nvSpPr>
          <p:cNvPr id="96261" name="AutoShape 5"/>
          <p:cNvSpPr>
            <a:spLocks/>
          </p:cNvSpPr>
          <p:nvPr/>
        </p:nvSpPr>
        <p:spPr bwMode="auto">
          <a:xfrm>
            <a:off x="9525024" y="2143116"/>
            <a:ext cx="215900" cy="1727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13</a:t>
            </a:fld>
            <a:endParaRPr lang="en-US" dirty="0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marL="609600" indent="-609600" rtl="0" eaLnBrk="1" hangingPunct="1">
              <a:buNone/>
            </a:pPr>
            <a:r>
              <a:rPr lang="fa-IR" b="1" i="1" u="sng" dirty="0" smtClean="0">
                <a:solidFill>
                  <a:srgbClr val="33CC33"/>
                </a:solidFill>
                <a:cs typeface="HMOJTABA" pitchFamily="2" charset="-78"/>
              </a:rPr>
              <a:t>راههاي تقويت و پرورش فکر (رواني فکر)</a:t>
            </a:r>
          </a:p>
          <a:p>
            <a:pPr marL="609600" indent="-609600" rtl="0" eaLnBrk="1" hangingPunct="1">
              <a:buNone/>
            </a:pPr>
            <a:endParaRPr lang="fa-IR" sz="1400" dirty="0">
              <a:cs typeface="HMOJTABA" pitchFamily="2" charset="-78"/>
            </a:endParaRPr>
          </a:p>
          <a:p>
            <a:pPr marL="609600" indent="-609600" rtl="0" eaLnBrk="1" hangingPunct="1">
              <a:buNone/>
            </a:pPr>
            <a:endParaRPr lang="fa-IR" sz="1400" dirty="0">
              <a:cs typeface="HMOJTABA" pitchFamily="2" charset="-78"/>
            </a:endParaRPr>
          </a:p>
          <a:p>
            <a:pPr marL="990600" lvl="1" indent="-533400" rtl="0" eaLnBrk="1" hangingPunct="1">
              <a:buNone/>
            </a:pPr>
            <a:r>
              <a:rPr lang="fa-IR" sz="3200" dirty="0">
                <a:cs typeface="HMOJTABA" pitchFamily="2" charset="-78"/>
              </a:rPr>
              <a:t>1. </a:t>
            </a:r>
            <a:r>
              <a:rPr lang="fa-IR" sz="3200" dirty="0">
                <a:solidFill>
                  <a:srgbClr val="FFCC00"/>
                </a:solidFill>
                <a:cs typeface="HMOJTABA" pitchFamily="2" charset="-78"/>
              </a:rPr>
              <a:t>يادداشت برداري</a:t>
            </a:r>
            <a:r>
              <a:rPr lang="fa-IR" sz="3200" dirty="0">
                <a:cs typeface="HMOJTABA" pitchFamily="2" charset="-78"/>
              </a:rPr>
              <a:t> (ثبت انديشه هايي که به فکر مي رسد )</a:t>
            </a:r>
          </a:p>
          <a:p>
            <a:pPr marL="1371600" lvl="2" indent="-457200" rtl="0" eaLnBrk="1" hangingPunct="1">
              <a:buNone/>
            </a:pPr>
            <a:r>
              <a:rPr lang="fa-IR" sz="3200" dirty="0">
                <a:cs typeface="HMOJTABA" pitchFamily="2" charset="-78"/>
              </a:rPr>
              <a:t>    ( به کمک حافظه نمي توان افکار به ذهن آمده را به درستي        به ياد آورد ) </a:t>
            </a:r>
          </a:p>
          <a:p>
            <a:pPr marL="1371600" lvl="2" indent="-457200" rtl="0" eaLnBrk="1" hangingPunct="1">
              <a:buNone/>
            </a:pPr>
            <a:endParaRPr lang="fa-IR" sz="1000" dirty="0">
              <a:cs typeface="HMOJTABA" pitchFamily="2" charset="-78"/>
            </a:endParaRPr>
          </a:p>
          <a:p>
            <a:pPr marL="1371600" lvl="2" indent="-457200" rtl="0" eaLnBrk="1" hangingPunct="1">
              <a:buNone/>
            </a:pPr>
            <a:endParaRPr lang="fa-IR" sz="1000" dirty="0">
              <a:cs typeface="HMOJTABA" pitchFamily="2" charset="-78"/>
            </a:endParaRPr>
          </a:p>
          <a:p>
            <a:pPr marL="1371600" lvl="2" indent="-457200" rtl="0" eaLnBrk="1" hangingPunct="1">
              <a:buNone/>
            </a:pPr>
            <a:r>
              <a:rPr lang="fa-IR" sz="3200" dirty="0">
                <a:cs typeface="HMOJTABA" pitchFamily="2" charset="-78"/>
              </a:rPr>
              <a:t>2. </a:t>
            </a:r>
            <a:r>
              <a:rPr lang="fa-IR" sz="3200" dirty="0">
                <a:solidFill>
                  <a:srgbClr val="FFCC00"/>
                </a:solidFill>
                <a:cs typeface="HMOJTABA" pitchFamily="2" charset="-78"/>
              </a:rPr>
              <a:t>انتخاب زمان و مکان</a:t>
            </a:r>
            <a:r>
              <a:rPr lang="fa-IR" sz="3200" dirty="0">
                <a:cs typeface="HMOJTABA" pitchFamily="2" charset="-78"/>
              </a:rPr>
              <a:t> (تعيين بهترين زمان و مکان که ذهن        حداکثر فعاليت خلاقانه خود را آشکار مي سازد ودر هر      فرد متفاوت است ) .</a:t>
            </a:r>
            <a:endParaRPr lang="en-US" sz="3600" dirty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14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lvl="2" rtl="0" eaLnBrk="1" hangingPunct="1">
              <a:lnSpc>
                <a:spcPct val="90000"/>
              </a:lnSpc>
              <a:buFontTx/>
              <a:buNone/>
            </a:pPr>
            <a:endParaRPr lang="fa-IR" sz="3200" dirty="0">
              <a:cs typeface="HMOJTABA" pitchFamily="2" charset="-78"/>
            </a:endParaRPr>
          </a:p>
          <a:p>
            <a:pPr lvl="2" rtl="0" eaLnBrk="1" hangingPunct="1">
              <a:lnSpc>
                <a:spcPct val="90000"/>
              </a:lnSpc>
              <a:buFontTx/>
              <a:buNone/>
            </a:pPr>
            <a:r>
              <a:rPr lang="fa-IR" sz="3200" dirty="0">
                <a:cs typeface="HMOJTABA" pitchFamily="2" charset="-78"/>
              </a:rPr>
              <a:t>3. </a:t>
            </a:r>
            <a:r>
              <a:rPr lang="fa-IR" sz="3200" dirty="0">
                <a:solidFill>
                  <a:srgbClr val="FFCC00"/>
                </a:solidFill>
                <a:cs typeface="HMOJTABA" pitchFamily="2" charset="-78"/>
              </a:rPr>
              <a:t>به کارگيري حس کنجکاوي و توان پرسيدن</a:t>
            </a:r>
          </a:p>
          <a:p>
            <a:pPr lvl="3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   - مورد پرسش قراردادن واضحات</a:t>
            </a:r>
          </a:p>
          <a:p>
            <a:pPr lvl="3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   - تهيه ي ليستي از سؤالات ويژه براي حمله به جنبه هاي       واضح يک مسأله  </a:t>
            </a:r>
          </a:p>
          <a:p>
            <a:pPr lvl="3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3200" dirty="0">
              <a:cs typeface="HMOJTABA" pitchFamily="2" charset="-78"/>
            </a:endParaRPr>
          </a:p>
          <a:p>
            <a:pPr lvl="3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4. </a:t>
            </a:r>
            <a:r>
              <a:rPr lang="fa-IR" sz="3200" dirty="0">
                <a:solidFill>
                  <a:srgbClr val="FFCC00"/>
                </a:solidFill>
                <a:cs typeface="HMOJTABA" pitchFamily="2" charset="-78"/>
              </a:rPr>
              <a:t>استفاده از روابط ميان افکار</a:t>
            </a:r>
          </a:p>
          <a:p>
            <a:pPr lvl="3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 - بهره گيري از شباهتها و روابط موجود ميان وقايع مختلف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15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lvl="3" rtl="0"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  <a:p>
            <a:pPr lvl="3" rtl="0"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5. </a:t>
            </a: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تغيير شکل وضع موجود</a:t>
            </a:r>
            <a:endParaRPr lang="fa-IR" sz="2800" dirty="0">
              <a:cs typeface="HMOJTABA" pitchFamily="2" charset="-78"/>
            </a:endParaRPr>
          </a:p>
          <a:p>
            <a:pPr lvl="2" rtl="0" eaLnBrk="1" hangingPunct="1">
              <a:buFontTx/>
              <a:buNone/>
            </a:pPr>
            <a:r>
              <a:rPr lang="fa-IR" sz="3200" dirty="0">
                <a:cs typeface="HMOJTABA" pitchFamily="2" charset="-78"/>
              </a:rPr>
              <a:t>نقطه ي آغاز يک فکر جديد ممکن است پس از تغيير شکل وضعيت موجود حاصل شود ) </a:t>
            </a:r>
          </a:p>
          <a:p>
            <a:pPr rtl="0"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- روشهاي موجود :</a:t>
            </a:r>
          </a:p>
          <a:p>
            <a:pPr rtl="0"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         ترتيب مجدد</a:t>
            </a:r>
          </a:p>
          <a:p>
            <a:pPr rtl="0"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         جايگزيني فرايندها            </a:t>
            </a:r>
          </a:p>
          <a:p>
            <a:pPr rtl="0"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         افزودن و کاستن متغيرها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          تغيير جهت دادن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6.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تهيه ي ليست ويژگي ها</a:t>
            </a:r>
            <a:endParaRPr lang="en-US" sz="2800" dirty="0">
              <a:solidFill>
                <a:srgbClr val="FFCC00"/>
              </a:solidFill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16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dirty="0" smtClean="0"/>
              <a:t>   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7</a:t>
            </a:r>
            <a:r>
              <a:rPr lang="fa-IR" dirty="0" smtClean="0"/>
              <a:t>.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تحليل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شبکه اي( بررسي همه ي حالات ممکن )</a:t>
            </a:r>
            <a:r>
              <a:rPr lang="fa-IR" dirty="0" smtClean="0">
                <a:cs typeface="HMOJTABA" pitchFamily="2" charset="-78"/>
              </a:rPr>
              <a:t>           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8.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روش طوفان فکري</a:t>
            </a:r>
            <a:r>
              <a:rPr lang="fa-IR" dirty="0" smtClean="0">
                <a:cs typeface="HMOJTABA" pitchFamily="2" charset="-78"/>
              </a:rPr>
              <a:t>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   (حمله ي سريع به يک مسأله توسط مغزهاي گوناگون )           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9.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روش گوردون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   جهت ايجاد خلاقيت موضوع اصلي را مطرح نمي کنند ، موضوعي نزديک به آن مطرح مي کنند .           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17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2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10.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استفاده از رويدادهاي پيش بيني نشده</a:t>
            </a:r>
            <a:r>
              <a:rPr lang="fa-IR" dirty="0" smtClean="0"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برخي حوادث , زاويه و جهت جديدي به انديشيدن شخص مي دهد . 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</a:t>
            </a:r>
            <a:r>
              <a:rPr lang="fa-IR" dirty="0" smtClean="0">
                <a:solidFill>
                  <a:srgbClr val="C7FA6A"/>
                </a:solidFill>
                <a:cs typeface="HMOJTABA" pitchFamily="2" charset="-78"/>
              </a:rPr>
              <a:t>هوشياري</a:t>
            </a:r>
          </a:p>
          <a:p>
            <a:pPr eaLnBrk="1" hangingPunct="1">
              <a:lnSpc>
                <a:spcPct val="40000"/>
              </a:lnSpc>
              <a:buFont typeface="Wingdings" pitchFamily="2" charset="2"/>
              <a:buNone/>
            </a:pPr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11.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برداشت از گزارشها و نامه 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تغسير گزارش ها و تفکر در مورد آنها مي تواند باعث بروز فکر جديد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شود .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18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19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5472" y="214291"/>
            <a:ext cx="83582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en-US" dirty="0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38283" y="214290"/>
            <a:ext cx="855657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b="1" i="1" u="sng" dirty="0">
                <a:solidFill>
                  <a:srgbClr val="33CC33"/>
                </a:solidFill>
                <a:cs typeface="HMOJTABA" pitchFamily="2" charset="-78"/>
              </a:rPr>
              <a:t>ترغيب خلاقيت 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i="1" u="sng" dirty="0">
              <a:solidFill>
                <a:srgbClr val="33CC33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سازمانها و محيط مي تواند مشوق يا بازدارنده خلاقيت افراد باشند،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راههاي عمده براي تحريک خلاقيت : 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1- فضاي خلاق    (نقش مديريت در بروز خلاقيت)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2- دادن وقت براي خلاقيت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3- برقراري سيستم پيشنهادات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4- ايجاد واحد مخصوص خلاقيت  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b="1" i="1" u="sng" dirty="0">
              <a:solidFill>
                <a:srgbClr val="33CC33"/>
              </a:solidFill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b="1" i="1" u="sng" dirty="0">
              <a:solidFill>
                <a:srgbClr val="33CC33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50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34" y="142853"/>
            <a:ext cx="8229600" cy="113982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a-IR" sz="2800" dirty="0"/>
              <a:t>    دانشگاه صنعتي اصفهان </a:t>
            </a:r>
            <a:br>
              <a:rPr lang="fa-IR" sz="2800" dirty="0"/>
            </a:br>
            <a:r>
              <a:rPr lang="fa-IR" sz="2800" dirty="0"/>
              <a:t>   دانشكده مهندسی صنايع و سيستمها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2596" y="1357299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a-IR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اصول مديريت </a:t>
            </a:r>
          </a:p>
          <a:p>
            <a:pPr algn="ctr">
              <a:lnSpc>
                <a:spcPct val="90000"/>
              </a:lnSpc>
              <a:buNone/>
            </a:pPr>
            <a:r>
              <a:rPr lang="fa-IR" sz="4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 تئوري سازمان</a:t>
            </a:r>
          </a:p>
          <a:p>
            <a:pPr algn="ctr">
              <a:lnSpc>
                <a:spcPct val="90000"/>
              </a:lnSpc>
              <a:buNone/>
            </a:pPr>
            <a:endParaRPr lang="fa-IR" sz="44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fa-IR" sz="3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ناصر ملاوردي</a:t>
            </a:r>
          </a:p>
          <a:p>
            <a:pPr algn="ctr">
              <a:lnSpc>
                <a:spcPct val="90000"/>
              </a:lnSpc>
              <a:buNone/>
            </a:pPr>
            <a:endParaRPr lang="fa-IR" sz="32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fa-IR" sz="3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نيمسال دوم  95 – </a:t>
            </a:r>
            <a:r>
              <a:rPr lang="fa-IR" sz="3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13</a:t>
            </a:r>
            <a:r>
              <a:rPr lang="fa-IR" sz="3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94</a:t>
            </a:r>
            <a:endParaRPr lang="fa-IR" sz="32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a-IR" sz="18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fa-IR" sz="1900" b="1" dirty="0">
                <a:solidFill>
                  <a:srgbClr val="FFCC00"/>
                </a:solidFill>
                <a:latin typeface="Tahoma" pitchFamily="34" charset="0"/>
              </a:rPr>
              <a:t>شماره تجديد نظر : 5 </a:t>
            </a:r>
            <a:endParaRPr lang="fa-IR" sz="19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</a:pPr>
            <a:endParaRPr lang="fa-IR" sz="32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</a:pPr>
            <a:endParaRPr lang="fa-IR" sz="32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>
              <a:lnSpc>
                <a:spcPct val="90000"/>
              </a:lnSpc>
            </a:pPr>
            <a:endParaRPr lang="fa-IR" sz="44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653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844D47-A91E-4412-B001-4337A99937DE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20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کنترل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8005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>
                <a:cs typeface="Zar" pitchFamily="2" charset="-78"/>
              </a:rPr>
              <a:t>تصميم گيري</a:t>
            </a:r>
            <a:endParaRPr lang="en-US" sz="6000">
              <a:cs typeface="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>
                <a:solidFill>
                  <a:srgbClr val="008AE8"/>
                </a:solidFill>
              </a:rPr>
              <a:pPr/>
              <a:t>21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908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188913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b="1" dirty="0" smtClean="0">
                <a:solidFill>
                  <a:srgbClr val="33CC33"/>
                </a:solidFill>
                <a:cs typeface="HMOJTABA" pitchFamily="2" charset="-78"/>
              </a:rPr>
              <a:t>تصميم گيري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FFCC66"/>
                </a:solidFill>
                <a:cs typeface="HMOJTABA" pitchFamily="2" charset="-78"/>
              </a:rPr>
              <a:t>                     </a:t>
            </a:r>
            <a:r>
              <a:rPr lang="fa-IR" b="1" i="1" dirty="0" smtClean="0">
                <a:solidFill>
                  <a:srgbClr val="FFCC66"/>
                </a:solidFill>
                <a:cs typeface="HMOJTABA" pitchFamily="2" charset="-78"/>
              </a:rPr>
              <a:t>مديريت</a:t>
            </a:r>
            <a:r>
              <a:rPr lang="en-US" b="1" i="1" dirty="0" smtClean="0">
                <a:solidFill>
                  <a:srgbClr val="FFCC66"/>
                </a:solidFill>
                <a:cs typeface="HMOJTABA" pitchFamily="2" charset="-78"/>
              </a:rPr>
              <a:t>  </a:t>
            </a:r>
            <a:r>
              <a:rPr lang="fa-IR" b="1" i="1" dirty="0" smtClean="0">
                <a:solidFill>
                  <a:srgbClr val="FFCC66"/>
                </a:solidFill>
                <a:cs typeface="HMOJTABA" pitchFamily="2" charset="-78"/>
              </a:rPr>
              <a:t>   </a:t>
            </a:r>
            <a:r>
              <a:rPr lang="en-US" b="1" i="1" dirty="0" smtClean="0">
                <a:solidFill>
                  <a:srgbClr val="FFCC66"/>
                </a:solidFill>
                <a:cs typeface="HMOJTABA" pitchFamily="2" charset="-78"/>
              </a:rPr>
              <a:t> </a:t>
            </a:r>
            <a:r>
              <a:rPr lang="fa-IR" b="1" i="1" dirty="0" smtClean="0">
                <a:solidFill>
                  <a:srgbClr val="FFCC66"/>
                </a:solidFill>
                <a:cs typeface="HMOJTABA" pitchFamily="2" charset="-78"/>
              </a:rPr>
              <a:t>تصميم گيري</a:t>
            </a:r>
          </a:p>
          <a:p>
            <a:pPr eaLnBrk="1" hangingPunct="1">
              <a:buFont typeface="Wingdings" pitchFamily="2" charset="2"/>
              <a:buNone/>
            </a:pPr>
            <a:endParaRPr lang="fa-IR" sz="1100" dirty="0">
              <a:solidFill>
                <a:srgbClr val="FFCC66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تصميم گيري </a:t>
            </a:r>
            <a:r>
              <a:rPr lang="fa-IR" i="1" u="sng" dirty="0" smtClean="0">
                <a:cs typeface="HMOJTABA" pitchFamily="2" charset="-78"/>
              </a:rPr>
              <a:t>فرآيندي</a:t>
            </a:r>
            <a:r>
              <a:rPr lang="fa-IR" dirty="0" smtClean="0">
                <a:cs typeface="HMOJTABA" pitchFamily="2" charset="-78"/>
              </a:rPr>
              <a:t> است که از طريق آن راه حل مسأله معيني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انتخاب مي گردد ، اين </a:t>
            </a:r>
            <a:r>
              <a:rPr lang="fa-IR" u="sng" dirty="0" smtClean="0">
                <a:cs typeface="HMOJTABA" pitchFamily="2" charset="-78"/>
              </a:rPr>
              <a:t>فرآيند</a:t>
            </a:r>
            <a:r>
              <a:rPr lang="fa-IR" dirty="0" smtClean="0">
                <a:cs typeface="HMOJTABA" pitchFamily="2" charset="-78"/>
              </a:rPr>
              <a:t> شامل مراحل زير است: </a:t>
            </a:r>
            <a:endParaRPr lang="en-US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sz="18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</a:t>
            </a:r>
            <a:r>
              <a:rPr lang="fa-IR" b="1" i="1" dirty="0" smtClean="0">
                <a:solidFill>
                  <a:srgbClr val="FFCC66"/>
                </a:solidFill>
                <a:cs typeface="HMOJTABA" pitchFamily="2" charset="-78"/>
              </a:rPr>
              <a:t>يافتن مسأله - تعريف مسأله و مشکل - تهيه ي راه حل هاي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b="1" i="1" dirty="0" smtClean="0">
                <a:solidFill>
                  <a:srgbClr val="FFCC66"/>
                </a:solidFill>
                <a:cs typeface="HMOJTABA" pitchFamily="2" charset="-78"/>
              </a:rPr>
              <a:t>     گوناگون - انتخاب راه حل برتر- اجراي گزينه انتخاب شده .</a:t>
            </a:r>
            <a:endParaRPr lang="en-US" b="1" i="1" dirty="0" smtClean="0">
              <a:solidFill>
                <a:srgbClr val="FFCC66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z="9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sz="16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b="1" dirty="0" smtClean="0">
                <a:cs typeface="HMOJTABA" pitchFamily="2" charset="-78"/>
              </a:rPr>
              <a:t>مسأله</a:t>
            </a:r>
            <a:r>
              <a:rPr lang="fa-IR" dirty="0" smtClean="0">
                <a:cs typeface="HMOJTABA" pitchFamily="2" charset="-78"/>
              </a:rPr>
              <a:t>: وقتي عملکرد سازمان با آنچه ما انتظار داريم منطبق نباشد يک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HMOJTABA" pitchFamily="2" charset="-78"/>
              </a:rPr>
              <a:t>        </a:t>
            </a:r>
            <a:r>
              <a:rPr lang="fa-IR" dirty="0" smtClean="0">
                <a:cs typeface="HMOJTABA" pitchFamily="2" charset="-78"/>
              </a:rPr>
              <a:t>مسأله وجود دارد.</a:t>
            </a:r>
            <a:endParaRPr lang="en-US" dirty="0" smtClean="0"/>
          </a:p>
        </p:txBody>
      </p:sp>
      <p:grpSp>
        <p:nvGrpSpPr>
          <p:cNvPr id="101384" name="Group 8"/>
          <p:cNvGrpSpPr>
            <a:grpSpLocks/>
          </p:cNvGrpSpPr>
          <p:nvPr/>
        </p:nvGrpSpPr>
        <p:grpSpPr bwMode="auto">
          <a:xfrm>
            <a:off x="6667504" y="1000108"/>
            <a:ext cx="215900" cy="144462"/>
            <a:chOff x="2200" y="3929"/>
            <a:chExt cx="136" cy="91"/>
          </a:xfrm>
        </p:grpSpPr>
        <p:sp>
          <p:nvSpPr>
            <p:cNvPr id="101381" name="Line 5"/>
            <p:cNvSpPr>
              <a:spLocks noChangeShapeType="1"/>
            </p:cNvSpPr>
            <p:nvPr/>
          </p:nvSpPr>
          <p:spPr bwMode="auto">
            <a:xfrm>
              <a:off x="2200" y="3929"/>
              <a:ext cx="136" cy="0"/>
            </a:xfrm>
            <a:prstGeom prst="line">
              <a:avLst/>
            </a:prstGeom>
            <a:noFill/>
            <a:ln w="9525">
              <a:solidFill>
                <a:schemeClr val="bg2">
                  <a:lumMod val="25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8AE8"/>
                </a:solidFill>
                <a:cs typeface="HMOJTABA" pitchFamily="2" charset="-78"/>
              </a:endParaRPr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>
              <a:off x="2200" y="4020"/>
              <a:ext cx="136" cy="0"/>
            </a:xfrm>
            <a:prstGeom prst="line">
              <a:avLst/>
            </a:prstGeom>
            <a:noFill/>
            <a:ln w="9525">
              <a:solidFill>
                <a:schemeClr val="bg2">
                  <a:lumMod val="25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8AE8"/>
                </a:solidFill>
                <a:cs typeface="HMOJTABA" pitchFamily="2" charset="-78"/>
              </a:endParaRPr>
            </a:p>
          </p:txBody>
        </p:sp>
        <p:sp>
          <p:nvSpPr>
            <p:cNvPr id="101383" name="Line 7"/>
            <p:cNvSpPr>
              <a:spLocks noChangeShapeType="1"/>
            </p:cNvSpPr>
            <p:nvPr/>
          </p:nvSpPr>
          <p:spPr bwMode="auto">
            <a:xfrm>
              <a:off x="2200" y="3974"/>
              <a:ext cx="136" cy="0"/>
            </a:xfrm>
            <a:prstGeom prst="line">
              <a:avLst/>
            </a:prstGeom>
            <a:noFill/>
            <a:ln w="9525">
              <a:solidFill>
                <a:schemeClr val="bg2">
                  <a:lumMod val="25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8AE8"/>
                </a:solidFill>
                <a:cs typeface="HMOJTABA" pitchFamily="2" charset="-78"/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22</a:t>
            </a:fld>
            <a:endParaRPr lang="en-US" dirty="0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881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8" y="260350"/>
            <a:ext cx="8424863" cy="6337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                         </a:t>
            </a:r>
            <a:r>
              <a:rPr lang="fa-IR" sz="2800" dirty="0">
                <a:cs typeface="HMOJTABA" pitchFamily="2" charset="-78"/>
              </a:rPr>
              <a:t>انحراف از تجربيات گذشته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رويه مستقيم:        </a:t>
            </a:r>
            <a:r>
              <a:rPr lang="fa-IR" sz="2800" dirty="0">
                <a:cs typeface="HMOJTABA" pitchFamily="2" charset="-78"/>
              </a:rPr>
              <a:t>انحراف از برنامه ي تعيين شده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                        </a:t>
            </a:r>
            <a:r>
              <a:rPr lang="fa-IR" sz="2800" dirty="0">
                <a:cs typeface="HMOJTABA" pitchFamily="2" charset="-78"/>
              </a:rPr>
              <a:t>پيشي گرفتن رقبا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مسأله يابي                                                 </a:t>
            </a:r>
            <a:r>
              <a:rPr lang="fa-IR" sz="2400" dirty="0">
                <a:cs typeface="HMOJTABA" pitchFamily="2" charset="-78"/>
              </a:rPr>
              <a:t>صلاحيت مدير و مسئوليت او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a-IR" sz="3000" dirty="0">
                <a:cs typeface="HMOJTABA" pitchFamily="2" charset="-78"/>
              </a:rPr>
              <a:t> رسمي                                  </a:t>
            </a:r>
            <a:r>
              <a:rPr lang="fa-IR" sz="2400" dirty="0">
                <a:cs typeface="HMOJTABA" pitchFamily="2" charset="-78"/>
              </a:rPr>
              <a:t> از طريق کارکنان   انجام وظيفه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رويه غيرمستقيم:      </a:t>
            </a:r>
            <a:r>
              <a:rPr lang="fa-IR" sz="2400" dirty="0">
                <a:cs typeface="HMOJTABA" pitchFamily="2" charset="-78"/>
              </a:rPr>
              <a:t>از طريق مافوق ها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                     </a:t>
            </a:r>
            <a:r>
              <a:rPr lang="fa-IR" sz="2400" dirty="0">
                <a:cs typeface="HMOJTABA" pitchFamily="2" charset="-78"/>
              </a:rPr>
              <a:t>     از طريق ارباب رجوع يا مشتري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a-IR" sz="3000" dirty="0">
                <a:cs typeface="HMOJTABA" pitchFamily="2" charset="-78"/>
              </a:rPr>
              <a:t>مسأله يابي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a-IR" sz="3000" dirty="0">
                <a:cs typeface="HMOJTABA" pitchFamily="2" charset="-78"/>
              </a:rPr>
              <a:t> غيررسمي    </a:t>
            </a:r>
            <a:r>
              <a:rPr lang="fa-IR" sz="2400" dirty="0">
                <a:cs typeface="HMOJTABA" pitchFamily="2" charset="-78"/>
              </a:rPr>
              <a:t>از طريق اطلاعات حاصل از کانالهاي غيررسمي  </a:t>
            </a:r>
            <a:r>
              <a:rPr lang="fa-IR" sz="2400" b="1" i="1" dirty="0">
                <a:cs typeface="HMOJTABA" pitchFamily="2" charset="-78"/>
              </a:rPr>
              <a:t>(امري بينشي است)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3000" dirty="0">
              <a:cs typeface="HMOJTABA" pitchFamily="2" charset="-78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a-IR" sz="3000" dirty="0">
                <a:cs typeface="HMOJTABA" pitchFamily="2" charset="-78"/>
              </a:rPr>
              <a:t>مسأله يابي از طريق     </a:t>
            </a:r>
            <a:r>
              <a:rPr lang="fa-IR" sz="2400" dirty="0">
                <a:cs typeface="HMOJTABA" pitchFamily="2" charset="-78"/>
              </a:rPr>
              <a:t>تعيين محل مسأله از طريق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a-IR" sz="3000" dirty="0">
                <a:cs typeface="HMOJTABA" pitchFamily="2" charset="-78"/>
              </a:rPr>
              <a:t> فنون علمي              </a:t>
            </a:r>
            <a:r>
              <a:rPr lang="fa-IR" sz="2400" dirty="0">
                <a:cs typeface="HMOJTABA" pitchFamily="2" charset="-78"/>
              </a:rPr>
              <a:t> روشهاي علمي مديريت</a:t>
            </a:r>
            <a:endParaRPr lang="en-US" sz="2400" dirty="0">
              <a:cs typeface="HMOJTABA" pitchFamily="2" charset="-78"/>
            </a:endParaRPr>
          </a:p>
        </p:txBody>
      </p:sp>
      <p:sp>
        <p:nvSpPr>
          <p:cNvPr id="102405" name="AutoShape 5"/>
          <p:cNvSpPr>
            <a:spLocks/>
          </p:cNvSpPr>
          <p:nvPr/>
        </p:nvSpPr>
        <p:spPr bwMode="auto">
          <a:xfrm>
            <a:off x="10025091" y="142852"/>
            <a:ext cx="320649" cy="6215106"/>
          </a:xfrm>
          <a:prstGeom prst="rightBrace">
            <a:avLst>
              <a:gd name="adj1" fmla="val 112134"/>
              <a:gd name="adj2" fmla="val 50000"/>
            </a:avLst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06" name="AutoShape 6"/>
          <p:cNvSpPr>
            <a:spLocks/>
          </p:cNvSpPr>
          <p:nvPr/>
        </p:nvSpPr>
        <p:spPr bwMode="auto">
          <a:xfrm>
            <a:off x="8524892" y="142852"/>
            <a:ext cx="287338" cy="3714776"/>
          </a:xfrm>
          <a:prstGeom prst="rightBrace">
            <a:avLst>
              <a:gd name="adj1" fmla="val 195239"/>
              <a:gd name="adj2" fmla="val 50000"/>
            </a:avLst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07" name="AutoShape 7"/>
          <p:cNvSpPr>
            <a:spLocks/>
          </p:cNvSpPr>
          <p:nvPr/>
        </p:nvSpPr>
        <p:spPr bwMode="auto">
          <a:xfrm>
            <a:off x="8667768" y="4143380"/>
            <a:ext cx="142876" cy="571504"/>
          </a:xfrm>
          <a:prstGeom prst="rightBrace">
            <a:avLst>
              <a:gd name="adj1" fmla="val 159631"/>
              <a:gd name="adj2" fmla="val 50000"/>
            </a:avLst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08" name="Line 8"/>
          <p:cNvSpPr>
            <a:spLocks noChangeShapeType="1"/>
          </p:cNvSpPr>
          <p:nvPr/>
        </p:nvSpPr>
        <p:spPr bwMode="auto">
          <a:xfrm flipH="1" flipV="1">
            <a:off x="6310315" y="500042"/>
            <a:ext cx="722311" cy="408008"/>
          </a:xfrm>
          <a:prstGeom prst="line">
            <a:avLst/>
          </a:prstGeom>
          <a:noFill/>
          <a:ln w="9525">
            <a:solidFill>
              <a:srgbClr val="81DF8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09" name="Line 9"/>
          <p:cNvSpPr>
            <a:spLocks noChangeShapeType="1"/>
          </p:cNvSpPr>
          <p:nvPr/>
        </p:nvSpPr>
        <p:spPr bwMode="auto">
          <a:xfrm flipH="1">
            <a:off x="6381752" y="928670"/>
            <a:ext cx="642942" cy="571504"/>
          </a:xfrm>
          <a:prstGeom prst="line">
            <a:avLst/>
          </a:prstGeom>
          <a:noFill/>
          <a:ln w="9525">
            <a:solidFill>
              <a:srgbClr val="81DF8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10" name="Line 10"/>
          <p:cNvSpPr>
            <a:spLocks noChangeShapeType="1"/>
          </p:cNvSpPr>
          <p:nvPr/>
        </p:nvSpPr>
        <p:spPr bwMode="auto">
          <a:xfrm flipH="1">
            <a:off x="6381752" y="928671"/>
            <a:ext cx="642942" cy="45719"/>
          </a:xfrm>
          <a:prstGeom prst="line">
            <a:avLst/>
          </a:prstGeom>
          <a:noFill/>
          <a:ln w="9525">
            <a:solidFill>
              <a:srgbClr val="81DF8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11" name="Line 11"/>
          <p:cNvSpPr>
            <a:spLocks noChangeShapeType="1"/>
          </p:cNvSpPr>
          <p:nvPr/>
        </p:nvSpPr>
        <p:spPr bwMode="auto">
          <a:xfrm flipH="1" flipV="1">
            <a:off x="6238876" y="2428868"/>
            <a:ext cx="501652" cy="577848"/>
          </a:xfrm>
          <a:prstGeom prst="line">
            <a:avLst/>
          </a:prstGeom>
          <a:noFill/>
          <a:ln w="9525">
            <a:solidFill>
              <a:srgbClr val="81DF8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12" name="Line 12"/>
          <p:cNvSpPr>
            <a:spLocks noChangeShapeType="1"/>
          </p:cNvSpPr>
          <p:nvPr/>
        </p:nvSpPr>
        <p:spPr bwMode="auto">
          <a:xfrm flipH="1" flipV="1">
            <a:off x="6238876" y="2954653"/>
            <a:ext cx="501652" cy="45719"/>
          </a:xfrm>
          <a:prstGeom prst="line">
            <a:avLst/>
          </a:prstGeom>
          <a:noFill/>
          <a:ln w="9525">
            <a:solidFill>
              <a:srgbClr val="81DF8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 flipH="1">
            <a:off x="6238876" y="3000372"/>
            <a:ext cx="500065" cy="428628"/>
          </a:xfrm>
          <a:prstGeom prst="line">
            <a:avLst/>
          </a:prstGeom>
          <a:noFill/>
          <a:ln w="9525">
            <a:solidFill>
              <a:srgbClr val="81DF8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2415" name="AutoShape 15"/>
          <p:cNvSpPr>
            <a:spLocks/>
          </p:cNvSpPr>
          <p:nvPr/>
        </p:nvSpPr>
        <p:spPr bwMode="auto">
          <a:xfrm>
            <a:off x="4524364" y="1785926"/>
            <a:ext cx="142876" cy="1000132"/>
          </a:xfrm>
          <a:prstGeom prst="rightBrace">
            <a:avLst>
              <a:gd name="adj1" fmla="val 164312"/>
              <a:gd name="adj2" fmla="val 50000"/>
            </a:avLst>
          </a:prstGeom>
          <a:noFill/>
          <a:ln w="12700">
            <a:solidFill>
              <a:srgbClr val="81DF8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23</a:t>
            </a:fld>
            <a:endParaRPr lang="en-US">
              <a:solidFill>
                <a:srgbClr val="008AE8"/>
              </a:solidFill>
            </a:endParaRPr>
          </a:p>
        </p:txBody>
      </p:sp>
      <p:sp>
        <p:nvSpPr>
          <p:cNvPr id="14" name="AutoShape 7"/>
          <p:cNvSpPr>
            <a:spLocks/>
          </p:cNvSpPr>
          <p:nvPr/>
        </p:nvSpPr>
        <p:spPr bwMode="auto">
          <a:xfrm>
            <a:off x="7596198" y="5286388"/>
            <a:ext cx="214314" cy="1071570"/>
          </a:xfrm>
          <a:prstGeom prst="rightBrace">
            <a:avLst>
              <a:gd name="adj1" fmla="val 159631"/>
              <a:gd name="adj2" fmla="val 50000"/>
            </a:avLst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0378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تصميم گيري : فرايندي است که از طريق آن راه حل  مسأله انتخاب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    مي گردد .</a:t>
            </a:r>
          </a:p>
          <a:p>
            <a:pPr eaLnBrk="1" hangingPunct="1">
              <a:buFont typeface="Wingdings" pitchFamily="2" charset="2"/>
              <a:buNone/>
            </a:pPr>
            <a:endParaRPr lang="fa-IR" sz="10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b="1" i="1" u="sng" dirty="0" smtClean="0">
                <a:solidFill>
                  <a:srgbClr val="33CC33"/>
                </a:solidFill>
                <a:cs typeface="HMOJTABA" pitchFamily="2" charset="-78"/>
              </a:rPr>
              <a:t>تصميمات :</a:t>
            </a:r>
          </a:p>
          <a:p>
            <a:pPr eaLnBrk="1" hangingPunct="1">
              <a:buFont typeface="Wingdings" pitchFamily="2" charset="2"/>
              <a:buNone/>
            </a:pPr>
            <a:endParaRPr lang="fa-IR" sz="1000" b="1" i="1" u="sng" dirty="0">
              <a:solidFill>
                <a:srgbClr val="33CC33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برنامه ريزي شده :</a:t>
            </a:r>
            <a:r>
              <a:rPr lang="fa-IR" dirty="0" smtClean="0">
                <a:cs typeface="HMOJTABA" pitchFamily="2" charset="-78"/>
              </a:rPr>
              <a:t> مسائل تکرارشونده (عوامل مسأله قابل تحليل، برنامه </a:t>
            </a:r>
            <a:endParaRPr lang="en-US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HMOJTABA" pitchFamily="2" charset="-78"/>
              </a:rPr>
              <a:t>                  </a:t>
            </a:r>
            <a:r>
              <a:rPr lang="fa-IR" dirty="0" smtClean="0">
                <a:cs typeface="HMOJTABA" pitchFamily="2" charset="-78"/>
              </a:rPr>
              <a:t>ريزي و پيش بيني است )     </a:t>
            </a:r>
            <a:r>
              <a:rPr lang="en-US" dirty="0" smtClean="0">
                <a:cs typeface="HMOJTABA" pitchFamily="2" charset="-78"/>
              </a:rPr>
              <a:t> </a:t>
            </a:r>
            <a:r>
              <a:rPr lang="fa-IR" dirty="0" smtClean="0">
                <a:cs typeface="HMOJTABA" pitchFamily="2" charset="-78"/>
              </a:rPr>
              <a:t>رده هاي پايين مديريتي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</a:t>
            </a:r>
            <a:endParaRPr lang="en-US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sz="9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برنامه ريزي نشده :</a:t>
            </a:r>
            <a:r>
              <a:rPr lang="fa-IR" dirty="0" smtClean="0">
                <a:cs typeface="HMOJTABA" pitchFamily="2" charset="-78"/>
              </a:rPr>
              <a:t> مسائل غيرمعمول و منحصربه فرد ( غيرتکراري )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                 </a:t>
            </a:r>
            <a:r>
              <a:rPr lang="en-US" dirty="0" smtClean="0">
                <a:cs typeface="HMOJTABA" pitchFamily="2" charset="-78"/>
              </a:rPr>
              <a:t>      </a:t>
            </a:r>
            <a:r>
              <a:rPr lang="fa-IR" dirty="0" smtClean="0">
                <a:cs typeface="HMOJTABA" pitchFamily="2" charset="-78"/>
              </a:rPr>
              <a:t> رده هاي بالاي مديريتي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 flipH="1">
            <a:off x="4881555" y="3286124"/>
            <a:ext cx="358775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 flipH="1">
            <a:off x="7524761" y="5214950"/>
            <a:ext cx="358775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24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67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b="1" i="1" u="sng" dirty="0" smtClean="0">
                <a:solidFill>
                  <a:srgbClr val="33CC33"/>
                </a:solidFill>
                <a:cs typeface="HMOJTABA" pitchFamily="2" charset="-78"/>
              </a:rPr>
              <a:t>موقعيتهاي تصميم گيري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قطعيت ( اطمينان )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600" dirty="0">
                <a:cs typeface="HMOJTABA" pitchFamily="2" charset="-78"/>
              </a:rPr>
              <a:t>اطلاعات مورد اطمينان و قابل اندازه گيري و دقيق(پيش بيني)</a:t>
            </a:r>
            <a:r>
              <a:rPr lang="fa-IR" dirty="0" smtClean="0">
                <a:cs typeface="HMOJTABA" pitchFamily="2" charset="-78"/>
              </a:rPr>
              <a:t>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احتمالي ( مخاطره )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600" dirty="0">
                <a:cs typeface="HMOJTABA" pitchFamily="2" charset="-78"/>
              </a:rPr>
              <a:t>اطلاعات ناقص است و قابليت پيش بيني کمتر ، احتمال هر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600" dirty="0">
                <a:cs typeface="HMOJTABA" pitchFamily="2" charset="-78"/>
              </a:rPr>
              <a:t>                                 نتيجه معلوم است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نامعلوم (عدم اطمينان):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600" dirty="0">
                <a:cs typeface="HMOJTABA" pitchFamily="2" charset="-78"/>
              </a:rPr>
              <a:t>اطلاعات بسيار ناچيز است و قابليت پيش بيني وجود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600" dirty="0">
                <a:cs typeface="HMOJTABA" pitchFamily="2" charset="-78"/>
              </a:rPr>
              <a:t>                                   ندارد و نتيجه معلوم نيست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b="1" i="1" u="sng" dirty="0" smtClean="0">
                <a:solidFill>
                  <a:srgbClr val="33CC33"/>
                </a:solidFill>
                <a:cs typeface="HMOJTABA" pitchFamily="2" charset="-78"/>
              </a:rPr>
              <a:t>اهميت اولويت بندي مسائل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مسائل جزيي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600" dirty="0">
                <a:cs typeface="HMOJTABA" pitchFamily="2" charset="-78"/>
              </a:rPr>
              <a:t>عدم توجه به آنها - ارجاع به زيردستان - حل و قضاوت سريع آنها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مسائل مهم    : </a:t>
            </a:r>
          </a:p>
          <a:p>
            <a:pPr eaLnBrk="1" hangingPunct="1">
              <a:buFont typeface="Wingdings" pitchFamily="2" charset="2"/>
              <a:buNone/>
            </a:pPr>
            <a:endParaRPr lang="fa-IR" dirty="0" smtClean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3600" b="1" dirty="0">
                <a:solidFill>
                  <a:srgbClr val="FFFF00"/>
                </a:solidFill>
                <a:cs typeface="HMOJTABA" pitchFamily="2" charset="-78"/>
              </a:rPr>
              <a:t>::</a:t>
            </a:r>
            <a:r>
              <a:rPr lang="fa-IR" sz="3000" b="1" dirty="0">
                <a:cs typeface="HMOJTABA" pitchFamily="2" charset="-78"/>
              </a:rPr>
              <a:t> اولويت</a:t>
            </a:r>
            <a:r>
              <a:rPr lang="fa-IR" sz="3000" dirty="0">
                <a:cs typeface="HMOJTABA" pitchFamily="2" charset="-78"/>
              </a:rPr>
              <a:t> بندي مسائل تحت تأثير ارزشها و زمينه هاي قبلي مدير مي باشد .</a:t>
            </a:r>
            <a:endParaRPr lang="en-US" sz="3000" dirty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25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1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9419D89-E395-41F3-8661-2F970333EADE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FontTx/>
              <a:buChar char="-"/>
            </a:pPr>
            <a:r>
              <a:rPr lang="fa-IR" sz="2800" dirty="0">
                <a:cs typeface="HMOJTABA" pitchFamily="2" charset="-78"/>
              </a:rPr>
              <a:t>مديري که به همه ي مسائل يکسان توجه ميکند کار کمي مي تواند انجام دهد .</a:t>
            </a:r>
            <a:endParaRPr lang="en-US" sz="28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endParaRPr lang="fa-IR" sz="9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en-US" sz="2800" dirty="0">
                <a:cs typeface="HMOJTABA" pitchFamily="2" charset="-78"/>
              </a:rPr>
              <a:t>  </a:t>
            </a:r>
            <a:r>
              <a:rPr lang="fa-IR" sz="2800" b="1" i="1" u="sng" dirty="0">
                <a:cs typeface="HMOJTABA" pitchFamily="2" charset="-78"/>
              </a:rPr>
              <a:t>تفاوت قائل شدن بين مسأله و موقعيت ( فرصت) :</a:t>
            </a:r>
            <a:endParaRPr lang="en-US" sz="2800" b="1" i="1" u="sng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endParaRPr lang="fa-IR" sz="900" b="1" i="1" u="sng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مسأله سازمان را در رسيدن به اهداف به خطر مي اندازد ( از اهداف دور ميسازد )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اما فرصت احتمال دست يافتن به اهدافي فراتر از اهداف ار فراهم ميکند .     </a:t>
            </a:r>
          </a:p>
          <a:p>
            <a:pPr marL="609600" indent="-609600" eaLnBrk="1" hangingPunct="1">
              <a:buNone/>
            </a:pPr>
            <a:endParaRPr lang="fa-IR" sz="900" dirty="0">
              <a:solidFill>
                <a:srgbClr val="33CC33"/>
              </a:solidFill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روش هاي حل مسأله :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1. روش غير رسمي :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  -</a:t>
            </a:r>
            <a:r>
              <a:rPr lang="fa-IR" sz="2800" dirty="0">
                <a:cs typeface="HMOJTABA" pitchFamily="2" charset="-78"/>
              </a:rPr>
              <a:t> تصميم گيري به روش سنتي بر اساس وضعيت هاي مشابه در گذشته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  </a:t>
            </a: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- </a:t>
            </a:r>
            <a:r>
              <a:rPr lang="fa-IR" sz="2800" dirty="0">
                <a:cs typeface="HMOJTABA" pitchFamily="2" charset="-78"/>
              </a:rPr>
              <a:t>تصميم گيري بر اساس اختيارات يک مدير و پيشنهادات يک کارشناس يا مشاور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  </a:t>
            </a: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-</a:t>
            </a:r>
            <a:r>
              <a:rPr lang="fa-IR" sz="2800" dirty="0">
                <a:cs typeface="HMOJTABA" pitchFamily="2" charset="-78"/>
              </a:rPr>
              <a:t> تصميم گيري بر اساس منطق و بينش مدير</a:t>
            </a:r>
          </a:p>
          <a:p>
            <a:pPr marL="609600" indent="-609600" eaLnBrk="1" hangingPunct="1">
              <a:buNone/>
            </a:pPr>
            <a:endParaRPr lang="en-US" sz="2800" dirty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26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354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D14E3D8-CA8A-4549-BD62-34D675FD7600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533400" indent="-533400" eaLnBrk="1" hangingPunct="1"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2. روش علمي :</a:t>
            </a:r>
          </a:p>
          <a:p>
            <a:pPr marL="533400" indent="-533400" eaLnBrk="1" hangingPunct="1">
              <a:buNone/>
            </a:pPr>
            <a:endParaRPr lang="fa-IR" dirty="0" smtClean="0">
              <a:solidFill>
                <a:srgbClr val="FFCC00"/>
              </a:solidFill>
              <a:cs typeface="HMOJTABA" pitchFamily="2" charset="-78"/>
            </a:endParaRPr>
          </a:p>
          <a:p>
            <a:pPr marL="533400" indent="-533400" eaLnBrk="1" hangingPunct="1">
              <a:buClr>
                <a:srgbClr val="FF0000"/>
              </a:buClr>
              <a:buSzPct val="60000"/>
              <a:buFont typeface="Wingdings" pitchFamily="2" charset="2"/>
              <a:buChar char="q"/>
            </a:pP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شناسايي وضعيت</a:t>
            </a:r>
          </a:p>
          <a:p>
            <a:pPr marL="533400" indent="-533400" eaLnBrk="1" hangingPunct="1">
              <a:buNone/>
            </a:pP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           </a:t>
            </a:r>
            <a:r>
              <a:rPr lang="fa-IR" sz="3000" dirty="0">
                <a:cs typeface="HMOJTABA" pitchFamily="2" charset="-78"/>
              </a:rPr>
              <a:t>تعريف دقيق و صحيح مسأله</a:t>
            </a:r>
          </a:p>
          <a:p>
            <a:pPr marL="533400" indent="-5334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شناسايي اهداف تصميم گيري</a:t>
            </a:r>
          </a:p>
          <a:p>
            <a:pPr marL="533400" indent="-5334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تشخيص علل بروز مسأله</a:t>
            </a:r>
          </a:p>
          <a:p>
            <a:pPr marL="533400" indent="-533400" eaLnBrk="1" hangingPunct="1">
              <a:buClr>
                <a:srgbClr val="FF0000"/>
              </a:buClr>
              <a:buSzPct val="60000"/>
              <a:buFont typeface="Wingdings" pitchFamily="2" charset="2"/>
              <a:buChar char="q"/>
            </a:pP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ايجاد گزينه هاي حل مسأله</a:t>
            </a:r>
          </a:p>
          <a:p>
            <a:pPr marL="533400" indent="-533400" eaLnBrk="1" hangingPunct="1">
              <a:buClr>
                <a:srgbClr val="FF0000"/>
              </a:buClr>
              <a:buSzPct val="60000"/>
              <a:buNone/>
            </a:pP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          </a:t>
            </a:r>
            <a:r>
              <a:rPr lang="fa-IR" sz="3000" dirty="0">
                <a:solidFill>
                  <a:srgbClr val="FFFF00"/>
                </a:solidFill>
                <a:cs typeface="HMOJTABA" pitchFamily="2" charset="-78"/>
              </a:rPr>
              <a:t>-</a:t>
            </a: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 </a:t>
            </a:r>
            <a:r>
              <a:rPr lang="fa-IR" sz="3000" dirty="0">
                <a:cs typeface="HMOJTABA" pitchFamily="2" charset="-78"/>
              </a:rPr>
              <a:t>عدم حل سريع و بدون تأمل مسأله .</a:t>
            </a:r>
          </a:p>
          <a:p>
            <a:pPr marL="533400" indent="-533400" eaLnBrk="1" hangingPunct="1">
              <a:buClr>
                <a:srgbClr val="FF0000"/>
              </a:buClr>
              <a:buSzPct val="60000"/>
              <a:buNone/>
            </a:pPr>
            <a:r>
              <a:rPr lang="fa-IR" sz="3000" dirty="0">
                <a:cs typeface="HMOJTABA" pitchFamily="2" charset="-78"/>
              </a:rPr>
              <a:t>           </a:t>
            </a:r>
            <a:r>
              <a:rPr lang="fa-IR" sz="3000" dirty="0">
                <a:solidFill>
                  <a:srgbClr val="FFFF00"/>
                </a:solidFill>
                <a:cs typeface="HMOJTABA" pitchFamily="2" charset="-78"/>
              </a:rPr>
              <a:t>-</a:t>
            </a:r>
            <a:r>
              <a:rPr lang="fa-IR" sz="3000" dirty="0">
                <a:cs typeface="HMOJTABA" pitchFamily="2" charset="-78"/>
              </a:rPr>
              <a:t> هيچ تصميمي را قبل از ايجاد چند گزينه اخذ نکنيد .</a:t>
            </a:r>
          </a:p>
          <a:p>
            <a:pPr marL="533400" indent="-533400" eaLnBrk="1" hangingPunct="1">
              <a:buClr>
                <a:srgbClr val="FF0000"/>
              </a:buClr>
              <a:buSzPct val="60000"/>
              <a:buNone/>
            </a:pPr>
            <a:r>
              <a:rPr lang="fa-IR" sz="3000" dirty="0">
                <a:cs typeface="HMOJTABA" pitchFamily="2" charset="-78"/>
              </a:rPr>
              <a:t>           - قبل از توليد گزينه ها به تعداد کافي از ارزيابي آنها پرهيز کنيد .           </a:t>
            </a:r>
            <a:endParaRPr lang="en-US" sz="3000" dirty="0">
              <a:solidFill>
                <a:srgbClr val="FFFF00"/>
              </a:solidFill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27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26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0C39578-3D61-41E4-A0AD-07B252165040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2600" dirty="0">
                <a:cs typeface="HMOJTABA" pitchFamily="2" charset="-78"/>
              </a:rPr>
              <a:t>          </a:t>
            </a: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2600" dirty="0">
                <a:cs typeface="HMOJTABA" pitchFamily="2" charset="-78"/>
              </a:rPr>
              <a:t>           - گزينه هايي که به نظر همه مي رسند معمولاً مطلوب نيستند .</a:t>
            </a: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2600" dirty="0">
                <a:cs typeface="HMOJTABA" pitchFamily="2" charset="-78"/>
              </a:rPr>
              <a:t>           - در مسائل پيچيده کاهش گزينه ها جهت عملي شدن ارزيابي آنها </a:t>
            </a: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2600" dirty="0">
                <a:cs typeface="HMOJTABA" pitchFamily="2" charset="-78"/>
              </a:rPr>
              <a:t>           ضروري است .</a:t>
            </a:r>
            <a:endParaRPr lang="fa-IR" dirty="0" smtClean="0">
              <a:solidFill>
                <a:srgbClr val="FFFF00"/>
              </a:solidFill>
              <a:cs typeface="HMOJTABA" pitchFamily="2" charset="-78"/>
            </a:endParaRP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Char char="q"/>
            </a:pP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ارزيابي گزينه ها و انتخاب گزينه برتر</a:t>
            </a: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ميزان اطلاعات قابل دسترس</a:t>
            </a: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قدرت قضاوت و تجربه و دانش مدير</a:t>
            </a: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 </a:t>
            </a: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Char char="q"/>
            </a:pPr>
            <a:r>
              <a:rPr lang="fa-IR" dirty="0" smtClean="0">
                <a:solidFill>
                  <a:srgbClr val="FFFF00"/>
                </a:solidFill>
                <a:cs typeface="HMOJTABA" pitchFamily="2" charset="-78"/>
              </a:rPr>
              <a:t>اجراي تصميم و پياده سازي آن</a:t>
            </a:r>
            <a:endParaRPr lang="en-US" dirty="0" smtClean="0">
              <a:solidFill>
                <a:srgbClr val="FFFF00"/>
              </a:solidFill>
              <a:cs typeface="HMOJTABA" pitchFamily="2" charset="-78"/>
            </a:endParaRPr>
          </a:p>
          <a:p>
            <a:pPr eaLnBrk="1" hangingPunct="1">
              <a:buClr>
                <a:srgbClr val="FF0000"/>
              </a:buClr>
              <a:buSzPct val="60000"/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تصميم خوب و درست بايد قابل اجرا و پياده سازي باشد .</a:t>
            </a:r>
            <a:r>
              <a:rPr lang="en-US" sz="3000" dirty="0">
                <a:cs typeface="HMOJTABA" pitchFamily="2" charset="-78"/>
              </a:rPr>
              <a:t>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28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47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7CF6527-86F1-4600-A565-FE9BDC08C192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ارزيابي کارايي يک تصميم  بر اساس دو معيار است :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1.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کيفيت عيني تصميم</a:t>
            </a:r>
            <a:r>
              <a:rPr lang="fa-IR" dirty="0" smtClean="0">
                <a:cs typeface="HMOJTABA" pitchFamily="2" charset="-78"/>
              </a:rPr>
              <a:t> ( ميزان عملي شدن و اجرا شدن يک تصميم )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2.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پذيرش مجريان آن</a:t>
            </a:r>
            <a:r>
              <a:rPr lang="fa-IR" dirty="0" smtClean="0">
                <a:cs typeface="HMOJTABA" pitchFamily="2" charset="-78"/>
              </a:rPr>
              <a:t> ( رضايت , حمايت و همکاري کساني که بايد آن را عملي و اجرا کنند ) .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نکات :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  - ارزيابي يک تصميم بايد به هنگام اخذ آن صورت بگيرد نه پس از اجرا و دريافت نتايج.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  - ارزيابي يک تصميم پس از اجراي آن علاوه بر ايجاد اضطراب در افراد و مديران، مي تواند توانايي يک مدير را در برخورد با مسائل و حل آنها کاهش دهد . ( فرار از تصميم گيري )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29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8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>
                <a:cs typeface="HMOJTABA" pitchFamily="2" charset="-78"/>
              </a:rPr>
              <a:t>نو آوري</a:t>
            </a:r>
            <a:endParaRPr lang="en-US" b="1" dirty="0"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3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کنترل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4353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28E2C33-E740-4083-92BB-6A7E9977DAB7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b="1" i="1" u="sng" dirty="0" smtClean="0">
                <a:solidFill>
                  <a:srgbClr val="33CC33"/>
                </a:solidFill>
                <a:cs typeface="HMOJTABA" pitchFamily="2" charset="-78"/>
              </a:rPr>
              <a:t>واکنش برخي مديران نسبت به مسائل :</a:t>
            </a:r>
          </a:p>
          <a:p>
            <a:pPr eaLnBrk="1" hangingPunct="1">
              <a:buFont typeface="Wingdings" pitchFamily="2" charset="2"/>
              <a:buNone/>
            </a:pPr>
            <a:endParaRPr lang="fa-IR" sz="1200" dirty="0">
              <a:solidFill>
                <a:srgbClr val="33CC33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1- اجتناب آرام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3000" dirty="0">
                <a:cs typeface="HMOJTABA" pitchFamily="2" charset="-78"/>
              </a:rPr>
              <a:t>مدير به دلايلي در جهت بهبود عملکردش تلاش نمي کند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2- تغيير آرام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3000" dirty="0">
                <a:cs typeface="HMOJTABA" pitchFamily="2" charset="-78"/>
              </a:rPr>
              <a:t>اجتناب از تحليل دقيق مسأله و انتخاب اولين گزينه کم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   خطر در دسترس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3- اجتناب دفاعي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3000" dirty="0">
                <a:cs typeface="HMOJTABA" pitchFamily="2" charset="-78"/>
              </a:rPr>
              <a:t>کناره گيري مدير از تصميم گيري و حل مسأله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4- ترس و هراس :</a:t>
            </a:r>
            <a:r>
              <a:rPr lang="fa-IR" sz="3000" dirty="0">
                <a:cs typeface="HMOJTABA" pitchFamily="2" charset="-78"/>
              </a:rPr>
              <a:t> تحت فشار قرار گرفتن مدير و عدم توانايي او در حل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         مسائل .</a:t>
            </a:r>
          </a:p>
          <a:p>
            <a:pPr eaLnBrk="1" hangingPunct="1">
              <a:buFont typeface="Wingdings" pitchFamily="2" charset="2"/>
              <a:buNone/>
            </a:pPr>
            <a:endParaRPr lang="fa-IR" sz="30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400" b="1" i="1" dirty="0">
                <a:solidFill>
                  <a:srgbClr val="FFCC00"/>
                </a:solidFill>
                <a:cs typeface="HMOJTABA" pitchFamily="2" charset="-78"/>
              </a:rPr>
              <a:t>اعمال روش تطبيق تدريجي (در شرائط فوق)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 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3000" dirty="0">
                <a:cs typeface="HMOJTABA" pitchFamily="2" charset="-78"/>
              </a:rPr>
              <a:t>انتخاب گزينه هايي که فقط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                         نمايان گر تغييرات کوچکي باشند .</a:t>
            </a:r>
            <a:endParaRPr lang="en-US" sz="3000" dirty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30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19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90A4A15-D1FD-4B57-A862-DDD24F5790A1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محدوديت هاي فرايند تصميم گيري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</a:t>
            </a:r>
            <a:r>
              <a:rPr lang="fa-IR" sz="2800" dirty="0">
                <a:cs typeface="HMOJTABA" pitchFamily="2" charset="-78"/>
              </a:rPr>
              <a:t>- ارزش اجتماعي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- عدم توانايي در شناخت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- معقوليت نسبي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- رضايتمندي</a:t>
            </a:r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فنون تصميم گيري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</a:t>
            </a:r>
            <a:r>
              <a:rPr lang="fa-IR" sz="2800" dirty="0">
                <a:cs typeface="HMOJTABA" pitchFamily="2" charset="-78"/>
              </a:rPr>
              <a:t>- تفکر خلاق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- استفاده از فنون تخصصي تحقيق در عمليات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- مفاهيم زير بنايي و استراتژيها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گسترش بينش فرد از طريق تجربه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آشنايي با مفاهيم و استراتژي هايي که از تجربيات ديگران حاصل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شده است .</a:t>
            </a:r>
            <a:r>
              <a:rPr lang="fa-IR" dirty="0" smtClean="0">
                <a:cs typeface="HMOJTABA" pitchFamily="2" charset="-78"/>
              </a:rPr>
              <a:t> 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8AE8"/>
                </a:solidFill>
              </a:rPr>
              <a:t> </a:t>
            </a:r>
            <a:endParaRPr lang="en-US" dirty="0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31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32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کنترل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683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>
                <a:cs typeface="Zar" pitchFamily="2" charset="-78"/>
              </a:rPr>
              <a:t>برنامه ريزي</a:t>
            </a:r>
            <a:endParaRPr lang="en-US" sz="6000">
              <a:cs typeface="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>
                <a:solidFill>
                  <a:srgbClr val="008AE8"/>
                </a:solidFill>
              </a:rPr>
              <a:pPr/>
              <a:t>33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00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B784186-83FC-4BE9-891D-364C5B551F29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a-IR" dirty="0" smtClean="0">
              <a:solidFill>
                <a:srgbClr val="33CC33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برنامه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800" dirty="0">
                <a:cs typeface="HMOJTABA" pitchFamily="2" charset="-78"/>
              </a:rPr>
              <a:t>تعيين </a:t>
            </a:r>
            <a:r>
              <a:rPr lang="fa-IR" sz="2800" b="1" i="1" u="sng" dirty="0">
                <a:solidFill>
                  <a:srgbClr val="002060"/>
                </a:solidFill>
                <a:cs typeface="HMOJTABA" pitchFamily="2" charset="-78"/>
              </a:rPr>
              <a:t>هدف</a:t>
            </a:r>
            <a:r>
              <a:rPr lang="fa-IR" sz="2800" dirty="0">
                <a:cs typeface="HMOJTABA" pitchFamily="2" charset="-78"/>
              </a:rPr>
              <a:t> کوتاه مدت و راه رسيدن به آن</a:t>
            </a:r>
            <a:r>
              <a:rPr lang="fa-IR" dirty="0" smtClean="0"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اساس برنامه ريزي :</a:t>
            </a:r>
            <a:r>
              <a:rPr lang="fa-IR" sz="2800" dirty="0">
                <a:cs typeface="HMOJTABA" pitchFamily="2" charset="-78"/>
              </a:rPr>
              <a:t>آگاهي از فرصت ها و تهديدهاي آينده و تعيين چگونگي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استفاده از فرصت ها و مبارزه با تهديد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0000"/>
                </a:solidFill>
                <a:cs typeface="HMOJTABA" pitchFamily="2" charset="-78"/>
              </a:rPr>
              <a:t>فلسفه</a:t>
            </a: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 ي برنامه ريزي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800" dirty="0">
                <a:cs typeface="HMOJTABA" pitchFamily="2" charset="-78"/>
              </a:rPr>
              <a:t>عدم اطمينان ناشي از تغييرات محيطي +  اثرات متقابل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اصل برنامه ريزي :</a:t>
            </a:r>
            <a:r>
              <a:rPr lang="fa-IR" dirty="0" smtClean="0">
                <a:cs typeface="HMOJTABA" pitchFamily="2" charset="-78"/>
              </a:rPr>
              <a:t> </a:t>
            </a:r>
            <a:r>
              <a:rPr lang="fa-IR" sz="2800" dirty="0">
                <a:cs typeface="HMOJTABA" pitchFamily="2" charset="-78"/>
              </a:rPr>
              <a:t>بايد براي رسيدن به هدف مورد نظر قبل از تلاش فيزيکي يا اقدام به انجام کار ، تلاش ذهني و برنامه ريزي کافي انجام گيرد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تعريف برنامه ريزي :</a:t>
            </a:r>
            <a:r>
              <a:rPr lang="fa-IR" dirty="0" smtClean="0">
                <a:cs typeface="HMOJTABA" pitchFamily="2" charset="-78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1- تعيين هدف و راه رسيدن به آن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2- تصميم گيري در مورد نوع کار هايي که بايد انجام شود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3- تجسم و طراحي وضعيت مطلوب در آينده و يافتن راه رسيدن به آن .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>
                <a:solidFill>
                  <a:srgbClr val="008AE8"/>
                </a:solidFill>
              </a:rPr>
              <a:pPr/>
              <a:t>34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726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FBD32E1-44D1-4347-B8C8-A0F980C33A0B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</p:spPr>
        <p:txBody>
          <a:bodyPr/>
          <a:lstStyle/>
          <a:p>
            <a:pPr marL="609600" indent="-609600" eaLnBrk="1" hangingPunct="1">
              <a:buNone/>
            </a:pPr>
            <a:endParaRPr lang="fa-IR" dirty="0" smtClean="0">
              <a:solidFill>
                <a:srgbClr val="33CC33"/>
              </a:solidFill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اهداف برنامه ريزي :</a:t>
            </a:r>
            <a:r>
              <a:rPr lang="fa-IR" dirty="0" smtClean="0">
                <a:cs typeface="HMOJTABA" pitchFamily="2" charset="-78"/>
              </a:rPr>
              <a:t>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1. افزايش احتمال رسيدن به اهداف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2. جنبه اقتصادي عمليات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3. تمرکز بر روي مقاصد و اهداف و احتراز از تغيير مسير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4. تهيه ابزاري جهت کنترل</a:t>
            </a:r>
          </a:p>
          <a:p>
            <a:pPr marL="609600" indent="-609600" eaLnBrk="1" hangingPunct="1">
              <a:buNone/>
            </a:pPr>
            <a:endParaRPr lang="fa-IR" dirty="0" smtClean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ماهيت </a:t>
            </a:r>
            <a:r>
              <a:rPr lang="fa-IR" dirty="0" smtClean="0">
                <a:solidFill>
                  <a:srgbClr val="FF0000"/>
                </a:solidFill>
                <a:cs typeface="HMOJTABA" pitchFamily="2" charset="-78"/>
              </a:rPr>
              <a:t>پوياي</a:t>
            </a: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 برنامه ريزي :</a:t>
            </a:r>
            <a:r>
              <a:rPr lang="fa-IR" dirty="0" smtClean="0">
                <a:cs typeface="HMOJTABA" pitchFamily="2" charset="-78"/>
              </a:rPr>
              <a:t> برنامه در طول اجرا ممکن است بارها 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                                   تجديد نظر شود .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>
                <a:solidFill>
                  <a:srgbClr val="008AE8"/>
                </a:solidFill>
              </a:rPr>
              <a:pPr/>
              <a:t>35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9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گام هاي عمده دربرنامه ريزي :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1. </a:t>
            </a:r>
            <a:r>
              <a:rPr lang="fa-IR" sz="2600" dirty="0">
                <a:solidFill>
                  <a:srgbClr val="FF0000"/>
                </a:solidFill>
                <a:cs typeface="HMOJTABA" pitchFamily="2" charset="-78"/>
              </a:rPr>
              <a:t>نياز</a:t>
            </a:r>
            <a:r>
              <a:rPr lang="fa-IR" sz="2600" dirty="0">
                <a:cs typeface="HMOJTABA" pitchFamily="2" charset="-78"/>
              </a:rPr>
              <a:t> ها 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2. تعيين اهداف کوتاه مدت براي کل سازمان و نيز براي تک تک واحدها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3. جمع آوري اطلاعات 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4. پردازش اطلاعات 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5. تعيين فرضيه ها بر اساس داده ها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6. تعيين گزينه هاي مختلف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7. ارزيابي گزينه ها 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8. انتخاب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9. برنامه هاي فرعي و پشتيباني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10. زمان بندي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11. اقلام هزينه ها 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12. پيگيري پيشرفت </a:t>
            </a:r>
            <a:endParaRPr lang="en-US" sz="2600" dirty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36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62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101D56E-867A-4A76-8543-7218E4426563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محدوديت هاي برنامه ريزي :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1-</a:t>
            </a:r>
            <a:r>
              <a:rPr lang="fa-IR" sz="2800" dirty="0">
                <a:cs typeface="HMOJTABA" pitchFamily="2" charset="-78"/>
              </a:rPr>
              <a:t> با توجه به صرف وقت و هزينه ، تعهدي براي تحقق اهداف به دست نمي دهد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2-</a:t>
            </a:r>
            <a:r>
              <a:rPr lang="fa-IR" sz="2800" dirty="0">
                <a:cs typeface="HMOJTABA" pitchFamily="2" charset="-78"/>
              </a:rPr>
              <a:t> سازمان هاي کوچک به دليل نياز به صرف وقت و هزينه ازانجام آن خودداري 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      مي کنند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3-</a:t>
            </a:r>
            <a:r>
              <a:rPr lang="fa-IR" sz="2800" dirty="0">
                <a:cs typeface="HMOJTABA" pitchFamily="2" charset="-78"/>
              </a:rPr>
              <a:t> در کوتاه مدت حرکت در تمام سطوح سازمان را کند مي کند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4-</a:t>
            </a:r>
            <a:r>
              <a:rPr lang="fa-IR" sz="2800" dirty="0">
                <a:cs typeface="HMOJTABA" pitchFamily="2" charset="-78"/>
              </a:rPr>
              <a:t> برنامه ريزي بر اساس احتمالات ، حدس و بينش است نه بر اساس يقين .</a:t>
            </a:r>
          </a:p>
          <a:p>
            <a:pPr marL="609600" indent="-609600" eaLnBrk="1" hangingPunct="1">
              <a:buNone/>
            </a:pPr>
            <a:endParaRPr lang="fa-IR" sz="28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راه هاي مقابله با محدوديت هاي برنامه ريزي :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0000"/>
                </a:solidFill>
                <a:cs typeface="HMOJTABA" pitchFamily="2" charset="-78"/>
              </a:rPr>
              <a:t>1.</a:t>
            </a:r>
            <a:r>
              <a:rPr lang="fa-IR" sz="2800" dirty="0">
                <a:cs typeface="HMOJTABA" pitchFamily="2" charset="-78"/>
              </a:rPr>
              <a:t> اجراي مرحله به مرحله برنامه ها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0000"/>
                </a:solidFill>
                <a:cs typeface="HMOJTABA" pitchFamily="2" charset="-78"/>
              </a:rPr>
              <a:t>2.</a:t>
            </a:r>
            <a:r>
              <a:rPr lang="fa-IR" sz="2800" dirty="0">
                <a:cs typeface="HMOJTABA" pitchFamily="2" charset="-78"/>
              </a:rPr>
              <a:t> برنامه ها هماهنگ با هم و بطور يکنواخت پيش برود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0000"/>
                </a:solidFill>
                <a:cs typeface="HMOJTABA" pitchFamily="2" charset="-78"/>
              </a:rPr>
              <a:t>3.</a:t>
            </a:r>
            <a:r>
              <a:rPr lang="fa-IR" sz="2800" dirty="0">
                <a:cs typeface="HMOJTABA" pitchFamily="2" charset="-78"/>
              </a:rPr>
              <a:t> از برنامه هاي موازي کمتر استفاده شود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0000"/>
                </a:solidFill>
                <a:cs typeface="HMOJTABA" pitchFamily="2" charset="-78"/>
              </a:rPr>
              <a:t>4.</a:t>
            </a:r>
            <a:r>
              <a:rPr lang="fa-IR" sz="2800" dirty="0">
                <a:cs typeface="HMOJTABA" pitchFamily="2" charset="-78"/>
              </a:rPr>
              <a:t> از برنامه ريزي هاي وابسته به هم خودداري شود .</a:t>
            </a:r>
            <a:r>
              <a:rPr lang="fa-IR" dirty="0" smtClean="0">
                <a:cs typeface="HMOJTABA" pitchFamily="2" charset="-78"/>
              </a:rPr>
              <a:t> 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37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8DA3ED7-C106-4A75-8E5B-4D2DA193A7EA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FF0000"/>
                </a:solidFill>
                <a:cs typeface="HMOJTABA" pitchFamily="2" charset="-78"/>
              </a:rPr>
              <a:t>دام هاي ده گانه اصلي در برنامه ريزي موفق :</a:t>
            </a:r>
          </a:p>
          <a:p>
            <a:pPr marL="609600" indent="-609600" eaLnBrk="1" hangingPunct="1">
              <a:buNone/>
            </a:pPr>
            <a:endParaRPr lang="fa-IR" sz="1000" dirty="0">
              <a:solidFill>
                <a:srgbClr val="FF0000"/>
              </a:solidFill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1)</a:t>
            </a:r>
            <a:r>
              <a:rPr lang="fa-IR" sz="3000" dirty="0">
                <a:cs typeface="HMOJTABA" pitchFamily="2" charset="-78"/>
              </a:rPr>
              <a:t> تفويض وظيفه ي برنامه ريزي به ديگران و درگير نشدن مديريت عالي 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در آن .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2)</a:t>
            </a:r>
            <a:r>
              <a:rPr lang="fa-IR" sz="3000" dirty="0">
                <a:cs typeface="HMOJTABA" pitchFamily="2" charset="-78"/>
              </a:rPr>
              <a:t> در گير نشدن مديريت عالي در مسائل جاري و عدم انجام برنامه ريزي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          بي اعتبار شدن امر برنامه ريزي در سازمان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3)</a:t>
            </a:r>
            <a:r>
              <a:rPr lang="fa-IR" sz="3000" dirty="0">
                <a:cs typeface="HMOJTABA" pitchFamily="2" charset="-78"/>
              </a:rPr>
              <a:t> قصور در بيان و تدوين اهداف .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4)</a:t>
            </a:r>
            <a:r>
              <a:rPr lang="fa-IR" sz="3000" dirty="0">
                <a:cs typeface="HMOJTABA" pitchFamily="2" charset="-78"/>
              </a:rPr>
              <a:t> در گير ساختن مديران اجرايي در فرآيند برنامه ريزي .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5)</a:t>
            </a:r>
            <a:r>
              <a:rPr lang="fa-IR" sz="3000" dirty="0">
                <a:cs typeface="HMOJTABA" pitchFamily="2" charset="-78"/>
              </a:rPr>
              <a:t> قصور در بکارگيري برنامه ها به عنوان معياري براي ارزيابي عملکرد 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مديران .</a:t>
            </a:r>
          </a:p>
        </p:txBody>
      </p:sp>
      <p:sp>
        <p:nvSpPr>
          <p:cNvPr id="158724" name="AutoShape 4"/>
          <p:cNvSpPr>
            <a:spLocks noChangeArrowheads="1"/>
          </p:cNvSpPr>
          <p:nvPr/>
        </p:nvSpPr>
        <p:spPr bwMode="auto">
          <a:xfrm>
            <a:off x="8667769" y="2786058"/>
            <a:ext cx="720725" cy="431800"/>
          </a:xfrm>
          <a:prstGeom prst="leftArrow">
            <a:avLst>
              <a:gd name="adj1" fmla="val 50000"/>
              <a:gd name="adj2" fmla="val 41728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38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36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4F46372-9306-49A2-874B-AE883D0D8877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endParaRPr lang="fa-IR" sz="3000" dirty="0">
              <a:solidFill>
                <a:srgbClr val="FF0000"/>
              </a:solidFill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6)</a:t>
            </a:r>
            <a:r>
              <a:rPr lang="fa-IR" sz="3000" dirty="0">
                <a:cs typeface="HMOJTABA" pitchFamily="2" charset="-78"/>
              </a:rPr>
              <a:t> ايجاد نکردن جو مناسب براي برنامه ريزي .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7)</a:t>
            </a:r>
            <a:r>
              <a:rPr lang="fa-IR" sz="3000" dirty="0">
                <a:cs typeface="HMOJTABA" pitchFamily="2" charset="-78"/>
              </a:rPr>
              <a:t> مجزا کردن امر برنامه ريزي از فرآيند مديريت .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8)</a:t>
            </a:r>
            <a:r>
              <a:rPr lang="fa-IR" sz="3000" dirty="0">
                <a:cs typeface="HMOJTABA" pitchFamily="2" charset="-78"/>
              </a:rPr>
              <a:t> طراحي طرحي انعطاف ناپذير و پيچيده و مقابله با نوآوري ها .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9)</a:t>
            </a:r>
            <a:r>
              <a:rPr lang="fa-IR" sz="3000" dirty="0">
                <a:cs typeface="HMOJTABA" pitchFamily="2" charset="-78"/>
              </a:rPr>
              <a:t> عدم انجام ارزيابي و بازنگري روي برنامه هايي که توسط ساير مديران 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تهيه شده  ، توسط مديريت عالي</a:t>
            </a:r>
          </a:p>
          <a:p>
            <a:pPr marL="609600" indent="-609600" eaLnBrk="1" hangingPunct="1">
              <a:buNone/>
            </a:pPr>
            <a:r>
              <a:rPr lang="fa-IR" sz="3000" dirty="0">
                <a:solidFill>
                  <a:srgbClr val="FF0000"/>
                </a:solidFill>
                <a:cs typeface="HMOJTABA" pitchFamily="2" charset="-78"/>
              </a:rPr>
              <a:t>10)</a:t>
            </a:r>
            <a:r>
              <a:rPr lang="fa-IR" sz="3000" dirty="0">
                <a:cs typeface="HMOJTABA" pitchFamily="2" charset="-78"/>
              </a:rPr>
              <a:t> اتخاذ تصميم توسط مديران عالي بر مبناي احساس و يقين خودشان و 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در تضاد با برنامه هاي رسمي سازمان .</a:t>
            </a:r>
            <a:endParaRPr lang="en-US" sz="3000" dirty="0">
              <a:cs typeface="HMOJTABA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39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7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>
                <a:cs typeface="Zar" pitchFamily="2" charset="-78"/>
              </a:rPr>
              <a:t>نو آوري</a:t>
            </a:r>
            <a:endParaRPr lang="en-US" sz="6000">
              <a:cs typeface="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>
                <a:solidFill>
                  <a:srgbClr val="008AE8"/>
                </a:solidFill>
              </a:rPr>
              <a:pPr/>
              <a:t>4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524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EFDD3D9-8240-488B-BEB3-3FA9DF92F067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endParaRPr lang="fa-IR" dirty="0" smtClean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سلسله مراتب برنامه ريزي :</a:t>
            </a:r>
          </a:p>
          <a:p>
            <a:pPr marL="609600" indent="-609600" eaLnBrk="1" hangingPunct="1">
              <a:buNone/>
            </a:pPr>
            <a:r>
              <a:rPr lang="fa-IR" dirty="0" smtClean="0">
                <a:cs typeface="HMOJTABA" pitchFamily="2" charset="-78"/>
              </a:rPr>
              <a:t>             </a:t>
            </a:r>
            <a:r>
              <a:rPr lang="fa-IR" sz="3000" dirty="0">
                <a:cs typeface="HMOJTABA" pitchFamily="2" charset="-78"/>
              </a:rPr>
              <a:t>برنامه ريزي استراتژيک ( اساسي )</a:t>
            </a:r>
          </a:p>
          <a:p>
            <a:pPr marL="609600" indent="-609600" eaLnBrk="1" hangingPunct="1">
              <a:buNone/>
            </a:pPr>
            <a:endParaRPr lang="fa-IR" sz="30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   برنامه ريزي اجرايي ( عملياتي )         فعاليت هاي تکراري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                                                   فعاليت هاي غير تکراري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   برنامه ريزي تخصصي                     مديريت توليد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                                                  برنامه ريزي نيروي انساني </a:t>
            </a:r>
          </a:p>
          <a:p>
            <a:pPr marL="609600" indent="-609600" eaLnBrk="1" hangingPunct="1">
              <a:buNone/>
            </a:pPr>
            <a:r>
              <a:rPr lang="fa-IR" sz="3000" dirty="0">
                <a:cs typeface="HMOJTABA" pitchFamily="2" charset="-78"/>
              </a:rPr>
              <a:t>                                                              برنامه ريزي مالي</a:t>
            </a:r>
            <a:endParaRPr lang="en-US" sz="3000" dirty="0">
              <a:cs typeface="HMOJTABA" pitchFamily="2" charset="-78"/>
            </a:endParaRPr>
          </a:p>
        </p:txBody>
      </p:sp>
      <p:sp>
        <p:nvSpPr>
          <p:cNvPr id="160772" name="Line 4"/>
          <p:cNvSpPr>
            <a:spLocks noChangeShapeType="1"/>
          </p:cNvSpPr>
          <p:nvPr/>
        </p:nvSpPr>
        <p:spPr bwMode="auto">
          <a:xfrm flipH="1">
            <a:off x="9120188" y="1341439"/>
            <a:ext cx="431800" cy="431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73" name="Line 5"/>
          <p:cNvSpPr>
            <a:spLocks noChangeShapeType="1"/>
          </p:cNvSpPr>
          <p:nvPr/>
        </p:nvSpPr>
        <p:spPr bwMode="auto">
          <a:xfrm flipH="1">
            <a:off x="9191628" y="1341438"/>
            <a:ext cx="360363" cy="15113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 flipH="1">
            <a:off x="9191628" y="1412877"/>
            <a:ext cx="360363" cy="30956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77" name="Arc 9"/>
          <p:cNvSpPr>
            <a:spLocks/>
          </p:cNvSpPr>
          <p:nvPr/>
        </p:nvSpPr>
        <p:spPr bwMode="auto">
          <a:xfrm rot="10800000" flipH="1">
            <a:off x="4872038" y="2924176"/>
            <a:ext cx="576262" cy="5048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99FF"/>
            </a:solidFill>
            <a:round/>
            <a:headEnd type="diamond" w="med" len="med"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78" name="Arc 10"/>
          <p:cNvSpPr>
            <a:spLocks/>
          </p:cNvSpPr>
          <p:nvPr/>
        </p:nvSpPr>
        <p:spPr bwMode="auto">
          <a:xfrm rot="10800000" flipH="1">
            <a:off x="4873625" y="4508502"/>
            <a:ext cx="1798638" cy="11541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71"/>
              <a:gd name="T1" fmla="*/ 0 h 21600"/>
              <a:gd name="T2" fmla="*/ 21571 w 21571"/>
              <a:gd name="T3" fmla="*/ 20490 h 21600"/>
              <a:gd name="T4" fmla="*/ 0 w 2157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1" h="21600" fill="none" extrusionOk="0">
                <a:moveTo>
                  <a:pt x="-1" y="0"/>
                </a:moveTo>
                <a:cubicBezTo>
                  <a:pt x="11497" y="0"/>
                  <a:pt x="20980" y="9007"/>
                  <a:pt x="21571" y="20489"/>
                </a:cubicBezTo>
              </a:path>
              <a:path w="21571" h="21600" stroke="0" extrusionOk="0">
                <a:moveTo>
                  <a:pt x="-1" y="0"/>
                </a:moveTo>
                <a:cubicBezTo>
                  <a:pt x="11497" y="0"/>
                  <a:pt x="20980" y="9007"/>
                  <a:pt x="21571" y="20489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99FF"/>
            </a:solidFill>
            <a:round/>
            <a:headEnd type="diamond" w="med" len="med"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79" name="Arc 11"/>
          <p:cNvSpPr>
            <a:spLocks/>
          </p:cNvSpPr>
          <p:nvPr/>
        </p:nvSpPr>
        <p:spPr bwMode="auto">
          <a:xfrm rot="10800000" flipH="1">
            <a:off x="4943475" y="4508501"/>
            <a:ext cx="1728788" cy="5778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99FF"/>
            </a:solidFill>
            <a:round/>
            <a:headEnd type="diamond" w="med" len="med"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 flipH="1">
            <a:off x="4800600" y="2852738"/>
            <a:ext cx="647700" cy="0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diamond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 flipH="1">
            <a:off x="4943475" y="4508500"/>
            <a:ext cx="1728788" cy="0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diamond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40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3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72FDBD2-71BA-4F92-AFDA-8AB1B9B3E8CF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برنامه ريزي استراتژيک :</a:t>
            </a:r>
          </a:p>
          <a:p>
            <a:pPr marL="609600" indent="-609600" eaLnBrk="1" hangingPunct="1">
              <a:buNone/>
            </a:pPr>
            <a:endParaRPr lang="fa-IR" sz="8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استراتژي چيست ؟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الگويي براي پاسخ سازمان به محيط اطرافش در طول زمان،</a:t>
            </a:r>
          </a:p>
          <a:p>
            <a:pPr marL="609600" indent="-609600" eaLnBrk="1" hangingPunct="1">
              <a:buNone/>
            </a:pPr>
            <a:endParaRPr lang="fa-IR" sz="9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برنامه ريزي استراتژيک يعني تعيين برنامه هاي استراتژيک سازمان .</a:t>
            </a:r>
          </a:p>
          <a:p>
            <a:pPr marL="609600" indent="-609600" eaLnBrk="1" hangingPunct="1">
              <a:buNone/>
            </a:pPr>
            <a:endParaRPr lang="fa-IR" sz="28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مراحل برنامه ريزي استراتژيک :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تعيين اهداف بلند مدت و دور برد،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استخراج هدف هاي کمي ، کيفي و کوتاه مدت بر اساس هدف هاي بلند مدت ،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تعيين خط مشي ها و سياست هاي سازمان ،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طرح ريزي و برنامه ريزي اجرايي</a:t>
            </a:r>
            <a:r>
              <a:rPr lang="en-US" sz="2800" dirty="0">
                <a:cs typeface="HMOJTABA" pitchFamily="2" charset="-78"/>
              </a:rPr>
              <a:t> .</a:t>
            </a:r>
          </a:p>
        </p:txBody>
      </p:sp>
      <p:sp>
        <p:nvSpPr>
          <p:cNvPr id="161796" name="Line 4"/>
          <p:cNvSpPr>
            <a:spLocks noChangeShapeType="1"/>
          </p:cNvSpPr>
          <p:nvPr/>
        </p:nvSpPr>
        <p:spPr bwMode="auto">
          <a:xfrm>
            <a:off x="5664200" y="2781300"/>
            <a:ext cx="863600" cy="0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1797" name="Line 5"/>
          <p:cNvSpPr>
            <a:spLocks noChangeShapeType="1"/>
          </p:cNvSpPr>
          <p:nvPr/>
        </p:nvSpPr>
        <p:spPr bwMode="auto">
          <a:xfrm>
            <a:off x="6096000" y="2781302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 flipH="1">
            <a:off x="5664200" y="32131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 flipH="1">
            <a:off x="5664200" y="35734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1801" name="Text Box 9"/>
          <p:cNvSpPr txBox="1">
            <a:spLocks noChangeArrowheads="1"/>
          </p:cNvSpPr>
          <p:nvPr/>
        </p:nvSpPr>
        <p:spPr bwMode="auto">
          <a:xfrm>
            <a:off x="3092481" y="3003550"/>
            <a:ext cx="2590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براي رسيدن به اهداف جامع سازمان</a:t>
            </a:r>
            <a:endParaRPr lang="en-US" dirty="0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1802" name="Text Box 10"/>
          <p:cNvSpPr txBox="1">
            <a:spLocks noChangeArrowheads="1"/>
          </p:cNvSpPr>
          <p:nvPr/>
        </p:nvSpPr>
        <p:spPr bwMode="auto">
          <a:xfrm>
            <a:off x="3643942" y="3357563"/>
            <a:ext cx="2036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سازمان دادن به دور انديشي</a:t>
            </a:r>
            <a:endParaRPr lang="en-US" dirty="0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7248525" y="260351"/>
            <a:ext cx="3240088" cy="576263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41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2A7E503-6D2D-40EA-A367-58185589082D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b="1" dirty="0" smtClean="0">
                <a:solidFill>
                  <a:srgbClr val="FF99FF"/>
                </a:solidFill>
                <a:cs typeface="HMOJTABA" pitchFamily="2" charset="-78"/>
              </a:rPr>
              <a:t>مزايا :</a:t>
            </a:r>
            <a:endParaRPr lang="fa-IR" sz="3000" b="1" dirty="0">
              <a:solidFill>
                <a:srgbClr val="FF99FF"/>
              </a:solidFill>
              <a:cs typeface="HMOJTABA" pitchFamily="2" charset="-78"/>
            </a:endParaRP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3000" b="1" dirty="0">
                <a:solidFill>
                  <a:srgbClr val="FF99FF"/>
                </a:solidFill>
                <a:cs typeface="HMOJTABA" pitchFamily="2" charset="-78"/>
              </a:rPr>
              <a:t>::</a:t>
            </a:r>
            <a:r>
              <a:rPr lang="fa-IR" sz="3000" dirty="0">
                <a:cs typeface="HMOJTABA" pitchFamily="2" charset="-78"/>
              </a:rPr>
              <a:t> تسلط بر اوضاع و شرايط غيرقابل پيش بيني و مهم آينده ،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3000" b="1" dirty="0">
                <a:solidFill>
                  <a:srgbClr val="FF99FF"/>
                </a:solidFill>
                <a:cs typeface="HMOJTABA" pitchFamily="2" charset="-78"/>
              </a:rPr>
              <a:t>::</a:t>
            </a:r>
            <a:r>
              <a:rPr lang="fa-IR" sz="3000" dirty="0">
                <a:cs typeface="HMOJTABA" pitchFamily="2" charset="-78"/>
              </a:rPr>
              <a:t> امکان اصلاح خطاها،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3000" b="1" dirty="0">
                <a:solidFill>
                  <a:srgbClr val="FF99FF"/>
                </a:solidFill>
                <a:cs typeface="HMOJTABA" pitchFamily="2" charset="-78"/>
              </a:rPr>
              <a:t>::</a:t>
            </a:r>
            <a:r>
              <a:rPr lang="fa-IR" sz="3000" dirty="0">
                <a:cs typeface="HMOJTABA" pitchFamily="2" charset="-78"/>
              </a:rPr>
              <a:t> کمک به تصميم گيري،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3000" dirty="0">
                <a:solidFill>
                  <a:srgbClr val="FF99FF"/>
                </a:solidFill>
                <a:cs typeface="HMOJTABA" pitchFamily="2" charset="-78"/>
              </a:rPr>
              <a:t>::</a:t>
            </a:r>
            <a:r>
              <a:rPr lang="fa-IR" sz="3000" dirty="0">
                <a:cs typeface="HMOJTABA" pitchFamily="2" charset="-78"/>
              </a:rPr>
              <a:t> تمرکز فعاليت ها</a:t>
            </a:r>
            <a:r>
              <a:rPr lang="fa-IR" dirty="0" smtClean="0">
                <a:cs typeface="HMOJTABA" pitchFamily="2" charset="-78"/>
              </a:rPr>
              <a:t> .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برنامه ريزي اجرايي :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2600" dirty="0">
                <a:cs typeface="HMOJTABA" pitchFamily="2" charset="-78"/>
              </a:rPr>
              <a:t>جزئيات عملي براي اجراي برنامه هاي استراتژيک      از نوع برنامه ريزي کوتاه مدت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مراحل برنامه ريزي اجرايي :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2800" dirty="0">
                <a:cs typeface="HMOJTABA" pitchFamily="2" charset="-78"/>
              </a:rPr>
              <a:t>- تهيه برنامه ( بودجه ، زمان بندي و ... ) ،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2800" dirty="0">
                <a:cs typeface="HMOJTABA" pitchFamily="2" charset="-78"/>
              </a:rPr>
              <a:t>- تعيين معيار هاي ارزيابي عملکرد ،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2800" dirty="0">
                <a:cs typeface="HMOJTABA" pitchFamily="2" charset="-78"/>
              </a:rPr>
              <a:t>- باز بيني و تعيين موارد انحراف از برنامه ،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fa-IR" sz="2800" dirty="0">
                <a:cs typeface="HMOJTABA" pitchFamily="2" charset="-78"/>
              </a:rPr>
              <a:t>- اصلاح برنامه .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162820" name="Line 4"/>
          <p:cNvSpPr>
            <a:spLocks noChangeShapeType="1"/>
          </p:cNvSpPr>
          <p:nvPr/>
        </p:nvSpPr>
        <p:spPr bwMode="auto">
          <a:xfrm flipH="1">
            <a:off x="5087938" y="35734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7248525" y="2781302"/>
            <a:ext cx="3240088" cy="576263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42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92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43</a:t>
            </a:fld>
            <a:endParaRPr lang="en-US">
              <a:solidFill>
                <a:srgbClr val="008AE8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096132" y="188914"/>
            <a:ext cx="3319456" cy="739756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53191" y="285729"/>
            <a:ext cx="36539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تخصصي 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516" y="1214423"/>
            <a:ext cx="5607690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0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برنامه ريزي در حوزه هاي خاص و تخصصي مانند: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0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0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1- برنامه ريزي نيروي انساني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0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0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2- برنامه ريزي مالي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0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0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3- برنامه ريزي کنترل توليد و موجوديها </a:t>
            </a:r>
            <a:endParaRPr lang="en-US" sz="30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5480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A925B9D-C210-4E99-8F8E-967E33D31DE6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r>
              <a:rPr lang="fa-IR" sz="2800" b="1" i="1" u="sng" dirty="0">
                <a:solidFill>
                  <a:srgbClr val="FF99FF"/>
                </a:solidFill>
                <a:cs typeface="HMOJTABA" pitchFamily="2" charset="-78"/>
              </a:rPr>
              <a:t>برخي نکات : </a:t>
            </a:r>
          </a:p>
          <a:p>
            <a:pPr marL="609600" indent="-609600" eaLnBrk="1" hangingPunct="1">
              <a:buNone/>
            </a:pPr>
            <a:endParaRPr lang="fa-IR" sz="1000" b="1" i="1" u="sng" dirty="0">
              <a:solidFill>
                <a:srgbClr val="FF99FF"/>
              </a:solidFill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99FF"/>
                </a:solidFill>
                <a:cs typeface="HMOJTABA" pitchFamily="2" charset="-78"/>
              </a:rPr>
              <a:t>نکته 1:</a:t>
            </a:r>
            <a:r>
              <a:rPr lang="fa-IR" sz="2800" dirty="0">
                <a:cs typeface="HMOJTABA" pitchFamily="2" charset="-78"/>
              </a:rPr>
              <a:t>  اهداف بلند مدت چه ويژگي هايي دارند ؟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مفهوم و روشن باشند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در کارکنان تعهد و علاقه ايجاد کند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در تعيين اهداف از خلاقيت و نو آوري استفاده شود .</a:t>
            </a:r>
          </a:p>
          <a:p>
            <a:pPr marL="609600" indent="-609600" eaLnBrk="1" hangingPunct="1">
              <a:buNone/>
            </a:pPr>
            <a:endParaRPr lang="fa-IR" sz="28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800" dirty="0">
                <a:solidFill>
                  <a:srgbClr val="FF99FF"/>
                </a:solidFill>
                <a:cs typeface="HMOJTABA" pitchFamily="2" charset="-78"/>
              </a:rPr>
              <a:t>نکته 2:</a:t>
            </a:r>
            <a:r>
              <a:rPr lang="fa-IR" sz="2800" dirty="0">
                <a:cs typeface="HMOJTABA" pitchFamily="2" charset="-78"/>
              </a:rPr>
              <a:t>  اهداف کوتاه مدت چه ويژگي هايي دارند ؟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نتيجه ي مورد انتظار مشخص و قابل اندازه گيري باشد .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چگونگي انجام کار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محدوده ي زماني</a:t>
            </a:r>
          </a:p>
          <a:p>
            <a:pPr marL="609600" indent="-609600" eaLnBrk="1" hangingPunct="1">
              <a:buNone/>
            </a:pPr>
            <a:r>
              <a:rPr lang="fa-IR" sz="2800" dirty="0">
                <a:cs typeface="HMOJTABA" pitchFamily="2" charset="-78"/>
              </a:rPr>
              <a:t>- محدوده مالي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44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3E72E2F-8017-4853-89ED-C9DF2521029D}" type="slidenum">
              <a:rPr lang="ar-SA" sz="140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 sz="140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60350"/>
            <a:ext cx="8642350" cy="6337300"/>
          </a:xfrm>
          <a:noFill/>
          <a:ln/>
        </p:spPr>
        <p:txBody>
          <a:bodyPr/>
          <a:lstStyle/>
          <a:p>
            <a:pPr marL="609600" indent="-609600" eaLnBrk="1" hangingPunct="1">
              <a:buNone/>
            </a:pPr>
            <a:endParaRPr lang="fa-IR" sz="26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600" dirty="0">
                <a:solidFill>
                  <a:srgbClr val="FF99FF"/>
                </a:solidFill>
                <a:cs typeface="HMOJTABA" pitchFamily="2" charset="-78"/>
              </a:rPr>
              <a:t>نکته 3 :</a:t>
            </a:r>
            <a:r>
              <a:rPr lang="fa-IR" sz="2600" dirty="0">
                <a:cs typeface="HMOJTABA" pitchFamily="2" charset="-78"/>
              </a:rPr>
              <a:t> رويه = روش انجام کار ( جريان عمليات را در سازمان نشان مي دهد )</a:t>
            </a:r>
          </a:p>
          <a:p>
            <a:pPr marL="609600" indent="-609600" eaLnBrk="1" hangingPunct="1">
              <a:buNone/>
            </a:pPr>
            <a:endParaRPr lang="fa-IR" sz="26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600" dirty="0">
                <a:solidFill>
                  <a:srgbClr val="FF99FF"/>
                </a:solidFill>
                <a:cs typeface="HMOJTABA" pitchFamily="2" charset="-78"/>
              </a:rPr>
              <a:t>نکته 4 :</a:t>
            </a:r>
            <a:r>
              <a:rPr lang="fa-IR" sz="2600" dirty="0">
                <a:cs typeface="HMOJTABA" pitchFamily="2" charset="-78"/>
              </a:rPr>
              <a:t> روش ها = نحوه ي اجراي رويه ها</a:t>
            </a:r>
          </a:p>
          <a:p>
            <a:pPr marL="609600" indent="-609600" eaLnBrk="1" hangingPunct="1">
              <a:buNone/>
            </a:pPr>
            <a:r>
              <a:rPr lang="fa-IR" sz="2600" dirty="0">
                <a:solidFill>
                  <a:srgbClr val="FF99FF"/>
                </a:solidFill>
                <a:cs typeface="HMOJTABA" pitchFamily="2" charset="-78"/>
              </a:rPr>
              <a:t>نکته 5 :</a:t>
            </a:r>
            <a:r>
              <a:rPr lang="fa-IR" sz="2600" dirty="0">
                <a:cs typeface="HMOJTABA" pitchFamily="2" charset="-78"/>
              </a:rPr>
              <a:t> قوانين و مقررات = رويه ها و روش ها مبتني بر آنهاست .</a:t>
            </a:r>
          </a:p>
          <a:p>
            <a:pPr marL="609600" indent="-609600" eaLnBrk="1" hangingPunct="1">
              <a:buNone/>
            </a:pPr>
            <a:endParaRPr lang="fa-IR" sz="2600" dirty="0">
              <a:cs typeface="HMOJTABA" pitchFamily="2" charset="-78"/>
            </a:endParaRPr>
          </a:p>
          <a:p>
            <a:pPr marL="609600" indent="-609600" eaLnBrk="1" hangingPunct="1">
              <a:buNone/>
            </a:pPr>
            <a:r>
              <a:rPr lang="fa-IR" sz="2600" dirty="0">
                <a:solidFill>
                  <a:srgbClr val="FF99FF"/>
                </a:solidFill>
                <a:cs typeface="HMOJTABA" pitchFamily="2" charset="-78"/>
              </a:rPr>
              <a:t>نکته 6 :</a:t>
            </a:r>
            <a:r>
              <a:rPr lang="fa-IR" sz="2600" dirty="0">
                <a:cs typeface="HMOJTABA" pitchFamily="2" charset="-78"/>
              </a:rPr>
              <a:t> طول مدت برنامه ريزي = دوره ي برنامه ريزي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           هفتگي ، سالانه و ...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           مدت برنامه متناسب با زمينه مورد مطالعه </a:t>
            </a:r>
          </a:p>
          <a:p>
            <a:pPr marL="609600" indent="-609600" eaLnBrk="1" hangingPunct="1">
              <a:buNone/>
            </a:pPr>
            <a:r>
              <a:rPr lang="fa-IR" sz="2600" dirty="0">
                <a:cs typeface="HMOJTABA" pitchFamily="2" charset="-78"/>
              </a:rPr>
              <a:t>           عوامل مؤثر : ميزان گستردگي فعاليت ، ميزان سرمايه گذاري ، اهداف سازمان</a:t>
            </a:r>
            <a:endParaRPr lang="en-US" sz="2600" dirty="0">
              <a:cs typeface="HMOJTABA" pitchFamily="2" charset="-78"/>
            </a:endParaRPr>
          </a:p>
        </p:txBody>
      </p:sp>
      <p:sp>
        <p:nvSpPr>
          <p:cNvPr id="164868" name="Line 4"/>
          <p:cNvSpPr>
            <a:spLocks noChangeShapeType="1"/>
          </p:cNvSpPr>
          <p:nvPr/>
        </p:nvSpPr>
        <p:spPr bwMode="auto">
          <a:xfrm flipH="1">
            <a:off x="9551991" y="3789363"/>
            <a:ext cx="288925" cy="0"/>
          </a:xfrm>
          <a:prstGeom prst="line">
            <a:avLst/>
          </a:prstGeom>
          <a:noFill/>
          <a:ln w="28575">
            <a:solidFill>
              <a:srgbClr val="C7FA6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4869" name="Line 5"/>
          <p:cNvSpPr>
            <a:spLocks noChangeShapeType="1"/>
          </p:cNvSpPr>
          <p:nvPr/>
        </p:nvSpPr>
        <p:spPr bwMode="auto">
          <a:xfrm flipH="1">
            <a:off x="9551991" y="4292600"/>
            <a:ext cx="288925" cy="0"/>
          </a:xfrm>
          <a:prstGeom prst="line">
            <a:avLst/>
          </a:prstGeom>
          <a:noFill/>
          <a:ln w="28575">
            <a:solidFill>
              <a:srgbClr val="C7FA6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64870" name="Line 6"/>
          <p:cNvSpPr>
            <a:spLocks noChangeShapeType="1"/>
          </p:cNvSpPr>
          <p:nvPr/>
        </p:nvSpPr>
        <p:spPr bwMode="auto">
          <a:xfrm flipH="1">
            <a:off x="9551991" y="4797425"/>
            <a:ext cx="288925" cy="0"/>
          </a:xfrm>
          <a:prstGeom prst="line">
            <a:avLst/>
          </a:prstGeom>
          <a:noFill/>
          <a:ln w="28575">
            <a:solidFill>
              <a:srgbClr val="C7FA6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8AE8"/>
              </a:solidFill>
              <a:cs typeface="HMOJTABA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45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.   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46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کنترل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4520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>
                <a:cs typeface="Zar" pitchFamily="2" charset="-78"/>
              </a:rPr>
              <a:t>سازماندهي</a:t>
            </a:r>
            <a:endParaRPr lang="en-US" sz="6000">
              <a:cs typeface="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C401-AC58-4AE8-9837-273E53D94AAD}" type="slidenum">
              <a:rPr lang="ar-SA" smtClean="0">
                <a:solidFill>
                  <a:srgbClr val="008AE8"/>
                </a:solidFill>
              </a:rPr>
              <a:pPr/>
              <a:t>47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90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سازماندهي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اهميت مطالعه ي سازمان و روشهاي سازماندهي :     </a:t>
            </a:r>
          </a:p>
          <a:p>
            <a:pPr eaLnBrk="1" hangingPunct="1">
              <a:buFont typeface="Wingdings" pitchFamily="2" charset="2"/>
              <a:buNone/>
            </a:pPr>
            <a:endParaRPr lang="fa-IR" sz="8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</a:t>
            </a:r>
            <a:r>
              <a:rPr lang="fa-IR" sz="2800" b="1" i="1" dirty="0">
                <a:solidFill>
                  <a:srgbClr val="FFC000"/>
                </a:solidFill>
                <a:cs typeface="HMOJTABA" pitchFamily="2" charset="-78"/>
              </a:rPr>
              <a:t>کارائي بالا        +       رضايت کارکنان       +        جلوگیری از اتلاف وقت مديران</a:t>
            </a:r>
          </a:p>
          <a:p>
            <a:pPr eaLnBrk="1" hangingPunct="1">
              <a:buFont typeface="Wingdings" pitchFamily="2" charset="2"/>
              <a:buNone/>
            </a:pPr>
            <a:endParaRPr lang="fa-IR" sz="800" b="1" i="1" dirty="0">
              <a:solidFill>
                <a:srgbClr val="FFC000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sz="11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سازماندهي  :   يک فعاليت دوره اي است نه روزمره ؛</a:t>
            </a:r>
          </a:p>
          <a:p>
            <a:pPr eaLnBrk="1" hangingPunct="1">
              <a:buFont typeface="Wingdings" pitchFamily="2" charset="2"/>
              <a:buNone/>
            </a:pPr>
            <a:endParaRPr lang="fa-IR" sz="10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الف. بروز مشکلات جديد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ب. تغيير در استراتژي سازمان   </a:t>
            </a:r>
            <a:r>
              <a:rPr lang="fa-IR" sz="2800" b="1" dirty="0">
                <a:solidFill>
                  <a:srgbClr val="FFC000"/>
                </a:solidFill>
                <a:cs typeface="HMOJTABA" pitchFamily="2" charset="-78"/>
              </a:rPr>
              <a:t>می تواند تغييرات در ساختار سازماني را بدنبال داشته باشد.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ج. توسعه سازمان</a:t>
            </a:r>
          </a:p>
          <a:p>
            <a:pPr eaLnBrk="1" hangingPunct="1">
              <a:buFont typeface="Wingdings" pitchFamily="2" charset="2"/>
              <a:buNone/>
            </a:pPr>
            <a:endParaRPr lang="fa-IR" sz="11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که اين ميزان تغييرات به نوع سازمان ( کوچک ، متوسط ، بزرگ ) و نيز روند تکامل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سازمان بستگي دارد . </a:t>
            </a:r>
            <a:endParaRPr lang="en-US" sz="2800" dirty="0"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0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3000" b="1" dirty="0">
                <a:solidFill>
                  <a:srgbClr val="FFC000"/>
                </a:solidFill>
                <a:cs typeface="HMOJTABA" pitchFamily="2" charset="-78"/>
              </a:rPr>
              <a:t>سازماندهي : </a:t>
            </a:r>
            <a:r>
              <a:rPr lang="fa-IR" sz="3000" dirty="0">
                <a:cs typeface="HMOJTABA" pitchFamily="2" charset="-78"/>
              </a:rPr>
              <a:t>فرآيندي است که طي آن تقسيم کار ميان افراد و گروههاي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کاري و هماهنگي ميان آنان به منظور کسب اهداف سيستم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     صورت مي گيرد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cs typeface="HMOJTABA" pitchFamily="2" charset="-78"/>
              </a:rPr>
              <a:t>  حاصل فرآيند سازماندهي چیست؟  جواب : </a:t>
            </a:r>
            <a:r>
              <a:rPr lang="fa-IR" sz="3000" b="1" dirty="0">
                <a:solidFill>
                  <a:srgbClr val="FFC000"/>
                </a:solidFill>
                <a:cs typeface="HMOJTABA" pitchFamily="2" charset="-78"/>
              </a:rPr>
              <a:t>ساختار سازماني </a:t>
            </a:r>
          </a:p>
          <a:p>
            <a:pPr eaLnBrk="1" hangingPunct="1">
              <a:buFont typeface="Wingdings" pitchFamily="2" charset="2"/>
              <a:buNone/>
            </a:pPr>
            <a:endParaRPr lang="fa-IR" sz="30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3000" b="1" dirty="0">
                <a:solidFill>
                  <a:srgbClr val="FFC000"/>
                </a:solidFill>
                <a:cs typeface="HMOJTABA" pitchFamily="2" charset="-78"/>
              </a:rPr>
              <a:t>فرآيند سازماندهی  </a:t>
            </a:r>
            <a:r>
              <a:rPr lang="fa-IR" sz="3000" dirty="0">
                <a:cs typeface="HMOJTABA" pitchFamily="2" charset="-78"/>
              </a:rPr>
              <a:t>سه مرحله دارد :</a:t>
            </a:r>
          </a:p>
          <a:p>
            <a:pPr lvl="5"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1- طراحي کارها و فعاليت ها</a:t>
            </a:r>
          </a:p>
          <a:p>
            <a:pPr lvl="5"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2- دسته بندي فعاليت ها به پست هاي سازماني</a:t>
            </a:r>
          </a:p>
          <a:p>
            <a:pPr lvl="5"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3- برقراري رابطه ميان پست ها به منظور کسب اهداف مشترک</a:t>
            </a:r>
          </a:p>
          <a:p>
            <a:pPr eaLnBrk="1" hangingPunct="1">
              <a:buFont typeface="Wingdings" pitchFamily="2" charset="2"/>
              <a:buNone/>
            </a:pPr>
            <a:endParaRPr lang="en-US" sz="3000" dirty="0"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6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a-IR" sz="4000" b="1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4000" b="1" dirty="0">
                <a:solidFill>
                  <a:srgbClr val="FFCC00"/>
                </a:solidFill>
                <a:cs typeface="HMOJTABA" pitchFamily="2" charset="-78"/>
              </a:rPr>
              <a:t>نوآوري</a:t>
            </a:r>
            <a:endParaRPr lang="fa-IR" sz="4000" dirty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fa-IR" dirty="0" smtClean="0">
              <a:cs typeface="HMOJTABA" pitchFamily="2" charset="-78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چرا برخي افراد خلاق تر هستند ؟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چطور يک فکر نو ايجاد مي شود ؟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چگونه مي شود خلاقيت را پرورش داد ؟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5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654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solidFill>
                  <a:srgbClr val="FFCC00"/>
                </a:solidFill>
                <a:cs typeface="HMOJTABA" pitchFamily="2" charset="-78"/>
              </a:rPr>
              <a:t>ساختار سازماني :</a:t>
            </a:r>
            <a:r>
              <a:rPr lang="fa-IR" sz="2800" dirty="0">
                <a:cs typeface="HMOJTABA" pitchFamily="2" charset="-78"/>
              </a:rPr>
              <a:t> سيستم روابطي ( حاکم بر فعاليت هاي اداره ) است که به طور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غير رسمي شکل گرفته و به طور رسمي تصويب شده است .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solidFill>
                  <a:srgbClr val="33CC33"/>
                </a:solidFill>
                <a:cs typeface="HMOJTABA" pitchFamily="2" charset="-78"/>
              </a:rPr>
              <a:t>مثال : فروشگاهی با چند کارمند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            با توسعه فعاليت هاي فروشگاه،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           مدير به طور غير رسمي بعضي کارها را مثل حضور و غياب کارکنان و استخدام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          افراد جديد به افراد   </a:t>
            </a:r>
            <a:r>
              <a:rPr lang="en-US" sz="2800" dirty="0">
                <a:cs typeface="HMOJTABA" pitchFamily="2" charset="-78"/>
              </a:rPr>
              <a:t>A</a:t>
            </a:r>
            <a:r>
              <a:rPr lang="fa-IR" sz="2800" dirty="0">
                <a:cs typeface="HMOJTABA" pitchFamily="2" charset="-78"/>
              </a:rPr>
              <a:t> و </a:t>
            </a:r>
            <a:r>
              <a:rPr lang="en-US" sz="2800" dirty="0">
                <a:cs typeface="HMOJTABA" pitchFamily="2" charset="-78"/>
              </a:rPr>
              <a:t>B</a:t>
            </a:r>
            <a:r>
              <a:rPr lang="fa-IR" sz="2800" dirty="0">
                <a:cs typeface="HMOJTABA" pitchFamily="2" charset="-78"/>
              </a:rPr>
              <a:t>  مي سپارد .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76400" y="4191000"/>
            <a:ext cx="8915400" cy="210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3000" kern="0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انواع ساختار هاي سازماني :</a:t>
            </a:r>
            <a:r>
              <a:rPr lang="fa-IR" sz="2800" kern="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34290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2800" kern="0" dirty="0">
                <a:solidFill>
                  <a:srgbClr val="C7FA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رسمي :</a:t>
            </a:r>
            <a:r>
              <a:rPr lang="fa-IR" sz="2800" kern="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بهم مرتبط ساختن فرد و ساختار سازماني :     با اين هدف که هر فرد بداند </a:t>
            </a:r>
          </a:p>
          <a:p>
            <a:pPr marL="34290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2800" kern="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                                     چه بايد بکند و چگونه بايد بکند ؟</a:t>
            </a:r>
          </a:p>
          <a:p>
            <a:pPr marL="34290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2800" kern="0" dirty="0">
                <a:solidFill>
                  <a:srgbClr val="C7FA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غير رسمي</a:t>
            </a:r>
            <a:r>
              <a:rPr lang="fa-IR" sz="2800" kern="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2800" kern="0" dirty="0">
                <a:solidFill>
                  <a:srgbClr val="C7FA6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: </a:t>
            </a:r>
            <a:r>
              <a:rPr lang="fa-IR" sz="2800" kern="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شکل گيري روابط اجتماعي با ديگران خارج از چارچوب رسمي</a:t>
            </a:r>
            <a:endParaRPr lang="en-US" sz="2800" kern="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03795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23501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solidFill>
                  <a:srgbClr val="FFCC00"/>
                </a:solidFill>
                <a:cs typeface="HMOJTABA" pitchFamily="2" charset="-78"/>
              </a:rPr>
              <a:t>نمودار سازماني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نموداري است که چهار چوب و اسکلت کل سازمان را نشان مي دهد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معمولاً  در اين نمودار موارد ذيل وجود دارد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1- کادر مستطيل جهت نشان دادن واحدهاي سازماني ،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2- خطوط رسم شده بين واحدها نشان دهنده روابط سازماني ( کدام واحد در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مقابل کدام واحد بايد پاسخگو باشد ) .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0400" y="3581400"/>
            <a:ext cx="5334000" cy="262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انواع مختلف نمودارهای سازمانی:</a:t>
            </a:r>
          </a:p>
          <a:p>
            <a:pPr marL="3200400" lvl="6" indent="-4572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Arial" pitchFamily="34" charset="0"/>
              <a:buChar char="•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عمودی استاندارد</a:t>
            </a:r>
          </a:p>
          <a:p>
            <a:pPr marL="3200400" lvl="6" indent="-4572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Arial" pitchFamily="34" charset="0"/>
              <a:buChar char="•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صفی و ستادی</a:t>
            </a:r>
          </a:p>
          <a:p>
            <a:pPr marL="3200400" lvl="6" indent="-4572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Arial" pitchFamily="34" charset="0"/>
              <a:buChar char="•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افقی</a:t>
            </a:r>
          </a:p>
          <a:p>
            <a:pPr marL="3200400" lvl="6" indent="-4572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Arial" pitchFamily="34" charset="0"/>
              <a:buChar char="•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دایره ای</a:t>
            </a:r>
            <a:endParaRPr lang="en-US" sz="28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40236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76400" y="152400"/>
            <a:ext cx="86423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99FF99"/>
              </a:buClr>
              <a:buFont typeface="Wingdings" pitchFamily="2" charset="2"/>
              <a:buNone/>
            </a:pPr>
            <a:r>
              <a:rPr lang="fa-IR" sz="3600" i="1" dirty="0">
                <a:solidFill>
                  <a:srgbClr val="FFCC00"/>
                </a:solidFill>
                <a:cs typeface="HMOJTABA" pitchFamily="2" charset="-78"/>
              </a:rPr>
              <a:t>مراحل فرآیند سازمان دهی رسمی :</a:t>
            </a:r>
          </a:p>
          <a:p>
            <a:pPr eaLnBrk="1" hangingPunct="1">
              <a:buClr>
                <a:srgbClr val="99FF99"/>
              </a:buClr>
              <a:buFont typeface="Wingdings" pitchFamily="2" charset="2"/>
              <a:buNone/>
            </a:pPr>
            <a:endParaRPr lang="fa-IR" sz="1100" dirty="0">
              <a:solidFill>
                <a:srgbClr val="FFCC00"/>
              </a:solidFill>
              <a:cs typeface="HMOJTABA" pitchFamily="2" charset="-78"/>
            </a:endParaRPr>
          </a:p>
          <a:p>
            <a:pPr lvl="5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sz="3200" dirty="0">
                <a:solidFill>
                  <a:srgbClr val="008AE8"/>
                </a:solidFill>
                <a:cs typeface="HMOJTABA" pitchFamily="2" charset="-78"/>
              </a:rPr>
              <a:t>1- تقسیم کامل سازمان به اجزاء (تقسیم بندی افقی)</a:t>
            </a:r>
          </a:p>
          <a:p>
            <a:pPr lvl="5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sz="3200" dirty="0">
                <a:solidFill>
                  <a:srgbClr val="008AE8"/>
                </a:solidFill>
                <a:cs typeface="HMOJTABA" pitchFamily="2" charset="-78"/>
              </a:rPr>
              <a:t>2- برقراری روابط از نظر اختیارات (تقسیم بندی عمودی)</a:t>
            </a:r>
          </a:p>
          <a:p>
            <a:pPr lvl="5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sz="3200" dirty="0">
                <a:solidFill>
                  <a:srgbClr val="008AE8"/>
                </a:solidFill>
                <a:cs typeface="HMOJTABA" pitchFamily="2" charset="-78"/>
              </a:rPr>
              <a:t>3 - به هم مرتبط ساختن سلسله مراتب (ترکیب افقی) </a:t>
            </a:r>
          </a:p>
          <a:p>
            <a:pPr lvl="5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sz="3200" dirty="0">
                <a:solidFill>
                  <a:srgbClr val="008AE8"/>
                </a:solidFill>
                <a:cs typeface="HMOJTABA" pitchFamily="2" charset="-78"/>
              </a:rPr>
              <a:t>4- تعیین جا برای کارکنان (شرح شغل)</a:t>
            </a:r>
          </a:p>
          <a:p>
            <a:pPr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sz="3600" i="1" dirty="0">
                <a:solidFill>
                  <a:srgbClr val="FFCC00"/>
                </a:solidFill>
                <a:cs typeface="HMOJTABA" pitchFamily="2" charset="-78"/>
              </a:rPr>
              <a:t>عوامل مهم در طراحی سازمان : </a:t>
            </a:r>
          </a:p>
          <a:p>
            <a:pPr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                                   استراتژی سازمان ، فناوری ، محیط </a:t>
            </a:r>
          </a:p>
          <a:p>
            <a:pPr eaLnBrk="1" hangingPunct="1">
              <a:buClr>
                <a:srgbClr val="99FF99"/>
              </a:buClr>
              <a:buFont typeface="Wingdings" pitchFamily="2" charset="2"/>
              <a:buNone/>
            </a:pPr>
            <a:endParaRPr lang="fa-IR" sz="2800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77396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4000" i="1" kern="1200" dirty="0">
                <a:solidFill>
                  <a:srgbClr val="FFCC00"/>
                </a:solidFill>
                <a:cs typeface="HMOJTABA" pitchFamily="2" charset="-78"/>
              </a:rPr>
              <a:t>انواع روشهاي طراحي ادارات :</a:t>
            </a:r>
          </a:p>
          <a:p>
            <a:pPr eaLnBrk="1" hangingPunct="1">
              <a:buFont typeface="Wingdings" pitchFamily="2" charset="2"/>
              <a:buNone/>
            </a:pPr>
            <a:endParaRPr lang="fa-IR" sz="1200" i="1" kern="1200" dirty="0">
              <a:solidFill>
                <a:srgbClr val="FFCC00"/>
              </a:solidFill>
              <a:cs typeface="HMOJTABA" pitchFamily="2" charset="-78"/>
            </a:endParaRP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1-</a:t>
            </a:r>
            <a:r>
              <a:rPr lang="fa-IR" sz="3200" dirty="0">
                <a:cs typeface="HMOJTABA" pitchFamily="2" charset="-78"/>
              </a:rPr>
              <a:t> طراحي وظيفه اي</a:t>
            </a: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2-</a:t>
            </a:r>
            <a:r>
              <a:rPr lang="fa-IR" sz="3200" dirty="0">
                <a:cs typeface="HMOJTABA" pitchFamily="2" charset="-78"/>
              </a:rPr>
              <a:t> طراحي محصولي</a:t>
            </a: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3-</a:t>
            </a:r>
            <a:r>
              <a:rPr lang="fa-IR" sz="3200" dirty="0">
                <a:cs typeface="HMOJTABA" pitchFamily="2" charset="-78"/>
              </a:rPr>
              <a:t> طراحي فرآيندي</a:t>
            </a: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4-</a:t>
            </a:r>
            <a:r>
              <a:rPr lang="fa-IR" sz="3200" dirty="0">
                <a:cs typeface="HMOJTABA" pitchFamily="2" charset="-78"/>
              </a:rPr>
              <a:t> طراحي ناحيه ايي</a:t>
            </a: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5-</a:t>
            </a:r>
            <a:r>
              <a:rPr lang="fa-IR" sz="3200" dirty="0">
                <a:cs typeface="HMOJTABA" pitchFamily="2" charset="-78"/>
              </a:rPr>
              <a:t> طراحي بر مبناي خواست مشتري</a:t>
            </a: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6-</a:t>
            </a:r>
            <a:r>
              <a:rPr lang="fa-IR" sz="3200" dirty="0">
                <a:cs typeface="HMOJTABA" pitchFamily="2" charset="-78"/>
              </a:rPr>
              <a:t> طراحي بازاري</a:t>
            </a:r>
          </a:p>
          <a:p>
            <a:pPr lvl="6">
              <a:buFont typeface="Wingdings" pitchFamily="2" charset="2"/>
              <a:buNone/>
            </a:pPr>
            <a:r>
              <a:rPr lang="fa-IR" sz="3200" dirty="0">
                <a:solidFill>
                  <a:srgbClr val="FF99FF"/>
                </a:solidFill>
                <a:cs typeface="HMOJTABA" pitchFamily="2" charset="-78"/>
              </a:rPr>
              <a:t>7- </a:t>
            </a:r>
            <a:r>
              <a:rPr lang="fa-IR" sz="3200" dirty="0">
                <a:cs typeface="HMOJTABA" pitchFamily="2" charset="-78"/>
              </a:rPr>
              <a:t>طراحي زماني بر اساس نوبت هاي کاري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62999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3400" dirty="0">
                <a:solidFill>
                  <a:srgbClr val="33CC33"/>
                </a:solidFill>
                <a:cs typeface="HMOJTABA" pitchFamily="2" charset="-78"/>
              </a:rPr>
              <a:t>صف وستاد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مثال : شرکت توليد کننده جعبه دنده ، به منظور استخدام و ارزيابي کارکنان و يا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حسابداراي به وجود نمي آيد . بلکه اين فعاليت ها صرفاً وظايف پشتيباني است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که در ادارات مختلف سازمان انجام مي شود .</a:t>
            </a:r>
          </a:p>
          <a:p>
            <a:pPr eaLnBrk="1" hangingPunct="1">
              <a:buFont typeface="Wingdings" pitchFamily="2" charset="2"/>
              <a:buNone/>
            </a:pPr>
            <a:endParaRPr lang="fa-IR" sz="2800" dirty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solidFill>
                  <a:srgbClr val="FFCC00"/>
                </a:solidFill>
                <a:cs typeface="HMOJTABA" pitchFamily="2" charset="-78"/>
              </a:rPr>
              <a:t>واحدهاي صفي :</a:t>
            </a:r>
            <a:r>
              <a:rPr lang="fa-IR" sz="2800" dirty="0">
                <a:cs typeface="HMOJTABA" pitchFamily="2" charset="-78"/>
              </a:rPr>
              <a:t> به طور مستقيم در جهت رسيدن به اهداف مورد نظر تلاش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مي کنند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3000" dirty="0">
                <a:solidFill>
                  <a:srgbClr val="FFCC00"/>
                </a:solidFill>
                <a:cs typeface="HMOJTABA" pitchFamily="2" charset="-78"/>
              </a:rPr>
              <a:t>واحدهاي ستادي :</a:t>
            </a:r>
            <a:r>
              <a:rPr lang="fa-IR" sz="2800" dirty="0">
                <a:cs typeface="HMOJTABA" pitchFamily="2" charset="-78"/>
              </a:rPr>
              <a:t> واحدهاي پشتيباني  به طور غير مستقيم و با کمک واحدهاي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   صفي عمل مي کنند ، نمونه ها: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تهيه گزارشات تحليلي ، انجام تحقيقات بازار يابي ،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خدمات عمومي ، امور عمومي ، روابط عمومي ،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چاپ و انتشارات ، امور بودجه و امور پرسنلي .</a:t>
            </a:r>
            <a:endParaRPr lang="en-US" sz="2800" dirty="0"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00544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00200" y="76200"/>
            <a:ext cx="899160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شرح مطالبی در رابطه با تقسيم </a:t>
            </a:r>
            <a:r>
              <a:rPr lang="fa-IR" dirty="0">
                <a:solidFill>
                  <a:srgbClr val="FFCC00"/>
                </a:solidFill>
                <a:cs typeface="HMOJTABA" pitchFamily="2" charset="-78"/>
              </a:rPr>
              <a:t>بندي عمودي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تعيين سلسله مراتب قدرت در سازمان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     سه رده مديريت :      عالي   ،    مياني     ،    عملياتي</a:t>
            </a:r>
          </a:p>
          <a:p>
            <a:pPr eaLnBrk="1" hangingPunct="1">
              <a:lnSpc>
                <a:spcPct val="150000"/>
              </a:lnSpc>
              <a:buNone/>
            </a:pPr>
            <a:endParaRPr lang="fa-IR" sz="800" dirty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جنبه </a:t>
            </a:r>
            <a:r>
              <a:rPr lang="fa-IR" dirty="0">
                <a:solidFill>
                  <a:srgbClr val="FFCC00"/>
                </a:solidFill>
                <a:cs typeface="HMOJTABA" pitchFamily="2" charset="-78"/>
              </a:rPr>
              <a:t>هاي مختلف در طبقه بندي عمودي 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:                                     </a:t>
            </a:r>
            <a:endParaRPr lang="fa-IR" dirty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الف - بلندي ساختار سازماني :      بلند   ،      متوسط     ،      تخت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ب- حيطه نظارت :   تعداد کارکناني که به طور مستقيم به هر مدير گزارش مي دهند .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fa-IR" sz="2800" dirty="0">
                <a:cs typeface="HMOJTABA" pitchFamily="2" charset="-78"/>
              </a:rPr>
              <a:t> ج-  درجه تمرکز :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800" dirty="0">
                <a:cs typeface="HMOJTABA" pitchFamily="2" charset="-78"/>
              </a:rPr>
              <a:t>                 </a:t>
            </a:r>
            <a:r>
              <a:rPr lang="fa-IR" sz="2800" dirty="0">
                <a:cs typeface="HMOJTABA" pitchFamily="2" charset="-78"/>
              </a:rPr>
              <a:t>متمرکز: تصميمات در رده هاي بالا اخذ مي شود 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2800" dirty="0">
                <a:cs typeface="HMOJTABA" pitchFamily="2" charset="-78"/>
              </a:rPr>
              <a:t>                         </a:t>
            </a:r>
            <a:r>
              <a:rPr lang="en-US" sz="2800" dirty="0">
                <a:cs typeface="HMOJTABA" pitchFamily="2" charset="-78"/>
              </a:rPr>
              <a:t>   </a:t>
            </a:r>
            <a:r>
              <a:rPr lang="fa-IR" sz="2800" dirty="0">
                <a:cs typeface="HMOJTABA" pitchFamily="2" charset="-78"/>
              </a:rPr>
              <a:t>    غير متمرکز : تصميم گيري تفويض مي شود .</a:t>
            </a:r>
            <a:endParaRPr lang="en-US" sz="2800" dirty="0"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04204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0" y="1052736"/>
            <a:ext cx="8991600" cy="3208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99FF99"/>
              </a:buClr>
              <a:buFont typeface="Wingdings" pitchFamily="2" charset="2"/>
              <a:buNone/>
            </a:pPr>
            <a:r>
              <a:rPr lang="fa-IR" dirty="0">
                <a:solidFill>
                  <a:srgbClr val="FFCC00"/>
                </a:solidFill>
                <a:cs typeface="HMOJTABA" pitchFamily="2" charset="-78"/>
              </a:rPr>
              <a:t>رابطه بلندی ساخت سازمانی با حیطه نظارت (نسبت معکوس) </a:t>
            </a:r>
          </a:p>
          <a:p>
            <a:pPr eaLnBrk="1" hangingPunct="1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dirty="0">
                <a:solidFill>
                  <a:srgbClr val="FFCC00"/>
                </a:solidFill>
                <a:cs typeface="HMOJTABA" pitchFamily="2" charset="-78"/>
              </a:rPr>
              <a:t>رابطه حیطه نظارت با درجه تمرکز (نسبت معکوس)</a:t>
            </a:r>
          </a:p>
          <a:p>
            <a:pPr eaLnBrk="1" hangingPunct="1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fa-IR" dirty="0">
                <a:solidFill>
                  <a:srgbClr val="FFCC00"/>
                </a:solidFill>
                <a:cs typeface="HMOJTABA" pitchFamily="2" charset="-78"/>
              </a:rPr>
              <a:t>تعیین میزان بلندی ساختار سازمانی (نسبت عکس رضایت شغلی با بلندی </a:t>
            </a:r>
            <a:endParaRPr lang="en-US" dirty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>
              <a:lnSpc>
                <a:spcPct val="150000"/>
              </a:lnSpc>
              <a:buClr>
                <a:srgbClr val="99FF99"/>
              </a:buClr>
              <a:buFont typeface="Wingdings" pitchFamily="2" charset="2"/>
              <a:buNone/>
            </a:pPr>
            <a:r>
              <a:rPr lang="en-US" dirty="0">
                <a:solidFill>
                  <a:srgbClr val="FFCC00"/>
                </a:solidFill>
                <a:cs typeface="HMOJTABA" pitchFamily="2" charset="-78"/>
              </a:rPr>
              <a:t>                                     </a:t>
            </a:r>
            <a:r>
              <a:rPr lang="fa-IR" dirty="0">
                <a:solidFill>
                  <a:srgbClr val="FFCC00"/>
                </a:solidFill>
                <a:cs typeface="HMOJTABA" pitchFamily="2" charset="-78"/>
              </a:rPr>
              <a:t>ساختار سازمانی)</a:t>
            </a:r>
          </a:p>
        </p:txBody>
      </p:sp>
    </p:spTree>
    <p:extLst>
      <p:ext uri="{BB962C8B-B14F-4D97-AF65-F5344CB8AC3E}">
        <p14:creationId xmlns:p14="http://schemas.microsoft.com/office/powerpoint/2010/main" val="15559338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76200"/>
            <a:ext cx="8549712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 fontAlgn="base"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الگوهای جدید سازماندهی :</a:t>
            </a: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 الف - ساخت سازمانی بر مبنای پروژه</a:t>
            </a:r>
          </a:p>
          <a:p>
            <a:pPr marL="342900" indent="-34290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          ب- ساختار ماتریسی (خزانه ای) </a:t>
            </a:r>
          </a:p>
        </p:txBody>
      </p:sp>
    </p:spTree>
    <p:extLst>
      <p:ext uri="{BB962C8B-B14F-4D97-AF65-F5344CB8AC3E}">
        <p14:creationId xmlns:p14="http://schemas.microsoft.com/office/powerpoint/2010/main" val="41192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58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کنترل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0750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 dirty="0">
                <a:cs typeface="Zar" pitchFamily="2" charset="-78"/>
              </a:rPr>
              <a:t>هدایت و رهبری</a:t>
            </a:r>
            <a:endParaRPr lang="en-US" sz="6000" dirty="0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6156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a-IR" sz="4000" dirty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sz="4000" dirty="0">
                <a:solidFill>
                  <a:srgbClr val="FFCC00"/>
                </a:solidFill>
                <a:cs typeface="HMOJTABA" pitchFamily="2" charset="-78"/>
              </a:rPr>
              <a:t>تعريف خلاقيت :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بکارگيري توانايي هاي ذهني براي ايجاد يک فکر يا مفهوم جديد .</a:t>
            </a:r>
            <a:endParaRPr lang="fa-IR" b="1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fa-IR" dirty="0" smtClean="0"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استعداد خلاقيت در افراد متفاوت است .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با مشاوره و هدايت مي توان آن را تقويت کرد .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6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223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33372" y="3048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رهبری :  </a:t>
            </a: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تحت تاثیر قرار دادن رفتار فرد یا گروهی ؛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نفوذ در دیگران جهت کسب هدف؛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تحت تاثیر قرار دادن مردم برای تلاش مشتاقانه در جهت کسب </a:t>
            </a:r>
            <a:endParaRPr lang="en-US" sz="32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US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</a:t>
            </a:r>
            <a:r>
              <a:rPr lang="fa-IR" sz="32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اهداف گروهی؛</a:t>
            </a:r>
          </a:p>
          <a:p>
            <a:pPr algn="r"/>
            <a:endParaRPr lang="fa-IR" sz="1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/>
            <a:endParaRPr lang="fa-IR" sz="1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/>
            <a:endParaRPr lang="fa-IR" sz="1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در </a:t>
            </a: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رهبری</a:t>
            </a: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سلسله مراتب مطرح نیست؛ </a:t>
            </a:r>
          </a:p>
          <a:p>
            <a:pPr marL="571500" indent="-5715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رهبر</a:t>
            </a: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می تواند عضو سازمان نباشد ؛</a:t>
            </a:r>
          </a:p>
        </p:txBody>
      </p:sp>
    </p:spTree>
    <p:extLst>
      <p:ext uri="{BB962C8B-B14F-4D97-AF65-F5344CB8AC3E}">
        <p14:creationId xmlns:p14="http://schemas.microsoft.com/office/powerpoint/2010/main" val="4005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1932" y="192281"/>
            <a:ext cx="337483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خصوصیات رهبر :</a:t>
            </a:r>
          </a:p>
          <a:p>
            <a:pPr algn="r"/>
            <a:endParaRPr lang="fa-IR" sz="1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هوش</a:t>
            </a:r>
          </a:p>
          <a:p>
            <a:pPr marL="457200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بیان رسا</a:t>
            </a:r>
          </a:p>
          <a:p>
            <a:pPr marL="457200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رشد اجتماعی و وسعت دید</a:t>
            </a:r>
          </a:p>
          <a:p>
            <a:pPr marL="457200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انگیزش درونی</a:t>
            </a:r>
            <a:endParaRPr lang="en-US" sz="28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08410" y="3200401"/>
            <a:ext cx="471013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نظریه های رفتار رهبری:</a:t>
            </a:r>
          </a:p>
          <a:p>
            <a:pPr algn="r"/>
            <a:endParaRPr lang="fa-IR" sz="1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marL="457200" indent="-457200" algn="r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پنج سبک عمده در نظریه شبکه مدیریت</a:t>
            </a:r>
          </a:p>
          <a:p>
            <a:pPr marL="457200" indent="-457200" algn="r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سیستمهای مدیریت لیکرت (چهار سبک)</a:t>
            </a:r>
          </a:p>
          <a:p>
            <a:pPr marL="457200" indent="-457200" algn="r" rtl="1">
              <a:lnSpc>
                <a:spcPct val="200000"/>
              </a:lnSpc>
              <a:buFont typeface="Wingdings" pitchFamily="2" charset="2"/>
              <a:buChar char="Ø"/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سبکهای اقتضایی</a:t>
            </a:r>
            <a:endParaRPr lang="en-US" sz="28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533401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سبک رهبری:</a:t>
            </a:r>
          </a:p>
          <a:p>
            <a:pPr algn="r"/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طریقی که رهبر، از نفوذش برای کسب اهداف استفاده می کند، سبک رهبری نامیده می شود. </a:t>
            </a:r>
          </a:p>
          <a:p>
            <a:pPr algn="r"/>
            <a:endParaRPr lang="fa-IR" sz="12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9853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62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defRPr/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</a:t>
            </a:r>
            <a:r>
              <a:rPr lang="fa-IR" sz="32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کنترل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7360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 dirty="0">
                <a:cs typeface="Zar" pitchFamily="2" charset="-78"/>
              </a:rPr>
              <a:t>کنترل</a:t>
            </a:r>
            <a:endParaRPr lang="en-US" sz="6000" dirty="0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5692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2600" y="76200"/>
            <a:ext cx="873593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تعاریف و مفهوم کنترل</a:t>
            </a:r>
          </a:p>
          <a:p>
            <a:pPr algn="r" rtl="1">
              <a:lnSpc>
                <a:spcPct val="150000"/>
              </a:lnSpc>
            </a:pPr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فرآیند چهار مرحله ای کنترل : </a:t>
            </a:r>
          </a:p>
          <a:p>
            <a:pPr marL="2228850" lvl="6" algn="r" rtl="1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مرحله اول؛ تعیین معیارها و ضوابط (استانداردهای کمی، کیفی، مختلط)</a:t>
            </a:r>
          </a:p>
          <a:p>
            <a:pPr marL="2228850" lvl="6" algn="r" rtl="1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مرحله دوم؛ سنجش عملکرد در مقابله با معیارها (چهار روش مقایسه)                           </a:t>
            </a:r>
          </a:p>
          <a:p>
            <a:pPr marL="2228850" lvl="6" algn="r" rtl="1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مرحله سوم؛ تشخیص انحرافات و تحلیل علل آنها</a:t>
            </a:r>
          </a:p>
          <a:p>
            <a:pPr marL="2228850" lvl="6" algn="r" rtl="1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مرحله چهارم؛ تنظیم و اجرای اقدامات اصلاحی</a:t>
            </a:r>
          </a:p>
        </p:txBody>
      </p:sp>
    </p:spTree>
    <p:extLst>
      <p:ext uri="{BB962C8B-B14F-4D97-AF65-F5344CB8AC3E}">
        <p14:creationId xmlns:p14="http://schemas.microsoft.com/office/powerpoint/2010/main" val="1744992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5598" y="0"/>
            <a:ext cx="8839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57150" algn="r" rtl="1">
              <a:lnSpc>
                <a:spcPct val="200000"/>
              </a:lnSpc>
            </a:pPr>
            <a:r>
              <a:rPr lang="fa-IR" sz="30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انواع تدابیر کنترلی و نظارتی :</a:t>
            </a:r>
          </a:p>
          <a:p>
            <a:pPr marL="0" lvl="1" indent="-57150" algn="r" rtl="1">
              <a:lnSpc>
                <a:spcPct val="20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کنترل عملیاتی، بودجه، گزارشهای آماری، گزارشهای خاص، </a:t>
            </a:r>
          </a:p>
          <a:p>
            <a:pPr marL="0" lvl="1" indent="-57150" algn="r" rtl="1">
              <a:lnSpc>
                <a:spcPct val="20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                           ارزشیابی های داخلی، کنترلهای همزمان، کنترلهای مدیریتی.</a:t>
            </a:r>
          </a:p>
          <a:p>
            <a:pPr marL="0" lvl="1" indent="-57150" algn="r" rtl="1">
              <a:lnSpc>
                <a:spcPct val="150000"/>
              </a:lnSpc>
            </a:pPr>
            <a:endParaRPr lang="fa-IR" sz="1200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4619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66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9"/>
            <a:ext cx="38576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defRPr/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</a:t>
            </a:r>
            <a:r>
              <a:rPr lang="fa-IR" sz="32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</a:t>
            </a:r>
            <a:r>
              <a:rPr lang="fa-IR" sz="32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کنترل</a:t>
            </a: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3503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6000" dirty="0">
                <a:cs typeface="Zar" pitchFamily="2" charset="-78"/>
              </a:rPr>
              <a:t>فرهنگ سازمانی</a:t>
            </a:r>
            <a:endParaRPr lang="en-US" sz="6000" dirty="0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7869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2600" y="76200"/>
            <a:ext cx="87359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الف - تعاریف و مفهوم فرهنگ سازمانی</a:t>
            </a:r>
          </a:p>
          <a:p>
            <a:pPr algn="r" rtl="1">
              <a:lnSpc>
                <a:spcPct val="20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ب- ویژگیهای ده گانه ی فرهنگ سازمانی</a:t>
            </a:r>
          </a:p>
          <a:p>
            <a:pPr algn="r" rtl="1">
              <a:lnSpc>
                <a:spcPct val="20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ج- عوامل هشت گانه موثر در ایجاد فرهنگ سازمانی مطلوب :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15421" y="3354020"/>
            <a:ext cx="22781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1. تحمل مخاطره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2. خود کنترلی 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3. طراحی مناسب کار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4. پذیرش ابهام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88398" y="3358293"/>
            <a:ext cx="3567067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5. پذیرش و تحمل اختلاف سلیقه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تحمل پیشنهادهای غیر عملی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تاکید بر نتایج به جای شیوه ها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ارتباطات همه جانبه</a:t>
            </a:r>
          </a:p>
          <a:p>
            <a:pPr algn="r"/>
            <a:endParaRPr lang="en-US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3993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52401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30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د -  تاثیرات فرهنگ اجتماعی بر رفتار سازمانی</a:t>
            </a:r>
          </a:p>
          <a:p>
            <a:pPr algn="r" rtl="1">
              <a:lnSpc>
                <a:spcPct val="30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ه- جلوه های بروز فرهنگ سازمانی</a:t>
            </a:r>
          </a:p>
          <a:p>
            <a:pPr algn="r" rtl="1">
              <a:lnSpc>
                <a:spcPct val="300000"/>
              </a:lnSpc>
            </a:pPr>
            <a:r>
              <a:rPr lang="fa-IR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و-  کارکردهای پنجگانه فرهنگ سازمانی </a:t>
            </a:r>
            <a:endParaRPr lang="en-US" sz="2400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0912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/>
            <a:endParaRPr lang="fa-IR" dirty="0" smtClean="0">
              <a:cs typeface="HMOJTABA" pitchFamily="2" charset="-78"/>
            </a:endParaRPr>
          </a:p>
          <a:p>
            <a:pPr eaLnBrk="1" hangingPunct="1"/>
            <a:endParaRPr lang="fa-IR" dirty="0" smtClean="0">
              <a:cs typeface="HMOJTABA" pitchFamily="2" charset="-78"/>
            </a:endParaRPr>
          </a:p>
          <a:p>
            <a:pPr eaLnBrk="1" hangingPunct="1"/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جهت تقويت خلاقيت</a:t>
            </a:r>
          </a:p>
          <a:p>
            <a:pPr lvl="1" eaLnBrk="1" hangingPunct="1"/>
            <a:r>
              <a:rPr lang="fa-IR" dirty="0" smtClean="0">
                <a:cs typeface="HMOJTABA" pitchFamily="2" charset="-78"/>
              </a:rPr>
              <a:t>جلوگيري از عوامل بازدارنده ي ظهور خلاقيت (درگيرشدن ذهن به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پيش فرض ها و الگوها , عدم اعتماد به نفس ، ترس از انتقاد و شکست )</a:t>
            </a:r>
          </a:p>
          <a:p>
            <a:pPr lvl="1" eaLnBrk="1" hangingPunct="1"/>
            <a:r>
              <a:rPr lang="fa-IR" dirty="0" smtClean="0">
                <a:cs typeface="HMOJTABA" pitchFamily="2" charset="-78"/>
              </a:rPr>
              <a:t>تعامل گروهي</a:t>
            </a:r>
          </a:p>
          <a:p>
            <a:pPr lvl="1" eaLnBrk="1" hangingPunct="1"/>
            <a:r>
              <a:rPr lang="fa-IR" dirty="0" smtClean="0">
                <a:cs typeface="HMOJTABA" pitchFamily="2" charset="-78"/>
              </a:rPr>
              <a:t>کار سخت و طولاني بر روي موضوع .</a:t>
            </a:r>
          </a:p>
          <a:p>
            <a:pPr lvl="1" eaLnBrk="1" hangingPunct="1"/>
            <a:endParaRPr lang="fa-IR" dirty="0" smtClean="0">
              <a:cs typeface="HMOJTABA" pitchFamily="2" charset="-78"/>
            </a:endParaRPr>
          </a:p>
          <a:p>
            <a:pPr eaLnBrk="1" hangingPunct="1"/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منشأ خلاقيت، قوه ي تصور و تخيل است نه قدرت منطق</a:t>
            </a:r>
            <a:endParaRPr lang="en-US" sz="2800" dirty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7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336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40074" y="6308725"/>
            <a:ext cx="277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>
                <a:solidFill>
                  <a:srgbClr val="FFFFFF"/>
                </a:solidFill>
                <a:cs typeface="HMOJTABA" pitchFamily="2" charset="-78"/>
              </a:rPr>
              <a:t>1</a:t>
            </a:r>
            <a:endParaRPr lang="en-US">
              <a:solidFill>
                <a:srgbClr val="FFFFFF"/>
              </a:solidFill>
              <a:cs typeface="HMOJTABA" pitchFamily="2" charset="-78"/>
            </a:endParaRP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67570" y="1571612"/>
            <a:ext cx="3143240" cy="4286280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0"/>
              </a:spcBef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1.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نظريه هاي مديريت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2.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نو آوري</a:t>
            </a:r>
            <a:endParaRPr lang="en-US" b="1" dirty="0" smtClean="0">
              <a:solidFill>
                <a:schemeClr val="bg1">
                  <a:lumMod val="85000"/>
                </a:schemeClr>
              </a:solidFill>
              <a:cs typeface="HMOJTABA" pitchFamily="2" charset="-78"/>
            </a:endParaRP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3. 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تصميم گيري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4.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برنامه ريزي</a:t>
            </a:r>
          </a:p>
          <a:p>
            <a:pPr marL="514350" indent="-514350" eaLnBrk="1" hangingPunct="1">
              <a:lnSpc>
                <a:spcPct val="150000"/>
              </a:lnSpc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5.   </a:t>
            </a:r>
            <a:r>
              <a:rPr lang="fa-IR" b="1" dirty="0" smtClean="0">
                <a:solidFill>
                  <a:schemeClr val="bg1">
                    <a:lumMod val="85000"/>
                  </a:schemeClr>
                </a:solidFill>
                <a:cs typeface="HMOJTABA" pitchFamily="2" charset="-78"/>
              </a:rPr>
              <a:t>سازماندهي</a:t>
            </a:r>
          </a:p>
          <a:p>
            <a:pPr marL="514350" indent="-514350"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  </a:t>
            </a:r>
          </a:p>
          <a:p>
            <a:pPr eaLnBrk="1" hangingPunct="1">
              <a:buClr>
                <a:srgbClr val="33CC33"/>
              </a:buClr>
              <a:buSzTx/>
              <a:buNone/>
              <a:defRPr/>
            </a:pPr>
            <a:r>
              <a:rPr lang="fa-IR" b="1" dirty="0" smtClean="0">
                <a:cs typeface="HMOJTABA" pitchFamily="2" charset="-78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70</a:t>
            </a:fld>
            <a:endParaRPr lang="en-US" dirty="0">
              <a:solidFill>
                <a:srgbClr val="008AE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7792" y="214290"/>
            <a:ext cx="3560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i="1" dirty="0">
                <a:solidFill>
                  <a:srgbClr val="0088E4">
                    <a:lumMod val="75000"/>
                  </a:srgbClr>
                </a:solidFill>
                <a:cs typeface="HMOJTABA" pitchFamily="2" charset="-78"/>
              </a:rPr>
              <a:t>فهرست مطالب : </a:t>
            </a:r>
            <a:endParaRPr lang="en-US" sz="5400" i="1" dirty="0">
              <a:solidFill>
                <a:srgbClr val="0088E4">
                  <a:lumMod val="75000"/>
                </a:srgbClr>
              </a:solidFill>
              <a:cs typeface="HMOJTABA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09852" y="1714488"/>
            <a:ext cx="3857652" cy="465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defRPr/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6.   </a:t>
            </a:r>
            <a:r>
              <a:rPr lang="fa-IR" sz="32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هدايت و رهبري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strike="sngStrike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7.    </a:t>
            </a:r>
            <a:r>
              <a:rPr lang="fa-IR" sz="3200" b="1" strike="sngStrike" spc="-3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ارتباطات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8.    </a:t>
            </a:r>
            <a:r>
              <a:rPr lang="fa-IR" sz="32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کنترل</a:t>
            </a: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 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defRPr/>
            </a:pPr>
            <a:r>
              <a:rPr lang="fa-IR" sz="3200" b="1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9.    </a:t>
            </a:r>
            <a:r>
              <a:rPr lang="fa-IR" sz="3200" b="1" dirty="0">
                <a:solidFill>
                  <a:srgbClr val="FFFFFF">
                    <a:lumMod val="8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فرهنگ سازماني</a:t>
            </a:r>
          </a:p>
          <a:p>
            <a:pPr marL="514350" indent="-514350"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strike="sngStrike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10.  </a:t>
            </a:r>
            <a:r>
              <a:rPr lang="fa-IR" sz="3200" b="1" strike="sngStrike" spc="-300" dirty="0">
                <a:solidFill>
                  <a:srgbClr val="008A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HMOJTABA" pitchFamily="2" charset="-78"/>
              </a:rPr>
              <a:t>جنبه هاي اخلاقي کار مديران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008AE8"/>
              </a:solidFill>
              <a:effectLst>
                <a:outerShdw blurRad="38100" dist="38100" dir="2700000" algn="tl">
                  <a:srgbClr val="000000"/>
                </a:outerShdw>
              </a:effectLst>
              <a:cs typeface="HMOJTABA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6825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45226-1F73-48B1-848F-EBD1F260526F}" type="slidenum">
              <a:rPr lang="ar-SA" smtClean="0">
                <a:solidFill>
                  <a:srgbClr val="008AE8"/>
                </a:solidFill>
              </a:rPr>
              <a:pPr/>
              <a:t>71</a:t>
            </a:fld>
            <a:endParaRPr lang="en-US">
              <a:solidFill>
                <a:srgbClr val="008AE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6844" y="571481"/>
            <a:ext cx="8858312" cy="41857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 fontAlgn="base">
              <a:spcBef>
                <a:spcPts val="1200"/>
              </a:spcBef>
              <a:spcAft>
                <a:spcPct val="0"/>
              </a:spcAft>
            </a:pPr>
            <a:r>
              <a:rPr lang="fa-IR" sz="3600" dirty="0">
                <a:solidFill>
                  <a:srgbClr val="008AE8"/>
                </a:solidFill>
                <a:cs typeface="HMOJTABA" pitchFamily="2" charset="-78"/>
              </a:rPr>
              <a:t>ذهن ما باغچه است</a:t>
            </a:r>
          </a:p>
          <a:p>
            <a:pPr algn="r" rtl="1" fontAlgn="base">
              <a:spcBef>
                <a:spcPts val="1200"/>
              </a:spcBef>
              <a:spcAft>
                <a:spcPct val="0"/>
              </a:spcAft>
            </a:pPr>
            <a:r>
              <a:rPr lang="fa-IR" sz="3600" dirty="0">
                <a:solidFill>
                  <a:srgbClr val="008AE8"/>
                </a:solidFill>
                <a:cs typeface="HMOJTABA" pitchFamily="2" charset="-78"/>
              </a:rPr>
              <a:t>     گل در آن باید کاشت</a:t>
            </a:r>
          </a:p>
          <a:p>
            <a:pPr algn="r" rtl="1" fontAlgn="base">
              <a:spcBef>
                <a:spcPts val="1200"/>
              </a:spcBef>
              <a:spcAft>
                <a:spcPct val="0"/>
              </a:spcAft>
            </a:pPr>
            <a:r>
              <a:rPr lang="fa-IR" sz="3600" dirty="0">
                <a:solidFill>
                  <a:srgbClr val="008AE8"/>
                </a:solidFill>
                <a:cs typeface="HMOJTABA" pitchFamily="2" charset="-78"/>
              </a:rPr>
              <a:t>          و نکاری، گل من </a:t>
            </a:r>
          </a:p>
          <a:p>
            <a:pPr algn="r" rtl="1" fontAlgn="base">
              <a:spcBef>
                <a:spcPts val="1200"/>
              </a:spcBef>
              <a:spcAft>
                <a:spcPct val="0"/>
              </a:spcAft>
            </a:pPr>
            <a:r>
              <a:rPr lang="fa-IR" sz="3600" dirty="0">
                <a:solidFill>
                  <a:srgbClr val="008AE8"/>
                </a:solidFill>
                <a:cs typeface="HMOJTABA" pitchFamily="2" charset="-78"/>
              </a:rPr>
              <a:t>              علف هرز در آن می روید</a:t>
            </a:r>
          </a:p>
          <a:p>
            <a:pPr algn="r" rtl="1" fontAlgn="base">
              <a:spcBef>
                <a:spcPts val="1200"/>
              </a:spcBef>
              <a:spcAft>
                <a:spcPct val="0"/>
              </a:spcAft>
            </a:pPr>
            <a:r>
              <a:rPr lang="fa-IR" sz="3600" dirty="0">
                <a:solidFill>
                  <a:srgbClr val="008AE8"/>
                </a:solidFill>
                <a:cs typeface="HMOJTABA" pitchFamily="2" charset="-78"/>
              </a:rPr>
              <a:t>                  قیمت کاشتن یک گل سرخ</a:t>
            </a:r>
          </a:p>
          <a:p>
            <a:pPr algn="r" rtl="1" fontAlgn="base">
              <a:spcBef>
                <a:spcPts val="1200"/>
              </a:spcBef>
              <a:spcAft>
                <a:spcPct val="0"/>
              </a:spcAft>
            </a:pPr>
            <a:r>
              <a:rPr lang="fa-IR" sz="3600" dirty="0">
                <a:solidFill>
                  <a:srgbClr val="008AE8"/>
                </a:solidFill>
                <a:cs typeface="HMOJTABA" pitchFamily="2" charset="-78"/>
              </a:rPr>
              <a:t>                     کمتر از قیمت برداشتن هرزگی آن علف است. </a:t>
            </a:r>
          </a:p>
        </p:txBody>
      </p:sp>
    </p:spTree>
    <p:extLst>
      <p:ext uri="{BB962C8B-B14F-4D97-AF65-F5344CB8AC3E}">
        <p14:creationId xmlns:p14="http://schemas.microsoft.com/office/powerpoint/2010/main" val="11524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72</a:t>
            </a:fld>
            <a:endParaRPr lang="en-US">
              <a:solidFill>
                <a:srgbClr val="008AE8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188" y="285729"/>
            <a:ext cx="8131329" cy="5770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a-IR" sz="1000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</a:t>
            </a:r>
            <a:r>
              <a:rPr lang="fa-IR" sz="2400" b="1" i="1" dirty="0">
                <a:solidFill>
                  <a:srgbClr val="008AE8"/>
                </a:solidFill>
                <a:cs typeface="HMOJTABA" pitchFamily="2" charset="-78"/>
              </a:rPr>
              <a:t>معرفي كتاب :</a:t>
            </a: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</a:t>
            </a:r>
            <a:r>
              <a:rPr lang="fa-IR" b="1" i="1" dirty="0">
                <a:solidFill>
                  <a:srgbClr val="008AE8"/>
                </a:solidFill>
                <a:cs typeface="HMOJTABA" pitchFamily="2" charset="-78"/>
              </a:rPr>
              <a:t>معجزه ي ارتباط و ان.ال.پي.  </a:t>
            </a: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، نويسنده </a:t>
            </a:r>
            <a:r>
              <a:rPr lang="fa-IR" b="1" i="1" dirty="0">
                <a:solidFill>
                  <a:srgbClr val="008AE8"/>
                </a:solidFill>
                <a:cs typeface="HMOJTABA" pitchFamily="2" charset="-78"/>
              </a:rPr>
              <a:t>چري ريچارد سون </a:t>
            </a: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، ترجمه </a:t>
            </a:r>
            <a:r>
              <a:rPr lang="fa-IR" b="1" i="1" dirty="0">
                <a:solidFill>
                  <a:srgbClr val="008AE8"/>
                </a:solidFill>
                <a:cs typeface="HMOJTABA" pitchFamily="2" charset="-78"/>
              </a:rPr>
              <a:t>مهدي قراچه داغي </a:t>
            </a: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، </a:t>
            </a: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                  نشر آسيم ، چاپ چهاردهم ، تهران، 1389. </a:t>
            </a: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فصول کتاب :       1. ارتباط موثر چیست؟ راههای دست یافتن به آن چگونه است؟ </a:t>
            </a: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                            قانون راه حلهای متنوع،  همگام شدن،  زبان بدن،  باورهاو عقاید.</a:t>
            </a: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                         2. هنر برقراری ارتباط روشن (فهم چگونگی فهم دیگران)، شیوه های ادراک.</a:t>
            </a: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                         3. هنر متقاعد کردن، ارائه نقطه نظرات به شکلی که ایجاد مقاومت نکند.</a:t>
            </a: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                                         4. روبه رو شدن با مقاومتها و مخالفتها، شخصیتهای مقاوم. 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1200" dirty="0">
              <a:solidFill>
                <a:srgbClr val="008AE8"/>
              </a:solidFill>
              <a:cs typeface="HMOJTABA" pitchFamily="2" charset="-78"/>
            </a:endParaRP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dirty="0">
                <a:solidFill>
                  <a:srgbClr val="008AE8"/>
                </a:solidFill>
                <a:cs typeface="HMOJTABA" pitchFamily="2" charset="-78"/>
              </a:rPr>
              <a:t>رفرنس اصلي:</a:t>
            </a:r>
          </a:p>
          <a:p>
            <a:pPr algn="r" rt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8AE8"/>
                </a:solidFill>
                <a:cs typeface="HMOJTABA" pitchFamily="2" charset="-78"/>
              </a:rPr>
              <a:t>The Magic of Rapport</a:t>
            </a:r>
            <a:r>
              <a:rPr lang="en-US" dirty="0">
                <a:solidFill>
                  <a:srgbClr val="008AE8"/>
                </a:solidFill>
                <a:cs typeface="HMOJTABA" pitchFamily="2" charset="-78"/>
              </a:rPr>
              <a:t>, by: Richardson Jerry, Meta publications U.S.A. , 1987</a:t>
            </a:r>
          </a:p>
        </p:txBody>
      </p:sp>
    </p:spTree>
    <p:extLst>
      <p:ext uri="{BB962C8B-B14F-4D97-AF65-F5344CB8AC3E}">
        <p14:creationId xmlns:p14="http://schemas.microsoft.com/office/powerpoint/2010/main" val="220378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/>
            <a:endParaRPr lang="fa-IR" sz="4000" dirty="0">
              <a:solidFill>
                <a:srgbClr val="FFCC00"/>
              </a:solidFill>
              <a:cs typeface="HMOJTABA" pitchFamily="2" charset="-78"/>
            </a:endParaRPr>
          </a:p>
          <a:p>
            <a:pPr eaLnBrk="1" hangingPunct="1"/>
            <a:r>
              <a:rPr lang="fa-IR" sz="4000" dirty="0">
                <a:solidFill>
                  <a:srgbClr val="FFCC00"/>
                </a:solidFill>
                <a:cs typeface="HMOJTABA" pitchFamily="2" charset="-78"/>
              </a:rPr>
              <a:t>ويژگي هاي فرد خلاق :</a:t>
            </a:r>
            <a:r>
              <a:rPr lang="fa-IR" dirty="0" smtClean="0">
                <a:cs typeface="HMOJTABA" pitchFamily="2" charset="-78"/>
              </a:rPr>
              <a:t> </a:t>
            </a:r>
          </a:p>
          <a:p>
            <a:pPr eaLnBrk="1" hangingPunct="1"/>
            <a:endParaRPr lang="fa-IR" dirty="0" smtClean="0">
              <a:cs typeface="HMOJTABA" pitchFamily="2" charset="-78"/>
            </a:endParaRPr>
          </a:p>
          <a:p>
            <a:pPr eaLnBrk="1" hangingPunct="1">
              <a:buClr>
                <a:srgbClr val="FFCC00"/>
              </a:buClr>
              <a:buFontTx/>
              <a:buChar char="•"/>
            </a:pPr>
            <a:r>
              <a:rPr lang="fa-IR" dirty="0" smtClean="0">
                <a:cs typeface="HMOJTABA" pitchFamily="2" charset="-78"/>
              </a:rPr>
              <a:t>انعطاف پذيري</a:t>
            </a:r>
          </a:p>
          <a:p>
            <a:pPr eaLnBrk="1" hangingPunct="1">
              <a:buClr>
                <a:srgbClr val="FFCC00"/>
              </a:buClr>
              <a:buFontTx/>
              <a:buChar char="•"/>
            </a:pPr>
            <a:r>
              <a:rPr lang="fa-IR" dirty="0" smtClean="0">
                <a:cs typeface="HMOJTABA" pitchFamily="2" charset="-78"/>
              </a:rPr>
              <a:t>ارائه ي فکرهاي تازه و توجه به مواردي که قبلاً مورد توجه واقع نشده است .</a:t>
            </a:r>
          </a:p>
          <a:p>
            <a:pPr eaLnBrk="1" hangingPunct="1">
              <a:buClr>
                <a:srgbClr val="FFCC00"/>
              </a:buClr>
              <a:buFontTx/>
              <a:buChar char="•"/>
            </a:pPr>
            <a:r>
              <a:rPr lang="fa-IR" dirty="0" smtClean="0">
                <a:cs typeface="HMOJTABA" pitchFamily="2" charset="-78"/>
              </a:rPr>
              <a:t>ايجاد ارتباط بين ايده ها و تجربيات گوناگون</a:t>
            </a:r>
          </a:p>
          <a:p>
            <a:pPr eaLnBrk="1" hangingPunct="1">
              <a:buClr>
                <a:srgbClr val="FFCC00"/>
              </a:buClr>
              <a:buFontTx/>
              <a:buChar char="•"/>
            </a:pPr>
            <a:r>
              <a:rPr lang="fa-IR" dirty="0" smtClean="0">
                <a:cs typeface="HMOJTABA" pitchFamily="2" charset="-78"/>
              </a:rPr>
              <a:t>ترديد داشتن نسبت به فرض هاي قبلي و داشتن استقلال فکري . </a:t>
            </a:r>
            <a:endParaRPr lang="en-US" dirty="0" smtClean="0">
              <a:cs typeface="HMOJTAB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8</a:t>
            </a:fld>
            <a:endParaRPr lang="en-US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206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4825" y="260350"/>
            <a:ext cx="8642350" cy="6337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a-IR" sz="4000" dirty="0">
                <a:solidFill>
                  <a:srgbClr val="FFCC00"/>
                </a:solidFill>
                <a:cs typeface="HMOJTABA" pitchFamily="2" charset="-78"/>
              </a:rPr>
              <a:t>فرايند خلاقيت</a:t>
            </a:r>
            <a:r>
              <a:rPr lang="fa-IR" dirty="0" smtClean="0">
                <a:solidFill>
                  <a:srgbClr val="FFCC00"/>
                </a:solidFill>
                <a:cs typeface="HMOJTABA" pitchFamily="2" charset="-78"/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endParaRPr lang="fa-IR" sz="800" dirty="0">
              <a:solidFill>
                <a:srgbClr val="FFCC00"/>
              </a:solidFill>
              <a:cs typeface="HMOJTABA" pitchFamily="2" charset="-7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fa-IR" sz="2400" b="1" i="1" dirty="0">
                <a:cs typeface="HMOJTABA" pitchFamily="2" charset="-78"/>
              </a:rPr>
              <a:t>خلاقيت چگونه و طي چه مراحل و فرآيندي بروز مي کند؟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a-IR" sz="2400" b="1" i="1" dirty="0">
                <a:cs typeface="HMOJTABA" pitchFamily="2" charset="-78"/>
              </a:rPr>
              <a:t>هنوز شناخت جامعي ارائه نشده است........</a:t>
            </a:r>
          </a:p>
          <a:p>
            <a:pPr eaLnBrk="1" hangingPunct="1">
              <a:buFont typeface="Wingdings" pitchFamily="2" charset="2"/>
              <a:buNone/>
            </a:pPr>
            <a:endParaRPr lang="fa-IR" sz="1000" dirty="0">
              <a:solidFill>
                <a:srgbClr val="33CC33"/>
              </a:solidFill>
              <a:cs typeface="HMOJTABA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solidFill>
                  <a:srgbClr val="33CC33"/>
                </a:solidFill>
                <a:cs typeface="HMOJTABA" pitchFamily="2" charset="-78"/>
              </a:rPr>
              <a:t>1.</a:t>
            </a:r>
            <a:r>
              <a:rPr lang="fa-IR" dirty="0" smtClean="0">
                <a:cs typeface="HMOJTABA" pitchFamily="2" charset="-78"/>
              </a:rPr>
              <a:t> کسب ديدگاه و نگرش موافق در رابطه با ايده هاي جديد</a:t>
            </a:r>
          </a:p>
          <a:p>
            <a:pPr lvl="1" rtl="0" eaLnBrk="1" hangingPunct="1"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      - آزادي فکرفردي </a:t>
            </a:r>
          </a:p>
          <a:p>
            <a:pPr lvl="1" rtl="0" eaLnBrk="1" hangingPunct="1">
              <a:buFont typeface="Wingdings" pitchFamily="2" charset="2"/>
              <a:buNone/>
            </a:pPr>
            <a:r>
              <a:rPr lang="fa-IR" sz="3200" dirty="0">
                <a:cs typeface="HMOJTABA" pitchFamily="2" charset="-78"/>
              </a:rPr>
              <a:t>      - آزادي فکراجتماعي</a:t>
            </a:r>
            <a:r>
              <a:rPr lang="fa-IR" dirty="0" smtClean="0">
                <a:cs typeface="HMOJTABA" pitchFamily="2" charset="-78"/>
              </a:rPr>
              <a:t>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 - ايجاد نگرش مثبت در فرد نسبت به آزادي فکر</a:t>
            </a:r>
          </a:p>
          <a:p>
            <a:pPr eaLnBrk="1" hangingPunct="1">
              <a:buFont typeface="Wingdings" pitchFamily="2" charset="2"/>
              <a:buNone/>
            </a:pPr>
            <a:r>
              <a:rPr lang="fa-IR" dirty="0" smtClean="0">
                <a:cs typeface="HMOJTABA" pitchFamily="2" charset="-78"/>
              </a:rPr>
              <a:t>     ( بسياري از فکرها غيرعملي و شايد خنده دار به نظر برسد )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E5DFA-6225-4F73-8A5A-FF0B72098B84}" type="slidenum">
              <a:rPr lang="ar-SA" smtClean="0">
                <a:solidFill>
                  <a:srgbClr val="008AE8"/>
                </a:solidFill>
              </a:rPr>
              <a:pPr/>
              <a:t>9</a:t>
            </a:fld>
            <a:endParaRPr lang="en-US" dirty="0">
              <a:solidFill>
                <a:srgbClr val="008A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8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HMOJTABA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HMOJTABA" pitchFamily="2" charset="-78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HMOJTABA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HMOJTABA" pitchFamily="2" charset="-78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4350</Words>
  <Application>Microsoft Office PowerPoint</Application>
  <PresentationFormat>Widescreen</PresentationFormat>
  <Paragraphs>754</Paragraphs>
  <Slides>72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72</vt:i4>
      </vt:variant>
    </vt:vector>
  </HeadingPairs>
  <TitlesOfParts>
    <vt:vector size="83" baseType="lpstr">
      <vt:lpstr>Arial</vt:lpstr>
      <vt:lpstr>Calibri</vt:lpstr>
      <vt:lpstr>Calibri Light</vt:lpstr>
      <vt:lpstr>HMOJTABA</vt:lpstr>
      <vt:lpstr>Tahoma</vt:lpstr>
      <vt:lpstr>Times New Roman</vt:lpstr>
      <vt:lpstr>Wingdings</vt:lpstr>
      <vt:lpstr>Zar</vt:lpstr>
      <vt:lpstr>Office Theme</vt:lpstr>
      <vt:lpstr>Ripple</vt:lpstr>
      <vt:lpstr>1_Ripple</vt:lpstr>
      <vt:lpstr>PowerPoint Presentation</vt:lpstr>
      <vt:lpstr>    دانشگاه صنعتي اصفهان     دانشكده مهندسی صنايع و سيستمها</vt:lpstr>
      <vt:lpstr>PowerPoint Presentation</vt:lpstr>
      <vt:lpstr>نو آوري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تصميم گيري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برنامه ريزي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سازماندهي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هدایت و رهبری</vt:lpstr>
      <vt:lpstr>PowerPoint Presentation</vt:lpstr>
      <vt:lpstr>PowerPoint Presentation</vt:lpstr>
      <vt:lpstr>PowerPoint Presentation</vt:lpstr>
      <vt:lpstr>کنترل</vt:lpstr>
      <vt:lpstr>PowerPoint Presentation</vt:lpstr>
      <vt:lpstr>PowerPoint Presentation</vt:lpstr>
      <vt:lpstr>PowerPoint Presentation</vt:lpstr>
      <vt:lpstr>فرهنگ سازمانی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3</cp:revision>
  <cp:lastPrinted>2016-02-14T11:08:15Z</cp:lastPrinted>
  <dcterms:created xsi:type="dcterms:W3CDTF">2016-02-01T08:45:22Z</dcterms:created>
  <dcterms:modified xsi:type="dcterms:W3CDTF">2016-02-14T11:08:24Z</dcterms:modified>
</cp:coreProperties>
</file>