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0.xml" ContentType="application/vnd.openxmlformats-officedocument.presentationml.slide+xml"/>
  <Override PartName="/ppt/slides/slide141.xml" ContentType="application/vnd.openxmlformats-officedocument.presentationml.slide+xml"/>
  <Override PartName="/ppt/slides/slide142.xml" ContentType="application/vnd.openxmlformats-officedocument.presentationml.slide+xml"/>
  <Override PartName="/ppt/slides/slide143.xml" ContentType="application/vnd.openxmlformats-officedocument.presentationml.slide+xml"/>
  <Override PartName="/ppt/slides/slide144.xml" ContentType="application/vnd.openxmlformats-officedocument.presentationml.slide+xml"/>
  <Override PartName="/ppt/slides/slide145.xml" ContentType="application/vnd.openxmlformats-officedocument.presentationml.slide+xml"/>
  <Override PartName="/ppt/slides/slide146.xml" ContentType="application/vnd.openxmlformats-officedocument.presentationml.slide+xml"/>
  <Override PartName="/ppt/slides/slide147.xml" ContentType="application/vnd.openxmlformats-officedocument.presentationml.slide+xml"/>
  <Override PartName="/ppt/slides/slide148.xml" ContentType="application/vnd.openxmlformats-officedocument.presentationml.slide+xml"/>
  <Override PartName="/ppt/slides/slide149.xml" ContentType="application/vnd.openxmlformats-officedocument.presentationml.slide+xml"/>
  <Override PartName="/ppt/slides/slide150.xml" ContentType="application/vnd.openxmlformats-officedocument.presentationml.slide+xml"/>
  <Override PartName="/ppt/slides/slide151.xml" ContentType="application/vnd.openxmlformats-officedocument.presentationml.slide+xml"/>
  <Override PartName="/ppt/slides/slide152.xml" ContentType="application/vnd.openxmlformats-officedocument.presentationml.slide+xml"/>
  <Override PartName="/ppt/slides/slide153.xml" ContentType="application/vnd.openxmlformats-officedocument.presentationml.slide+xml"/>
  <Override PartName="/ppt/slides/slide154.xml" ContentType="application/vnd.openxmlformats-officedocument.presentationml.slide+xml"/>
  <Override PartName="/ppt/slides/slide155.xml" ContentType="application/vnd.openxmlformats-officedocument.presentationml.slide+xml"/>
  <Override PartName="/ppt/slides/slide156.xml" ContentType="application/vnd.openxmlformats-officedocument.presentationml.slide+xml"/>
  <Override PartName="/ppt/slides/slide157.xml" ContentType="application/vnd.openxmlformats-officedocument.presentationml.slide+xml"/>
  <Override PartName="/ppt/slides/slide158.xml" ContentType="application/vnd.openxmlformats-officedocument.presentationml.slide+xml"/>
  <Override PartName="/ppt/slides/slide159.xml" ContentType="application/vnd.openxmlformats-officedocument.presentationml.slide+xml"/>
  <Override PartName="/ppt/slides/slide160.xml" ContentType="application/vnd.openxmlformats-officedocument.presentationml.slide+xml"/>
  <Override PartName="/ppt/slides/slide161.xml" ContentType="application/vnd.openxmlformats-officedocument.presentationml.slide+xml"/>
  <Override PartName="/ppt/slides/slide162.xml" ContentType="application/vnd.openxmlformats-officedocument.presentationml.slide+xml"/>
  <Override PartName="/ppt/slides/slide163.xml" ContentType="application/vnd.openxmlformats-officedocument.presentationml.slide+xml"/>
  <Override PartName="/ppt/slides/slide164.xml" ContentType="application/vnd.openxmlformats-officedocument.presentationml.slide+xml"/>
  <Override PartName="/ppt/slides/slide165.xml" ContentType="application/vnd.openxmlformats-officedocument.presentationml.slide+xml"/>
  <Override PartName="/ppt/slides/slide166.xml" ContentType="application/vnd.openxmlformats-officedocument.presentationml.slide+xml"/>
  <Override PartName="/ppt/slides/slide167.xml" ContentType="application/vnd.openxmlformats-officedocument.presentationml.slide+xml"/>
  <Override PartName="/ppt/slides/slide168.xml" ContentType="application/vnd.openxmlformats-officedocument.presentationml.slide+xml"/>
  <Override PartName="/ppt/slides/slide169.xml" ContentType="application/vnd.openxmlformats-officedocument.presentationml.slide+xml"/>
  <Override PartName="/ppt/slides/slide170.xml" ContentType="application/vnd.openxmlformats-officedocument.presentationml.slide+xml"/>
  <Override PartName="/ppt/slides/slide171.xml" ContentType="application/vnd.openxmlformats-officedocument.presentationml.slide+xml"/>
  <Override PartName="/ppt/slides/slide172.xml" ContentType="application/vnd.openxmlformats-officedocument.presentationml.slide+xml"/>
  <Override PartName="/ppt/slides/slide173.xml" ContentType="application/vnd.openxmlformats-officedocument.presentationml.slide+xml"/>
  <Override PartName="/ppt/slides/slide174.xml" ContentType="application/vnd.openxmlformats-officedocument.presentationml.slide+xml"/>
  <Override PartName="/ppt/slides/slide175.xml" ContentType="application/vnd.openxmlformats-officedocument.presentationml.slide+xml"/>
  <Override PartName="/ppt/slides/slide176.xml" ContentType="application/vnd.openxmlformats-officedocument.presentationml.slide+xml"/>
  <Override PartName="/ppt/slides/slide177.xml" ContentType="application/vnd.openxmlformats-officedocument.presentationml.slide+xml"/>
  <Override PartName="/ppt/slides/slide178.xml" ContentType="application/vnd.openxmlformats-officedocument.presentationml.slide+xml"/>
  <Override PartName="/ppt/slides/slide179.xml" ContentType="application/vnd.openxmlformats-officedocument.presentationml.slide+xml"/>
  <Override PartName="/ppt/slides/slide180.xml" ContentType="application/vnd.openxmlformats-officedocument.presentationml.slide+xml"/>
  <Override PartName="/ppt/slides/slide181.xml" ContentType="application/vnd.openxmlformats-officedocument.presentationml.slide+xml"/>
  <Override PartName="/ppt/slides/slide182.xml" ContentType="application/vnd.openxmlformats-officedocument.presentationml.slide+xml"/>
  <Override PartName="/ppt/slides/slide183.xml" ContentType="application/vnd.openxmlformats-officedocument.presentationml.slide+xml"/>
  <Override PartName="/ppt/slides/slide184.xml" ContentType="application/vnd.openxmlformats-officedocument.presentationml.slide+xml"/>
  <Override PartName="/ppt/slides/slide185.xml" ContentType="application/vnd.openxmlformats-officedocument.presentationml.slide+xml"/>
  <Override PartName="/ppt/slides/slide186.xml" ContentType="application/vnd.openxmlformats-officedocument.presentationml.slide+xml"/>
  <Override PartName="/ppt/slides/slide187.xml" ContentType="application/vnd.openxmlformats-officedocument.presentationml.slide+xml"/>
  <Override PartName="/ppt/slides/slide188.xml" ContentType="application/vnd.openxmlformats-officedocument.presentationml.slide+xml"/>
  <Override PartName="/ppt/slides/slide189.xml" ContentType="application/vnd.openxmlformats-officedocument.presentationml.slide+xml"/>
  <Override PartName="/ppt/slides/slide190.xml" ContentType="application/vnd.openxmlformats-officedocument.presentationml.slide+xml"/>
  <Override PartName="/ppt/slides/slide191.xml" ContentType="application/vnd.openxmlformats-officedocument.presentationml.slide+xml"/>
  <Override PartName="/ppt/slides/slide192.xml" ContentType="application/vnd.openxmlformats-officedocument.presentationml.slide+xml"/>
  <Override PartName="/ppt/slides/slide193.xml" ContentType="application/vnd.openxmlformats-officedocument.presentationml.slide+xml"/>
  <Override PartName="/ppt/slides/slide194.xml" ContentType="application/vnd.openxmlformats-officedocument.presentationml.slide+xml"/>
  <Override PartName="/ppt/slides/slide195.xml" ContentType="application/vnd.openxmlformats-officedocument.presentationml.slide+xml"/>
  <Override PartName="/ppt/slides/slide196.xml" ContentType="application/vnd.openxmlformats-officedocument.presentationml.slide+xml"/>
  <Override PartName="/ppt/slides/slide197.xml" ContentType="application/vnd.openxmlformats-officedocument.presentationml.slide+xml"/>
  <Override PartName="/ppt/slides/slide198.xml" ContentType="application/vnd.openxmlformats-officedocument.presentationml.slide+xml"/>
  <Override PartName="/ppt/slides/slide199.xml" ContentType="application/vnd.openxmlformats-officedocument.presentationml.slide+xml"/>
  <Override PartName="/ppt/slides/slide200.xml" ContentType="application/vnd.openxmlformats-officedocument.presentationml.slide+xml"/>
  <Override PartName="/ppt/slides/slide201.xml" ContentType="application/vnd.openxmlformats-officedocument.presentationml.slide+xml"/>
  <Override PartName="/ppt/slides/slide202.xml" ContentType="application/vnd.openxmlformats-officedocument.presentationml.slide+xml"/>
  <Override PartName="/ppt/slides/slide203.xml" ContentType="application/vnd.openxmlformats-officedocument.presentationml.slide+xml"/>
  <Override PartName="/ppt/slides/slide204.xml" ContentType="application/vnd.openxmlformats-officedocument.presentationml.slide+xml"/>
  <Override PartName="/ppt/slides/slide205.xml" ContentType="application/vnd.openxmlformats-officedocument.presentationml.slide+xml"/>
  <Override PartName="/ppt/slides/slide206.xml" ContentType="application/vnd.openxmlformats-officedocument.presentationml.slide+xml"/>
  <Override PartName="/ppt/slides/slide207.xml" ContentType="application/vnd.openxmlformats-officedocument.presentationml.slide+xml"/>
  <Override PartName="/ppt/slides/slide208.xml" ContentType="application/vnd.openxmlformats-officedocument.presentationml.slide+xml"/>
  <Override PartName="/ppt/slides/slide209.xml" ContentType="application/vnd.openxmlformats-officedocument.presentationml.slide+xml"/>
  <Override PartName="/ppt/slides/slide210.xml" ContentType="application/vnd.openxmlformats-officedocument.presentationml.slide+xml"/>
  <Override PartName="/ppt/slides/slide211.xml" ContentType="application/vnd.openxmlformats-officedocument.presentationml.slide+xml"/>
  <Override PartName="/ppt/slides/slide212.xml" ContentType="application/vnd.openxmlformats-officedocument.presentationml.slide+xml"/>
  <Override PartName="/ppt/slides/slide213.xml" ContentType="application/vnd.openxmlformats-officedocument.presentationml.slide+xml"/>
  <Override PartName="/ppt/slides/slide214.xml" ContentType="application/vnd.openxmlformats-officedocument.presentationml.slide+xml"/>
  <Override PartName="/ppt/slides/slide215.xml" ContentType="application/vnd.openxmlformats-officedocument.presentationml.slide+xml"/>
  <Override PartName="/ppt/slides/slide216.xml" ContentType="application/vnd.openxmlformats-officedocument.presentationml.slide+xml"/>
  <Override PartName="/ppt/slides/slide217.xml" ContentType="application/vnd.openxmlformats-officedocument.presentationml.slide+xml"/>
  <Override PartName="/ppt/slides/slide218.xml" ContentType="application/vnd.openxmlformats-officedocument.presentationml.slide+xml"/>
  <Override PartName="/ppt/slides/slide219.xml" ContentType="application/vnd.openxmlformats-officedocument.presentationml.slide+xml"/>
  <Override PartName="/ppt/slides/slide220.xml" ContentType="application/vnd.openxmlformats-officedocument.presentationml.slide+xml"/>
  <Override PartName="/ppt/slides/slide221.xml" ContentType="application/vnd.openxmlformats-officedocument.presentationml.slide+xml"/>
  <Override PartName="/ppt/slides/slide222.xml" ContentType="application/vnd.openxmlformats-officedocument.presentationml.slide+xml"/>
  <Override PartName="/ppt/slides/slide223.xml" ContentType="application/vnd.openxmlformats-officedocument.presentationml.slide+xml"/>
  <Override PartName="/ppt/slides/slide224.xml" ContentType="application/vnd.openxmlformats-officedocument.presentationml.slide+xml"/>
  <Override PartName="/ppt/slides/slide225.xml" ContentType="application/vnd.openxmlformats-officedocument.presentationml.slide+xml"/>
  <Override PartName="/ppt/slides/slide226.xml" ContentType="application/vnd.openxmlformats-officedocument.presentationml.slide+xml"/>
  <Override PartName="/ppt/slides/slide227.xml" ContentType="application/vnd.openxmlformats-officedocument.presentationml.slide+xml"/>
  <Override PartName="/ppt/slides/slide228.xml" ContentType="application/vnd.openxmlformats-officedocument.presentationml.slide+xml"/>
  <Override PartName="/ppt/slides/slide229.xml" ContentType="application/vnd.openxmlformats-officedocument.presentationml.slide+xml"/>
  <Override PartName="/ppt/slides/slide230.xml" ContentType="application/vnd.openxmlformats-officedocument.presentationml.slide+xml"/>
  <Override PartName="/ppt/slides/slide231.xml" ContentType="application/vnd.openxmlformats-officedocument.presentationml.slide+xml"/>
  <Override PartName="/ppt/slides/slide232.xml" ContentType="application/vnd.openxmlformats-officedocument.presentationml.slide+xml"/>
  <Override PartName="/ppt/slides/slide233.xml" ContentType="application/vnd.openxmlformats-officedocument.presentationml.slide+xml"/>
  <Override PartName="/ppt/slides/slide234.xml" ContentType="application/vnd.openxmlformats-officedocument.presentationml.slide+xml"/>
  <Override PartName="/ppt/slides/slide235.xml" ContentType="application/vnd.openxmlformats-officedocument.presentationml.slide+xml"/>
  <Override PartName="/ppt/slides/slide236.xml" ContentType="application/vnd.openxmlformats-officedocument.presentationml.slide+xml"/>
  <Override PartName="/ppt/slides/slide237.xml" ContentType="application/vnd.openxmlformats-officedocument.presentationml.slide+xml"/>
  <Override PartName="/ppt/slides/slide238.xml" ContentType="application/vnd.openxmlformats-officedocument.presentationml.slide+xml"/>
  <Override PartName="/ppt/slides/slide239.xml" ContentType="application/vnd.openxmlformats-officedocument.presentationml.slide+xml"/>
  <Override PartName="/ppt/slides/slide240.xml" ContentType="application/vnd.openxmlformats-officedocument.presentationml.slide+xml"/>
  <Override PartName="/ppt/slides/slide241.xml" ContentType="application/vnd.openxmlformats-officedocument.presentationml.slide+xml"/>
  <Override PartName="/ppt/slides/slide242.xml" ContentType="application/vnd.openxmlformats-officedocument.presentationml.slide+xml"/>
  <Override PartName="/ppt/slides/slide243.xml" ContentType="application/vnd.openxmlformats-officedocument.presentationml.slide+xml"/>
  <Override PartName="/ppt/slides/slide244.xml" ContentType="application/vnd.openxmlformats-officedocument.presentationml.slide+xml"/>
  <Override PartName="/ppt/slides/slide245.xml" ContentType="application/vnd.openxmlformats-officedocument.presentationml.slide+xml"/>
  <Override PartName="/ppt/slides/slide246.xml" ContentType="application/vnd.openxmlformats-officedocument.presentationml.slide+xml"/>
  <Override PartName="/ppt/slides/slide247.xml" ContentType="application/vnd.openxmlformats-officedocument.presentationml.slide+xml"/>
  <Override PartName="/ppt/slides/slide248.xml" ContentType="application/vnd.openxmlformats-officedocument.presentationml.slide+xml"/>
  <Override PartName="/ppt/slides/slide249.xml" ContentType="application/vnd.openxmlformats-officedocument.presentationml.slide+xml"/>
  <Override PartName="/ppt/slides/slide250.xml" ContentType="application/vnd.openxmlformats-officedocument.presentationml.slide+xml"/>
  <Override PartName="/ppt/slides/slide251.xml" ContentType="application/vnd.openxmlformats-officedocument.presentationml.slide+xml"/>
  <Override PartName="/ppt/slides/slide252.xml" ContentType="application/vnd.openxmlformats-officedocument.presentationml.slide+xml"/>
  <Override PartName="/ppt/slides/slide253.xml" ContentType="application/vnd.openxmlformats-officedocument.presentationml.slide+xml"/>
  <Override PartName="/ppt/slides/slide254.xml" ContentType="application/vnd.openxmlformats-officedocument.presentationml.slide+xml"/>
  <Override PartName="/ppt/slides/slide255.xml" ContentType="application/vnd.openxmlformats-officedocument.presentationml.slide+xml"/>
  <Override PartName="/ppt/slides/slide256.xml" ContentType="application/vnd.openxmlformats-officedocument.presentationml.slide+xml"/>
  <Override PartName="/ppt/slides/slide257.xml" ContentType="application/vnd.openxmlformats-officedocument.presentationml.slide+xml"/>
  <Override PartName="/ppt/slides/slide258.xml" ContentType="application/vnd.openxmlformats-officedocument.presentationml.slide+xml"/>
  <Override PartName="/ppt/slides/slide259.xml" ContentType="application/vnd.openxmlformats-officedocument.presentationml.slide+xml"/>
  <Override PartName="/ppt/slides/slide260.xml" ContentType="application/vnd.openxmlformats-officedocument.presentationml.slide+xml"/>
  <Override PartName="/ppt/slides/slide261.xml" ContentType="application/vnd.openxmlformats-officedocument.presentationml.slide+xml"/>
  <Override PartName="/ppt/slides/slide262.xml" ContentType="application/vnd.openxmlformats-officedocument.presentationml.slide+xml"/>
  <Override PartName="/ppt/slides/slide263.xml" ContentType="application/vnd.openxmlformats-officedocument.presentationml.slide+xml"/>
  <Override PartName="/ppt/slides/slide264.xml" ContentType="application/vnd.openxmlformats-officedocument.presentationml.slide+xml"/>
  <Override PartName="/ppt/slides/slide265.xml" ContentType="application/vnd.openxmlformats-officedocument.presentationml.slide+xml"/>
  <Override PartName="/ppt/slides/slide266.xml" ContentType="application/vnd.openxmlformats-officedocument.presentationml.slide+xml"/>
  <Override PartName="/ppt/slides/slide267.xml" ContentType="application/vnd.openxmlformats-officedocument.presentationml.slide+xml"/>
  <Override PartName="/ppt/slides/slide268.xml" ContentType="application/vnd.openxmlformats-officedocument.presentationml.slide+xml"/>
  <Override PartName="/ppt/slides/slide269.xml" ContentType="application/vnd.openxmlformats-officedocument.presentationml.slide+xml"/>
  <Override PartName="/ppt/slides/slide270.xml" ContentType="application/vnd.openxmlformats-officedocument.presentationml.slide+xml"/>
  <Override PartName="/ppt/slides/slide271.xml" ContentType="application/vnd.openxmlformats-officedocument.presentationml.slide+xml"/>
  <Override PartName="/ppt/slides/slide272.xml" ContentType="application/vnd.openxmlformats-officedocument.presentationml.slide+xml"/>
  <Override PartName="/ppt/slides/slide273.xml" ContentType="application/vnd.openxmlformats-officedocument.presentationml.slide+xml"/>
  <Override PartName="/ppt/slides/slide274.xml" ContentType="application/vnd.openxmlformats-officedocument.presentationml.slide+xml"/>
  <Override PartName="/ppt/slides/slide275.xml" ContentType="application/vnd.openxmlformats-officedocument.presentationml.slide+xml"/>
  <Override PartName="/ppt/slides/slide276.xml" ContentType="application/vnd.openxmlformats-officedocument.presentationml.slide+xml"/>
  <Override PartName="/ppt/slides/slide277.xml" ContentType="application/vnd.openxmlformats-officedocument.presentationml.slide+xml"/>
  <Override PartName="/ppt/slides/slide278.xml" ContentType="application/vnd.openxmlformats-officedocument.presentationml.slide+xml"/>
  <Override PartName="/ppt/slides/slide279.xml" ContentType="application/vnd.openxmlformats-officedocument.presentationml.slide+xml"/>
  <Override PartName="/ppt/slides/slide280.xml" ContentType="application/vnd.openxmlformats-officedocument.presentationml.slide+xml"/>
  <Override PartName="/ppt/slides/slide281.xml" ContentType="application/vnd.openxmlformats-officedocument.presentationml.slide+xml"/>
  <Override PartName="/ppt/slides/slide282.xml" ContentType="application/vnd.openxmlformats-officedocument.presentationml.slide+xml"/>
  <Override PartName="/ppt/slides/slide283.xml" ContentType="application/vnd.openxmlformats-officedocument.presentationml.slide+xml"/>
  <Override PartName="/ppt/slides/slide284.xml" ContentType="application/vnd.openxmlformats-officedocument.presentationml.slide+xml"/>
  <Override PartName="/ppt/slides/slide285.xml" ContentType="application/vnd.openxmlformats-officedocument.presentationml.slide+xml"/>
  <Override PartName="/ppt/slides/slide286.xml" ContentType="application/vnd.openxmlformats-officedocument.presentationml.slide+xml"/>
  <Override PartName="/ppt/slides/slide287.xml" ContentType="application/vnd.openxmlformats-officedocument.presentationml.slide+xml"/>
  <Override PartName="/ppt/slides/slide288.xml" ContentType="application/vnd.openxmlformats-officedocument.presentationml.slide+xml"/>
  <Override PartName="/ppt/slides/slide289.xml" ContentType="application/vnd.openxmlformats-officedocument.presentationml.slide+xml"/>
  <Override PartName="/ppt/slides/slide290.xml" ContentType="application/vnd.openxmlformats-officedocument.presentationml.slide+xml"/>
  <Override PartName="/ppt/slides/slide291.xml" ContentType="application/vnd.openxmlformats-officedocument.presentationml.slide+xml"/>
  <Override PartName="/ppt/slides/slide292.xml" ContentType="application/vnd.openxmlformats-officedocument.presentationml.slide+xml"/>
  <Override PartName="/ppt/slides/slide293.xml" ContentType="application/vnd.openxmlformats-officedocument.presentationml.slide+xml"/>
  <Override PartName="/ppt/slides/slide294.xml" ContentType="application/vnd.openxmlformats-officedocument.presentationml.slide+xml"/>
  <Override PartName="/ppt/slides/slide295.xml" ContentType="application/vnd.openxmlformats-officedocument.presentationml.slide+xml"/>
  <Override PartName="/ppt/slides/slide296.xml" ContentType="application/vnd.openxmlformats-officedocument.presentationml.slide+xml"/>
  <Override PartName="/ppt/slides/slide297.xml" ContentType="application/vnd.openxmlformats-officedocument.presentationml.slide+xml"/>
  <Override PartName="/ppt/slides/slide298.xml" ContentType="application/vnd.openxmlformats-officedocument.presentationml.slide+xml"/>
  <Override PartName="/ppt/slides/slide299.xml" ContentType="application/vnd.openxmlformats-officedocument.presentationml.slide+xml"/>
  <Override PartName="/ppt/slides/slide300.xml" ContentType="application/vnd.openxmlformats-officedocument.presentationml.slide+xml"/>
  <Override PartName="/ppt/slides/slide301.xml" ContentType="application/vnd.openxmlformats-officedocument.presentationml.slide+xml"/>
  <Override PartName="/ppt/slides/slide30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63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65.xml" ContentType="application/vnd.openxmlformats-officedocument.presentationml.notesSlide+xml"/>
  <Override PartName="/ppt/notesSlides/notesSlide66.xml" ContentType="application/vnd.openxmlformats-officedocument.presentationml.notesSlide+xml"/>
  <Override PartName="/ppt/notesSlides/notesSlide67.xml" ContentType="application/vnd.openxmlformats-officedocument.presentationml.notesSlide+xml"/>
  <Override PartName="/ppt/notesSlides/notesSlide68.xml" ContentType="application/vnd.openxmlformats-officedocument.presentationml.notesSlide+xml"/>
  <Override PartName="/ppt/notesSlides/notesSlide69.xml" ContentType="application/vnd.openxmlformats-officedocument.presentationml.notesSlide+xml"/>
  <Override PartName="/ppt/notesSlides/notesSlide70.xml" ContentType="application/vnd.openxmlformats-officedocument.presentationml.notesSlide+xml"/>
  <Override PartName="/ppt/notesSlides/notesSlide71.xml" ContentType="application/vnd.openxmlformats-officedocument.presentationml.notesSlide+xml"/>
  <Override PartName="/ppt/notesSlides/notesSlide72.xml" ContentType="application/vnd.openxmlformats-officedocument.presentationml.notesSlide+xml"/>
  <Override PartName="/ppt/notesSlides/notesSlide73.xml" ContentType="application/vnd.openxmlformats-officedocument.presentationml.notesSlide+xml"/>
  <Override PartName="/ppt/notesSlides/notesSlide74.xml" ContentType="application/vnd.openxmlformats-officedocument.presentationml.notesSlide+xml"/>
  <Override PartName="/ppt/notesSlides/notesSlide75.xml" ContentType="application/vnd.openxmlformats-officedocument.presentationml.notesSlide+xml"/>
  <Override PartName="/ppt/notesSlides/notesSlide76.xml" ContentType="application/vnd.openxmlformats-officedocument.presentationml.notesSlide+xml"/>
  <Override PartName="/ppt/notesSlides/notesSlide77.xml" ContentType="application/vnd.openxmlformats-officedocument.presentationml.notesSlide+xml"/>
  <Override PartName="/ppt/notesSlides/notesSlide78.xml" ContentType="application/vnd.openxmlformats-officedocument.presentationml.notesSlide+xml"/>
  <Override PartName="/ppt/notesSlides/notesSlide79.xml" ContentType="application/vnd.openxmlformats-officedocument.presentationml.notesSlide+xml"/>
  <Override PartName="/ppt/notesSlides/notesSlide80.xml" ContentType="application/vnd.openxmlformats-officedocument.presentationml.notesSlide+xml"/>
  <Override PartName="/ppt/notesSlides/notesSlide81.xml" ContentType="application/vnd.openxmlformats-officedocument.presentationml.notesSlide+xml"/>
  <Override PartName="/ppt/notesSlides/notesSlide82.xml" ContentType="application/vnd.openxmlformats-officedocument.presentationml.notesSlide+xml"/>
  <Override PartName="/ppt/notesSlides/notesSlide83.xml" ContentType="application/vnd.openxmlformats-officedocument.presentationml.notesSlide+xml"/>
  <Override PartName="/ppt/notesSlides/notesSlide84.xml" ContentType="application/vnd.openxmlformats-officedocument.presentationml.notesSlide+xml"/>
  <Override PartName="/ppt/notesSlides/notesSlide85.xml" ContentType="application/vnd.openxmlformats-officedocument.presentationml.notesSlide+xml"/>
  <Override PartName="/ppt/notesSlides/notesSlide86.xml" ContentType="application/vnd.openxmlformats-officedocument.presentationml.notesSlide+xml"/>
  <Override PartName="/ppt/notesSlides/notesSlide87.xml" ContentType="application/vnd.openxmlformats-officedocument.presentationml.notesSlide+xml"/>
  <Override PartName="/ppt/notesSlides/notesSlide88.xml" ContentType="application/vnd.openxmlformats-officedocument.presentationml.notesSlide+xml"/>
  <Override PartName="/ppt/notesSlides/notesSlide89.xml" ContentType="application/vnd.openxmlformats-officedocument.presentationml.notesSlide+xml"/>
  <Override PartName="/ppt/notesSlides/notesSlide90.xml" ContentType="application/vnd.openxmlformats-officedocument.presentationml.notesSlide+xml"/>
  <Override PartName="/ppt/notesSlides/notesSlide91.xml" ContentType="application/vnd.openxmlformats-officedocument.presentationml.notesSlide+xml"/>
  <Override PartName="/ppt/notesSlides/notesSlide92.xml" ContentType="application/vnd.openxmlformats-officedocument.presentationml.notesSlide+xml"/>
  <Override PartName="/ppt/notesSlides/notesSlide93.xml" ContentType="application/vnd.openxmlformats-officedocument.presentationml.notesSlide+xml"/>
  <Override PartName="/ppt/notesSlides/notesSlide94.xml" ContentType="application/vnd.openxmlformats-officedocument.presentationml.notesSlide+xml"/>
  <Override PartName="/ppt/notesSlides/notesSlide95.xml" ContentType="application/vnd.openxmlformats-officedocument.presentationml.notesSlide+xml"/>
  <Override PartName="/ppt/notesSlides/notesSlide96.xml" ContentType="application/vnd.openxmlformats-officedocument.presentationml.notesSlide+xml"/>
  <Override PartName="/ppt/notesSlides/notesSlide97.xml" ContentType="application/vnd.openxmlformats-officedocument.presentationml.notesSlide+xml"/>
  <Override PartName="/ppt/notesSlides/notesSlide98.xml" ContentType="application/vnd.openxmlformats-officedocument.presentationml.notesSlide+xml"/>
  <Override PartName="/ppt/notesSlides/notesSlide99.xml" ContentType="application/vnd.openxmlformats-officedocument.presentationml.notesSlide+xml"/>
  <Override PartName="/ppt/notesSlides/notesSlide100.xml" ContentType="application/vnd.openxmlformats-officedocument.presentationml.notesSlide+xml"/>
  <Override PartName="/ppt/notesSlides/notesSlide101.xml" ContentType="application/vnd.openxmlformats-officedocument.presentationml.notesSlide+xml"/>
  <Override PartName="/ppt/notesSlides/notesSlide102.xml" ContentType="application/vnd.openxmlformats-officedocument.presentationml.notesSlide+xml"/>
  <Override PartName="/ppt/notesSlides/notesSlide103.xml" ContentType="application/vnd.openxmlformats-officedocument.presentationml.notesSlide+xml"/>
  <Override PartName="/ppt/notesSlides/notesSlide104.xml" ContentType="application/vnd.openxmlformats-officedocument.presentationml.notesSlide+xml"/>
  <Override PartName="/ppt/notesSlides/notesSlide105.xml" ContentType="application/vnd.openxmlformats-officedocument.presentationml.notesSlide+xml"/>
  <Override PartName="/ppt/notesSlides/notesSlide106.xml" ContentType="application/vnd.openxmlformats-officedocument.presentationml.notesSlide+xml"/>
  <Override PartName="/ppt/notesSlides/notesSlide107.xml" ContentType="application/vnd.openxmlformats-officedocument.presentationml.notesSlide+xml"/>
  <Override PartName="/ppt/notesSlides/notesSlide108.xml" ContentType="application/vnd.openxmlformats-officedocument.presentationml.notesSlide+xml"/>
  <Override PartName="/ppt/notesSlides/notesSlide109.xml" ContentType="application/vnd.openxmlformats-officedocument.presentationml.notesSlide+xml"/>
  <Override PartName="/ppt/notesSlides/notesSlide110.xml" ContentType="application/vnd.openxmlformats-officedocument.presentationml.notesSlide+xml"/>
  <Override PartName="/ppt/notesSlides/notesSlide111.xml" ContentType="application/vnd.openxmlformats-officedocument.presentationml.notesSlide+xml"/>
  <Override PartName="/ppt/notesSlides/notesSlide112.xml" ContentType="application/vnd.openxmlformats-officedocument.presentationml.notesSlide+xml"/>
  <Override PartName="/ppt/notesSlides/notesSlide113.xml" ContentType="application/vnd.openxmlformats-officedocument.presentationml.notesSlide+xml"/>
  <Override PartName="/ppt/notesSlides/notesSlide114.xml" ContentType="application/vnd.openxmlformats-officedocument.presentationml.notesSlide+xml"/>
  <Override PartName="/ppt/notesSlides/notesSlide115.xml" ContentType="application/vnd.openxmlformats-officedocument.presentationml.notesSlide+xml"/>
  <Override PartName="/ppt/notesSlides/notesSlide116.xml" ContentType="application/vnd.openxmlformats-officedocument.presentationml.notesSlide+xml"/>
  <Override PartName="/ppt/notesSlides/notesSlide117.xml" ContentType="application/vnd.openxmlformats-officedocument.presentationml.notesSlide+xml"/>
  <Override PartName="/ppt/notesSlides/notesSlide118.xml" ContentType="application/vnd.openxmlformats-officedocument.presentationml.notesSlide+xml"/>
  <Override PartName="/ppt/notesSlides/notesSlide119.xml" ContentType="application/vnd.openxmlformats-officedocument.presentationml.notesSlide+xml"/>
  <Override PartName="/ppt/notesSlides/notesSlide120.xml" ContentType="application/vnd.openxmlformats-officedocument.presentationml.notesSlide+xml"/>
  <Override PartName="/ppt/notesSlides/notesSlide121.xml" ContentType="application/vnd.openxmlformats-officedocument.presentationml.notesSlide+xml"/>
  <Override PartName="/ppt/notesSlides/notesSlide122.xml" ContentType="application/vnd.openxmlformats-officedocument.presentationml.notesSlide+xml"/>
  <Override PartName="/ppt/notesSlides/notesSlide123.xml" ContentType="application/vnd.openxmlformats-officedocument.presentationml.notesSlide+xml"/>
  <Override PartName="/ppt/notesSlides/notesSlide124.xml" ContentType="application/vnd.openxmlformats-officedocument.presentationml.notesSlide+xml"/>
  <Override PartName="/ppt/notesSlides/notesSlide125.xml" ContentType="application/vnd.openxmlformats-officedocument.presentationml.notesSlide+xml"/>
  <Override PartName="/ppt/notesSlides/notesSlide126.xml" ContentType="application/vnd.openxmlformats-officedocument.presentationml.notesSlide+xml"/>
  <Override PartName="/ppt/notesSlides/notesSlide127.xml" ContentType="application/vnd.openxmlformats-officedocument.presentationml.notesSlide+xml"/>
  <Override PartName="/ppt/notesSlides/notesSlide128.xml" ContentType="application/vnd.openxmlformats-officedocument.presentationml.notesSlide+xml"/>
  <Override PartName="/ppt/notesSlides/notesSlide129.xml" ContentType="application/vnd.openxmlformats-officedocument.presentationml.notesSlide+xml"/>
  <Override PartName="/ppt/notesSlides/notesSlide130.xml" ContentType="application/vnd.openxmlformats-officedocument.presentationml.notesSlide+xml"/>
  <Override PartName="/ppt/notesSlides/notesSlide131.xml" ContentType="application/vnd.openxmlformats-officedocument.presentationml.notesSlide+xml"/>
  <Override PartName="/ppt/notesSlides/notesSlide132.xml" ContentType="application/vnd.openxmlformats-officedocument.presentationml.notesSlide+xml"/>
  <Override PartName="/ppt/notesSlides/notesSlide133.xml" ContentType="application/vnd.openxmlformats-officedocument.presentationml.notesSlide+xml"/>
  <Override PartName="/ppt/notesSlides/notesSlide134.xml" ContentType="application/vnd.openxmlformats-officedocument.presentationml.notesSlide+xml"/>
  <Override PartName="/ppt/notesSlides/notesSlide135.xml" ContentType="application/vnd.openxmlformats-officedocument.presentationml.notesSlide+xml"/>
  <Override PartName="/ppt/notesSlides/notesSlide136.xml" ContentType="application/vnd.openxmlformats-officedocument.presentationml.notesSlide+xml"/>
  <Override PartName="/ppt/notesSlides/notesSlide137.xml" ContentType="application/vnd.openxmlformats-officedocument.presentationml.notesSlide+xml"/>
  <Override PartName="/ppt/notesSlides/notesSlide138.xml" ContentType="application/vnd.openxmlformats-officedocument.presentationml.notesSlide+xml"/>
  <Override PartName="/ppt/notesSlides/notesSlide139.xml" ContentType="application/vnd.openxmlformats-officedocument.presentationml.notesSlide+xml"/>
  <Override PartName="/ppt/notesSlides/notesSlide140.xml" ContentType="application/vnd.openxmlformats-officedocument.presentationml.notesSlide+xml"/>
  <Override PartName="/ppt/notesSlides/notesSlide141.xml" ContentType="application/vnd.openxmlformats-officedocument.presentationml.notesSlide+xml"/>
  <Override PartName="/ppt/notesSlides/notesSlide142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14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2">
  <p:sldMasterIdLst>
    <p:sldMasterId id="2147483660" r:id="rId1"/>
    <p:sldMasterId id="2147483696" r:id="rId2"/>
  </p:sldMasterIdLst>
  <p:notesMasterIdLst>
    <p:notesMasterId r:id="rId305"/>
  </p:notesMasterIdLst>
  <p:handoutMasterIdLst>
    <p:handoutMasterId r:id="rId306"/>
  </p:handoutMasterIdLst>
  <p:sldIdLst>
    <p:sldId id="256" r:id="rId3"/>
    <p:sldId id="292" r:id="rId4"/>
    <p:sldId id="613" r:id="rId5"/>
    <p:sldId id="615" r:id="rId6"/>
    <p:sldId id="614" r:id="rId7"/>
    <p:sldId id="898" r:id="rId8"/>
    <p:sldId id="893" r:id="rId9"/>
    <p:sldId id="894" r:id="rId10"/>
    <p:sldId id="895" r:id="rId11"/>
    <p:sldId id="896" r:id="rId12"/>
    <p:sldId id="897" r:id="rId13"/>
    <p:sldId id="901" r:id="rId14"/>
    <p:sldId id="902" r:id="rId15"/>
    <p:sldId id="903" r:id="rId16"/>
    <p:sldId id="616" r:id="rId17"/>
    <p:sldId id="617" r:id="rId18"/>
    <p:sldId id="878" r:id="rId19"/>
    <p:sldId id="879" r:id="rId20"/>
    <p:sldId id="618" r:id="rId21"/>
    <p:sldId id="595" r:id="rId22"/>
    <p:sldId id="596" r:id="rId23"/>
    <p:sldId id="899" r:id="rId24"/>
    <p:sldId id="597" r:id="rId25"/>
    <p:sldId id="598" r:id="rId26"/>
    <p:sldId id="599" r:id="rId27"/>
    <p:sldId id="600" r:id="rId28"/>
    <p:sldId id="601" r:id="rId29"/>
    <p:sldId id="602" r:id="rId30"/>
    <p:sldId id="603" r:id="rId31"/>
    <p:sldId id="604" r:id="rId32"/>
    <p:sldId id="605" r:id="rId33"/>
    <p:sldId id="606" r:id="rId34"/>
    <p:sldId id="607" r:id="rId35"/>
    <p:sldId id="610" r:id="rId36"/>
    <p:sldId id="900" r:id="rId37"/>
    <p:sldId id="904" r:id="rId38"/>
    <p:sldId id="621" r:id="rId39"/>
    <p:sldId id="622" r:id="rId40"/>
    <p:sldId id="623" r:id="rId41"/>
    <p:sldId id="624" r:id="rId42"/>
    <p:sldId id="625" r:id="rId43"/>
    <p:sldId id="626" r:id="rId44"/>
    <p:sldId id="627" r:id="rId45"/>
    <p:sldId id="628" r:id="rId46"/>
    <p:sldId id="629" r:id="rId47"/>
    <p:sldId id="630" r:id="rId48"/>
    <p:sldId id="631" r:id="rId49"/>
    <p:sldId id="632" r:id="rId50"/>
    <p:sldId id="633" r:id="rId51"/>
    <p:sldId id="634" r:id="rId52"/>
    <p:sldId id="635" r:id="rId53"/>
    <p:sldId id="636" r:id="rId54"/>
    <p:sldId id="637" r:id="rId55"/>
    <p:sldId id="638" r:id="rId56"/>
    <p:sldId id="880" r:id="rId57"/>
    <p:sldId id="881" r:id="rId58"/>
    <p:sldId id="639" r:id="rId59"/>
    <p:sldId id="640" r:id="rId60"/>
    <p:sldId id="641" r:id="rId61"/>
    <p:sldId id="642" r:id="rId62"/>
    <p:sldId id="643" r:id="rId63"/>
    <p:sldId id="644" r:id="rId64"/>
    <p:sldId id="645" r:id="rId65"/>
    <p:sldId id="646" r:id="rId66"/>
    <p:sldId id="647" r:id="rId67"/>
    <p:sldId id="648" r:id="rId68"/>
    <p:sldId id="649" r:id="rId69"/>
    <p:sldId id="650" r:id="rId70"/>
    <p:sldId id="651" r:id="rId71"/>
    <p:sldId id="652" r:id="rId72"/>
    <p:sldId id="653" r:id="rId73"/>
    <p:sldId id="654" r:id="rId74"/>
    <p:sldId id="655" r:id="rId75"/>
    <p:sldId id="656" r:id="rId76"/>
    <p:sldId id="657" r:id="rId77"/>
    <p:sldId id="658" r:id="rId78"/>
    <p:sldId id="659" r:id="rId79"/>
    <p:sldId id="660" r:id="rId80"/>
    <p:sldId id="661" r:id="rId81"/>
    <p:sldId id="662" r:id="rId82"/>
    <p:sldId id="663" r:id="rId83"/>
    <p:sldId id="664" r:id="rId84"/>
    <p:sldId id="665" r:id="rId85"/>
    <p:sldId id="666" r:id="rId86"/>
    <p:sldId id="667" r:id="rId87"/>
    <p:sldId id="668" r:id="rId88"/>
    <p:sldId id="669" r:id="rId89"/>
    <p:sldId id="670" r:id="rId90"/>
    <p:sldId id="671" r:id="rId91"/>
    <p:sldId id="672" r:id="rId92"/>
    <p:sldId id="673" r:id="rId93"/>
    <p:sldId id="674" r:id="rId94"/>
    <p:sldId id="675" r:id="rId95"/>
    <p:sldId id="676" r:id="rId96"/>
    <p:sldId id="677" r:id="rId97"/>
    <p:sldId id="678" r:id="rId98"/>
    <p:sldId id="679" r:id="rId99"/>
    <p:sldId id="680" r:id="rId100"/>
    <p:sldId id="681" r:id="rId101"/>
    <p:sldId id="682" r:id="rId102"/>
    <p:sldId id="683" r:id="rId103"/>
    <p:sldId id="684" r:id="rId104"/>
    <p:sldId id="685" r:id="rId105"/>
    <p:sldId id="686" r:id="rId106"/>
    <p:sldId id="687" r:id="rId107"/>
    <p:sldId id="688" r:id="rId108"/>
    <p:sldId id="689" r:id="rId109"/>
    <p:sldId id="690" r:id="rId110"/>
    <p:sldId id="691" r:id="rId111"/>
    <p:sldId id="692" r:id="rId112"/>
    <p:sldId id="693" r:id="rId113"/>
    <p:sldId id="694" r:id="rId114"/>
    <p:sldId id="695" r:id="rId115"/>
    <p:sldId id="696" r:id="rId116"/>
    <p:sldId id="697" r:id="rId117"/>
    <p:sldId id="698" r:id="rId118"/>
    <p:sldId id="891" r:id="rId119"/>
    <p:sldId id="699" r:id="rId120"/>
    <p:sldId id="700" r:id="rId121"/>
    <p:sldId id="701" r:id="rId122"/>
    <p:sldId id="702" r:id="rId123"/>
    <p:sldId id="703" r:id="rId124"/>
    <p:sldId id="704" r:id="rId125"/>
    <p:sldId id="705" r:id="rId126"/>
    <p:sldId id="706" r:id="rId127"/>
    <p:sldId id="707" r:id="rId128"/>
    <p:sldId id="708" r:id="rId129"/>
    <p:sldId id="709" r:id="rId130"/>
    <p:sldId id="710" r:id="rId131"/>
    <p:sldId id="711" r:id="rId132"/>
    <p:sldId id="712" r:id="rId133"/>
    <p:sldId id="713" r:id="rId134"/>
    <p:sldId id="714" r:id="rId135"/>
    <p:sldId id="715" r:id="rId136"/>
    <p:sldId id="716" r:id="rId137"/>
    <p:sldId id="717" r:id="rId138"/>
    <p:sldId id="718" r:id="rId139"/>
    <p:sldId id="719" r:id="rId140"/>
    <p:sldId id="720" r:id="rId141"/>
    <p:sldId id="721" r:id="rId142"/>
    <p:sldId id="722" r:id="rId143"/>
    <p:sldId id="723" r:id="rId144"/>
    <p:sldId id="724" r:id="rId145"/>
    <p:sldId id="725" r:id="rId146"/>
    <p:sldId id="726" r:id="rId147"/>
    <p:sldId id="727" r:id="rId148"/>
    <p:sldId id="728" r:id="rId149"/>
    <p:sldId id="729" r:id="rId150"/>
    <p:sldId id="730" r:id="rId151"/>
    <p:sldId id="731" r:id="rId152"/>
    <p:sldId id="732" r:id="rId153"/>
    <p:sldId id="733" r:id="rId154"/>
    <p:sldId id="734" r:id="rId155"/>
    <p:sldId id="735" r:id="rId156"/>
    <p:sldId id="736" r:id="rId157"/>
    <p:sldId id="737" r:id="rId158"/>
    <p:sldId id="738" r:id="rId159"/>
    <p:sldId id="739" r:id="rId160"/>
    <p:sldId id="740" r:id="rId161"/>
    <p:sldId id="741" r:id="rId162"/>
    <p:sldId id="742" r:id="rId163"/>
    <p:sldId id="743" r:id="rId164"/>
    <p:sldId id="744" r:id="rId165"/>
    <p:sldId id="745" r:id="rId166"/>
    <p:sldId id="746" r:id="rId167"/>
    <p:sldId id="892" r:id="rId168"/>
    <p:sldId id="747" r:id="rId169"/>
    <p:sldId id="748" r:id="rId170"/>
    <p:sldId id="749" r:id="rId171"/>
    <p:sldId id="750" r:id="rId172"/>
    <p:sldId id="751" r:id="rId173"/>
    <p:sldId id="752" r:id="rId174"/>
    <p:sldId id="753" r:id="rId175"/>
    <p:sldId id="754" r:id="rId176"/>
    <p:sldId id="755" r:id="rId177"/>
    <p:sldId id="756" r:id="rId178"/>
    <p:sldId id="757" r:id="rId179"/>
    <p:sldId id="758" r:id="rId180"/>
    <p:sldId id="759" r:id="rId181"/>
    <p:sldId id="760" r:id="rId182"/>
    <p:sldId id="761" r:id="rId183"/>
    <p:sldId id="762" r:id="rId184"/>
    <p:sldId id="763" r:id="rId185"/>
    <p:sldId id="764" r:id="rId186"/>
    <p:sldId id="765" r:id="rId187"/>
    <p:sldId id="766" r:id="rId188"/>
    <p:sldId id="767" r:id="rId189"/>
    <p:sldId id="768" r:id="rId190"/>
    <p:sldId id="769" r:id="rId191"/>
    <p:sldId id="905" r:id="rId192"/>
    <p:sldId id="906" r:id="rId193"/>
    <p:sldId id="770" r:id="rId194"/>
    <p:sldId id="771" r:id="rId195"/>
    <p:sldId id="772" r:id="rId196"/>
    <p:sldId id="773" r:id="rId197"/>
    <p:sldId id="774" r:id="rId198"/>
    <p:sldId id="775" r:id="rId199"/>
    <p:sldId id="776" r:id="rId200"/>
    <p:sldId id="777" r:id="rId201"/>
    <p:sldId id="778" r:id="rId202"/>
    <p:sldId id="779" r:id="rId203"/>
    <p:sldId id="780" r:id="rId204"/>
    <p:sldId id="781" r:id="rId205"/>
    <p:sldId id="782" r:id="rId206"/>
    <p:sldId id="783" r:id="rId207"/>
    <p:sldId id="907" r:id="rId208"/>
    <p:sldId id="784" r:id="rId209"/>
    <p:sldId id="785" r:id="rId210"/>
    <p:sldId id="786" r:id="rId211"/>
    <p:sldId id="787" r:id="rId212"/>
    <p:sldId id="788" r:id="rId213"/>
    <p:sldId id="789" r:id="rId214"/>
    <p:sldId id="790" r:id="rId215"/>
    <p:sldId id="791" r:id="rId216"/>
    <p:sldId id="792" r:id="rId217"/>
    <p:sldId id="793" r:id="rId218"/>
    <p:sldId id="794" r:id="rId219"/>
    <p:sldId id="795" r:id="rId220"/>
    <p:sldId id="796" r:id="rId221"/>
    <p:sldId id="797" r:id="rId222"/>
    <p:sldId id="798" r:id="rId223"/>
    <p:sldId id="799" r:id="rId224"/>
    <p:sldId id="800" r:id="rId225"/>
    <p:sldId id="801" r:id="rId226"/>
    <p:sldId id="802" r:id="rId227"/>
    <p:sldId id="803" r:id="rId228"/>
    <p:sldId id="804" r:id="rId229"/>
    <p:sldId id="805" r:id="rId230"/>
    <p:sldId id="806" r:id="rId231"/>
    <p:sldId id="807" r:id="rId232"/>
    <p:sldId id="808" r:id="rId233"/>
    <p:sldId id="809" r:id="rId234"/>
    <p:sldId id="810" r:id="rId235"/>
    <p:sldId id="811" r:id="rId236"/>
    <p:sldId id="812" r:id="rId237"/>
    <p:sldId id="813" r:id="rId238"/>
    <p:sldId id="814" r:id="rId239"/>
    <p:sldId id="815" r:id="rId240"/>
    <p:sldId id="816" r:id="rId241"/>
    <p:sldId id="817" r:id="rId242"/>
    <p:sldId id="818" r:id="rId243"/>
    <p:sldId id="819" r:id="rId244"/>
    <p:sldId id="820" r:id="rId245"/>
    <p:sldId id="821" r:id="rId246"/>
    <p:sldId id="822" r:id="rId247"/>
    <p:sldId id="823" r:id="rId248"/>
    <p:sldId id="824" r:id="rId249"/>
    <p:sldId id="825" r:id="rId250"/>
    <p:sldId id="826" r:id="rId251"/>
    <p:sldId id="827" r:id="rId252"/>
    <p:sldId id="828" r:id="rId253"/>
    <p:sldId id="829" r:id="rId254"/>
    <p:sldId id="830" r:id="rId255"/>
    <p:sldId id="831" r:id="rId256"/>
    <p:sldId id="832" r:id="rId257"/>
    <p:sldId id="833" r:id="rId258"/>
    <p:sldId id="908" r:id="rId259"/>
    <p:sldId id="834" r:id="rId260"/>
    <p:sldId id="835" r:id="rId261"/>
    <p:sldId id="836" r:id="rId262"/>
    <p:sldId id="837" r:id="rId263"/>
    <p:sldId id="838" r:id="rId264"/>
    <p:sldId id="839" r:id="rId265"/>
    <p:sldId id="840" r:id="rId266"/>
    <p:sldId id="841" r:id="rId267"/>
    <p:sldId id="842" r:id="rId268"/>
    <p:sldId id="843" r:id="rId269"/>
    <p:sldId id="844" r:id="rId270"/>
    <p:sldId id="845" r:id="rId271"/>
    <p:sldId id="846" r:id="rId272"/>
    <p:sldId id="847" r:id="rId273"/>
    <p:sldId id="848" r:id="rId274"/>
    <p:sldId id="849" r:id="rId275"/>
    <p:sldId id="882" r:id="rId276"/>
    <p:sldId id="883" r:id="rId277"/>
    <p:sldId id="884" r:id="rId278"/>
    <p:sldId id="885" r:id="rId279"/>
    <p:sldId id="909" r:id="rId280"/>
    <p:sldId id="886" r:id="rId281"/>
    <p:sldId id="887" r:id="rId282"/>
    <p:sldId id="888" r:id="rId283"/>
    <p:sldId id="889" r:id="rId284"/>
    <p:sldId id="890" r:id="rId285"/>
    <p:sldId id="850" r:id="rId286"/>
    <p:sldId id="851" r:id="rId287"/>
    <p:sldId id="852" r:id="rId288"/>
    <p:sldId id="853" r:id="rId289"/>
    <p:sldId id="854" r:id="rId290"/>
    <p:sldId id="855" r:id="rId291"/>
    <p:sldId id="856" r:id="rId292"/>
    <p:sldId id="857" r:id="rId293"/>
    <p:sldId id="858" r:id="rId294"/>
    <p:sldId id="859" r:id="rId295"/>
    <p:sldId id="860" r:id="rId296"/>
    <p:sldId id="861" r:id="rId297"/>
    <p:sldId id="862" r:id="rId298"/>
    <p:sldId id="863" r:id="rId299"/>
    <p:sldId id="864" r:id="rId300"/>
    <p:sldId id="865" r:id="rId301"/>
    <p:sldId id="866" r:id="rId302"/>
    <p:sldId id="867" r:id="rId303"/>
    <p:sldId id="877" r:id="rId304"/>
  </p:sldIdLst>
  <p:sldSz cx="9144000" cy="6858000" type="screen4x3"/>
  <p:notesSz cx="7010400" cy="9236075"/>
  <p:custDataLst>
    <p:tags r:id="rId307"/>
  </p:custDataLst>
  <p:defaultTextStyle>
    <a:defPPr>
      <a:defRPr lang="ar-SA"/>
    </a:defPPr>
    <a:lvl1pPr algn="r" rtl="1" fontAlgn="base">
      <a:spcBef>
        <a:spcPct val="0"/>
      </a:spcBef>
      <a:spcAft>
        <a:spcPct val="0"/>
      </a:spcAft>
      <a:defRPr kumimoji="1" sz="3200" kern="1200">
        <a:solidFill>
          <a:schemeClr val="tx1"/>
        </a:solidFill>
        <a:latin typeface="Arial" pitchFamily="34" charset="0"/>
        <a:ea typeface="+mn-ea"/>
        <a:cs typeface="HMOJTABA" pitchFamily="2" charset="-78"/>
      </a:defRPr>
    </a:lvl1pPr>
    <a:lvl2pPr marL="457200" algn="r" rtl="1" fontAlgn="base">
      <a:spcBef>
        <a:spcPct val="0"/>
      </a:spcBef>
      <a:spcAft>
        <a:spcPct val="0"/>
      </a:spcAft>
      <a:defRPr kumimoji="1" sz="3200" kern="1200">
        <a:solidFill>
          <a:schemeClr val="tx1"/>
        </a:solidFill>
        <a:latin typeface="Arial" pitchFamily="34" charset="0"/>
        <a:ea typeface="+mn-ea"/>
        <a:cs typeface="HMOJTABA" pitchFamily="2" charset="-78"/>
      </a:defRPr>
    </a:lvl2pPr>
    <a:lvl3pPr marL="914400" algn="r" rtl="1" fontAlgn="base">
      <a:spcBef>
        <a:spcPct val="0"/>
      </a:spcBef>
      <a:spcAft>
        <a:spcPct val="0"/>
      </a:spcAft>
      <a:defRPr kumimoji="1" sz="3200" kern="1200">
        <a:solidFill>
          <a:schemeClr val="tx1"/>
        </a:solidFill>
        <a:latin typeface="Arial" pitchFamily="34" charset="0"/>
        <a:ea typeface="+mn-ea"/>
        <a:cs typeface="HMOJTABA" pitchFamily="2" charset="-78"/>
      </a:defRPr>
    </a:lvl3pPr>
    <a:lvl4pPr marL="1371600" algn="r" rtl="1" fontAlgn="base">
      <a:spcBef>
        <a:spcPct val="0"/>
      </a:spcBef>
      <a:spcAft>
        <a:spcPct val="0"/>
      </a:spcAft>
      <a:defRPr kumimoji="1" sz="3200" kern="1200">
        <a:solidFill>
          <a:schemeClr val="tx1"/>
        </a:solidFill>
        <a:latin typeface="Arial" pitchFamily="34" charset="0"/>
        <a:ea typeface="+mn-ea"/>
        <a:cs typeface="HMOJTABA" pitchFamily="2" charset="-78"/>
      </a:defRPr>
    </a:lvl4pPr>
    <a:lvl5pPr marL="1828800" algn="r" rtl="1" fontAlgn="base">
      <a:spcBef>
        <a:spcPct val="0"/>
      </a:spcBef>
      <a:spcAft>
        <a:spcPct val="0"/>
      </a:spcAft>
      <a:defRPr kumimoji="1" sz="3200" kern="1200">
        <a:solidFill>
          <a:schemeClr val="tx1"/>
        </a:solidFill>
        <a:latin typeface="Arial" pitchFamily="34" charset="0"/>
        <a:ea typeface="+mn-ea"/>
        <a:cs typeface="HMOJTABA" pitchFamily="2" charset="-78"/>
      </a:defRPr>
    </a:lvl5pPr>
    <a:lvl6pPr marL="2286000" algn="r" defTabSz="914400" rtl="1" eaLnBrk="1" latinLnBrk="0" hangingPunct="1">
      <a:defRPr kumimoji="1" sz="3200" kern="1200">
        <a:solidFill>
          <a:schemeClr val="tx1"/>
        </a:solidFill>
        <a:latin typeface="Arial" pitchFamily="34" charset="0"/>
        <a:ea typeface="+mn-ea"/>
        <a:cs typeface="HMOJTABA" pitchFamily="2" charset="-78"/>
      </a:defRPr>
    </a:lvl6pPr>
    <a:lvl7pPr marL="2743200" algn="r" defTabSz="914400" rtl="1" eaLnBrk="1" latinLnBrk="0" hangingPunct="1">
      <a:defRPr kumimoji="1" sz="3200" kern="1200">
        <a:solidFill>
          <a:schemeClr val="tx1"/>
        </a:solidFill>
        <a:latin typeface="Arial" pitchFamily="34" charset="0"/>
        <a:ea typeface="+mn-ea"/>
        <a:cs typeface="HMOJTABA" pitchFamily="2" charset="-78"/>
      </a:defRPr>
    </a:lvl7pPr>
    <a:lvl8pPr marL="3200400" algn="r" defTabSz="914400" rtl="1" eaLnBrk="1" latinLnBrk="0" hangingPunct="1">
      <a:defRPr kumimoji="1" sz="3200" kern="1200">
        <a:solidFill>
          <a:schemeClr val="tx1"/>
        </a:solidFill>
        <a:latin typeface="Arial" pitchFamily="34" charset="0"/>
        <a:ea typeface="+mn-ea"/>
        <a:cs typeface="HMOJTABA" pitchFamily="2" charset="-78"/>
      </a:defRPr>
    </a:lvl8pPr>
    <a:lvl9pPr marL="3657600" algn="r" defTabSz="914400" rtl="1" eaLnBrk="1" latinLnBrk="0" hangingPunct="1">
      <a:defRPr kumimoji="1" sz="3200" kern="1200">
        <a:solidFill>
          <a:schemeClr val="tx1"/>
        </a:solidFill>
        <a:latin typeface="Arial" pitchFamily="34" charset="0"/>
        <a:ea typeface="+mn-ea"/>
        <a:cs typeface="HMOJTABA" pitchFamily="2" charset="-7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Win XP" initials="WX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3300"/>
    <a:srgbClr val="CC9900"/>
    <a:srgbClr val="CC6600"/>
    <a:srgbClr val="663300"/>
    <a:srgbClr val="FFCC00"/>
    <a:srgbClr val="FFCC66"/>
    <a:srgbClr val="FFCC99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3" autoAdjust="0"/>
    <p:restoredTop sz="94598" autoAdjust="0"/>
  </p:normalViewPr>
  <p:slideViewPr>
    <p:cSldViewPr>
      <p:cViewPr varScale="1">
        <p:scale>
          <a:sx n="70" d="100"/>
          <a:sy n="70" d="100"/>
        </p:scale>
        <p:origin x="1380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7" Type="http://schemas.openxmlformats.org/officeDocument/2006/relationships/slide" Target="slides/slide115.xml"/><Relationship Id="rId299" Type="http://schemas.openxmlformats.org/officeDocument/2006/relationships/slide" Target="slides/slide297.xml"/><Relationship Id="rId21" Type="http://schemas.openxmlformats.org/officeDocument/2006/relationships/slide" Target="slides/slide19.xml"/><Relationship Id="rId63" Type="http://schemas.openxmlformats.org/officeDocument/2006/relationships/slide" Target="slides/slide61.xml"/><Relationship Id="rId159" Type="http://schemas.openxmlformats.org/officeDocument/2006/relationships/slide" Target="slides/slide157.xml"/><Relationship Id="rId170" Type="http://schemas.openxmlformats.org/officeDocument/2006/relationships/slide" Target="slides/slide168.xml"/><Relationship Id="rId226" Type="http://schemas.openxmlformats.org/officeDocument/2006/relationships/slide" Target="slides/slide224.xml"/><Relationship Id="rId268" Type="http://schemas.openxmlformats.org/officeDocument/2006/relationships/slide" Target="slides/slide266.xml"/><Relationship Id="rId32" Type="http://schemas.openxmlformats.org/officeDocument/2006/relationships/slide" Target="slides/slide30.xml"/><Relationship Id="rId74" Type="http://schemas.openxmlformats.org/officeDocument/2006/relationships/slide" Target="slides/slide72.xml"/><Relationship Id="rId128" Type="http://schemas.openxmlformats.org/officeDocument/2006/relationships/slide" Target="slides/slide126.xml"/><Relationship Id="rId5" Type="http://schemas.openxmlformats.org/officeDocument/2006/relationships/slide" Target="slides/slide3.xml"/><Relationship Id="rId181" Type="http://schemas.openxmlformats.org/officeDocument/2006/relationships/slide" Target="slides/slide179.xml"/><Relationship Id="rId237" Type="http://schemas.openxmlformats.org/officeDocument/2006/relationships/slide" Target="slides/slide235.xml"/><Relationship Id="rId279" Type="http://schemas.openxmlformats.org/officeDocument/2006/relationships/slide" Target="slides/slide277.xml"/><Relationship Id="rId43" Type="http://schemas.openxmlformats.org/officeDocument/2006/relationships/slide" Target="slides/slide41.xml"/><Relationship Id="rId139" Type="http://schemas.openxmlformats.org/officeDocument/2006/relationships/slide" Target="slides/slide137.xml"/><Relationship Id="rId290" Type="http://schemas.openxmlformats.org/officeDocument/2006/relationships/slide" Target="slides/slide288.xml"/><Relationship Id="rId304" Type="http://schemas.openxmlformats.org/officeDocument/2006/relationships/slide" Target="slides/slide302.xml"/><Relationship Id="rId85" Type="http://schemas.openxmlformats.org/officeDocument/2006/relationships/slide" Target="slides/slide83.xml"/><Relationship Id="rId150" Type="http://schemas.openxmlformats.org/officeDocument/2006/relationships/slide" Target="slides/slide148.xml"/><Relationship Id="rId192" Type="http://schemas.openxmlformats.org/officeDocument/2006/relationships/slide" Target="slides/slide190.xml"/><Relationship Id="rId206" Type="http://schemas.openxmlformats.org/officeDocument/2006/relationships/slide" Target="slides/slide204.xml"/><Relationship Id="rId248" Type="http://schemas.openxmlformats.org/officeDocument/2006/relationships/slide" Target="slides/slide246.xml"/><Relationship Id="rId12" Type="http://schemas.openxmlformats.org/officeDocument/2006/relationships/slide" Target="slides/slide10.xml"/><Relationship Id="rId108" Type="http://schemas.openxmlformats.org/officeDocument/2006/relationships/slide" Target="slides/slide106.xml"/><Relationship Id="rId54" Type="http://schemas.openxmlformats.org/officeDocument/2006/relationships/slide" Target="slides/slide52.xml"/><Relationship Id="rId96" Type="http://schemas.openxmlformats.org/officeDocument/2006/relationships/slide" Target="slides/slide94.xml"/><Relationship Id="rId161" Type="http://schemas.openxmlformats.org/officeDocument/2006/relationships/slide" Target="slides/slide159.xml"/><Relationship Id="rId217" Type="http://schemas.openxmlformats.org/officeDocument/2006/relationships/slide" Target="slides/slide215.xml"/><Relationship Id="rId259" Type="http://schemas.openxmlformats.org/officeDocument/2006/relationships/slide" Target="slides/slide257.xml"/><Relationship Id="rId23" Type="http://schemas.openxmlformats.org/officeDocument/2006/relationships/slide" Target="slides/slide21.xml"/><Relationship Id="rId119" Type="http://schemas.openxmlformats.org/officeDocument/2006/relationships/slide" Target="slides/slide117.xml"/><Relationship Id="rId270" Type="http://schemas.openxmlformats.org/officeDocument/2006/relationships/slide" Target="slides/slide268.xml"/><Relationship Id="rId44" Type="http://schemas.openxmlformats.org/officeDocument/2006/relationships/slide" Target="slides/slide42.xml"/><Relationship Id="rId65" Type="http://schemas.openxmlformats.org/officeDocument/2006/relationships/slide" Target="slides/slide63.xml"/><Relationship Id="rId86" Type="http://schemas.openxmlformats.org/officeDocument/2006/relationships/slide" Target="slides/slide84.xml"/><Relationship Id="rId130" Type="http://schemas.openxmlformats.org/officeDocument/2006/relationships/slide" Target="slides/slide128.xml"/><Relationship Id="rId151" Type="http://schemas.openxmlformats.org/officeDocument/2006/relationships/slide" Target="slides/slide149.xml"/><Relationship Id="rId172" Type="http://schemas.openxmlformats.org/officeDocument/2006/relationships/slide" Target="slides/slide170.xml"/><Relationship Id="rId193" Type="http://schemas.openxmlformats.org/officeDocument/2006/relationships/slide" Target="slides/slide191.xml"/><Relationship Id="rId207" Type="http://schemas.openxmlformats.org/officeDocument/2006/relationships/slide" Target="slides/slide205.xml"/><Relationship Id="rId228" Type="http://schemas.openxmlformats.org/officeDocument/2006/relationships/slide" Target="slides/slide226.xml"/><Relationship Id="rId249" Type="http://schemas.openxmlformats.org/officeDocument/2006/relationships/slide" Target="slides/slide247.xml"/><Relationship Id="rId13" Type="http://schemas.openxmlformats.org/officeDocument/2006/relationships/slide" Target="slides/slide11.xml"/><Relationship Id="rId109" Type="http://schemas.openxmlformats.org/officeDocument/2006/relationships/slide" Target="slides/slide107.xml"/><Relationship Id="rId260" Type="http://schemas.openxmlformats.org/officeDocument/2006/relationships/slide" Target="slides/slide258.xml"/><Relationship Id="rId281" Type="http://schemas.openxmlformats.org/officeDocument/2006/relationships/slide" Target="slides/slide279.xml"/><Relationship Id="rId34" Type="http://schemas.openxmlformats.org/officeDocument/2006/relationships/slide" Target="slides/slide32.xml"/><Relationship Id="rId55" Type="http://schemas.openxmlformats.org/officeDocument/2006/relationships/slide" Target="slides/slide53.xml"/><Relationship Id="rId76" Type="http://schemas.openxmlformats.org/officeDocument/2006/relationships/slide" Target="slides/slide74.xml"/><Relationship Id="rId97" Type="http://schemas.openxmlformats.org/officeDocument/2006/relationships/slide" Target="slides/slide95.xml"/><Relationship Id="rId120" Type="http://schemas.openxmlformats.org/officeDocument/2006/relationships/slide" Target="slides/slide118.xml"/><Relationship Id="rId141" Type="http://schemas.openxmlformats.org/officeDocument/2006/relationships/slide" Target="slides/slide139.xml"/><Relationship Id="rId7" Type="http://schemas.openxmlformats.org/officeDocument/2006/relationships/slide" Target="slides/slide5.xml"/><Relationship Id="rId162" Type="http://schemas.openxmlformats.org/officeDocument/2006/relationships/slide" Target="slides/slide160.xml"/><Relationship Id="rId183" Type="http://schemas.openxmlformats.org/officeDocument/2006/relationships/slide" Target="slides/slide181.xml"/><Relationship Id="rId218" Type="http://schemas.openxmlformats.org/officeDocument/2006/relationships/slide" Target="slides/slide216.xml"/><Relationship Id="rId239" Type="http://schemas.openxmlformats.org/officeDocument/2006/relationships/slide" Target="slides/slide237.xml"/><Relationship Id="rId250" Type="http://schemas.openxmlformats.org/officeDocument/2006/relationships/slide" Target="slides/slide248.xml"/><Relationship Id="rId271" Type="http://schemas.openxmlformats.org/officeDocument/2006/relationships/slide" Target="slides/slide269.xml"/><Relationship Id="rId292" Type="http://schemas.openxmlformats.org/officeDocument/2006/relationships/slide" Target="slides/slide290.xml"/><Relationship Id="rId306" Type="http://schemas.openxmlformats.org/officeDocument/2006/relationships/handoutMaster" Target="handoutMasters/handoutMaster1.xml"/><Relationship Id="rId24" Type="http://schemas.openxmlformats.org/officeDocument/2006/relationships/slide" Target="slides/slide22.xml"/><Relationship Id="rId45" Type="http://schemas.openxmlformats.org/officeDocument/2006/relationships/slide" Target="slides/slide43.xml"/><Relationship Id="rId66" Type="http://schemas.openxmlformats.org/officeDocument/2006/relationships/slide" Target="slides/slide64.xml"/><Relationship Id="rId87" Type="http://schemas.openxmlformats.org/officeDocument/2006/relationships/slide" Target="slides/slide85.xml"/><Relationship Id="rId110" Type="http://schemas.openxmlformats.org/officeDocument/2006/relationships/slide" Target="slides/slide108.xml"/><Relationship Id="rId131" Type="http://schemas.openxmlformats.org/officeDocument/2006/relationships/slide" Target="slides/slide129.xml"/><Relationship Id="rId152" Type="http://schemas.openxmlformats.org/officeDocument/2006/relationships/slide" Target="slides/slide150.xml"/><Relationship Id="rId173" Type="http://schemas.openxmlformats.org/officeDocument/2006/relationships/slide" Target="slides/slide171.xml"/><Relationship Id="rId194" Type="http://schemas.openxmlformats.org/officeDocument/2006/relationships/slide" Target="slides/slide192.xml"/><Relationship Id="rId208" Type="http://schemas.openxmlformats.org/officeDocument/2006/relationships/slide" Target="slides/slide206.xml"/><Relationship Id="rId229" Type="http://schemas.openxmlformats.org/officeDocument/2006/relationships/slide" Target="slides/slide227.xml"/><Relationship Id="rId240" Type="http://schemas.openxmlformats.org/officeDocument/2006/relationships/slide" Target="slides/slide238.xml"/><Relationship Id="rId261" Type="http://schemas.openxmlformats.org/officeDocument/2006/relationships/slide" Target="slides/slide259.xml"/><Relationship Id="rId14" Type="http://schemas.openxmlformats.org/officeDocument/2006/relationships/slide" Target="slides/slide12.xml"/><Relationship Id="rId35" Type="http://schemas.openxmlformats.org/officeDocument/2006/relationships/slide" Target="slides/slide33.xml"/><Relationship Id="rId56" Type="http://schemas.openxmlformats.org/officeDocument/2006/relationships/slide" Target="slides/slide54.xml"/><Relationship Id="rId77" Type="http://schemas.openxmlformats.org/officeDocument/2006/relationships/slide" Target="slides/slide75.xml"/><Relationship Id="rId100" Type="http://schemas.openxmlformats.org/officeDocument/2006/relationships/slide" Target="slides/slide98.xml"/><Relationship Id="rId282" Type="http://schemas.openxmlformats.org/officeDocument/2006/relationships/slide" Target="slides/slide280.xml"/><Relationship Id="rId8" Type="http://schemas.openxmlformats.org/officeDocument/2006/relationships/slide" Target="slides/slide6.xml"/><Relationship Id="rId98" Type="http://schemas.openxmlformats.org/officeDocument/2006/relationships/slide" Target="slides/slide96.xml"/><Relationship Id="rId121" Type="http://schemas.openxmlformats.org/officeDocument/2006/relationships/slide" Target="slides/slide119.xml"/><Relationship Id="rId142" Type="http://schemas.openxmlformats.org/officeDocument/2006/relationships/slide" Target="slides/slide140.xml"/><Relationship Id="rId163" Type="http://schemas.openxmlformats.org/officeDocument/2006/relationships/slide" Target="slides/slide161.xml"/><Relationship Id="rId184" Type="http://schemas.openxmlformats.org/officeDocument/2006/relationships/slide" Target="slides/slide182.xml"/><Relationship Id="rId219" Type="http://schemas.openxmlformats.org/officeDocument/2006/relationships/slide" Target="slides/slide217.xml"/><Relationship Id="rId230" Type="http://schemas.openxmlformats.org/officeDocument/2006/relationships/slide" Target="slides/slide228.xml"/><Relationship Id="rId251" Type="http://schemas.openxmlformats.org/officeDocument/2006/relationships/slide" Target="slides/slide249.xml"/><Relationship Id="rId25" Type="http://schemas.openxmlformats.org/officeDocument/2006/relationships/slide" Target="slides/slide23.xml"/><Relationship Id="rId46" Type="http://schemas.openxmlformats.org/officeDocument/2006/relationships/slide" Target="slides/slide44.xml"/><Relationship Id="rId67" Type="http://schemas.openxmlformats.org/officeDocument/2006/relationships/slide" Target="slides/slide65.xml"/><Relationship Id="rId272" Type="http://schemas.openxmlformats.org/officeDocument/2006/relationships/slide" Target="slides/slide270.xml"/><Relationship Id="rId293" Type="http://schemas.openxmlformats.org/officeDocument/2006/relationships/slide" Target="slides/slide291.xml"/><Relationship Id="rId307" Type="http://schemas.openxmlformats.org/officeDocument/2006/relationships/tags" Target="tags/tag1.xml"/><Relationship Id="rId88" Type="http://schemas.openxmlformats.org/officeDocument/2006/relationships/slide" Target="slides/slide86.xml"/><Relationship Id="rId111" Type="http://schemas.openxmlformats.org/officeDocument/2006/relationships/slide" Target="slides/slide109.xml"/><Relationship Id="rId132" Type="http://schemas.openxmlformats.org/officeDocument/2006/relationships/slide" Target="slides/slide130.xml"/><Relationship Id="rId153" Type="http://schemas.openxmlformats.org/officeDocument/2006/relationships/slide" Target="slides/slide151.xml"/><Relationship Id="rId174" Type="http://schemas.openxmlformats.org/officeDocument/2006/relationships/slide" Target="slides/slide172.xml"/><Relationship Id="rId195" Type="http://schemas.openxmlformats.org/officeDocument/2006/relationships/slide" Target="slides/slide193.xml"/><Relationship Id="rId209" Type="http://schemas.openxmlformats.org/officeDocument/2006/relationships/slide" Target="slides/slide207.xml"/><Relationship Id="rId220" Type="http://schemas.openxmlformats.org/officeDocument/2006/relationships/slide" Target="slides/slide218.xml"/><Relationship Id="rId241" Type="http://schemas.openxmlformats.org/officeDocument/2006/relationships/slide" Target="slides/slide239.xml"/><Relationship Id="rId15" Type="http://schemas.openxmlformats.org/officeDocument/2006/relationships/slide" Target="slides/slide13.xml"/><Relationship Id="rId36" Type="http://schemas.openxmlformats.org/officeDocument/2006/relationships/slide" Target="slides/slide34.xml"/><Relationship Id="rId57" Type="http://schemas.openxmlformats.org/officeDocument/2006/relationships/slide" Target="slides/slide55.xml"/><Relationship Id="rId262" Type="http://schemas.openxmlformats.org/officeDocument/2006/relationships/slide" Target="slides/slide260.xml"/><Relationship Id="rId283" Type="http://schemas.openxmlformats.org/officeDocument/2006/relationships/slide" Target="slides/slide281.xml"/><Relationship Id="rId78" Type="http://schemas.openxmlformats.org/officeDocument/2006/relationships/slide" Target="slides/slide76.xml"/><Relationship Id="rId99" Type="http://schemas.openxmlformats.org/officeDocument/2006/relationships/slide" Target="slides/slide97.xml"/><Relationship Id="rId101" Type="http://schemas.openxmlformats.org/officeDocument/2006/relationships/slide" Target="slides/slide99.xml"/><Relationship Id="rId122" Type="http://schemas.openxmlformats.org/officeDocument/2006/relationships/slide" Target="slides/slide120.xml"/><Relationship Id="rId143" Type="http://schemas.openxmlformats.org/officeDocument/2006/relationships/slide" Target="slides/slide141.xml"/><Relationship Id="rId164" Type="http://schemas.openxmlformats.org/officeDocument/2006/relationships/slide" Target="slides/slide162.xml"/><Relationship Id="rId185" Type="http://schemas.openxmlformats.org/officeDocument/2006/relationships/slide" Target="slides/slide183.xml"/><Relationship Id="rId9" Type="http://schemas.openxmlformats.org/officeDocument/2006/relationships/slide" Target="slides/slide7.xml"/><Relationship Id="rId210" Type="http://schemas.openxmlformats.org/officeDocument/2006/relationships/slide" Target="slides/slide208.xml"/><Relationship Id="rId26" Type="http://schemas.openxmlformats.org/officeDocument/2006/relationships/slide" Target="slides/slide24.xml"/><Relationship Id="rId231" Type="http://schemas.openxmlformats.org/officeDocument/2006/relationships/slide" Target="slides/slide229.xml"/><Relationship Id="rId252" Type="http://schemas.openxmlformats.org/officeDocument/2006/relationships/slide" Target="slides/slide250.xml"/><Relationship Id="rId273" Type="http://schemas.openxmlformats.org/officeDocument/2006/relationships/slide" Target="slides/slide271.xml"/><Relationship Id="rId294" Type="http://schemas.openxmlformats.org/officeDocument/2006/relationships/slide" Target="slides/slide292.xml"/><Relationship Id="rId308" Type="http://schemas.openxmlformats.org/officeDocument/2006/relationships/commentAuthors" Target="commentAuthors.xml"/><Relationship Id="rId47" Type="http://schemas.openxmlformats.org/officeDocument/2006/relationships/slide" Target="slides/slide45.xml"/><Relationship Id="rId68" Type="http://schemas.openxmlformats.org/officeDocument/2006/relationships/slide" Target="slides/slide66.xml"/><Relationship Id="rId89" Type="http://schemas.openxmlformats.org/officeDocument/2006/relationships/slide" Target="slides/slide87.xml"/><Relationship Id="rId112" Type="http://schemas.openxmlformats.org/officeDocument/2006/relationships/slide" Target="slides/slide110.xml"/><Relationship Id="rId133" Type="http://schemas.openxmlformats.org/officeDocument/2006/relationships/slide" Target="slides/slide131.xml"/><Relationship Id="rId154" Type="http://schemas.openxmlformats.org/officeDocument/2006/relationships/slide" Target="slides/slide152.xml"/><Relationship Id="rId175" Type="http://schemas.openxmlformats.org/officeDocument/2006/relationships/slide" Target="slides/slide173.xml"/><Relationship Id="rId196" Type="http://schemas.openxmlformats.org/officeDocument/2006/relationships/slide" Target="slides/slide194.xml"/><Relationship Id="rId200" Type="http://schemas.openxmlformats.org/officeDocument/2006/relationships/slide" Target="slides/slide198.xml"/><Relationship Id="rId16" Type="http://schemas.openxmlformats.org/officeDocument/2006/relationships/slide" Target="slides/slide14.xml"/><Relationship Id="rId221" Type="http://schemas.openxmlformats.org/officeDocument/2006/relationships/slide" Target="slides/slide219.xml"/><Relationship Id="rId242" Type="http://schemas.openxmlformats.org/officeDocument/2006/relationships/slide" Target="slides/slide240.xml"/><Relationship Id="rId263" Type="http://schemas.openxmlformats.org/officeDocument/2006/relationships/slide" Target="slides/slide261.xml"/><Relationship Id="rId284" Type="http://schemas.openxmlformats.org/officeDocument/2006/relationships/slide" Target="slides/slide282.xml"/><Relationship Id="rId37" Type="http://schemas.openxmlformats.org/officeDocument/2006/relationships/slide" Target="slides/slide35.xml"/><Relationship Id="rId58" Type="http://schemas.openxmlformats.org/officeDocument/2006/relationships/slide" Target="slides/slide56.xml"/><Relationship Id="rId79" Type="http://schemas.openxmlformats.org/officeDocument/2006/relationships/slide" Target="slides/slide77.xml"/><Relationship Id="rId102" Type="http://schemas.openxmlformats.org/officeDocument/2006/relationships/slide" Target="slides/slide100.xml"/><Relationship Id="rId123" Type="http://schemas.openxmlformats.org/officeDocument/2006/relationships/slide" Target="slides/slide121.xml"/><Relationship Id="rId144" Type="http://schemas.openxmlformats.org/officeDocument/2006/relationships/slide" Target="slides/slide142.xml"/><Relationship Id="rId90" Type="http://schemas.openxmlformats.org/officeDocument/2006/relationships/slide" Target="slides/slide88.xml"/><Relationship Id="rId165" Type="http://schemas.openxmlformats.org/officeDocument/2006/relationships/slide" Target="slides/slide163.xml"/><Relationship Id="rId186" Type="http://schemas.openxmlformats.org/officeDocument/2006/relationships/slide" Target="slides/slide184.xml"/><Relationship Id="rId211" Type="http://schemas.openxmlformats.org/officeDocument/2006/relationships/slide" Target="slides/slide209.xml"/><Relationship Id="rId232" Type="http://schemas.openxmlformats.org/officeDocument/2006/relationships/slide" Target="slides/slide230.xml"/><Relationship Id="rId253" Type="http://schemas.openxmlformats.org/officeDocument/2006/relationships/slide" Target="slides/slide251.xml"/><Relationship Id="rId274" Type="http://schemas.openxmlformats.org/officeDocument/2006/relationships/slide" Target="slides/slide272.xml"/><Relationship Id="rId295" Type="http://schemas.openxmlformats.org/officeDocument/2006/relationships/slide" Target="slides/slide293.xml"/><Relationship Id="rId309" Type="http://schemas.openxmlformats.org/officeDocument/2006/relationships/presProps" Target="presProps.xml"/><Relationship Id="rId27" Type="http://schemas.openxmlformats.org/officeDocument/2006/relationships/slide" Target="slides/slide25.xml"/><Relationship Id="rId48" Type="http://schemas.openxmlformats.org/officeDocument/2006/relationships/slide" Target="slides/slide46.xml"/><Relationship Id="rId69" Type="http://schemas.openxmlformats.org/officeDocument/2006/relationships/slide" Target="slides/slide67.xml"/><Relationship Id="rId113" Type="http://schemas.openxmlformats.org/officeDocument/2006/relationships/slide" Target="slides/slide111.xml"/><Relationship Id="rId134" Type="http://schemas.openxmlformats.org/officeDocument/2006/relationships/slide" Target="slides/slide132.xml"/><Relationship Id="rId80" Type="http://schemas.openxmlformats.org/officeDocument/2006/relationships/slide" Target="slides/slide78.xml"/><Relationship Id="rId155" Type="http://schemas.openxmlformats.org/officeDocument/2006/relationships/slide" Target="slides/slide153.xml"/><Relationship Id="rId176" Type="http://schemas.openxmlformats.org/officeDocument/2006/relationships/slide" Target="slides/slide174.xml"/><Relationship Id="rId197" Type="http://schemas.openxmlformats.org/officeDocument/2006/relationships/slide" Target="slides/slide195.xml"/><Relationship Id="rId201" Type="http://schemas.openxmlformats.org/officeDocument/2006/relationships/slide" Target="slides/slide199.xml"/><Relationship Id="rId222" Type="http://schemas.openxmlformats.org/officeDocument/2006/relationships/slide" Target="slides/slide220.xml"/><Relationship Id="rId243" Type="http://schemas.openxmlformats.org/officeDocument/2006/relationships/slide" Target="slides/slide241.xml"/><Relationship Id="rId264" Type="http://schemas.openxmlformats.org/officeDocument/2006/relationships/slide" Target="slides/slide262.xml"/><Relationship Id="rId285" Type="http://schemas.openxmlformats.org/officeDocument/2006/relationships/slide" Target="slides/slide283.xml"/><Relationship Id="rId17" Type="http://schemas.openxmlformats.org/officeDocument/2006/relationships/slide" Target="slides/slide15.xml"/><Relationship Id="rId38" Type="http://schemas.openxmlformats.org/officeDocument/2006/relationships/slide" Target="slides/slide36.xml"/><Relationship Id="rId59" Type="http://schemas.openxmlformats.org/officeDocument/2006/relationships/slide" Target="slides/slide57.xml"/><Relationship Id="rId103" Type="http://schemas.openxmlformats.org/officeDocument/2006/relationships/slide" Target="slides/slide101.xml"/><Relationship Id="rId124" Type="http://schemas.openxmlformats.org/officeDocument/2006/relationships/slide" Target="slides/slide122.xml"/><Relationship Id="rId310" Type="http://schemas.openxmlformats.org/officeDocument/2006/relationships/viewProps" Target="viewProps.xml"/><Relationship Id="rId70" Type="http://schemas.openxmlformats.org/officeDocument/2006/relationships/slide" Target="slides/slide68.xml"/><Relationship Id="rId91" Type="http://schemas.openxmlformats.org/officeDocument/2006/relationships/slide" Target="slides/slide89.xml"/><Relationship Id="rId145" Type="http://schemas.openxmlformats.org/officeDocument/2006/relationships/slide" Target="slides/slide143.xml"/><Relationship Id="rId166" Type="http://schemas.openxmlformats.org/officeDocument/2006/relationships/slide" Target="slides/slide164.xml"/><Relationship Id="rId187" Type="http://schemas.openxmlformats.org/officeDocument/2006/relationships/slide" Target="slides/slide185.xml"/><Relationship Id="rId1" Type="http://schemas.openxmlformats.org/officeDocument/2006/relationships/slideMaster" Target="slideMasters/slideMaster1.xml"/><Relationship Id="rId212" Type="http://schemas.openxmlformats.org/officeDocument/2006/relationships/slide" Target="slides/slide210.xml"/><Relationship Id="rId233" Type="http://schemas.openxmlformats.org/officeDocument/2006/relationships/slide" Target="slides/slide231.xml"/><Relationship Id="rId254" Type="http://schemas.openxmlformats.org/officeDocument/2006/relationships/slide" Target="slides/slide252.xml"/><Relationship Id="rId28" Type="http://schemas.openxmlformats.org/officeDocument/2006/relationships/slide" Target="slides/slide26.xml"/><Relationship Id="rId49" Type="http://schemas.openxmlformats.org/officeDocument/2006/relationships/slide" Target="slides/slide47.xml"/><Relationship Id="rId114" Type="http://schemas.openxmlformats.org/officeDocument/2006/relationships/slide" Target="slides/slide112.xml"/><Relationship Id="rId275" Type="http://schemas.openxmlformats.org/officeDocument/2006/relationships/slide" Target="slides/slide273.xml"/><Relationship Id="rId296" Type="http://schemas.openxmlformats.org/officeDocument/2006/relationships/slide" Target="slides/slide294.xml"/><Relationship Id="rId300" Type="http://schemas.openxmlformats.org/officeDocument/2006/relationships/slide" Target="slides/slide298.xml"/><Relationship Id="rId60" Type="http://schemas.openxmlformats.org/officeDocument/2006/relationships/slide" Target="slides/slide58.xml"/><Relationship Id="rId81" Type="http://schemas.openxmlformats.org/officeDocument/2006/relationships/slide" Target="slides/slide79.xml"/><Relationship Id="rId135" Type="http://schemas.openxmlformats.org/officeDocument/2006/relationships/slide" Target="slides/slide133.xml"/><Relationship Id="rId156" Type="http://schemas.openxmlformats.org/officeDocument/2006/relationships/slide" Target="slides/slide154.xml"/><Relationship Id="rId177" Type="http://schemas.openxmlformats.org/officeDocument/2006/relationships/slide" Target="slides/slide175.xml"/><Relationship Id="rId198" Type="http://schemas.openxmlformats.org/officeDocument/2006/relationships/slide" Target="slides/slide196.xml"/><Relationship Id="rId202" Type="http://schemas.openxmlformats.org/officeDocument/2006/relationships/slide" Target="slides/slide200.xml"/><Relationship Id="rId223" Type="http://schemas.openxmlformats.org/officeDocument/2006/relationships/slide" Target="slides/slide221.xml"/><Relationship Id="rId244" Type="http://schemas.openxmlformats.org/officeDocument/2006/relationships/slide" Target="slides/slide242.xml"/><Relationship Id="rId18" Type="http://schemas.openxmlformats.org/officeDocument/2006/relationships/slide" Target="slides/slide16.xml"/><Relationship Id="rId39" Type="http://schemas.openxmlformats.org/officeDocument/2006/relationships/slide" Target="slides/slide37.xml"/><Relationship Id="rId265" Type="http://schemas.openxmlformats.org/officeDocument/2006/relationships/slide" Target="slides/slide263.xml"/><Relationship Id="rId286" Type="http://schemas.openxmlformats.org/officeDocument/2006/relationships/slide" Target="slides/slide284.xml"/><Relationship Id="rId50" Type="http://schemas.openxmlformats.org/officeDocument/2006/relationships/slide" Target="slides/slide48.xml"/><Relationship Id="rId104" Type="http://schemas.openxmlformats.org/officeDocument/2006/relationships/slide" Target="slides/slide102.xml"/><Relationship Id="rId125" Type="http://schemas.openxmlformats.org/officeDocument/2006/relationships/slide" Target="slides/slide123.xml"/><Relationship Id="rId146" Type="http://schemas.openxmlformats.org/officeDocument/2006/relationships/slide" Target="slides/slide144.xml"/><Relationship Id="rId167" Type="http://schemas.openxmlformats.org/officeDocument/2006/relationships/slide" Target="slides/slide165.xml"/><Relationship Id="rId188" Type="http://schemas.openxmlformats.org/officeDocument/2006/relationships/slide" Target="slides/slide186.xml"/><Relationship Id="rId311" Type="http://schemas.openxmlformats.org/officeDocument/2006/relationships/theme" Target="theme/theme1.xml"/><Relationship Id="rId71" Type="http://schemas.openxmlformats.org/officeDocument/2006/relationships/slide" Target="slides/slide69.xml"/><Relationship Id="rId92" Type="http://schemas.openxmlformats.org/officeDocument/2006/relationships/slide" Target="slides/slide90.xml"/><Relationship Id="rId213" Type="http://schemas.openxmlformats.org/officeDocument/2006/relationships/slide" Target="slides/slide211.xml"/><Relationship Id="rId234" Type="http://schemas.openxmlformats.org/officeDocument/2006/relationships/slide" Target="slides/slide232.xml"/><Relationship Id="rId2" Type="http://schemas.openxmlformats.org/officeDocument/2006/relationships/slideMaster" Target="slideMasters/slideMaster2.xml"/><Relationship Id="rId29" Type="http://schemas.openxmlformats.org/officeDocument/2006/relationships/slide" Target="slides/slide27.xml"/><Relationship Id="rId255" Type="http://schemas.openxmlformats.org/officeDocument/2006/relationships/slide" Target="slides/slide253.xml"/><Relationship Id="rId276" Type="http://schemas.openxmlformats.org/officeDocument/2006/relationships/slide" Target="slides/slide274.xml"/><Relationship Id="rId297" Type="http://schemas.openxmlformats.org/officeDocument/2006/relationships/slide" Target="slides/slide295.xml"/><Relationship Id="rId40" Type="http://schemas.openxmlformats.org/officeDocument/2006/relationships/slide" Target="slides/slide38.xml"/><Relationship Id="rId115" Type="http://schemas.openxmlformats.org/officeDocument/2006/relationships/slide" Target="slides/slide113.xml"/><Relationship Id="rId136" Type="http://schemas.openxmlformats.org/officeDocument/2006/relationships/slide" Target="slides/slide134.xml"/><Relationship Id="rId157" Type="http://schemas.openxmlformats.org/officeDocument/2006/relationships/slide" Target="slides/slide155.xml"/><Relationship Id="rId178" Type="http://schemas.openxmlformats.org/officeDocument/2006/relationships/slide" Target="slides/slide176.xml"/><Relationship Id="rId301" Type="http://schemas.openxmlformats.org/officeDocument/2006/relationships/slide" Target="slides/slide299.xml"/><Relationship Id="rId61" Type="http://schemas.openxmlformats.org/officeDocument/2006/relationships/slide" Target="slides/slide59.xml"/><Relationship Id="rId82" Type="http://schemas.openxmlformats.org/officeDocument/2006/relationships/slide" Target="slides/slide80.xml"/><Relationship Id="rId199" Type="http://schemas.openxmlformats.org/officeDocument/2006/relationships/slide" Target="slides/slide197.xml"/><Relationship Id="rId203" Type="http://schemas.openxmlformats.org/officeDocument/2006/relationships/slide" Target="slides/slide201.xml"/><Relationship Id="rId19" Type="http://schemas.openxmlformats.org/officeDocument/2006/relationships/slide" Target="slides/slide17.xml"/><Relationship Id="rId224" Type="http://schemas.openxmlformats.org/officeDocument/2006/relationships/slide" Target="slides/slide222.xml"/><Relationship Id="rId245" Type="http://schemas.openxmlformats.org/officeDocument/2006/relationships/slide" Target="slides/slide243.xml"/><Relationship Id="rId266" Type="http://schemas.openxmlformats.org/officeDocument/2006/relationships/slide" Target="slides/slide264.xml"/><Relationship Id="rId287" Type="http://schemas.openxmlformats.org/officeDocument/2006/relationships/slide" Target="slides/slide285.xml"/><Relationship Id="rId30" Type="http://schemas.openxmlformats.org/officeDocument/2006/relationships/slide" Target="slides/slide28.xml"/><Relationship Id="rId105" Type="http://schemas.openxmlformats.org/officeDocument/2006/relationships/slide" Target="slides/slide103.xml"/><Relationship Id="rId126" Type="http://schemas.openxmlformats.org/officeDocument/2006/relationships/slide" Target="slides/slide124.xml"/><Relationship Id="rId147" Type="http://schemas.openxmlformats.org/officeDocument/2006/relationships/slide" Target="slides/slide145.xml"/><Relationship Id="rId168" Type="http://schemas.openxmlformats.org/officeDocument/2006/relationships/slide" Target="slides/slide166.xml"/><Relationship Id="rId312" Type="http://schemas.openxmlformats.org/officeDocument/2006/relationships/tableStyles" Target="tableStyles.xml"/><Relationship Id="rId51" Type="http://schemas.openxmlformats.org/officeDocument/2006/relationships/slide" Target="slides/slide49.xml"/><Relationship Id="rId72" Type="http://schemas.openxmlformats.org/officeDocument/2006/relationships/slide" Target="slides/slide70.xml"/><Relationship Id="rId93" Type="http://schemas.openxmlformats.org/officeDocument/2006/relationships/slide" Target="slides/slide91.xml"/><Relationship Id="rId189" Type="http://schemas.openxmlformats.org/officeDocument/2006/relationships/slide" Target="slides/slide187.xml"/><Relationship Id="rId3" Type="http://schemas.openxmlformats.org/officeDocument/2006/relationships/slide" Target="slides/slide1.xml"/><Relationship Id="rId214" Type="http://schemas.openxmlformats.org/officeDocument/2006/relationships/slide" Target="slides/slide212.xml"/><Relationship Id="rId235" Type="http://schemas.openxmlformats.org/officeDocument/2006/relationships/slide" Target="slides/slide233.xml"/><Relationship Id="rId256" Type="http://schemas.openxmlformats.org/officeDocument/2006/relationships/slide" Target="slides/slide254.xml"/><Relationship Id="rId277" Type="http://schemas.openxmlformats.org/officeDocument/2006/relationships/slide" Target="slides/slide275.xml"/><Relationship Id="rId298" Type="http://schemas.openxmlformats.org/officeDocument/2006/relationships/slide" Target="slides/slide296.xml"/><Relationship Id="rId116" Type="http://schemas.openxmlformats.org/officeDocument/2006/relationships/slide" Target="slides/slide114.xml"/><Relationship Id="rId137" Type="http://schemas.openxmlformats.org/officeDocument/2006/relationships/slide" Target="slides/slide135.xml"/><Relationship Id="rId158" Type="http://schemas.openxmlformats.org/officeDocument/2006/relationships/slide" Target="slides/slide156.xml"/><Relationship Id="rId302" Type="http://schemas.openxmlformats.org/officeDocument/2006/relationships/slide" Target="slides/slide300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62" Type="http://schemas.openxmlformats.org/officeDocument/2006/relationships/slide" Target="slides/slide60.xml"/><Relationship Id="rId83" Type="http://schemas.openxmlformats.org/officeDocument/2006/relationships/slide" Target="slides/slide81.xml"/><Relationship Id="rId179" Type="http://schemas.openxmlformats.org/officeDocument/2006/relationships/slide" Target="slides/slide177.xml"/><Relationship Id="rId190" Type="http://schemas.openxmlformats.org/officeDocument/2006/relationships/slide" Target="slides/slide188.xml"/><Relationship Id="rId204" Type="http://schemas.openxmlformats.org/officeDocument/2006/relationships/slide" Target="slides/slide202.xml"/><Relationship Id="rId225" Type="http://schemas.openxmlformats.org/officeDocument/2006/relationships/slide" Target="slides/slide223.xml"/><Relationship Id="rId246" Type="http://schemas.openxmlformats.org/officeDocument/2006/relationships/slide" Target="slides/slide244.xml"/><Relationship Id="rId267" Type="http://schemas.openxmlformats.org/officeDocument/2006/relationships/slide" Target="slides/slide265.xml"/><Relationship Id="rId288" Type="http://schemas.openxmlformats.org/officeDocument/2006/relationships/slide" Target="slides/slide286.xml"/><Relationship Id="rId106" Type="http://schemas.openxmlformats.org/officeDocument/2006/relationships/slide" Target="slides/slide104.xml"/><Relationship Id="rId127" Type="http://schemas.openxmlformats.org/officeDocument/2006/relationships/slide" Target="slides/slide125.xml"/><Relationship Id="rId10" Type="http://schemas.openxmlformats.org/officeDocument/2006/relationships/slide" Target="slides/slide8.xml"/><Relationship Id="rId31" Type="http://schemas.openxmlformats.org/officeDocument/2006/relationships/slide" Target="slides/slide29.xml"/><Relationship Id="rId52" Type="http://schemas.openxmlformats.org/officeDocument/2006/relationships/slide" Target="slides/slide50.xml"/><Relationship Id="rId73" Type="http://schemas.openxmlformats.org/officeDocument/2006/relationships/slide" Target="slides/slide71.xml"/><Relationship Id="rId94" Type="http://schemas.openxmlformats.org/officeDocument/2006/relationships/slide" Target="slides/slide92.xml"/><Relationship Id="rId148" Type="http://schemas.openxmlformats.org/officeDocument/2006/relationships/slide" Target="slides/slide146.xml"/><Relationship Id="rId169" Type="http://schemas.openxmlformats.org/officeDocument/2006/relationships/slide" Target="slides/slide167.xml"/><Relationship Id="rId4" Type="http://schemas.openxmlformats.org/officeDocument/2006/relationships/slide" Target="slides/slide2.xml"/><Relationship Id="rId180" Type="http://schemas.openxmlformats.org/officeDocument/2006/relationships/slide" Target="slides/slide178.xml"/><Relationship Id="rId215" Type="http://schemas.openxmlformats.org/officeDocument/2006/relationships/slide" Target="slides/slide213.xml"/><Relationship Id="rId236" Type="http://schemas.openxmlformats.org/officeDocument/2006/relationships/slide" Target="slides/slide234.xml"/><Relationship Id="rId257" Type="http://schemas.openxmlformats.org/officeDocument/2006/relationships/slide" Target="slides/slide255.xml"/><Relationship Id="rId278" Type="http://schemas.openxmlformats.org/officeDocument/2006/relationships/slide" Target="slides/slide276.xml"/><Relationship Id="rId303" Type="http://schemas.openxmlformats.org/officeDocument/2006/relationships/slide" Target="slides/slide301.xml"/><Relationship Id="rId42" Type="http://schemas.openxmlformats.org/officeDocument/2006/relationships/slide" Target="slides/slide40.xml"/><Relationship Id="rId84" Type="http://schemas.openxmlformats.org/officeDocument/2006/relationships/slide" Target="slides/slide82.xml"/><Relationship Id="rId138" Type="http://schemas.openxmlformats.org/officeDocument/2006/relationships/slide" Target="slides/slide136.xml"/><Relationship Id="rId191" Type="http://schemas.openxmlformats.org/officeDocument/2006/relationships/slide" Target="slides/slide189.xml"/><Relationship Id="rId205" Type="http://schemas.openxmlformats.org/officeDocument/2006/relationships/slide" Target="slides/slide203.xml"/><Relationship Id="rId247" Type="http://schemas.openxmlformats.org/officeDocument/2006/relationships/slide" Target="slides/slide245.xml"/><Relationship Id="rId107" Type="http://schemas.openxmlformats.org/officeDocument/2006/relationships/slide" Target="slides/slide105.xml"/><Relationship Id="rId289" Type="http://schemas.openxmlformats.org/officeDocument/2006/relationships/slide" Target="slides/slide287.xml"/><Relationship Id="rId11" Type="http://schemas.openxmlformats.org/officeDocument/2006/relationships/slide" Target="slides/slide9.xml"/><Relationship Id="rId53" Type="http://schemas.openxmlformats.org/officeDocument/2006/relationships/slide" Target="slides/slide51.xml"/><Relationship Id="rId149" Type="http://schemas.openxmlformats.org/officeDocument/2006/relationships/slide" Target="slides/slide147.xml"/><Relationship Id="rId95" Type="http://schemas.openxmlformats.org/officeDocument/2006/relationships/slide" Target="slides/slide93.xml"/><Relationship Id="rId160" Type="http://schemas.openxmlformats.org/officeDocument/2006/relationships/slide" Target="slides/slide158.xml"/><Relationship Id="rId216" Type="http://schemas.openxmlformats.org/officeDocument/2006/relationships/slide" Target="slides/slide214.xml"/><Relationship Id="rId258" Type="http://schemas.openxmlformats.org/officeDocument/2006/relationships/slide" Target="slides/slide256.xml"/><Relationship Id="rId22" Type="http://schemas.openxmlformats.org/officeDocument/2006/relationships/slide" Target="slides/slide20.xml"/><Relationship Id="rId64" Type="http://schemas.openxmlformats.org/officeDocument/2006/relationships/slide" Target="slides/slide62.xml"/><Relationship Id="rId118" Type="http://schemas.openxmlformats.org/officeDocument/2006/relationships/slide" Target="slides/slide116.xml"/><Relationship Id="rId171" Type="http://schemas.openxmlformats.org/officeDocument/2006/relationships/slide" Target="slides/slide169.xml"/><Relationship Id="rId227" Type="http://schemas.openxmlformats.org/officeDocument/2006/relationships/slide" Target="slides/slide225.xml"/><Relationship Id="rId269" Type="http://schemas.openxmlformats.org/officeDocument/2006/relationships/slide" Target="slides/slide267.xml"/><Relationship Id="rId33" Type="http://schemas.openxmlformats.org/officeDocument/2006/relationships/slide" Target="slides/slide31.xml"/><Relationship Id="rId129" Type="http://schemas.openxmlformats.org/officeDocument/2006/relationships/slide" Target="slides/slide127.xml"/><Relationship Id="rId280" Type="http://schemas.openxmlformats.org/officeDocument/2006/relationships/slide" Target="slides/slide278.xml"/><Relationship Id="rId75" Type="http://schemas.openxmlformats.org/officeDocument/2006/relationships/slide" Target="slides/slide73.xml"/><Relationship Id="rId140" Type="http://schemas.openxmlformats.org/officeDocument/2006/relationships/slide" Target="slides/slide138.xml"/><Relationship Id="rId182" Type="http://schemas.openxmlformats.org/officeDocument/2006/relationships/slide" Target="slides/slide180.xml"/><Relationship Id="rId6" Type="http://schemas.openxmlformats.org/officeDocument/2006/relationships/slide" Target="slides/slide4.xml"/><Relationship Id="rId238" Type="http://schemas.openxmlformats.org/officeDocument/2006/relationships/slide" Target="slides/slide236.xml"/><Relationship Id="rId291" Type="http://schemas.openxmlformats.org/officeDocument/2006/relationships/slide" Target="slides/slide289.xml"/><Relationship Id="rId305" Type="http://schemas.openxmlformats.org/officeDocument/2006/relationships/notesMaster" Target="notesMasters/notesMaster1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09-01-13T10:13:52.765" idx="1">
    <p:pos x="10" y="10"/>
    <p:text/>
  </p:cm>
</p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1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30" tIns="46415" rIns="92830" bIns="46415" numCol="1" anchor="t" anchorCtr="0" compatLnSpc="1">
            <a:prstTxWarp prst="textNoShape">
              <a:avLst/>
            </a:prstTxWarp>
          </a:bodyPr>
          <a:lstStyle>
            <a:lvl1pPr algn="l" rtl="0" eaLnBrk="0" hangingPunct="0">
              <a:defRPr sz="12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938" y="0"/>
            <a:ext cx="3037840" cy="461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30" tIns="46415" rIns="92830" bIns="46415" numCol="1" anchor="t" anchorCtr="0" compatLnSpc="1">
            <a:prstTxWarp prst="textNoShape">
              <a:avLst/>
            </a:prstTxWarp>
          </a:bodyPr>
          <a:lstStyle>
            <a:lvl1pPr rtl="0" eaLnBrk="0" hangingPunct="0">
              <a:defRPr sz="1200" smtClean="0"/>
            </a:lvl1pPr>
          </a:lstStyle>
          <a:p>
            <a:pPr>
              <a:defRPr/>
            </a:pPr>
            <a:fld id="{B9409649-17AD-4D18-86BA-9162B6333C41}" type="datetime1">
              <a:rPr lang="en-US"/>
              <a:pPr>
                <a:defRPr/>
              </a:pPr>
              <a:t>9/13/2015</a:t>
            </a:fld>
            <a:endParaRPr lang="en-US" dirty="0"/>
          </a:p>
        </p:txBody>
      </p:sp>
      <p:sp>
        <p:nvSpPr>
          <p:cNvPr id="317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72668"/>
            <a:ext cx="3037840" cy="461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30" tIns="46415" rIns="92830" bIns="46415" numCol="1" anchor="b" anchorCtr="0" compatLnSpc="1">
            <a:prstTxWarp prst="textNoShape">
              <a:avLst/>
            </a:prstTxWarp>
          </a:bodyPr>
          <a:lstStyle>
            <a:lvl1pPr algn="l" rtl="0" eaLnBrk="0" hangingPunct="0">
              <a:defRPr sz="12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17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938" y="8772668"/>
            <a:ext cx="3037840" cy="461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30" tIns="46415" rIns="92830" bIns="46415" numCol="1" anchor="b" anchorCtr="0" compatLnSpc="1">
            <a:prstTxWarp prst="textNoShape">
              <a:avLst/>
            </a:prstTxWarp>
          </a:bodyPr>
          <a:lstStyle>
            <a:lvl1pPr rtl="0" eaLnBrk="0" hangingPunct="0">
              <a:defRPr sz="1200">
                <a:cs typeface="Arial" pitchFamily="34" charset="0"/>
              </a:defRPr>
            </a:lvl1pPr>
          </a:lstStyle>
          <a:p>
            <a:pPr>
              <a:defRPr/>
            </a:pPr>
            <a:fld id="{71B8A168-6A81-4126-90DB-9064DE850F48}" type="slidenum">
              <a:rPr lang="ar-SA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90986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Rectangle 8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1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30" tIns="46415" rIns="92830" bIns="46415" numCol="1" anchor="t" anchorCtr="0" compatLnSpc="1">
            <a:prstTxWarp prst="textNoShape">
              <a:avLst/>
            </a:prstTxWarp>
          </a:bodyPr>
          <a:lstStyle>
            <a:lvl1pPr algn="l" rtl="0" eaLnBrk="0" hangingPunct="0">
              <a:defRPr kumimoji="0"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58723" name="Rectangle 9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5388" y="692150"/>
            <a:ext cx="4619625" cy="34639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8" name="Rectangle 10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720" y="4387136"/>
            <a:ext cx="5140960" cy="41562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30" tIns="46415" rIns="92830" bIns="464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9" name="Rectangle 11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560" y="0"/>
            <a:ext cx="3037840" cy="461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30" tIns="46415" rIns="92830" bIns="46415" numCol="1" anchor="t" anchorCtr="0" compatLnSpc="1">
            <a:prstTxWarp prst="textNoShape">
              <a:avLst/>
            </a:prstTxWarp>
          </a:bodyPr>
          <a:lstStyle>
            <a:lvl1pPr rtl="0" eaLnBrk="0" hangingPunct="0">
              <a:defRPr kumimoji="0"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CCF2D99E-875D-429E-8852-5C516896BBF1}" type="datetime1">
              <a:rPr lang="en-US"/>
              <a:pPr>
                <a:defRPr/>
              </a:pPr>
              <a:t>9/13/2015</a:t>
            </a:fld>
            <a:endParaRPr lang="en-US" dirty="0"/>
          </a:p>
        </p:txBody>
      </p:sp>
      <p:sp>
        <p:nvSpPr>
          <p:cNvPr id="2060" name="Rectangle 12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74271"/>
            <a:ext cx="3037840" cy="461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30" tIns="46415" rIns="92830" bIns="46415" numCol="1" anchor="b" anchorCtr="0" compatLnSpc="1">
            <a:prstTxWarp prst="textNoShape">
              <a:avLst/>
            </a:prstTxWarp>
          </a:bodyPr>
          <a:lstStyle>
            <a:lvl1pPr algn="l" rtl="0" eaLnBrk="0" hangingPunct="0">
              <a:defRPr kumimoji="0"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61" name="Rectangle 13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560" y="8774271"/>
            <a:ext cx="3037840" cy="461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30" tIns="46415" rIns="92830" bIns="46415" numCol="1" anchor="b" anchorCtr="0" compatLnSpc="1">
            <a:prstTxWarp prst="textNoShape">
              <a:avLst/>
            </a:prstTxWarp>
          </a:bodyPr>
          <a:lstStyle>
            <a:lvl1pPr rtl="0" eaLnBrk="0" hangingPunct="0">
              <a:defRPr kumimoji="0" sz="12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fld id="{52FB5307-B476-4400-ADF3-DA157BD4E1A0}" type="slidenum">
              <a:rPr lang="ar-SA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748461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r" rtl="1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r" rtl="1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r" rtl="1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r" rtl="1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r" rtl="1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10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5.xml"/><Relationship Id="rId1" Type="http://schemas.openxmlformats.org/officeDocument/2006/relationships/notesMaster" Target="../notesMasters/notesMaster1.xml"/></Relationships>
</file>

<file path=ppt/notesSlides/_rels/notesSlide10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6.xml"/><Relationship Id="rId1" Type="http://schemas.openxmlformats.org/officeDocument/2006/relationships/notesMaster" Target="../notesMasters/notesMaster1.xml"/></Relationships>
</file>

<file path=ppt/notesSlides/_rels/notesSlide10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7.xml"/><Relationship Id="rId1" Type="http://schemas.openxmlformats.org/officeDocument/2006/relationships/notesMaster" Target="../notesMasters/notesMaster1.xml"/></Relationships>
</file>

<file path=ppt/notesSlides/_rels/notesSlide10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0.xml"/><Relationship Id="rId1" Type="http://schemas.openxmlformats.org/officeDocument/2006/relationships/notesMaster" Target="../notesMasters/notesMaster1.xml"/></Relationships>
</file>

<file path=ppt/notesSlides/_rels/notesSlide10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1.xml"/><Relationship Id="rId1" Type="http://schemas.openxmlformats.org/officeDocument/2006/relationships/notesMaster" Target="../notesMasters/notesMaster1.xml"/></Relationships>
</file>

<file path=ppt/notesSlides/_rels/notesSlide10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2.xml"/><Relationship Id="rId1" Type="http://schemas.openxmlformats.org/officeDocument/2006/relationships/notesMaster" Target="../notesMasters/notesMaster1.xml"/></Relationships>
</file>

<file path=ppt/notesSlides/_rels/notesSlide10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3.xml"/><Relationship Id="rId1" Type="http://schemas.openxmlformats.org/officeDocument/2006/relationships/notesMaster" Target="../notesMasters/notesMaster1.xml"/></Relationships>
</file>

<file path=ppt/notesSlides/_rels/notesSlide10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4.xml"/><Relationship Id="rId1" Type="http://schemas.openxmlformats.org/officeDocument/2006/relationships/notesMaster" Target="../notesMasters/notesMaster1.xml"/></Relationships>
</file>

<file path=ppt/notesSlides/_rels/notesSlide10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5.xml"/><Relationship Id="rId1" Type="http://schemas.openxmlformats.org/officeDocument/2006/relationships/notesMaster" Target="../notesMasters/notesMaster1.xml"/></Relationships>
</file>

<file path=ppt/notesSlides/_rels/notesSlide10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1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7.xml"/><Relationship Id="rId1" Type="http://schemas.openxmlformats.org/officeDocument/2006/relationships/notesMaster" Target="../notesMasters/notesMaster1.xml"/></Relationships>
</file>

<file path=ppt/notesSlides/_rels/notesSlide1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8.xml"/><Relationship Id="rId1" Type="http://schemas.openxmlformats.org/officeDocument/2006/relationships/notesMaster" Target="../notesMasters/notesMaster1.xml"/></Relationships>
</file>

<file path=ppt/notesSlides/_rels/notesSlide1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9.xml"/><Relationship Id="rId1" Type="http://schemas.openxmlformats.org/officeDocument/2006/relationships/notesMaster" Target="../notesMasters/notesMaster1.xml"/></Relationships>
</file>

<file path=ppt/notesSlides/_rels/notesSlide1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0.xml"/><Relationship Id="rId1" Type="http://schemas.openxmlformats.org/officeDocument/2006/relationships/notesMaster" Target="../notesMasters/notesMaster1.xml"/></Relationships>
</file>

<file path=ppt/notesSlides/_rels/notesSlide1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1.xml"/><Relationship Id="rId1" Type="http://schemas.openxmlformats.org/officeDocument/2006/relationships/notesMaster" Target="../notesMasters/notesMaster1.xml"/></Relationships>
</file>

<file path=ppt/notesSlides/_rels/notesSlide1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2.xml"/><Relationship Id="rId1" Type="http://schemas.openxmlformats.org/officeDocument/2006/relationships/notesMaster" Target="../notesMasters/notesMaster1.xml"/></Relationships>
</file>

<file path=ppt/notesSlides/_rels/notesSlide1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4.xml"/><Relationship Id="rId1" Type="http://schemas.openxmlformats.org/officeDocument/2006/relationships/notesMaster" Target="../notesMasters/notesMaster1.xml"/></Relationships>
</file>

<file path=ppt/notesSlides/_rels/notesSlide1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5.xml"/><Relationship Id="rId1" Type="http://schemas.openxmlformats.org/officeDocument/2006/relationships/notesMaster" Target="../notesMasters/notesMaster1.xml"/></Relationships>
</file>

<file path=ppt/notesSlides/_rels/notesSlide1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6.xml"/><Relationship Id="rId1" Type="http://schemas.openxmlformats.org/officeDocument/2006/relationships/notesMaster" Target="../notesMasters/notesMaster1.xml"/></Relationships>
</file>

<file path=ppt/notesSlides/_rels/notesSlide1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1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1.xml"/><Relationship Id="rId1" Type="http://schemas.openxmlformats.org/officeDocument/2006/relationships/notesMaster" Target="../notesMasters/notesMaster1.xml"/></Relationships>
</file>

<file path=ppt/notesSlides/_rels/notesSlide1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2.xml"/><Relationship Id="rId1" Type="http://schemas.openxmlformats.org/officeDocument/2006/relationships/notesMaster" Target="../notesMasters/notesMaster1.xml"/></Relationships>
</file>

<file path=ppt/notesSlides/_rels/notesSlide1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3.xml"/><Relationship Id="rId1" Type="http://schemas.openxmlformats.org/officeDocument/2006/relationships/notesMaster" Target="../notesMasters/notesMaster1.xml"/></Relationships>
</file>

<file path=ppt/notesSlides/_rels/notesSlide1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4.xml"/><Relationship Id="rId1" Type="http://schemas.openxmlformats.org/officeDocument/2006/relationships/notesMaster" Target="../notesMasters/notesMaster1.xml"/></Relationships>
</file>

<file path=ppt/notesSlides/_rels/notesSlide1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5.xml"/><Relationship Id="rId1" Type="http://schemas.openxmlformats.org/officeDocument/2006/relationships/notesMaster" Target="../notesMasters/notesMaster1.xml"/></Relationships>
</file>

<file path=ppt/notesSlides/_rels/notesSlide1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7.xml"/><Relationship Id="rId1" Type="http://schemas.openxmlformats.org/officeDocument/2006/relationships/notesMaster" Target="../notesMasters/notesMaster1.xml"/></Relationships>
</file>

<file path=ppt/notesSlides/_rels/notesSlide1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8.xml"/><Relationship Id="rId1" Type="http://schemas.openxmlformats.org/officeDocument/2006/relationships/notesMaster" Target="../notesMasters/notesMaster1.xml"/></Relationships>
</file>

<file path=ppt/notesSlides/_rels/notesSlide1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9.xml"/><Relationship Id="rId1" Type="http://schemas.openxmlformats.org/officeDocument/2006/relationships/notesMaster" Target="../notesMasters/notesMaster1.xml"/></Relationships>
</file>

<file path=ppt/notesSlides/_rels/notesSlide1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0.xml"/><Relationship Id="rId1" Type="http://schemas.openxmlformats.org/officeDocument/2006/relationships/notesMaster" Target="../notesMasters/notesMaster1.xml"/></Relationships>
</file>

<file path=ppt/notesSlides/_rels/notesSlide1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1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2.xml"/><Relationship Id="rId1" Type="http://schemas.openxmlformats.org/officeDocument/2006/relationships/notesMaster" Target="../notesMasters/notesMaster1.xml"/></Relationships>
</file>

<file path=ppt/notesSlides/_rels/notesSlide1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3.xml"/><Relationship Id="rId1" Type="http://schemas.openxmlformats.org/officeDocument/2006/relationships/notesMaster" Target="../notesMasters/notesMaster1.xml"/></Relationships>
</file>

<file path=ppt/notesSlides/_rels/notesSlide1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4.xml"/><Relationship Id="rId1" Type="http://schemas.openxmlformats.org/officeDocument/2006/relationships/notesMaster" Target="../notesMasters/notesMaster1.xml"/></Relationships>
</file>

<file path=ppt/notesSlides/_rels/notesSlide1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5.xml"/><Relationship Id="rId1" Type="http://schemas.openxmlformats.org/officeDocument/2006/relationships/notesMaster" Target="../notesMasters/notesMaster1.xml"/></Relationships>
</file>

<file path=ppt/notesSlides/_rels/notesSlide1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6.xml"/><Relationship Id="rId1" Type="http://schemas.openxmlformats.org/officeDocument/2006/relationships/notesMaster" Target="../notesMasters/notesMaster1.xml"/></Relationships>
</file>

<file path=ppt/notesSlides/_rels/notesSlide1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7.xml"/><Relationship Id="rId1" Type="http://schemas.openxmlformats.org/officeDocument/2006/relationships/notesMaster" Target="../notesMasters/notesMaster1.xml"/></Relationships>
</file>

<file path=ppt/notesSlides/_rels/notesSlide1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8.xml"/><Relationship Id="rId1" Type="http://schemas.openxmlformats.org/officeDocument/2006/relationships/notesMaster" Target="../notesMasters/notesMaster1.xml"/></Relationships>
</file>

<file path=ppt/notesSlides/_rels/notesSlide1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9.xml"/><Relationship Id="rId1" Type="http://schemas.openxmlformats.org/officeDocument/2006/relationships/notesMaster" Target="../notesMasters/notesMaster1.xml"/></Relationships>
</file>

<file path=ppt/notesSlides/_rels/notesSlide1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0.xml"/><Relationship Id="rId1" Type="http://schemas.openxmlformats.org/officeDocument/2006/relationships/notesMaster" Target="../notesMasters/notesMaster1.xml"/></Relationships>
</file>

<file path=ppt/notesSlides/_rels/notesSlide1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1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2.xml"/><Relationship Id="rId1" Type="http://schemas.openxmlformats.org/officeDocument/2006/relationships/notesMaster" Target="../notesMasters/notesMaster1.xml"/></Relationships>
</file>

<file path=ppt/notesSlides/_rels/notesSlide1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3.xml"/><Relationship Id="rId1" Type="http://schemas.openxmlformats.org/officeDocument/2006/relationships/notesMaster" Target="../notesMasters/notesMaster1.xml"/></Relationships>
</file>

<file path=ppt/notesSlides/_rels/notesSlide1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4.xml"/><Relationship Id="rId1" Type="http://schemas.openxmlformats.org/officeDocument/2006/relationships/notesMaster" Target="../notesMasters/notesMaster1.xml"/></Relationships>
</file>

<file path=ppt/notesSlides/_rels/notesSlide1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6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7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8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9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0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1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2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4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5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6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7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8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9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0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1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2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4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5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6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7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8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9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0.xml"/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1.xml"/><Relationship Id="rId1" Type="http://schemas.openxmlformats.org/officeDocument/2006/relationships/notesMaster" Target="../notesMasters/notesMaster1.xml"/></Relationships>
</file>

<file path=ppt/notesSlides/_rels/notesSlide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2.xml"/><Relationship Id="rId1" Type="http://schemas.openxmlformats.org/officeDocument/2006/relationships/notesMaster" Target="../notesMasters/notesMaster1.xml"/></Relationships>
</file>

<file path=ppt/notesSlides/_rels/notesSlide6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7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4.xml"/><Relationship Id="rId1" Type="http://schemas.openxmlformats.org/officeDocument/2006/relationships/notesMaster" Target="../notesMasters/notesMaster1.xml"/></Relationships>
</file>

<file path=ppt/notesSlides/_rels/notesSlide7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5.xml"/><Relationship Id="rId1" Type="http://schemas.openxmlformats.org/officeDocument/2006/relationships/notesMaster" Target="../notesMasters/notesMaster1.xml"/></Relationships>
</file>

<file path=ppt/notesSlides/_rels/notesSlide7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6.xml"/><Relationship Id="rId1" Type="http://schemas.openxmlformats.org/officeDocument/2006/relationships/notesMaster" Target="../notesMasters/notesMaster1.xml"/></Relationships>
</file>

<file path=ppt/notesSlides/_rels/notesSlide7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7.xml"/><Relationship Id="rId1" Type="http://schemas.openxmlformats.org/officeDocument/2006/relationships/notesMaster" Target="../notesMasters/notesMaster1.xml"/></Relationships>
</file>

<file path=ppt/notesSlides/_rels/notesSlide7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8.xml"/><Relationship Id="rId1" Type="http://schemas.openxmlformats.org/officeDocument/2006/relationships/notesMaster" Target="../notesMasters/notesMaster1.xml"/></Relationships>
</file>

<file path=ppt/notesSlides/_rels/notesSlide7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9.xml"/><Relationship Id="rId1" Type="http://schemas.openxmlformats.org/officeDocument/2006/relationships/notesMaster" Target="../notesMasters/notesMaster1.xml"/></Relationships>
</file>

<file path=ppt/notesSlides/_rels/notesSlide7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0.xml"/><Relationship Id="rId1" Type="http://schemas.openxmlformats.org/officeDocument/2006/relationships/notesMaster" Target="../notesMasters/notesMaster1.xml"/></Relationships>
</file>

<file path=ppt/notesSlides/_rels/notesSlide7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1.xml"/><Relationship Id="rId1" Type="http://schemas.openxmlformats.org/officeDocument/2006/relationships/notesMaster" Target="../notesMasters/notesMaster1.xml"/></Relationships>
</file>

<file path=ppt/notesSlides/_rels/notesSlide7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2.xml"/><Relationship Id="rId1" Type="http://schemas.openxmlformats.org/officeDocument/2006/relationships/notesMaster" Target="../notesMasters/notesMaster1.xml"/></Relationships>
</file>

<file path=ppt/notesSlides/_rels/notesSlide7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8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4.xml"/><Relationship Id="rId1" Type="http://schemas.openxmlformats.org/officeDocument/2006/relationships/notesMaster" Target="../notesMasters/notesMaster1.xml"/></Relationships>
</file>

<file path=ppt/notesSlides/_rels/notesSlide8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5.xml"/><Relationship Id="rId1" Type="http://schemas.openxmlformats.org/officeDocument/2006/relationships/notesMaster" Target="../notesMasters/notesMaster1.xml"/></Relationships>
</file>

<file path=ppt/notesSlides/_rels/notesSlide8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6.xml"/><Relationship Id="rId1" Type="http://schemas.openxmlformats.org/officeDocument/2006/relationships/notesMaster" Target="../notesMasters/notesMaster1.xml"/></Relationships>
</file>

<file path=ppt/notesSlides/_rels/notesSlide8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8.xml"/><Relationship Id="rId1" Type="http://schemas.openxmlformats.org/officeDocument/2006/relationships/notesMaster" Target="../notesMasters/notesMaster1.xml"/></Relationships>
</file>

<file path=ppt/notesSlides/_rels/notesSlide8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9.xml"/><Relationship Id="rId1" Type="http://schemas.openxmlformats.org/officeDocument/2006/relationships/notesMaster" Target="../notesMasters/notesMaster1.xml"/></Relationships>
</file>

<file path=ppt/notesSlides/_rels/notesSlide8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0.xml"/><Relationship Id="rId1" Type="http://schemas.openxmlformats.org/officeDocument/2006/relationships/notesMaster" Target="../notesMasters/notesMaster1.xml"/></Relationships>
</file>

<file path=ppt/notesSlides/_rels/notesSlide8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1.xml"/><Relationship Id="rId1" Type="http://schemas.openxmlformats.org/officeDocument/2006/relationships/notesMaster" Target="../notesMasters/notesMaster1.xml"/></Relationships>
</file>

<file path=ppt/notesSlides/_rels/notesSlide8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2.xml"/><Relationship Id="rId1" Type="http://schemas.openxmlformats.org/officeDocument/2006/relationships/notesMaster" Target="../notesMasters/notesMaster1.xml"/></Relationships>
</file>

<file path=ppt/notesSlides/_rels/notesSlide8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3.xml"/><Relationship Id="rId1" Type="http://schemas.openxmlformats.org/officeDocument/2006/relationships/notesMaster" Target="../notesMasters/notesMaster1.xml"/></Relationships>
</file>

<file path=ppt/notesSlides/_rels/notesSlide8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9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5.xml"/><Relationship Id="rId1" Type="http://schemas.openxmlformats.org/officeDocument/2006/relationships/notesMaster" Target="../notesMasters/notesMaster1.xml"/></Relationships>
</file>

<file path=ppt/notesSlides/_rels/notesSlide9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6.xml"/><Relationship Id="rId1" Type="http://schemas.openxmlformats.org/officeDocument/2006/relationships/notesMaster" Target="../notesMasters/notesMaster1.xml"/></Relationships>
</file>

<file path=ppt/notesSlides/_rels/notesSlide9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7.xml"/><Relationship Id="rId1" Type="http://schemas.openxmlformats.org/officeDocument/2006/relationships/notesMaster" Target="../notesMasters/notesMaster1.xml"/></Relationships>
</file>

<file path=ppt/notesSlides/_rels/notesSlide9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8.xml"/><Relationship Id="rId1" Type="http://schemas.openxmlformats.org/officeDocument/2006/relationships/notesMaster" Target="../notesMasters/notesMaster1.xml"/></Relationships>
</file>

<file path=ppt/notesSlides/_rels/notesSlide9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9.xml"/><Relationship Id="rId1" Type="http://schemas.openxmlformats.org/officeDocument/2006/relationships/notesMaster" Target="../notesMasters/notesMaster1.xml"/></Relationships>
</file>

<file path=ppt/notesSlides/_rels/notesSlide9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0.xml"/><Relationship Id="rId1" Type="http://schemas.openxmlformats.org/officeDocument/2006/relationships/notesMaster" Target="../notesMasters/notesMaster1.xml"/></Relationships>
</file>

<file path=ppt/notesSlides/_rels/notesSlide9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1.xml"/><Relationship Id="rId1" Type="http://schemas.openxmlformats.org/officeDocument/2006/relationships/notesMaster" Target="../notesMasters/notesMaster1.xml"/></Relationships>
</file>

<file path=ppt/notesSlides/_rels/notesSlide9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2.xml"/><Relationship Id="rId1" Type="http://schemas.openxmlformats.org/officeDocument/2006/relationships/notesMaster" Target="../notesMasters/notesMaster1.xml"/></Relationships>
</file>

<file path=ppt/notesSlides/_rels/notesSlide9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3.xml"/><Relationship Id="rId1" Type="http://schemas.openxmlformats.org/officeDocument/2006/relationships/notesMaster" Target="../notesMasters/notesMaster1.xml"/></Relationships>
</file>

<file path=ppt/notesSlides/_rels/notesSlide9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5388" y="692150"/>
            <a:ext cx="4619625" cy="3463925"/>
          </a:xfrm>
          <a:ln/>
        </p:spPr>
      </p:sp>
      <p:sp>
        <p:nvSpPr>
          <p:cNvPr id="1597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a-IR" smtClean="0"/>
          </a:p>
        </p:txBody>
      </p:sp>
    </p:spTree>
    <p:extLst>
      <p:ext uri="{BB962C8B-B14F-4D97-AF65-F5344CB8AC3E}">
        <p14:creationId xmlns:p14="http://schemas.microsoft.com/office/powerpoint/2010/main" val="24881472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6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95388" y="692150"/>
            <a:ext cx="4619625" cy="3463925"/>
          </a:xfrm>
          <a:ln/>
        </p:spPr>
      </p:sp>
      <p:sp>
        <p:nvSpPr>
          <p:cNvPr id="28569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a-IR" smtClean="0">
              <a:latin typeface="Arial" charset="0"/>
            </a:endParaRPr>
          </a:p>
        </p:txBody>
      </p:sp>
      <p:sp>
        <p:nvSpPr>
          <p:cNvPr id="2857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E9AEEC-15D3-4E27-A879-497C696D46C2}" type="slidenum">
              <a:rPr lang="ar-SA" smtClean="0"/>
              <a:pPr/>
              <a:t>40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765012162"/>
      </p:ext>
    </p:extLst>
  </p:cSld>
  <p:clrMapOvr>
    <a:masterClrMapping/>
  </p:clrMapOvr>
</p:notes>
</file>

<file path=ppt/notesSlides/notesSlide10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78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95388" y="692150"/>
            <a:ext cx="4619625" cy="3463925"/>
          </a:xfrm>
          <a:ln/>
        </p:spPr>
      </p:sp>
      <p:sp>
        <p:nvSpPr>
          <p:cNvPr id="37785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a-IR" smtClean="0">
              <a:latin typeface="Arial" charset="0"/>
            </a:endParaRPr>
          </a:p>
        </p:txBody>
      </p:sp>
      <p:sp>
        <p:nvSpPr>
          <p:cNvPr id="3778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B4F897F-E33A-4366-8556-2C76646E1215}" type="slidenum">
              <a:rPr lang="ar-SA" smtClean="0"/>
              <a:pPr/>
              <a:t>135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69008068"/>
      </p:ext>
    </p:extLst>
  </p:cSld>
  <p:clrMapOvr>
    <a:masterClrMapping/>
  </p:clrMapOvr>
</p:notes>
</file>

<file path=ppt/notesSlides/notesSlide10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95388" y="692150"/>
            <a:ext cx="4619625" cy="3463925"/>
          </a:xfrm>
          <a:ln/>
        </p:spPr>
      </p:sp>
      <p:sp>
        <p:nvSpPr>
          <p:cNvPr id="37888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a-IR" smtClean="0">
              <a:latin typeface="Arial" charset="0"/>
            </a:endParaRPr>
          </a:p>
        </p:txBody>
      </p:sp>
      <p:sp>
        <p:nvSpPr>
          <p:cNvPr id="3788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FC55CF1-0C09-47FB-8006-9C0F4197693B}" type="slidenum">
              <a:rPr lang="ar-SA" smtClean="0"/>
              <a:pPr/>
              <a:t>136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88292194"/>
      </p:ext>
    </p:extLst>
  </p:cSld>
  <p:clrMapOvr>
    <a:masterClrMapping/>
  </p:clrMapOvr>
</p:notes>
</file>

<file path=ppt/notesSlides/notesSlide10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9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95388" y="692150"/>
            <a:ext cx="4619625" cy="3463925"/>
          </a:xfrm>
          <a:ln/>
        </p:spPr>
      </p:sp>
      <p:sp>
        <p:nvSpPr>
          <p:cNvPr id="3799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a-IR" smtClean="0">
              <a:latin typeface="Arial" charset="0"/>
            </a:endParaRPr>
          </a:p>
        </p:txBody>
      </p:sp>
      <p:sp>
        <p:nvSpPr>
          <p:cNvPr id="3799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3C67F4C-D30A-42F3-9BB7-1AE4E9A2665A}" type="slidenum">
              <a:rPr lang="ar-SA" smtClean="0"/>
              <a:pPr/>
              <a:t>137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044730765"/>
      </p:ext>
    </p:extLst>
  </p:cSld>
  <p:clrMapOvr>
    <a:masterClrMapping/>
  </p:clrMapOvr>
</p:notes>
</file>

<file path=ppt/notesSlides/notesSlide10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09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95388" y="692150"/>
            <a:ext cx="4619625" cy="3463925"/>
          </a:xfrm>
          <a:ln/>
        </p:spPr>
      </p:sp>
      <p:sp>
        <p:nvSpPr>
          <p:cNvPr id="38093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a-IR" smtClean="0">
              <a:latin typeface="Arial" charset="0"/>
            </a:endParaRPr>
          </a:p>
        </p:txBody>
      </p:sp>
      <p:sp>
        <p:nvSpPr>
          <p:cNvPr id="3809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E305524-54A7-4E31-817F-4F5687D2A977}" type="slidenum">
              <a:rPr lang="ar-SA" smtClean="0"/>
              <a:pPr/>
              <a:t>140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47781449"/>
      </p:ext>
    </p:extLst>
  </p:cSld>
  <p:clrMapOvr>
    <a:masterClrMapping/>
  </p:clrMapOvr>
</p:notes>
</file>

<file path=ppt/notesSlides/notesSlide10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9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95388" y="692150"/>
            <a:ext cx="4619625" cy="3463925"/>
          </a:xfrm>
          <a:ln/>
        </p:spPr>
      </p:sp>
      <p:sp>
        <p:nvSpPr>
          <p:cNvPr id="3819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a-IR" smtClean="0">
              <a:latin typeface="Arial" charset="0"/>
            </a:endParaRPr>
          </a:p>
        </p:txBody>
      </p:sp>
      <p:sp>
        <p:nvSpPr>
          <p:cNvPr id="3819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043DEC7-C9B5-4C3F-8822-58B12B44B5DC}" type="slidenum">
              <a:rPr lang="ar-SA" smtClean="0"/>
              <a:pPr/>
              <a:t>141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26676231"/>
      </p:ext>
    </p:extLst>
  </p:cSld>
  <p:clrMapOvr>
    <a:masterClrMapping/>
  </p:clrMapOvr>
</p:notes>
</file>

<file path=ppt/notesSlides/notesSlide10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9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95388" y="692150"/>
            <a:ext cx="4619625" cy="3463925"/>
          </a:xfrm>
          <a:ln/>
        </p:spPr>
      </p:sp>
      <p:sp>
        <p:nvSpPr>
          <p:cNvPr id="38297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a-IR" smtClean="0">
              <a:latin typeface="Arial" charset="0"/>
            </a:endParaRPr>
          </a:p>
        </p:txBody>
      </p:sp>
      <p:sp>
        <p:nvSpPr>
          <p:cNvPr id="3829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51BAFC5-EA7B-45F4-B1B6-3686DD1E6BC3}" type="slidenum">
              <a:rPr lang="ar-SA" smtClean="0"/>
              <a:pPr/>
              <a:t>142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285363873"/>
      </p:ext>
    </p:extLst>
  </p:cSld>
  <p:clrMapOvr>
    <a:masterClrMapping/>
  </p:clrMapOvr>
</p:notes>
</file>

<file path=ppt/notesSlides/notesSlide10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0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95388" y="692150"/>
            <a:ext cx="4619625" cy="3463925"/>
          </a:xfrm>
          <a:ln/>
        </p:spPr>
      </p:sp>
      <p:sp>
        <p:nvSpPr>
          <p:cNvPr id="3840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a-IR" smtClean="0">
              <a:latin typeface="Arial" charset="0"/>
            </a:endParaRPr>
          </a:p>
        </p:txBody>
      </p:sp>
      <p:sp>
        <p:nvSpPr>
          <p:cNvPr id="3840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9F72EF1-1FAE-4DC5-B8E2-654B2B28AC65}" type="slidenum">
              <a:rPr lang="ar-SA" smtClean="0"/>
              <a:pPr/>
              <a:t>143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821832813"/>
      </p:ext>
    </p:extLst>
  </p:cSld>
  <p:clrMapOvr>
    <a:masterClrMapping/>
  </p:clrMapOvr>
</p:notes>
</file>

<file path=ppt/notesSlides/notesSlide10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0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95388" y="692150"/>
            <a:ext cx="4619625" cy="3463925"/>
          </a:xfrm>
          <a:ln/>
        </p:spPr>
      </p:sp>
      <p:sp>
        <p:nvSpPr>
          <p:cNvPr id="3850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a-IR" smtClean="0">
              <a:latin typeface="Arial" charset="0"/>
            </a:endParaRPr>
          </a:p>
        </p:txBody>
      </p:sp>
      <p:sp>
        <p:nvSpPr>
          <p:cNvPr id="3850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41D96AA-D126-47D2-BF2E-C268736C9F7A}" type="slidenum">
              <a:rPr lang="ar-SA" smtClean="0"/>
              <a:pPr/>
              <a:t>144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953976320"/>
      </p:ext>
    </p:extLst>
  </p:cSld>
  <p:clrMapOvr>
    <a:masterClrMapping/>
  </p:clrMapOvr>
</p:notes>
</file>

<file path=ppt/notesSlides/notesSlide10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0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95388" y="692150"/>
            <a:ext cx="4619625" cy="3463925"/>
          </a:xfrm>
          <a:ln/>
        </p:spPr>
      </p:sp>
      <p:sp>
        <p:nvSpPr>
          <p:cNvPr id="38605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a-IR" smtClean="0">
              <a:latin typeface="Arial" charset="0"/>
            </a:endParaRPr>
          </a:p>
        </p:txBody>
      </p:sp>
      <p:sp>
        <p:nvSpPr>
          <p:cNvPr id="3860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1FFFEA3-4E65-453C-BBAF-93D8E7671794}" type="slidenum">
              <a:rPr lang="ar-SA" smtClean="0"/>
              <a:pPr/>
              <a:t>145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723644941"/>
      </p:ext>
    </p:extLst>
  </p:cSld>
  <p:clrMapOvr>
    <a:masterClrMapping/>
  </p:clrMapOvr>
</p:notes>
</file>

<file path=ppt/notesSlides/notesSlide10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70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95388" y="692150"/>
            <a:ext cx="4619625" cy="3463925"/>
          </a:xfrm>
          <a:ln/>
        </p:spPr>
      </p:sp>
      <p:sp>
        <p:nvSpPr>
          <p:cNvPr id="38707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a-IR" smtClean="0">
              <a:latin typeface="Arial" charset="0"/>
            </a:endParaRPr>
          </a:p>
        </p:txBody>
      </p:sp>
      <p:sp>
        <p:nvSpPr>
          <p:cNvPr id="3870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543184C-0A03-4E15-9CBA-480B6BEC2693}" type="slidenum">
              <a:rPr lang="ar-SA" smtClean="0"/>
              <a:pPr/>
              <a:t>146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15579425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95388" y="692150"/>
            <a:ext cx="4619625" cy="3463925"/>
          </a:xfrm>
          <a:ln/>
        </p:spPr>
      </p:sp>
      <p:sp>
        <p:nvSpPr>
          <p:cNvPr id="2867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a-IR" smtClean="0">
              <a:latin typeface="Arial" charset="0"/>
            </a:endParaRPr>
          </a:p>
        </p:txBody>
      </p:sp>
      <p:sp>
        <p:nvSpPr>
          <p:cNvPr id="286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9FB8AE3-A3BD-405E-A9F3-E07BB8B3EB05}" type="slidenum">
              <a:rPr lang="ar-SA" smtClean="0"/>
              <a:pPr/>
              <a:t>42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722625724"/>
      </p:ext>
    </p:extLst>
  </p:cSld>
  <p:clrMapOvr>
    <a:masterClrMapping/>
  </p:clrMapOvr>
</p:notes>
</file>

<file path=ppt/notesSlides/notesSlide1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80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95388" y="692150"/>
            <a:ext cx="4619625" cy="3463925"/>
          </a:xfrm>
          <a:ln/>
        </p:spPr>
      </p:sp>
      <p:sp>
        <p:nvSpPr>
          <p:cNvPr id="38809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a-IR" smtClean="0">
              <a:latin typeface="Arial" charset="0"/>
            </a:endParaRPr>
          </a:p>
        </p:txBody>
      </p:sp>
      <p:sp>
        <p:nvSpPr>
          <p:cNvPr id="3881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2A1979E-1A91-42F6-9688-C6A828546500}" type="slidenum">
              <a:rPr lang="ar-SA" smtClean="0"/>
              <a:pPr/>
              <a:t>147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68005554"/>
      </p:ext>
    </p:extLst>
  </p:cSld>
  <p:clrMapOvr>
    <a:masterClrMapping/>
  </p:clrMapOvr>
</p:notes>
</file>

<file path=ppt/notesSlides/notesSlide1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95388" y="692150"/>
            <a:ext cx="4619625" cy="3463925"/>
          </a:xfrm>
          <a:ln/>
        </p:spPr>
      </p:sp>
      <p:sp>
        <p:nvSpPr>
          <p:cNvPr id="3891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a-IR" smtClean="0">
              <a:latin typeface="Arial" charset="0"/>
            </a:endParaRPr>
          </a:p>
        </p:txBody>
      </p:sp>
      <p:sp>
        <p:nvSpPr>
          <p:cNvPr id="3891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15CD885-E3D1-4E6C-8814-606DD17FEE03}" type="slidenum">
              <a:rPr lang="ar-SA" smtClean="0"/>
              <a:pPr/>
              <a:t>148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832872415"/>
      </p:ext>
    </p:extLst>
  </p:cSld>
  <p:clrMapOvr>
    <a:masterClrMapping/>
  </p:clrMapOvr>
</p:notes>
</file>

<file path=ppt/notesSlides/notesSlide1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1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95388" y="692150"/>
            <a:ext cx="4619625" cy="3463925"/>
          </a:xfrm>
          <a:ln/>
        </p:spPr>
      </p:sp>
      <p:sp>
        <p:nvSpPr>
          <p:cNvPr id="39014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a-IR" smtClean="0">
              <a:latin typeface="Arial" charset="0"/>
            </a:endParaRPr>
          </a:p>
        </p:txBody>
      </p:sp>
      <p:sp>
        <p:nvSpPr>
          <p:cNvPr id="3901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0C55397-27C6-4E94-A0AC-778BF74991FF}" type="slidenum">
              <a:rPr lang="ar-SA" smtClean="0"/>
              <a:pPr/>
              <a:t>149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755977223"/>
      </p:ext>
    </p:extLst>
  </p:cSld>
  <p:clrMapOvr>
    <a:masterClrMapping/>
  </p:clrMapOvr>
</p:notes>
</file>

<file path=ppt/notesSlides/notesSlide1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1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95388" y="692150"/>
            <a:ext cx="4619625" cy="3463925"/>
          </a:xfrm>
          <a:ln/>
        </p:spPr>
      </p:sp>
      <p:sp>
        <p:nvSpPr>
          <p:cNvPr id="39117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a-IR" smtClean="0">
              <a:latin typeface="Arial" charset="0"/>
            </a:endParaRPr>
          </a:p>
        </p:txBody>
      </p:sp>
      <p:sp>
        <p:nvSpPr>
          <p:cNvPr id="3911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DE84D6C-2616-49A4-9F20-B1E2E713C36B}" type="slidenum">
              <a:rPr lang="ar-SA" smtClean="0"/>
              <a:pPr/>
              <a:t>150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74637018"/>
      </p:ext>
    </p:extLst>
  </p:cSld>
  <p:clrMapOvr>
    <a:masterClrMapping/>
  </p:clrMapOvr>
</p:notes>
</file>

<file path=ppt/notesSlides/notesSlide1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1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95388" y="692150"/>
            <a:ext cx="4619625" cy="3463925"/>
          </a:xfrm>
          <a:ln/>
        </p:spPr>
      </p:sp>
      <p:sp>
        <p:nvSpPr>
          <p:cNvPr id="39219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a-IR" smtClean="0">
              <a:latin typeface="Arial" charset="0"/>
            </a:endParaRPr>
          </a:p>
        </p:txBody>
      </p:sp>
      <p:sp>
        <p:nvSpPr>
          <p:cNvPr id="3921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E572DB1-6E2E-42E7-AF63-DE51D44F54B7}" type="slidenum">
              <a:rPr lang="ar-SA" smtClean="0"/>
              <a:pPr/>
              <a:t>151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54043206"/>
      </p:ext>
    </p:extLst>
  </p:cSld>
  <p:clrMapOvr>
    <a:masterClrMapping/>
  </p:clrMapOvr>
</p:notes>
</file>

<file path=ppt/notesSlides/notesSlide1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2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95388" y="692150"/>
            <a:ext cx="4619625" cy="3463925"/>
          </a:xfrm>
          <a:ln/>
        </p:spPr>
      </p:sp>
      <p:sp>
        <p:nvSpPr>
          <p:cNvPr id="39321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a-IR" smtClean="0">
              <a:latin typeface="Arial" charset="0"/>
            </a:endParaRPr>
          </a:p>
        </p:txBody>
      </p:sp>
      <p:sp>
        <p:nvSpPr>
          <p:cNvPr id="3932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D61FA93-C5C9-45C4-BF9C-08EA211883F9}" type="slidenum">
              <a:rPr lang="ar-SA" smtClean="0"/>
              <a:pPr/>
              <a:t>152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583187653"/>
      </p:ext>
    </p:extLst>
  </p:cSld>
  <p:clrMapOvr>
    <a:masterClrMapping/>
  </p:clrMapOvr>
</p:notes>
</file>

<file path=ppt/notesSlides/notesSlide1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2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95388" y="692150"/>
            <a:ext cx="4619625" cy="3463925"/>
          </a:xfrm>
          <a:ln/>
        </p:spPr>
      </p:sp>
      <p:sp>
        <p:nvSpPr>
          <p:cNvPr id="39424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a-IR" smtClean="0">
              <a:latin typeface="Arial" charset="0"/>
            </a:endParaRPr>
          </a:p>
        </p:txBody>
      </p:sp>
      <p:sp>
        <p:nvSpPr>
          <p:cNvPr id="3942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0BDF6B7-F813-4CC1-9987-54E19AA144D4}" type="slidenum">
              <a:rPr lang="ar-SA" smtClean="0"/>
              <a:pPr/>
              <a:t>154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735533625"/>
      </p:ext>
    </p:extLst>
  </p:cSld>
  <p:clrMapOvr>
    <a:masterClrMapping/>
  </p:clrMapOvr>
</p:notes>
</file>

<file path=ppt/notesSlides/notesSlide1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5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95388" y="692150"/>
            <a:ext cx="4619625" cy="3463925"/>
          </a:xfrm>
          <a:ln/>
        </p:spPr>
      </p:sp>
      <p:sp>
        <p:nvSpPr>
          <p:cNvPr id="3952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a-IR" smtClean="0">
              <a:latin typeface="Arial" charset="0"/>
            </a:endParaRPr>
          </a:p>
        </p:txBody>
      </p:sp>
      <p:sp>
        <p:nvSpPr>
          <p:cNvPr id="3952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9F67472-08BC-4A9B-9AE6-0FA2A538C68B}" type="slidenum">
              <a:rPr lang="ar-SA" smtClean="0"/>
              <a:pPr/>
              <a:t>155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69715429"/>
      </p:ext>
    </p:extLst>
  </p:cSld>
  <p:clrMapOvr>
    <a:masterClrMapping/>
  </p:clrMapOvr>
</p:notes>
</file>

<file path=ppt/notesSlides/notesSlide1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62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95388" y="692150"/>
            <a:ext cx="4619625" cy="3463925"/>
          </a:xfrm>
          <a:ln/>
        </p:spPr>
      </p:sp>
      <p:sp>
        <p:nvSpPr>
          <p:cNvPr id="3962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a-IR" smtClean="0">
              <a:latin typeface="Arial" charset="0"/>
            </a:endParaRPr>
          </a:p>
        </p:txBody>
      </p:sp>
      <p:sp>
        <p:nvSpPr>
          <p:cNvPr id="3962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0C5D2BF-9E27-4426-94B6-DCB2BE7E97A3}" type="slidenum">
              <a:rPr lang="ar-SA" smtClean="0"/>
              <a:pPr/>
              <a:t>156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09260532"/>
      </p:ext>
    </p:extLst>
  </p:cSld>
  <p:clrMapOvr>
    <a:masterClrMapping/>
  </p:clrMapOvr>
</p:notes>
</file>

<file path=ppt/notesSlides/notesSlide1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3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95388" y="692150"/>
            <a:ext cx="4619625" cy="3463925"/>
          </a:xfrm>
          <a:ln/>
        </p:spPr>
      </p:sp>
      <p:sp>
        <p:nvSpPr>
          <p:cNvPr id="39731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a-IR" smtClean="0">
              <a:latin typeface="Arial" charset="0"/>
            </a:endParaRPr>
          </a:p>
        </p:txBody>
      </p:sp>
      <p:sp>
        <p:nvSpPr>
          <p:cNvPr id="3973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F477B5F-0B49-4312-9DED-05C95A5AFD2D}" type="slidenum">
              <a:rPr lang="ar-SA" smtClean="0"/>
              <a:pPr/>
              <a:t>160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2436924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7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95388" y="692150"/>
            <a:ext cx="4619625" cy="3463925"/>
          </a:xfrm>
          <a:ln/>
        </p:spPr>
      </p:sp>
      <p:sp>
        <p:nvSpPr>
          <p:cNvPr id="28774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a-IR" smtClean="0">
              <a:latin typeface="Arial" charset="0"/>
            </a:endParaRPr>
          </a:p>
        </p:txBody>
      </p:sp>
      <p:sp>
        <p:nvSpPr>
          <p:cNvPr id="2877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6DC88C8-823C-4D4C-B477-5FA2A688B41A}" type="slidenum">
              <a:rPr lang="ar-SA" smtClean="0"/>
              <a:pPr/>
              <a:t>43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599218145"/>
      </p:ext>
    </p:extLst>
  </p:cSld>
  <p:clrMapOvr>
    <a:masterClrMapping/>
  </p:clrMapOvr>
</p:notes>
</file>

<file path=ppt/notesSlides/notesSlide1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8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95388" y="692150"/>
            <a:ext cx="4619625" cy="3463925"/>
          </a:xfrm>
          <a:ln/>
        </p:spPr>
      </p:sp>
      <p:sp>
        <p:nvSpPr>
          <p:cNvPr id="3983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a-IR" smtClean="0">
              <a:latin typeface="Arial" charset="0"/>
            </a:endParaRPr>
          </a:p>
        </p:txBody>
      </p:sp>
      <p:sp>
        <p:nvSpPr>
          <p:cNvPr id="3983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E5DE537-324A-41F7-8F44-B8BF3A200677}" type="slidenum">
              <a:rPr lang="ar-SA" smtClean="0"/>
              <a:pPr/>
              <a:t>161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944620610"/>
      </p:ext>
    </p:extLst>
  </p:cSld>
  <p:clrMapOvr>
    <a:masterClrMapping/>
  </p:clrMapOvr>
</p:notes>
</file>

<file path=ppt/notesSlides/notesSlide1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95388" y="692150"/>
            <a:ext cx="4619625" cy="3463925"/>
          </a:xfrm>
          <a:ln/>
        </p:spPr>
      </p:sp>
      <p:sp>
        <p:nvSpPr>
          <p:cNvPr id="3993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a-IR" smtClean="0">
              <a:latin typeface="Arial" charset="0"/>
            </a:endParaRPr>
          </a:p>
        </p:txBody>
      </p:sp>
      <p:sp>
        <p:nvSpPr>
          <p:cNvPr id="3993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3E35101-181C-454D-94A9-90837CF055CF}" type="slidenum">
              <a:rPr lang="ar-SA" smtClean="0"/>
              <a:pPr/>
              <a:t>162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655398907"/>
      </p:ext>
    </p:extLst>
  </p:cSld>
  <p:clrMapOvr>
    <a:masterClrMapping/>
  </p:clrMapOvr>
</p:notes>
</file>

<file path=ppt/notesSlides/notesSlide1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0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95388" y="692150"/>
            <a:ext cx="4619625" cy="3463925"/>
          </a:xfrm>
          <a:ln/>
        </p:spPr>
      </p:sp>
      <p:sp>
        <p:nvSpPr>
          <p:cNvPr id="4003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a-IR" smtClean="0">
              <a:latin typeface="Arial" charset="0"/>
            </a:endParaRPr>
          </a:p>
        </p:txBody>
      </p:sp>
      <p:sp>
        <p:nvSpPr>
          <p:cNvPr id="4003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353CC8-405B-4E8D-935B-2EA3EA55D766}" type="slidenum">
              <a:rPr lang="ar-SA" smtClean="0"/>
              <a:pPr/>
              <a:t>163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99122059"/>
      </p:ext>
    </p:extLst>
  </p:cSld>
  <p:clrMapOvr>
    <a:masterClrMapping/>
  </p:clrMapOvr>
</p:notes>
</file>

<file path=ppt/notesSlides/notesSlide1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14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95388" y="692150"/>
            <a:ext cx="4619625" cy="3463925"/>
          </a:xfrm>
          <a:ln/>
        </p:spPr>
      </p:sp>
      <p:sp>
        <p:nvSpPr>
          <p:cNvPr id="40141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a-IR" smtClean="0">
              <a:latin typeface="Arial" charset="0"/>
            </a:endParaRPr>
          </a:p>
        </p:txBody>
      </p:sp>
      <p:sp>
        <p:nvSpPr>
          <p:cNvPr id="4014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9FF5697-7A6A-41DD-B032-00F0A1A3DF25}" type="slidenum">
              <a:rPr lang="ar-SA" smtClean="0"/>
              <a:pPr/>
              <a:t>164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48944327"/>
      </p:ext>
    </p:extLst>
  </p:cSld>
  <p:clrMapOvr>
    <a:masterClrMapping/>
  </p:clrMapOvr>
</p:notes>
</file>

<file path=ppt/notesSlides/notesSlide1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24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95388" y="692150"/>
            <a:ext cx="4619625" cy="3463925"/>
          </a:xfrm>
          <a:ln/>
        </p:spPr>
      </p:sp>
      <p:sp>
        <p:nvSpPr>
          <p:cNvPr id="40243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a-IR" smtClean="0">
              <a:latin typeface="Arial" charset="0"/>
            </a:endParaRPr>
          </a:p>
        </p:txBody>
      </p:sp>
      <p:sp>
        <p:nvSpPr>
          <p:cNvPr id="4024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76A34A4-2793-42D1-B6C9-C42CD6988EA9}" type="slidenum">
              <a:rPr lang="ar-SA" smtClean="0"/>
              <a:pPr/>
              <a:t>165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67991267"/>
      </p:ext>
    </p:extLst>
  </p:cSld>
  <p:clrMapOvr>
    <a:masterClrMapping/>
  </p:clrMapOvr>
</p:notes>
</file>

<file path=ppt/notesSlides/notesSlide1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4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95388" y="692150"/>
            <a:ext cx="4619625" cy="3463925"/>
          </a:xfrm>
          <a:ln/>
        </p:spPr>
      </p:sp>
      <p:sp>
        <p:nvSpPr>
          <p:cNvPr id="40345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a-IR" smtClean="0">
              <a:latin typeface="Arial" charset="0"/>
            </a:endParaRPr>
          </a:p>
        </p:txBody>
      </p:sp>
      <p:sp>
        <p:nvSpPr>
          <p:cNvPr id="4034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78B2698-AD71-4ABC-B132-11CED8E05E68}" type="slidenum">
              <a:rPr lang="ar-SA" smtClean="0"/>
              <a:pPr/>
              <a:t>167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90061832"/>
      </p:ext>
    </p:extLst>
  </p:cSld>
  <p:clrMapOvr>
    <a:masterClrMapping/>
  </p:clrMapOvr>
</p:notes>
</file>

<file path=ppt/notesSlides/notesSlide1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44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95388" y="692150"/>
            <a:ext cx="4619625" cy="3463925"/>
          </a:xfrm>
          <a:ln/>
        </p:spPr>
      </p:sp>
      <p:sp>
        <p:nvSpPr>
          <p:cNvPr id="40448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a-IR" smtClean="0">
              <a:latin typeface="Arial" charset="0"/>
            </a:endParaRPr>
          </a:p>
        </p:txBody>
      </p:sp>
      <p:sp>
        <p:nvSpPr>
          <p:cNvPr id="4044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B0B46AB-7B10-4B26-B5EA-993A27C5C3FD}" type="slidenum">
              <a:rPr lang="ar-SA" smtClean="0"/>
              <a:pPr/>
              <a:t>168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979022346"/>
      </p:ext>
    </p:extLst>
  </p:cSld>
  <p:clrMapOvr>
    <a:masterClrMapping/>
  </p:clrMapOvr>
</p:notes>
</file>

<file path=ppt/notesSlides/notesSlide1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5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95388" y="692150"/>
            <a:ext cx="4619625" cy="3463925"/>
          </a:xfrm>
          <a:ln/>
        </p:spPr>
      </p:sp>
      <p:sp>
        <p:nvSpPr>
          <p:cNvPr id="405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a-IR" smtClean="0">
              <a:latin typeface="Arial" charset="0"/>
            </a:endParaRPr>
          </a:p>
        </p:txBody>
      </p:sp>
      <p:sp>
        <p:nvSpPr>
          <p:cNvPr id="4055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F1456C-AEDD-4F03-B570-AB73E6FE63EB}" type="slidenum">
              <a:rPr lang="ar-SA" smtClean="0"/>
              <a:pPr/>
              <a:t>169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06894984"/>
      </p:ext>
    </p:extLst>
  </p:cSld>
  <p:clrMapOvr>
    <a:masterClrMapping/>
  </p:clrMapOvr>
</p:notes>
</file>

<file path=ppt/notesSlides/notesSlide1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65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95388" y="692150"/>
            <a:ext cx="4619625" cy="3463925"/>
          </a:xfrm>
          <a:ln/>
        </p:spPr>
      </p:sp>
      <p:sp>
        <p:nvSpPr>
          <p:cNvPr id="40653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a-IR" smtClean="0">
              <a:latin typeface="Arial" charset="0"/>
            </a:endParaRPr>
          </a:p>
        </p:txBody>
      </p:sp>
      <p:sp>
        <p:nvSpPr>
          <p:cNvPr id="4065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E685F24-BE1A-4898-BC8E-2894E66AFD01}" type="slidenum">
              <a:rPr lang="ar-SA" smtClean="0"/>
              <a:pPr/>
              <a:t>170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270003608"/>
      </p:ext>
    </p:extLst>
  </p:cSld>
  <p:clrMapOvr>
    <a:masterClrMapping/>
  </p:clrMapOvr>
</p:notes>
</file>

<file path=ppt/notesSlides/notesSlide1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95388" y="692150"/>
            <a:ext cx="4619625" cy="3463925"/>
          </a:xfrm>
          <a:ln/>
        </p:spPr>
      </p:sp>
      <p:sp>
        <p:nvSpPr>
          <p:cNvPr id="407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a-IR" smtClean="0">
              <a:latin typeface="Arial" charset="0"/>
            </a:endParaRPr>
          </a:p>
        </p:txBody>
      </p:sp>
      <p:sp>
        <p:nvSpPr>
          <p:cNvPr id="4075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90E948A-0AEE-45DE-A84B-9E440AF8541F}" type="slidenum">
              <a:rPr lang="ar-SA" smtClean="0"/>
              <a:pPr/>
              <a:t>171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54947376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7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95388" y="692150"/>
            <a:ext cx="4619625" cy="3463925"/>
          </a:xfrm>
          <a:ln/>
        </p:spPr>
      </p:sp>
      <p:sp>
        <p:nvSpPr>
          <p:cNvPr id="28877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a-IR" smtClean="0">
              <a:latin typeface="Arial" charset="0"/>
            </a:endParaRPr>
          </a:p>
        </p:txBody>
      </p:sp>
      <p:sp>
        <p:nvSpPr>
          <p:cNvPr id="2887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24DF5E5-4F20-4C92-8005-50F7869D49FE}" type="slidenum">
              <a:rPr lang="ar-SA" smtClean="0"/>
              <a:pPr/>
              <a:t>44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529271445"/>
      </p:ext>
    </p:extLst>
  </p:cSld>
  <p:clrMapOvr>
    <a:masterClrMapping/>
  </p:clrMapOvr>
</p:notes>
</file>

<file path=ppt/notesSlides/notesSlide1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95388" y="692150"/>
            <a:ext cx="4619625" cy="3463925"/>
          </a:xfrm>
          <a:ln/>
        </p:spPr>
      </p:sp>
      <p:sp>
        <p:nvSpPr>
          <p:cNvPr id="40857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a-IR" smtClean="0">
              <a:latin typeface="Arial" charset="0"/>
            </a:endParaRPr>
          </a:p>
        </p:txBody>
      </p:sp>
      <p:sp>
        <p:nvSpPr>
          <p:cNvPr id="4085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1C3CE0D-EA7F-4F67-80F7-5E5528DBDFA1}" type="slidenum">
              <a:rPr lang="ar-SA" smtClean="0"/>
              <a:pPr/>
              <a:t>172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600426717"/>
      </p:ext>
    </p:extLst>
  </p:cSld>
  <p:clrMapOvr>
    <a:masterClrMapping/>
  </p:clrMapOvr>
</p:notes>
</file>

<file path=ppt/notesSlides/notesSlide1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95388" y="692150"/>
            <a:ext cx="4619625" cy="3463925"/>
          </a:xfrm>
          <a:ln/>
        </p:spPr>
      </p:sp>
      <p:sp>
        <p:nvSpPr>
          <p:cNvPr id="4096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a-IR" smtClean="0">
              <a:latin typeface="Arial" charset="0"/>
            </a:endParaRPr>
          </a:p>
        </p:txBody>
      </p:sp>
      <p:sp>
        <p:nvSpPr>
          <p:cNvPr id="4096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987C1FF-F898-420E-826F-59DEDD7E398C}" type="slidenum">
              <a:rPr lang="ar-SA" smtClean="0"/>
              <a:pPr/>
              <a:t>173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72862590"/>
      </p:ext>
    </p:extLst>
  </p:cSld>
  <p:clrMapOvr>
    <a:masterClrMapping/>
  </p:clrMapOvr>
</p:notes>
</file>

<file path=ppt/notesSlides/notesSlide1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6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95388" y="692150"/>
            <a:ext cx="4619625" cy="3463925"/>
          </a:xfrm>
          <a:ln/>
        </p:spPr>
      </p:sp>
      <p:sp>
        <p:nvSpPr>
          <p:cNvPr id="4106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a-IR" smtClean="0">
              <a:latin typeface="Arial" charset="0"/>
            </a:endParaRPr>
          </a:p>
        </p:txBody>
      </p:sp>
      <p:sp>
        <p:nvSpPr>
          <p:cNvPr id="4106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15CEC81-3099-4065-BF67-08EFF0BE70E1}" type="slidenum">
              <a:rPr lang="ar-SA" smtClean="0"/>
              <a:pPr/>
              <a:t>174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3853378"/>
      </p:ext>
    </p:extLst>
  </p:cSld>
  <p:clrMapOvr>
    <a:masterClrMapping/>
  </p:clrMapOvr>
</p:notes>
</file>

<file path=ppt/notesSlides/notesSlide1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6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95388" y="692150"/>
            <a:ext cx="4619625" cy="3463925"/>
          </a:xfrm>
          <a:ln/>
        </p:spPr>
      </p:sp>
      <p:sp>
        <p:nvSpPr>
          <p:cNvPr id="41165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a-IR" smtClean="0">
              <a:latin typeface="Arial" charset="0"/>
            </a:endParaRPr>
          </a:p>
        </p:txBody>
      </p:sp>
      <p:sp>
        <p:nvSpPr>
          <p:cNvPr id="4116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0CB4379-7D09-4F47-9B2E-C5C2F0B27D36}" type="slidenum">
              <a:rPr lang="ar-SA" smtClean="0"/>
              <a:pPr/>
              <a:t>175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60457342"/>
      </p:ext>
    </p:extLst>
  </p:cSld>
  <p:clrMapOvr>
    <a:masterClrMapping/>
  </p:clrMapOvr>
</p:notes>
</file>

<file path=ppt/notesSlides/notesSlide1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26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95388" y="692150"/>
            <a:ext cx="4619625" cy="3463925"/>
          </a:xfrm>
          <a:ln/>
        </p:spPr>
      </p:sp>
      <p:sp>
        <p:nvSpPr>
          <p:cNvPr id="41267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a-IR" smtClean="0">
              <a:latin typeface="Arial" charset="0"/>
            </a:endParaRPr>
          </a:p>
        </p:txBody>
      </p:sp>
      <p:sp>
        <p:nvSpPr>
          <p:cNvPr id="4126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4464D72-15C7-449C-A29F-0058DFA9B7F8}" type="slidenum">
              <a:rPr lang="ar-SA" smtClean="0"/>
              <a:pPr/>
              <a:t>176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041387450"/>
      </p:ext>
    </p:extLst>
  </p:cSld>
  <p:clrMapOvr>
    <a:masterClrMapping/>
  </p:clrMapOvr>
</p:notes>
</file>

<file path=ppt/notesSlides/notesSlide1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36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95388" y="692150"/>
            <a:ext cx="4619625" cy="3463925"/>
          </a:xfrm>
          <a:ln/>
        </p:spPr>
      </p:sp>
      <p:sp>
        <p:nvSpPr>
          <p:cNvPr id="41369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a-IR" smtClean="0">
              <a:latin typeface="Arial" charset="0"/>
            </a:endParaRPr>
          </a:p>
        </p:txBody>
      </p:sp>
      <p:sp>
        <p:nvSpPr>
          <p:cNvPr id="4137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0005C2B-E4F2-4F14-9D60-AF884267996A}" type="slidenum">
              <a:rPr lang="ar-SA" smtClean="0"/>
              <a:pPr/>
              <a:t>177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643727685"/>
      </p:ext>
    </p:extLst>
  </p:cSld>
  <p:clrMapOvr>
    <a:masterClrMapping/>
  </p:clrMapOvr>
</p:notes>
</file>

<file path=ppt/notesSlides/notesSlide1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4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95388" y="692150"/>
            <a:ext cx="4619625" cy="3463925"/>
          </a:xfrm>
          <a:ln/>
        </p:spPr>
      </p:sp>
      <p:sp>
        <p:nvSpPr>
          <p:cNvPr id="4147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a-IR" smtClean="0">
              <a:latin typeface="Arial" charset="0"/>
            </a:endParaRPr>
          </a:p>
        </p:txBody>
      </p:sp>
      <p:sp>
        <p:nvSpPr>
          <p:cNvPr id="414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6D01138-02A0-44F3-9417-1A20EF267420}" type="slidenum">
              <a:rPr lang="ar-SA" smtClean="0"/>
              <a:pPr/>
              <a:t>178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03896948"/>
      </p:ext>
    </p:extLst>
  </p:cSld>
  <p:clrMapOvr>
    <a:masterClrMapping/>
  </p:clrMapOvr>
</p:notes>
</file>

<file path=ppt/notesSlides/notesSlide1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57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95388" y="692150"/>
            <a:ext cx="4619625" cy="3463925"/>
          </a:xfrm>
          <a:ln/>
        </p:spPr>
      </p:sp>
      <p:sp>
        <p:nvSpPr>
          <p:cNvPr id="41574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a-IR" smtClean="0">
              <a:latin typeface="Arial" charset="0"/>
            </a:endParaRPr>
          </a:p>
        </p:txBody>
      </p:sp>
      <p:sp>
        <p:nvSpPr>
          <p:cNvPr id="4157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069584F-C4F0-4194-972F-77C23A97BCEE}" type="slidenum">
              <a:rPr lang="ar-SA" smtClean="0"/>
              <a:pPr/>
              <a:t>179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322655916"/>
      </p:ext>
    </p:extLst>
  </p:cSld>
  <p:clrMapOvr>
    <a:masterClrMapping/>
  </p:clrMapOvr>
</p:notes>
</file>

<file path=ppt/notesSlides/notesSlide1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67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95388" y="692150"/>
            <a:ext cx="4619625" cy="3463925"/>
          </a:xfrm>
          <a:ln/>
        </p:spPr>
      </p:sp>
      <p:sp>
        <p:nvSpPr>
          <p:cNvPr id="41677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a-IR" smtClean="0">
              <a:latin typeface="Arial" charset="0"/>
            </a:endParaRPr>
          </a:p>
        </p:txBody>
      </p:sp>
      <p:sp>
        <p:nvSpPr>
          <p:cNvPr id="4167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F613C95-3B8B-46E9-988E-124FE76E2F5B}" type="slidenum">
              <a:rPr lang="ar-SA" smtClean="0"/>
              <a:pPr/>
              <a:t>180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682818633"/>
      </p:ext>
    </p:extLst>
  </p:cSld>
  <p:clrMapOvr>
    <a:masterClrMapping/>
  </p:clrMapOvr>
</p:notes>
</file>

<file path=ppt/notesSlides/notesSlide1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7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95388" y="692150"/>
            <a:ext cx="4619625" cy="3463925"/>
          </a:xfrm>
          <a:ln/>
        </p:spPr>
      </p:sp>
      <p:sp>
        <p:nvSpPr>
          <p:cNvPr id="41779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a-IR" smtClean="0">
              <a:latin typeface="Arial" charset="0"/>
            </a:endParaRPr>
          </a:p>
        </p:txBody>
      </p:sp>
      <p:sp>
        <p:nvSpPr>
          <p:cNvPr id="4177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822D5FA-CDD8-4D86-9AED-ACBB7639D18D}" type="slidenum">
              <a:rPr lang="ar-SA" smtClean="0"/>
              <a:pPr/>
              <a:t>181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28182888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7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95388" y="692150"/>
            <a:ext cx="4619625" cy="3463925"/>
          </a:xfrm>
          <a:ln/>
        </p:spPr>
      </p:sp>
      <p:sp>
        <p:nvSpPr>
          <p:cNvPr id="28979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a-IR" smtClean="0">
              <a:latin typeface="Arial" charset="0"/>
            </a:endParaRPr>
          </a:p>
        </p:txBody>
      </p:sp>
      <p:sp>
        <p:nvSpPr>
          <p:cNvPr id="2897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AE96D2D-2450-43FA-96ED-BC5518F60418}" type="slidenum">
              <a:rPr lang="ar-SA" smtClean="0"/>
              <a:pPr/>
              <a:t>45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55282437"/>
      </p:ext>
    </p:extLst>
  </p:cSld>
  <p:clrMapOvr>
    <a:masterClrMapping/>
  </p:clrMapOvr>
</p:notes>
</file>

<file path=ppt/notesSlides/notesSlide1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88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95388" y="692150"/>
            <a:ext cx="4619625" cy="3463925"/>
          </a:xfrm>
          <a:ln/>
        </p:spPr>
      </p:sp>
      <p:sp>
        <p:nvSpPr>
          <p:cNvPr id="41881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a-IR" smtClean="0">
              <a:latin typeface="Arial" charset="0"/>
            </a:endParaRPr>
          </a:p>
        </p:txBody>
      </p:sp>
      <p:sp>
        <p:nvSpPr>
          <p:cNvPr id="4188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94F930E-C92A-412A-BEAB-75B932620231}" type="slidenum">
              <a:rPr lang="ar-SA" smtClean="0"/>
              <a:pPr/>
              <a:t>182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4638850"/>
      </p:ext>
    </p:extLst>
  </p:cSld>
  <p:clrMapOvr>
    <a:masterClrMapping/>
  </p:clrMapOvr>
</p:notes>
</file>

<file path=ppt/notesSlides/notesSlide1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95388" y="692150"/>
            <a:ext cx="4619625" cy="3463925"/>
          </a:xfrm>
          <a:ln/>
        </p:spPr>
      </p:sp>
      <p:sp>
        <p:nvSpPr>
          <p:cNvPr id="41984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a-IR" smtClean="0">
              <a:latin typeface="Arial" charset="0"/>
            </a:endParaRPr>
          </a:p>
        </p:txBody>
      </p:sp>
      <p:sp>
        <p:nvSpPr>
          <p:cNvPr id="4198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BCEBFB4-4E61-4FD3-8C16-F798A5C1060E}" type="slidenum">
              <a:rPr lang="ar-SA" smtClean="0"/>
              <a:pPr/>
              <a:t>183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961751625"/>
      </p:ext>
    </p:extLst>
  </p:cSld>
  <p:clrMapOvr>
    <a:masterClrMapping/>
  </p:clrMapOvr>
</p:notes>
</file>

<file path=ppt/notesSlides/notesSlide1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0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5388" y="692150"/>
            <a:ext cx="4619625" cy="3463925"/>
          </a:xfrm>
          <a:ln/>
        </p:spPr>
      </p:sp>
      <p:sp>
        <p:nvSpPr>
          <p:cNvPr id="420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8358010"/>
      </p:ext>
    </p:extLst>
  </p:cSld>
  <p:clrMapOvr>
    <a:masterClrMapping/>
  </p:clrMapOvr>
</p:notes>
</file>

<file path=ppt/notesSlides/notesSlide1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1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5388" y="692150"/>
            <a:ext cx="4619625" cy="3463925"/>
          </a:xfrm>
          <a:ln/>
        </p:spPr>
      </p:sp>
      <p:sp>
        <p:nvSpPr>
          <p:cNvPr id="4218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303030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8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95388" y="692150"/>
            <a:ext cx="4619625" cy="3463925"/>
          </a:xfrm>
          <a:ln/>
        </p:spPr>
      </p:sp>
      <p:sp>
        <p:nvSpPr>
          <p:cNvPr id="29081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a-IR" smtClean="0">
              <a:latin typeface="Arial" charset="0"/>
            </a:endParaRPr>
          </a:p>
        </p:txBody>
      </p:sp>
      <p:sp>
        <p:nvSpPr>
          <p:cNvPr id="2908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793DBCA-B5CB-4E4D-A6B7-EB608A5743F2}" type="slidenum">
              <a:rPr lang="ar-SA" smtClean="0"/>
              <a:pPr/>
              <a:t>46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64524715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95388" y="692150"/>
            <a:ext cx="4619625" cy="3463925"/>
          </a:xfrm>
          <a:ln/>
        </p:spPr>
      </p:sp>
      <p:sp>
        <p:nvSpPr>
          <p:cNvPr id="29184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a-IR" smtClean="0">
              <a:latin typeface="Arial" charset="0"/>
            </a:endParaRPr>
          </a:p>
        </p:txBody>
      </p:sp>
      <p:sp>
        <p:nvSpPr>
          <p:cNvPr id="2918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F749DE1-93EB-4F3B-9F8C-31DC4436B05F}" type="slidenum">
              <a:rPr lang="ar-SA" smtClean="0"/>
              <a:pPr/>
              <a:t>48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189856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8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95388" y="692150"/>
            <a:ext cx="4619625" cy="3463925"/>
          </a:xfrm>
          <a:ln/>
        </p:spPr>
      </p:sp>
      <p:sp>
        <p:nvSpPr>
          <p:cNvPr id="2928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a-IR" smtClean="0">
              <a:latin typeface="Arial" charset="0"/>
            </a:endParaRPr>
          </a:p>
        </p:txBody>
      </p:sp>
      <p:sp>
        <p:nvSpPr>
          <p:cNvPr id="2928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F38B8B5-72C1-4ECE-B96E-0D2F2CAF2B51}" type="slidenum">
              <a:rPr lang="ar-SA" smtClean="0"/>
              <a:pPr/>
              <a:t>49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72071692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8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95388" y="692150"/>
            <a:ext cx="4619625" cy="3463925"/>
          </a:xfrm>
          <a:ln/>
        </p:spPr>
      </p:sp>
      <p:sp>
        <p:nvSpPr>
          <p:cNvPr id="2938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a-IR" smtClean="0">
              <a:latin typeface="Arial" charset="0"/>
            </a:endParaRPr>
          </a:p>
        </p:txBody>
      </p:sp>
      <p:sp>
        <p:nvSpPr>
          <p:cNvPr id="2938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AEE7AEC-4A63-47E7-B3EB-8476A8399E92}" type="slidenum">
              <a:rPr lang="ar-SA" smtClean="0"/>
              <a:pPr/>
              <a:t>50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67604307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9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95388" y="692150"/>
            <a:ext cx="4619625" cy="3463925"/>
          </a:xfrm>
          <a:ln/>
        </p:spPr>
      </p:sp>
      <p:sp>
        <p:nvSpPr>
          <p:cNvPr id="29491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a-IR" smtClean="0">
              <a:latin typeface="Arial" charset="0"/>
            </a:endParaRPr>
          </a:p>
        </p:txBody>
      </p:sp>
      <p:sp>
        <p:nvSpPr>
          <p:cNvPr id="2949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93DC6EF-20B8-46CC-B79B-E4F737D02602}" type="slidenum">
              <a:rPr lang="ar-SA" smtClean="0"/>
              <a:pPr/>
              <a:t>51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5914574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5388" y="692150"/>
            <a:ext cx="4619625" cy="3463925"/>
          </a:xfrm>
          <a:ln/>
        </p:spPr>
      </p:sp>
      <p:sp>
        <p:nvSpPr>
          <p:cNvPr id="1607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a-IR" smtClean="0"/>
          </a:p>
        </p:txBody>
      </p:sp>
    </p:spTree>
    <p:extLst>
      <p:ext uri="{BB962C8B-B14F-4D97-AF65-F5344CB8AC3E}">
        <p14:creationId xmlns:p14="http://schemas.microsoft.com/office/powerpoint/2010/main" val="97488996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9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95388" y="692150"/>
            <a:ext cx="4619625" cy="3463925"/>
          </a:xfrm>
          <a:ln/>
        </p:spPr>
      </p:sp>
      <p:sp>
        <p:nvSpPr>
          <p:cNvPr id="2959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a-IR" smtClean="0">
              <a:latin typeface="Arial" charset="0"/>
            </a:endParaRPr>
          </a:p>
        </p:txBody>
      </p:sp>
      <p:sp>
        <p:nvSpPr>
          <p:cNvPr id="2959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28D159F-D604-4F5D-B8CB-777E7FAFAB6D}" type="slidenum">
              <a:rPr lang="ar-SA" smtClean="0"/>
              <a:pPr/>
              <a:t>52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01850095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95388" y="692150"/>
            <a:ext cx="4619625" cy="3463925"/>
          </a:xfrm>
          <a:ln/>
        </p:spPr>
      </p:sp>
      <p:sp>
        <p:nvSpPr>
          <p:cNvPr id="2969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a-IR" smtClean="0">
              <a:latin typeface="Arial" charset="0"/>
            </a:endParaRPr>
          </a:p>
        </p:txBody>
      </p:sp>
      <p:sp>
        <p:nvSpPr>
          <p:cNvPr id="2969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E1F8101-B2CC-42A3-9897-299B9B636C96}" type="slidenum">
              <a:rPr lang="ar-SA" smtClean="0"/>
              <a:pPr/>
              <a:t>53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0487105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9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95388" y="692150"/>
            <a:ext cx="4619625" cy="3463925"/>
          </a:xfrm>
          <a:ln/>
        </p:spPr>
      </p:sp>
      <p:sp>
        <p:nvSpPr>
          <p:cNvPr id="2979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a-IR" smtClean="0">
              <a:latin typeface="Arial" charset="0"/>
            </a:endParaRPr>
          </a:p>
        </p:txBody>
      </p:sp>
      <p:sp>
        <p:nvSpPr>
          <p:cNvPr id="2979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7F6C600-C852-4FC2-BAE1-B3EDA89045D9}" type="slidenum">
              <a:rPr lang="ar-SA" smtClean="0"/>
              <a:pPr/>
              <a:t>54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2818888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0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95388" y="692150"/>
            <a:ext cx="4619625" cy="3463925"/>
          </a:xfrm>
          <a:ln/>
        </p:spPr>
      </p:sp>
      <p:sp>
        <p:nvSpPr>
          <p:cNvPr id="29901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a-IR" smtClean="0">
              <a:latin typeface="Arial" charset="0"/>
            </a:endParaRPr>
          </a:p>
        </p:txBody>
      </p:sp>
      <p:sp>
        <p:nvSpPr>
          <p:cNvPr id="2990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1136A1A-3CD2-4178-89DA-C4FB955A6DBD}" type="slidenum">
              <a:rPr lang="ar-SA" smtClean="0"/>
              <a:pPr/>
              <a:t>57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9604633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0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95388" y="692150"/>
            <a:ext cx="4619625" cy="3463925"/>
          </a:xfrm>
          <a:ln/>
        </p:spPr>
      </p:sp>
      <p:sp>
        <p:nvSpPr>
          <p:cNvPr id="30003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a-IR" smtClean="0">
              <a:latin typeface="Arial" charset="0"/>
            </a:endParaRPr>
          </a:p>
        </p:txBody>
      </p:sp>
      <p:sp>
        <p:nvSpPr>
          <p:cNvPr id="3000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7D45785-BFFF-431B-818B-261AA27DDEFF}" type="slidenum">
              <a:rPr lang="ar-SA" smtClean="0"/>
              <a:pPr/>
              <a:t>58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15087084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0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95388" y="692150"/>
            <a:ext cx="4619625" cy="3463925"/>
          </a:xfrm>
          <a:ln/>
        </p:spPr>
      </p:sp>
      <p:sp>
        <p:nvSpPr>
          <p:cNvPr id="30105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a-IR" smtClean="0">
              <a:latin typeface="Arial" charset="0"/>
            </a:endParaRPr>
          </a:p>
        </p:txBody>
      </p:sp>
      <p:sp>
        <p:nvSpPr>
          <p:cNvPr id="3010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FF2D2AF-3E6E-4B43-8382-05E8CD427903}" type="slidenum">
              <a:rPr lang="ar-SA" smtClean="0"/>
              <a:pPr/>
              <a:t>59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28054248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0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95388" y="692150"/>
            <a:ext cx="4619625" cy="3463925"/>
          </a:xfrm>
          <a:ln/>
        </p:spPr>
      </p:sp>
      <p:sp>
        <p:nvSpPr>
          <p:cNvPr id="30208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a-IR" smtClean="0">
              <a:latin typeface="Arial" charset="0"/>
            </a:endParaRPr>
          </a:p>
        </p:txBody>
      </p:sp>
      <p:sp>
        <p:nvSpPr>
          <p:cNvPr id="3020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8658013-E8EC-44B7-8AD9-C0998949C3E4}" type="slidenum">
              <a:rPr lang="ar-SA" smtClean="0"/>
              <a:pPr/>
              <a:t>60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8783214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1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95388" y="692150"/>
            <a:ext cx="4619625" cy="3463925"/>
          </a:xfrm>
          <a:ln/>
        </p:spPr>
      </p:sp>
      <p:sp>
        <p:nvSpPr>
          <p:cNvPr id="3031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a-IR" smtClean="0">
              <a:latin typeface="Arial" charset="0"/>
            </a:endParaRPr>
          </a:p>
        </p:txBody>
      </p:sp>
      <p:sp>
        <p:nvSpPr>
          <p:cNvPr id="3031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3CC350B-CC30-4EC4-8882-3DCC9191C9B9}" type="slidenum">
              <a:rPr lang="ar-SA" smtClean="0"/>
              <a:pPr/>
              <a:t>61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300125693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1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95388" y="692150"/>
            <a:ext cx="4619625" cy="3463925"/>
          </a:xfrm>
          <a:ln/>
        </p:spPr>
      </p:sp>
      <p:sp>
        <p:nvSpPr>
          <p:cNvPr id="30413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a-IR" smtClean="0">
              <a:latin typeface="Arial" charset="0"/>
            </a:endParaRPr>
          </a:p>
        </p:txBody>
      </p:sp>
      <p:sp>
        <p:nvSpPr>
          <p:cNvPr id="3041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7FB93AD-3C34-4E20-A497-21B32E5AC296}" type="slidenum">
              <a:rPr lang="ar-SA" smtClean="0"/>
              <a:pPr/>
              <a:t>62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10877676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1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95388" y="692150"/>
            <a:ext cx="4619625" cy="3463925"/>
          </a:xfrm>
          <a:ln/>
        </p:spPr>
      </p:sp>
      <p:sp>
        <p:nvSpPr>
          <p:cNvPr id="3051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a-IR" smtClean="0">
              <a:latin typeface="Arial" charset="0"/>
            </a:endParaRPr>
          </a:p>
        </p:txBody>
      </p:sp>
      <p:sp>
        <p:nvSpPr>
          <p:cNvPr id="3051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52FC9FB-D361-4985-B56B-C47CF2E11812}" type="slidenum">
              <a:rPr lang="ar-SA" smtClean="0"/>
              <a:pPr/>
              <a:t>63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0608854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95388" y="692150"/>
            <a:ext cx="4619625" cy="34639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BE6097-93CF-406A-BBE9-7D62CC08F964}" type="slidenum">
              <a:rPr lang="en-US" smtClean="0">
                <a:solidFill>
                  <a:prstClr val="black"/>
                </a:solidFill>
              </a:rPr>
              <a:pPr/>
              <a:t>9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6015224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95388" y="692150"/>
            <a:ext cx="4619625" cy="3463925"/>
          </a:xfrm>
          <a:ln/>
        </p:spPr>
      </p:sp>
      <p:sp>
        <p:nvSpPr>
          <p:cNvPr id="30617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a-IR" smtClean="0">
              <a:latin typeface="Arial" charset="0"/>
            </a:endParaRPr>
          </a:p>
        </p:txBody>
      </p:sp>
      <p:sp>
        <p:nvSpPr>
          <p:cNvPr id="306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AF0459B-CC8F-48B8-941A-C75CF5DB0A94}" type="slidenum">
              <a:rPr lang="ar-SA" smtClean="0"/>
              <a:pPr/>
              <a:t>64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898838397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95388" y="692150"/>
            <a:ext cx="4619625" cy="3463925"/>
          </a:xfrm>
          <a:ln/>
        </p:spPr>
      </p:sp>
      <p:sp>
        <p:nvSpPr>
          <p:cNvPr id="307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a-IR" smtClean="0">
              <a:latin typeface="Arial" charset="0"/>
            </a:endParaRPr>
          </a:p>
        </p:txBody>
      </p:sp>
      <p:sp>
        <p:nvSpPr>
          <p:cNvPr id="307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A0785AC-53CB-4C4D-B2A7-951BF65D3357}" type="slidenum">
              <a:rPr lang="ar-SA" smtClean="0"/>
              <a:pPr/>
              <a:t>65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91032441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95388" y="692150"/>
            <a:ext cx="4619625" cy="3463925"/>
          </a:xfrm>
          <a:ln/>
        </p:spPr>
      </p:sp>
      <p:sp>
        <p:nvSpPr>
          <p:cNvPr id="3082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a-IR" smtClean="0">
              <a:latin typeface="Arial" charset="0"/>
            </a:endParaRPr>
          </a:p>
        </p:txBody>
      </p:sp>
      <p:sp>
        <p:nvSpPr>
          <p:cNvPr id="3082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1AD99F7-04CB-4A14-AC1E-47453FD3A16C}" type="slidenum">
              <a:rPr lang="ar-SA" smtClean="0"/>
              <a:pPr/>
              <a:t>66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0420963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2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95388" y="692150"/>
            <a:ext cx="4619625" cy="3463925"/>
          </a:xfrm>
          <a:ln/>
        </p:spPr>
      </p:sp>
      <p:sp>
        <p:nvSpPr>
          <p:cNvPr id="30925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a-IR" smtClean="0">
              <a:latin typeface="Arial" charset="0"/>
            </a:endParaRPr>
          </a:p>
        </p:txBody>
      </p:sp>
      <p:sp>
        <p:nvSpPr>
          <p:cNvPr id="3092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F41984E-417B-4133-9A1A-54A321C482E7}" type="slidenum">
              <a:rPr lang="ar-SA" smtClean="0"/>
              <a:pPr/>
              <a:t>67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184375840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2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95388" y="692150"/>
            <a:ext cx="4619625" cy="3463925"/>
          </a:xfrm>
          <a:ln/>
        </p:spPr>
      </p:sp>
      <p:sp>
        <p:nvSpPr>
          <p:cNvPr id="31027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a-IR" smtClean="0">
              <a:latin typeface="Arial" charset="0"/>
            </a:endParaRPr>
          </a:p>
        </p:txBody>
      </p:sp>
      <p:sp>
        <p:nvSpPr>
          <p:cNvPr id="3102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14B285E-4144-41A6-97A3-C11E4D2AF4B9}" type="slidenum">
              <a:rPr lang="ar-SA" smtClean="0"/>
              <a:pPr/>
              <a:t>68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946611772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2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95388" y="692150"/>
            <a:ext cx="4619625" cy="3463925"/>
          </a:xfrm>
          <a:ln/>
        </p:spPr>
      </p:sp>
      <p:sp>
        <p:nvSpPr>
          <p:cNvPr id="31129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a-IR" smtClean="0">
              <a:latin typeface="Arial" charset="0"/>
            </a:endParaRPr>
          </a:p>
        </p:txBody>
      </p:sp>
      <p:sp>
        <p:nvSpPr>
          <p:cNvPr id="3113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10F05AA-D521-404F-9DDE-D83B69570458}" type="slidenum">
              <a:rPr lang="ar-SA" smtClean="0"/>
              <a:pPr/>
              <a:t>69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333985595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3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95388" y="692150"/>
            <a:ext cx="4619625" cy="3463925"/>
          </a:xfrm>
          <a:ln/>
        </p:spPr>
      </p:sp>
      <p:sp>
        <p:nvSpPr>
          <p:cNvPr id="3123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a-IR" smtClean="0">
              <a:latin typeface="Arial" charset="0"/>
            </a:endParaRPr>
          </a:p>
        </p:txBody>
      </p:sp>
      <p:sp>
        <p:nvSpPr>
          <p:cNvPr id="3123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9B40D66-547C-48D9-B1CE-7D693E5CE7FD}" type="slidenum">
              <a:rPr lang="ar-SA" smtClean="0"/>
              <a:pPr/>
              <a:t>70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080974713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3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95388" y="692150"/>
            <a:ext cx="4619625" cy="3463925"/>
          </a:xfrm>
          <a:ln/>
        </p:spPr>
      </p:sp>
      <p:sp>
        <p:nvSpPr>
          <p:cNvPr id="31334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a-IR" smtClean="0">
              <a:latin typeface="Arial" charset="0"/>
            </a:endParaRPr>
          </a:p>
        </p:txBody>
      </p:sp>
      <p:sp>
        <p:nvSpPr>
          <p:cNvPr id="3133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F1AC50E-E247-415C-ADB1-608F83FBCDAA}" type="slidenum">
              <a:rPr lang="ar-SA" smtClean="0"/>
              <a:pPr/>
              <a:t>71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2792617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3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95388" y="692150"/>
            <a:ext cx="4619625" cy="3463925"/>
          </a:xfrm>
          <a:ln/>
        </p:spPr>
      </p:sp>
      <p:sp>
        <p:nvSpPr>
          <p:cNvPr id="31437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a-IR" smtClean="0">
              <a:latin typeface="Arial" charset="0"/>
            </a:endParaRPr>
          </a:p>
        </p:txBody>
      </p:sp>
      <p:sp>
        <p:nvSpPr>
          <p:cNvPr id="3143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37B7800-24F1-4B56-8CA4-4FF086DAA67D}" type="slidenum">
              <a:rPr lang="ar-SA" smtClean="0"/>
              <a:pPr/>
              <a:t>72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08027696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3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95388" y="692150"/>
            <a:ext cx="4619625" cy="3463925"/>
          </a:xfrm>
          <a:ln/>
        </p:spPr>
      </p:sp>
      <p:sp>
        <p:nvSpPr>
          <p:cNvPr id="31539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a-IR" smtClean="0">
              <a:latin typeface="Arial" charset="0"/>
            </a:endParaRPr>
          </a:p>
        </p:txBody>
      </p:sp>
      <p:sp>
        <p:nvSpPr>
          <p:cNvPr id="3153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3DC4C6C-480C-462B-815F-A773AB9D8D33}" type="slidenum">
              <a:rPr lang="ar-SA" smtClean="0"/>
              <a:pPr/>
              <a:t>73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315787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95388" y="692150"/>
            <a:ext cx="4619625" cy="34639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BE6097-93CF-406A-BBE9-7D62CC08F964}" type="slidenum">
              <a:rPr lang="en-US" smtClean="0">
                <a:solidFill>
                  <a:prstClr val="black"/>
                </a:solidFill>
              </a:rPr>
              <a:pPr/>
              <a:t>10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5844920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4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95388" y="692150"/>
            <a:ext cx="4619625" cy="3463925"/>
          </a:xfrm>
          <a:ln/>
        </p:spPr>
      </p:sp>
      <p:sp>
        <p:nvSpPr>
          <p:cNvPr id="31641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a-IR" smtClean="0">
              <a:latin typeface="Arial" charset="0"/>
            </a:endParaRPr>
          </a:p>
        </p:txBody>
      </p:sp>
      <p:sp>
        <p:nvSpPr>
          <p:cNvPr id="3164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3AA9952-3B04-4F78-869E-ECF1CAB79F42}" type="slidenum">
              <a:rPr lang="ar-SA" smtClean="0"/>
              <a:pPr/>
              <a:t>74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77813290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95388" y="692150"/>
            <a:ext cx="4619625" cy="3463925"/>
          </a:xfrm>
          <a:ln/>
        </p:spPr>
      </p:sp>
      <p:sp>
        <p:nvSpPr>
          <p:cNvPr id="31744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a-IR" smtClean="0">
              <a:latin typeface="Arial" charset="0"/>
            </a:endParaRPr>
          </a:p>
        </p:txBody>
      </p:sp>
      <p:sp>
        <p:nvSpPr>
          <p:cNvPr id="3174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682AE47-E22D-4E2A-A367-9146499E9378}" type="slidenum">
              <a:rPr lang="ar-SA" smtClean="0"/>
              <a:pPr/>
              <a:t>75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73993069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4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95388" y="692150"/>
            <a:ext cx="4619625" cy="3463925"/>
          </a:xfrm>
          <a:ln/>
        </p:spPr>
      </p:sp>
      <p:sp>
        <p:nvSpPr>
          <p:cNvPr id="3184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a-IR" smtClean="0">
              <a:latin typeface="Arial" charset="0"/>
            </a:endParaRPr>
          </a:p>
        </p:txBody>
      </p:sp>
      <p:sp>
        <p:nvSpPr>
          <p:cNvPr id="3184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5F8B361-2F33-4EB7-B49A-54727FE41E58}" type="slidenum">
              <a:rPr lang="ar-SA" smtClean="0"/>
              <a:pPr/>
              <a:t>76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78630897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4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95388" y="692150"/>
            <a:ext cx="4619625" cy="3463925"/>
          </a:xfrm>
          <a:ln/>
        </p:spPr>
      </p:sp>
      <p:sp>
        <p:nvSpPr>
          <p:cNvPr id="3194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a-IR" smtClean="0">
              <a:latin typeface="Arial" charset="0"/>
            </a:endParaRPr>
          </a:p>
        </p:txBody>
      </p:sp>
      <p:sp>
        <p:nvSpPr>
          <p:cNvPr id="3194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BC98CA4-3A31-45F7-9E63-94D7ECE98C91}" type="slidenum">
              <a:rPr lang="ar-SA" smtClean="0"/>
              <a:pPr/>
              <a:t>77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11984145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5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95388" y="692150"/>
            <a:ext cx="4619625" cy="3463925"/>
          </a:xfrm>
          <a:ln/>
        </p:spPr>
      </p:sp>
      <p:sp>
        <p:nvSpPr>
          <p:cNvPr id="32051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a-IR" smtClean="0">
              <a:latin typeface="Arial" charset="0"/>
            </a:endParaRPr>
          </a:p>
        </p:txBody>
      </p:sp>
      <p:sp>
        <p:nvSpPr>
          <p:cNvPr id="3205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0DA0E70-0201-4E73-87F5-038BC382F5C5}" type="slidenum">
              <a:rPr lang="ar-SA" smtClean="0"/>
              <a:pPr/>
              <a:t>78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634594960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5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95388" y="692150"/>
            <a:ext cx="4619625" cy="3463925"/>
          </a:xfrm>
          <a:ln/>
        </p:spPr>
      </p:sp>
      <p:sp>
        <p:nvSpPr>
          <p:cNvPr id="3215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a-IR" smtClean="0">
              <a:latin typeface="Arial" charset="0"/>
            </a:endParaRPr>
          </a:p>
        </p:txBody>
      </p:sp>
      <p:sp>
        <p:nvSpPr>
          <p:cNvPr id="3215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4734AF-E042-4945-82CF-6B9B88210A29}" type="slidenum">
              <a:rPr lang="ar-SA" smtClean="0"/>
              <a:pPr/>
              <a:t>79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34361552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5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95388" y="692150"/>
            <a:ext cx="4619625" cy="3463925"/>
          </a:xfrm>
          <a:ln/>
        </p:spPr>
      </p:sp>
      <p:sp>
        <p:nvSpPr>
          <p:cNvPr id="3225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a-IR" smtClean="0">
              <a:latin typeface="Arial" charset="0"/>
            </a:endParaRPr>
          </a:p>
        </p:txBody>
      </p:sp>
      <p:sp>
        <p:nvSpPr>
          <p:cNvPr id="3225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1D28AAD-B7F7-4808-80F2-03EFE6291580}" type="slidenum">
              <a:rPr lang="ar-SA" smtClean="0"/>
              <a:pPr/>
              <a:t>80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98038160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5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95388" y="692150"/>
            <a:ext cx="4619625" cy="3463925"/>
          </a:xfrm>
          <a:ln/>
        </p:spPr>
      </p:sp>
      <p:sp>
        <p:nvSpPr>
          <p:cNvPr id="3235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a-IR" smtClean="0">
              <a:latin typeface="Arial" charset="0"/>
            </a:endParaRPr>
          </a:p>
        </p:txBody>
      </p:sp>
      <p:sp>
        <p:nvSpPr>
          <p:cNvPr id="3235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8A31CB2-C3D2-4D36-9C55-C3FA8DD73FFF}" type="slidenum">
              <a:rPr lang="ar-SA" smtClean="0"/>
              <a:pPr/>
              <a:t>81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566442180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6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95388" y="692150"/>
            <a:ext cx="4619625" cy="3463925"/>
          </a:xfrm>
          <a:ln/>
        </p:spPr>
      </p:sp>
      <p:sp>
        <p:nvSpPr>
          <p:cNvPr id="32461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a-IR" smtClean="0">
              <a:latin typeface="Arial" charset="0"/>
            </a:endParaRPr>
          </a:p>
        </p:txBody>
      </p:sp>
      <p:sp>
        <p:nvSpPr>
          <p:cNvPr id="3246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A9F81DB-210F-4C98-B723-949302A1168F}" type="slidenum">
              <a:rPr lang="ar-SA" smtClean="0"/>
              <a:pPr/>
              <a:t>82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220802600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6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95388" y="692150"/>
            <a:ext cx="4619625" cy="3463925"/>
          </a:xfrm>
          <a:ln/>
        </p:spPr>
      </p:sp>
      <p:sp>
        <p:nvSpPr>
          <p:cNvPr id="32563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a-IR" smtClean="0">
              <a:latin typeface="Arial" charset="0"/>
            </a:endParaRPr>
          </a:p>
        </p:txBody>
      </p:sp>
      <p:sp>
        <p:nvSpPr>
          <p:cNvPr id="3256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97BF6C3-9DE0-4238-8718-13D0F470A4BB}" type="slidenum">
              <a:rPr lang="ar-SA" smtClean="0"/>
              <a:pPr/>
              <a:t>83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7794753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95388" y="692150"/>
            <a:ext cx="4619625" cy="34639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BE6097-93CF-406A-BBE9-7D62CC08F964}" type="slidenum">
              <a:rPr lang="en-US" smtClean="0">
                <a:solidFill>
                  <a:prstClr val="black"/>
                </a:solidFill>
              </a:rPr>
              <a:pPr/>
              <a:t>11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3134601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6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95388" y="692150"/>
            <a:ext cx="4619625" cy="3463925"/>
          </a:xfrm>
          <a:ln/>
        </p:spPr>
      </p:sp>
      <p:sp>
        <p:nvSpPr>
          <p:cNvPr id="32665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a-IR" smtClean="0">
              <a:latin typeface="Arial" charset="0"/>
            </a:endParaRPr>
          </a:p>
        </p:txBody>
      </p:sp>
      <p:sp>
        <p:nvSpPr>
          <p:cNvPr id="3266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1934FC4-6140-4534-A802-F1D594D0711F}" type="slidenum">
              <a:rPr lang="ar-SA" smtClean="0"/>
              <a:pPr/>
              <a:t>84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902922491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95388" y="692150"/>
            <a:ext cx="4619625" cy="3463925"/>
          </a:xfrm>
          <a:ln/>
        </p:spPr>
      </p:sp>
      <p:sp>
        <p:nvSpPr>
          <p:cNvPr id="32768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a-IR" smtClean="0">
              <a:latin typeface="Arial" charset="0"/>
            </a:endParaRPr>
          </a:p>
        </p:txBody>
      </p:sp>
      <p:sp>
        <p:nvSpPr>
          <p:cNvPr id="3276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DF8A88C-08A5-4330-B4C1-CF8E8EB090AF}" type="slidenum">
              <a:rPr lang="ar-SA" smtClean="0"/>
              <a:pPr/>
              <a:t>85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321327979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7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95388" y="692150"/>
            <a:ext cx="4619625" cy="3463925"/>
          </a:xfrm>
          <a:ln/>
        </p:spPr>
      </p:sp>
      <p:sp>
        <p:nvSpPr>
          <p:cNvPr id="3287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a-IR" smtClean="0">
              <a:latin typeface="Arial" charset="0"/>
            </a:endParaRPr>
          </a:p>
        </p:txBody>
      </p:sp>
      <p:sp>
        <p:nvSpPr>
          <p:cNvPr id="3287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DDD05C0-6C9C-4897-97E3-2A65FD281671}" type="slidenum">
              <a:rPr lang="ar-SA" smtClean="0"/>
              <a:pPr/>
              <a:t>86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769938870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95388" y="692150"/>
            <a:ext cx="4619625" cy="3463925"/>
          </a:xfrm>
          <a:ln/>
        </p:spPr>
      </p:sp>
      <p:sp>
        <p:nvSpPr>
          <p:cNvPr id="32973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a-IR" smtClean="0">
              <a:latin typeface="Arial" charset="0"/>
            </a:endParaRPr>
          </a:p>
        </p:txBody>
      </p:sp>
      <p:sp>
        <p:nvSpPr>
          <p:cNvPr id="3297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B148AFE-F5B1-4EA1-8D47-C9AEC4F131F7}" type="slidenum">
              <a:rPr lang="ar-SA" smtClean="0"/>
              <a:pPr/>
              <a:t>87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957167862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7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95388" y="692150"/>
            <a:ext cx="4619625" cy="3463925"/>
          </a:xfrm>
          <a:ln/>
        </p:spPr>
      </p:sp>
      <p:sp>
        <p:nvSpPr>
          <p:cNvPr id="3307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a-IR" smtClean="0">
              <a:latin typeface="Arial" charset="0"/>
            </a:endParaRPr>
          </a:p>
        </p:txBody>
      </p:sp>
      <p:sp>
        <p:nvSpPr>
          <p:cNvPr id="3307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11A70B-7A38-420A-9E45-5CA2B8C91AF2}" type="slidenum">
              <a:rPr lang="ar-SA" smtClean="0"/>
              <a:pPr/>
              <a:t>88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2198103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7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95388" y="692150"/>
            <a:ext cx="4619625" cy="3463925"/>
          </a:xfrm>
          <a:ln/>
        </p:spPr>
      </p:sp>
      <p:sp>
        <p:nvSpPr>
          <p:cNvPr id="33177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a-IR" smtClean="0">
              <a:latin typeface="Arial" charset="0"/>
            </a:endParaRPr>
          </a:p>
        </p:txBody>
      </p:sp>
      <p:sp>
        <p:nvSpPr>
          <p:cNvPr id="3317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9558ED1-AE14-429E-B47E-7C06F840856F}" type="slidenum">
              <a:rPr lang="ar-SA" smtClean="0"/>
              <a:pPr/>
              <a:t>89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788838490"/>
      </p:ext>
    </p:extLst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8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95388" y="692150"/>
            <a:ext cx="4619625" cy="3463925"/>
          </a:xfrm>
          <a:ln/>
        </p:spPr>
      </p:sp>
      <p:sp>
        <p:nvSpPr>
          <p:cNvPr id="3328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a-IR" smtClean="0">
              <a:latin typeface="Arial" charset="0"/>
            </a:endParaRPr>
          </a:p>
        </p:txBody>
      </p:sp>
      <p:sp>
        <p:nvSpPr>
          <p:cNvPr id="3328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9508584-4596-4D7F-978A-9F825277DAA8}" type="slidenum">
              <a:rPr lang="ar-SA" smtClean="0"/>
              <a:pPr/>
              <a:t>90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41033540"/>
      </p:ext>
    </p:extLst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8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95388" y="692150"/>
            <a:ext cx="4619625" cy="3463925"/>
          </a:xfrm>
          <a:ln/>
        </p:spPr>
      </p:sp>
      <p:sp>
        <p:nvSpPr>
          <p:cNvPr id="3338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a-IR" smtClean="0">
              <a:latin typeface="Arial" charset="0"/>
            </a:endParaRPr>
          </a:p>
        </p:txBody>
      </p:sp>
      <p:sp>
        <p:nvSpPr>
          <p:cNvPr id="3338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F307EC9-1037-4BEF-B9BF-B5AA88B757FE}" type="slidenum">
              <a:rPr lang="ar-SA" smtClean="0"/>
              <a:pPr/>
              <a:t>91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90043292"/>
      </p:ext>
    </p:extLst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8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95388" y="692150"/>
            <a:ext cx="4619625" cy="3463925"/>
          </a:xfrm>
          <a:ln/>
        </p:spPr>
      </p:sp>
      <p:sp>
        <p:nvSpPr>
          <p:cNvPr id="33485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a-IR" smtClean="0">
              <a:latin typeface="Arial" charset="0"/>
            </a:endParaRPr>
          </a:p>
        </p:txBody>
      </p:sp>
      <p:sp>
        <p:nvSpPr>
          <p:cNvPr id="3348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6347E79-13A0-4F62-97BB-EE3D0D1855B3}" type="slidenum">
              <a:rPr lang="ar-SA" smtClean="0"/>
              <a:pPr/>
              <a:t>92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22635370"/>
      </p:ext>
    </p:extLst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8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95388" y="692150"/>
            <a:ext cx="4619625" cy="3463925"/>
          </a:xfrm>
          <a:ln/>
        </p:spPr>
      </p:sp>
      <p:sp>
        <p:nvSpPr>
          <p:cNvPr id="33587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a-IR" smtClean="0">
              <a:latin typeface="Arial" charset="0"/>
            </a:endParaRPr>
          </a:p>
        </p:txBody>
      </p:sp>
      <p:sp>
        <p:nvSpPr>
          <p:cNvPr id="3358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53D98EC-090E-462C-8193-8EE3D73EB731}" type="slidenum">
              <a:rPr lang="ar-SA" smtClean="0"/>
              <a:pPr/>
              <a:t>93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60236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95388" y="692150"/>
            <a:ext cx="4619625" cy="34639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2FB5307-B476-4400-ADF3-DA157BD4E1A0}" type="slidenum">
              <a:rPr lang="ar-SA" smtClean="0"/>
              <a:pPr>
                <a:defRPr/>
              </a:pPr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7755860"/>
      </p:ext>
    </p:extLst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8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95388" y="692150"/>
            <a:ext cx="4619625" cy="3463925"/>
          </a:xfrm>
          <a:ln/>
        </p:spPr>
      </p:sp>
      <p:sp>
        <p:nvSpPr>
          <p:cNvPr id="33689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a-IR" smtClean="0">
              <a:latin typeface="Arial" charset="0"/>
            </a:endParaRPr>
          </a:p>
        </p:txBody>
      </p:sp>
      <p:sp>
        <p:nvSpPr>
          <p:cNvPr id="3369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7C8E3E1-1833-4170-B540-299186C2E13B}" type="slidenum">
              <a:rPr lang="ar-SA" smtClean="0"/>
              <a:pPr/>
              <a:t>94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508430592"/>
      </p:ext>
    </p:extLst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95388" y="692150"/>
            <a:ext cx="4619625" cy="3463925"/>
          </a:xfrm>
          <a:ln/>
        </p:spPr>
      </p:sp>
      <p:sp>
        <p:nvSpPr>
          <p:cNvPr id="3379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a-IR" smtClean="0">
              <a:latin typeface="Arial" charset="0"/>
            </a:endParaRPr>
          </a:p>
        </p:txBody>
      </p:sp>
      <p:sp>
        <p:nvSpPr>
          <p:cNvPr id="3379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E5724FE-5BDB-45D4-8A7A-31DDD4E51D44}" type="slidenum">
              <a:rPr lang="ar-SA" smtClean="0"/>
              <a:pPr/>
              <a:t>95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800869212"/>
      </p:ext>
    </p:extLst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9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95388" y="692150"/>
            <a:ext cx="4619625" cy="3463925"/>
          </a:xfrm>
          <a:ln/>
        </p:spPr>
      </p:sp>
      <p:sp>
        <p:nvSpPr>
          <p:cNvPr id="33894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a-IR" smtClean="0">
              <a:latin typeface="Arial" charset="0"/>
            </a:endParaRPr>
          </a:p>
        </p:txBody>
      </p:sp>
      <p:sp>
        <p:nvSpPr>
          <p:cNvPr id="3389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4088D04-A1E1-4BCD-B3C6-02C3485D6D17}" type="slidenum">
              <a:rPr lang="ar-SA" smtClean="0"/>
              <a:pPr/>
              <a:t>96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91394839"/>
      </p:ext>
    </p:extLst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9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95388" y="692150"/>
            <a:ext cx="4619625" cy="3463925"/>
          </a:xfrm>
          <a:ln/>
        </p:spPr>
      </p:sp>
      <p:sp>
        <p:nvSpPr>
          <p:cNvPr id="33997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a-IR" smtClean="0">
              <a:latin typeface="Arial" charset="0"/>
            </a:endParaRPr>
          </a:p>
        </p:txBody>
      </p:sp>
      <p:sp>
        <p:nvSpPr>
          <p:cNvPr id="3399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2ECE65F-1F2F-4E69-9BC3-94D7A4266E95}" type="slidenum">
              <a:rPr lang="ar-SA" smtClean="0"/>
              <a:pPr/>
              <a:t>97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908975338"/>
      </p:ext>
    </p:extLst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9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95388" y="692150"/>
            <a:ext cx="4619625" cy="3463925"/>
          </a:xfrm>
          <a:ln/>
        </p:spPr>
      </p:sp>
      <p:sp>
        <p:nvSpPr>
          <p:cNvPr id="34099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a-IR" smtClean="0">
              <a:latin typeface="Arial" charset="0"/>
            </a:endParaRPr>
          </a:p>
        </p:txBody>
      </p:sp>
      <p:sp>
        <p:nvSpPr>
          <p:cNvPr id="3409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A40D99A-25F7-4684-8F0E-650365E4D61E}" type="slidenum">
              <a:rPr lang="ar-SA" smtClean="0"/>
              <a:pPr/>
              <a:t>98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34466136"/>
      </p:ext>
    </p:extLst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0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95388" y="692150"/>
            <a:ext cx="4619625" cy="3463925"/>
          </a:xfrm>
          <a:ln/>
        </p:spPr>
      </p:sp>
      <p:sp>
        <p:nvSpPr>
          <p:cNvPr id="34201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a-IR" smtClean="0">
              <a:latin typeface="Arial" charset="0"/>
            </a:endParaRPr>
          </a:p>
        </p:txBody>
      </p:sp>
      <p:sp>
        <p:nvSpPr>
          <p:cNvPr id="3420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844DA2C-4729-435B-92AD-37CE9C391539}" type="slidenum">
              <a:rPr lang="ar-SA" smtClean="0"/>
              <a:pPr/>
              <a:t>99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61886054"/>
      </p:ext>
    </p:extLst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0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95388" y="692150"/>
            <a:ext cx="4619625" cy="3463925"/>
          </a:xfrm>
          <a:ln/>
        </p:spPr>
      </p:sp>
      <p:sp>
        <p:nvSpPr>
          <p:cNvPr id="34304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a-IR" smtClean="0">
              <a:latin typeface="Arial" charset="0"/>
            </a:endParaRPr>
          </a:p>
        </p:txBody>
      </p:sp>
      <p:sp>
        <p:nvSpPr>
          <p:cNvPr id="3430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933B077-2957-40A4-A088-D2FE10B3EFE5}" type="slidenum">
              <a:rPr lang="ar-SA" smtClean="0"/>
              <a:pPr/>
              <a:t>100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500329082"/>
      </p:ext>
    </p:extLst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0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95388" y="692150"/>
            <a:ext cx="4619625" cy="3463925"/>
          </a:xfrm>
          <a:ln/>
        </p:spPr>
      </p:sp>
      <p:sp>
        <p:nvSpPr>
          <p:cNvPr id="3440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a-IR" smtClean="0">
              <a:latin typeface="Arial" charset="0"/>
            </a:endParaRPr>
          </a:p>
        </p:txBody>
      </p:sp>
      <p:sp>
        <p:nvSpPr>
          <p:cNvPr id="3440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4CEEDE4-203C-4BF6-83BC-D6FDCC8963DD}" type="slidenum">
              <a:rPr lang="ar-SA" smtClean="0"/>
              <a:pPr/>
              <a:t>101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31752080"/>
      </p:ext>
    </p:extLst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0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95388" y="692150"/>
            <a:ext cx="4619625" cy="3463925"/>
          </a:xfrm>
          <a:ln/>
        </p:spPr>
      </p:sp>
      <p:sp>
        <p:nvSpPr>
          <p:cNvPr id="3450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a-IR" smtClean="0">
              <a:latin typeface="Arial" charset="0"/>
            </a:endParaRPr>
          </a:p>
        </p:txBody>
      </p:sp>
      <p:sp>
        <p:nvSpPr>
          <p:cNvPr id="3450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CCC6EAC-1AF4-4C93-BF13-679E045D6D0B}" type="slidenum">
              <a:rPr lang="ar-SA" smtClean="0"/>
              <a:pPr/>
              <a:t>102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53989920"/>
      </p:ext>
    </p:extLst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1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95388" y="692150"/>
            <a:ext cx="4619625" cy="3463925"/>
          </a:xfrm>
          <a:ln/>
        </p:spPr>
      </p:sp>
      <p:sp>
        <p:nvSpPr>
          <p:cNvPr id="34611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a-IR" smtClean="0">
              <a:latin typeface="Arial" charset="0"/>
            </a:endParaRPr>
          </a:p>
        </p:txBody>
      </p:sp>
      <p:sp>
        <p:nvSpPr>
          <p:cNvPr id="3461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81DDA3C-7B11-4193-9DBC-1CA8765A729E}" type="slidenum">
              <a:rPr lang="ar-SA" smtClean="0"/>
              <a:pPr/>
              <a:t>103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206518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6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95388" y="692150"/>
            <a:ext cx="4619625" cy="3463925"/>
          </a:xfrm>
          <a:ln/>
        </p:spPr>
      </p:sp>
      <p:sp>
        <p:nvSpPr>
          <p:cNvPr id="2826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a-IR" smtClean="0">
              <a:latin typeface="Arial" charset="0"/>
            </a:endParaRPr>
          </a:p>
        </p:txBody>
      </p:sp>
      <p:sp>
        <p:nvSpPr>
          <p:cNvPr id="2826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BA503DB-A06C-44E0-84A3-E8FF3FA15483}" type="slidenum">
              <a:rPr lang="ar-SA" smtClean="0"/>
              <a:pPr/>
              <a:t>37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83643378"/>
      </p:ext>
    </p:extLst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1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95388" y="692150"/>
            <a:ext cx="4619625" cy="3463925"/>
          </a:xfrm>
          <a:ln/>
        </p:spPr>
      </p:sp>
      <p:sp>
        <p:nvSpPr>
          <p:cNvPr id="3471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a-IR" smtClean="0">
              <a:latin typeface="Arial" charset="0"/>
            </a:endParaRPr>
          </a:p>
        </p:txBody>
      </p:sp>
      <p:sp>
        <p:nvSpPr>
          <p:cNvPr id="3471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1F069E4-C3E2-40D9-9F07-C4A9984F651E}" type="slidenum">
              <a:rPr lang="ar-SA" smtClean="0"/>
              <a:pPr/>
              <a:t>104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282654042"/>
      </p:ext>
    </p:extLst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95388" y="692150"/>
            <a:ext cx="4619625" cy="3463925"/>
          </a:xfrm>
          <a:ln/>
        </p:spPr>
      </p:sp>
      <p:sp>
        <p:nvSpPr>
          <p:cNvPr id="3481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a-IR" smtClean="0">
              <a:latin typeface="Arial" charset="0"/>
            </a:endParaRPr>
          </a:p>
        </p:txBody>
      </p:sp>
      <p:sp>
        <p:nvSpPr>
          <p:cNvPr id="3481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5BE9F9D-5382-45BD-855E-879F12B5C75C}" type="slidenum">
              <a:rPr lang="ar-SA" smtClean="0"/>
              <a:pPr/>
              <a:t>105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196881661"/>
      </p:ext>
    </p:extLst>
  </p:cSld>
  <p:clrMapOvr>
    <a:masterClrMapping/>
  </p:clrMapOvr>
</p:notes>
</file>

<file path=ppt/notesSlides/notesSlide7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1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95388" y="692150"/>
            <a:ext cx="4619625" cy="3463925"/>
          </a:xfrm>
          <a:ln/>
        </p:spPr>
      </p:sp>
      <p:sp>
        <p:nvSpPr>
          <p:cNvPr id="3491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a-IR" smtClean="0">
              <a:latin typeface="Arial" charset="0"/>
            </a:endParaRPr>
          </a:p>
        </p:txBody>
      </p:sp>
      <p:sp>
        <p:nvSpPr>
          <p:cNvPr id="3491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6BAFE2F-9A4B-4D46-B7A6-5CCE75453CB2}" type="slidenum">
              <a:rPr lang="ar-SA" smtClean="0"/>
              <a:pPr/>
              <a:t>106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661745156"/>
      </p:ext>
    </p:extLst>
  </p:cSld>
  <p:clrMapOvr>
    <a:masterClrMapping/>
  </p:clrMapOvr>
</p:notes>
</file>

<file path=ppt/notesSlides/notesSlide7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2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95388" y="692150"/>
            <a:ext cx="4619625" cy="3463925"/>
          </a:xfrm>
          <a:ln/>
        </p:spPr>
      </p:sp>
      <p:sp>
        <p:nvSpPr>
          <p:cNvPr id="35021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a-IR" smtClean="0">
              <a:latin typeface="Arial" charset="0"/>
            </a:endParaRPr>
          </a:p>
        </p:txBody>
      </p:sp>
      <p:sp>
        <p:nvSpPr>
          <p:cNvPr id="3502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EDF9FFF-A9DE-45B9-B7A6-33D2E01645ED}" type="slidenum">
              <a:rPr lang="ar-SA" smtClean="0"/>
              <a:pPr/>
              <a:t>107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01966636"/>
      </p:ext>
    </p:extLst>
  </p:cSld>
  <p:clrMapOvr>
    <a:masterClrMapping/>
  </p:clrMapOvr>
</p:notes>
</file>

<file path=ppt/notesSlides/notesSlide7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2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95388" y="692150"/>
            <a:ext cx="4619625" cy="3463925"/>
          </a:xfrm>
          <a:ln/>
        </p:spPr>
      </p:sp>
      <p:sp>
        <p:nvSpPr>
          <p:cNvPr id="35123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a-IR" smtClean="0">
              <a:latin typeface="Arial" charset="0"/>
            </a:endParaRPr>
          </a:p>
        </p:txBody>
      </p:sp>
      <p:sp>
        <p:nvSpPr>
          <p:cNvPr id="3512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E52B31F-2E09-4B81-824E-183A64832ADE}" type="slidenum">
              <a:rPr lang="ar-SA" smtClean="0"/>
              <a:pPr/>
              <a:t>108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991929306"/>
      </p:ext>
    </p:extLst>
  </p:cSld>
  <p:clrMapOvr>
    <a:masterClrMapping/>
  </p:clrMapOvr>
</p:notes>
</file>

<file path=ppt/notesSlides/notesSlide7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2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95388" y="692150"/>
            <a:ext cx="4619625" cy="3463925"/>
          </a:xfrm>
          <a:ln/>
        </p:spPr>
      </p:sp>
      <p:sp>
        <p:nvSpPr>
          <p:cNvPr id="35225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a-IR" smtClean="0">
              <a:latin typeface="Arial" charset="0"/>
            </a:endParaRPr>
          </a:p>
        </p:txBody>
      </p:sp>
      <p:sp>
        <p:nvSpPr>
          <p:cNvPr id="3522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8679F5E-98BC-45FC-AEA1-CB33081D9747}" type="slidenum">
              <a:rPr lang="ar-SA" smtClean="0"/>
              <a:pPr/>
              <a:t>109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14663456"/>
      </p:ext>
    </p:extLst>
  </p:cSld>
  <p:clrMapOvr>
    <a:masterClrMapping/>
  </p:clrMapOvr>
</p:notes>
</file>

<file path=ppt/notesSlides/notesSlide7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2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95388" y="692150"/>
            <a:ext cx="4619625" cy="3463925"/>
          </a:xfrm>
          <a:ln/>
        </p:spPr>
      </p:sp>
      <p:sp>
        <p:nvSpPr>
          <p:cNvPr id="35328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a-IR" smtClean="0">
              <a:latin typeface="Arial" charset="0"/>
            </a:endParaRPr>
          </a:p>
        </p:txBody>
      </p:sp>
      <p:sp>
        <p:nvSpPr>
          <p:cNvPr id="3532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AAA7937-C462-4B03-9309-CC457ED22F2B}" type="slidenum">
              <a:rPr lang="ar-SA" smtClean="0"/>
              <a:pPr/>
              <a:t>110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35089685"/>
      </p:ext>
    </p:extLst>
  </p:cSld>
  <p:clrMapOvr>
    <a:masterClrMapping/>
  </p:clrMapOvr>
</p:notes>
</file>

<file path=ppt/notesSlides/notesSlide7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3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95388" y="692150"/>
            <a:ext cx="4619625" cy="3463925"/>
          </a:xfrm>
          <a:ln/>
        </p:spPr>
      </p:sp>
      <p:sp>
        <p:nvSpPr>
          <p:cNvPr id="3543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a-IR" smtClean="0">
              <a:latin typeface="Arial" charset="0"/>
            </a:endParaRPr>
          </a:p>
        </p:txBody>
      </p:sp>
      <p:sp>
        <p:nvSpPr>
          <p:cNvPr id="3543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0372AE5-359B-4F16-A8E6-10B5A7219A61}" type="slidenum">
              <a:rPr lang="ar-SA" smtClean="0"/>
              <a:pPr/>
              <a:t>111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821902682"/>
      </p:ext>
    </p:extLst>
  </p:cSld>
  <p:clrMapOvr>
    <a:masterClrMapping/>
  </p:clrMapOvr>
</p:notes>
</file>

<file path=ppt/notesSlides/notesSlide7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3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95388" y="692150"/>
            <a:ext cx="4619625" cy="3463925"/>
          </a:xfrm>
          <a:ln/>
        </p:spPr>
      </p:sp>
      <p:sp>
        <p:nvSpPr>
          <p:cNvPr id="35533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a-IR" smtClean="0">
              <a:latin typeface="Arial" charset="0"/>
            </a:endParaRPr>
          </a:p>
        </p:txBody>
      </p:sp>
      <p:sp>
        <p:nvSpPr>
          <p:cNvPr id="3553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3278A3E-131F-456F-8AD6-70A73C04AF40}" type="slidenum">
              <a:rPr lang="ar-SA" smtClean="0"/>
              <a:pPr/>
              <a:t>112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359801650"/>
      </p:ext>
    </p:extLst>
  </p:cSld>
  <p:clrMapOvr>
    <a:masterClrMapping/>
  </p:clrMapOvr>
</p:notes>
</file>

<file path=ppt/notesSlides/notesSlide7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3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95388" y="692150"/>
            <a:ext cx="4619625" cy="3463925"/>
          </a:xfrm>
          <a:ln/>
        </p:spPr>
      </p:sp>
      <p:sp>
        <p:nvSpPr>
          <p:cNvPr id="3563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a-IR" smtClean="0">
              <a:latin typeface="Arial" charset="0"/>
            </a:endParaRPr>
          </a:p>
        </p:txBody>
      </p:sp>
      <p:sp>
        <p:nvSpPr>
          <p:cNvPr id="3563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4E0D968-2A8E-4210-8820-3C208D55143F}" type="slidenum">
              <a:rPr lang="ar-SA" smtClean="0"/>
              <a:pPr/>
              <a:t>113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26007765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6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95388" y="692150"/>
            <a:ext cx="4619625" cy="3463925"/>
          </a:xfrm>
          <a:ln/>
        </p:spPr>
      </p:sp>
      <p:sp>
        <p:nvSpPr>
          <p:cNvPr id="28365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a-IR" smtClean="0">
              <a:latin typeface="Arial" charset="0"/>
            </a:endParaRPr>
          </a:p>
        </p:txBody>
      </p:sp>
      <p:sp>
        <p:nvSpPr>
          <p:cNvPr id="2836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E9C1FD4-0B32-49A8-95CA-09486C12757C}" type="slidenum">
              <a:rPr lang="ar-SA" smtClean="0"/>
              <a:pPr/>
              <a:t>38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624240999"/>
      </p:ext>
    </p:extLst>
  </p:cSld>
  <p:clrMapOvr>
    <a:masterClrMapping/>
  </p:clrMapOvr>
</p:notes>
</file>

<file path=ppt/notesSlides/notesSlide8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3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95388" y="692150"/>
            <a:ext cx="4619625" cy="3463925"/>
          </a:xfrm>
          <a:ln/>
        </p:spPr>
      </p:sp>
      <p:sp>
        <p:nvSpPr>
          <p:cNvPr id="35737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a-IR" smtClean="0">
              <a:latin typeface="Arial" charset="0"/>
            </a:endParaRPr>
          </a:p>
        </p:txBody>
      </p:sp>
      <p:sp>
        <p:nvSpPr>
          <p:cNvPr id="3573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07FD7C0-242D-4224-BC3C-FCA1BEF63931}" type="slidenum">
              <a:rPr lang="ar-SA" smtClean="0"/>
              <a:pPr/>
              <a:t>114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8950248"/>
      </p:ext>
    </p:extLst>
  </p:cSld>
  <p:clrMapOvr>
    <a:masterClrMapping/>
  </p:clrMapOvr>
</p:notes>
</file>

<file path=ppt/notesSlides/notesSlide8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95388" y="692150"/>
            <a:ext cx="4619625" cy="3463925"/>
          </a:xfrm>
          <a:ln/>
        </p:spPr>
      </p:sp>
      <p:sp>
        <p:nvSpPr>
          <p:cNvPr id="3584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a-IR" smtClean="0">
              <a:latin typeface="Arial" charset="0"/>
            </a:endParaRPr>
          </a:p>
        </p:txBody>
      </p:sp>
      <p:sp>
        <p:nvSpPr>
          <p:cNvPr id="3584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8951A3C-D6C8-4EAD-BD99-29E091B719CA}" type="slidenum">
              <a:rPr lang="ar-SA" smtClean="0"/>
              <a:pPr/>
              <a:t>115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640417248"/>
      </p:ext>
    </p:extLst>
  </p:cSld>
  <p:clrMapOvr>
    <a:masterClrMapping/>
  </p:clrMapOvr>
</p:notes>
</file>

<file path=ppt/notesSlides/notesSlide8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4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95388" y="692150"/>
            <a:ext cx="4619625" cy="3463925"/>
          </a:xfrm>
          <a:ln/>
        </p:spPr>
      </p:sp>
      <p:sp>
        <p:nvSpPr>
          <p:cNvPr id="3594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a-IR" smtClean="0">
              <a:latin typeface="Arial" charset="0"/>
            </a:endParaRPr>
          </a:p>
        </p:txBody>
      </p:sp>
      <p:sp>
        <p:nvSpPr>
          <p:cNvPr id="3594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1A7FED0-F975-4D2E-8E19-D783C269182C}" type="slidenum">
              <a:rPr lang="ar-SA" smtClean="0"/>
              <a:pPr/>
              <a:t>116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1166280"/>
      </p:ext>
    </p:extLst>
  </p:cSld>
  <p:clrMapOvr>
    <a:masterClrMapping/>
  </p:clrMapOvr>
</p:notes>
</file>

<file path=ppt/notesSlides/notesSlide8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4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95388" y="692150"/>
            <a:ext cx="4619625" cy="3463925"/>
          </a:xfrm>
          <a:ln/>
        </p:spPr>
      </p:sp>
      <p:sp>
        <p:nvSpPr>
          <p:cNvPr id="36045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a-IR" smtClean="0">
              <a:latin typeface="Arial" charset="0"/>
            </a:endParaRPr>
          </a:p>
        </p:txBody>
      </p:sp>
      <p:sp>
        <p:nvSpPr>
          <p:cNvPr id="3604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B76E29C-85EC-4C44-9138-D2F6BB7FE27E}" type="slidenum">
              <a:rPr lang="ar-SA" smtClean="0"/>
              <a:pPr/>
              <a:t>118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825230763"/>
      </p:ext>
    </p:extLst>
  </p:cSld>
  <p:clrMapOvr>
    <a:masterClrMapping/>
  </p:clrMapOvr>
</p:notes>
</file>

<file path=ppt/notesSlides/notesSlide8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4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95388" y="692150"/>
            <a:ext cx="4619625" cy="3463925"/>
          </a:xfrm>
          <a:ln/>
        </p:spPr>
      </p:sp>
      <p:sp>
        <p:nvSpPr>
          <p:cNvPr id="36147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a-IR" smtClean="0">
              <a:latin typeface="Arial" charset="0"/>
            </a:endParaRPr>
          </a:p>
        </p:txBody>
      </p:sp>
      <p:sp>
        <p:nvSpPr>
          <p:cNvPr id="3614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BE49BA8-CE78-4051-9508-D6F9564F93FD}" type="slidenum">
              <a:rPr lang="ar-SA" smtClean="0"/>
              <a:pPr/>
              <a:t>119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64328669"/>
      </p:ext>
    </p:extLst>
  </p:cSld>
  <p:clrMapOvr>
    <a:masterClrMapping/>
  </p:clrMapOvr>
</p:notes>
</file>

<file path=ppt/notesSlides/notesSlide8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4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95388" y="692150"/>
            <a:ext cx="4619625" cy="3463925"/>
          </a:xfrm>
          <a:ln/>
        </p:spPr>
      </p:sp>
      <p:sp>
        <p:nvSpPr>
          <p:cNvPr id="36249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a-IR" smtClean="0">
              <a:latin typeface="Arial" charset="0"/>
            </a:endParaRPr>
          </a:p>
        </p:txBody>
      </p:sp>
      <p:sp>
        <p:nvSpPr>
          <p:cNvPr id="3625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AA8241A-DEDF-477D-AAE5-30666B8B62C5}" type="slidenum">
              <a:rPr lang="ar-SA" smtClean="0"/>
              <a:pPr/>
              <a:t>120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921939332"/>
      </p:ext>
    </p:extLst>
  </p:cSld>
  <p:clrMapOvr>
    <a:masterClrMapping/>
  </p:clrMapOvr>
</p:notes>
</file>

<file path=ppt/notesSlides/notesSlide8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5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95388" y="692150"/>
            <a:ext cx="4619625" cy="3463925"/>
          </a:xfrm>
          <a:ln/>
        </p:spPr>
      </p:sp>
      <p:sp>
        <p:nvSpPr>
          <p:cNvPr id="3635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a-IR" smtClean="0">
              <a:latin typeface="Arial" charset="0"/>
            </a:endParaRPr>
          </a:p>
        </p:txBody>
      </p:sp>
      <p:sp>
        <p:nvSpPr>
          <p:cNvPr id="3635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C9904A-B911-4775-92AC-DBAF3C176717}" type="slidenum">
              <a:rPr lang="ar-SA" smtClean="0"/>
              <a:pPr/>
              <a:t>121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809883036"/>
      </p:ext>
    </p:extLst>
  </p:cSld>
  <p:clrMapOvr>
    <a:masterClrMapping/>
  </p:clrMapOvr>
</p:notes>
</file>

<file path=ppt/notesSlides/notesSlide8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5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95388" y="692150"/>
            <a:ext cx="4619625" cy="3463925"/>
          </a:xfrm>
          <a:ln/>
        </p:spPr>
      </p:sp>
      <p:sp>
        <p:nvSpPr>
          <p:cNvPr id="36454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a-IR" smtClean="0">
              <a:latin typeface="Arial" charset="0"/>
            </a:endParaRPr>
          </a:p>
        </p:txBody>
      </p:sp>
      <p:sp>
        <p:nvSpPr>
          <p:cNvPr id="3645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678F778-58ED-481C-AC6A-0459D6D034CA}" type="slidenum">
              <a:rPr lang="ar-SA" smtClean="0"/>
              <a:pPr/>
              <a:t>122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890275711"/>
      </p:ext>
    </p:extLst>
  </p:cSld>
  <p:clrMapOvr>
    <a:masterClrMapping/>
  </p:clrMapOvr>
</p:notes>
</file>

<file path=ppt/notesSlides/notesSlide8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55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95388" y="692150"/>
            <a:ext cx="4619625" cy="3463925"/>
          </a:xfrm>
          <a:ln/>
        </p:spPr>
      </p:sp>
      <p:sp>
        <p:nvSpPr>
          <p:cNvPr id="36557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a-IR" smtClean="0">
              <a:latin typeface="Arial" charset="0"/>
            </a:endParaRPr>
          </a:p>
        </p:txBody>
      </p:sp>
      <p:sp>
        <p:nvSpPr>
          <p:cNvPr id="3655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43E9CC6-9187-4B4D-8610-216EEF8896E2}" type="slidenum">
              <a:rPr lang="ar-SA" smtClean="0"/>
              <a:pPr/>
              <a:t>123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26882943"/>
      </p:ext>
    </p:extLst>
  </p:cSld>
  <p:clrMapOvr>
    <a:masterClrMapping/>
  </p:clrMapOvr>
</p:notes>
</file>

<file path=ppt/notesSlides/notesSlide8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5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95388" y="692150"/>
            <a:ext cx="4619625" cy="3463925"/>
          </a:xfrm>
          <a:ln/>
        </p:spPr>
      </p:sp>
      <p:sp>
        <p:nvSpPr>
          <p:cNvPr id="36659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a-IR" smtClean="0">
              <a:latin typeface="Arial" charset="0"/>
            </a:endParaRPr>
          </a:p>
        </p:txBody>
      </p:sp>
      <p:sp>
        <p:nvSpPr>
          <p:cNvPr id="3665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3B7EDE0-8B11-43C2-8DCB-6F4BD07B8686}" type="slidenum">
              <a:rPr lang="ar-SA" smtClean="0"/>
              <a:pPr/>
              <a:t>124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62929637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6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95388" y="692150"/>
            <a:ext cx="4619625" cy="3463925"/>
          </a:xfrm>
          <a:ln/>
        </p:spPr>
      </p:sp>
      <p:sp>
        <p:nvSpPr>
          <p:cNvPr id="28467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a-IR" smtClean="0">
              <a:latin typeface="Arial" charset="0"/>
            </a:endParaRPr>
          </a:p>
        </p:txBody>
      </p:sp>
      <p:sp>
        <p:nvSpPr>
          <p:cNvPr id="2846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27FAEBC-1FB8-4373-AB1D-A8DE49549A6A}" type="slidenum">
              <a:rPr lang="ar-SA" smtClean="0"/>
              <a:pPr/>
              <a:t>39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2152033"/>
      </p:ext>
    </p:extLst>
  </p:cSld>
  <p:clrMapOvr>
    <a:masterClrMapping/>
  </p:clrMapOvr>
</p:notes>
</file>

<file path=ppt/notesSlides/notesSlide9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6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95388" y="692150"/>
            <a:ext cx="4619625" cy="3463925"/>
          </a:xfrm>
          <a:ln/>
        </p:spPr>
      </p:sp>
      <p:sp>
        <p:nvSpPr>
          <p:cNvPr id="36761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a-IR" smtClean="0">
              <a:latin typeface="Arial" charset="0"/>
            </a:endParaRPr>
          </a:p>
        </p:txBody>
      </p:sp>
      <p:sp>
        <p:nvSpPr>
          <p:cNvPr id="3676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495F5C3-4DEE-482E-B009-4432542DAA03}" type="slidenum">
              <a:rPr lang="ar-SA" smtClean="0"/>
              <a:pPr/>
              <a:t>125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241248636"/>
      </p:ext>
    </p:extLst>
  </p:cSld>
  <p:clrMapOvr>
    <a:masterClrMapping/>
  </p:clrMapOvr>
</p:notes>
</file>

<file path=ppt/notesSlides/notesSlide9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95388" y="692150"/>
            <a:ext cx="4619625" cy="3463925"/>
          </a:xfrm>
          <a:ln/>
        </p:spPr>
      </p:sp>
      <p:sp>
        <p:nvSpPr>
          <p:cNvPr id="36864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a-IR" smtClean="0">
              <a:latin typeface="Arial" charset="0"/>
            </a:endParaRPr>
          </a:p>
        </p:txBody>
      </p:sp>
      <p:sp>
        <p:nvSpPr>
          <p:cNvPr id="3686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3C42657-9DBF-48C6-B674-CEF38EC4F777}" type="slidenum">
              <a:rPr lang="ar-SA" smtClean="0"/>
              <a:pPr/>
              <a:t>126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4742547"/>
      </p:ext>
    </p:extLst>
  </p:cSld>
  <p:clrMapOvr>
    <a:masterClrMapping/>
  </p:clrMapOvr>
</p:notes>
</file>

<file path=ppt/notesSlides/notesSlide9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6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95388" y="692150"/>
            <a:ext cx="4619625" cy="3463925"/>
          </a:xfrm>
          <a:ln/>
        </p:spPr>
      </p:sp>
      <p:sp>
        <p:nvSpPr>
          <p:cNvPr id="3696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a-IR" smtClean="0">
              <a:latin typeface="Arial" charset="0"/>
            </a:endParaRPr>
          </a:p>
        </p:txBody>
      </p:sp>
      <p:sp>
        <p:nvSpPr>
          <p:cNvPr id="3696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37FAC8A-F898-4482-A3B9-6B29CB820996}" type="slidenum">
              <a:rPr lang="ar-SA" smtClean="0"/>
              <a:pPr/>
              <a:t>127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86466564"/>
      </p:ext>
    </p:extLst>
  </p:cSld>
  <p:clrMapOvr>
    <a:masterClrMapping/>
  </p:clrMapOvr>
</p:notes>
</file>

<file path=ppt/notesSlides/notesSlide9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6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95388" y="692150"/>
            <a:ext cx="4619625" cy="3463925"/>
          </a:xfrm>
          <a:ln/>
        </p:spPr>
      </p:sp>
      <p:sp>
        <p:nvSpPr>
          <p:cNvPr id="3706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a-IR" smtClean="0">
              <a:latin typeface="Arial" charset="0"/>
            </a:endParaRPr>
          </a:p>
        </p:txBody>
      </p:sp>
      <p:sp>
        <p:nvSpPr>
          <p:cNvPr id="3706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446735B-C170-4946-916F-D7E9FF2D8920}" type="slidenum">
              <a:rPr lang="ar-SA" smtClean="0"/>
              <a:pPr/>
              <a:t>128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43015366"/>
      </p:ext>
    </p:extLst>
  </p:cSld>
  <p:clrMapOvr>
    <a:masterClrMapping/>
  </p:clrMapOvr>
</p:notes>
</file>

<file path=ppt/notesSlides/notesSlide9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7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95388" y="692150"/>
            <a:ext cx="4619625" cy="3463925"/>
          </a:xfrm>
          <a:ln/>
        </p:spPr>
      </p:sp>
      <p:sp>
        <p:nvSpPr>
          <p:cNvPr id="37171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a-IR" smtClean="0">
              <a:latin typeface="Arial" charset="0"/>
            </a:endParaRPr>
          </a:p>
        </p:txBody>
      </p:sp>
      <p:sp>
        <p:nvSpPr>
          <p:cNvPr id="3717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B82B7D2-645C-43D2-8023-34045AEE1BB1}" type="slidenum">
              <a:rPr lang="ar-SA" smtClean="0"/>
              <a:pPr/>
              <a:t>129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65443531"/>
      </p:ext>
    </p:extLst>
  </p:cSld>
  <p:clrMapOvr>
    <a:masterClrMapping/>
  </p:clrMapOvr>
</p:notes>
</file>

<file path=ppt/notesSlides/notesSlide9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7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95388" y="692150"/>
            <a:ext cx="4619625" cy="3463925"/>
          </a:xfrm>
          <a:ln/>
        </p:spPr>
      </p:sp>
      <p:sp>
        <p:nvSpPr>
          <p:cNvPr id="3727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a-IR" smtClean="0">
              <a:latin typeface="Arial" charset="0"/>
            </a:endParaRPr>
          </a:p>
        </p:txBody>
      </p:sp>
      <p:sp>
        <p:nvSpPr>
          <p:cNvPr id="3727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7665923-71EC-4C7A-895A-BDB0BBA00A6E}" type="slidenum">
              <a:rPr lang="ar-SA" smtClean="0"/>
              <a:pPr/>
              <a:t>130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91321750"/>
      </p:ext>
    </p:extLst>
  </p:cSld>
  <p:clrMapOvr>
    <a:masterClrMapping/>
  </p:clrMapOvr>
</p:notes>
</file>

<file path=ppt/notesSlides/notesSlide9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37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95388" y="692150"/>
            <a:ext cx="4619625" cy="3463925"/>
          </a:xfrm>
          <a:ln/>
        </p:spPr>
      </p:sp>
      <p:sp>
        <p:nvSpPr>
          <p:cNvPr id="3737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a-IR" smtClean="0">
              <a:latin typeface="Arial" charset="0"/>
            </a:endParaRPr>
          </a:p>
        </p:txBody>
      </p:sp>
      <p:sp>
        <p:nvSpPr>
          <p:cNvPr id="3737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F8999F2-52D7-42B2-8494-C19470267F90}" type="slidenum">
              <a:rPr lang="ar-SA" smtClean="0"/>
              <a:pPr/>
              <a:t>131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930908099"/>
      </p:ext>
    </p:extLst>
  </p:cSld>
  <p:clrMapOvr>
    <a:masterClrMapping/>
  </p:clrMapOvr>
</p:notes>
</file>

<file path=ppt/notesSlides/notesSlide9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7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95388" y="692150"/>
            <a:ext cx="4619625" cy="3463925"/>
          </a:xfrm>
          <a:ln/>
        </p:spPr>
      </p:sp>
      <p:sp>
        <p:nvSpPr>
          <p:cNvPr id="3747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a-IR" smtClean="0">
              <a:latin typeface="Arial" charset="0"/>
            </a:endParaRPr>
          </a:p>
        </p:txBody>
      </p:sp>
      <p:sp>
        <p:nvSpPr>
          <p:cNvPr id="3747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7FBFBB5-EABF-4896-B8BB-409FBB3BD969}" type="slidenum">
              <a:rPr lang="ar-SA" smtClean="0"/>
              <a:pPr/>
              <a:t>132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132712904"/>
      </p:ext>
    </p:extLst>
  </p:cSld>
  <p:clrMapOvr>
    <a:masterClrMapping/>
  </p:clrMapOvr>
</p:notes>
</file>

<file path=ppt/notesSlides/notesSlide9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58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95388" y="692150"/>
            <a:ext cx="4619625" cy="3463925"/>
          </a:xfrm>
          <a:ln/>
        </p:spPr>
      </p:sp>
      <p:sp>
        <p:nvSpPr>
          <p:cNvPr id="37581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a-IR" smtClean="0">
              <a:latin typeface="Arial" charset="0"/>
            </a:endParaRPr>
          </a:p>
        </p:txBody>
      </p:sp>
      <p:sp>
        <p:nvSpPr>
          <p:cNvPr id="3758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8AFE0F8-89A7-47F2-85CC-686B6270AC7E}" type="slidenum">
              <a:rPr lang="ar-SA" smtClean="0"/>
              <a:pPr/>
              <a:t>133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856914345"/>
      </p:ext>
    </p:extLst>
  </p:cSld>
  <p:clrMapOvr>
    <a:masterClrMapping/>
  </p:clrMapOvr>
</p:notes>
</file>

<file path=ppt/notesSlides/notesSlide9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68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95388" y="692150"/>
            <a:ext cx="4619625" cy="3463925"/>
          </a:xfrm>
          <a:ln/>
        </p:spPr>
      </p:sp>
      <p:sp>
        <p:nvSpPr>
          <p:cNvPr id="37683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a-IR" smtClean="0">
              <a:latin typeface="Arial" charset="0"/>
            </a:endParaRPr>
          </a:p>
        </p:txBody>
      </p:sp>
      <p:sp>
        <p:nvSpPr>
          <p:cNvPr id="3768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C0C918D-0FB6-42AD-BB1A-B1A800937A80}" type="slidenum">
              <a:rPr lang="ar-SA" smtClean="0"/>
              <a:pPr/>
              <a:t>134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2466268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2895600" y="4303713"/>
            <a:ext cx="3276600" cy="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fa-IR"/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0" y="1066800"/>
            <a:ext cx="8686800" cy="533400"/>
          </a:xfrm>
          <a:prstGeom prst="rect">
            <a:avLst/>
          </a:prstGeom>
          <a:noFill/>
          <a:ln w="57150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rtl="0">
              <a:defRPr/>
            </a:pPr>
            <a:endParaRPr lang="en-US" sz="2400" dirty="0"/>
          </a:p>
        </p:txBody>
      </p:sp>
      <p:grpSp>
        <p:nvGrpSpPr>
          <p:cNvPr id="6" name="Group 6"/>
          <p:cNvGrpSpPr>
            <a:grpSpLocks/>
          </p:cNvGrpSpPr>
          <p:nvPr/>
        </p:nvGrpSpPr>
        <p:grpSpPr bwMode="auto">
          <a:xfrm>
            <a:off x="533400" y="0"/>
            <a:ext cx="3276600" cy="2133600"/>
            <a:chOff x="336" y="0"/>
            <a:chExt cx="2064" cy="1344"/>
          </a:xfrm>
        </p:grpSpPr>
        <p:sp>
          <p:nvSpPr>
            <p:cNvPr id="7" name="Rectangle 7"/>
            <p:cNvSpPr>
              <a:spLocks noChangeArrowheads="1"/>
            </p:cNvSpPr>
            <p:nvPr/>
          </p:nvSpPr>
          <p:spPr bwMode="auto">
            <a:xfrm>
              <a:off x="1008" y="672"/>
              <a:ext cx="336" cy="336"/>
            </a:xfrm>
            <a:prstGeom prst="rect">
              <a:avLst/>
            </a:prstGeom>
            <a:noFill/>
            <a:ln w="57150">
              <a:solidFill>
                <a:schemeClr val="hlink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8" name="Rectangle 8"/>
            <p:cNvSpPr>
              <a:spLocks noChangeArrowheads="1"/>
            </p:cNvSpPr>
            <p:nvPr/>
          </p:nvSpPr>
          <p:spPr bwMode="auto">
            <a:xfrm>
              <a:off x="1344" y="1008"/>
              <a:ext cx="336" cy="336"/>
            </a:xfrm>
            <a:prstGeom prst="rect">
              <a:avLst/>
            </a:prstGeom>
            <a:noFill/>
            <a:ln w="57150">
              <a:solidFill>
                <a:schemeClr val="hlink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9" name="Rectangle 9"/>
            <p:cNvSpPr>
              <a:spLocks noChangeArrowheads="1"/>
            </p:cNvSpPr>
            <p:nvPr/>
          </p:nvSpPr>
          <p:spPr bwMode="auto">
            <a:xfrm>
              <a:off x="1728" y="336"/>
              <a:ext cx="336" cy="336"/>
            </a:xfrm>
            <a:prstGeom prst="rect">
              <a:avLst/>
            </a:prstGeom>
            <a:noFill/>
            <a:ln w="57150">
              <a:solidFill>
                <a:schemeClr val="hlink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10" name="Rectangle 10"/>
            <p:cNvSpPr>
              <a:spLocks noChangeArrowheads="1"/>
            </p:cNvSpPr>
            <p:nvPr/>
          </p:nvSpPr>
          <p:spPr bwMode="auto">
            <a:xfrm>
              <a:off x="2064" y="672"/>
              <a:ext cx="336" cy="336"/>
            </a:xfrm>
            <a:prstGeom prst="rect">
              <a:avLst/>
            </a:prstGeom>
            <a:noFill/>
            <a:ln w="57150">
              <a:solidFill>
                <a:schemeClr val="hlink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11" name="Rectangle 11"/>
            <p:cNvSpPr>
              <a:spLocks noChangeArrowheads="1"/>
            </p:cNvSpPr>
            <p:nvPr/>
          </p:nvSpPr>
          <p:spPr bwMode="auto">
            <a:xfrm>
              <a:off x="672" y="336"/>
              <a:ext cx="336" cy="336"/>
            </a:xfrm>
            <a:prstGeom prst="rect">
              <a:avLst/>
            </a:prstGeom>
            <a:noFill/>
            <a:ln w="57150">
              <a:solidFill>
                <a:schemeClr val="hlink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12" name="Rectangle 12"/>
            <p:cNvSpPr>
              <a:spLocks noChangeArrowheads="1"/>
            </p:cNvSpPr>
            <p:nvPr/>
          </p:nvSpPr>
          <p:spPr bwMode="auto">
            <a:xfrm>
              <a:off x="336" y="0"/>
              <a:ext cx="336" cy="336"/>
            </a:xfrm>
            <a:prstGeom prst="rect">
              <a:avLst/>
            </a:prstGeom>
            <a:noFill/>
            <a:ln w="57150">
              <a:solidFill>
                <a:schemeClr val="hlink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</p:grpSp>
      <p:grpSp>
        <p:nvGrpSpPr>
          <p:cNvPr id="13" name="Group 13"/>
          <p:cNvGrpSpPr>
            <a:grpSpLocks/>
          </p:cNvGrpSpPr>
          <p:nvPr/>
        </p:nvGrpSpPr>
        <p:grpSpPr bwMode="auto">
          <a:xfrm>
            <a:off x="533400" y="0"/>
            <a:ext cx="3276600" cy="2133600"/>
            <a:chOff x="2736" y="96"/>
            <a:chExt cx="2064" cy="1344"/>
          </a:xfrm>
        </p:grpSpPr>
        <p:sp>
          <p:nvSpPr>
            <p:cNvPr id="14" name="Rectangle 14"/>
            <p:cNvSpPr>
              <a:spLocks noChangeArrowheads="1"/>
            </p:cNvSpPr>
            <p:nvPr/>
          </p:nvSpPr>
          <p:spPr bwMode="auto">
            <a:xfrm>
              <a:off x="3408" y="768"/>
              <a:ext cx="336" cy="336"/>
            </a:xfrm>
            <a:prstGeom prst="rect">
              <a:avLst/>
            </a:prstGeom>
            <a:solidFill>
              <a:schemeClr val="accent2"/>
            </a:solidFill>
            <a:ln w="57150">
              <a:solidFill>
                <a:schemeClr val="hlink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15" name="Rectangle 15"/>
            <p:cNvSpPr>
              <a:spLocks noChangeArrowheads="1"/>
            </p:cNvSpPr>
            <p:nvPr/>
          </p:nvSpPr>
          <p:spPr bwMode="auto">
            <a:xfrm>
              <a:off x="3744" y="1104"/>
              <a:ext cx="336" cy="336"/>
            </a:xfrm>
            <a:prstGeom prst="rect">
              <a:avLst/>
            </a:prstGeom>
            <a:solidFill>
              <a:schemeClr val="accent1"/>
            </a:solidFill>
            <a:ln w="57150">
              <a:solidFill>
                <a:schemeClr val="hlink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16" name="Rectangle 16"/>
            <p:cNvSpPr>
              <a:spLocks noChangeArrowheads="1"/>
            </p:cNvSpPr>
            <p:nvPr/>
          </p:nvSpPr>
          <p:spPr bwMode="auto">
            <a:xfrm>
              <a:off x="4128" y="432"/>
              <a:ext cx="336" cy="336"/>
            </a:xfrm>
            <a:prstGeom prst="rect">
              <a:avLst/>
            </a:prstGeom>
            <a:solidFill>
              <a:schemeClr val="accent1"/>
            </a:solidFill>
            <a:ln w="57150">
              <a:solidFill>
                <a:schemeClr val="hlink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17" name="Rectangle 17"/>
            <p:cNvSpPr>
              <a:spLocks noChangeArrowheads="1"/>
            </p:cNvSpPr>
            <p:nvPr/>
          </p:nvSpPr>
          <p:spPr bwMode="auto">
            <a:xfrm>
              <a:off x="4464" y="768"/>
              <a:ext cx="336" cy="336"/>
            </a:xfrm>
            <a:prstGeom prst="rect">
              <a:avLst/>
            </a:prstGeom>
            <a:solidFill>
              <a:schemeClr val="bg2"/>
            </a:solidFill>
            <a:ln w="57150">
              <a:solidFill>
                <a:schemeClr val="hlink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18" name="Rectangle 18"/>
            <p:cNvSpPr>
              <a:spLocks noChangeArrowheads="1"/>
            </p:cNvSpPr>
            <p:nvPr/>
          </p:nvSpPr>
          <p:spPr bwMode="auto">
            <a:xfrm>
              <a:off x="3072" y="432"/>
              <a:ext cx="336" cy="336"/>
            </a:xfrm>
            <a:prstGeom prst="rect">
              <a:avLst/>
            </a:prstGeom>
            <a:solidFill>
              <a:schemeClr val="tx2"/>
            </a:solidFill>
            <a:ln w="57150">
              <a:solidFill>
                <a:schemeClr val="hlink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19" name="Rectangle 19"/>
            <p:cNvSpPr>
              <a:spLocks noChangeArrowheads="1"/>
            </p:cNvSpPr>
            <p:nvPr/>
          </p:nvSpPr>
          <p:spPr bwMode="auto">
            <a:xfrm>
              <a:off x="2736" y="96"/>
              <a:ext cx="336" cy="336"/>
            </a:xfrm>
            <a:prstGeom prst="rect">
              <a:avLst/>
            </a:prstGeom>
            <a:solidFill>
              <a:schemeClr val="bg2"/>
            </a:solidFill>
            <a:ln w="57150">
              <a:solidFill>
                <a:schemeClr val="hlink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</p:grpSp>
      <p:sp>
        <p:nvSpPr>
          <p:cNvPr id="20" name="Rectangle 20"/>
          <p:cNvSpPr>
            <a:spLocks noChangeArrowheads="1"/>
          </p:cNvSpPr>
          <p:nvPr/>
        </p:nvSpPr>
        <p:spPr bwMode="auto">
          <a:xfrm>
            <a:off x="4114800" y="4191000"/>
            <a:ext cx="211139" cy="211138"/>
          </a:xfrm>
          <a:prstGeom prst="rect">
            <a:avLst/>
          </a:prstGeom>
          <a:solidFill>
            <a:schemeClr val="accent2"/>
          </a:solidFill>
          <a:ln w="2857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rtl="0">
              <a:defRPr/>
            </a:pPr>
            <a:endParaRPr lang="en-US" sz="2400" dirty="0"/>
          </a:p>
        </p:txBody>
      </p:sp>
      <p:sp>
        <p:nvSpPr>
          <p:cNvPr id="21" name="Rectangle 21"/>
          <p:cNvSpPr>
            <a:spLocks noChangeArrowheads="1"/>
          </p:cNvSpPr>
          <p:nvPr/>
        </p:nvSpPr>
        <p:spPr bwMode="auto">
          <a:xfrm>
            <a:off x="4419600" y="4191000"/>
            <a:ext cx="211139" cy="211138"/>
          </a:xfrm>
          <a:prstGeom prst="rect">
            <a:avLst/>
          </a:prstGeom>
          <a:solidFill>
            <a:schemeClr val="bg2"/>
          </a:solidFill>
          <a:ln w="2857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rtl="0">
              <a:defRPr/>
            </a:pPr>
            <a:endParaRPr lang="en-US" sz="2400" dirty="0"/>
          </a:p>
        </p:txBody>
      </p:sp>
      <p:sp>
        <p:nvSpPr>
          <p:cNvPr id="22" name="Rectangle 22"/>
          <p:cNvSpPr>
            <a:spLocks noChangeArrowheads="1"/>
          </p:cNvSpPr>
          <p:nvPr/>
        </p:nvSpPr>
        <p:spPr bwMode="auto">
          <a:xfrm>
            <a:off x="4724400" y="4191000"/>
            <a:ext cx="211139" cy="211138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rtl="0">
              <a:defRPr/>
            </a:pPr>
            <a:endParaRPr lang="en-US" sz="2400" dirty="0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752600"/>
          </a:xfrm>
        </p:spPr>
        <p:txBody>
          <a:bodyPr anchor="t"/>
          <a:lstStyle>
            <a:lvl1pPr algn="ctr">
              <a:lnSpc>
                <a:spcPct val="90000"/>
              </a:lnSpc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495800"/>
            <a:ext cx="6400800" cy="1524000"/>
          </a:xfrm>
        </p:spPr>
        <p:txBody>
          <a:bodyPr anchor="ctr"/>
          <a:lstStyle>
            <a:lvl1pPr marL="0" indent="0" algn="ctr">
              <a:lnSpc>
                <a:spcPct val="80000"/>
              </a:lnSpc>
              <a:buFont typeface="Wingdings" pitchFamily="2" charset="2"/>
              <a:buNone/>
              <a:defRPr sz="24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3" name="Rectangle 2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10AD51D-D252-4F70-83E4-FDDCED12E1B9}" type="datetime8">
              <a:rPr lang="fa-IR" smtClean="0"/>
              <a:pPr>
                <a:defRPr/>
              </a:pPr>
              <a:t>15/سپتامبر/13</a:t>
            </a:fld>
            <a:endParaRPr lang="en-US" dirty="0"/>
          </a:p>
        </p:txBody>
      </p:sp>
      <p:sp>
        <p:nvSpPr>
          <p:cNvPr id="24" name="Rectangle 2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5" name="Rectangle 2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200"/>
            </a:lvl1pPr>
          </a:lstStyle>
          <a:p>
            <a:pPr>
              <a:defRPr/>
            </a:pPr>
            <a:fld id="{8FF1E6FC-446D-4F63-9BDE-12CC3FE2A8FE}" type="slidenum">
              <a:rPr lang="ar-SA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48AFAF-D9ED-4F25-AC6D-69F001F3DFDE}" type="datetime8">
              <a:rPr lang="fa-IR" smtClean="0"/>
              <a:pPr>
                <a:defRPr/>
              </a:pPr>
              <a:t>15/سپتامبر/13</a:t>
            </a:fld>
            <a:endParaRPr lang="en-US" dirty="0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92E542-F5E7-4185-B418-016DD04B8D25}" type="slidenum">
              <a:rPr lang="ar-SA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0349" y="1219200"/>
            <a:ext cx="1771651" cy="4953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5401" y="1219200"/>
            <a:ext cx="5162551" cy="4953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409EB2-2072-4D5E-96DB-43D046977EFD}" type="datetime8">
              <a:rPr lang="fa-IR" smtClean="0"/>
              <a:pPr>
                <a:defRPr/>
              </a:pPr>
              <a:t>15/سپتامبر/13</a:t>
            </a:fld>
            <a:endParaRPr lang="en-US" dirty="0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CA1352-C604-495B-B927-04850CF01F4A}" type="slidenum">
              <a:rPr lang="ar-SA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fontAlgn="auto">
              <a:spcBef>
                <a:spcPts val="0"/>
              </a:spcBef>
              <a:spcAft>
                <a:spcPts val="0"/>
              </a:spcAft>
            </a:pPr>
            <a:endParaRPr kumimoji="0" lang="en-US" sz="1800" dirty="0">
              <a:solidFill>
                <a:prstClr val="white"/>
              </a:solidFill>
            </a:endParaRPr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4" y="69756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0" fontAlgn="auto">
              <a:spcBef>
                <a:spcPts val="0"/>
              </a:spcBef>
              <a:spcAft>
                <a:spcPts val="0"/>
              </a:spcAft>
            </a:pPr>
            <a:endParaRPr kumimoji="0" lang="en-US" sz="1800" dirty="0">
              <a:solidFill>
                <a:prstClr val="white"/>
              </a:solidFill>
            </a:endParaRP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E7E98-7A2E-4939-82D4-0EF83E70CE21}" type="datetime1">
              <a:rPr lang="en-US" smtClean="0">
                <a:solidFill>
                  <a:srgbClr val="696464"/>
                </a:solidFill>
              </a:rPr>
              <a:pPr/>
              <a:t>9/13/2015</a:t>
            </a:fld>
            <a:endParaRPr lang="en-US" dirty="0">
              <a:solidFill>
                <a:srgbClr val="696464"/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696464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E1474B7F-699C-48C7-A777-2DE7E974773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62933" y="1449304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0" fontAlgn="auto">
              <a:spcBef>
                <a:spcPts val="0"/>
              </a:spcBef>
              <a:spcAft>
                <a:spcPts val="0"/>
              </a:spcAft>
            </a:pPr>
            <a:endParaRPr kumimoji="0" lang="en-US" sz="1800" dirty="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2933" y="1396721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0" fontAlgn="auto">
              <a:spcBef>
                <a:spcPts val="0"/>
              </a:spcBef>
              <a:spcAft>
                <a:spcPts val="0"/>
              </a:spcAft>
            </a:pPr>
            <a:endParaRPr kumimoji="0" lang="en-US" sz="1800" dirty="0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2933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0" fontAlgn="auto">
              <a:spcBef>
                <a:spcPts val="0"/>
              </a:spcBef>
              <a:spcAft>
                <a:spcPts val="0"/>
              </a:spcAft>
            </a:pPr>
            <a:endParaRPr kumimoji="0" lang="en-US" sz="1800" dirty="0">
              <a:solidFill>
                <a:prstClr val="white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1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8780271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91753-B9C2-42F8-B4B9-893D71087B87}" type="datetime1">
              <a:rPr lang="en-US" smtClean="0">
                <a:solidFill>
                  <a:srgbClr val="696464"/>
                </a:solidFill>
              </a:rPr>
              <a:pPr/>
              <a:t>9/13/2015</a:t>
            </a:fld>
            <a:endParaRPr lang="en-US" dirty="0">
              <a:solidFill>
                <a:srgbClr val="696464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696464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4B7F-699C-48C7-A777-2DE7E974773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5914795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fontAlgn="auto">
              <a:spcBef>
                <a:spcPts val="0"/>
              </a:spcBef>
              <a:spcAft>
                <a:spcPts val="0"/>
              </a:spcAft>
            </a:pPr>
            <a:endParaRPr kumimoji="0" lang="en-US" sz="1800" dirty="0">
              <a:solidFill>
                <a:prstClr val="white"/>
              </a:solidFill>
            </a:endParaRPr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4" y="69756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0" fontAlgn="auto">
              <a:spcBef>
                <a:spcPts val="0"/>
              </a:spcBef>
              <a:spcAft>
                <a:spcPts val="0"/>
              </a:spcAft>
            </a:pPr>
            <a:endParaRPr kumimoji="0" lang="en-US" sz="1800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1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9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D7C24-5F85-4028-92ED-B5C6618515F3}" type="datetime1">
              <a:rPr lang="en-US" smtClean="0">
                <a:solidFill>
                  <a:srgbClr val="696464"/>
                </a:solidFill>
              </a:rPr>
              <a:pPr/>
              <a:t>9/13/2015</a:t>
            </a:fld>
            <a:endParaRPr lang="en-US" dirty="0">
              <a:solidFill>
                <a:srgbClr val="696464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1" y="6172200"/>
            <a:ext cx="4000500" cy="457200"/>
          </a:xfrm>
        </p:spPr>
        <p:txBody>
          <a:bodyPr/>
          <a:lstStyle/>
          <a:p>
            <a:endParaRPr lang="en-US" dirty="0">
              <a:solidFill>
                <a:srgbClr val="696464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 flipV="1">
            <a:off x="69413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0" fontAlgn="auto">
              <a:spcBef>
                <a:spcPts val="0"/>
              </a:spcBef>
              <a:spcAft>
                <a:spcPts val="0"/>
              </a:spcAft>
            </a:pPr>
            <a:endParaRPr kumimoji="0" lang="en-US" sz="1800" dirty="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147" y="2341476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0" fontAlgn="auto">
              <a:spcBef>
                <a:spcPts val="0"/>
              </a:spcBef>
              <a:spcAft>
                <a:spcPts val="0"/>
              </a:spcAft>
            </a:pPr>
            <a:endParaRPr kumimoji="0" lang="en-US" sz="1800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8307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0" fontAlgn="auto">
              <a:spcBef>
                <a:spcPts val="0"/>
              </a:spcBef>
              <a:spcAft>
                <a:spcPts val="0"/>
              </a:spcAft>
            </a:pPr>
            <a:endParaRPr kumimoji="0" lang="en-US" sz="1800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E1474B7F-699C-48C7-A777-2DE7E974773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47208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81631-6A51-4FD7-8EDD-B5D0BFEBA72D}" type="datetime1">
              <a:rPr lang="en-US" smtClean="0">
                <a:solidFill>
                  <a:srgbClr val="696464"/>
                </a:solidFill>
              </a:rPr>
              <a:pPr/>
              <a:t>9/13/2015</a:t>
            </a:fld>
            <a:endParaRPr lang="en-US" dirty="0">
              <a:solidFill>
                <a:srgbClr val="696464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696464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4B7F-699C-48C7-A777-2DE7E974773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1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2436081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307A4-5C6D-4C30-9201-0763A070CBE4}" type="datetime1">
              <a:rPr lang="en-US" smtClean="0">
                <a:solidFill>
                  <a:srgbClr val="696464"/>
                </a:solidFill>
              </a:rPr>
              <a:pPr/>
              <a:t>9/13/2015</a:t>
            </a:fld>
            <a:endParaRPr lang="en-US" dirty="0">
              <a:solidFill>
                <a:srgbClr val="696464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696464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4B7F-699C-48C7-A777-2DE7E974773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9974285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22D4D-EC1C-47BA-8797-B22C65A6B23A}" type="datetime1">
              <a:rPr lang="en-US" smtClean="0">
                <a:solidFill>
                  <a:srgbClr val="696464"/>
                </a:solidFill>
              </a:rPr>
              <a:pPr/>
              <a:t>9/13/2015</a:t>
            </a:fld>
            <a:endParaRPr lang="en-US" dirty="0">
              <a:solidFill>
                <a:srgbClr val="696464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696464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4B7F-699C-48C7-A777-2DE7E974773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488053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ED04B-12B4-478A-81B5-17A6869AC441}" type="datetime1">
              <a:rPr lang="en-US" smtClean="0">
                <a:solidFill>
                  <a:srgbClr val="696464"/>
                </a:solidFill>
              </a:rPr>
              <a:pPr/>
              <a:t>9/13/2015</a:t>
            </a:fld>
            <a:endParaRPr lang="en-US" dirty="0">
              <a:solidFill>
                <a:srgbClr val="696464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696464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4B7F-699C-48C7-A777-2DE7E974773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919590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0" fontAlgn="auto">
              <a:spcBef>
                <a:spcPts val="0"/>
              </a:spcBef>
              <a:spcAft>
                <a:spcPts val="0"/>
              </a:spcAft>
            </a:pPr>
            <a:endParaRPr kumimoji="0" lang="en-US" sz="1800" dirty="0">
              <a:solidFill>
                <a:prstClr val="white"/>
              </a:solidFill>
            </a:endParaRPr>
          </a:p>
        </p:txBody>
      </p:sp>
      <p:sp useBgFill="1">
        <p:nvSpPr>
          <p:cNvPr id="9" name="Rounded Rectangle 8"/>
          <p:cNvSpPr/>
          <p:nvPr/>
        </p:nvSpPr>
        <p:spPr>
          <a:xfrm>
            <a:off x="64009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0" fontAlgn="auto">
              <a:spcBef>
                <a:spcPts val="0"/>
              </a:spcBef>
              <a:spcAft>
                <a:spcPts val="0"/>
              </a:spcAft>
            </a:pPr>
            <a:endParaRPr kumimoji="0" lang="en-US" sz="1800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7D675-FCF3-48A9-BA96-AEFDB946ADC7}" type="datetime1">
              <a:rPr lang="en-US" smtClean="0">
                <a:solidFill>
                  <a:srgbClr val="696464"/>
                </a:solidFill>
              </a:rPr>
              <a:pPr/>
              <a:t>9/13/2015</a:t>
            </a:fld>
            <a:endParaRPr lang="en-US" dirty="0">
              <a:solidFill>
                <a:srgbClr val="696464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696464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4B7F-699C-48C7-A777-2DE7E974773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3899345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DDA625-4504-47EC-A2E7-BE337088B9FC}" type="datetime8">
              <a:rPr lang="fa-IR" smtClean="0"/>
              <a:pPr>
                <a:defRPr/>
              </a:pPr>
              <a:t>15/سپتامبر/13</a:t>
            </a:fld>
            <a:endParaRPr lang="en-US" dirty="0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4C06B0-1F8D-4F10-8692-781D4B5C59E9}" type="slidenum">
              <a:rPr lang="ar-SA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8DE9D-671F-4B03-9B9F-ABCDEB9A1780}" type="datetime1">
              <a:rPr lang="en-US" smtClean="0">
                <a:solidFill>
                  <a:srgbClr val="696464"/>
                </a:solidFill>
              </a:rPr>
              <a:pPr/>
              <a:t>9/13/2015</a:t>
            </a:fld>
            <a:endParaRPr lang="en-US" dirty="0">
              <a:solidFill>
                <a:srgbClr val="696464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 dirty="0">
              <a:solidFill>
                <a:srgbClr val="696464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E1474B7F-699C-48C7-A777-2DE7E974773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0" fontAlgn="auto">
              <a:spcBef>
                <a:spcPts val="0"/>
              </a:spcBef>
              <a:spcAft>
                <a:spcPts val="0"/>
              </a:spcAft>
            </a:pPr>
            <a:endParaRPr kumimoji="0" lang="en-US" sz="1800" dirty="0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8510" y="4650475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0" fontAlgn="auto">
              <a:spcBef>
                <a:spcPts val="0"/>
              </a:spcBef>
              <a:spcAft>
                <a:spcPts val="0"/>
              </a:spcAft>
            </a:pPr>
            <a:endParaRPr kumimoji="0" lang="en-US" sz="1800" dirty="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8511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0" fontAlgn="auto">
              <a:spcBef>
                <a:spcPts val="0"/>
              </a:spcBef>
              <a:spcAft>
                <a:spcPts val="0"/>
              </a:spcAft>
            </a:pPr>
            <a:endParaRPr kumimoji="0" lang="en-US" sz="1800" dirty="0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9" y="66676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74493526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79545-7500-40CF-8BCC-B72762157FA0}" type="datetime1">
              <a:rPr lang="en-US" smtClean="0">
                <a:solidFill>
                  <a:srgbClr val="696464"/>
                </a:solidFill>
              </a:rPr>
              <a:pPr/>
              <a:t>9/13/2015</a:t>
            </a:fld>
            <a:endParaRPr lang="en-US" dirty="0">
              <a:solidFill>
                <a:srgbClr val="696464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696464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4B7F-699C-48C7-A777-2DE7E974773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201826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2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1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AD53-4140-4877-B7BE-D69CCF4F127A}" type="datetime1">
              <a:rPr lang="en-US" smtClean="0">
                <a:solidFill>
                  <a:srgbClr val="696464"/>
                </a:solidFill>
              </a:rPr>
              <a:pPr/>
              <a:t>9/13/2015</a:t>
            </a:fld>
            <a:endParaRPr lang="en-US" dirty="0">
              <a:solidFill>
                <a:srgbClr val="696464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696464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4B7F-699C-48C7-A777-2DE7E974773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6560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D608C6-4FB1-4156-8EC1-B02E23362F7C}" type="datetime8">
              <a:rPr lang="fa-IR" smtClean="0"/>
              <a:pPr>
                <a:defRPr/>
              </a:pPr>
              <a:t>15/سپتامبر/13</a:t>
            </a:fld>
            <a:endParaRPr lang="en-US" dirty="0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6E1FB0-292C-4796-BAB5-E7E725CB8031}" type="slidenum">
              <a:rPr lang="ar-SA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95401" y="2819400"/>
            <a:ext cx="3467100" cy="3352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4901" y="2819400"/>
            <a:ext cx="3467100" cy="3352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FE0DF6-F477-46D9-BBBA-FC51273577AE}" type="datetime8">
              <a:rPr lang="fa-IR" smtClean="0"/>
              <a:pPr>
                <a:defRPr/>
              </a:pPr>
              <a:t>15/سپتامبر/13</a:t>
            </a:fld>
            <a:endParaRPr lang="en-US" dirty="0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2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765736-E86D-41DD-BFBC-BC4CD3B0848D}" type="slidenum">
              <a:rPr lang="ar-SA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7" name="Rectangle 1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A6B139-EB2D-49CB-AD55-4C8CFFB6AC7B}" type="datetime8">
              <a:rPr lang="fa-IR" smtClean="0"/>
              <a:pPr>
                <a:defRPr/>
              </a:pPr>
              <a:t>15/سپتامبر/13</a:t>
            </a:fld>
            <a:endParaRPr lang="en-US" dirty="0"/>
          </a:p>
        </p:txBody>
      </p:sp>
      <p:sp>
        <p:nvSpPr>
          <p:cNvPr id="8" name="Rectangle 1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2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27D5A0-1D5D-4567-9CB2-62BBD41CEBDD}" type="slidenum">
              <a:rPr lang="ar-SA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Rectangle 1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2CBCA2-B939-4ABF-81CD-246909663E52}" type="datetime8">
              <a:rPr lang="fa-IR" smtClean="0"/>
              <a:pPr>
                <a:defRPr/>
              </a:pPr>
              <a:t>15/سپتامبر/13</a:t>
            </a:fld>
            <a:endParaRPr lang="en-US" dirty="0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11E03B-97A1-4039-8681-CC65122A71A5}" type="slidenum">
              <a:rPr lang="ar-SA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9E5FE2-366C-46D4-A7E2-6C51C5C29603}" type="datetime8">
              <a:rPr lang="fa-IR" smtClean="0"/>
              <a:pPr>
                <a:defRPr/>
              </a:pPr>
              <a:t>15/سپتامبر/13</a:t>
            </a:fld>
            <a:endParaRPr lang="en-US" dirty="0"/>
          </a:p>
        </p:txBody>
      </p:sp>
      <p:sp>
        <p:nvSpPr>
          <p:cNvPr id="3" name="Rectangle 1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2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835706-09CA-4A5D-8DF7-E559B13E2E49}" type="slidenum">
              <a:rPr lang="ar-SA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FA1844-17CB-4089-9D8D-24FFD6A26143}" type="datetime8">
              <a:rPr lang="fa-IR" smtClean="0"/>
              <a:pPr>
                <a:defRPr/>
              </a:pPr>
              <a:t>15/سپتامبر/13</a:t>
            </a:fld>
            <a:endParaRPr lang="en-US" dirty="0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2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CB2168-BDDB-435E-B75D-2FD8D064F363}" type="slidenum">
              <a:rPr lang="ar-SA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a-IR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0F6AAA-80CC-4AE6-A2B2-8C32F70AC86B}" type="datetime8">
              <a:rPr lang="fa-IR" smtClean="0"/>
              <a:pPr>
                <a:defRPr/>
              </a:pPr>
              <a:t>15/سپتامبر/13</a:t>
            </a:fld>
            <a:endParaRPr lang="en-US" dirty="0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2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81B7C3-7533-4416-A867-4A8ABFEBF419}" type="slidenum">
              <a:rPr lang="ar-SA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6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95400" y="2819400"/>
            <a:ext cx="7086600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9699" name="Rectangle 3"/>
          <p:cNvSpPr>
            <a:spLocks noChangeArrowheads="1"/>
          </p:cNvSpPr>
          <p:nvPr/>
        </p:nvSpPr>
        <p:spPr bwMode="auto">
          <a:xfrm>
            <a:off x="0" y="2286000"/>
            <a:ext cx="533400" cy="533400"/>
          </a:xfrm>
          <a:prstGeom prst="rect">
            <a:avLst/>
          </a:prstGeom>
          <a:noFill/>
          <a:ln w="57150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rtl="0">
              <a:defRPr/>
            </a:pPr>
            <a:endParaRPr lang="en-US" sz="2400" dirty="0"/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533400" y="2819400"/>
            <a:ext cx="533400" cy="533400"/>
          </a:xfrm>
          <a:prstGeom prst="rect">
            <a:avLst/>
          </a:prstGeom>
          <a:noFill/>
          <a:ln w="57150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rtl="0">
              <a:defRPr/>
            </a:pPr>
            <a:endParaRPr lang="en-US" sz="2400" dirty="0"/>
          </a:p>
        </p:txBody>
      </p:sp>
      <p:sp>
        <p:nvSpPr>
          <p:cNvPr id="29701" name="Rectangle 5"/>
          <p:cNvSpPr>
            <a:spLocks noChangeArrowheads="1"/>
          </p:cNvSpPr>
          <p:nvPr/>
        </p:nvSpPr>
        <p:spPr bwMode="auto">
          <a:xfrm>
            <a:off x="1981200" y="533400"/>
            <a:ext cx="381000" cy="381000"/>
          </a:xfrm>
          <a:prstGeom prst="rect">
            <a:avLst/>
          </a:prstGeom>
          <a:noFill/>
          <a:ln w="57150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rtl="0">
              <a:defRPr/>
            </a:pPr>
            <a:endParaRPr lang="en-US" sz="2400" dirty="0"/>
          </a:p>
        </p:txBody>
      </p:sp>
      <p:sp>
        <p:nvSpPr>
          <p:cNvPr id="29702" name="Rectangle 6"/>
          <p:cNvSpPr>
            <a:spLocks noChangeArrowheads="1"/>
          </p:cNvSpPr>
          <p:nvPr/>
        </p:nvSpPr>
        <p:spPr bwMode="auto">
          <a:xfrm>
            <a:off x="762000" y="1066800"/>
            <a:ext cx="381000" cy="381000"/>
          </a:xfrm>
          <a:prstGeom prst="rect">
            <a:avLst/>
          </a:prstGeom>
          <a:noFill/>
          <a:ln w="57150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rtl="0">
              <a:defRPr/>
            </a:pPr>
            <a:endParaRPr lang="en-US" sz="2400" dirty="0"/>
          </a:p>
        </p:txBody>
      </p:sp>
      <p:sp>
        <p:nvSpPr>
          <p:cNvPr id="29703" name="Rectangle 7"/>
          <p:cNvSpPr>
            <a:spLocks noChangeArrowheads="1"/>
          </p:cNvSpPr>
          <p:nvPr/>
        </p:nvSpPr>
        <p:spPr bwMode="auto">
          <a:xfrm>
            <a:off x="1143000" y="685800"/>
            <a:ext cx="381000" cy="381000"/>
          </a:xfrm>
          <a:prstGeom prst="rect">
            <a:avLst/>
          </a:prstGeom>
          <a:noFill/>
          <a:ln w="57150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rtl="0">
              <a:defRPr/>
            </a:pPr>
            <a:endParaRPr lang="en-US" sz="2400" dirty="0"/>
          </a:p>
        </p:txBody>
      </p:sp>
      <p:sp>
        <p:nvSpPr>
          <p:cNvPr id="29704" name="Rectangle 8"/>
          <p:cNvSpPr>
            <a:spLocks noChangeArrowheads="1"/>
          </p:cNvSpPr>
          <p:nvPr/>
        </p:nvSpPr>
        <p:spPr bwMode="auto">
          <a:xfrm>
            <a:off x="2362200" y="152400"/>
            <a:ext cx="381000" cy="381000"/>
          </a:xfrm>
          <a:prstGeom prst="rect">
            <a:avLst/>
          </a:prstGeom>
          <a:noFill/>
          <a:ln w="57150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rtl="0">
              <a:defRPr/>
            </a:pPr>
            <a:endParaRPr lang="en-US" sz="2400" dirty="0"/>
          </a:p>
        </p:txBody>
      </p:sp>
      <p:sp>
        <p:nvSpPr>
          <p:cNvPr id="29705" name="Rectangle 9"/>
          <p:cNvSpPr>
            <a:spLocks noChangeArrowheads="1"/>
          </p:cNvSpPr>
          <p:nvPr/>
        </p:nvSpPr>
        <p:spPr bwMode="auto">
          <a:xfrm>
            <a:off x="0" y="755650"/>
            <a:ext cx="5867400" cy="76200"/>
          </a:xfrm>
          <a:prstGeom prst="rect">
            <a:avLst/>
          </a:prstGeom>
          <a:noFill/>
          <a:ln w="57150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rtl="0">
              <a:defRPr/>
            </a:pPr>
            <a:endParaRPr lang="en-US" sz="2400" dirty="0"/>
          </a:p>
        </p:txBody>
      </p:sp>
      <p:sp>
        <p:nvSpPr>
          <p:cNvPr id="29706" name="Rectangle 10"/>
          <p:cNvSpPr>
            <a:spLocks noChangeArrowheads="1"/>
          </p:cNvSpPr>
          <p:nvPr/>
        </p:nvSpPr>
        <p:spPr bwMode="auto">
          <a:xfrm>
            <a:off x="5715000" y="609600"/>
            <a:ext cx="304800" cy="304800"/>
          </a:xfrm>
          <a:prstGeom prst="rect">
            <a:avLst/>
          </a:prstGeom>
          <a:solidFill>
            <a:schemeClr val="accent2"/>
          </a:solidFill>
          <a:ln w="57150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rtl="0">
              <a:defRPr/>
            </a:pPr>
            <a:endParaRPr lang="en-US" sz="2400" dirty="0"/>
          </a:p>
        </p:txBody>
      </p:sp>
      <p:sp>
        <p:nvSpPr>
          <p:cNvPr id="29707" name="Rectangle 11"/>
          <p:cNvSpPr>
            <a:spLocks noChangeArrowheads="1"/>
          </p:cNvSpPr>
          <p:nvPr/>
        </p:nvSpPr>
        <p:spPr bwMode="auto">
          <a:xfrm>
            <a:off x="5562600" y="457200"/>
            <a:ext cx="304800" cy="304800"/>
          </a:xfrm>
          <a:prstGeom prst="rect">
            <a:avLst/>
          </a:prstGeom>
          <a:solidFill>
            <a:schemeClr val="accent1"/>
          </a:solidFill>
          <a:ln w="57150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rtl="0">
              <a:defRPr/>
            </a:pPr>
            <a:endParaRPr lang="en-US" sz="2400" dirty="0"/>
          </a:p>
        </p:txBody>
      </p:sp>
      <p:sp>
        <p:nvSpPr>
          <p:cNvPr id="29708" name="Rectangle 12"/>
          <p:cNvSpPr>
            <a:spLocks noChangeArrowheads="1"/>
          </p:cNvSpPr>
          <p:nvPr/>
        </p:nvSpPr>
        <p:spPr bwMode="auto">
          <a:xfrm>
            <a:off x="8458200" y="3962400"/>
            <a:ext cx="381000" cy="381000"/>
          </a:xfrm>
          <a:prstGeom prst="rect">
            <a:avLst/>
          </a:prstGeom>
          <a:solidFill>
            <a:schemeClr val="accent2"/>
          </a:solidFill>
          <a:ln w="57150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rtl="0">
              <a:defRPr/>
            </a:pPr>
            <a:endParaRPr lang="en-US" sz="2400" dirty="0"/>
          </a:p>
        </p:txBody>
      </p:sp>
      <p:sp>
        <p:nvSpPr>
          <p:cNvPr id="29709" name="Rectangle 13"/>
          <p:cNvSpPr>
            <a:spLocks noChangeArrowheads="1"/>
          </p:cNvSpPr>
          <p:nvPr/>
        </p:nvSpPr>
        <p:spPr bwMode="auto">
          <a:xfrm>
            <a:off x="8686800" y="3657600"/>
            <a:ext cx="381000" cy="381000"/>
          </a:xfrm>
          <a:prstGeom prst="rect">
            <a:avLst/>
          </a:prstGeom>
          <a:solidFill>
            <a:schemeClr val="bg2"/>
          </a:solidFill>
          <a:ln w="57150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rtl="0">
              <a:defRPr/>
            </a:pPr>
            <a:endParaRPr lang="en-US" sz="2400" dirty="0"/>
          </a:p>
        </p:txBody>
      </p:sp>
      <p:grpSp>
        <p:nvGrpSpPr>
          <p:cNvPr id="2" name="Group 14"/>
          <p:cNvGrpSpPr>
            <a:grpSpLocks/>
          </p:cNvGrpSpPr>
          <p:nvPr/>
        </p:nvGrpSpPr>
        <p:grpSpPr bwMode="auto">
          <a:xfrm>
            <a:off x="0" y="2286000"/>
            <a:ext cx="1066800" cy="1066800"/>
            <a:chOff x="0" y="2496"/>
            <a:chExt cx="672" cy="672"/>
          </a:xfrm>
        </p:grpSpPr>
        <p:sp>
          <p:nvSpPr>
            <p:cNvPr id="29711" name="Rectangle 15"/>
            <p:cNvSpPr>
              <a:spLocks noChangeArrowheads="1"/>
            </p:cNvSpPr>
            <p:nvPr/>
          </p:nvSpPr>
          <p:spPr bwMode="auto">
            <a:xfrm>
              <a:off x="0" y="2496"/>
              <a:ext cx="336" cy="336"/>
            </a:xfrm>
            <a:prstGeom prst="rect">
              <a:avLst/>
            </a:prstGeom>
            <a:solidFill>
              <a:schemeClr val="accent1"/>
            </a:solidFill>
            <a:ln w="57150">
              <a:solidFill>
                <a:schemeClr val="hlink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29712" name="Rectangle 16"/>
            <p:cNvSpPr>
              <a:spLocks noChangeArrowheads="1"/>
            </p:cNvSpPr>
            <p:nvPr/>
          </p:nvSpPr>
          <p:spPr bwMode="auto">
            <a:xfrm>
              <a:off x="336" y="2832"/>
              <a:ext cx="336" cy="336"/>
            </a:xfrm>
            <a:prstGeom prst="rect">
              <a:avLst/>
            </a:prstGeom>
            <a:solidFill>
              <a:schemeClr val="bg2"/>
            </a:solidFill>
            <a:ln w="57150">
              <a:solidFill>
                <a:schemeClr val="hlink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</p:grpSp>
      <p:sp>
        <p:nvSpPr>
          <p:cNvPr id="1039" name="Rectangle 17"/>
          <p:cNvSpPr>
            <a:spLocks noGrp="1" noChangeArrowheads="1"/>
          </p:cNvSpPr>
          <p:nvPr>
            <p:ph type="title"/>
          </p:nvPr>
        </p:nvSpPr>
        <p:spPr bwMode="auto">
          <a:xfrm>
            <a:off x="1295400" y="1219200"/>
            <a:ext cx="70866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9714" name="Rectangle 1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553200" y="6507164"/>
            <a:ext cx="1828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>
            <a:lvl1pPr rtl="0">
              <a:defRPr kumimoji="0" sz="1200" smtClean="0">
                <a:solidFill>
                  <a:schemeClr val="folHlink"/>
                </a:solidFill>
                <a:latin typeface="Tahoma" pitchFamily="34" charset="0"/>
              </a:defRPr>
            </a:lvl1pPr>
          </a:lstStyle>
          <a:p>
            <a:pPr>
              <a:defRPr/>
            </a:pPr>
            <a:fld id="{A8D66D64-77BF-49E3-82BE-D5BC8EF3FDAE}" type="datetime8">
              <a:rPr lang="fa-IR" smtClean="0"/>
              <a:pPr>
                <a:defRPr/>
              </a:pPr>
              <a:t>15/سپتامبر/13</a:t>
            </a:fld>
            <a:endParaRPr lang="en-US" dirty="0"/>
          </a:p>
        </p:txBody>
      </p:sp>
      <p:sp>
        <p:nvSpPr>
          <p:cNvPr id="29715" name="Rectangle 1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295400" y="6507164"/>
            <a:ext cx="2895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>
            <a:lvl1pPr algn="l" rtl="0">
              <a:defRPr kumimoji="0" sz="1200" smtClean="0">
                <a:solidFill>
                  <a:schemeClr val="folHlink"/>
                </a:solidFill>
                <a:latin typeface="Tahoma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9716" name="Rectangle 2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791200" y="6172200"/>
            <a:ext cx="762000" cy="609600"/>
          </a:xfrm>
          <a:prstGeom prst="rect">
            <a:avLst/>
          </a:prstGeom>
          <a:solidFill>
            <a:schemeClr val="accent1"/>
          </a:solidFill>
          <a:ln w="57150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>
              <a:defRPr kumimoji="0" sz="2800" b="1">
                <a:solidFill>
                  <a:schemeClr val="bg1"/>
                </a:solidFill>
                <a:latin typeface="+mn-lt"/>
                <a:cs typeface="Tahoma" pitchFamily="34" charset="0"/>
              </a:defRPr>
            </a:lvl1pPr>
          </a:lstStyle>
          <a:p>
            <a:pPr>
              <a:defRPr/>
            </a:pPr>
            <a:fld id="{360C0CC5-AF06-498C-B5DE-A820F2734015}" type="slidenum">
              <a:rPr lang="ar-SA"/>
              <a:pPr>
                <a:defRPr/>
              </a:pPr>
              <a:t>‹#›</a:t>
            </a:fld>
            <a:endParaRPr lang="en-US" dirty="0"/>
          </a:p>
        </p:txBody>
      </p:sp>
      <p:grpSp>
        <p:nvGrpSpPr>
          <p:cNvPr id="3" name="Group 21"/>
          <p:cNvGrpSpPr>
            <a:grpSpLocks/>
          </p:cNvGrpSpPr>
          <p:nvPr/>
        </p:nvGrpSpPr>
        <p:grpSpPr bwMode="auto">
          <a:xfrm>
            <a:off x="762000" y="152400"/>
            <a:ext cx="1981200" cy="1295400"/>
            <a:chOff x="3888" y="96"/>
            <a:chExt cx="1248" cy="816"/>
          </a:xfrm>
        </p:grpSpPr>
        <p:sp>
          <p:nvSpPr>
            <p:cNvPr id="29718" name="Rectangle 22"/>
            <p:cNvSpPr>
              <a:spLocks noChangeArrowheads="1"/>
            </p:cNvSpPr>
            <p:nvPr/>
          </p:nvSpPr>
          <p:spPr bwMode="auto">
            <a:xfrm>
              <a:off x="4656" y="336"/>
              <a:ext cx="240" cy="240"/>
            </a:xfrm>
            <a:prstGeom prst="rect">
              <a:avLst/>
            </a:prstGeom>
            <a:solidFill>
              <a:schemeClr val="accent2"/>
            </a:solidFill>
            <a:ln w="57150">
              <a:solidFill>
                <a:schemeClr val="hlink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29719" name="Rectangle 23"/>
            <p:cNvSpPr>
              <a:spLocks noChangeArrowheads="1"/>
            </p:cNvSpPr>
            <p:nvPr/>
          </p:nvSpPr>
          <p:spPr bwMode="auto">
            <a:xfrm>
              <a:off x="3888" y="672"/>
              <a:ext cx="240" cy="240"/>
            </a:xfrm>
            <a:prstGeom prst="rect">
              <a:avLst/>
            </a:prstGeom>
            <a:solidFill>
              <a:schemeClr val="accent2"/>
            </a:solidFill>
            <a:ln w="57150">
              <a:solidFill>
                <a:schemeClr val="hlink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29720" name="Rectangle 24"/>
            <p:cNvSpPr>
              <a:spLocks noChangeArrowheads="1"/>
            </p:cNvSpPr>
            <p:nvPr/>
          </p:nvSpPr>
          <p:spPr bwMode="auto">
            <a:xfrm>
              <a:off x="4128" y="432"/>
              <a:ext cx="240" cy="240"/>
            </a:xfrm>
            <a:prstGeom prst="rect">
              <a:avLst/>
            </a:prstGeom>
            <a:solidFill>
              <a:schemeClr val="tx2"/>
            </a:solidFill>
            <a:ln w="57150">
              <a:solidFill>
                <a:schemeClr val="hlink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29721" name="Rectangle 25"/>
            <p:cNvSpPr>
              <a:spLocks noChangeArrowheads="1"/>
            </p:cNvSpPr>
            <p:nvPr/>
          </p:nvSpPr>
          <p:spPr bwMode="auto">
            <a:xfrm>
              <a:off x="4896" y="96"/>
              <a:ext cx="240" cy="240"/>
            </a:xfrm>
            <a:prstGeom prst="rect">
              <a:avLst/>
            </a:prstGeom>
            <a:solidFill>
              <a:schemeClr val="bg2"/>
            </a:solidFill>
            <a:ln w="57150">
              <a:solidFill>
                <a:schemeClr val="hlink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</p:grp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95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  <p:hf sldNum="0" hdr="0" ftr="0" dt="0"/>
  <p:txStyles>
    <p:titleStyle>
      <a:lvl1pPr algn="l" rtl="1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+mj-lt"/>
          <a:ea typeface="+mj-ea"/>
          <a:cs typeface="+mj-cs"/>
        </a:defRPr>
      </a:lvl1pPr>
      <a:lvl2pPr algn="l" rtl="1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Tahoma" pitchFamily="34" charset="0"/>
        </a:defRPr>
      </a:lvl2pPr>
      <a:lvl3pPr algn="l" rtl="1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Tahoma" pitchFamily="34" charset="0"/>
        </a:defRPr>
      </a:lvl3pPr>
      <a:lvl4pPr algn="l" rtl="1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Tahoma" pitchFamily="34" charset="0"/>
        </a:defRPr>
      </a:lvl4pPr>
      <a:lvl5pPr algn="l" rtl="1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Tahoma" pitchFamily="34" charset="0"/>
        </a:defRPr>
      </a:lvl5pPr>
      <a:lvl6pPr marL="457200" algn="l" rtl="1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Tahoma" pitchFamily="34" charset="0"/>
        </a:defRPr>
      </a:lvl6pPr>
      <a:lvl7pPr marL="914400" algn="l" rtl="1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Tahoma" pitchFamily="34" charset="0"/>
        </a:defRPr>
      </a:lvl7pPr>
      <a:lvl8pPr marL="1371600" algn="l" rtl="1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Tahoma" pitchFamily="34" charset="0"/>
        </a:defRPr>
      </a:lvl8pPr>
      <a:lvl9pPr marL="1828800" algn="l" rtl="1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Tahoma" pitchFamily="34" charset="0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r" rtl="1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6pPr>
      <a:lvl7pPr marL="2971800" indent="-228600" algn="r" rtl="1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7pPr>
      <a:lvl8pPr marL="3429000" indent="-228600" algn="r" rtl="1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8pPr>
      <a:lvl9pPr marL="3886200" indent="-228600" algn="r" rtl="1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9pPr>
    </p:bodyStyle>
    <p:otherStyle>
      <a:defPPr>
        <a:defRPr lang="fa-I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lumMod val="25000"/>
              </a:schemeClr>
            </a:gs>
            <a:gs pos="50000">
              <a:schemeClr val="bg2">
                <a:shade val="80000"/>
                <a:satMod val="155000"/>
              </a:schemeClr>
            </a:gs>
            <a:gs pos="100000">
              <a:schemeClr val="bg2">
                <a:tint val="95000"/>
                <a:satMod val="20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fontAlgn="auto">
              <a:spcBef>
                <a:spcPts val="0"/>
              </a:spcBef>
              <a:spcAft>
                <a:spcPts val="0"/>
              </a:spcAft>
            </a:pPr>
            <a:endParaRPr kumimoji="0" lang="en-US" sz="1800" dirty="0">
              <a:solidFill>
                <a:prstClr val="white"/>
              </a:solidFill>
            </a:endParaRPr>
          </a:p>
        </p:txBody>
      </p:sp>
      <p:sp useBgFill="1">
        <p:nvSpPr>
          <p:cNvPr id="8" name="Rounded Rectangle 7"/>
          <p:cNvSpPr/>
          <p:nvPr/>
        </p:nvSpPr>
        <p:spPr>
          <a:xfrm>
            <a:off x="64009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0" fontAlgn="auto">
              <a:spcBef>
                <a:spcPts val="0"/>
              </a:spcBef>
              <a:spcAft>
                <a:spcPts val="0"/>
              </a:spcAft>
            </a:pPr>
            <a:endParaRPr kumimoji="0" lang="en-US" sz="1800" dirty="0">
              <a:solidFill>
                <a:prstClr val="white"/>
              </a:solidFill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1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rtl="0" fontAlgn="auto">
              <a:spcBef>
                <a:spcPts val="0"/>
              </a:spcBef>
              <a:spcAft>
                <a:spcPts val="0"/>
              </a:spcAft>
            </a:pPr>
            <a:fld id="{23DF7AEC-4D34-4185-968D-3994F2A62365}" type="datetime1">
              <a:rPr lang="en-US" smtClean="0">
                <a:solidFill>
                  <a:srgbClr val="696464"/>
                </a:solidFill>
                <a:latin typeface="Perpetua"/>
                <a:cs typeface="+mn-cs"/>
              </a:rPr>
              <a:pPr rtl="0" fontAlgn="auto">
                <a:spcBef>
                  <a:spcPts val="0"/>
                </a:spcBef>
                <a:spcAft>
                  <a:spcPts val="0"/>
                </a:spcAft>
              </a:pPr>
              <a:t>9/13/2015</a:t>
            </a:fld>
            <a:endParaRPr lang="en-US" dirty="0">
              <a:solidFill>
                <a:srgbClr val="696464"/>
              </a:solidFill>
              <a:latin typeface="Perpetu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algn="l" rtl="0" fontAlgn="auto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srgbClr val="696464"/>
              </a:solidFill>
              <a:latin typeface="Perpetua"/>
              <a:cs typeface="+mn-cs"/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 rtl="0" fontAlgn="auto">
              <a:spcBef>
                <a:spcPts val="0"/>
              </a:spcBef>
              <a:spcAft>
                <a:spcPts val="0"/>
              </a:spcAft>
            </a:pPr>
            <a:fld id="{E1474B7F-699C-48C7-A777-2DE7E9747732}" type="slidenum">
              <a:rPr lang="en-US" smtClean="0"/>
              <a:pPr rtl="0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715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10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6.xml"/><Relationship Id="rId1" Type="http://schemas.openxmlformats.org/officeDocument/2006/relationships/slideLayout" Target="../slideLayouts/slideLayout7.xml"/></Relationships>
</file>

<file path=ppt/slides/_rels/slide10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7.xml"/><Relationship Id="rId1" Type="http://schemas.openxmlformats.org/officeDocument/2006/relationships/slideLayout" Target="../slideLayouts/slideLayout7.xml"/></Relationships>
</file>

<file path=ppt/slides/_rels/slide10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8.xml"/><Relationship Id="rId1" Type="http://schemas.openxmlformats.org/officeDocument/2006/relationships/slideLayout" Target="../slideLayouts/slideLayout7.xml"/></Relationships>
</file>

<file path=ppt/slides/_rels/slide10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9.xml"/><Relationship Id="rId1" Type="http://schemas.openxmlformats.org/officeDocument/2006/relationships/slideLayout" Target="../slideLayouts/slideLayout7.xml"/></Relationships>
</file>

<file path=ppt/slides/_rels/slide10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0.xml"/><Relationship Id="rId1" Type="http://schemas.openxmlformats.org/officeDocument/2006/relationships/slideLayout" Target="../slideLayouts/slideLayout7.xml"/></Relationships>
</file>

<file path=ppt/slides/_rels/slide10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1.xml"/><Relationship Id="rId1" Type="http://schemas.openxmlformats.org/officeDocument/2006/relationships/slideLayout" Target="../slideLayouts/slideLayout7.xml"/></Relationships>
</file>

<file path=ppt/slides/_rels/slide10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2.xml"/><Relationship Id="rId1" Type="http://schemas.openxmlformats.org/officeDocument/2006/relationships/slideLayout" Target="../slideLayouts/slideLayout7.xml"/></Relationships>
</file>

<file path=ppt/slides/_rels/slide10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3.xml"/><Relationship Id="rId1" Type="http://schemas.openxmlformats.org/officeDocument/2006/relationships/slideLayout" Target="../slideLayouts/slideLayout7.xml"/></Relationships>
</file>

<file path=ppt/slides/_rels/slide10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4.xml"/><Relationship Id="rId1" Type="http://schemas.openxmlformats.org/officeDocument/2006/relationships/slideLayout" Target="../slideLayouts/slideLayout7.xml"/></Relationships>
</file>

<file path=ppt/slides/_rels/slide10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5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1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6.xml"/><Relationship Id="rId1" Type="http://schemas.openxmlformats.org/officeDocument/2006/relationships/slideLayout" Target="../slideLayouts/slideLayout7.xml"/></Relationships>
</file>

<file path=ppt/slides/_rels/slide1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7.xml"/><Relationship Id="rId1" Type="http://schemas.openxmlformats.org/officeDocument/2006/relationships/slideLayout" Target="../slideLayouts/slideLayout7.xml"/></Relationships>
</file>

<file path=ppt/slides/_rels/slide1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8.xml"/><Relationship Id="rId1" Type="http://schemas.openxmlformats.org/officeDocument/2006/relationships/slideLayout" Target="../slideLayouts/slideLayout7.xml"/></Relationships>
</file>

<file path=ppt/slides/_rels/slide1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9.xml"/><Relationship Id="rId1" Type="http://schemas.openxmlformats.org/officeDocument/2006/relationships/slideLayout" Target="../slideLayouts/slideLayout7.xml"/></Relationships>
</file>

<file path=ppt/slides/_rels/slide1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0.xml"/><Relationship Id="rId1" Type="http://schemas.openxmlformats.org/officeDocument/2006/relationships/slideLayout" Target="../slideLayouts/slideLayout7.xml"/></Relationships>
</file>

<file path=ppt/slides/_rels/slide1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1.xml"/><Relationship Id="rId1" Type="http://schemas.openxmlformats.org/officeDocument/2006/relationships/slideLayout" Target="../slideLayouts/slideLayout7.xml"/></Relationships>
</file>

<file path=ppt/slides/_rels/slide1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2.xml"/><Relationship Id="rId1" Type="http://schemas.openxmlformats.org/officeDocument/2006/relationships/slideLayout" Target="../slideLayouts/slideLayout7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3.xml"/><Relationship Id="rId1" Type="http://schemas.openxmlformats.org/officeDocument/2006/relationships/slideLayout" Target="../slideLayouts/slideLayout7.xml"/></Relationships>
</file>

<file path=ppt/slides/_rels/slide1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4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5.xml"/><Relationship Id="rId1" Type="http://schemas.openxmlformats.org/officeDocument/2006/relationships/slideLayout" Target="../slideLayouts/slideLayout7.xml"/></Relationships>
</file>

<file path=ppt/slides/_rels/slide1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6.xml"/><Relationship Id="rId1" Type="http://schemas.openxmlformats.org/officeDocument/2006/relationships/slideLayout" Target="../slideLayouts/slideLayout7.xml"/></Relationships>
</file>

<file path=ppt/slides/_rels/slide1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7.xml"/><Relationship Id="rId1" Type="http://schemas.openxmlformats.org/officeDocument/2006/relationships/slideLayout" Target="../slideLayouts/slideLayout7.xml"/></Relationships>
</file>

<file path=ppt/slides/_rels/slide1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8.xml"/><Relationship Id="rId1" Type="http://schemas.openxmlformats.org/officeDocument/2006/relationships/slideLayout" Target="../slideLayouts/slideLayout7.xml"/></Relationships>
</file>

<file path=ppt/slides/_rels/slide1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9.xml"/><Relationship Id="rId1" Type="http://schemas.openxmlformats.org/officeDocument/2006/relationships/slideLayout" Target="../slideLayouts/slideLayout7.xml"/></Relationships>
</file>

<file path=ppt/slides/_rels/slide1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0.xml"/><Relationship Id="rId1" Type="http://schemas.openxmlformats.org/officeDocument/2006/relationships/slideLayout" Target="../slideLayouts/slideLayout7.xml"/></Relationships>
</file>

<file path=ppt/slides/_rels/slide1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1.xml"/><Relationship Id="rId1" Type="http://schemas.openxmlformats.org/officeDocument/2006/relationships/slideLayout" Target="../slideLayouts/slideLayout7.xml"/></Relationships>
</file>

<file path=ppt/slides/_rels/slide1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2.xml"/><Relationship Id="rId1" Type="http://schemas.openxmlformats.org/officeDocument/2006/relationships/slideLayout" Target="../slideLayouts/slideLayout7.xml"/></Relationships>
</file>

<file path=ppt/slides/_rels/slide1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3.xml"/><Relationship Id="rId1" Type="http://schemas.openxmlformats.org/officeDocument/2006/relationships/slideLayout" Target="../slideLayouts/slideLayout7.xml"/></Relationships>
</file>

<file path=ppt/slides/_rels/slide1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4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5.xml"/><Relationship Id="rId1" Type="http://schemas.openxmlformats.org/officeDocument/2006/relationships/slideLayout" Target="../slideLayouts/slideLayout7.xml"/></Relationships>
</file>

<file path=ppt/slides/_rels/slide1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6.xml"/><Relationship Id="rId1" Type="http://schemas.openxmlformats.org/officeDocument/2006/relationships/slideLayout" Target="../slideLayouts/slideLayout7.xml"/></Relationships>
</file>

<file path=ppt/slides/_rels/slide1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7.xml"/><Relationship Id="rId1" Type="http://schemas.openxmlformats.org/officeDocument/2006/relationships/slideLayout" Target="../slideLayouts/slideLayout7.xml"/></Relationships>
</file>

<file path=ppt/slides/_rels/slide1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8.xml"/><Relationship Id="rId1" Type="http://schemas.openxmlformats.org/officeDocument/2006/relationships/slideLayout" Target="../slideLayouts/slideLayout7.xml"/></Relationships>
</file>

<file path=ppt/slides/_rels/slide1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9.xml"/><Relationship Id="rId1" Type="http://schemas.openxmlformats.org/officeDocument/2006/relationships/slideLayout" Target="../slideLayouts/slideLayout7.xml"/></Relationships>
</file>

<file path=ppt/slides/_rels/slide1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0.xml"/><Relationship Id="rId1" Type="http://schemas.openxmlformats.org/officeDocument/2006/relationships/slideLayout" Target="../slideLayouts/slideLayout7.xml"/></Relationships>
</file>

<file path=ppt/slides/_rels/slide1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1.xml"/><Relationship Id="rId1" Type="http://schemas.openxmlformats.org/officeDocument/2006/relationships/slideLayout" Target="../slideLayouts/slideLayout7.xml"/></Relationships>
</file>

<file path=ppt/slides/_rels/slide1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2.xml"/><Relationship Id="rId1" Type="http://schemas.openxmlformats.org/officeDocument/2006/relationships/slideLayout" Target="../slideLayouts/slideLayout7.xml"/></Relationships>
</file>

<file path=ppt/slides/_rels/slide1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3.xml"/><Relationship Id="rId1" Type="http://schemas.openxmlformats.org/officeDocument/2006/relationships/slideLayout" Target="../slideLayouts/slideLayout7.xml"/></Relationships>
</file>

<file path=ppt/slides/_rels/slide1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4.xml"/><Relationship Id="rId1" Type="http://schemas.openxmlformats.org/officeDocument/2006/relationships/slideLayout" Target="../slideLayouts/slideLayout7.xml"/></Relationships>
</file>

<file path=ppt/slides/_rels/slide1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5.xml"/><Relationship Id="rId1" Type="http://schemas.openxmlformats.org/officeDocument/2006/relationships/slideLayout" Target="../slideLayouts/slideLayout7.xml"/></Relationships>
</file>

<file path=ppt/slides/_rels/slide1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6.xml"/><Relationship Id="rId1" Type="http://schemas.openxmlformats.org/officeDocument/2006/relationships/slideLayout" Target="../slideLayouts/slideLayout7.xml"/></Relationships>
</file>

<file path=ppt/slides/_rels/slide1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7.xml"/><Relationship Id="rId1" Type="http://schemas.openxmlformats.org/officeDocument/2006/relationships/slideLayout" Target="../slideLayouts/slideLayout7.xml"/></Relationships>
</file>

<file path=ppt/slides/_rels/slide1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8.xml"/><Relationship Id="rId1" Type="http://schemas.openxmlformats.org/officeDocument/2006/relationships/slideLayout" Target="../slideLayouts/slideLayout7.xml"/></Relationships>
</file>

<file path=ppt/slides/_rels/slide1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9.xml"/><Relationship Id="rId1" Type="http://schemas.openxmlformats.org/officeDocument/2006/relationships/slideLayout" Target="../slideLayouts/slideLayout7.xml"/></Relationships>
</file>

<file path=ppt/slides/_rels/slide1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0.xml"/><Relationship Id="rId1" Type="http://schemas.openxmlformats.org/officeDocument/2006/relationships/slideLayout" Target="../slideLayouts/slideLayout7.xml"/></Relationships>
</file>

<file path=ppt/slides/_rels/slide1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1.xml"/><Relationship Id="rId1" Type="http://schemas.openxmlformats.org/officeDocument/2006/relationships/slideLayout" Target="../slideLayouts/slideLayout7.xml"/></Relationships>
</file>

<file path=ppt/slides/_rels/slide1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2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3.xml"/><Relationship Id="rId1" Type="http://schemas.openxmlformats.org/officeDocument/2006/relationships/slideLayout" Target="../slideLayouts/slideLayout7.xml"/></Relationships>
</file>

<file path=ppt/slides/_rels/slide1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4.xml"/><Relationship Id="rId1" Type="http://schemas.openxmlformats.org/officeDocument/2006/relationships/slideLayout" Target="../slideLayouts/slideLayout7.xml"/></Relationships>
</file>

<file path=ppt/slides/_rels/slide1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5.xml"/><Relationship Id="rId1" Type="http://schemas.openxmlformats.org/officeDocument/2006/relationships/slideLayout" Target="../slideLayouts/slideLayout7.xml"/></Relationships>
</file>

<file path=ppt/slides/_rels/slide1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6.xml"/><Relationship Id="rId1" Type="http://schemas.openxmlformats.org/officeDocument/2006/relationships/slideLayout" Target="../slideLayouts/slideLayout7.xml"/></Relationships>
</file>

<file path=ppt/slides/_rels/slide1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7.xml"/><Relationship Id="rId1" Type="http://schemas.openxmlformats.org/officeDocument/2006/relationships/slideLayout" Target="../slideLayouts/slideLayout7.xml"/></Relationships>
</file>

<file path=ppt/slides/_rels/slide1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8.xml"/><Relationship Id="rId1" Type="http://schemas.openxmlformats.org/officeDocument/2006/relationships/slideLayout" Target="../slideLayouts/slideLayout7.xml"/></Relationships>
</file>

<file path=ppt/slides/_rels/slide1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9.xml"/><Relationship Id="rId1" Type="http://schemas.openxmlformats.org/officeDocument/2006/relationships/slideLayout" Target="../slideLayouts/slideLayout7.xml"/></Relationships>
</file>

<file path=ppt/slides/_rels/slide1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0.xml"/><Relationship Id="rId1" Type="http://schemas.openxmlformats.org/officeDocument/2006/relationships/slideLayout" Target="../slideLayouts/slideLayout7.xml"/></Relationships>
</file>

<file path=ppt/slides/_rels/slide1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1.xml"/><Relationship Id="rId1" Type="http://schemas.openxmlformats.org/officeDocument/2006/relationships/slideLayout" Target="../slideLayouts/slideLayout7.xml"/></Relationships>
</file>

<file path=ppt/slides/_rels/slide1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2.xml"/><Relationship Id="rId1" Type="http://schemas.openxmlformats.org/officeDocument/2006/relationships/slideLayout" Target="../slideLayouts/slideLayout7.xml"/></Relationships>
</file>

<file path=ppt/slides/_rels/slide1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3.xml"/><Relationship Id="rId1" Type="http://schemas.openxmlformats.org/officeDocument/2006/relationships/slideLayout" Target="../slideLayouts/slideLayout7.xml"/></Relationships>
</file>

<file path=ppt/slides/_rels/slide1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4.xml"/><Relationship Id="rId1" Type="http://schemas.openxmlformats.org/officeDocument/2006/relationships/slideLayout" Target="../slideLayouts/slideLayout7.xml"/></Relationships>
</file>

<file path=ppt/slides/_rels/slide1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5.xml"/><Relationship Id="rId1" Type="http://schemas.openxmlformats.org/officeDocument/2006/relationships/slideLayout" Target="../slideLayouts/slideLayout7.xml"/></Relationships>
</file>

<file path=ppt/slides/_rels/slide1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6.xml"/><Relationship Id="rId1" Type="http://schemas.openxmlformats.org/officeDocument/2006/relationships/slideLayout" Target="../slideLayouts/slideLayout7.xml"/></Relationships>
</file>

<file path=ppt/slides/_rels/slide1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7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8.xml"/><Relationship Id="rId1" Type="http://schemas.openxmlformats.org/officeDocument/2006/relationships/slideLayout" Target="../slideLayouts/slideLayout7.xml"/></Relationships>
</file>

<file path=ppt/slides/_rels/slide1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9.xml"/><Relationship Id="rId1" Type="http://schemas.openxmlformats.org/officeDocument/2006/relationships/slideLayout" Target="../slideLayouts/slideLayout7.xml"/></Relationships>
</file>

<file path=ppt/slides/_rels/slide1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0.xml"/><Relationship Id="rId1" Type="http://schemas.openxmlformats.org/officeDocument/2006/relationships/slideLayout" Target="../slideLayouts/slideLayout7.xml"/></Relationships>
</file>

<file path=ppt/slides/_rels/slide17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1.xml"/><Relationship Id="rId1" Type="http://schemas.openxmlformats.org/officeDocument/2006/relationships/slideLayout" Target="../slideLayouts/slideLayout7.xml"/></Relationships>
</file>

<file path=ppt/slides/_rels/slide17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2.xml"/><Relationship Id="rId1" Type="http://schemas.openxmlformats.org/officeDocument/2006/relationships/slideLayout" Target="../slideLayouts/slideLayout7.xml"/></Relationships>
</file>

<file path=ppt/slides/_rels/slide17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3.xml"/><Relationship Id="rId1" Type="http://schemas.openxmlformats.org/officeDocument/2006/relationships/slideLayout" Target="../slideLayouts/slideLayout7.xml"/></Relationships>
</file>

<file path=ppt/slides/_rels/slide17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4.xml"/><Relationship Id="rId1" Type="http://schemas.openxmlformats.org/officeDocument/2006/relationships/slideLayout" Target="../slideLayouts/slideLayout7.xml"/></Relationships>
</file>

<file path=ppt/slides/_rels/slide17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5.xml"/><Relationship Id="rId1" Type="http://schemas.openxmlformats.org/officeDocument/2006/relationships/slideLayout" Target="../slideLayouts/slideLayout7.xml"/></Relationships>
</file>

<file path=ppt/slides/_rels/slide17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6.xml"/><Relationship Id="rId1" Type="http://schemas.openxmlformats.org/officeDocument/2006/relationships/slideLayout" Target="../slideLayouts/slideLayout7.xml"/></Relationships>
</file>

<file path=ppt/slides/_rels/slide17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8.xml"/><Relationship Id="rId1" Type="http://schemas.openxmlformats.org/officeDocument/2006/relationships/slideLayout" Target="../slideLayouts/slideLayout7.xml"/></Relationships>
</file>

<file path=ppt/slides/_rels/slide18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9.xml"/><Relationship Id="rId1" Type="http://schemas.openxmlformats.org/officeDocument/2006/relationships/slideLayout" Target="../slideLayouts/slideLayout7.xml"/></Relationships>
</file>

<file path=ppt/slides/_rels/slide18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0.xml"/><Relationship Id="rId1" Type="http://schemas.openxmlformats.org/officeDocument/2006/relationships/slideLayout" Target="../slideLayouts/slideLayout7.xml"/></Relationships>
</file>

<file path=ppt/slides/_rels/slide18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1.xml"/><Relationship Id="rId1" Type="http://schemas.openxmlformats.org/officeDocument/2006/relationships/slideLayout" Target="../slideLayouts/slideLayout7.xml"/></Relationships>
</file>

<file path=ppt/slides/_rels/slide1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4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notesSlide" Target="../notesSlides/notesSlide142.xml"/><Relationship Id="rId1" Type="http://schemas.openxmlformats.org/officeDocument/2006/relationships/slideLayout" Target="../slideLayouts/slideLayout7.xml"/></Relationships>
</file>

<file path=ppt/slides/_rels/slide2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3.xml"/><Relationship Id="rId1" Type="http://schemas.openxmlformats.org/officeDocument/2006/relationships/slideLayout" Target="../slideLayouts/slideLayout7.xml"/></Relationships>
</file>

<file path=ppt/slides/_rels/slide2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7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7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7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7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7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7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7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7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7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7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7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7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7.xml"/></Relationships>
</file>

<file path=ppt/slides/_rels/slide8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7.xml"/></Relationships>
</file>

<file path=ppt/slides/_rels/slide8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7.xml"/></Relationships>
</file>

<file path=ppt/slides/_rels/slide8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7.xml"/></Relationships>
</file>

<file path=ppt/slides/_rels/slide8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7.xml"/></Relationships>
</file>

<file path=ppt/slides/_rels/slide8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7.xml"/></Relationships>
</file>

<file path=ppt/slides/_rels/slide8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9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7.xml"/></Relationships>
</file>

<file path=ppt/slides/_rels/slide9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7.xml"/></Relationships>
</file>

<file path=ppt/slides/_rels/slide9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7.xml"/></Relationships>
</file>

<file path=ppt/slides/_rels/slide9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7.xml"/></Relationships>
</file>

<file path=ppt/slides/_rels/slide9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1.xml"/></Relationships>
</file>

<file path=ppt/slides/_rels/slide9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7.xml"/></Relationships>
</file>

<file path=ppt/slides/_rels/slide9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7.xml"/></Relationships>
</file>

<file path=ppt/slides/_rels/slide9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7.xml"/></Relationships>
</file>

<file path=ppt/slides/_rels/slide9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7.xml"/></Relationships>
</file>

<file path=ppt/slides/_rels/slide9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2" name="Rectangle 6"/>
          <p:cNvSpPr>
            <a:spLocks noGrp="1" noChangeArrowheads="1"/>
          </p:cNvSpPr>
          <p:nvPr>
            <p:ph type="ctrTitle"/>
          </p:nvPr>
        </p:nvSpPr>
        <p:spPr>
          <a:xfrm>
            <a:off x="1214415" y="1928803"/>
            <a:ext cx="7772400" cy="1785950"/>
          </a:xfrm>
        </p:spPr>
        <p:txBody>
          <a:bodyPr/>
          <a:lstStyle/>
          <a:p>
            <a:pPr algn="r" rtl="0" eaLnBrk="1" hangingPunct="1"/>
            <a:r>
              <a:rPr lang="fa-IR" sz="2800" dirty="0" smtClean="0">
                <a:solidFill>
                  <a:srgbClr val="FFFF00"/>
                </a:solidFill>
                <a:cs typeface="Tahoma" pitchFamily="34" charset="0"/>
              </a:rPr>
              <a:t/>
            </a:r>
            <a:br>
              <a:rPr lang="fa-IR" sz="2800" dirty="0" smtClean="0">
                <a:solidFill>
                  <a:srgbClr val="FFFF00"/>
                </a:solidFill>
                <a:cs typeface="Tahoma" pitchFamily="34" charset="0"/>
              </a:rPr>
            </a:br>
            <a:r>
              <a:rPr lang="fa-IR" sz="2800" dirty="0" smtClean="0">
                <a:solidFill>
                  <a:srgbClr val="FFFF00"/>
                </a:solidFill>
                <a:cs typeface="Tahoma" pitchFamily="34" charset="0"/>
              </a:rPr>
              <a:t>                 دانشگاه صنعتي اصفهان</a:t>
            </a:r>
            <a:r>
              <a:rPr lang="en-US" sz="2800" dirty="0" smtClean="0">
                <a:solidFill>
                  <a:srgbClr val="FFFF00"/>
                </a:solidFill>
                <a:cs typeface="Tahoma" pitchFamily="34" charset="0"/>
              </a:rPr>
              <a:t>         </a:t>
            </a:r>
            <a:r>
              <a:rPr lang="fa-IR" sz="2800" dirty="0" smtClean="0">
                <a:solidFill>
                  <a:srgbClr val="FFFF00"/>
                </a:solidFill>
                <a:cs typeface="Tahoma" pitchFamily="34" charset="0"/>
              </a:rPr>
              <a:t/>
            </a:r>
            <a:br>
              <a:rPr lang="fa-IR" sz="2800" dirty="0" smtClean="0">
                <a:solidFill>
                  <a:srgbClr val="FFFF00"/>
                </a:solidFill>
                <a:cs typeface="Tahoma" pitchFamily="34" charset="0"/>
              </a:rPr>
            </a:br>
            <a:r>
              <a:rPr lang="fa-IR" sz="2800" dirty="0" smtClean="0">
                <a:solidFill>
                  <a:srgbClr val="FFFF00"/>
                </a:solidFill>
                <a:cs typeface="Tahoma" pitchFamily="34" charset="0"/>
              </a:rPr>
              <a:t/>
            </a:r>
            <a:br>
              <a:rPr lang="fa-IR" sz="2800" dirty="0" smtClean="0">
                <a:solidFill>
                  <a:srgbClr val="FFFF00"/>
                </a:solidFill>
                <a:cs typeface="Tahoma" pitchFamily="34" charset="0"/>
              </a:rPr>
            </a:br>
            <a:r>
              <a:rPr lang="fa-IR" sz="2800" dirty="0" smtClean="0">
                <a:solidFill>
                  <a:srgbClr val="FFFF00"/>
                </a:solidFill>
                <a:cs typeface="Tahoma" pitchFamily="34" charset="0"/>
              </a:rPr>
              <a:t>    دانشكده صنايع و مركز برنامه ريزي سيستمها</a:t>
            </a:r>
            <a:br>
              <a:rPr lang="fa-IR" sz="2800" dirty="0" smtClean="0">
                <a:solidFill>
                  <a:srgbClr val="FFFF00"/>
                </a:solidFill>
                <a:cs typeface="Tahoma" pitchFamily="34" charset="0"/>
              </a:rPr>
            </a:br>
            <a:r>
              <a:rPr lang="fa-IR" sz="2800" dirty="0" smtClean="0">
                <a:solidFill>
                  <a:srgbClr val="FFFF00"/>
                </a:solidFill>
                <a:cs typeface="Tahoma" pitchFamily="34" charset="0"/>
              </a:rPr>
              <a:t/>
            </a:r>
            <a:br>
              <a:rPr lang="fa-IR" sz="2800" dirty="0" smtClean="0">
                <a:solidFill>
                  <a:srgbClr val="FFFF00"/>
                </a:solidFill>
                <a:cs typeface="Tahoma" pitchFamily="34" charset="0"/>
              </a:rPr>
            </a:br>
            <a:r>
              <a:rPr lang="fa-IR" sz="3600" dirty="0" smtClean="0">
                <a:solidFill>
                  <a:schemeClr val="tx2"/>
                </a:solidFill>
                <a:cs typeface="Tahoma" pitchFamily="34" charset="0"/>
              </a:rPr>
              <a:t/>
            </a:r>
            <a:br>
              <a:rPr lang="fa-IR" sz="3600" dirty="0" smtClean="0">
                <a:solidFill>
                  <a:schemeClr val="tx2"/>
                </a:solidFill>
                <a:cs typeface="Tahoma" pitchFamily="34" charset="0"/>
              </a:rPr>
            </a:br>
            <a:r>
              <a:rPr lang="fa-IR" sz="3600" dirty="0" smtClean="0">
                <a:solidFill>
                  <a:schemeClr val="tx2"/>
                </a:solidFill>
                <a:cs typeface="Tahoma" pitchFamily="34" charset="0"/>
              </a:rPr>
              <a:t> </a:t>
            </a:r>
            <a:br>
              <a:rPr lang="fa-IR" sz="3600" dirty="0" smtClean="0">
                <a:solidFill>
                  <a:schemeClr val="tx2"/>
                </a:solidFill>
                <a:cs typeface="Tahoma" pitchFamily="34" charset="0"/>
              </a:rPr>
            </a:br>
            <a:r>
              <a:rPr lang="en-US" sz="3600" dirty="0" smtClean="0">
                <a:solidFill>
                  <a:schemeClr val="tx2"/>
                </a:solidFill>
                <a:cs typeface="Tahoma" pitchFamily="34" charset="0"/>
              </a:rPr>
              <a:t> </a:t>
            </a:r>
            <a:r>
              <a:rPr lang="fa-IR" sz="3600" dirty="0" smtClean="0">
                <a:solidFill>
                  <a:schemeClr val="tx2"/>
                </a:solidFill>
                <a:cs typeface="Tahoma" pitchFamily="34" charset="0"/>
              </a:rPr>
              <a:t>         </a:t>
            </a:r>
            <a:r>
              <a:rPr lang="fa-IR" sz="3600" dirty="0" smtClean="0">
                <a:cs typeface="Tahoma" pitchFamily="34" charset="0"/>
              </a:rPr>
              <a:t>برنامه ريزي نگهداري و تعميرات   </a:t>
            </a:r>
            <a:r>
              <a:rPr lang="en-US" sz="3600" dirty="0" smtClean="0">
                <a:cs typeface="Tahoma" pitchFamily="34" charset="0"/>
              </a:rPr>
              <a:t/>
            </a:r>
            <a:br>
              <a:rPr lang="en-US" sz="3600" dirty="0" smtClean="0">
                <a:cs typeface="Tahoma" pitchFamily="34" charset="0"/>
              </a:rPr>
            </a:br>
            <a:r>
              <a:rPr lang="en-US" sz="3600" dirty="0" smtClean="0">
                <a:cs typeface="Tahoma" pitchFamily="34" charset="0"/>
              </a:rPr>
              <a:t/>
            </a:r>
            <a:br>
              <a:rPr lang="en-US" sz="3600" dirty="0" smtClean="0">
                <a:cs typeface="Tahoma" pitchFamily="34" charset="0"/>
              </a:rPr>
            </a:br>
            <a:r>
              <a:rPr lang="en-US" sz="3600" dirty="0" smtClean="0">
                <a:cs typeface="Tahoma" pitchFamily="34" charset="0"/>
              </a:rPr>
              <a:t>1394 </a:t>
            </a:r>
            <a:r>
              <a:rPr lang="en-US" sz="3600" dirty="0" smtClean="0">
                <a:cs typeface="Tahoma" pitchFamily="34" charset="0"/>
              </a:rPr>
              <a:t>– </a:t>
            </a:r>
            <a:r>
              <a:rPr lang="en-US" sz="3600" dirty="0" smtClean="0">
                <a:cs typeface="Tahoma" pitchFamily="34" charset="0"/>
              </a:rPr>
              <a:t>1                      </a:t>
            </a:r>
            <a:r>
              <a:rPr lang="fa-IR" sz="3600" dirty="0" smtClean="0">
                <a:cs typeface="Tahoma" pitchFamily="34" charset="0"/>
              </a:rPr>
              <a:t>  </a:t>
            </a:r>
            <a:r>
              <a:rPr lang="fa-IR" sz="3600" dirty="0" smtClean="0">
                <a:cs typeface="Tahoma" pitchFamily="34" charset="0"/>
              </a:rPr>
              <a:t/>
            </a:r>
            <a:br>
              <a:rPr lang="fa-IR" sz="3600" dirty="0" smtClean="0">
                <a:cs typeface="Tahoma" pitchFamily="34" charset="0"/>
              </a:rPr>
            </a:br>
            <a:r>
              <a:rPr lang="fa-IR" sz="3600" dirty="0" smtClean="0">
                <a:cs typeface="Tahoma" pitchFamily="34" charset="0"/>
              </a:rPr>
              <a:t/>
            </a:r>
            <a:br>
              <a:rPr lang="fa-IR" sz="3600" dirty="0" smtClean="0">
                <a:cs typeface="Tahoma" pitchFamily="34" charset="0"/>
              </a:rPr>
            </a:br>
            <a:r>
              <a:rPr lang="fa-IR" sz="3600" dirty="0" smtClean="0">
                <a:cs typeface="Tahoma" pitchFamily="34" charset="0"/>
              </a:rPr>
              <a:t/>
            </a:r>
            <a:br>
              <a:rPr lang="fa-IR" sz="3600" dirty="0" smtClean="0">
                <a:cs typeface="Tahoma" pitchFamily="34" charset="0"/>
              </a:rPr>
            </a:br>
            <a:r>
              <a:rPr lang="fa-IR" sz="3600" dirty="0" smtClean="0">
                <a:cs typeface="Tahoma" pitchFamily="34" charset="0"/>
              </a:rPr>
              <a:t/>
            </a:r>
            <a:br>
              <a:rPr lang="fa-IR" sz="3600" dirty="0" smtClean="0">
                <a:cs typeface="Tahoma" pitchFamily="34" charset="0"/>
              </a:rPr>
            </a:br>
            <a:endParaRPr lang="en-US" sz="3600" dirty="0" smtClean="0">
              <a:cs typeface="Tahoma" pitchFamily="34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609600" cy="609600"/>
          </a:xfrm>
        </p:spPr>
        <p:txBody>
          <a:bodyPr/>
          <a:lstStyle/>
          <a:p>
            <a:fld id="{E1474B7F-699C-48C7-A777-2DE7E9747732}" type="slidenum">
              <a:rPr lang="en-US" sz="2400" smtClean="0"/>
              <a:pPr/>
              <a:t>10</a:t>
            </a:fld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0"/>
            <a:ext cx="8229600" cy="6324600"/>
          </a:xfrm>
        </p:spPr>
        <p:txBody>
          <a:bodyPr>
            <a:noAutofit/>
          </a:bodyPr>
          <a:lstStyle/>
          <a:p>
            <a:pPr marL="0" indent="0" algn="just" rtl="1">
              <a:lnSpc>
                <a:spcPct val="200000"/>
              </a:lnSpc>
              <a:buNone/>
            </a:pPr>
            <a:r>
              <a:rPr lang="fa-IR" sz="2400" dirty="0" smtClean="0">
                <a:cs typeface="2  Titr" pitchFamily="2" charset="-78"/>
              </a:rPr>
              <a:t>يکي </a:t>
            </a:r>
            <a:r>
              <a:rPr lang="fa-IR" sz="2400" dirty="0">
                <a:cs typeface="2  Titr" pitchFamily="2" charset="-78"/>
              </a:rPr>
              <a:t>از تخصص </a:t>
            </a:r>
            <a:r>
              <a:rPr lang="fa-IR" sz="2400" dirty="0" smtClean="0">
                <a:cs typeface="2  Titr" pitchFamily="2" charset="-78"/>
              </a:rPr>
              <a:t>هاي </a:t>
            </a:r>
            <a:r>
              <a:rPr lang="fa-IR" sz="2400" dirty="0">
                <a:cs typeface="2  Titr" pitchFamily="2" charset="-78"/>
              </a:rPr>
              <a:t>مهندسان </a:t>
            </a:r>
            <a:r>
              <a:rPr lang="fa-IR" sz="2400" dirty="0" smtClean="0">
                <a:cs typeface="2  Titr" pitchFamily="2" charset="-78"/>
              </a:rPr>
              <a:t>صنايع،  </a:t>
            </a:r>
            <a:r>
              <a:rPr lang="fa-IR" sz="2400" dirty="0" smtClean="0">
                <a:solidFill>
                  <a:srgbClr val="7030A0"/>
                </a:solidFill>
                <a:cs typeface="2  Titr" pitchFamily="2" charset="-78"/>
              </a:rPr>
              <a:t>نگهداري و تعميرات </a:t>
            </a:r>
            <a:r>
              <a:rPr lang="fa-IR" sz="2400" dirty="0" smtClean="0">
                <a:cs typeface="2  Titr" pitchFamily="2" charset="-78"/>
              </a:rPr>
              <a:t>تجهيزات</a:t>
            </a:r>
            <a:r>
              <a:rPr lang="fa-IR" sz="2400" dirty="0" smtClean="0">
                <a:solidFill>
                  <a:srgbClr val="7030A0"/>
                </a:solidFill>
                <a:cs typeface="2  Titr" pitchFamily="2" charset="-78"/>
              </a:rPr>
              <a:t> </a:t>
            </a:r>
            <a:r>
              <a:rPr lang="fa-IR" sz="2400" dirty="0">
                <a:cs typeface="2  Titr" pitchFamily="2" charset="-78"/>
              </a:rPr>
              <a:t>و استمرار کارکرد آنها و کاهش موثر و </a:t>
            </a:r>
            <a:r>
              <a:rPr lang="fa-IR" sz="2400" dirty="0" smtClean="0">
                <a:cs typeface="2  Titr" pitchFamily="2" charset="-78"/>
              </a:rPr>
              <a:t>کاراي </a:t>
            </a:r>
            <a:r>
              <a:rPr lang="fa-IR" sz="2400" dirty="0">
                <a:cs typeface="2  Titr" pitchFamily="2" charset="-78"/>
              </a:rPr>
              <a:t>توقفات </a:t>
            </a:r>
            <a:r>
              <a:rPr lang="fa-IR" sz="2400" dirty="0" smtClean="0">
                <a:cs typeface="2  Titr" pitchFamily="2" charset="-78"/>
              </a:rPr>
              <a:t>ماشين آلات، تجهيزات </a:t>
            </a:r>
            <a:r>
              <a:rPr lang="fa-IR" sz="2400" dirty="0">
                <a:cs typeface="2  Titr" pitchFamily="2" charset="-78"/>
              </a:rPr>
              <a:t>و دستگاه </a:t>
            </a:r>
            <a:r>
              <a:rPr lang="fa-IR" sz="2400" dirty="0" smtClean="0">
                <a:cs typeface="2  Titr" pitchFamily="2" charset="-78"/>
              </a:rPr>
              <a:t>هاي </a:t>
            </a:r>
            <a:r>
              <a:rPr lang="fa-IR" sz="2400" dirty="0">
                <a:cs typeface="2  Titr" pitchFamily="2" charset="-78"/>
              </a:rPr>
              <a:t>موجود در خط </a:t>
            </a:r>
            <a:r>
              <a:rPr lang="fa-IR" sz="2400" dirty="0" smtClean="0">
                <a:cs typeface="2  Titr" pitchFamily="2" charset="-78"/>
              </a:rPr>
              <a:t>توليد </a:t>
            </a:r>
            <a:r>
              <a:rPr lang="fa-IR" sz="2400" dirty="0">
                <a:cs typeface="2  Titr" pitchFamily="2" charset="-78"/>
              </a:rPr>
              <a:t>کارخانجات و کارگاه </a:t>
            </a:r>
            <a:r>
              <a:rPr lang="fa-IR" sz="2400" dirty="0" smtClean="0">
                <a:cs typeface="2  Titr" pitchFamily="2" charset="-78"/>
              </a:rPr>
              <a:t>هاي صنعتي </a:t>
            </a:r>
            <a:r>
              <a:rPr lang="fa-IR" sz="2400" dirty="0">
                <a:cs typeface="2  Titr" pitchFamily="2" charset="-78"/>
              </a:rPr>
              <a:t>است. </a:t>
            </a:r>
            <a:endParaRPr lang="fa-IR" sz="2400" dirty="0" smtClean="0">
              <a:cs typeface="2  Titr" pitchFamily="2" charset="-78"/>
            </a:endParaRPr>
          </a:p>
          <a:p>
            <a:pPr marL="0" indent="0" algn="just" rtl="1">
              <a:lnSpc>
                <a:spcPct val="200000"/>
              </a:lnSpc>
              <a:buNone/>
            </a:pPr>
            <a:endParaRPr lang="fa-IR" sz="1400" dirty="0">
              <a:cs typeface="2  Titr" pitchFamily="2" charset="-78"/>
            </a:endParaRPr>
          </a:p>
          <a:p>
            <a:pPr marL="0" indent="0" algn="just" rtl="1">
              <a:lnSpc>
                <a:spcPct val="200000"/>
              </a:lnSpc>
              <a:buNone/>
            </a:pPr>
            <a:r>
              <a:rPr lang="fa-IR" sz="2400" dirty="0" smtClean="0">
                <a:cs typeface="2  Titr" pitchFamily="2" charset="-78"/>
              </a:rPr>
              <a:t>اغلب </a:t>
            </a:r>
            <a:r>
              <a:rPr lang="fa-IR" sz="2400" dirty="0">
                <a:cs typeface="2  Titr" pitchFamily="2" charset="-78"/>
              </a:rPr>
              <a:t>ما در مواجهه با </a:t>
            </a:r>
            <a:r>
              <a:rPr lang="fa-IR" sz="2400" dirty="0" smtClean="0">
                <a:cs typeface="2  Titr" pitchFamily="2" charset="-78"/>
              </a:rPr>
              <a:t>چنين مسايلي سعي مي کنيم </a:t>
            </a:r>
            <a:r>
              <a:rPr lang="fa-IR" sz="2400" dirty="0">
                <a:cs typeface="2  Titr" pitchFamily="2" charset="-78"/>
              </a:rPr>
              <a:t>از روش ساده </a:t>
            </a:r>
            <a:r>
              <a:rPr lang="fa-IR" sz="2400" dirty="0" smtClean="0">
                <a:cs typeface="2  Titr" pitchFamily="2" charset="-78"/>
              </a:rPr>
              <a:t>سعي </a:t>
            </a:r>
            <a:r>
              <a:rPr lang="fa-IR" sz="2400" dirty="0">
                <a:cs typeface="2  Titr" pitchFamily="2" charset="-78"/>
              </a:rPr>
              <a:t>وخطا در </a:t>
            </a:r>
            <a:r>
              <a:rPr lang="fa-IR" sz="2400" dirty="0" smtClean="0">
                <a:cs typeface="2  Titr" pitchFamily="2" charset="-78"/>
              </a:rPr>
              <a:t>تحليل </a:t>
            </a:r>
            <a:r>
              <a:rPr lang="fa-IR" sz="2400" dirty="0">
                <a:cs typeface="2  Titr" pitchFamily="2" charset="-78"/>
              </a:rPr>
              <a:t>آن استفاده </a:t>
            </a:r>
            <a:r>
              <a:rPr lang="fa-IR" sz="2400" dirty="0" smtClean="0">
                <a:cs typeface="2  Titr" pitchFamily="2" charset="-78"/>
              </a:rPr>
              <a:t>کنيم </a:t>
            </a:r>
            <a:r>
              <a:rPr lang="fa-IR" sz="2400" dirty="0">
                <a:cs typeface="2  Titr" pitchFamily="2" charset="-78"/>
              </a:rPr>
              <a:t>: </a:t>
            </a:r>
            <a:endParaRPr lang="fa-IR" sz="2400" dirty="0" smtClean="0">
              <a:cs typeface="2  Tit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983937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Slide Number Placeholder 2"/>
          <p:cNvSpPr>
            <a:spLocks noGrp="1"/>
          </p:cNvSpPr>
          <p:nvPr>
            <p:ph type="sldNum" sz="quarter" idx="12"/>
          </p:nvPr>
        </p:nvSpPr>
        <p:spPr bwMode="auto">
          <a:xfrm>
            <a:off x="0" y="6248400"/>
            <a:ext cx="914400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981883A4-2E80-49B1-A5CA-26E3BEE1BE37}" type="slidenum">
              <a:rPr lang="ar-SA" smtClean="0">
                <a:latin typeface="Arial" charset="0"/>
              </a:rPr>
              <a:pPr/>
              <a:t>100</a:t>
            </a:fld>
            <a:endParaRPr lang="en-US" dirty="0" smtClean="0">
              <a:latin typeface="Arial" charset="0"/>
            </a:endParaRPr>
          </a:p>
        </p:txBody>
      </p:sp>
      <p:sp>
        <p:nvSpPr>
          <p:cNvPr id="7065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214283" y="1000108"/>
            <a:ext cx="8208963" cy="5399088"/>
          </a:xfrm>
        </p:spPr>
        <p:txBody>
          <a:bodyPr>
            <a:normAutofit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گزينش صحيح و تعليم و تربيت کارکنان بخش نت اهميت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زيادي دارد 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en-US" sz="16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هماهنگي بين بخش توليد و نت :</a:t>
            </a:r>
            <a:endParaRPr lang="en-US" sz="3200" dirty="0" smtClean="0">
              <a:solidFill>
                <a:srgbClr val="7030A0"/>
              </a:solidFill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12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تماس مداوم و همکاري نزديک بين برنامه ريزان نت </a:t>
            </a:r>
            <a:endParaRPr lang="en-US" sz="32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و برنامه ريزان</a:t>
            </a:r>
            <a:r>
              <a:rPr lang="en-US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توليد در موارد زير ضروري است :</a:t>
            </a:r>
            <a:endParaRPr lang="en-US" sz="32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12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1- در خواست خدمات از طرف سرپرستان توليد 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2- به تعويق افتادن يک فعاليت توليدي بعلت اشتغال به کار </a:t>
            </a:r>
            <a:r>
              <a:rPr lang="en-US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</a:t>
            </a:r>
          </a:p>
          <a:p>
            <a:pPr marL="274320" indent="-274320" eaLnBrk="1" fontAlgn="auto" hangingPunct="1">
              <a:spcAft>
                <a:spcPts val="0"/>
              </a:spcAft>
              <a:buNone/>
              <a:defRPr/>
            </a:pPr>
            <a:r>
              <a:rPr lang="en-US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 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کارکنان بخش نت ( مثلاً </a:t>
            </a:r>
            <a:r>
              <a:rPr lang="fa-IR" sz="3200" dirty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اشتغال به 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يک کار اضطراري ) . 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Slide Number Placeholder 2"/>
          <p:cNvSpPr>
            <a:spLocks noGrp="1"/>
          </p:cNvSpPr>
          <p:nvPr>
            <p:ph type="sldNum" sz="quarter" idx="12"/>
          </p:nvPr>
        </p:nvSpPr>
        <p:spPr bwMode="auto">
          <a:xfrm>
            <a:off x="0" y="6248400"/>
            <a:ext cx="914400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542BE92F-6A47-4A41-87B2-5E848A92A91B}" type="slidenum">
              <a:rPr lang="ar-SA" smtClean="0">
                <a:latin typeface="Arial" charset="0"/>
              </a:rPr>
              <a:pPr/>
              <a:t>101</a:t>
            </a:fld>
            <a:endParaRPr lang="en-US" dirty="0" smtClean="0">
              <a:latin typeface="Arial" charset="0"/>
            </a:endParaRPr>
          </a:p>
        </p:txBody>
      </p:sp>
      <p:sp>
        <p:nvSpPr>
          <p:cNvPr id="7065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357159" y="857232"/>
            <a:ext cx="8208963" cy="5399088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3- به تعويق افتادن يک فعاليت ( تعميراتي ) به علت تغيير در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   برنامه توليد ماشين 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4- بازرسي منظم ماشين آلات در حال کار توسط </a:t>
            </a:r>
            <a:endParaRPr lang="en-US" sz="32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 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کارکنان نت 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5- کسب اطلاعات در مورد کار ماشين ها از اپراتور ها  ( ي توليد ) 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6- توصيه هاي فني توسط کارکنان نت به اپراتور هاي توليد .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Slide Number Placeholder 2"/>
          <p:cNvSpPr>
            <a:spLocks noGrp="1"/>
          </p:cNvSpPr>
          <p:nvPr>
            <p:ph type="sldNum" sz="quarter" idx="12"/>
          </p:nvPr>
        </p:nvSpPr>
        <p:spPr bwMode="auto">
          <a:xfrm>
            <a:off x="0" y="6248400"/>
            <a:ext cx="914400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848FD2A6-DFC3-4072-83CF-5661130A2492}" type="slidenum">
              <a:rPr lang="ar-SA" smtClean="0">
                <a:latin typeface="Arial" charset="0"/>
              </a:rPr>
              <a:pPr/>
              <a:t>102</a:t>
            </a:fld>
            <a:endParaRPr lang="en-US" dirty="0" smtClean="0">
              <a:latin typeface="Arial" charset="0"/>
            </a:endParaRPr>
          </a:p>
        </p:txBody>
      </p:sp>
      <p:sp>
        <p:nvSpPr>
          <p:cNvPr id="7065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214283" y="1000108"/>
            <a:ext cx="8208963" cy="5399088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مزاياي ارتباط مؤثر دو گروه فوق :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32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1- آشنايي اپراتورهاي توليد با نقص يابي ماشين , سبب کاهش دفعات در خواست سرويس مي گردد 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32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2- با افزايش سطح آگاهي اپراتورهاي توليد پيرامون اصول فني ماشين , توجه به ارزش و اهميت ماشين بيشتر مي شود .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Slide Number Placeholder 2"/>
          <p:cNvSpPr>
            <a:spLocks noGrp="1"/>
          </p:cNvSpPr>
          <p:nvPr>
            <p:ph type="sldNum" sz="quarter" idx="12"/>
          </p:nvPr>
        </p:nvSpPr>
        <p:spPr bwMode="auto">
          <a:xfrm>
            <a:off x="0" y="6248400"/>
            <a:ext cx="914400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E3BA0CFD-10FA-4F10-BA3A-92CC0CA07041}" type="slidenum">
              <a:rPr lang="ar-SA" smtClean="0">
                <a:latin typeface="Arial" charset="0"/>
              </a:rPr>
              <a:pPr/>
              <a:t>103</a:t>
            </a:fld>
            <a:endParaRPr lang="en-US" dirty="0" smtClean="0">
              <a:latin typeface="Arial" charset="0"/>
            </a:endParaRPr>
          </a:p>
        </p:txBody>
      </p:sp>
      <p:sp>
        <p:nvSpPr>
          <p:cNvPr id="7065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214283" y="1071546"/>
            <a:ext cx="8208963" cy="5399088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3- شناخت مواد و شرايط مختلف محيط که مي تواند</a:t>
            </a:r>
            <a:endParaRPr lang="en-US" sz="32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اثر نامطلوب</a:t>
            </a:r>
            <a:r>
              <a:rPr lang="en-US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بر کار ماشين داشته باشد 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32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4- همکاري در زمينه هاي عيب يابي و تعمير، بين </a:t>
            </a:r>
            <a:endParaRPr lang="en-US" sz="32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اپراتور هاي توليد و تعميرکاران به وجود مي آيد 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32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5- تميزي و پاکيزي ماشين .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Slide Number Placeholder 2"/>
          <p:cNvSpPr>
            <a:spLocks noGrp="1"/>
          </p:cNvSpPr>
          <p:nvPr>
            <p:ph type="sldNum" sz="quarter" idx="12"/>
          </p:nvPr>
        </p:nvSpPr>
        <p:spPr bwMode="auto">
          <a:xfrm>
            <a:off x="0" y="6248400"/>
            <a:ext cx="914400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2A0E5A33-AC98-423A-929B-CCD5C3476AA4}" type="slidenum">
              <a:rPr lang="ar-SA" smtClean="0">
                <a:latin typeface="Arial" charset="0"/>
              </a:rPr>
              <a:pPr/>
              <a:t>104</a:t>
            </a:fld>
            <a:endParaRPr lang="en-US" dirty="0" smtClean="0">
              <a:latin typeface="Arial" charset="0"/>
            </a:endParaRPr>
          </a:p>
        </p:txBody>
      </p:sp>
      <p:sp>
        <p:nvSpPr>
          <p:cNvPr id="7065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285721" y="1071546"/>
            <a:ext cx="8208963" cy="5399088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وظايف مهندس برنامه ريز نت :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1- استخراج برنامه ي زمان بندي نت از کاتالوگ ها جهت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  پايه گذاري برنامه هاي زمان بندي اصلي 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2- تهيه ساير اطلاعات فني جهت تکميل برنامه هاي زمان بندي 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3- تعيين فعاليت هاي روزانه , هفتگي , ماهانه و . . . و ساير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  فعاليت هاي لازم جهت نت ماشين , مبتني بر تجربيات شخصي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  و نيز بر اساس مطالعه ماشين و بررسي مشخصات و نقشه هاي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  فني . 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Slide Number Placeholder 2"/>
          <p:cNvSpPr>
            <a:spLocks noGrp="1"/>
          </p:cNvSpPr>
          <p:nvPr>
            <p:ph type="sldNum" sz="quarter" idx="12"/>
          </p:nvPr>
        </p:nvSpPr>
        <p:spPr bwMode="auto">
          <a:xfrm>
            <a:off x="0" y="6248400"/>
            <a:ext cx="990600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A22AD743-242E-431D-B3B9-D57DE57D24CB}" type="slidenum">
              <a:rPr lang="ar-SA" smtClean="0">
                <a:latin typeface="Arial" charset="0"/>
              </a:rPr>
              <a:pPr/>
              <a:t>105</a:t>
            </a:fld>
            <a:endParaRPr lang="en-US" dirty="0" smtClean="0">
              <a:latin typeface="Arial" charset="0"/>
            </a:endParaRPr>
          </a:p>
        </p:txBody>
      </p:sp>
      <p:sp>
        <p:nvSpPr>
          <p:cNvPr id="7065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214283" y="1071546"/>
            <a:ext cx="8208963" cy="5399088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600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خصوصيات مشاغل نت :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چه عواملي باعث ترک افراد متخصص از بخش نت و ممانعت از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جذب و پايداري نيروهاي جديد به بخش نت مي شود ؟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32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1- کار در تعطيلات آخر هفته :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ممکن است تعميرات جزئي و يا کلي ( به علت عدم برنامه ريزي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صحيح فعاليت هاي بخش نت , مثلاً جور نبودن وسايل و قطعات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يدکي و يا هماهنگي نداشتن امور ديگر ) در تعطيلات پايان هفته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انجام شود .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Slide Number Placeholder 2"/>
          <p:cNvSpPr>
            <a:spLocks noGrp="1"/>
          </p:cNvSpPr>
          <p:nvPr>
            <p:ph type="sldNum" sz="quarter" idx="12"/>
          </p:nvPr>
        </p:nvSpPr>
        <p:spPr bwMode="auto">
          <a:xfrm>
            <a:off x="0" y="6248400"/>
            <a:ext cx="914400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73D9680E-9B1D-449F-A5E2-9AE43694B7A7}" type="slidenum">
              <a:rPr lang="ar-SA" smtClean="0">
                <a:latin typeface="Arial" charset="0"/>
              </a:rPr>
              <a:pPr/>
              <a:t>106</a:t>
            </a:fld>
            <a:endParaRPr lang="en-US" dirty="0" smtClean="0">
              <a:latin typeface="Arial" charset="0"/>
            </a:endParaRPr>
          </a:p>
        </p:txBody>
      </p:sp>
      <p:sp>
        <p:nvSpPr>
          <p:cNvPr id="7065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285721" y="1077912"/>
            <a:ext cx="8208963" cy="5399088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2- وضع دستمزد :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افزايش دستمزدها ( در چارچوب برنامه هاي مطالعه کار )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مي تواند باعث پيدايش ثبات بيشتر در اين بخش گردد 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32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همچنين در مورد کارهاي بدون برنامه ريزي قبلي , در نظر گرفتن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پاداش و تشويق مي تواند موجب بهبود وضع کاري افراد شود .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Slide Number Placeholder 2"/>
          <p:cNvSpPr>
            <a:spLocks noGrp="1"/>
          </p:cNvSpPr>
          <p:nvPr>
            <p:ph type="sldNum" sz="quarter" idx="12"/>
          </p:nvPr>
        </p:nvSpPr>
        <p:spPr bwMode="auto">
          <a:xfrm>
            <a:off x="0" y="6248400"/>
            <a:ext cx="990600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C5442D5E-1F3A-476C-8E3C-A014ADDDFA30}" type="slidenum">
              <a:rPr lang="ar-SA" smtClean="0">
                <a:latin typeface="Arial" charset="0"/>
              </a:rPr>
              <a:pPr/>
              <a:t>107</a:t>
            </a:fld>
            <a:endParaRPr lang="en-US" dirty="0" smtClean="0">
              <a:latin typeface="Arial" charset="0"/>
            </a:endParaRPr>
          </a:p>
        </p:txBody>
      </p:sp>
      <p:sp>
        <p:nvSpPr>
          <p:cNvPr id="7065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28597" y="928670"/>
            <a:ext cx="7991475" cy="5399088"/>
          </a:xfrm>
        </p:spPr>
        <p:txBody>
          <a:bodyPr>
            <a:normAutofit lnSpcReduction="10000"/>
          </a:bodyPr>
          <a:lstStyle/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3- عدم توجه به کارکنان :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عدم توجه به کارکنان نت در زمينه هاي آموزش , سازمان دهي 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و . . . موجب جذب اين افراد به مشاغل ديگر مي شود .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32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500" b="1" i="1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جهت کاهش ميزان آشفتگي و نابساماني در بخش نت :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3500" b="1" i="1" dirty="0" smtClean="0">
              <a:solidFill>
                <a:srgbClr val="7030A0"/>
              </a:solidFill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</a:t>
            </a:r>
            <a:r>
              <a:rPr lang="fa-IR" sz="32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-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فراهم ساختن اطلاعات دقيق در زمينه هاي فني .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</a:t>
            </a:r>
            <a:r>
              <a:rPr lang="fa-IR" sz="32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-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ايجاد تشکيلات قوي براي فراهم کردن ابزارها , وسايل و قطعات يدکي .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</a:t>
            </a:r>
            <a:r>
              <a:rPr lang="fa-IR" sz="32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-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به کارگيري يک سيستم کنترل مناسب جهت حصول اطمينان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 از اينکه کليه امور در جهت اهداف کارخانه است . 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Slide Number Placeholder 2"/>
          <p:cNvSpPr>
            <a:spLocks noGrp="1"/>
          </p:cNvSpPr>
          <p:nvPr>
            <p:ph type="sldNum" sz="quarter" idx="12"/>
          </p:nvPr>
        </p:nvSpPr>
        <p:spPr bwMode="auto">
          <a:xfrm>
            <a:off x="0" y="6248400"/>
            <a:ext cx="914400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416C52DE-EFB2-4F0F-8B20-47AC9575A8E3}" type="slidenum">
              <a:rPr lang="ar-SA" smtClean="0">
                <a:latin typeface="Arial" charset="0"/>
              </a:rPr>
              <a:pPr/>
              <a:t>108</a:t>
            </a:fld>
            <a:endParaRPr lang="en-US" dirty="0" smtClean="0">
              <a:latin typeface="Arial" charset="0"/>
            </a:endParaRPr>
          </a:p>
        </p:txBody>
      </p:sp>
      <p:sp>
        <p:nvSpPr>
          <p:cNvPr id="7065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214283" y="1071547"/>
            <a:ext cx="8208963" cy="4572032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4- شرايط کاري :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2000" dirty="0" smtClean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بهبود وضع و موقعيت بخش نت 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بهبود امکانات بخش نت مثل فراهم آوردن لباس ,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محل استراحت , کمد مناسب , امکانات جهت</a:t>
            </a:r>
            <a:endParaRPr lang="en-US" sz="32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استحمام افراد , کمک به رفاه شخصي , آموزش و . . .  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Slide Number Placeholder 4"/>
          <p:cNvSpPr>
            <a:spLocks noGrp="1"/>
          </p:cNvSpPr>
          <p:nvPr>
            <p:ph type="sldNum" sz="quarter" idx="12"/>
          </p:nvPr>
        </p:nvSpPr>
        <p:spPr bwMode="auto">
          <a:xfrm>
            <a:off x="0" y="6248400"/>
            <a:ext cx="914400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F382D100-D5D0-4800-99EE-8E11F008651A}" type="slidenum">
              <a:rPr lang="ar-SA" smtClean="0">
                <a:latin typeface="Arial" charset="0"/>
              </a:rPr>
              <a:pPr/>
              <a:t>109</a:t>
            </a:fld>
            <a:endParaRPr lang="en-US" dirty="0" smtClean="0">
              <a:latin typeface="Arial" charset="0"/>
            </a:endParaRPr>
          </a:p>
        </p:txBody>
      </p:sp>
      <p:sp>
        <p:nvSpPr>
          <p:cNvPr id="7065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285721" y="1000108"/>
            <a:ext cx="8208963" cy="5399088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4400" b="1" i="1" u="sng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ويژگيهاي اخلاقي :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1200" b="1" i="1" u="sng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سيستم نت ( سازماندهي امور نت ) يکي از مهمترين قست ها ؛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و کارکنان نت : عامل تعيين کننده و اساسي در کارايي سيستم ( صنعتي )</a:t>
            </a:r>
            <a:endParaRPr lang="en-US" sz="32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17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تحرک کار در قسمت توليد توسط ماشينهاست بنابراين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تحرک افراد توسط حرکت ماشينها کنترل مي شود .</a:t>
            </a:r>
            <a:endParaRPr lang="en-US" sz="32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16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تحرک کار در قسمت نت , توسط افراد ايجاد مي شود .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609600" cy="609600"/>
          </a:xfrm>
        </p:spPr>
        <p:txBody>
          <a:bodyPr/>
          <a:lstStyle/>
          <a:p>
            <a:fld id="{E1474B7F-699C-48C7-A777-2DE7E9747732}" type="slidenum">
              <a:rPr lang="en-US" sz="2400" smtClean="0"/>
              <a:pPr/>
              <a:t>11</a:t>
            </a:fld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28904"/>
            <a:ext cx="8991600" cy="6524297"/>
          </a:xfrm>
        </p:spPr>
        <p:txBody>
          <a:bodyPr>
            <a:normAutofit fontScale="92500"/>
          </a:bodyPr>
          <a:lstStyle/>
          <a:p>
            <a:pPr marL="0" indent="0" algn="r" rtl="1">
              <a:lnSpc>
                <a:spcPct val="150000"/>
              </a:lnSpc>
              <a:buNone/>
            </a:pPr>
            <a:r>
              <a:rPr lang="fa-IR" sz="2400" i="1" u="sng" dirty="0">
                <a:solidFill>
                  <a:srgbClr val="002060"/>
                </a:solidFill>
                <a:cs typeface="2  Titr" pitchFamily="2" charset="-78"/>
              </a:rPr>
              <a:t>روش ساده </a:t>
            </a:r>
            <a:r>
              <a:rPr lang="fa-IR" sz="2400" i="1" u="sng" dirty="0" smtClean="0">
                <a:solidFill>
                  <a:srgbClr val="002060"/>
                </a:solidFill>
                <a:cs typeface="2  Titr" pitchFamily="2" charset="-78"/>
              </a:rPr>
              <a:t>سعي وخطا</a:t>
            </a:r>
            <a:r>
              <a:rPr lang="fa-IR" sz="2400" i="1" dirty="0" smtClean="0">
                <a:solidFill>
                  <a:srgbClr val="002060"/>
                </a:solidFill>
                <a:cs typeface="2  Titr" pitchFamily="2" charset="-78"/>
              </a:rPr>
              <a:t>: </a:t>
            </a:r>
          </a:p>
          <a:p>
            <a:pPr marL="0" indent="0" algn="just" rtl="1">
              <a:lnSpc>
                <a:spcPct val="150000"/>
              </a:lnSpc>
              <a:buNone/>
            </a:pPr>
            <a:r>
              <a:rPr lang="fa-IR" sz="2400" dirty="0" smtClean="0">
                <a:cs typeface="2  Titr" pitchFamily="2" charset="-78"/>
              </a:rPr>
              <a:t>توليد مي کنيم و توليد مي کنيم. </a:t>
            </a:r>
          </a:p>
          <a:p>
            <a:pPr marL="0" indent="0" algn="just" rtl="1">
              <a:lnSpc>
                <a:spcPct val="150000"/>
              </a:lnSpc>
              <a:buNone/>
            </a:pPr>
            <a:r>
              <a:rPr lang="fa-IR" sz="2400" dirty="0" smtClean="0">
                <a:cs typeface="2  Titr" pitchFamily="2" charset="-78"/>
              </a:rPr>
              <a:t>هر وقت ماشيني خراب شد، به هر قيمتي شده تعميرش مي کنيم و آن را به چرخه توليد باز مي گردانيم و در اين راه از هيچ کوششي دريغ نمي کنيم. </a:t>
            </a:r>
          </a:p>
          <a:p>
            <a:pPr marL="0" indent="0" algn="just" rtl="1">
              <a:lnSpc>
                <a:spcPct val="150000"/>
              </a:lnSpc>
              <a:buNone/>
            </a:pPr>
            <a:r>
              <a:rPr lang="fa-IR" sz="2400" dirty="0" smtClean="0">
                <a:cs typeface="2  Titr" pitchFamily="2" charset="-78"/>
              </a:rPr>
              <a:t>تا وقتي تجهيزاتي خراب نشده اند لازم نيست نگران باشيم و لازم نيست بيهوده هزينه اي به سازمان تحميل کنيم. </a:t>
            </a:r>
          </a:p>
          <a:p>
            <a:pPr marL="0" indent="0" algn="just" rtl="1">
              <a:lnSpc>
                <a:spcPct val="150000"/>
              </a:lnSpc>
              <a:buNone/>
            </a:pPr>
            <a:endParaRPr lang="fa-IR" sz="1500" dirty="0">
              <a:cs typeface="2  Titr" pitchFamily="2" charset="-78"/>
            </a:endParaRPr>
          </a:p>
          <a:p>
            <a:pPr marL="0" indent="0" algn="just" rtl="1">
              <a:lnSpc>
                <a:spcPct val="150000"/>
              </a:lnSpc>
              <a:buNone/>
            </a:pPr>
            <a:r>
              <a:rPr lang="fa-IR" sz="2400" dirty="0" smtClean="0">
                <a:cs typeface="2  Titr" pitchFamily="2" charset="-78"/>
              </a:rPr>
              <a:t>متاسفانه اين روش، روش صحيح و مناسبي نيست و ثابت شده که پر هزينه ترين روش است!</a:t>
            </a:r>
          </a:p>
          <a:p>
            <a:pPr marL="0" indent="0" algn="just" rtl="1">
              <a:lnSpc>
                <a:spcPct val="150000"/>
              </a:lnSpc>
              <a:buNone/>
            </a:pPr>
            <a:endParaRPr lang="fa-IR" sz="2400" dirty="0">
              <a:cs typeface="2  Titr" pitchFamily="2" charset="-78"/>
            </a:endParaRPr>
          </a:p>
          <a:p>
            <a:pPr marL="0" indent="0" algn="just" rtl="1">
              <a:lnSpc>
                <a:spcPct val="150000"/>
              </a:lnSpc>
              <a:buNone/>
            </a:pPr>
            <a:r>
              <a:rPr lang="fa-IR" sz="2400" dirty="0">
                <a:solidFill>
                  <a:srgbClr val="A70972"/>
                </a:solidFill>
                <a:cs typeface="2  Titr" pitchFamily="2" charset="-78"/>
              </a:rPr>
              <a:t>برنامه </a:t>
            </a:r>
            <a:r>
              <a:rPr lang="fa-IR" sz="2400" dirty="0" smtClean="0">
                <a:solidFill>
                  <a:srgbClr val="A70972"/>
                </a:solidFill>
                <a:cs typeface="2  Titr" pitchFamily="2" charset="-78"/>
              </a:rPr>
              <a:t>ريزي نگهداري </a:t>
            </a:r>
            <a:r>
              <a:rPr lang="fa-IR" sz="2400" dirty="0">
                <a:solidFill>
                  <a:srgbClr val="A70972"/>
                </a:solidFill>
                <a:cs typeface="2  Titr" pitchFamily="2" charset="-78"/>
              </a:rPr>
              <a:t>و </a:t>
            </a:r>
            <a:r>
              <a:rPr lang="fa-IR" sz="2400" dirty="0" smtClean="0">
                <a:solidFill>
                  <a:srgbClr val="A70972"/>
                </a:solidFill>
                <a:cs typeface="2  Titr" pitchFamily="2" charset="-78"/>
              </a:rPr>
              <a:t>تعميرات </a:t>
            </a:r>
            <a:r>
              <a:rPr lang="fa-IR" sz="2400" dirty="0" smtClean="0">
                <a:cs typeface="2  Titr" pitchFamily="2" charset="-78"/>
              </a:rPr>
              <a:t>و کاهش هزينه هاي مربوطه مساله ي مهمي در </a:t>
            </a:r>
            <a:r>
              <a:rPr lang="fa-IR" sz="2400" dirty="0">
                <a:cs typeface="2  Titr" pitchFamily="2" charset="-78"/>
              </a:rPr>
              <a:t>اغلب </a:t>
            </a:r>
            <a:r>
              <a:rPr lang="fa-IR" sz="2400" dirty="0" smtClean="0">
                <a:cs typeface="2  Titr" pitchFamily="2" charset="-78"/>
              </a:rPr>
              <a:t>واحدهاي صنعتي </a:t>
            </a:r>
            <a:r>
              <a:rPr lang="fa-IR" sz="2400" dirty="0">
                <a:cs typeface="2  Titr" pitchFamily="2" charset="-78"/>
              </a:rPr>
              <a:t>است و عدم بهره </a:t>
            </a:r>
            <a:r>
              <a:rPr lang="fa-IR" sz="2400" dirty="0" smtClean="0">
                <a:cs typeface="2  Titr" pitchFamily="2" charset="-78"/>
              </a:rPr>
              <a:t>گيري </a:t>
            </a:r>
            <a:r>
              <a:rPr lang="fa-IR" sz="2400" dirty="0">
                <a:cs typeface="2  Titr" pitchFamily="2" charset="-78"/>
              </a:rPr>
              <a:t>از </a:t>
            </a:r>
            <a:r>
              <a:rPr lang="fa-IR" sz="2400" dirty="0">
                <a:solidFill>
                  <a:srgbClr val="A70972"/>
                </a:solidFill>
                <a:cs typeface="2  Titr" pitchFamily="2" charset="-78"/>
              </a:rPr>
              <a:t>روش </a:t>
            </a:r>
            <a:r>
              <a:rPr lang="fa-IR" sz="2400" dirty="0" smtClean="0">
                <a:solidFill>
                  <a:srgbClr val="A70972"/>
                </a:solidFill>
                <a:cs typeface="2  Titr" pitchFamily="2" charset="-78"/>
              </a:rPr>
              <a:t>هاي علمي </a:t>
            </a:r>
            <a:r>
              <a:rPr lang="fa-IR" sz="2400" dirty="0">
                <a:cs typeface="2  Titr" pitchFamily="2" charset="-78"/>
              </a:rPr>
              <a:t>در حل آن </a:t>
            </a:r>
            <a:r>
              <a:rPr lang="fa-IR" sz="2400" dirty="0" smtClean="0">
                <a:cs typeface="2  Titr" pitchFamily="2" charset="-78"/>
              </a:rPr>
              <a:t>مي </a:t>
            </a:r>
            <a:r>
              <a:rPr lang="fa-IR" sz="2400" dirty="0">
                <a:cs typeface="2  Titr" pitchFamily="2" charset="-78"/>
              </a:rPr>
              <a:t>تواند </a:t>
            </a:r>
            <a:r>
              <a:rPr lang="fa-IR" sz="2400" dirty="0" smtClean="0">
                <a:solidFill>
                  <a:srgbClr val="FF0000"/>
                </a:solidFill>
                <a:cs typeface="2  Titr" pitchFamily="2" charset="-78"/>
              </a:rPr>
              <a:t>سود دهي </a:t>
            </a:r>
            <a:r>
              <a:rPr lang="fa-IR" sz="2400" dirty="0" smtClean="0">
                <a:cs typeface="2  Titr" pitchFamily="2" charset="-78"/>
              </a:rPr>
              <a:t>و </a:t>
            </a:r>
            <a:r>
              <a:rPr lang="fa-IR" sz="2400" dirty="0" smtClean="0">
                <a:solidFill>
                  <a:srgbClr val="FF0000"/>
                </a:solidFill>
                <a:cs typeface="2  Titr" pitchFamily="2" charset="-78"/>
              </a:rPr>
              <a:t>کيفيت محصولات </a:t>
            </a:r>
            <a:r>
              <a:rPr lang="fa-IR" sz="2400" dirty="0" smtClean="0">
                <a:cs typeface="2  Titr" pitchFamily="2" charset="-78"/>
              </a:rPr>
              <a:t>را تحت تاثير مستقيم خود قرار دهد. </a:t>
            </a:r>
            <a:endParaRPr lang="en-US" sz="2400" dirty="0">
              <a:cs typeface="2  Titr" pitchFamily="2" charset="-78"/>
            </a:endParaRPr>
          </a:p>
          <a:p>
            <a:pPr algn="r" rtl="1">
              <a:lnSpc>
                <a:spcPct val="150000"/>
              </a:lnSpc>
            </a:pPr>
            <a:endParaRPr lang="en-US" sz="2400" dirty="0">
              <a:cs typeface="2  Titr" pitchFamily="2" charset="-78"/>
            </a:endParaRPr>
          </a:p>
          <a:p>
            <a:pPr algn="r" rtl="1">
              <a:lnSpc>
                <a:spcPct val="150000"/>
              </a:lnSpc>
            </a:pPr>
            <a:endParaRPr lang="en-US" sz="2400" dirty="0">
              <a:cs typeface="2  Tit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7576972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 tmFilter="0,0; .5, 1; 1, 1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Slide Number Placeholder 4"/>
          <p:cNvSpPr>
            <a:spLocks noGrp="1"/>
          </p:cNvSpPr>
          <p:nvPr>
            <p:ph type="sldNum" sz="quarter" idx="12"/>
          </p:nvPr>
        </p:nvSpPr>
        <p:spPr bwMode="auto">
          <a:xfrm>
            <a:off x="0" y="6248400"/>
            <a:ext cx="990600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E4969C22-1FBB-4D0A-86F0-94230B0AC136}" type="slidenum">
              <a:rPr lang="ar-SA" smtClean="0">
                <a:latin typeface="Arial" charset="0"/>
              </a:rPr>
              <a:pPr/>
              <a:t>110</a:t>
            </a:fld>
            <a:endParaRPr lang="en-US" dirty="0" smtClean="0">
              <a:latin typeface="Arial" charset="0"/>
            </a:endParaRPr>
          </a:p>
        </p:txBody>
      </p:sp>
      <p:sp>
        <p:nvSpPr>
          <p:cNvPr id="7065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357159" y="857232"/>
            <a:ext cx="8208963" cy="5399088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4400" b="1" i="1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خصوصيات کارها و امور نت :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1000" b="1" i="1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1- کيفيت کارهايي که توسط کارکنان نت انجام مي شود ، به طور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کامل و مشخص در همان لحظه انجام کار قابل کنترل نيست 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بنابر اين </a:t>
            </a:r>
            <a:r>
              <a:rPr lang="fa-IR" sz="3200" b="1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پس از وقوع خرابي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, تشخيص حتمي مشکل است 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32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</a:t>
            </a:r>
            <a:r>
              <a:rPr lang="en-US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</a:t>
            </a:r>
            <a:r>
              <a:rPr lang="en-US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الف - خرابي و خسارت در اثر کار اشتباه تعميرکار است ؟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 </a:t>
            </a:r>
            <a:r>
              <a:rPr lang="en-US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ب - خرابي و خسارت در نحوه بهره برداري از دستگاه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     </a:t>
            </a:r>
            <a:r>
              <a:rPr lang="en-US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توسط قسمت توليد است ؟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Slide Number Placeholder 2"/>
          <p:cNvSpPr>
            <a:spLocks noGrp="1"/>
          </p:cNvSpPr>
          <p:nvPr>
            <p:ph type="sldNum" sz="quarter" idx="12"/>
          </p:nvPr>
        </p:nvSpPr>
        <p:spPr bwMode="auto">
          <a:xfrm>
            <a:off x="0" y="6248400"/>
            <a:ext cx="914400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3989259E-2A6E-494D-8807-0F0BDFA12110}" type="slidenum">
              <a:rPr lang="ar-SA" smtClean="0">
                <a:latin typeface="Arial" charset="0"/>
              </a:rPr>
              <a:pPr/>
              <a:t>111</a:t>
            </a:fld>
            <a:endParaRPr lang="en-US" dirty="0" smtClean="0">
              <a:latin typeface="Arial" charset="0"/>
            </a:endParaRPr>
          </a:p>
        </p:txBody>
      </p:sp>
      <p:sp>
        <p:nvSpPr>
          <p:cNvPr id="7065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28597" y="1214422"/>
            <a:ext cx="8208963" cy="5399088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cs typeface="HMOJTABA" pitchFamily="2" charset="-78"/>
              </a:rPr>
              <a:t> 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2- زمان لازم براي انجام کارهاي ( تعميراتي ) از قبل و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  به طور دقيق قابل پيش بيني نيست 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32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</a:t>
            </a:r>
            <a:r>
              <a:rPr lang="fa-IR" sz="3200" b="1" i="1" u="sng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تا حد زيادي</a:t>
            </a:r>
            <a:r>
              <a:rPr lang="fa-IR" sz="3200" b="1" i="1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:   سرپرستان و مسئولان نت ، به عامل وظيفه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شناسي و احساس مسئوليت کارکنان خود متکي هستند 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32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و نيز کارهاي تعميراتي در هر مرحله از کار احتياج به عامل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وظيفه شناسي و احساس مسئوليت دارد .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214283" y="928670"/>
            <a:ext cx="8208963" cy="5399088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cs typeface="HMOJTABA" pitchFamily="2" charset="-78"/>
              </a:rPr>
              <a:t> 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3- کارگران نت در هر مرحله از کار احتياج به بررسي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 وضعيت ، قضاوت در مورد علت خرابي ، و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 تصميم گيري در مورد روش مناسب کار خواهند داشت 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14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          در کار توليد پس از مدتي عمليات يکنواخت مي شود ,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          بنابر اين کارگر در حالت معمولي احتياج به تفکر  و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          تصميم گيري ندارد 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16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 کارگران نت براي انجام وظيفه صحيح بايد قدرت و استعداد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 يادگيري و تجزيه و تحليل را داشته باشند .</a:t>
            </a:r>
          </a:p>
        </p:txBody>
      </p:sp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 bwMode="auto">
          <a:xfrm>
            <a:off x="0" y="6248400"/>
            <a:ext cx="914400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3989259E-2A6E-494D-8807-0F0BDFA12110}" type="slidenum">
              <a:rPr lang="ar-SA" smtClean="0">
                <a:latin typeface="Arial" charset="0"/>
              </a:rPr>
              <a:pPr/>
              <a:t>112</a:t>
            </a:fld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357159" y="1142984"/>
            <a:ext cx="8208963" cy="5399088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cs typeface="HMOJTABA" pitchFamily="2" charset="-78"/>
              </a:rPr>
              <a:t> 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4- سرپرستي که کار را به افراد قسمت سرپرستي اش ارجاع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مي دهد ؛ با زباني صريح و روشن بتواند مطالب را تفهيم کند 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</a:t>
            </a:r>
            <a:r>
              <a:rPr lang="fa-IR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-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مطالب و اطلاعاتي که بين کارکنان مبادله مي شود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  هميشه يکسان و هم شکل نمي باشد و متنوع است 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32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</a:t>
            </a:r>
            <a:r>
              <a:rPr lang="fa-IR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-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نياز به قدرت برقراري ارتباط صحيح و انتقال اطلاعات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  به صورت جامع و قابل فهم .</a:t>
            </a:r>
          </a:p>
        </p:txBody>
      </p:sp>
      <p:sp>
        <p:nvSpPr>
          <p:cNvPr id="4" name="Slide Number Placeholder 2"/>
          <p:cNvSpPr>
            <a:spLocks noGrp="1"/>
          </p:cNvSpPr>
          <p:nvPr>
            <p:ph type="sldNum" sz="quarter" idx="12"/>
          </p:nvPr>
        </p:nvSpPr>
        <p:spPr bwMode="auto">
          <a:xfrm>
            <a:off x="0" y="6248400"/>
            <a:ext cx="914400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3989259E-2A6E-494D-8807-0F0BDFA12110}" type="slidenum">
              <a:rPr lang="ar-SA" smtClean="0">
                <a:latin typeface="Arial" charset="0"/>
              </a:rPr>
              <a:pPr/>
              <a:t>113</a:t>
            </a:fld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214283" y="1142984"/>
            <a:ext cx="8208963" cy="5399088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cs typeface="HMOJTABA" pitchFamily="2" charset="-78"/>
              </a:rPr>
              <a:t>    </a:t>
            </a:r>
            <a:r>
              <a:rPr lang="fa-IR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-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بخش قابل توجهي از اطلاعات و مطالبي که در سالهاي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  اوليه کار يک صنعت مبادله مي شود ، براي اولين بار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  مطرح شده است و حالت جديد دارد 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32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</a:t>
            </a:r>
            <a:r>
              <a:rPr lang="fa-IR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-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افراد بايد به راحتي و به دقت بتوانند اطلاعات فني را که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  ضمن بازرسي و بازکردن دستگاه و به طور کلي ضمن انجام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  کارهاي تعميراتي بدست آورده اند ، بين يکديگر مبادله کنند .</a:t>
            </a:r>
          </a:p>
        </p:txBody>
      </p:sp>
      <p:sp>
        <p:nvSpPr>
          <p:cNvPr id="4" name="Slide Number Placeholder 2"/>
          <p:cNvSpPr>
            <a:spLocks noGrp="1"/>
          </p:cNvSpPr>
          <p:nvPr>
            <p:ph type="sldNum" sz="quarter" idx="12"/>
          </p:nvPr>
        </p:nvSpPr>
        <p:spPr bwMode="auto">
          <a:xfrm>
            <a:off x="0" y="6248400"/>
            <a:ext cx="914400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3989259E-2A6E-494D-8807-0F0BDFA12110}" type="slidenum">
              <a:rPr lang="ar-SA" smtClean="0">
                <a:latin typeface="Arial" charset="0"/>
              </a:rPr>
              <a:pPr/>
              <a:t>114</a:t>
            </a:fld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214283" y="1142984"/>
            <a:ext cx="8208963" cy="5399088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4400" b="1" i="1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خصوصيات کارها و امور نت :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2000" b="1" i="1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1-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کيفيت کارها قابل کنترل نيست 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2-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زمان انجام کار قابل پيش بيني نيست 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</a:t>
            </a:r>
            <a:r>
              <a:rPr lang="fa-IR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3-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روش انجام کار ثابت و يکنواخت نيست 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</a:t>
            </a:r>
            <a:r>
              <a:rPr lang="fa-IR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4-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نوع روابط بين افراد و اطلاعاتي که رد و بدل مي شود ،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 يکسان نيست .</a:t>
            </a:r>
          </a:p>
        </p:txBody>
      </p:sp>
      <p:sp>
        <p:nvSpPr>
          <p:cNvPr id="4" name="Slide Number Placeholder 2"/>
          <p:cNvSpPr>
            <a:spLocks noGrp="1"/>
          </p:cNvSpPr>
          <p:nvPr>
            <p:ph type="sldNum" sz="quarter" idx="12"/>
          </p:nvPr>
        </p:nvSpPr>
        <p:spPr bwMode="auto">
          <a:xfrm>
            <a:off x="0" y="6248400"/>
            <a:ext cx="914400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3989259E-2A6E-494D-8807-0F0BDFA12110}" type="slidenum">
              <a:rPr lang="ar-SA" smtClean="0">
                <a:latin typeface="Arial" charset="0"/>
              </a:rPr>
              <a:pPr/>
              <a:t>115</a:t>
            </a:fld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Slide Number Placeholder 2"/>
          <p:cNvSpPr>
            <a:spLocks noGrp="1"/>
          </p:cNvSpPr>
          <p:nvPr>
            <p:ph type="sldNum" sz="quarter" idx="12"/>
          </p:nvPr>
        </p:nvSpPr>
        <p:spPr bwMode="auto">
          <a:xfrm>
            <a:off x="1" y="6248400"/>
            <a:ext cx="928663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7D30FCE4-52D6-4718-9BB7-7BE91011EAB0}" type="slidenum">
              <a:rPr lang="ar-SA" smtClean="0">
                <a:latin typeface="Arial" charset="0"/>
              </a:rPr>
              <a:pPr/>
              <a:t>116</a:t>
            </a:fld>
            <a:endParaRPr lang="en-US" dirty="0" smtClean="0">
              <a:latin typeface="Arial" charset="0"/>
            </a:endParaRPr>
          </a:p>
        </p:txBody>
      </p:sp>
      <p:sp>
        <p:nvSpPr>
          <p:cNvPr id="7065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214283" y="1071546"/>
            <a:ext cx="8208963" cy="5399088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4400" b="1" i="1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ويژگيهاي ضروري براي کارکنان امور نت :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fa-IR" b="1" i="1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</a:t>
            </a:r>
            <a:r>
              <a:rPr lang="fa-IR" sz="32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1-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صداقت ، مسئوليت شناسي و علاقه مندي به انجام وظيفه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</a:t>
            </a:r>
            <a:r>
              <a:rPr lang="fa-IR" sz="32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2- 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قدرت تجزيه تحليل و استعداد يادگيري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</a:t>
            </a:r>
            <a:r>
              <a:rPr lang="fa-IR" sz="32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3-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قدرت برقراري ارتباط و مبادله اطلاعات فني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</a:t>
            </a:r>
            <a:r>
              <a:rPr lang="fa-IR" sz="32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4-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سطح آموزش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72201" y="571481"/>
            <a:ext cx="241123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b="1" i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خصوصيات کارها 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1774491" y="3286125"/>
            <a:ext cx="362631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b="1" i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ويژگيهاي لازم براي کارکنان 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357422" y="1071547"/>
            <a:ext cx="6357951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2700" dirty="0" smtClean="0">
                <a:solidFill>
                  <a:srgbClr val="7030A0"/>
                </a:solidFill>
              </a:rPr>
              <a:t>1-</a:t>
            </a:r>
            <a:r>
              <a:rPr lang="fa-IR" sz="2700" dirty="0" smtClean="0"/>
              <a:t> غير قابل کنترل بودن کيفيت کارها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2700" dirty="0" smtClean="0">
                <a:solidFill>
                  <a:schemeClr val="accent1"/>
                </a:solidFill>
              </a:rPr>
              <a:t> </a:t>
            </a:r>
            <a:r>
              <a:rPr lang="fa-IR" sz="2700" dirty="0" smtClean="0">
                <a:solidFill>
                  <a:srgbClr val="7030A0"/>
                </a:solidFill>
              </a:rPr>
              <a:t>2-</a:t>
            </a:r>
            <a:r>
              <a:rPr lang="fa-IR" sz="2700" dirty="0" smtClean="0"/>
              <a:t> غير قابل پيش بيني بودن زمان انجام کارها  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2700" dirty="0" smtClean="0"/>
              <a:t> </a:t>
            </a:r>
            <a:r>
              <a:rPr lang="fa-IR" sz="2700" dirty="0" smtClean="0">
                <a:solidFill>
                  <a:srgbClr val="7030A0"/>
                </a:solidFill>
              </a:rPr>
              <a:t>3-</a:t>
            </a:r>
            <a:r>
              <a:rPr lang="fa-IR" sz="2700" dirty="0" smtClean="0"/>
              <a:t> ثابت و يکنواخت نبودن روش انجام کارها  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2700" dirty="0" smtClean="0"/>
              <a:t> </a:t>
            </a:r>
            <a:r>
              <a:rPr lang="fa-IR" sz="2700" dirty="0" smtClean="0">
                <a:solidFill>
                  <a:srgbClr val="7030A0"/>
                </a:solidFill>
              </a:rPr>
              <a:t>4-</a:t>
            </a:r>
            <a:r>
              <a:rPr lang="fa-IR" sz="2700" dirty="0" smtClean="0"/>
              <a:t> يکسان نبودن اطلاعاتي که رد و بدل مي شود ، و نوع  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2700" dirty="0" smtClean="0"/>
              <a:t>      روابط بين افراد</a:t>
            </a:r>
          </a:p>
        </p:txBody>
      </p:sp>
      <p:sp>
        <p:nvSpPr>
          <p:cNvPr id="5" name="Rectangle 4"/>
          <p:cNvSpPr/>
          <p:nvPr/>
        </p:nvSpPr>
        <p:spPr>
          <a:xfrm>
            <a:off x="1" y="4000505"/>
            <a:ext cx="5572132" cy="22506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4320" indent="-274320" fontAlgn="auto">
              <a:spcAft>
                <a:spcPts val="0"/>
              </a:spcAft>
              <a:defRPr/>
            </a:pPr>
            <a:r>
              <a:rPr lang="fa-IR" sz="2700" dirty="0" smtClean="0">
                <a:solidFill>
                  <a:srgbClr val="7030A0"/>
                </a:solidFill>
              </a:rPr>
              <a:t>1-</a:t>
            </a:r>
            <a:r>
              <a:rPr lang="fa-IR" sz="2700" dirty="0" smtClean="0"/>
              <a:t> صداقت ، مسئوليت شناسي و علاقه مندي به انجام وظيفه</a:t>
            </a:r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fa-IR" sz="2700" dirty="0" smtClean="0">
                <a:solidFill>
                  <a:srgbClr val="7030A0"/>
                </a:solidFill>
              </a:rPr>
              <a:t> 2-</a:t>
            </a:r>
            <a:r>
              <a:rPr lang="fa-IR" sz="2700" dirty="0" smtClean="0"/>
              <a:t> قدرت تجزيه تحليل و استعداد يادگيري</a:t>
            </a:r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fa-IR" sz="2700" dirty="0" smtClean="0">
                <a:solidFill>
                  <a:srgbClr val="7030A0"/>
                </a:solidFill>
              </a:rPr>
              <a:t> 3-</a:t>
            </a:r>
            <a:r>
              <a:rPr lang="fa-IR" sz="2700" dirty="0" smtClean="0"/>
              <a:t> قدرت برقراري ارتباط و مبادله اطلاعات فني</a:t>
            </a:r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fa-IR" sz="2700" dirty="0" smtClean="0">
                <a:solidFill>
                  <a:srgbClr val="7030A0"/>
                </a:solidFill>
              </a:rPr>
              <a:t> 4-</a:t>
            </a:r>
            <a:r>
              <a:rPr lang="fa-IR" sz="2700" dirty="0" smtClean="0"/>
              <a:t> سطح آموزش</a:t>
            </a:r>
          </a:p>
        </p:txBody>
      </p:sp>
      <p:sp>
        <p:nvSpPr>
          <p:cNvPr id="6" name="Slide Number Placeholder 2"/>
          <p:cNvSpPr>
            <a:spLocks noGrp="1"/>
          </p:cNvSpPr>
          <p:nvPr>
            <p:ph type="sldNum" sz="quarter" idx="12"/>
          </p:nvPr>
        </p:nvSpPr>
        <p:spPr bwMode="auto">
          <a:xfrm>
            <a:off x="0" y="6248400"/>
            <a:ext cx="914400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3989259E-2A6E-494D-8807-0F0BDFA12110}" type="slidenum">
              <a:rPr lang="ar-SA" smtClean="0">
                <a:latin typeface="Arial" charset="0"/>
              </a:rPr>
              <a:pPr/>
              <a:t>117</a:t>
            </a:fld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357159" y="1142984"/>
            <a:ext cx="8208963" cy="5399088"/>
          </a:xfrm>
        </p:spPr>
        <p:txBody>
          <a:bodyPr>
            <a:normAutofit/>
          </a:bodyPr>
          <a:lstStyle/>
          <a:p>
            <a:pPr marL="533400" indent="-53340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600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خصوصيات مثبت مشاغل نت (عوامل جذب) </a:t>
            </a:r>
            <a:r>
              <a:rPr lang="fa-IR" sz="3600" b="1" i="1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:</a:t>
            </a:r>
          </a:p>
          <a:p>
            <a:pPr marL="533400" indent="-53340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endParaRPr lang="fa-IR" b="1" i="1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533400" indent="-533400" eaLnBrk="1" fontAlgn="auto" hangingPunct="1">
              <a:spcAft>
                <a:spcPts val="0"/>
              </a:spcAft>
              <a:buSzPct val="65000"/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احساس امنيت شغلي حتي در شرايط تعديل نيرو , احتمال</a:t>
            </a:r>
          </a:p>
          <a:p>
            <a:pPr marL="533400" indent="-533400" eaLnBrk="1" fontAlgn="auto" hangingPunct="1">
              <a:spcAft>
                <a:spcPts val="0"/>
              </a:spcAft>
              <a:buSzPct val="65000"/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اخراج کارکنان نت وجود ندارد چون دسترسي به نيروهاي </a:t>
            </a:r>
          </a:p>
          <a:p>
            <a:pPr marL="533400" indent="-533400" eaLnBrk="1" fontAlgn="auto" hangingPunct="1">
              <a:spcAft>
                <a:spcPts val="0"/>
              </a:spcAft>
              <a:buSzPct val="65000"/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متخصص در امور فني کم است .</a:t>
            </a:r>
          </a:p>
          <a:p>
            <a:pPr marL="533400" indent="-533400" eaLnBrk="1" fontAlgn="auto" hangingPunct="1">
              <a:spcAft>
                <a:spcPts val="0"/>
              </a:spcAft>
              <a:buSzPct val="65000"/>
              <a:buFont typeface="Wingdings" pitchFamily="2" charset="2"/>
              <a:buNone/>
              <a:defRPr/>
            </a:pPr>
            <a:endParaRPr lang="fa-IR" sz="32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533400" indent="-533400" eaLnBrk="1" fontAlgn="auto" hangingPunct="1">
              <a:spcAft>
                <a:spcPts val="0"/>
              </a:spcAft>
              <a:buSzPct val="65000"/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امکان برخورداري از آموزش فني و توسعه مهارت ها      </a:t>
            </a:r>
          </a:p>
        </p:txBody>
      </p:sp>
      <p:sp>
        <p:nvSpPr>
          <p:cNvPr id="93188" name="Oval 3"/>
          <p:cNvSpPr>
            <a:spLocks noChangeArrowheads="1"/>
          </p:cNvSpPr>
          <p:nvPr/>
        </p:nvSpPr>
        <p:spPr bwMode="auto">
          <a:xfrm>
            <a:off x="8286777" y="2500306"/>
            <a:ext cx="215900" cy="2159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fa-IR" sz="3200"/>
          </a:p>
        </p:txBody>
      </p:sp>
      <p:sp>
        <p:nvSpPr>
          <p:cNvPr id="93189" name="Oval 4"/>
          <p:cNvSpPr>
            <a:spLocks noChangeArrowheads="1"/>
          </p:cNvSpPr>
          <p:nvPr/>
        </p:nvSpPr>
        <p:spPr bwMode="auto">
          <a:xfrm>
            <a:off x="8215339" y="4786322"/>
            <a:ext cx="215900" cy="2159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fa-IR" sz="3200"/>
          </a:p>
        </p:txBody>
      </p:sp>
      <p:sp>
        <p:nvSpPr>
          <p:cNvPr id="6" name="Slide Number Placeholder 2"/>
          <p:cNvSpPr>
            <a:spLocks noGrp="1"/>
          </p:cNvSpPr>
          <p:nvPr>
            <p:ph type="sldNum" sz="quarter" idx="12"/>
          </p:nvPr>
        </p:nvSpPr>
        <p:spPr bwMode="auto">
          <a:xfrm>
            <a:off x="0" y="6248400"/>
            <a:ext cx="914400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3989259E-2A6E-494D-8807-0F0BDFA12110}" type="slidenum">
              <a:rPr lang="ar-SA" smtClean="0">
                <a:latin typeface="Arial" charset="0"/>
              </a:rPr>
              <a:pPr/>
              <a:t>118</a:t>
            </a:fld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1" y="1196975"/>
            <a:ext cx="8208963" cy="5399088"/>
          </a:xfrm>
        </p:spPr>
        <p:txBody>
          <a:bodyPr>
            <a:normAutofit/>
          </a:bodyPr>
          <a:lstStyle/>
          <a:p>
            <a:pPr marL="533400" indent="-53340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32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533400" indent="-53340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برتري نسبت به کارگران خط توليد ( معمولاً داراي حقوق و </a:t>
            </a:r>
          </a:p>
          <a:p>
            <a:pPr marL="533400" indent="-53340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مزاياي بالاتر هستند ) .</a:t>
            </a:r>
          </a:p>
          <a:p>
            <a:pPr marL="533400" indent="-53340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32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533400" indent="-53340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آزادي عمل بيشتر و برخورداري از تنوع کار نسبت به </a:t>
            </a:r>
          </a:p>
          <a:p>
            <a:pPr marL="533400" indent="-53340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کارگران خط توليد .</a:t>
            </a:r>
          </a:p>
          <a:p>
            <a:pPr marL="533400" indent="-53340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32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533400" indent="-53340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محيط سالم تر از نظر فاکتورهاي انساني (حرارت ، رطوبت و سروصدا )</a:t>
            </a:r>
          </a:p>
        </p:txBody>
      </p:sp>
      <p:sp>
        <p:nvSpPr>
          <p:cNvPr id="94212" name="Oval 3"/>
          <p:cNvSpPr>
            <a:spLocks noChangeArrowheads="1"/>
          </p:cNvSpPr>
          <p:nvPr/>
        </p:nvSpPr>
        <p:spPr bwMode="auto">
          <a:xfrm>
            <a:off x="8101014" y="3644901"/>
            <a:ext cx="215900" cy="2159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fa-IR" sz="3200"/>
          </a:p>
        </p:txBody>
      </p:sp>
      <p:sp>
        <p:nvSpPr>
          <p:cNvPr id="94213" name="Oval 4"/>
          <p:cNvSpPr>
            <a:spLocks noChangeArrowheads="1"/>
          </p:cNvSpPr>
          <p:nvPr/>
        </p:nvSpPr>
        <p:spPr bwMode="auto">
          <a:xfrm>
            <a:off x="8101014" y="5445126"/>
            <a:ext cx="215900" cy="2159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fa-IR" sz="3200"/>
          </a:p>
        </p:txBody>
      </p:sp>
      <p:sp>
        <p:nvSpPr>
          <p:cNvPr id="94214" name="Oval 5"/>
          <p:cNvSpPr>
            <a:spLocks noChangeArrowheads="1"/>
          </p:cNvSpPr>
          <p:nvPr/>
        </p:nvSpPr>
        <p:spPr bwMode="auto">
          <a:xfrm>
            <a:off x="8101014" y="1989138"/>
            <a:ext cx="215900" cy="2159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fa-IR" sz="3200"/>
          </a:p>
        </p:txBody>
      </p:sp>
      <p:sp>
        <p:nvSpPr>
          <p:cNvPr id="7" name="Slide Number Placeholder 2"/>
          <p:cNvSpPr>
            <a:spLocks noGrp="1"/>
          </p:cNvSpPr>
          <p:nvPr>
            <p:ph type="sldNum" sz="quarter" idx="12"/>
          </p:nvPr>
        </p:nvSpPr>
        <p:spPr bwMode="auto">
          <a:xfrm>
            <a:off x="0" y="6248400"/>
            <a:ext cx="914400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3989259E-2A6E-494D-8807-0F0BDFA12110}" type="slidenum">
              <a:rPr lang="ar-SA" smtClean="0">
                <a:latin typeface="Arial" charset="0"/>
              </a:rPr>
              <a:pPr/>
              <a:t>119</a:t>
            </a:fld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prstClr val="black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4B7F-699C-48C7-A777-2DE7E9747732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2400" y="152401"/>
            <a:ext cx="8763000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fa-IR" sz="2400" dirty="0" smtClean="0">
                <a:solidFill>
                  <a:prstClr val="black"/>
                </a:solidFill>
                <a:latin typeface="Perpetua"/>
                <a:cs typeface="2  Titr" pitchFamily="2" charset="-78"/>
              </a:rPr>
              <a:t>برخي </a:t>
            </a:r>
            <a:r>
              <a:rPr kumimoji="0" lang="fa-IR" sz="2400" dirty="0" smtClean="0">
                <a:solidFill>
                  <a:srgbClr val="7030A0"/>
                </a:solidFill>
                <a:latin typeface="Perpetua"/>
                <a:cs typeface="2  Titr" pitchFamily="2" charset="-78"/>
              </a:rPr>
              <a:t>ملزومات پايه </a:t>
            </a:r>
            <a:r>
              <a:rPr kumimoji="0" lang="fa-IR" sz="2400" dirty="0" smtClean="0">
                <a:solidFill>
                  <a:prstClr val="black"/>
                </a:solidFill>
                <a:latin typeface="Perpetua"/>
                <a:cs typeface="2  Titr" pitchFamily="2" charset="-78"/>
              </a:rPr>
              <a:t>براي </a:t>
            </a:r>
            <a:r>
              <a:rPr kumimoji="0" lang="fa-IR" sz="2400" dirty="0" smtClean="0">
                <a:solidFill>
                  <a:srgbClr val="7030A0"/>
                </a:solidFill>
                <a:latin typeface="Perpetua"/>
                <a:cs typeface="2  Titr" pitchFamily="2" charset="-78"/>
              </a:rPr>
              <a:t>رشد</a:t>
            </a:r>
            <a:r>
              <a:rPr kumimoji="0" lang="fa-IR" sz="2400" dirty="0" smtClean="0">
                <a:solidFill>
                  <a:prstClr val="black"/>
                </a:solidFill>
                <a:latin typeface="Perpetua"/>
                <a:cs typeface="2  Titr" pitchFamily="2" charset="-78"/>
              </a:rPr>
              <a:t> و </a:t>
            </a:r>
            <a:r>
              <a:rPr kumimoji="0" lang="fa-IR" sz="2400" dirty="0" smtClean="0">
                <a:solidFill>
                  <a:srgbClr val="7030A0"/>
                </a:solidFill>
                <a:latin typeface="Perpetua"/>
                <a:cs typeface="2  Titr" pitchFamily="2" charset="-78"/>
              </a:rPr>
              <a:t>توسعه</a:t>
            </a:r>
            <a:r>
              <a:rPr kumimoji="0" lang="fa-IR" sz="2400" dirty="0" smtClean="0">
                <a:solidFill>
                  <a:prstClr val="black"/>
                </a:solidFill>
                <a:latin typeface="Perpetua"/>
                <a:cs typeface="2  Titr" pitchFamily="2" charset="-78"/>
              </a:rPr>
              <a:t> ي صنايع :</a:t>
            </a:r>
          </a:p>
          <a:p>
            <a:endParaRPr kumimoji="0" lang="fa-IR" sz="2400" dirty="0" smtClean="0">
              <a:solidFill>
                <a:prstClr val="black"/>
              </a:solidFill>
              <a:latin typeface="Perpetua"/>
              <a:cs typeface="2  Titr" pitchFamily="2" charset="-78"/>
            </a:endParaRPr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kumimoji="0" lang="fa-IR" sz="2400" dirty="0" smtClean="0">
                <a:solidFill>
                  <a:schemeClr val="accent6">
                    <a:lumMod val="50000"/>
                  </a:schemeClr>
                </a:solidFill>
                <a:latin typeface="Perpetua"/>
                <a:cs typeface="2  Titr" pitchFamily="2" charset="-78"/>
              </a:rPr>
              <a:t>بستر سازي قانوني</a:t>
            </a:r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kumimoji="0" lang="fa-IR" sz="2400" dirty="0" smtClean="0">
                <a:solidFill>
                  <a:schemeClr val="accent6">
                    <a:lumMod val="50000"/>
                  </a:schemeClr>
                </a:solidFill>
                <a:latin typeface="Perpetua"/>
                <a:cs typeface="2  Titr" pitchFamily="2" charset="-78"/>
              </a:rPr>
              <a:t>وجود سيستم قضايي مستقل از دولت</a:t>
            </a:r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kumimoji="0" lang="fa-IR" sz="2400" dirty="0" smtClean="0">
                <a:solidFill>
                  <a:schemeClr val="accent6">
                    <a:lumMod val="50000"/>
                  </a:schemeClr>
                </a:solidFill>
                <a:latin typeface="Perpetua"/>
                <a:cs typeface="2  Titr" pitchFamily="2" charset="-78"/>
              </a:rPr>
              <a:t>ثبات اقتصادي </a:t>
            </a:r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kumimoji="0" lang="fa-IR" sz="2400" dirty="0" smtClean="0">
                <a:solidFill>
                  <a:schemeClr val="accent6">
                    <a:lumMod val="50000"/>
                  </a:schemeClr>
                </a:solidFill>
                <a:latin typeface="Perpetua"/>
                <a:cs typeface="2  Titr" pitchFamily="2" charset="-78"/>
              </a:rPr>
              <a:t>ثبات سياسي</a:t>
            </a:r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kumimoji="0" lang="fa-IR" sz="2400" dirty="0" smtClean="0">
                <a:solidFill>
                  <a:schemeClr val="accent6">
                    <a:lumMod val="50000"/>
                  </a:schemeClr>
                </a:solidFill>
                <a:latin typeface="Perpetua"/>
                <a:cs typeface="2  Titr" pitchFamily="2" charset="-78"/>
              </a:rPr>
              <a:t>حذف انحصار و ايجاد فضاي رقابت</a:t>
            </a:r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kumimoji="0" lang="fa-IR" sz="2400" dirty="0" smtClean="0">
                <a:solidFill>
                  <a:schemeClr val="accent6">
                    <a:lumMod val="50000"/>
                  </a:schemeClr>
                </a:solidFill>
                <a:latin typeface="Perpetua"/>
                <a:cs typeface="2  Titr" pitchFamily="2" charset="-78"/>
              </a:rPr>
              <a:t>تدوين و اجراي قوانين حمايت از مصرف كننده</a:t>
            </a:r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kumimoji="0" lang="fa-IR" sz="2400" dirty="0" smtClean="0">
                <a:solidFill>
                  <a:schemeClr val="accent6">
                    <a:lumMod val="50000"/>
                  </a:schemeClr>
                </a:solidFill>
                <a:latin typeface="Perpetua"/>
                <a:cs typeface="2  Titr" pitchFamily="2" charset="-78"/>
              </a:rPr>
              <a:t>شان و کيفيت بالاي آموزش مديريت </a:t>
            </a:r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kumimoji="0" lang="fa-IR" sz="2400" dirty="0" smtClean="0">
                <a:solidFill>
                  <a:schemeClr val="accent6">
                    <a:lumMod val="50000"/>
                  </a:schemeClr>
                </a:solidFill>
                <a:latin typeface="Perpetua"/>
                <a:cs typeface="2  Titr" pitchFamily="2" charset="-78"/>
              </a:rPr>
              <a:t>بكارگيري مديران برجسته ، کار آزموده و منتخب از خود صنعت</a:t>
            </a:r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kumimoji="0" lang="fa-IR" sz="2400" dirty="0" smtClean="0">
                <a:solidFill>
                  <a:schemeClr val="accent6">
                    <a:lumMod val="50000"/>
                  </a:schemeClr>
                </a:solidFill>
                <a:latin typeface="Perpetua"/>
                <a:cs typeface="2  Titr" pitchFamily="2" charset="-78"/>
              </a:rPr>
              <a:t>خاتمه دادن به سوء مديريت ها</a:t>
            </a:r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kumimoji="0" lang="fa-IR" sz="2400" dirty="0" smtClean="0">
                <a:solidFill>
                  <a:schemeClr val="accent6">
                    <a:lumMod val="50000"/>
                  </a:schemeClr>
                </a:solidFill>
                <a:latin typeface="Perpetua"/>
                <a:cs typeface="2  Titr" pitchFamily="2" charset="-78"/>
              </a:rPr>
              <a:t>جايگزيني روش هاي سنتي  اداره کارخانه </a:t>
            </a:r>
            <a:r>
              <a:rPr lang="fa-IR" sz="2400" dirty="0" smtClean="0">
                <a:solidFill>
                  <a:schemeClr val="accent6">
                    <a:lumMod val="50000"/>
                  </a:schemeClr>
                </a:solidFill>
                <a:cs typeface="2  Titr" pitchFamily="2" charset="-78"/>
              </a:rPr>
              <a:t>ها با روشهاي علمي</a:t>
            </a:r>
            <a:endParaRPr kumimoji="0" lang="fa-IR" sz="2400" dirty="0" smtClean="0">
              <a:solidFill>
                <a:schemeClr val="accent6">
                  <a:lumMod val="50000"/>
                </a:schemeClr>
              </a:solidFill>
              <a:latin typeface="Perpetua"/>
              <a:cs typeface="2  Titr" pitchFamily="2" charset="-78"/>
            </a:endParaRPr>
          </a:p>
          <a:p>
            <a:pPr marL="514350" indent="-514350">
              <a:buAutoNum type="arabicPeriod"/>
            </a:pPr>
            <a:endParaRPr kumimoji="0" lang="en-US" sz="2400" dirty="0" smtClean="0">
              <a:solidFill>
                <a:prstClr val="black"/>
              </a:solidFill>
              <a:latin typeface="Perpetua"/>
              <a:cs typeface="2  Titr" pitchFamily="2" charset="-78"/>
            </a:endParaRPr>
          </a:p>
        </p:txBody>
      </p:sp>
    </p:spTree>
  </p:cSld>
  <p:clrMapOvr>
    <a:masterClrMapping/>
  </p:clrMapOvr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Slide Number Placeholder 2"/>
          <p:cNvSpPr>
            <a:spLocks noGrp="1"/>
          </p:cNvSpPr>
          <p:nvPr>
            <p:ph type="sldNum" sz="quarter" idx="12"/>
          </p:nvPr>
        </p:nvSpPr>
        <p:spPr bwMode="auto">
          <a:xfrm>
            <a:off x="1" y="6248400"/>
            <a:ext cx="928663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324EF803-1A5C-4FD4-A998-121DB1BFC7B0}" type="slidenum">
              <a:rPr lang="ar-SA" smtClean="0">
                <a:latin typeface="Arial" charset="0"/>
              </a:rPr>
              <a:pPr/>
              <a:t>120</a:t>
            </a:fld>
            <a:endParaRPr lang="en-US" dirty="0" smtClean="0">
              <a:latin typeface="Arial" charset="0"/>
            </a:endParaRPr>
          </a:p>
        </p:txBody>
      </p:sp>
      <p:sp>
        <p:nvSpPr>
          <p:cNvPr id="7065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357159" y="1071546"/>
            <a:ext cx="8208963" cy="5399088"/>
          </a:xfrm>
        </p:spPr>
        <p:txBody>
          <a:bodyPr>
            <a:normAutofit/>
          </a:bodyPr>
          <a:lstStyle/>
          <a:p>
            <a:pPr marL="533400" indent="-53340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4400" b="1" i="1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خصوصيات منفي مشاغل نت ( عوامل دفع ) :</a:t>
            </a:r>
          </a:p>
          <a:p>
            <a:pPr marL="533400" indent="-53340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fa-IR" b="1" i="1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533400" indent="-53340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Char char=""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تمايل مسئولين به انجام امور نت در تعطيلات آخر هفته </a:t>
            </a:r>
          </a:p>
          <a:p>
            <a:pPr marL="533400" indent="-53340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و روزهاي تعطيل ( به خاطر جلوگيري از اختلال در امور توليد )</a:t>
            </a:r>
          </a:p>
          <a:p>
            <a:pPr marL="533400" indent="-53340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حتي درسيستم هاي توليد پيوسته نيز اين تمايل وجود دارد </a:t>
            </a:r>
          </a:p>
          <a:p>
            <a:pPr marL="533400" indent="-53340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گرچه تفاوتي در امر توليد نخواهد داشت .    </a:t>
            </a:r>
          </a:p>
          <a:p>
            <a:pPr marL="533400" indent="-53340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32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533400" indent="-53340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Char char=""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حالت آماده به کاري و دعوتهاي اظطراري در ساعت هاي </a:t>
            </a:r>
          </a:p>
          <a:p>
            <a:pPr marL="533400" indent="-53340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غير اداري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214283" y="1214422"/>
            <a:ext cx="8208963" cy="5399088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Char char=""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شرايط حقوق و دستمزد که کارکنان نت معمولاً به خاطر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تخصص ، توقع حقوق و مزاياي بيشتري نسبت به کارکنان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توليدي دارند 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24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Char char=""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نياز به امکانات فني پشتيباني : وسايل و ابزار مناسب کار ،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قطعات يدکي ، نقشه ها و دستورالعمل هاي فني و . . .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20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Char char=""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عدم دقت اپراتورهاي قسمت توليد در استفاده صحيح از تجهيزات</a:t>
            </a:r>
          </a:p>
        </p:txBody>
      </p:sp>
      <p:sp>
        <p:nvSpPr>
          <p:cNvPr id="4" name="Slide Number Placeholder 2"/>
          <p:cNvSpPr>
            <a:spLocks noGrp="1"/>
          </p:cNvSpPr>
          <p:nvPr>
            <p:ph type="sldNum" sz="quarter" idx="12"/>
          </p:nvPr>
        </p:nvSpPr>
        <p:spPr bwMode="auto">
          <a:xfrm>
            <a:off x="0" y="6248400"/>
            <a:ext cx="914400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3989259E-2A6E-494D-8807-0F0BDFA12110}" type="slidenum">
              <a:rPr lang="ar-SA" smtClean="0">
                <a:latin typeface="Arial" charset="0"/>
              </a:rPr>
              <a:pPr/>
              <a:t>121</a:t>
            </a:fld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Slide Number Placeholder 2"/>
          <p:cNvSpPr>
            <a:spLocks noGrp="1"/>
          </p:cNvSpPr>
          <p:nvPr>
            <p:ph type="sldNum" sz="quarter" idx="12"/>
          </p:nvPr>
        </p:nvSpPr>
        <p:spPr bwMode="auto">
          <a:xfrm>
            <a:off x="1" y="6248400"/>
            <a:ext cx="928663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74246730-33E6-4B35-A815-161785B4DD42}" type="slidenum">
              <a:rPr lang="ar-SA" smtClean="0">
                <a:latin typeface="Arial" charset="0"/>
              </a:rPr>
              <a:pPr/>
              <a:t>122</a:t>
            </a:fld>
            <a:endParaRPr lang="en-US" dirty="0" smtClean="0">
              <a:latin typeface="Arial" charset="0"/>
            </a:endParaRPr>
          </a:p>
        </p:txBody>
      </p:sp>
      <p:sp>
        <p:nvSpPr>
          <p:cNvPr id="7065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214283" y="1142984"/>
            <a:ext cx="8208963" cy="5399088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32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Char char=""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عموميت برخي از تخصصهاي نت ( مثل برقکار , مکانيک و... ) 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fa-IR" sz="3200" dirty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و احتياج ساير صنايع به اين تخصص ها .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اين انگيزه براي ( نتي ها ) وجود دارد که به محض احساس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نارضايتي شغلي ، به واحد صنعتي ديگري منتقل شوند 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در مورد کارکنان بخش توليد اين عموميت وجود ندارد يا کمتر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است .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Slide Number Placeholder 2"/>
          <p:cNvSpPr>
            <a:spLocks noGrp="1"/>
          </p:cNvSpPr>
          <p:nvPr>
            <p:ph type="sldNum" sz="quarter" idx="12"/>
          </p:nvPr>
        </p:nvSpPr>
        <p:spPr bwMode="auto">
          <a:xfrm>
            <a:off x="1" y="6248400"/>
            <a:ext cx="1000100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C8877493-C457-4369-875B-90A762AD79AB}" type="slidenum">
              <a:rPr lang="ar-SA" smtClean="0">
                <a:latin typeface="Arial" charset="0"/>
              </a:rPr>
              <a:pPr/>
              <a:t>123</a:t>
            </a:fld>
            <a:endParaRPr lang="en-US" dirty="0" smtClean="0">
              <a:latin typeface="Arial" charset="0"/>
            </a:endParaRPr>
          </a:p>
        </p:txBody>
      </p:sp>
      <p:sp>
        <p:nvSpPr>
          <p:cNvPr id="7065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1" y="1196975"/>
            <a:ext cx="8208963" cy="5399088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Char char=""/>
              <a:defRPr/>
            </a:pPr>
            <a:endParaRPr lang="fa-IR" sz="32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Char char=""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داشتن مسئوليت بيشتر در مقايسه با کارکنان توليد :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Char char=""/>
              <a:defRPr/>
            </a:pPr>
            <a:endParaRPr lang="en-US" sz="32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- اشتباه تعميرکار مي تواند باعث ايجاد خسارت زياد به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  ماشين يا به اپراتور توليد شو د 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- در رابطه با اپراتور توليد, يک اشتباه معمولاً چند واحد محصول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  را ضايع مي کند . 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1" y="1196975"/>
            <a:ext cx="8208963" cy="5399088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Char char=""/>
              <a:defRPr/>
            </a:pPr>
            <a:r>
              <a:rPr lang="fa-IR" sz="3200" dirty="0" smtClean="0">
                <a:cs typeface="HMOJTABA" pitchFamily="2" charset="-78"/>
              </a:rPr>
              <a:t> 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وجود احتمال بيشتر خطرات و حوادث براي کادر نت</a:t>
            </a:r>
          </a:p>
          <a:p>
            <a:pPr marL="274320" indent="-274320" eaLnBrk="1" fontAlgn="auto" hangingPunct="1">
              <a:spcAft>
                <a:spcPts val="0"/>
              </a:spcAft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</a:t>
            </a:r>
            <a:r>
              <a:rPr lang="en-US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در مقايسه با کارکنان توليد؛ </a:t>
            </a:r>
          </a:p>
          <a:p>
            <a:pPr marL="274320" indent="-274320" eaLnBrk="1" fontAlgn="auto" hangingPunct="1">
              <a:spcAft>
                <a:spcPts val="0"/>
              </a:spcAft>
              <a:buNone/>
              <a:defRPr/>
            </a:pPr>
            <a:endParaRPr lang="fa-IR" sz="12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- معمولاً شرايط ايمني در مرحله طراحي براي کارکنان توليد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منظور شده ولي در رابطه با شرايط انجام عمليات تعمير و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نگهداري کمتر به اين مهم توجه مي شود 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14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- عموماً ميزان حوادث بدني و جاني براي کادر نت بيشتر از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پرسنل توليد است .</a:t>
            </a:r>
          </a:p>
        </p:txBody>
      </p:sp>
      <p:sp>
        <p:nvSpPr>
          <p:cNvPr id="4" name="Slide Number Placeholder 2"/>
          <p:cNvSpPr>
            <a:spLocks noGrp="1"/>
          </p:cNvSpPr>
          <p:nvPr>
            <p:ph type="sldNum" sz="quarter" idx="12"/>
          </p:nvPr>
        </p:nvSpPr>
        <p:spPr bwMode="auto">
          <a:xfrm>
            <a:off x="0" y="6248400"/>
            <a:ext cx="914400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3989259E-2A6E-494D-8807-0F0BDFA12110}" type="slidenum">
              <a:rPr lang="ar-SA" smtClean="0">
                <a:latin typeface="Arial" charset="0"/>
              </a:rPr>
              <a:pPr/>
              <a:t>124</a:t>
            </a:fld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214283" y="1071546"/>
            <a:ext cx="8208963" cy="5399088"/>
          </a:xfrm>
        </p:spPr>
        <p:txBody>
          <a:bodyPr>
            <a:normAutofit lnSpcReduction="10000"/>
          </a:bodyPr>
          <a:lstStyle/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4000" b="1" i="1" dirty="0" smtClean="0">
                <a:cs typeface="HMOJTABA" pitchFamily="2" charset="-78"/>
              </a:rPr>
              <a:t>هزينه هاي ناشي ازخروج کارکنان نت :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1200" b="1" i="1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در کشورهاي صنعتي ميزان خروج کارکنان نت 25 درصد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در سال برآورد شده است . 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14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معمولاً هزينه هاي استعفاي کارکنان و جايگزين کردن 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و استخدام کارکنان جديد ، حدود 1 درصد فروش ساليانه 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در کشورهاي صنعتي برآورده شده است .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16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در کشورهاي صنعتي ,</a:t>
            </a:r>
            <a:endParaRPr lang="fa-IR" sz="16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None/>
              <a:defRPr/>
            </a:pPr>
            <a:r>
              <a:rPr lang="fa-IR" sz="3200" dirty="0" smtClean="0">
                <a:cs typeface="HMOJTABA" pitchFamily="2" charset="-78"/>
              </a:rPr>
              <a:t>     - خروج کارکنان </a:t>
            </a:r>
            <a:r>
              <a:rPr lang="fa-IR" sz="3200" dirty="0">
                <a:cs typeface="HMOJTABA" pitchFamily="2" charset="-78"/>
              </a:rPr>
              <a:t>نت = 25 درصد </a:t>
            </a:r>
            <a:r>
              <a:rPr lang="fa-IR" sz="3200" dirty="0" smtClean="0">
                <a:cs typeface="HMOJTABA" pitchFamily="2" charset="-78"/>
              </a:rPr>
              <a:t>در سال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None/>
              <a:defRPr/>
            </a:pPr>
            <a:r>
              <a:rPr lang="fa-IR" sz="3200" dirty="0" smtClean="0">
                <a:cs typeface="HMOJTABA" pitchFamily="2" charset="-78"/>
              </a:rPr>
              <a:t>     - هزينه استخدامهاي جديد و جايگزيني =  </a:t>
            </a:r>
            <a:r>
              <a:rPr lang="fa-IR" sz="3200" dirty="0">
                <a:cs typeface="HMOJTABA" pitchFamily="2" charset="-78"/>
              </a:rPr>
              <a:t>1 درصد فروش </a:t>
            </a:r>
            <a:r>
              <a:rPr lang="fa-IR" sz="3200" dirty="0" smtClean="0">
                <a:cs typeface="HMOJTABA" pitchFamily="2" charset="-78"/>
              </a:rPr>
              <a:t>ساليانه </a:t>
            </a:r>
            <a:endParaRPr lang="fa-IR" sz="3200" dirty="0">
              <a:cs typeface="HMOJTABA" pitchFamily="2" charset="-78"/>
            </a:endParaRPr>
          </a:p>
        </p:txBody>
      </p:sp>
      <p:sp>
        <p:nvSpPr>
          <p:cNvPr id="4" name="Slide Number Placeholder 2"/>
          <p:cNvSpPr>
            <a:spLocks noGrp="1"/>
          </p:cNvSpPr>
          <p:nvPr>
            <p:ph type="sldNum" sz="quarter" idx="12"/>
          </p:nvPr>
        </p:nvSpPr>
        <p:spPr bwMode="auto">
          <a:xfrm>
            <a:off x="0" y="6248400"/>
            <a:ext cx="914400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3989259E-2A6E-494D-8807-0F0BDFA12110}" type="slidenum">
              <a:rPr lang="ar-SA" smtClean="0">
                <a:latin typeface="Arial" charset="0"/>
              </a:rPr>
              <a:pPr/>
              <a:t>125</a:t>
            </a:fld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214283" y="928670"/>
            <a:ext cx="8208963" cy="5399088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موارد هزينه عبارتند از :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16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Char char=""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هزينه هاي کارگزيني ( دفتري مربوط به استخدام ، اخراج ,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مصاحبه و آگهي و ....)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32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Char char=""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هزينه آموزش و معارفه افراد جديد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Char char=""/>
              <a:defRPr/>
            </a:pPr>
            <a:endParaRPr lang="fa-IR" sz="32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Char char=""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افزايش زمان عيب يابي و تعمير توسط افراد جديد (تازه کار)</a:t>
            </a:r>
          </a:p>
        </p:txBody>
      </p:sp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 bwMode="auto">
          <a:xfrm>
            <a:off x="0" y="6248400"/>
            <a:ext cx="914400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3989259E-2A6E-494D-8807-0F0BDFA12110}" type="slidenum">
              <a:rPr lang="ar-SA" smtClean="0">
                <a:latin typeface="Arial" charset="0"/>
              </a:rPr>
              <a:pPr/>
              <a:t>126</a:t>
            </a:fld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142845" y="1071546"/>
            <a:ext cx="8208963" cy="5399088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Char char=""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کاهش توليد در حين تعليم و يادگيري افراد جديد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Char char=""/>
              <a:defRPr/>
            </a:pPr>
            <a:endParaRPr lang="fa-IR" sz="32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Char char=""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ضايع شدن قطعات يدکي، ابزارها و .... در هنگام تعميرات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Char char=""/>
              <a:defRPr/>
            </a:pPr>
            <a:endParaRPr lang="fa-IR" sz="32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Char char=""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افزايش نظارت بر کارکنان جديد نت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Char char=""/>
              <a:defRPr/>
            </a:pPr>
            <a:endParaRPr lang="fa-IR" sz="32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Char char=""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اضافه کاري افراد قديمي ( جبران کم کاري تازه کارها )</a:t>
            </a:r>
          </a:p>
        </p:txBody>
      </p:sp>
      <p:sp>
        <p:nvSpPr>
          <p:cNvPr id="4" name="Slide Number Placeholder 2"/>
          <p:cNvSpPr>
            <a:spLocks noGrp="1"/>
          </p:cNvSpPr>
          <p:nvPr>
            <p:ph type="sldNum" sz="quarter" idx="12"/>
          </p:nvPr>
        </p:nvSpPr>
        <p:spPr bwMode="auto">
          <a:xfrm>
            <a:off x="0" y="6248400"/>
            <a:ext cx="914400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3989259E-2A6E-494D-8807-0F0BDFA12110}" type="slidenum">
              <a:rPr lang="ar-SA" smtClean="0">
                <a:latin typeface="Arial" charset="0"/>
              </a:rPr>
              <a:pPr/>
              <a:t>127</a:t>
            </a:fld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214283" y="1142984"/>
            <a:ext cx="8208963" cy="5399088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4000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ارتباطات سازماني بين مديريت فني با ساير قسمت ها :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2000" i="1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امور مديريت فني  نگهداري و تعميرات , مهندسي , 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انبار  قطعات يدکي و لوازم مصرفي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32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اهم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مراوده اطلاعات در امور فني :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                                                  </a:t>
            </a:r>
            <a:r>
              <a:rPr lang="fa-IR" sz="3200" dirty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با </a:t>
            </a:r>
            <a:r>
              <a:rPr lang="fa-IR" sz="3200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قسمت توليد</a:t>
            </a:r>
            <a:endParaRPr lang="fa-IR" sz="32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                                                  با  امور حسابداري صنعتي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                                                 با  امور پرسنلي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                                                 با  امور تدارکات </a:t>
            </a:r>
          </a:p>
        </p:txBody>
      </p:sp>
      <p:sp>
        <p:nvSpPr>
          <p:cNvPr id="7" name="Slide Number Placeholder 2"/>
          <p:cNvSpPr>
            <a:spLocks noGrp="1"/>
          </p:cNvSpPr>
          <p:nvPr>
            <p:ph type="sldNum" sz="quarter" idx="12"/>
          </p:nvPr>
        </p:nvSpPr>
        <p:spPr bwMode="auto">
          <a:xfrm>
            <a:off x="0" y="6248400"/>
            <a:ext cx="914400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3989259E-2A6E-494D-8807-0F0BDFA12110}" type="slidenum">
              <a:rPr lang="ar-SA" smtClean="0">
                <a:latin typeface="Arial" charset="0"/>
              </a:rPr>
              <a:pPr/>
              <a:t>128</a:t>
            </a:fld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214283" y="928670"/>
            <a:ext cx="8208963" cy="5399088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ارتباط امور فني با قسمت توليد :</a:t>
            </a:r>
          </a:p>
          <a:p>
            <a:pPr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موارد کلي : (قبلا ذکر گرديد) 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fa-IR" sz="18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fa-IR" sz="32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-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موارد جزئي :</a:t>
            </a:r>
          </a:p>
          <a:p>
            <a:pPr marL="274320" indent="-274320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</a:t>
            </a:r>
            <a:r>
              <a:rPr lang="fa-IR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1.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تبادل نظر در مورد درخواست هاي کار تعميراتي</a:t>
            </a:r>
          </a:p>
          <a:p>
            <a:pPr marL="274320" indent="-274320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   دريافت شده از قسمت توليد؛</a:t>
            </a:r>
          </a:p>
          <a:p>
            <a:pPr marL="274320" indent="-274320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</a:t>
            </a:r>
            <a:r>
              <a:rPr lang="fa-IR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2.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تبادل نظر در مورد تغييرات در برنامه هاي پيشگيري  و بازديد هاي فني؛</a:t>
            </a:r>
          </a:p>
          <a:p>
            <a:pPr marL="274320" indent="-274320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</a:t>
            </a:r>
            <a:r>
              <a:rPr lang="fa-IR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3.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تبادل نظر در رابطه با به تأخير افتادن درخواست هاي کار تعميراتي يا برنامه هاي پيشگيري؛</a:t>
            </a:r>
          </a:p>
        </p:txBody>
      </p:sp>
      <p:sp>
        <p:nvSpPr>
          <p:cNvPr id="4" name="Slide Number Placeholder 2"/>
          <p:cNvSpPr>
            <a:spLocks noGrp="1"/>
          </p:cNvSpPr>
          <p:nvPr>
            <p:ph type="sldNum" sz="quarter" idx="12"/>
          </p:nvPr>
        </p:nvSpPr>
        <p:spPr bwMode="auto">
          <a:xfrm>
            <a:off x="0" y="6248400"/>
            <a:ext cx="914400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3989259E-2A6E-494D-8807-0F0BDFA12110}" type="slidenum">
              <a:rPr lang="ar-SA" smtClean="0">
                <a:latin typeface="Arial" charset="0"/>
              </a:rPr>
              <a:pPr/>
              <a:t>129</a:t>
            </a:fld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4B7F-699C-48C7-A777-2DE7E9747732}" type="slidenum">
              <a:rPr lang="en-US" smtClean="0"/>
              <a:pPr/>
              <a:t>13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914400" y="533400"/>
          <a:ext cx="7543800" cy="1051560"/>
        </p:xfrm>
        <a:graphic>
          <a:graphicData uri="http://schemas.openxmlformats.org/drawingml/2006/table">
            <a:tbl>
              <a:tblPr/>
              <a:tblGrid>
                <a:gridCol w="7543800"/>
              </a:tblGrid>
              <a:tr h="105156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chemeClr val="accent3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kumimoji="0" lang="fa-IR" sz="2400" kern="1200" dirty="0" smtClean="0">
                          <a:solidFill>
                            <a:schemeClr val="accent3"/>
                          </a:solidFill>
                          <a:latin typeface="Perpetua"/>
                          <a:ea typeface="+mn-ea"/>
                          <a:cs typeface="2  Titr" pitchFamily="2" charset="-78"/>
                        </a:rPr>
                        <a:t>آقاي </a:t>
                      </a:r>
                      <a:r>
                        <a:rPr kumimoji="0" lang="fa-IR" sz="2400" u="sng" kern="1200" dirty="0" smtClean="0">
                          <a:solidFill>
                            <a:schemeClr val="accent3"/>
                          </a:solidFill>
                          <a:latin typeface="Perpetua"/>
                          <a:ea typeface="+mn-ea"/>
                          <a:cs typeface="2  Titr" pitchFamily="2" charset="-78"/>
                        </a:rPr>
                        <a:t>دکتر دمينگ </a:t>
                      </a:r>
                      <a:r>
                        <a:rPr kumimoji="0" lang="fa-IR" sz="2400" kern="1200" dirty="0" smtClean="0">
                          <a:solidFill>
                            <a:schemeClr val="accent3"/>
                          </a:solidFill>
                          <a:latin typeface="Perpetua"/>
                          <a:ea typeface="+mn-ea"/>
                          <a:cs typeface="2  Titr" pitchFamily="2" charset="-78"/>
                        </a:rPr>
                        <a:t>در يکي از سخنرانيهايش در ايالات متحده ميگويد</a:t>
                      </a:r>
                      <a:r>
                        <a:rPr kumimoji="0" lang="en-US" sz="2400" kern="1200" dirty="0" smtClean="0">
                          <a:solidFill>
                            <a:schemeClr val="accent3"/>
                          </a:solidFill>
                          <a:latin typeface="Perpetua"/>
                          <a:ea typeface="+mn-ea"/>
                          <a:cs typeface="2  Titr" pitchFamily="2" charset="-78"/>
                        </a:rPr>
                        <a:t> </a:t>
                      </a:r>
                      <a:r>
                        <a:rPr kumimoji="0" lang="fa-IR" sz="2400" kern="1200" dirty="0" smtClean="0">
                          <a:solidFill>
                            <a:schemeClr val="accent3"/>
                          </a:solidFill>
                          <a:latin typeface="Perpetua"/>
                          <a:ea typeface="+mn-ea"/>
                          <a:cs typeface="2  Titr" pitchFamily="2" charset="-78"/>
                        </a:rPr>
                        <a:t>:</a:t>
                      </a:r>
                      <a:endParaRPr kumimoji="0" lang="en-US" sz="2400" kern="1200" dirty="0" smtClean="0">
                        <a:solidFill>
                          <a:schemeClr val="accent3"/>
                        </a:solidFill>
                        <a:latin typeface="Perpetua"/>
                        <a:ea typeface="+mn-ea"/>
                        <a:cs typeface="2  Titr" pitchFamily="2" charset="-78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52400" y="1981200"/>
            <a:ext cx="876300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1" eaLnBrk="1" fontAlgn="base" latinLnBrk="0" hangingPunct="1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dirty="0" smtClean="0">
                <a:solidFill>
                  <a:schemeClr val="accent6">
                    <a:lumMod val="50000"/>
                  </a:schemeClr>
                </a:solidFill>
                <a:latin typeface="Perpetua"/>
                <a:cs typeface="2  Titr" pitchFamily="2" charset="-78"/>
              </a:rPr>
              <a:t>“</a:t>
            </a:r>
            <a:r>
              <a:rPr kumimoji="0" lang="fa-IR" sz="2400" dirty="0" smtClean="0">
                <a:solidFill>
                  <a:schemeClr val="accent6">
                    <a:lumMod val="50000"/>
                  </a:schemeClr>
                </a:solidFill>
                <a:latin typeface="Perpetua"/>
                <a:cs typeface="2  Titr" pitchFamily="2" charset="-78"/>
              </a:rPr>
              <a:t>در راستاي حمايت از صنايع و توليدات داخلي و به جاي پرداختن به مقوله اساسي </a:t>
            </a:r>
            <a:r>
              <a:rPr kumimoji="0" lang="fa-IR" sz="2400" b="1" dirty="0" smtClean="0">
                <a:solidFill>
                  <a:srgbClr val="00B050"/>
                </a:solidFill>
                <a:latin typeface="Perpetua"/>
                <a:cs typeface="2  Titr" pitchFamily="2" charset="-78"/>
              </a:rPr>
              <a:t>کيفيت </a:t>
            </a:r>
            <a:r>
              <a:rPr kumimoji="0" lang="fa-IR" sz="2400" dirty="0" smtClean="0">
                <a:solidFill>
                  <a:schemeClr val="accent6">
                    <a:lumMod val="50000"/>
                  </a:schemeClr>
                </a:solidFill>
                <a:latin typeface="Perpetua"/>
                <a:cs typeface="2  Titr" pitchFamily="2" charset="-78"/>
              </a:rPr>
              <a:t>،  اگر بخواهيم </a:t>
            </a:r>
            <a:r>
              <a:rPr kumimoji="0" lang="fa-IR" sz="2400" dirty="0" smtClean="0">
                <a:solidFill>
                  <a:srgbClr val="FF0000"/>
                </a:solidFill>
                <a:latin typeface="Perpetua"/>
                <a:cs typeface="2  Titr" pitchFamily="2" charset="-78"/>
              </a:rPr>
              <a:t>صرفا</a:t>
            </a:r>
            <a:r>
              <a:rPr kumimoji="0" lang="fa-IR" sz="2400" dirty="0" smtClean="0">
                <a:solidFill>
                  <a:schemeClr val="accent6">
                    <a:lumMod val="50000"/>
                  </a:schemeClr>
                </a:solidFill>
                <a:latin typeface="Perpetua"/>
                <a:cs typeface="2  Titr" pitchFamily="2" charset="-78"/>
              </a:rPr>
              <a:t> به تصويب مقررات سفت و سخت و بستن تعرفه هاي سنگين گمرگي بسنده کنيم ، نتيجه اي نخواهد داشت مگر </a:t>
            </a:r>
            <a:r>
              <a:rPr kumimoji="0" lang="fa-IR" sz="2400" dirty="0" smtClean="0">
                <a:solidFill>
                  <a:srgbClr val="7030A0"/>
                </a:solidFill>
                <a:latin typeface="Perpetua"/>
                <a:cs typeface="2  Titr" pitchFamily="2" charset="-78"/>
              </a:rPr>
              <a:t>ترويج بي لياقتي </a:t>
            </a:r>
            <a:r>
              <a:rPr kumimoji="0" lang="en-US" sz="2400" dirty="0" smtClean="0">
                <a:solidFill>
                  <a:srgbClr val="7030A0"/>
                </a:solidFill>
                <a:latin typeface="Perpetua"/>
                <a:cs typeface="2  Titr" pitchFamily="2" charset="-78"/>
              </a:rPr>
              <a:t>“</a:t>
            </a:r>
            <a:endParaRPr kumimoji="0" lang="fa-IR" sz="2400" dirty="0" smtClean="0">
              <a:solidFill>
                <a:srgbClr val="7030A0"/>
              </a:solidFill>
              <a:latin typeface="Perpetua"/>
              <a:cs typeface="2  Titr" pitchFamily="2" charset="-78"/>
            </a:endParaRPr>
          </a:p>
        </p:txBody>
      </p:sp>
    </p:spTree>
  </p:cSld>
  <p:clrMapOvr>
    <a:masterClrMapping/>
  </p:clrMapOvr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214283" y="1142984"/>
            <a:ext cx="8208963" cy="5399088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None/>
              <a:defRPr/>
            </a:pPr>
            <a:r>
              <a:rPr lang="fa-IR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4.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ارتباطات غير رسمي بين کارگران خط توليد و کارکنان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نت به علت تماس و مواجهه دائمي ايشان با يکديگر ؛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None/>
              <a:defRPr/>
            </a:pPr>
            <a:endParaRPr lang="fa-IR" sz="24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</a:t>
            </a:r>
            <a:r>
              <a:rPr lang="fa-IR" sz="3200" i="1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اهم </a:t>
            </a:r>
            <a:r>
              <a:rPr lang="fa-IR" sz="3200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اطلاعات مبادله شده </a:t>
            </a:r>
            <a:r>
              <a:rPr lang="fa-IR" sz="3200" i="1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در اين زمينه 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: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8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</a:t>
            </a:r>
            <a:r>
              <a:rPr lang="fa-IR" sz="32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-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بازتاب اطلاعات در مورد شرايط کار دستگاه ها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</a:t>
            </a:r>
            <a:r>
              <a:rPr lang="fa-IR" sz="32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-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ارائه پيشنهادات و تبادل نظر در مورد نحوه بهره برداري از 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دستگاه ها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</a:t>
            </a:r>
            <a:r>
              <a:rPr lang="fa-IR" sz="32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-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ارائه پيشنهادات در رابطه با انجام تعميرات اصلاحي و در 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رابطه با نحوه عملکرد ماشين در طول زمان </a:t>
            </a:r>
          </a:p>
        </p:txBody>
      </p:sp>
      <p:sp>
        <p:nvSpPr>
          <p:cNvPr id="4" name="Slide Number Placeholder 2"/>
          <p:cNvSpPr>
            <a:spLocks noGrp="1"/>
          </p:cNvSpPr>
          <p:nvPr>
            <p:ph type="sldNum" sz="quarter" idx="12"/>
          </p:nvPr>
        </p:nvSpPr>
        <p:spPr bwMode="auto">
          <a:xfrm>
            <a:off x="0" y="6248400"/>
            <a:ext cx="914400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3989259E-2A6E-494D-8807-0F0BDFA12110}" type="slidenum">
              <a:rPr lang="ar-SA" smtClean="0">
                <a:latin typeface="Arial" charset="0"/>
              </a:rPr>
              <a:pPr/>
              <a:t>130</a:t>
            </a:fld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1" y="1196975"/>
            <a:ext cx="8208963" cy="5399088"/>
          </a:xfrm>
        </p:spPr>
        <p:txBody>
          <a:bodyPr>
            <a:normAutofit/>
          </a:bodyPr>
          <a:lstStyle/>
          <a:p>
            <a:pPr marL="533400" indent="-53340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وسايل</a:t>
            </a:r>
            <a:r>
              <a:rPr lang="fa-IR" sz="3200" i="1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برقراري ارتباطات :</a:t>
            </a:r>
          </a:p>
          <a:p>
            <a:pPr marL="533400" indent="-53340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16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533400" indent="-53340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-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کتبي و نوشتاري ( گزارشات , فرم ها و ... )</a:t>
            </a:r>
          </a:p>
          <a:p>
            <a:pPr marL="533400" indent="-53340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-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حضوري و شفاهي</a:t>
            </a:r>
          </a:p>
          <a:p>
            <a:pPr marL="533400" indent="-53340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- 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تلفن</a:t>
            </a:r>
          </a:p>
          <a:p>
            <a:pPr marL="533400" indent="-53340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- 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سيستم پيچ</a:t>
            </a:r>
          </a:p>
          <a:p>
            <a:pPr marL="533400" indent="-53340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-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گيرنده و فرستنده هاي کوچک</a:t>
            </a:r>
          </a:p>
          <a:p>
            <a:pPr marL="533400" indent="-53340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-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شبکه هاي کامپيوتري</a:t>
            </a:r>
          </a:p>
          <a:p>
            <a:pPr marL="533400" indent="-53340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- موبايل هاي محلي </a:t>
            </a:r>
          </a:p>
        </p:txBody>
      </p:sp>
      <p:sp>
        <p:nvSpPr>
          <p:cNvPr id="4" name="Slide Number Placeholder 2"/>
          <p:cNvSpPr>
            <a:spLocks noGrp="1"/>
          </p:cNvSpPr>
          <p:nvPr>
            <p:ph type="sldNum" sz="quarter" idx="12"/>
          </p:nvPr>
        </p:nvSpPr>
        <p:spPr bwMode="auto">
          <a:xfrm>
            <a:off x="0" y="6248400"/>
            <a:ext cx="914400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3989259E-2A6E-494D-8807-0F0BDFA12110}" type="slidenum">
              <a:rPr lang="ar-SA" smtClean="0">
                <a:latin typeface="Arial" charset="0"/>
              </a:rPr>
              <a:pPr/>
              <a:t>131</a:t>
            </a:fld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214283" y="1142984"/>
            <a:ext cx="8208963" cy="5399088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i="1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توانايي </a:t>
            </a:r>
            <a:r>
              <a:rPr lang="fa-IR" sz="3200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نيروي انساني شاغل </a:t>
            </a:r>
            <a:r>
              <a:rPr lang="fa-IR" sz="3200" i="1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در امور نت در برقراري ارتباط :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14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i="1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شامل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</a:t>
            </a:r>
            <a:r>
              <a:rPr lang="fa-IR" sz="3200" i="1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؛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قدرت بيان و تفهيم مطالب ، تهيه گزارش هاي فني و اطلاعاتي ،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شناخت واژه هاي فني , تسلط بر زبان فني 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32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مسأله زبان فني بسار مهم است اما گاهي اشکال از نيروي انساني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نيست ، بلکه در زبان فني رايج و متداول در سازمان است .</a:t>
            </a:r>
          </a:p>
        </p:txBody>
      </p:sp>
      <p:sp>
        <p:nvSpPr>
          <p:cNvPr id="4" name="Slide Number Placeholder 2"/>
          <p:cNvSpPr>
            <a:spLocks noGrp="1"/>
          </p:cNvSpPr>
          <p:nvPr>
            <p:ph type="sldNum" sz="quarter" idx="12"/>
          </p:nvPr>
        </p:nvSpPr>
        <p:spPr bwMode="auto">
          <a:xfrm>
            <a:off x="0" y="6248400"/>
            <a:ext cx="914400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3989259E-2A6E-494D-8807-0F0BDFA12110}" type="slidenum">
              <a:rPr lang="ar-SA" smtClean="0">
                <a:latin typeface="Arial" charset="0"/>
              </a:rPr>
              <a:pPr/>
              <a:t>132</a:t>
            </a:fld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1" y="1196975"/>
            <a:ext cx="8208963" cy="5399088"/>
          </a:xfrm>
        </p:spPr>
        <p:txBody>
          <a:bodyPr>
            <a:normAutofit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استاندارد سازي درزمينه واژه هاي فني :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1200" b="1" i="1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1400" b="1" i="1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مؤسسه استانداردهاي انگليس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1700" b="1" i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BS  3811, 1974, Maintenance  Terms  in  Terotechnology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en-US" sz="1600" b="1" i="1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1600" b="1" i="1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مؤسسه کاترپيلار (</a:t>
            </a:r>
            <a:r>
              <a:rPr lang="en-US" sz="2400" i="1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ILSAM 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)</a:t>
            </a:r>
            <a:endParaRPr lang="en-US" sz="32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10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algn="l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1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                   </a:t>
            </a:r>
            <a:r>
              <a:rPr lang="en-US" sz="1200" dirty="0" smtClean="0">
                <a:solidFill>
                  <a:srgbClr val="CC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</a:t>
            </a:r>
            <a:r>
              <a:rPr lang="en-US" sz="1700" b="1" i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International   Language   For   Servicing   And   Maintenance</a:t>
            </a:r>
          </a:p>
          <a:p>
            <a:pPr marL="274320" indent="-274320" algn="l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1000" b="1" i="1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با استفاده از 800 واژه مشخص , کليه دستور العمل هاي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فني را براي محصولات خود تهيه نمود که براي اغلب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زبان ها قابل استفاده است .</a:t>
            </a:r>
          </a:p>
        </p:txBody>
      </p:sp>
      <p:sp>
        <p:nvSpPr>
          <p:cNvPr id="108548" name="Line 3"/>
          <p:cNvSpPr>
            <a:spLocks noChangeShapeType="1"/>
          </p:cNvSpPr>
          <p:nvPr/>
        </p:nvSpPr>
        <p:spPr bwMode="auto">
          <a:xfrm flipH="1">
            <a:off x="7715272" y="3786190"/>
            <a:ext cx="288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108549" name="Line 4"/>
          <p:cNvSpPr>
            <a:spLocks noChangeShapeType="1"/>
          </p:cNvSpPr>
          <p:nvPr/>
        </p:nvSpPr>
        <p:spPr bwMode="auto">
          <a:xfrm flipH="1">
            <a:off x="7715272" y="2428868"/>
            <a:ext cx="288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2"/>
          <p:cNvSpPr>
            <a:spLocks noGrp="1"/>
          </p:cNvSpPr>
          <p:nvPr>
            <p:ph type="sldNum" sz="quarter" idx="12"/>
          </p:nvPr>
        </p:nvSpPr>
        <p:spPr bwMode="auto">
          <a:xfrm>
            <a:off x="0" y="6248400"/>
            <a:ext cx="914400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3989259E-2A6E-494D-8807-0F0BDFA12110}" type="slidenum">
              <a:rPr lang="ar-SA" smtClean="0">
                <a:latin typeface="Arial" charset="0"/>
              </a:rPr>
              <a:pPr/>
              <a:t>133</a:t>
            </a:fld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1" y="1196975"/>
            <a:ext cx="8208963" cy="5399088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32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اصول اين استاندارد سازي :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16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spcBef>
                <a:spcPts val="120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1- استاندارد کردن اصطلاحات نت</a:t>
            </a:r>
          </a:p>
          <a:p>
            <a:pPr marL="274320" indent="-274320" eaLnBrk="1" fontAlgn="auto" hangingPunct="1">
              <a:spcBef>
                <a:spcPts val="120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2- استاندارد کردن ساختار جملات فني درست </a:t>
            </a:r>
          </a:p>
          <a:p>
            <a:pPr marL="274320" indent="-274320" eaLnBrk="1" fontAlgn="auto" hangingPunct="1">
              <a:spcBef>
                <a:spcPts val="120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3- حذف اصطلاحات مترادف :  </a:t>
            </a:r>
          </a:p>
          <a:p>
            <a:pPr marL="274320" indent="-274320" eaLnBrk="1" fontAlgn="auto" hangingPunct="1">
              <a:spcBef>
                <a:spcPts val="120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        براي هر موضوع فني يک و فقط يک واژه واحد .</a:t>
            </a:r>
          </a:p>
        </p:txBody>
      </p:sp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 bwMode="auto">
          <a:xfrm>
            <a:off x="0" y="6248400"/>
            <a:ext cx="914400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3989259E-2A6E-494D-8807-0F0BDFA12110}" type="slidenum">
              <a:rPr lang="ar-SA" smtClean="0">
                <a:latin typeface="Arial" charset="0"/>
              </a:rPr>
              <a:pPr/>
              <a:t>134</a:t>
            </a:fld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1" name="Rectangle 7"/>
          <p:cNvSpPr>
            <a:spLocks noGrp="1" noChangeArrowheads="1"/>
          </p:cNvSpPr>
          <p:nvPr>
            <p:ph type="body" idx="4294967295"/>
          </p:nvPr>
        </p:nvSpPr>
        <p:spPr>
          <a:xfrm>
            <a:off x="1" y="785814"/>
            <a:ext cx="6696075" cy="5399087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fa-IR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66"/>
              </a:buClr>
              <a:buFont typeface="Wingdings" pitchFamily="2" charset="2"/>
              <a:buChar char="Ù"/>
              <a:defRPr/>
            </a:pPr>
            <a:r>
              <a:rPr lang="fa-IR" dirty="0" err="1" smtClean="0">
                <a:solidFill>
                  <a:srgbClr val="96969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كليات</a:t>
            </a:r>
            <a:endParaRPr lang="fa-IR" dirty="0" smtClean="0">
              <a:solidFill>
                <a:srgbClr val="969696"/>
              </a:solidFill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66"/>
              </a:buClr>
              <a:buFont typeface="Wingdings" pitchFamily="2" charset="2"/>
              <a:buChar char="Ù"/>
              <a:defRPr/>
            </a:pPr>
            <a:r>
              <a:rPr lang="fa-IR" dirty="0" smtClean="0">
                <a:solidFill>
                  <a:srgbClr val="96969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برنامه ريزي و کنترل امور نگهداري و تعميرات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66"/>
              </a:buClr>
              <a:buFont typeface="Wingdings" pitchFamily="2" charset="2"/>
              <a:buChar char="Ù"/>
              <a:defRPr/>
            </a:pPr>
            <a:r>
              <a:rPr lang="fa-IR" dirty="0" smtClean="0">
                <a:solidFill>
                  <a:srgbClr val="96969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نمونه هايي از سيستم کنترل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66"/>
              </a:buClr>
              <a:buFont typeface="Wingdings" pitchFamily="2" charset="2"/>
              <a:buChar char="Ù"/>
              <a:defRPr/>
            </a:pPr>
            <a:r>
              <a:rPr lang="fa-IR" dirty="0" smtClean="0">
                <a:solidFill>
                  <a:srgbClr val="96969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مديريت و پرسنل بخش نگهداري و تعميرات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66"/>
              </a:buClr>
              <a:buFont typeface="Wingdings" pitchFamily="2" charset="2"/>
              <a:buChar char="Ù"/>
              <a:defRPr/>
            </a:pPr>
            <a:r>
              <a:rPr lang="fa-IR" dirty="0" err="1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تشكيلات</a:t>
            </a:r>
            <a:r>
              <a:rPr lang="fa-IR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</a:t>
            </a:r>
            <a:r>
              <a:rPr lang="fa-IR" dirty="0" err="1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سازماني</a:t>
            </a:r>
            <a:r>
              <a:rPr lang="fa-IR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</a:t>
            </a:r>
            <a:r>
              <a:rPr lang="fa-IR" dirty="0" err="1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نگهداري</a:t>
            </a:r>
            <a:r>
              <a:rPr lang="fa-IR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و </a:t>
            </a:r>
            <a:r>
              <a:rPr lang="fa-IR" dirty="0" err="1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تعميرات</a:t>
            </a:r>
            <a:endParaRPr lang="en-US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66"/>
              </a:buClr>
              <a:buFont typeface="Wingdings" pitchFamily="2" charset="2"/>
              <a:buChar char="Ù"/>
              <a:defRPr/>
            </a:pPr>
            <a:r>
              <a:rPr lang="fa-IR" dirty="0" err="1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بازرسيهاي</a:t>
            </a:r>
            <a:r>
              <a:rPr lang="fa-IR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</a:t>
            </a:r>
            <a:r>
              <a:rPr lang="fa-IR" dirty="0" err="1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فني</a:t>
            </a:r>
            <a:r>
              <a:rPr lang="fa-IR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و </a:t>
            </a:r>
            <a:r>
              <a:rPr lang="fa-IR" dirty="0" err="1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تعميرات</a:t>
            </a:r>
            <a:r>
              <a:rPr lang="fa-IR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</a:t>
            </a:r>
            <a:r>
              <a:rPr lang="fa-IR" dirty="0" err="1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پيشگيري</a:t>
            </a:r>
            <a:r>
              <a:rPr lang="fa-IR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66"/>
              </a:buClr>
              <a:buFont typeface="Wingdings" pitchFamily="2" charset="2"/>
              <a:buChar char="Ù"/>
              <a:defRPr/>
            </a:pPr>
            <a:r>
              <a:rPr lang="fa-IR" dirty="0" err="1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سيستمهاي</a:t>
            </a:r>
            <a:r>
              <a:rPr lang="fa-IR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اطلاعات </a:t>
            </a:r>
            <a:r>
              <a:rPr lang="fa-IR" dirty="0" err="1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بازگشتي</a:t>
            </a:r>
            <a:r>
              <a:rPr lang="fa-IR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66"/>
              </a:buClr>
              <a:buFont typeface="Wingdings" pitchFamily="2" charset="2"/>
              <a:buChar char="Ù"/>
              <a:defRPr/>
            </a:pPr>
            <a:r>
              <a:rPr lang="fa-IR" dirty="0" err="1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پيمانكاران</a:t>
            </a:r>
            <a:endParaRPr lang="fa-IR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66"/>
              </a:buClr>
              <a:buFont typeface="Wingdings" pitchFamily="2" charset="2"/>
              <a:buChar char="Ù"/>
              <a:defRPr/>
            </a:pPr>
            <a:r>
              <a:rPr lang="fa-IR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استفاده از </a:t>
            </a:r>
            <a:r>
              <a:rPr lang="fa-IR" dirty="0" err="1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كامپيوتر</a:t>
            </a:r>
            <a:r>
              <a:rPr lang="fa-IR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در امور برنامه </a:t>
            </a:r>
            <a:r>
              <a:rPr lang="fa-IR" dirty="0" err="1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ريزي</a:t>
            </a:r>
            <a:r>
              <a:rPr lang="fa-IR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و </a:t>
            </a:r>
            <a:r>
              <a:rPr lang="fa-IR" dirty="0" err="1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كنترل</a:t>
            </a:r>
            <a:r>
              <a:rPr lang="fa-IR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66"/>
              </a:buClr>
              <a:buFont typeface="Wingdings" pitchFamily="2" charset="2"/>
              <a:buChar char="Ù"/>
              <a:defRPr/>
            </a:pPr>
            <a:r>
              <a:rPr lang="fa-IR" dirty="0" err="1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انبارهاي</a:t>
            </a:r>
            <a:r>
              <a:rPr lang="fa-IR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</a:t>
            </a:r>
            <a:r>
              <a:rPr lang="fa-IR" dirty="0" err="1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فني</a:t>
            </a:r>
            <a:r>
              <a:rPr lang="fa-IR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</a:t>
            </a:r>
            <a:endParaRPr lang="en-US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66"/>
              </a:buClr>
              <a:buFont typeface="Wingdings" pitchFamily="2" charset="2"/>
              <a:buNone/>
              <a:defRPr/>
            </a:pPr>
            <a:endParaRPr lang="en-US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</p:txBody>
      </p:sp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 bwMode="auto">
          <a:xfrm>
            <a:off x="0" y="6248400"/>
            <a:ext cx="914400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3989259E-2A6E-494D-8807-0F0BDFA12110}" type="slidenum">
              <a:rPr lang="ar-SA" smtClean="0">
                <a:latin typeface="Arial" charset="0"/>
              </a:rPr>
              <a:pPr/>
              <a:t>135</a:t>
            </a:fld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Rectangle 6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2205039"/>
            <a:ext cx="7772400" cy="1470025"/>
          </a:xfrm>
        </p:spPr>
        <p:txBody>
          <a:bodyPr anchor="t">
            <a:normAutofit fontScale="90000"/>
          </a:bodyPr>
          <a:lstStyle/>
          <a:p>
            <a:pPr algn="ctr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fa-IR" sz="7500" b="1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تشكيلات سازماني</a:t>
            </a:r>
            <a:br>
              <a:rPr lang="fa-IR" sz="7500" b="1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</a:br>
            <a:r>
              <a:rPr lang="fa-IR" sz="7500" b="1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نگهداري و تعميرات </a:t>
            </a:r>
            <a:endParaRPr lang="en-US" sz="7500" b="1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</p:txBody>
      </p:sp>
      <p:sp>
        <p:nvSpPr>
          <p:cNvPr id="4" name="Slide Number Placeholder 2"/>
          <p:cNvSpPr>
            <a:spLocks noGrp="1"/>
          </p:cNvSpPr>
          <p:nvPr>
            <p:ph type="sldNum" sz="quarter" idx="12"/>
          </p:nvPr>
        </p:nvSpPr>
        <p:spPr bwMode="auto">
          <a:xfrm>
            <a:off x="0" y="6248400"/>
            <a:ext cx="914400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3989259E-2A6E-494D-8807-0F0BDFA12110}" type="slidenum">
              <a:rPr lang="ar-SA" smtClean="0">
                <a:latin typeface="Arial" charset="0"/>
              </a:rPr>
              <a:pPr/>
              <a:t>136</a:t>
            </a:fld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142845" y="1214422"/>
            <a:ext cx="8208963" cy="5399088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32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انواع سازمان هاي نت :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32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   سازمان هاي نت:         </a:t>
            </a:r>
          </a:p>
          <a:p>
            <a:pPr marL="274320" indent="-274320" eaLnBrk="1" fontAlgn="auto" hangingPunct="1">
              <a:spcAft>
                <a:spcPts val="0"/>
              </a:spcAft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                               متمرکز</a:t>
            </a:r>
            <a:endParaRPr lang="fa-IR" sz="3200" dirty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                              غير متمرکز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                              مختلط ( نيمه متمرکز )</a:t>
            </a:r>
          </a:p>
        </p:txBody>
      </p:sp>
      <p:sp>
        <p:nvSpPr>
          <p:cNvPr id="7" name="Slide Number Placeholder 2"/>
          <p:cNvSpPr>
            <a:spLocks noGrp="1"/>
          </p:cNvSpPr>
          <p:nvPr>
            <p:ph type="sldNum" sz="quarter" idx="12"/>
          </p:nvPr>
        </p:nvSpPr>
        <p:spPr bwMode="auto">
          <a:xfrm>
            <a:off x="0" y="6248400"/>
            <a:ext cx="914400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3989259E-2A6E-494D-8807-0F0BDFA12110}" type="slidenum">
              <a:rPr lang="ar-SA" smtClean="0">
                <a:latin typeface="Arial" charset="0"/>
              </a:rPr>
              <a:pPr/>
              <a:t>137</a:t>
            </a:fld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1" y="1196975"/>
            <a:ext cx="8208963" cy="5399088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32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نمودار سازماني نت متمرکز :</a:t>
            </a:r>
          </a:p>
        </p:txBody>
      </p:sp>
      <p:grpSp>
        <p:nvGrpSpPr>
          <p:cNvPr id="2" name="Group 27"/>
          <p:cNvGrpSpPr>
            <a:grpSpLocks/>
          </p:cNvGrpSpPr>
          <p:nvPr/>
        </p:nvGrpSpPr>
        <p:grpSpPr bwMode="auto">
          <a:xfrm>
            <a:off x="552451" y="2636839"/>
            <a:ext cx="7902575" cy="2813049"/>
            <a:chOff x="303" y="1162"/>
            <a:chExt cx="4978" cy="1772"/>
          </a:xfrm>
        </p:grpSpPr>
        <p:sp>
          <p:nvSpPr>
            <p:cNvPr id="113669" name="Text Box 3"/>
            <p:cNvSpPr txBox="1">
              <a:spLocks noChangeArrowheads="1"/>
            </p:cNvSpPr>
            <p:nvPr/>
          </p:nvSpPr>
          <p:spPr bwMode="auto">
            <a:xfrm>
              <a:off x="3771" y="1706"/>
              <a:ext cx="801" cy="368"/>
            </a:xfrm>
            <a:prstGeom prst="rect">
              <a:avLst/>
            </a:prstGeom>
            <a:solidFill>
              <a:schemeClr val="accent1"/>
            </a:solidFill>
            <a:ln w="25400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a-IR" sz="3200" dirty="0">
                  <a:solidFill>
                    <a:schemeClr val="bg1"/>
                  </a:solidFill>
                </a:rPr>
                <a:t>امور </a:t>
              </a:r>
              <a:r>
                <a:rPr lang="fa-IR" sz="3200" dirty="0" smtClean="0">
                  <a:solidFill>
                    <a:schemeClr val="bg1"/>
                  </a:solidFill>
                </a:rPr>
                <a:t>توليد</a:t>
              </a:r>
              <a:endParaRPr lang="en-US" sz="3200" dirty="0">
                <a:solidFill>
                  <a:schemeClr val="bg1"/>
                </a:solidFill>
              </a:endParaRPr>
            </a:p>
          </p:txBody>
        </p:sp>
        <p:sp>
          <p:nvSpPr>
            <p:cNvPr id="113670" name="Text Box 4"/>
            <p:cNvSpPr txBox="1">
              <a:spLocks noChangeArrowheads="1"/>
            </p:cNvSpPr>
            <p:nvPr/>
          </p:nvSpPr>
          <p:spPr bwMode="auto">
            <a:xfrm>
              <a:off x="4614" y="2614"/>
              <a:ext cx="667" cy="320"/>
            </a:xfrm>
            <a:prstGeom prst="rect">
              <a:avLst/>
            </a:prstGeom>
            <a:solidFill>
              <a:schemeClr val="accent1"/>
            </a:solidFill>
            <a:ln w="25400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a-IR" sz="2700">
                  <a:solidFill>
                    <a:schemeClr val="bg1"/>
                  </a:solidFill>
                </a:rPr>
                <a:t>کارگاه 1</a:t>
              </a:r>
              <a:endParaRPr lang="en-US" sz="2700" dirty="0">
                <a:solidFill>
                  <a:schemeClr val="bg1"/>
                </a:solidFill>
              </a:endParaRPr>
            </a:p>
          </p:txBody>
        </p:sp>
        <p:sp>
          <p:nvSpPr>
            <p:cNvPr id="113671" name="Text Box 5"/>
            <p:cNvSpPr txBox="1">
              <a:spLocks noChangeArrowheads="1"/>
            </p:cNvSpPr>
            <p:nvPr/>
          </p:nvSpPr>
          <p:spPr bwMode="auto">
            <a:xfrm>
              <a:off x="1313" y="1706"/>
              <a:ext cx="668" cy="368"/>
            </a:xfrm>
            <a:prstGeom prst="rect">
              <a:avLst/>
            </a:prstGeom>
            <a:solidFill>
              <a:schemeClr val="accent1"/>
            </a:solidFill>
            <a:ln w="25400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a-IR" sz="3200" dirty="0">
                  <a:solidFill>
                    <a:schemeClr val="bg1"/>
                  </a:solidFill>
                </a:rPr>
                <a:t>امور </a:t>
              </a:r>
              <a:r>
                <a:rPr lang="fa-IR" sz="3200" dirty="0" smtClean="0">
                  <a:solidFill>
                    <a:schemeClr val="bg1"/>
                  </a:solidFill>
                </a:rPr>
                <a:t>فني</a:t>
              </a:r>
              <a:endParaRPr lang="en-US" sz="3200" dirty="0">
                <a:solidFill>
                  <a:schemeClr val="bg1"/>
                </a:solidFill>
              </a:endParaRPr>
            </a:p>
          </p:txBody>
        </p:sp>
        <p:sp>
          <p:nvSpPr>
            <p:cNvPr id="113672" name="Text Box 6"/>
            <p:cNvSpPr txBox="1">
              <a:spLocks noChangeArrowheads="1"/>
            </p:cNvSpPr>
            <p:nvPr/>
          </p:nvSpPr>
          <p:spPr bwMode="auto">
            <a:xfrm>
              <a:off x="303" y="2614"/>
              <a:ext cx="866" cy="320"/>
            </a:xfrm>
            <a:prstGeom prst="rect">
              <a:avLst/>
            </a:prstGeom>
            <a:solidFill>
              <a:schemeClr val="accent1"/>
            </a:solidFill>
            <a:ln w="25400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a-IR" sz="2700" dirty="0" smtClean="0">
                  <a:solidFill>
                    <a:schemeClr val="bg1"/>
                  </a:solidFill>
                </a:rPr>
                <a:t>مهندسي </a:t>
              </a:r>
              <a:r>
                <a:rPr lang="fa-IR" sz="2700" dirty="0">
                  <a:solidFill>
                    <a:schemeClr val="bg1"/>
                  </a:solidFill>
                </a:rPr>
                <a:t>نت</a:t>
              </a:r>
              <a:endParaRPr lang="en-US" sz="2700" dirty="0">
                <a:solidFill>
                  <a:schemeClr val="bg1"/>
                </a:solidFill>
              </a:endParaRPr>
            </a:p>
          </p:txBody>
        </p:sp>
        <p:sp>
          <p:nvSpPr>
            <p:cNvPr id="113673" name="Text Box 7"/>
            <p:cNvSpPr txBox="1">
              <a:spLocks noChangeArrowheads="1"/>
            </p:cNvSpPr>
            <p:nvPr/>
          </p:nvSpPr>
          <p:spPr bwMode="auto">
            <a:xfrm>
              <a:off x="1404" y="2614"/>
              <a:ext cx="1310" cy="320"/>
            </a:xfrm>
            <a:prstGeom prst="rect">
              <a:avLst/>
            </a:prstGeom>
            <a:solidFill>
              <a:schemeClr val="accent1"/>
            </a:solidFill>
            <a:ln w="25400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a-IR" sz="2700" dirty="0" smtClean="0">
                  <a:solidFill>
                    <a:schemeClr val="bg1"/>
                  </a:solidFill>
                </a:rPr>
                <a:t>نگهداري </a:t>
              </a:r>
              <a:r>
                <a:rPr lang="fa-IR" sz="2700" dirty="0">
                  <a:solidFill>
                    <a:schemeClr val="bg1"/>
                  </a:solidFill>
                </a:rPr>
                <a:t>و </a:t>
              </a:r>
              <a:r>
                <a:rPr lang="fa-IR" sz="2700" dirty="0" smtClean="0">
                  <a:solidFill>
                    <a:schemeClr val="bg1"/>
                  </a:solidFill>
                </a:rPr>
                <a:t>تعميرات</a:t>
              </a:r>
              <a:endParaRPr lang="en-US" sz="2700" dirty="0">
                <a:solidFill>
                  <a:schemeClr val="bg1"/>
                </a:solidFill>
              </a:endParaRPr>
            </a:p>
          </p:txBody>
        </p:sp>
        <p:sp>
          <p:nvSpPr>
            <p:cNvPr id="113674" name="Text Box 8"/>
            <p:cNvSpPr txBox="1">
              <a:spLocks noChangeArrowheads="1"/>
            </p:cNvSpPr>
            <p:nvPr/>
          </p:nvSpPr>
          <p:spPr bwMode="auto">
            <a:xfrm>
              <a:off x="2981" y="2614"/>
              <a:ext cx="667" cy="320"/>
            </a:xfrm>
            <a:prstGeom prst="rect">
              <a:avLst/>
            </a:prstGeom>
            <a:solidFill>
              <a:schemeClr val="accent1"/>
            </a:solidFill>
            <a:ln w="25400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a-IR" sz="2700">
                  <a:solidFill>
                    <a:schemeClr val="bg1"/>
                  </a:solidFill>
                </a:rPr>
                <a:t>کارگاه 3</a:t>
              </a:r>
              <a:endParaRPr lang="en-US" sz="2700" dirty="0">
                <a:solidFill>
                  <a:schemeClr val="bg1"/>
                </a:solidFill>
              </a:endParaRPr>
            </a:p>
          </p:txBody>
        </p:sp>
        <p:sp>
          <p:nvSpPr>
            <p:cNvPr id="113675" name="Text Box 9"/>
            <p:cNvSpPr txBox="1">
              <a:spLocks noChangeArrowheads="1"/>
            </p:cNvSpPr>
            <p:nvPr/>
          </p:nvSpPr>
          <p:spPr bwMode="auto">
            <a:xfrm>
              <a:off x="3797" y="2614"/>
              <a:ext cx="682" cy="320"/>
            </a:xfrm>
            <a:prstGeom prst="rect">
              <a:avLst/>
            </a:prstGeom>
            <a:solidFill>
              <a:schemeClr val="accent1"/>
            </a:solidFill>
            <a:ln w="25400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a-IR" sz="2700">
                  <a:solidFill>
                    <a:schemeClr val="bg1"/>
                  </a:solidFill>
                </a:rPr>
                <a:t>گارگاه 2</a:t>
              </a:r>
              <a:endParaRPr lang="en-US" sz="2700" dirty="0">
                <a:solidFill>
                  <a:schemeClr val="bg1"/>
                </a:solidFill>
              </a:endParaRPr>
            </a:p>
          </p:txBody>
        </p:sp>
        <p:sp>
          <p:nvSpPr>
            <p:cNvPr id="113676" name="Line 11"/>
            <p:cNvSpPr>
              <a:spLocks noChangeShapeType="1"/>
            </p:cNvSpPr>
            <p:nvPr/>
          </p:nvSpPr>
          <p:spPr bwMode="auto">
            <a:xfrm>
              <a:off x="2835" y="1162"/>
              <a:ext cx="0" cy="272"/>
            </a:xfrm>
            <a:prstGeom prst="line">
              <a:avLst/>
            </a:prstGeom>
            <a:noFill/>
            <a:ln w="25400" cap="rnd">
              <a:solidFill>
                <a:schemeClr val="accent2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13677" name="Line 12"/>
            <p:cNvSpPr>
              <a:spLocks noChangeShapeType="1"/>
            </p:cNvSpPr>
            <p:nvPr/>
          </p:nvSpPr>
          <p:spPr bwMode="auto">
            <a:xfrm>
              <a:off x="3288" y="2341"/>
              <a:ext cx="0" cy="272"/>
            </a:xfrm>
            <a:prstGeom prst="line">
              <a:avLst/>
            </a:prstGeom>
            <a:noFill/>
            <a:ln w="25400">
              <a:solidFill>
                <a:schemeClr val="accent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13678" name="Line 13"/>
            <p:cNvSpPr>
              <a:spLocks noChangeShapeType="1"/>
            </p:cNvSpPr>
            <p:nvPr/>
          </p:nvSpPr>
          <p:spPr bwMode="auto">
            <a:xfrm>
              <a:off x="4921" y="2341"/>
              <a:ext cx="0" cy="272"/>
            </a:xfrm>
            <a:prstGeom prst="line">
              <a:avLst/>
            </a:prstGeom>
            <a:noFill/>
            <a:ln w="25400">
              <a:solidFill>
                <a:schemeClr val="accent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13679" name="Line 14"/>
            <p:cNvSpPr>
              <a:spLocks noChangeShapeType="1"/>
            </p:cNvSpPr>
            <p:nvPr/>
          </p:nvSpPr>
          <p:spPr bwMode="auto">
            <a:xfrm>
              <a:off x="2018" y="2341"/>
              <a:ext cx="0" cy="272"/>
            </a:xfrm>
            <a:prstGeom prst="line">
              <a:avLst/>
            </a:prstGeom>
            <a:noFill/>
            <a:ln w="25400">
              <a:solidFill>
                <a:schemeClr val="accent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13680" name="Line 15"/>
            <p:cNvSpPr>
              <a:spLocks noChangeShapeType="1"/>
            </p:cNvSpPr>
            <p:nvPr/>
          </p:nvSpPr>
          <p:spPr bwMode="auto">
            <a:xfrm>
              <a:off x="748" y="2341"/>
              <a:ext cx="0" cy="272"/>
            </a:xfrm>
            <a:prstGeom prst="line">
              <a:avLst/>
            </a:prstGeom>
            <a:noFill/>
            <a:ln w="25400">
              <a:solidFill>
                <a:schemeClr val="accent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13681" name="Line 16"/>
            <p:cNvSpPr>
              <a:spLocks noChangeShapeType="1"/>
            </p:cNvSpPr>
            <p:nvPr/>
          </p:nvSpPr>
          <p:spPr bwMode="auto">
            <a:xfrm>
              <a:off x="4150" y="1434"/>
              <a:ext cx="0" cy="272"/>
            </a:xfrm>
            <a:prstGeom prst="line">
              <a:avLst/>
            </a:prstGeom>
            <a:noFill/>
            <a:ln w="25400">
              <a:solidFill>
                <a:schemeClr val="accent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13682" name="Line 17"/>
            <p:cNvSpPr>
              <a:spLocks noChangeShapeType="1"/>
            </p:cNvSpPr>
            <p:nvPr/>
          </p:nvSpPr>
          <p:spPr bwMode="auto">
            <a:xfrm>
              <a:off x="1610" y="1434"/>
              <a:ext cx="0" cy="272"/>
            </a:xfrm>
            <a:prstGeom prst="line">
              <a:avLst/>
            </a:prstGeom>
            <a:noFill/>
            <a:ln w="25400">
              <a:solidFill>
                <a:schemeClr val="accent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13683" name="Line 18"/>
            <p:cNvSpPr>
              <a:spLocks noChangeShapeType="1"/>
            </p:cNvSpPr>
            <p:nvPr/>
          </p:nvSpPr>
          <p:spPr bwMode="auto">
            <a:xfrm>
              <a:off x="1610" y="1434"/>
              <a:ext cx="2540" cy="0"/>
            </a:xfrm>
            <a:prstGeom prst="line">
              <a:avLst/>
            </a:prstGeom>
            <a:noFill/>
            <a:ln w="25400">
              <a:solidFill>
                <a:schemeClr val="accent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13684" name="Line 19"/>
            <p:cNvSpPr>
              <a:spLocks noChangeShapeType="1"/>
            </p:cNvSpPr>
            <p:nvPr/>
          </p:nvSpPr>
          <p:spPr bwMode="auto">
            <a:xfrm>
              <a:off x="748" y="2341"/>
              <a:ext cx="1270" cy="0"/>
            </a:xfrm>
            <a:prstGeom prst="line">
              <a:avLst/>
            </a:prstGeom>
            <a:noFill/>
            <a:ln w="25400">
              <a:solidFill>
                <a:schemeClr val="accent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13685" name="Line 20"/>
            <p:cNvSpPr>
              <a:spLocks noChangeShapeType="1"/>
            </p:cNvSpPr>
            <p:nvPr/>
          </p:nvSpPr>
          <p:spPr bwMode="auto">
            <a:xfrm>
              <a:off x="3288" y="2341"/>
              <a:ext cx="1633" cy="0"/>
            </a:xfrm>
            <a:prstGeom prst="line">
              <a:avLst/>
            </a:prstGeom>
            <a:noFill/>
            <a:ln w="25400">
              <a:solidFill>
                <a:schemeClr val="accent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13686" name="Line 21"/>
            <p:cNvSpPr>
              <a:spLocks noChangeShapeType="1"/>
            </p:cNvSpPr>
            <p:nvPr/>
          </p:nvSpPr>
          <p:spPr bwMode="auto">
            <a:xfrm>
              <a:off x="4150" y="2115"/>
              <a:ext cx="0" cy="499"/>
            </a:xfrm>
            <a:prstGeom prst="line">
              <a:avLst/>
            </a:prstGeom>
            <a:noFill/>
            <a:ln w="25400">
              <a:solidFill>
                <a:schemeClr val="accent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13687" name="Line 22"/>
            <p:cNvSpPr>
              <a:spLocks noChangeShapeType="1"/>
            </p:cNvSpPr>
            <p:nvPr/>
          </p:nvSpPr>
          <p:spPr bwMode="auto">
            <a:xfrm>
              <a:off x="1565" y="2069"/>
              <a:ext cx="0" cy="272"/>
            </a:xfrm>
            <a:prstGeom prst="line">
              <a:avLst/>
            </a:prstGeom>
            <a:noFill/>
            <a:ln w="25400">
              <a:solidFill>
                <a:schemeClr val="accent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13688" name="Line 23"/>
            <p:cNvSpPr>
              <a:spLocks noChangeShapeType="1"/>
            </p:cNvSpPr>
            <p:nvPr/>
          </p:nvSpPr>
          <p:spPr bwMode="auto">
            <a:xfrm flipH="1">
              <a:off x="521" y="2341"/>
              <a:ext cx="227" cy="0"/>
            </a:xfrm>
            <a:prstGeom prst="line">
              <a:avLst/>
            </a:prstGeom>
            <a:noFill/>
            <a:ln w="25400" cap="rnd">
              <a:solidFill>
                <a:schemeClr val="accent2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13689" name="Line 24"/>
            <p:cNvSpPr>
              <a:spLocks noChangeShapeType="1"/>
            </p:cNvSpPr>
            <p:nvPr/>
          </p:nvSpPr>
          <p:spPr bwMode="auto">
            <a:xfrm flipH="1">
              <a:off x="2018" y="2341"/>
              <a:ext cx="227" cy="0"/>
            </a:xfrm>
            <a:prstGeom prst="line">
              <a:avLst/>
            </a:prstGeom>
            <a:noFill/>
            <a:ln w="25400" cap="rnd">
              <a:solidFill>
                <a:schemeClr val="accent2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13690" name="Line 25"/>
            <p:cNvSpPr>
              <a:spLocks noChangeShapeType="1"/>
            </p:cNvSpPr>
            <p:nvPr/>
          </p:nvSpPr>
          <p:spPr bwMode="auto">
            <a:xfrm flipH="1">
              <a:off x="3061" y="2341"/>
              <a:ext cx="227" cy="0"/>
            </a:xfrm>
            <a:prstGeom prst="line">
              <a:avLst/>
            </a:prstGeom>
            <a:noFill/>
            <a:ln w="25400" cap="rnd">
              <a:solidFill>
                <a:schemeClr val="accent2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13691" name="Line 26"/>
            <p:cNvSpPr>
              <a:spLocks noChangeShapeType="1"/>
            </p:cNvSpPr>
            <p:nvPr/>
          </p:nvSpPr>
          <p:spPr bwMode="auto">
            <a:xfrm flipH="1">
              <a:off x="4921" y="2341"/>
              <a:ext cx="227" cy="0"/>
            </a:xfrm>
            <a:prstGeom prst="line">
              <a:avLst/>
            </a:prstGeom>
            <a:noFill/>
            <a:ln w="25400" cap="rnd">
              <a:solidFill>
                <a:schemeClr val="accent2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</p:grpSp>
      <p:sp>
        <p:nvSpPr>
          <p:cNvPr id="29" name="Slide Number Placeholder 2"/>
          <p:cNvSpPr>
            <a:spLocks noGrp="1"/>
          </p:cNvSpPr>
          <p:nvPr>
            <p:ph type="sldNum" sz="quarter" idx="12"/>
          </p:nvPr>
        </p:nvSpPr>
        <p:spPr bwMode="auto">
          <a:xfrm>
            <a:off x="0" y="6248400"/>
            <a:ext cx="914400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3989259E-2A6E-494D-8807-0F0BDFA12110}" type="slidenum">
              <a:rPr lang="ar-SA" smtClean="0">
                <a:latin typeface="Arial" charset="0"/>
              </a:rPr>
              <a:pPr/>
              <a:t>138</a:t>
            </a:fld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214283" y="1142984"/>
            <a:ext cx="8208963" cy="5399088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32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نمودار سازماني نت غيرمتمرکز :</a:t>
            </a:r>
          </a:p>
        </p:txBody>
      </p:sp>
      <p:grpSp>
        <p:nvGrpSpPr>
          <p:cNvPr id="2" name="Group 59"/>
          <p:cNvGrpSpPr>
            <a:grpSpLocks/>
          </p:cNvGrpSpPr>
          <p:nvPr/>
        </p:nvGrpSpPr>
        <p:grpSpPr bwMode="auto">
          <a:xfrm>
            <a:off x="1011239" y="2708275"/>
            <a:ext cx="6843714" cy="3387726"/>
            <a:chOff x="551" y="1253"/>
            <a:chExt cx="4311" cy="2134"/>
          </a:xfrm>
        </p:grpSpPr>
        <p:sp>
          <p:nvSpPr>
            <p:cNvPr id="114693" name="Text Box 28"/>
            <p:cNvSpPr txBox="1">
              <a:spLocks noChangeArrowheads="1"/>
            </p:cNvSpPr>
            <p:nvPr/>
          </p:nvSpPr>
          <p:spPr bwMode="auto">
            <a:xfrm>
              <a:off x="2401" y="1253"/>
              <a:ext cx="1106" cy="368"/>
            </a:xfrm>
            <a:prstGeom prst="rect">
              <a:avLst/>
            </a:prstGeom>
            <a:solidFill>
              <a:schemeClr val="accent1"/>
            </a:solidFill>
            <a:ln w="25400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a-IR" sz="3200" dirty="0" smtClean="0">
                  <a:solidFill>
                    <a:schemeClr val="bg1"/>
                  </a:solidFill>
                </a:rPr>
                <a:t>مديرامور توليد</a:t>
              </a:r>
              <a:endParaRPr lang="en-US" sz="3200" dirty="0">
                <a:solidFill>
                  <a:schemeClr val="bg1"/>
                </a:solidFill>
              </a:endParaRPr>
            </a:p>
          </p:txBody>
        </p:sp>
        <p:sp>
          <p:nvSpPr>
            <p:cNvPr id="114694" name="Text Box 29"/>
            <p:cNvSpPr txBox="1">
              <a:spLocks noChangeArrowheads="1"/>
            </p:cNvSpPr>
            <p:nvPr/>
          </p:nvSpPr>
          <p:spPr bwMode="auto">
            <a:xfrm>
              <a:off x="3612" y="2205"/>
              <a:ext cx="1164" cy="320"/>
            </a:xfrm>
            <a:prstGeom prst="rect">
              <a:avLst/>
            </a:prstGeom>
            <a:solidFill>
              <a:schemeClr val="accent1"/>
            </a:solidFill>
            <a:ln w="25400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a-IR" sz="2700" dirty="0">
                  <a:solidFill>
                    <a:schemeClr val="bg1"/>
                  </a:solidFill>
                </a:rPr>
                <a:t>کارگاه </a:t>
              </a:r>
              <a:r>
                <a:rPr lang="fa-IR" sz="2700" dirty="0" smtClean="0">
                  <a:solidFill>
                    <a:schemeClr val="bg1"/>
                  </a:solidFill>
                </a:rPr>
                <a:t>توليدي </a:t>
              </a:r>
              <a:r>
                <a:rPr lang="fa-IR" sz="2700" dirty="0">
                  <a:solidFill>
                    <a:schemeClr val="bg1"/>
                  </a:solidFill>
                </a:rPr>
                <a:t>1</a:t>
              </a:r>
              <a:endParaRPr lang="en-US" sz="2700" dirty="0">
                <a:solidFill>
                  <a:schemeClr val="bg1"/>
                </a:solidFill>
              </a:endParaRPr>
            </a:p>
          </p:txBody>
        </p:sp>
        <p:sp>
          <p:nvSpPr>
            <p:cNvPr id="114695" name="Text Box 30"/>
            <p:cNvSpPr txBox="1">
              <a:spLocks noChangeArrowheads="1"/>
            </p:cNvSpPr>
            <p:nvPr/>
          </p:nvSpPr>
          <p:spPr bwMode="auto">
            <a:xfrm>
              <a:off x="551" y="2205"/>
              <a:ext cx="1475" cy="368"/>
            </a:xfrm>
            <a:prstGeom prst="rect">
              <a:avLst/>
            </a:prstGeom>
            <a:solidFill>
              <a:schemeClr val="accent1"/>
            </a:solidFill>
            <a:ln w="25400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a-IR" sz="3200" dirty="0">
                  <a:solidFill>
                    <a:schemeClr val="bg1"/>
                  </a:solidFill>
                </a:rPr>
                <a:t>کارگاه </a:t>
              </a:r>
              <a:r>
                <a:rPr lang="fa-IR" sz="3200" dirty="0" smtClean="0">
                  <a:solidFill>
                    <a:schemeClr val="bg1"/>
                  </a:solidFill>
                </a:rPr>
                <a:t>مرکزي </a:t>
              </a:r>
              <a:r>
                <a:rPr lang="fa-IR" sz="3200" dirty="0">
                  <a:solidFill>
                    <a:schemeClr val="bg1"/>
                  </a:solidFill>
                </a:rPr>
                <a:t>نت</a:t>
              </a:r>
              <a:endParaRPr lang="en-US" sz="3200" dirty="0">
                <a:solidFill>
                  <a:schemeClr val="bg1"/>
                </a:solidFill>
              </a:endParaRPr>
            </a:p>
          </p:txBody>
        </p:sp>
        <p:sp>
          <p:nvSpPr>
            <p:cNvPr id="114696" name="Text Box 32"/>
            <p:cNvSpPr txBox="1">
              <a:spLocks noChangeArrowheads="1"/>
            </p:cNvSpPr>
            <p:nvPr/>
          </p:nvSpPr>
          <p:spPr bwMode="auto">
            <a:xfrm>
              <a:off x="4467" y="3067"/>
              <a:ext cx="395" cy="320"/>
            </a:xfrm>
            <a:prstGeom prst="rect">
              <a:avLst/>
            </a:prstGeom>
            <a:solidFill>
              <a:schemeClr val="accent1"/>
            </a:solidFill>
            <a:ln w="25400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a-IR" sz="2700" dirty="0" smtClean="0">
                  <a:solidFill>
                    <a:schemeClr val="bg1"/>
                  </a:solidFill>
                </a:rPr>
                <a:t>توليد</a:t>
              </a:r>
              <a:endParaRPr lang="en-US" sz="2700" dirty="0">
                <a:solidFill>
                  <a:schemeClr val="bg1"/>
                </a:solidFill>
              </a:endParaRPr>
            </a:p>
          </p:txBody>
        </p:sp>
        <p:sp>
          <p:nvSpPr>
            <p:cNvPr id="114697" name="Text Box 33"/>
            <p:cNvSpPr txBox="1">
              <a:spLocks noChangeArrowheads="1"/>
            </p:cNvSpPr>
            <p:nvPr/>
          </p:nvSpPr>
          <p:spPr bwMode="auto">
            <a:xfrm>
              <a:off x="2296" y="2205"/>
              <a:ext cx="1164" cy="320"/>
            </a:xfrm>
            <a:prstGeom prst="rect">
              <a:avLst/>
            </a:prstGeom>
            <a:solidFill>
              <a:schemeClr val="accent1"/>
            </a:solidFill>
            <a:ln w="25400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a-IR" sz="2700" dirty="0">
                  <a:solidFill>
                    <a:schemeClr val="bg1"/>
                  </a:solidFill>
                </a:rPr>
                <a:t>کارگاه </a:t>
              </a:r>
              <a:r>
                <a:rPr lang="fa-IR" sz="2700" dirty="0" smtClean="0">
                  <a:solidFill>
                    <a:schemeClr val="bg1"/>
                  </a:solidFill>
                </a:rPr>
                <a:t>توليدي </a:t>
              </a:r>
              <a:r>
                <a:rPr lang="fa-IR" sz="2700" dirty="0">
                  <a:solidFill>
                    <a:schemeClr val="bg1"/>
                  </a:solidFill>
                </a:rPr>
                <a:t>2</a:t>
              </a:r>
              <a:endParaRPr lang="en-US" sz="2700" dirty="0">
                <a:solidFill>
                  <a:schemeClr val="bg1"/>
                </a:solidFill>
              </a:endParaRPr>
            </a:p>
          </p:txBody>
        </p:sp>
        <p:sp>
          <p:nvSpPr>
            <p:cNvPr id="114698" name="Line 35"/>
            <p:cNvSpPr>
              <a:spLocks noChangeShapeType="1"/>
            </p:cNvSpPr>
            <p:nvPr/>
          </p:nvSpPr>
          <p:spPr bwMode="auto">
            <a:xfrm>
              <a:off x="2880" y="1661"/>
              <a:ext cx="0" cy="272"/>
            </a:xfrm>
            <a:prstGeom prst="line">
              <a:avLst/>
            </a:prstGeom>
            <a:noFill/>
            <a:ln w="25400">
              <a:solidFill>
                <a:schemeClr val="accent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14699" name="Line 36"/>
            <p:cNvSpPr>
              <a:spLocks noChangeShapeType="1"/>
            </p:cNvSpPr>
            <p:nvPr/>
          </p:nvSpPr>
          <p:spPr bwMode="auto">
            <a:xfrm>
              <a:off x="3787" y="2840"/>
              <a:ext cx="0" cy="227"/>
            </a:xfrm>
            <a:prstGeom prst="line">
              <a:avLst/>
            </a:prstGeom>
            <a:noFill/>
            <a:ln w="25400">
              <a:solidFill>
                <a:schemeClr val="accent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14700" name="Line 37"/>
            <p:cNvSpPr>
              <a:spLocks noChangeShapeType="1"/>
            </p:cNvSpPr>
            <p:nvPr/>
          </p:nvSpPr>
          <p:spPr bwMode="auto">
            <a:xfrm>
              <a:off x="4649" y="2840"/>
              <a:ext cx="0" cy="227"/>
            </a:xfrm>
            <a:prstGeom prst="line">
              <a:avLst/>
            </a:prstGeom>
            <a:noFill/>
            <a:ln w="25400">
              <a:solidFill>
                <a:schemeClr val="accent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14701" name="Line 38"/>
            <p:cNvSpPr>
              <a:spLocks noChangeShapeType="1"/>
            </p:cNvSpPr>
            <p:nvPr/>
          </p:nvSpPr>
          <p:spPr bwMode="auto">
            <a:xfrm>
              <a:off x="2880" y="1933"/>
              <a:ext cx="0" cy="272"/>
            </a:xfrm>
            <a:prstGeom prst="line">
              <a:avLst/>
            </a:prstGeom>
            <a:noFill/>
            <a:ln w="25400">
              <a:solidFill>
                <a:schemeClr val="accent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14702" name="Line 40"/>
            <p:cNvSpPr>
              <a:spLocks noChangeShapeType="1"/>
            </p:cNvSpPr>
            <p:nvPr/>
          </p:nvSpPr>
          <p:spPr bwMode="auto">
            <a:xfrm>
              <a:off x="4195" y="1933"/>
              <a:ext cx="0" cy="272"/>
            </a:xfrm>
            <a:prstGeom prst="line">
              <a:avLst/>
            </a:prstGeom>
            <a:noFill/>
            <a:ln w="25400">
              <a:solidFill>
                <a:schemeClr val="accent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14703" name="Line 41"/>
            <p:cNvSpPr>
              <a:spLocks noChangeShapeType="1"/>
            </p:cNvSpPr>
            <p:nvPr/>
          </p:nvSpPr>
          <p:spPr bwMode="auto">
            <a:xfrm>
              <a:off x="1292" y="1933"/>
              <a:ext cx="0" cy="272"/>
            </a:xfrm>
            <a:prstGeom prst="line">
              <a:avLst/>
            </a:prstGeom>
            <a:noFill/>
            <a:ln w="25400">
              <a:solidFill>
                <a:schemeClr val="accent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14704" name="Line 42"/>
            <p:cNvSpPr>
              <a:spLocks noChangeShapeType="1"/>
            </p:cNvSpPr>
            <p:nvPr/>
          </p:nvSpPr>
          <p:spPr bwMode="auto">
            <a:xfrm>
              <a:off x="1292" y="1933"/>
              <a:ext cx="2903" cy="0"/>
            </a:xfrm>
            <a:prstGeom prst="line">
              <a:avLst/>
            </a:prstGeom>
            <a:noFill/>
            <a:ln w="25400">
              <a:solidFill>
                <a:schemeClr val="accent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14705" name="Line 44"/>
            <p:cNvSpPr>
              <a:spLocks noChangeShapeType="1"/>
            </p:cNvSpPr>
            <p:nvPr/>
          </p:nvSpPr>
          <p:spPr bwMode="auto">
            <a:xfrm>
              <a:off x="3787" y="2840"/>
              <a:ext cx="862" cy="0"/>
            </a:xfrm>
            <a:prstGeom prst="line">
              <a:avLst/>
            </a:prstGeom>
            <a:noFill/>
            <a:ln w="25400">
              <a:solidFill>
                <a:schemeClr val="accent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14706" name="Line 45"/>
            <p:cNvSpPr>
              <a:spLocks noChangeShapeType="1"/>
            </p:cNvSpPr>
            <p:nvPr/>
          </p:nvSpPr>
          <p:spPr bwMode="auto">
            <a:xfrm>
              <a:off x="4195" y="2568"/>
              <a:ext cx="0" cy="272"/>
            </a:xfrm>
            <a:prstGeom prst="line">
              <a:avLst/>
            </a:prstGeom>
            <a:noFill/>
            <a:ln w="25400">
              <a:solidFill>
                <a:schemeClr val="accent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14707" name="Text Box 52"/>
            <p:cNvSpPr txBox="1">
              <a:spLocks noChangeArrowheads="1"/>
            </p:cNvSpPr>
            <p:nvPr/>
          </p:nvSpPr>
          <p:spPr bwMode="auto">
            <a:xfrm>
              <a:off x="3665" y="3067"/>
              <a:ext cx="309" cy="320"/>
            </a:xfrm>
            <a:prstGeom prst="rect">
              <a:avLst/>
            </a:prstGeom>
            <a:solidFill>
              <a:schemeClr val="accent1"/>
            </a:solidFill>
            <a:ln w="25400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a-IR" sz="2700">
                  <a:solidFill>
                    <a:schemeClr val="bg1"/>
                  </a:solidFill>
                </a:rPr>
                <a:t>نت</a:t>
              </a:r>
              <a:endParaRPr lang="en-US" sz="2700" dirty="0">
                <a:solidFill>
                  <a:schemeClr val="bg1"/>
                </a:solidFill>
              </a:endParaRPr>
            </a:p>
          </p:txBody>
        </p:sp>
        <p:sp>
          <p:nvSpPr>
            <p:cNvPr id="114708" name="Text Box 53"/>
            <p:cNvSpPr txBox="1">
              <a:spLocks noChangeArrowheads="1"/>
            </p:cNvSpPr>
            <p:nvPr/>
          </p:nvSpPr>
          <p:spPr bwMode="auto">
            <a:xfrm>
              <a:off x="3152" y="3067"/>
              <a:ext cx="395" cy="320"/>
            </a:xfrm>
            <a:prstGeom prst="rect">
              <a:avLst/>
            </a:prstGeom>
            <a:solidFill>
              <a:schemeClr val="accent1"/>
            </a:solidFill>
            <a:ln w="25400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a-IR" sz="2700" dirty="0" smtClean="0">
                  <a:solidFill>
                    <a:schemeClr val="bg1"/>
                  </a:solidFill>
                </a:rPr>
                <a:t>توليد</a:t>
              </a:r>
              <a:endParaRPr lang="en-US" sz="2700" dirty="0">
                <a:solidFill>
                  <a:schemeClr val="bg1"/>
                </a:solidFill>
              </a:endParaRPr>
            </a:p>
          </p:txBody>
        </p:sp>
        <p:sp>
          <p:nvSpPr>
            <p:cNvPr id="114709" name="Line 54"/>
            <p:cNvSpPr>
              <a:spLocks noChangeShapeType="1"/>
            </p:cNvSpPr>
            <p:nvPr/>
          </p:nvSpPr>
          <p:spPr bwMode="auto">
            <a:xfrm>
              <a:off x="2472" y="2840"/>
              <a:ext cx="0" cy="227"/>
            </a:xfrm>
            <a:prstGeom prst="line">
              <a:avLst/>
            </a:prstGeom>
            <a:noFill/>
            <a:ln w="25400">
              <a:solidFill>
                <a:schemeClr val="accent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14710" name="Line 55"/>
            <p:cNvSpPr>
              <a:spLocks noChangeShapeType="1"/>
            </p:cNvSpPr>
            <p:nvPr/>
          </p:nvSpPr>
          <p:spPr bwMode="auto">
            <a:xfrm>
              <a:off x="3334" y="2840"/>
              <a:ext cx="0" cy="227"/>
            </a:xfrm>
            <a:prstGeom prst="line">
              <a:avLst/>
            </a:prstGeom>
            <a:noFill/>
            <a:ln w="25400">
              <a:solidFill>
                <a:schemeClr val="accent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14711" name="Line 56"/>
            <p:cNvSpPr>
              <a:spLocks noChangeShapeType="1"/>
            </p:cNvSpPr>
            <p:nvPr/>
          </p:nvSpPr>
          <p:spPr bwMode="auto">
            <a:xfrm>
              <a:off x="2472" y="2840"/>
              <a:ext cx="862" cy="0"/>
            </a:xfrm>
            <a:prstGeom prst="line">
              <a:avLst/>
            </a:prstGeom>
            <a:noFill/>
            <a:ln w="25400">
              <a:solidFill>
                <a:schemeClr val="accent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14712" name="Line 57"/>
            <p:cNvSpPr>
              <a:spLocks noChangeShapeType="1"/>
            </p:cNvSpPr>
            <p:nvPr/>
          </p:nvSpPr>
          <p:spPr bwMode="auto">
            <a:xfrm>
              <a:off x="2880" y="2568"/>
              <a:ext cx="0" cy="272"/>
            </a:xfrm>
            <a:prstGeom prst="line">
              <a:avLst/>
            </a:prstGeom>
            <a:noFill/>
            <a:ln w="25400">
              <a:solidFill>
                <a:schemeClr val="accent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14713" name="Text Box 58"/>
            <p:cNvSpPr txBox="1">
              <a:spLocks noChangeArrowheads="1"/>
            </p:cNvSpPr>
            <p:nvPr/>
          </p:nvSpPr>
          <p:spPr bwMode="auto">
            <a:xfrm>
              <a:off x="2305" y="3067"/>
              <a:ext cx="309" cy="320"/>
            </a:xfrm>
            <a:prstGeom prst="rect">
              <a:avLst/>
            </a:prstGeom>
            <a:solidFill>
              <a:schemeClr val="accent1"/>
            </a:solidFill>
            <a:ln w="25400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a-IR" sz="2700">
                  <a:solidFill>
                    <a:schemeClr val="bg1"/>
                  </a:solidFill>
                </a:rPr>
                <a:t>نت</a:t>
              </a:r>
              <a:endParaRPr lang="en-US" sz="2700" dirty="0">
                <a:solidFill>
                  <a:schemeClr val="bg1"/>
                </a:solidFill>
              </a:endParaRPr>
            </a:p>
          </p:txBody>
        </p:sp>
      </p:grpSp>
      <p:sp>
        <p:nvSpPr>
          <p:cNvPr id="26" name="Slide Number Placeholder 2"/>
          <p:cNvSpPr>
            <a:spLocks noGrp="1"/>
          </p:cNvSpPr>
          <p:nvPr>
            <p:ph type="sldNum" sz="quarter" idx="12"/>
          </p:nvPr>
        </p:nvSpPr>
        <p:spPr bwMode="auto">
          <a:xfrm>
            <a:off x="0" y="6248400"/>
            <a:ext cx="914400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3989259E-2A6E-494D-8807-0F0BDFA12110}" type="slidenum">
              <a:rPr lang="ar-SA" smtClean="0">
                <a:latin typeface="Arial" charset="0"/>
              </a:rPr>
              <a:pPr/>
              <a:t>139</a:t>
            </a:fld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4B7F-699C-48C7-A777-2DE7E9747732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476161" name="Rectangle 1"/>
          <p:cNvSpPr>
            <a:spLocks noChangeArrowheads="1"/>
          </p:cNvSpPr>
          <p:nvPr/>
        </p:nvSpPr>
        <p:spPr bwMode="auto">
          <a:xfrm>
            <a:off x="838200" y="685800"/>
            <a:ext cx="7899021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1" eaLnBrk="1" fontAlgn="base" latinLnBrk="0" hangingPunct="1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2400" dirty="0" smtClean="0">
                <a:solidFill>
                  <a:schemeClr val="accent6">
                    <a:lumMod val="50000"/>
                  </a:schemeClr>
                </a:solidFill>
                <a:latin typeface="Perpetua"/>
                <a:cs typeface="2  Titr" pitchFamily="2" charset="-78"/>
              </a:rPr>
              <a:t>يک گروه مديريت </a:t>
            </a:r>
            <a:r>
              <a:rPr kumimoji="0" lang="fa-IR" sz="2400" dirty="0" smtClean="0">
                <a:solidFill>
                  <a:srgbClr val="7030A0"/>
                </a:solidFill>
                <a:latin typeface="Perpetua"/>
                <a:cs typeface="2  Titr" pitchFamily="2" charset="-78"/>
              </a:rPr>
              <a:t>متعهد</a:t>
            </a:r>
            <a:r>
              <a:rPr kumimoji="0" lang="fa-IR" sz="2400" dirty="0" smtClean="0">
                <a:solidFill>
                  <a:schemeClr val="accent6">
                    <a:lumMod val="50000"/>
                  </a:schemeClr>
                </a:solidFill>
                <a:latin typeface="Perpetua"/>
                <a:cs typeface="2  Titr" pitchFamily="2" charset="-78"/>
              </a:rPr>
              <a:t>، </a:t>
            </a:r>
            <a:r>
              <a:rPr kumimoji="0" lang="fa-IR" sz="2400" dirty="0" smtClean="0">
                <a:solidFill>
                  <a:srgbClr val="7030A0"/>
                </a:solidFill>
                <a:latin typeface="Perpetua"/>
                <a:cs typeface="2  Titr" pitchFamily="2" charset="-78"/>
              </a:rPr>
              <a:t>شايسته</a:t>
            </a:r>
            <a:r>
              <a:rPr kumimoji="0" lang="fa-IR" sz="2400" dirty="0" smtClean="0">
                <a:solidFill>
                  <a:schemeClr val="accent6">
                    <a:lumMod val="50000"/>
                  </a:schemeClr>
                </a:solidFill>
                <a:latin typeface="Perpetua"/>
                <a:cs typeface="2  Titr" pitchFamily="2" charset="-78"/>
              </a:rPr>
              <a:t> و </a:t>
            </a:r>
            <a:r>
              <a:rPr kumimoji="0" lang="fa-IR" sz="2400" dirty="0" smtClean="0">
                <a:solidFill>
                  <a:srgbClr val="7030A0"/>
                </a:solidFill>
                <a:latin typeface="Perpetua"/>
                <a:cs typeface="2  Titr" pitchFamily="2" charset="-78"/>
              </a:rPr>
              <a:t>منطقي</a:t>
            </a:r>
            <a:r>
              <a:rPr kumimoji="0" lang="fa-IR" sz="2400" dirty="0" smtClean="0">
                <a:solidFill>
                  <a:schemeClr val="accent6">
                    <a:lumMod val="50000"/>
                  </a:schemeClr>
                </a:solidFill>
                <a:latin typeface="Perpetua"/>
                <a:cs typeface="2  Titr" pitchFamily="2" charset="-78"/>
              </a:rPr>
              <a:t> لازمه هر تجارت و فعاليت موفقي </a:t>
            </a:r>
          </a:p>
          <a:p>
            <a:pPr marL="0" marR="0" lvl="0" indent="0" algn="just" defTabSz="914400" rtl="1" eaLnBrk="1" fontAlgn="base" latinLnBrk="0" hangingPunct="1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2400" dirty="0" smtClean="0">
                <a:solidFill>
                  <a:schemeClr val="accent6">
                    <a:lumMod val="50000"/>
                  </a:schemeClr>
                </a:solidFill>
                <a:latin typeface="Perpetua"/>
                <a:cs typeface="2  Titr" pitchFamily="2" charset="-78"/>
              </a:rPr>
              <a:t>است و هيچ چيز (از جمله </a:t>
            </a:r>
            <a:r>
              <a:rPr kumimoji="0" lang="en-US" sz="2400" b="1" dirty="0" smtClean="0">
                <a:solidFill>
                  <a:schemeClr val="accent6">
                    <a:lumMod val="50000"/>
                  </a:schemeClr>
                </a:solidFill>
                <a:latin typeface="Perpetua"/>
                <a:cs typeface="2  Titr" pitchFamily="2" charset="-78"/>
              </a:rPr>
              <a:t>6Sigma, TQM, TPM, RCM, EFQM, </a:t>
            </a:r>
            <a:r>
              <a:rPr kumimoji="0" lang="fa-IR" sz="2400" b="1" dirty="0" smtClean="0">
                <a:solidFill>
                  <a:schemeClr val="accent6">
                    <a:lumMod val="50000"/>
                  </a:schemeClr>
                </a:solidFill>
                <a:latin typeface="Perpetua"/>
                <a:cs typeface="2  Titr" pitchFamily="2" charset="-78"/>
              </a:rPr>
              <a:t> </a:t>
            </a:r>
            <a:r>
              <a:rPr kumimoji="0" lang="fa-IR" sz="2400" dirty="0" smtClean="0">
                <a:solidFill>
                  <a:schemeClr val="accent6">
                    <a:lumMod val="50000"/>
                  </a:schemeClr>
                </a:solidFill>
                <a:latin typeface="Perpetua"/>
                <a:cs typeface="2  Titr" pitchFamily="2" charset="-78"/>
              </a:rPr>
              <a:t>و شعارهاي</a:t>
            </a:r>
          </a:p>
          <a:p>
            <a:pPr marL="0" marR="0" lvl="0" indent="0" algn="just" defTabSz="914400" rtl="1" eaLnBrk="1" fontAlgn="base" latinLnBrk="0" hangingPunct="1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2400" dirty="0" smtClean="0">
                <a:solidFill>
                  <a:schemeClr val="accent6">
                    <a:lumMod val="50000"/>
                  </a:schemeClr>
                </a:solidFill>
                <a:latin typeface="Perpetua"/>
                <a:cs typeface="2  Titr" pitchFamily="2" charset="-78"/>
              </a:rPr>
              <a:t>مشابه و فعاليتهاي شعاري اينچنيني) به خودي خود قادر به ارائه اين جزء اساسي </a:t>
            </a:r>
            <a:endParaRPr kumimoji="0" lang="en-US" sz="2400" dirty="0" smtClean="0">
              <a:solidFill>
                <a:schemeClr val="accent6">
                  <a:lumMod val="50000"/>
                </a:schemeClr>
              </a:solidFill>
              <a:latin typeface="Perpetua"/>
              <a:cs typeface="2  Titr" pitchFamily="2" charset="-78"/>
            </a:endParaRPr>
          </a:p>
          <a:p>
            <a:pPr marL="0" marR="0" lvl="0" indent="0" algn="just" defTabSz="914400" rtl="1" eaLnBrk="1" fontAlgn="base" latinLnBrk="0" hangingPunct="1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2400" dirty="0" smtClean="0">
                <a:solidFill>
                  <a:schemeClr val="accent6">
                    <a:lumMod val="50000"/>
                  </a:schemeClr>
                </a:solidFill>
                <a:latin typeface="Perpetua"/>
                <a:cs typeface="2  Titr" pitchFamily="2" charset="-78"/>
              </a:rPr>
              <a:t>در هر سازمان موثري نخواهد بود.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285721" y="1142984"/>
            <a:ext cx="8208963" cy="5399088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متمرکز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: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کليه خدمات لازم در زمينه امور نت توسط يک سازمان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متمرکز نت انجام مي شود 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11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غير متمرکز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: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هر يک از کارگاه هاي بزرگ توليدي و قسمت هاي کارخانه در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داخل تشکيلات خود يک گروه نت دارند , که مستقيماً زير نظر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سرپرست آن کارگاه توليدي انجام وظيفه مي کند . </a:t>
            </a:r>
          </a:p>
          <a:p>
            <a:pPr marL="274320" indent="-274320" algn="ctr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( يک گروه نت تحت سرپرستي خود دارند ) </a:t>
            </a:r>
          </a:p>
        </p:txBody>
      </p:sp>
      <p:sp>
        <p:nvSpPr>
          <p:cNvPr id="4" name="Slide Number Placeholder 2"/>
          <p:cNvSpPr>
            <a:spLocks noGrp="1"/>
          </p:cNvSpPr>
          <p:nvPr>
            <p:ph type="sldNum" sz="quarter" idx="12"/>
          </p:nvPr>
        </p:nvSpPr>
        <p:spPr bwMode="auto">
          <a:xfrm>
            <a:off x="0" y="6248400"/>
            <a:ext cx="914400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3989259E-2A6E-494D-8807-0F0BDFA12110}" type="slidenum">
              <a:rPr lang="ar-SA" smtClean="0">
                <a:latin typeface="Arial" charset="0"/>
              </a:rPr>
              <a:pPr/>
              <a:t>140</a:t>
            </a:fld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214283" y="1142984"/>
            <a:ext cx="8208963" cy="5399088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در اين گونه سازمان هاي غيرمتمرکز , يک يا چند کارگاه مرکزي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هم وجود دارد که سرويس هاي لازم در زمينه کارهاي فني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( جوشکاري هاي دقيق , تراشکاري , ساخت قطعات يدکي ,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تعمير وسايل نقليه و . . . ) را به عهده دارد 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32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از مسايل مهم در سيستم نت , دقت در انتخاب نوع سازمان مناسب </a:t>
            </a:r>
          </a:p>
          <a:p>
            <a:pPr marL="274320" indent="-274320" eaLnBrk="1" fontAlgn="auto" hangingPunct="1">
              <a:spcAft>
                <a:spcPts val="0"/>
              </a:spcAft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مي باشد </a:t>
            </a:r>
            <a:r>
              <a:rPr lang="fa-IR" sz="3200" dirty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. 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(تعيين ميزان و سطح تمرکز </a:t>
            </a:r>
            <a:r>
              <a:rPr lang="fa-IR" sz="3200" dirty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در خدمات نت ) </a:t>
            </a:r>
            <a:endParaRPr lang="fa-IR" sz="32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</p:txBody>
      </p:sp>
      <p:sp>
        <p:nvSpPr>
          <p:cNvPr id="4" name="Slide Number Placeholder 2"/>
          <p:cNvSpPr>
            <a:spLocks noGrp="1"/>
          </p:cNvSpPr>
          <p:nvPr>
            <p:ph type="sldNum" sz="quarter" idx="12"/>
          </p:nvPr>
        </p:nvSpPr>
        <p:spPr bwMode="auto">
          <a:xfrm>
            <a:off x="0" y="6248400"/>
            <a:ext cx="914400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3989259E-2A6E-494D-8807-0F0BDFA12110}" type="slidenum">
              <a:rPr lang="ar-SA" smtClean="0">
                <a:latin typeface="Arial" charset="0"/>
              </a:rPr>
              <a:pPr/>
              <a:t>141</a:t>
            </a:fld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1" y="1196976"/>
            <a:ext cx="8208963" cy="5472113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مزاياي نت غير متمرکز :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32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1- بالا بودن سرعت انتقال اخبار و اطلاعات و دستورات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مربوطه و انجام تعميرات اضطراري ( تسريع در برقراري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ارتباط ) 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2- تسريع در يادگيري و کسب مهارت کارکنان نت ( در مورد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ماشين آلات مخصوص همان کارگاه )</a:t>
            </a:r>
          </a:p>
        </p:txBody>
      </p:sp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 bwMode="auto">
          <a:xfrm>
            <a:off x="0" y="6248400"/>
            <a:ext cx="914400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3989259E-2A6E-494D-8807-0F0BDFA12110}" type="slidenum">
              <a:rPr lang="ar-SA" smtClean="0">
                <a:latin typeface="Arial" charset="0"/>
              </a:rPr>
              <a:pPr/>
              <a:t>142</a:t>
            </a:fld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1142976" y="1071547"/>
            <a:ext cx="7351707" cy="3500462"/>
          </a:xfrm>
        </p:spPr>
        <p:txBody>
          <a:bodyPr>
            <a:normAutofit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3- آشنايي بيشتر کارکنان نت با روش هاي توليد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( خاص همان کارگاه ) و کمک در انجام تعميرات  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اصلاحي و بهسازي 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32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4- همکاري نزديک تر و هماهنگي بيشتر بين گروه هاي نت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و توليد ( به علت مديريت واحد ) .</a:t>
            </a:r>
          </a:p>
        </p:txBody>
      </p:sp>
      <p:sp>
        <p:nvSpPr>
          <p:cNvPr id="4" name="Slide Number Placeholder 2"/>
          <p:cNvSpPr>
            <a:spLocks noGrp="1"/>
          </p:cNvSpPr>
          <p:nvPr>
            <p:ph type="sldNum" sz="quarter" idx="12"/>
          </p:nvPr>
        </p:nvSpPr>
        <p:spPr bwMode="auto">
          <a:xfrm>
            <a:off x="0" y="6248400"/>
            <a:ext cx="914400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3989259E-2A6E-494D-8807-0F0BDFA12110}" type="slidenum">
              <a:rPr lang="ar-SA" smtClean="0">
                <a:latin typeface="Arial" charset="0"/>
              </a:rPr>
              <a:pPr/>
              <a:t>143</a:t>
            </a:fld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0" y="6248400"/>
            <a:ext cx="990600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2A17BFC5-A21D-4B6B-BB6D-F1A7E2C46DC0}" type="slidenum">
              <a:rPr lang="ar-SA" smtClean="0">
                <a:latin typeface="Arial" charset="0"/>
              </a:rPr>
              <a:pPr/>
              <a:t>144</a:t>
            </a:fld>
            <a:endParaRPr lang="en-US" dirty="0" smtClean="0">
              <a:latin typeface="Arial" charset="0"/>
            </a:endParaRPr>
          </a:p>
        </p:txBody>
      </p:sp>
      <p:sp>
        <p:nvSpPr>
          <p:cNvPr id="7065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990600" y="914400"/>
            <a:ext cx="7637459" cy="5562600"/>
          </a:xfrm>
        </p:spPr>
        <p:txBody>
          <a:bodyPr>
            <a:normAutofit fontScale="62500" lnSpcReduction="2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58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اشکالات نت غير متمرکز :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12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spcAft>
                <a:spcPts val="0"/>
              </a:spcAft>
              <a:buNone/>
              <a:defRPr/>
            </a:pPr>
            <a:r>
              <a:rPr lang="fa-IR" sz="38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</a:t>
            </a:r>
            <a:r>
              <a:rPr lang="fa-IR" sz="51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1- بالا بودن هزينه ها ( ي ثابت کارگاه و سرپرستي ) ؛</a:t>
            </a:r>
          </a:p>
          <a:p>
            <a:pPr marL="274320" indent="-274320" eaLnBrk="1" fontAlgn="auto" hangingPunct="1">
              <a:spcAft>
                <a:spcPts val="0"/>
              </a:spcAft>
              <a:buNone/>
              <a:defRPr/>
            </a:pPr>
            <a:endParaRPr lang="fa-IR" sz="51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spcAft>
                <a:spcPts val="0"/>
              </a:spcAft>
              <a:buNone/>
              <a:defRPr/>
            </a:pPr>
            <a:r>
              <a:rPr lang="fa-IR" sz="51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 * لزوم استقرار مهندسين , استادکاران و سرپرستان جهت </a:t>
            </a:r>
          </a:p>
          <a:p>
            <a:pPr marL="274320" indent="-274320" eaLnBrk="1" fontAlgn="auto" hangingPunct="1">
              <a:spcAft>
                <a:spcPts val="0"/>
              </a:spcAft>
              <a:buNone/>
              <a:defRPr/>
            </a:pPr>
            <a:r>
              <a:rPr lang="fa-IR" sz="51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    هر يک از گروه هاي کوچک نت در کارگاه هاي توليدي</a:t>
            </a:r>
          </a:p>
          <a:p>
            <a:pPr marL="274320" indent="-274320" eaLnBrk="1" fontAlgn="auto" hangingPunct="1">
              <a:spcAft>
                <a:spcPts val="0"/>
              </a:spcAft>
              <a:buNone/>
              <a:defRPr/>
            </a:pPr>
            <a:r>
              <a:rPr lang="fa-IR" sz="51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    مختلف،    </a:t>
            </a:r>
          </a:p>
          <a:p>
            <a:pPr marL="274320" indent="-274320" eaLnBrk="1" fontAlgn="auto" hangingPunct="1">
              <a:spcAft>
                <a:spcPts val="0"/>
              </a:spcAft>
              <a:buNone/>
              <a:defRPr/>
            </a:pPr>
            <a:endParaRPr lang="fa-IR" sz="51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spcAft>
                <a:spcPts val="0"/>
              </a:spcAft>
              <a:buNone/>
              <a:defRPr/>
            </a:pPr>
            <a:r>
              <a:rPr lang="fa-IR" sz="51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 * هزينه هاي سرپرستي , برنامه ريزي , مديريت , تعيين </a:t>
            </a:r>
          </a:p>
          <a:p>
            <a:pPr marL="274320" indent="-274320" eaLnBrk="1" fontAlgn="auto" hangingPunct="1">
              <a:spcAft>
                <a:spcPts val="0"/>
              </a:spcAft>
              <a:buNone/>
              <a:defRPr/>
            </a:pPr>
            <a:r>
              <a:rPr lang="fa-IR" sz="51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    خط مشي ها و غيره چندين بار تکرار مي شود .  </a:t>
            </a:r>
          </a:p>
          <a:p>
            <a:pPr marL="274320" indent="-274320" eaLnBrk="1" fontAlgn="auto" hangingPunct="1">
              <a:spcAft>
                <a:spcPts val="0"/>
              </a:spcAft>
              <a:buNone/>
              <a:defRPr/>
            </a:pPr>
            <a:endParaRPr lang="fa-IR" sz="51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spcAft>
                <a:spcPts val="0"/>
              </a:spcAft>
              <a:buNone/>
              <a:defRPr/>
            </a:pPr>
            <a:r>
              <a:rPr lang="fa-IR" sz="51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                    ( دوباره کاري و تکرار )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Slide Number Placeholder 4"/>
          <p:cNvSpPr>
            <a:spLocks noGrp="1"/>
          </p:cNvSpPr>
          <p:nvPr>
            <p:ph type="sldNum" sz="quarter" idx="12"/>
          </p:nvPr>
        </p:nvSpPr>
        <p:spPr bwMode="auto">
          <a:xfrm>
            <a:off x="1" y="6248400"/>
            <a:ext cx="928663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555A65D2-0560-468B-8E46-7AB0991F8D26}" type="slidenum">
              <a:rPr lang="ar-SA" smtClean="0">
                <a:latin typeface="Arial" charset="0"/>
              </a:rPr>
              <a:pPr/>
              <a:t>145</a:t>
            </a:fld>
            <a:endParaRPr lang="en-US" dirty="0" smtClean="0">
              <a:latin typeface="Arial" charset="0"/>
            </a:endParaRPr>
          </a:p>
        </p:txBody>
      </p:sp>
      <p:sp>
        <p:nvSpPr>
          <p:cNvPr id="7065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357159" y="1071546"/>
            <a:ext cx="8208963" cy="5399088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2- بالا رفتن حجم و هزينه نگهداري قطعات يدکي؛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(هر گروه غير متمرکزي براي خودش يک انبار قطعات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 يدکي دارد)،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11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3- يکنواختي در کار کارگران و کارکنان نت؛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(به علت کوچکي محيطي که در آن انجام وظيفه مي کنند)،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12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4- عدم آشنايي کارکنان نت يک بخش با ساير تخصص هاي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 مربوط به حرفه خودشان ( </a:t>
            </a:r>
            <a:r>
              <a:rPr lang="fa-IR" sz="3200" i="1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کار ثابت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و  </a:t>
            </a:r>
            <a:r>
              <a:rPr lang="fa-IR" sz="3200" i="1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محيط کوچک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)؛ 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 نمي توانند يک ديد وسيع و جامع پيدا کنند،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Slide Number Placeholder 2"/>
          <p:cNvSpPr>
            <a:spLocks noGrp="1"/>
          </p:cNvSpPr>
          <p:nvPr>
            <p:ph type="sldNum" sz="quarter" idx="12"/>
          </p:nvPr>
        </p:nvSpPr>
        <p:spPr bwMode="auto">
          <a:xfrm>
            <a:off x="0" y="6248400"/>
            <a:ext cx="990600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75D92D2C-E7E6-4121-B9E5-1B9844BBC1C7}" type="slidenum">
              <a:rPr lang="ar-SA" smtClean="0">
                <a:latin typeface="Arial" charset="0"/>
              </a:rPr>
              <a:pPr/>
              <a:t>146</a:t>
            </a:fld>
            <a:endParaRPr lang="en-US" dirty="0" smtClean="0">
              <a:latin typeface="Arial" charset="0"/>
            </a:endParaRPr>
          </a:p>
        </p:txBody>
      </p:sp>
      <p:sp>
        <p:nvSpPr>
          <p:cNvPr id="7065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1" y="500064"/>
            <a:ext cx="8459788" cy="5399087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32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5- عدم وجود امکانات آموزشي براي کارکنان نت؛ </a:t>
            </a:r>
          </a:p>
          <a:p>
            <a:pPr marL="274320" indent="-274320" algn="just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( کارکنان نت زير نظر مدير توليد هستند و مدير توليد</a:t>
            </a:r>
          </a:p>
          <a:p>
            <a:pPr marL="274320" indent="-274320" algn="just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 هم توجه اش به امور توليد معطوف است و فراهم نمودن </a:t>
            </a:r>
          </a:p>
          <a:p>
            <a:pPr marL="274320" indent="-274320" algn="just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امکانات آموزشي براي کارکنان نت در درجه دوم اهميت </a:t>
            </a:r>
          </a:p>
          <a:p>
            <a:pPr marL="274320" indent="-274320" algn="just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قرار مي گيرد )،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20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6- عدم امکان مطالعه و بررسي بازده گروه هاي نت و مقايسه 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 وضعيت کلي ماشين ها و تجهيزات در سطح کارخانه (از نظر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 ميزان خرابي ها ، از کار افتادگي ها و . . . و از نظر عملکرد شان)،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Slide Number Placeholder 2"/>
          <p:cNvSpPr>
            <a:spLocks noGrp="1"/>
          </p:cNvSpPr>
          <p:nvPr>
            <p:ph type="sldNum" sz="quarter" idx="12"/>
          </p:nvPr>
        </p:nvSpPr>
        <p:spPr bwMode="auto">
          <a:xfrm>
            <a:off x="0" y="6248400"/>
            <a:ext cx="990600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D21E49B9-C101-4E63-9559-232FF8A71A33}" type="slidenum">
              <a:rPr lang="ar-SA" smtClean="0">
                <a:latin typeface="Arial" charset="0"/>
              </a:rPr>
              <a:pPr/>
              <a:t>147</a:t>
            </a:fld>
            <a:endParaRPr lang="en-US" dirty="0" smtClean="0">
              <a:latin typeface="Arial" charset="0"/>
            </a:endParaRPr>
          </a:p>
        </p:txBody>
      </p:sp>
      <p:sp>
        <p:nvSpPr>
          <p:cNvPr id="7065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285721" y="1142984"/>
            <a:ext cx="8208963" cy="5399088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7- بهره وري از نيروي انساني و ابزار آلات مربوط به نت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در يک سيستم متمرکز بالاتر از يک سيستم غير متمرکز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است،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20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8- پايين بودن ميزان کاربرد نيروي انساني؛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 ( پر کردن محل هاي محتاج به کارهاي تعميراتي 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  به وسيله نقل و انتقال کارگران )،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20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9- خطر اينکه مسئوليت ها و اهداف نت در ”تعميرات بعد از خرابي“ خلاصه شود و اهداف اصلي و مسئوليت هاي آن ناديده گرفته شود،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Slide Number Placeholder 2"/>
          <p:cNvSpPr>
            <a:spLocks noGrp="1"/>
          </p:cNvSpPr>
          <p:nvPr>
            <p:ph type="sldNum" sz="quarter" idx="12"/>
          </p:nvPr>
        </p:nvSpPr>
        <p:spPr bwMode="auto">
          <a:xfrm>
            <a:off x="0" y="6248400"/>
            <a:ext cx="990600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1050E90F-9240-41DB-93DF-49E48F02CE2E}" type="slidenum">
              <a:rPr lang="ar-SA" smtClean="0">
                <a:latin typeface="Arial" charset="0"/>
              </a:rPr>
              <a:pPr/>
              <a:t>148</a:t>
            </a:fld>
            <a:endParaRPr lang="en-US" dirty="0" smtClean="0">
              <a:latin typeface="Arial" charset="0"/>
            </a:endParaRPr>
          </a:p>
        </p:txBody>
      </p:sp>
      <p:sp>
        <p:nvSpPr>
          <p:cNvPr id="7065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214283" y="1000108"/>
            <a:ext cx="8208963" cy="5399088"/>
          </a:xfrm>
        </p:spPr>
        <p:txBody>
          <a:bodyPr>
            <a:normAutofit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سوال :  </a:t>
            </a:r>
            <a:r>
              <a:rPr lang="fa-IR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تمرکز يا عدم تمرکز ؟      </a:t>
            </a:r>
            <a:r>
              <a:rPr lang="fa-IR" sz="32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جواب :   </a:t>
            </a:r>
            <a:r>
              <a:rPr lang="fa-IR" sz="3200" b="1" i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هيچکدام</a:t>
            </a:r>
            <a:r>
              <a:rPr lang="fa-IR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1100" dirty="0" smtClean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                                    </a:t>
            </a:r>
            <a:r>
              <a:rPr lang="fa-IR" sz="3200" dirty="0" smtClean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  <a:cs typeface="HMOJTABA" pitchFamily="2" charset="-78"/>
              </a:rPr>
              <a:t>“نيمه متمرکز يا مختلط“ !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1700" dirty="0" smtClean="0">
              <a:solidFill>
                <a:srgbClr val="FFCC99"/>
              </a:solidFill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در يک هدف نهايي بايد سعي بر آن باشد که امور نت عمدتاً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شامل کارهاي برنامه ريزي شده باشد و با انجام پيشگيري هاي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لازم احتياج به عمليات اضطراري کاهش يابد 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18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در اغلب صنايع بيشتر تمايل به سمت تمرکز است تا عدم تمرکز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و به طور کلي در مقايسه بوسيله ي شاخص هايي، مشخص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مي شود که ارزش سيستم هاي متمرکز  بيشتر از غير متمرکز است .</a:t>
            </a:r>
            <a:endParaRPr lang="fa-IR" sz="3200" dirty="0" smtClean="0">
              <a:solidFill>
                <a:srgbClr val="FFCC99"/>
              </a:solidFill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Slide Number Placeholder 2"/>
          <p:cNvSpPr>
            <a:spLocks noGrp="1"/>
          </p:cNvSpPr>
          <p:nvPr>
            <p:ph type="sldNum" sz="quarter" idx="12"/>
          </p:nvPr>
        </p:nvSpPr>
        <p:spPr bwMode="auto">
          <a:xfrm>
            <a:off x="0" y="6248400"/>
            <a:ext cx="1066800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97995E60-60FA-4876-B874-4247BD6F87C6}" type="slidenum">
              <a:rPr lang="ar-SA" smtClean="0">
                <a:latin typeface="Arial" charset="0"/>
              </a:rPr>
              <a:pPr/>
              <a:t>149</a:t>
            </a:fld>
            <a:endParaRPr lang="en-US" dirty="0" smtClean="0">
              <a:latin typeface="Arial" charset="0"/>
            </a:endParaRPr>
          </a:p>
        </p:txBody>
      </p:sp>
      <p:sp>
        <p:nvSpPr>
          <p:cNvPr id="7065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642911" y="1071546"/>
            <a:ext cx="8208963" cy="5399088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ولي در عمل نمي توان مزاياي يک سيستم غير متمرکز را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بکلي ناديده گرفت!</a:t>
            </a:r>
          </a:p>
          <a:p>
            <a:pPr marL="274320" indent="-274320" algn="just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32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algn="just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  حالت بهينه آن است که با ترکيبي مناسب از سازمان هاي </a:t>
            </a:r>
          </a:p>
          <a:p>
            <a:pPr marL="274320" indent="-274320" algn="just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  متمرکز و سازمان هاي غير متمرکز نت، يک سازمان  </a:t>
            </a:r>
          </a:p>
          <a:p>
            <a:pPr marL="274320" indent="-274320" algn="just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 نيمه متمرکز  يا مختلط ايجاد نمود به نحوي که بتوان از </a:t>
            </a:r>
          </a:p>
          <a:p>
            <a:pPr marL="274320" indent="-274320" algn="just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 مزاياي مثبت هر دو سازمان برخوردار شد .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 txBox="1">
            <a:spLocks noChangeArrowheads="1"/>
          </p:cNvSpPr>
          <p:nvPr/>
        </p:nvSpPr>
        <p:spPr bwMode="auto">
          <a:xfrm>
            <a:off x="1142976" y="1142984"/>
            <a:ext cx="7272339" cy="539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marL="274320" marR="0" lvl="0" indent="-274320" defTabSz="914400" eaLnBrk="1" latinLnBrk="0" hangingPunct="1">
              <a:lnSpc>
                <a:spcPct val="100000"/>
              </a:lnSpc>
              <a:buClr>
                <a:schemeClr val="accent2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lang="fa-IR" i="1" u="sng" dirty="0" smtClean="0"/>
              <a:t>سرفصل ها :</a:t>
            </a:r>
          </a:p>
          <a:p>
            <a:pPr marL="274320" marR="0" lvl="0" indent="-27432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2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fa-IR" sz="1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HMOJTABA" pitchFamily="2" charset="-78"/>
            </a:endParaRPr>
          </a:p>
          <a:p>
            <a:pPr marL="274320" marR="0" lvl="0" indent="-27432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F0066"/>
              </a:buClr>
              <a:buSzPct val="75000"/>
              <a:buFont typeface="Wingdings" pitchFamily="2" charset="2"/>
              <a:buChar char="Ù"/>
              <a:tabLst/>
              <a:defRPr/>
            </a:pPr>
            <a:r>
              <a:rPr kumimoji="0" lang="fa-IR" sz="3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HMOJTABA" pitchFamily="2" charset="-78"/>
              </a:rPr>
              <a:t>كليات</a:t>
            </a:r>
          </a:p>
          <a:p>
            <a:pPr marL="274320" marR="0" lvl="0" indent="-27432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F0066"/>
              </a:buClr>
              <a:buSzPct val="75000"/>
              <a:buFont typeface="Wingdings" pitchFamily="2" charset="2"/>
              <a:buChar char="Ù"/>
              <a:tabLst/>
              <a:defRPr/>
            </a:pPr>
            <a:r>
              <a:rPr kumimoji="0" lang="fa-IR" sz="3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HMOJTABA" pitchFamily="2" charset="-78"/>
              </a:rPr>
              <a:t>برنامه ريزي و کنترل امور نگهداري و تعميرات</a:t>
            </a:r>
          </a:p>
          <a:p>
            <a:pPr marL="274320" marR="0" lvl="0" indent="-27432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F0066"/>
              </a:buClr>
              <a:buSzPct val="75000"/>
              <a:buFont typeface="Wingdings" pitchFamily="2" charset="2"/>
              <a:buChar char="Ù"/>
              <a:tabLst/>
              <a:defRPr/>
            </a:pPr>
            <a:r>
              <a:rPr kumimoji="0" lang="fa-IR" sz="3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HMOJTABA" pitchFamily="2" charset="-78"/>
              </a:rPr>
              <a:t>نمونه هايي از سيستم کنترل</a:t>
            </a:r>
          </a:p>
          <a:p>
            <a:pPr marL="274320" marR="0" lvl="0" indent="-27432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F0066"/>
              </a:buClr>
              <a:buSzPct val="75000"/>
              <a:buFont typeface="Wingdings" pitchFamily="2" charset="2"/>
              <a:buChar char="Ù"/>
              <a:tabLst/>
              <a:defRPr/>
            </a:pPr>
            <a:r>
              <a:rPr kumimoji="0" lang="fa-IR" sz="3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HMOJTABA" pitchFamily="2" charset="-78"/>
              </a:rPr>
              <a:t>مديريت و پرسنل بخش نگهداري و تعميرات</a:t>
            </a:r>
          </a:p>
          <a:p>
            <a:pPr marL="274320" marR="0" lvl="0" indent="-27432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F0066"/>
              </a:buClr>
              <a:buSzPct val="75000"/>
              <a:buFont typeface="Wingdings" pitchFamily="2" charset="2"/>
              <a:buChar char="Ù"/>
              <a:tabLst/>
              <a:defRPr/>
            </a:pPr>
            <a:r>
              <a:rPr kumimoji="0" lang="fa-IR" sz="3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HMOJTABA" pitchFamily="2" charset="-78"/>
              </a:rPr>
              <a:t>تشكيلات سازماني نگهداري و تعميرات</a:t>
            </a:r>
            <a:endParaRPr kumimoji="0" lang="en-US" sz="36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HMOJTABA" pitchFamily="2" charset="-78"/>
            </a:endParaRPr>
          </a:p>
        </p:txBody>
      </p:sp>
      <p:sp>
        <p:nvSpPr>
          <p:cNvPr id="3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762000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CE2E2E33-DFBF-4F4A-BC99-5E9A13CEC4BF}" type="slidenum">
              <a:rPr lang="ar-SA" smtClean="0">
                <a:latin typeface="Arial" charset="0"/>
              </a:rPr>
              <a:pPr/>
              <a:t>15</a:t>
            </a:fld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Slide Number Placeholder 2"/>
          <p:cNvSpPr>
            <a:spLocks noGrp="1"/>
          </p:cNvSpPr>
          <p:nvPr>
            <p:ph type="sldNum" sz="quarter" idx="12"/>
          </p:nvPr>
        </p:nvSpPr>
        <p:spPr bwMode="auto">
          <a:xfrm>
            <a:off x="0" y="6248400"/>
            <a:ext cx="990600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DA17E485-0F2E-4EF9-96EC-32D374320A9E}" type="slidenum">
              <a:rPr lang="ar-SA" smtClean="0">
                <a:latin typeface="Arial" charset="0"/>
              </a:rPr>
              <a:pPr/>
              <a:t>150</a:t>
            </a:fld>
            <a:endParaRPr lang="en-US" dirty="0" smtClean="0">
              <a:latin typeface="Arial" charset="0"/>
            </a:endParaRPr>
          </a:p>
        </p:txBody>
      </p:sp>
      <p:sp>
        <p:nvSpPr>
          <p:cNvPr id="7065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214283" y="1071546"/>
            <a:ext cx="8208963" cy="5399088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سيستم هاي نت نيمه متمرکز در موارد بسياري  در صنايع 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بکارگرفته شده و نتايج خوبي داشته است </a:t>
            </a:r>
            <a:r>
              <a:rPr lang="fa-IR" sz="3200" dirty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. ( مثل 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سيستم هاي 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None/>
              <a:defRPr/>
            </a:pPr>
            <a:r>
              <a:rPr lang="fa-IR" sz="3200" dirty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توليد پيوسته </a:t>
            </a:r>
            <a:r>
              <a:rPr lang="fa-IR" sz="3200" dirty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و 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صنايع  توليد </a:t>
            </a:r>
            <a:r>
              <a:rPr lang="fa-IR" sz="3200" dirty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فلزات ) </a:t>
            </a:r>
            <a:endParaRPr lang="fa-IR" sz="32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32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البته درسيستم هاي توليد پيوسته چون هزينه هاي رکودهاي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اضطراري زياد است , وجود نيروهاي نت آماده به کار مقرون به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صرفه و اقتصادي است .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32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( مثلاً لوله اتصال بخار بترکد يا لوله انتقال گاز و مايعات سوراخ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شود و . . . )؛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Slide Number Placeholder 2"/>
          <p:cNvSpPr>
            <a:spLocks noGrp="1"/>
          </p:cNvSpPr>
          <p:nvPr>
            <p:ph type="sldNum" sz="quarter" idx="12"/>
          </p:nvPr>
        </p:nvSpPr>
        <p:spPr bwMode="auto">
          <a:xfrm>
            <a:off x="0" y="6248400"/>
            <a:ext cx="990600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8A433DCF-EC43-45C0-B250-60583167AB1C}" type="slidenum">
              <a:rPr lang="ar-SA" smtClean="0">
                <a:latin typeface="Arial" charset="0"/>
              </a:rPr>
              <a:pPr/>
              <a:t>151</a:t>
            </a:fld>
            <a:endParaRPr lang="en-US" dirty="0" smtClean="0">
              <a:latin typeface="Arial" charset="0"/>
            </a:endParaRPr>
          </a:p>
        </p:txBody>
      </p:sp>
      <p:sp>
        <p:nvSpPr>
          <p:cNvPr id="7065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714348" y="1000108"/>
            <a:ext cx="8208963" cy="5399088"/>
          </a:xfrm>
        </p:spPr>
        <p:txBody>
          <a:bodyPr>
            <a:normAutofit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عواملي که در نوع و ميزان تمرکز مؤثر است :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12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1- وسعت کارخانه از نظر تعداد و گستردگي کارگاه ها،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32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2- عدم وجود وجه اشتراک در نوع خدمات فني مورد لزوم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 در کارگاه هاي مختلف؛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  مثال کارخانه داروسازي :  ماشين هاي قسمت توليد و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                                   ماشين هاي قسمت بسته بندي،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  مثال نيروگاه برق هسته اي : ديگ بخار و تأسيسات هسته ايي،</a:t>
            </a:r>
          </a:p>
          <a:p>
            <a:pPr marL="274320" indent="-274320" eaLnBrk="1" fontAlgn="auto" hangingPunct="1">
              <a:spcAft>
                <a:spcPts val="0"/>
              </a:spcAft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  مثال کارخانه سيمان :  اتاق فرمان و کوره هاي گرنده ي آن،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Slide Number Placeholder 2"/>
          <p:cNvSpPr>
            <a:spLocks noGrp="1"/>
          </p:cNvSpPr>
          <p:nvPr>
            <p:ph type="sldNum" sz="quarter" idx="12"/>
          </p:nvPr>
        </p:nvSpPr>
        <p:spPr bwMode="auto">
          <a:xfrm>
            <a:off x="0" y="6248400"/>
            <a:ext cx="1066800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2036AA12-876E-452E-ADF4-17E9AB38444E}" type="slidenum">
              <a:rPr lang="ar-SA" smtClean="0">
                <a:latin typeface="Arial" charset="0"/>
              </a:rPr>
              <a:pPr/>
              <a:t>152</a:t>
            </a:fld>
            <a:endParaRPr lang="en-US" dirty="0" smtClean="0">
              <a:latin typeface="Arial" charset="0"/>
            </a:endParaRPr>
          </a:p>
        </p:txBody>
      </p:sp>
      <p:sp>
        <p:nvSpPr>
          <p:cNvPr id="7065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285721" y="1142984"/>
            <a:ext cx="8208963" cy="5399088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3- عوامل مسدود کننده راه بين کارگاه ها مثل شاهراه ها ,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 راه آهن , کانال هاي روباز , خطوط فشار قوي جريان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 و . . . که در شرايط اضطراري مي تواند موجب بروز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 مشکلات ايمني و کاهش سرعت ارائه سرويس هاي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 فني شود 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32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4- سازمان و شرايط خاص آن .  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Slide Number Placeholder 20"/>
          <p:cNvSpPr>
            <a:spLocks noGrp="1"/>
          </p:cNvSpPr>
          <p:nvPr>
            <p:ph type="sldNum" sz="quarter" idx="12"/>
          </p:nvPr>
        </p:nvSpPr>
        <p:spPr bwMode="auto">
          <a:xfrm>
            <a:off x="0" y="6248400"/>
            <a:ext cx="1066800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63B9A038-35EB-4CF4-8608-05A61D120C83}" type="slidenum">
              <a:rPr lang="ar-SA" smtClean="0">
                <a:latin typeface="Arial" charset="0"/>
              </a:rPr>
              <a:pPr/>
              <a:t>153</a:t>
            </a:fld>
            <a:endParaRPr lang="en-US" dirty="0" smtClean="0">
              <a:latin typeface="Arial" charset="0"/>
            </a:endParaRPr>
          </a:p>
        </p:txBody>
      </p:sp>
      <p:sp>
        <p:nvSpPr>
          <p:cNvPr id="7065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214283" y="1071546"/>
            <a:ext cx="8208963" cy="5399088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چارت سازماني نت نيمه متمرکز :</a:t>
            </a:r>
          </a:p>
        </p:txBody>
      </p:sp>
      <p:grpSp>
        <p:nvGrpSpPr>
          <p:cNvPr id="2" name="Group 52"/>
          <p:cNvGrpSpPr>
            <a:grpSpLocks/>
          </p:cNvGrpSpPr>
          <p:nvPr/>
        </p:nvGrpSpPr>
        <p:grpSpPr bwMode="auto">
          <a:xfrm>
            <a:off x="141257" y="2571744"/>
            <a:ext cx="8713787" cy="3819525"/>
            <a:chOff x="-1" y="1661"/>
            <a:chExt cx="5489" cy="2406"/>
          </a:xfrm>
        </p:grpSpPr>
        <p:sp>
          <p:nvSpPr>
            <p:cNvPr id="129029" name="Text Box 4"/>
            <p:cNvSpPr txBox="1">
              <a:spLocks noChangeArrowheads="1"/>
            </p:cNvSpPr>
            <p:nvPr/>
          </p:nvSpPr>
          <p:spPr bwMode="auto">
            <a:xfrm>
              <a:off x="3490" y="1661"/>
              <a:ext cx="1106" cy="368"/>
            </a:xfrm>
            <a:prstGeom prst="rect">
              <a:avLst/>
            </a:prstGeom>
            <a:solidFill>
              <a:schemeClr val="accent1"/>
            </a:solidFill>
            <a:ln w="25400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a-IR" sz="3200" dirty="0" smtClean="0">
                  <a:solidFill>
                    <a:schemeClr val="bg1"/>
                  </a:solidFill>
                </a:rPr>
                <a:t>مديرامور توليد</a:t>
              </a:r>
              <a:endParaRPr lang="en-US" sz="3200" dirty="0">
                <a:solidFill>
                  <a:schemeClr val="bg1"/>
                </a:solidFill>
              </a:endParaRPr>
            </a:p>
          </p:txBody>
        </p:sp>
        <p:sp>
          <p:nvSpPr>
            <p:cNvPr id="129030" name="Text Box 5"/>
            <p:cNvSpPr txBox="1">
              <a:spLocks noChangeArrowheads="1"/>
            </p:cNvSpPr>
            <p:nvPr/>
          </p:nvSpPr>
          <p:spPr bwMode="auto">
            <a:xfrm>
              <a:off x="4066" y="2613"/>
              <a:ext cx="1164" cy="320"/>
            </a:xfrm>
            <a:prstGeom prst="rect">
              <a:avLst/>
            </a:prstGeom>
            <a:solidFill>
              <a:schemeClr val="accent1"/>
            </a:solidFill>
            <a:ln w="25400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a-IR" sz="2700" dirty="0">
                  <a:solidFill>
                    <a:schemeClr val="bg1"/>
                  </a:solidFill>
                </a:rPr>
                <a:t>کارگاه </a:t>
              </a:r>
              <a:r>
                <a:rPr lang="fa-IR" sz="2700" dirty="0" smtClean="0">
                  <a:solidFill>
                    <a:schemeClr val="bg1"/>
                  </a:solidFill>
                </a:rPr>
                <a:t>توليدي </a:t>
              </a:r>
              <a:r>
                <a:rPr lang="fa-IR" sz="2700" dirty="0">
                  <a:solidFill>
                    <a:schemeClr val="bg1"/>
                  </a:solidFill>
                </a:rPr>
                <a:t>1</a:t>
              </a:r>
              <a:endParaRPr lang="en-US" sz="2700" dirty="0">
                <a:solidFill>
                  <a:schemeClr val="bg1"/>
                </a:solidFill>
              </a:endParaRPr>
            </a:p>
          </p:txBody>
        </p:sp>
        <p:sp>
          <p:nvSpPr>
            <p:cNvPr id="129031" name="Text Box 6"/>
            <p:cNvSpPr txBox="1">
              <a:spLocks noChangeArrowheads="1"/>
            </p:cNvSpPr>
            <p:nvPr/>
          </p:nvSpPr>
          <p:spPr bwMode="auto">
            <a:xfrm>
              <a:off x="-1" y="2749"/>
              <a:ext cx="1841" cy="368"/>
            </a:xfrm>
            <a:prstGeom prst="rect">
              <a:avLst/>
            </a:prstGeom>
            <a:solidFill>
              <a:schemeClr val="accent1"/>
            </a:solidFill>
            <a:ln w="25400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a-IR" sz="3200" dirty="0">
                  <a:solidFill>
                    <a:schemeClr val="bg1"/>
                  </a:solidFill>
                </a:rPr>
                <a:t>کارگاه </a:t>
              </a:r>
              <a:r>
                <a:rPr lang="fa-IR" sz="3200" dirty="0" smtClean="0">
                  <a:solidFill>
                    <a:schemeClr val="bg1"/>
                  </a:solidFill>
                </a:rPr>
                <a:t>هاي مرکزي </a:t>
              </a:r>
              <a:r>
                <a:rPr lang="fa-IR" sz="3200" dirty="0">
                  <a:solidFill>
                    <a:schemeClr val="bg1"/>
                  </a:solidFill>
                </a:rPr>
                <a:t>نت</a:t>
              </a:r>
              <a:endParaRPr lang="en-US" sz="3200" dirty="0">
                <a:solidFill>
                  <a:schemeClr val="bg1"/>
                </a:solidFill>
              </a:endParaRPr>
            </a:p>
          </p:txBody>
        </p:sp>
        <p:sp>
          <p:nvSpPr>
            <p:cNvPr id="129032" name="Text Box 8"/>
            <p:cNvSpPr txBox="1">
              <a:spLocks noChangeArrowheads="1"/>
            </p:cNvSpPr>
            <p:nvPr/>
          </p:nvSpPr>
          <p:spPr bwMode="auto">
            <a:xfrm>
              <a:off x="2569" y="2613"/>
              <a:ext cx="1164" cy="320"/>
            </a:xfrm>
            <a:prstGeom prst="rect">
              <a:avLst/>
            </a:prstGeom>
            <a:solidFill>
              <a:schemeClr val="accent1"/>
            </a:solidFill>
            <a:ln w="25400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a-IR" sz="2700" dirty="0">
                  <a:solidFill>
                    <a:schemeClr val="bg1"/>
                  </a:solidFill>
                </a:rPr>
                <a:t>کارگاه </a:t>
              </a:r>
              <a:r>
                <a:rPr lang="fa-IR" sz="2700" dirty="0" smtClean="0">
                  <a:solidFill>
                    <a:schemeClr val="bg1"/>
                  </a:solidFill>
                </a:rPr>
                <a:t>توليدي </a:t>
              </a:r>
              <a:r>
                <a:rPr lang="fa-IR" sz="2700" dirty="0">
                  <a:solidFill>
                    <a:schemeClr val="bg1"/>
                  </a:solidFill>
                </a:rPr>
                <a:t>2</a:t>
              </a:r>
              <a:endParaRPr lang="en-US" sz="2700" dirty="0">
                <a:solidFill>
                  <a:schemeClr val="bg1"/>
                </a:solidFill>
              </a:endParaRPr>
            </a:p>
          </p:txBody>
        </p:sp>
        <p:sp>
          <p:nvSpPr>
            <p:cNvPr id="129033" name="Line 9"/>
            <p:cNvSpPr>
              <a:spLocks noChangeShapeType="1"/>
            </p:cNvSpPr>
            <p:nvPr/>
          </p:nvSpPr>
          <p:spPr bwMode="auto">
            <a:xfrm>
              <a:off x="3969" y="2069"/>
              <a:ext cx="0" cy="272"/>
            </a:xfrm>
            <a:prstGeom prst="line">
              <a:avLst/>
            </a:prstGeom>
            <a:noFill/>
            <a:ln w="25400">
              <a:solidFill>
                <a:schemeClr val="accent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29034" name="Line 12"/>
            <p:cNvSpPr>
              <a:spLocks noChangeShapeType="1"/>
            </p:cNvSpPr>
            <p:nvPr/>
          </p:nvSpPr>
          <p:spPr bwMode="auto">
            <a:xfrm>
              <a:off x="3062" y="2341"/>
              <a:ext cx="0" cy="272"/>
            </a:xfrm>
            <a:prstGeom prst="line">
              <a:avLst/>
            </a:prstGeom>
            <a:noFill/>
            <a:ln w="25400">
              <a:solidFill>
                <a:schemeClr val="accent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29035" name="Line 13"/>
            <p:cNvSpPr>
              <a:spLocks noChangeShapeType="1"/>
            </p:cNvSpPr>
            <p:nvPr/>
          </p:nvSpPr>
          <p:spPr bwMode="auto">
            <a:xfrm>
              <a:off x="4649" y="2341"/>
              <a:ext cx="0" cy="272"/>
            </a:xfrm>
            <a:prstGeom prst="line">
              <a:avLst/>
            </a:prstGeom>
            <a:noFill/>
            <a:ln w="25400">
              <a:solidFill>
                <a:schemeClr val="accent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29036" name="Line 14"/>
            <p:cNvSpPr>
              <a:spLocks noChangeShapeType="1"/>
            </p:cNvSpPr>
            <p:nvPr/>
          </p:nvSpPr>
          <p:spPr bwMode="auto">
            <a:xfrm>
              <a:off x="884" y="2432"/>
              <a:ext cx="1" cy="304"/>
            </a:xfrm>
            <a:prstGeom prst="line">
              <a:avLst/>
            </a:prstGeom>
            <a:noFill/>
            <a:ln w="25400">
              <a:solidFill>
                <a:schemeClr val="accent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29037" name="Line 15"/>
            <p:cNvSpPr>
              <a:spLocks noChangeShapeType="1"/>
            </p:cNvSpPr>
            <p:nvPr/>
          </p:nvSpPr>
          <p:spPr bwMode="auto">
            <a:xfrm>
              <a:off x="3062" y="2341"/>
              <a:ext cx="1587" cy="0"/>
            </a:xfrm>
            <a:prstGeom prst="line">
              <a:avLst/>
            </a:prstGeom>
            <a:noFill/>
            <a:ln w="25400">
              <a:solidFill>
                <a:schemeClr val="accent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29038" name="Freeform 22"/>
            <p:cNvSpPr>
              <a:spLocks/>
            </p:cNvSpPr>
            <p:nvPr/>
          </p:nvSpPr>
          <p:spPr bwMode="auto">
            <a:xfrm>
              <a:off x="1648" y="3417"/>
              <a:ext cx="3308" cy="9"/>
            </a:xfrm>
            <a:custGeom>
              <a:avLst/>
              <a:gdLst>
                <a:gd name="T0" fmla="*/ 0 w 3308"/>
                <a:gd name="T1" fmla="*/ 9 h 9"/>
                <a:gd name="T2" fmla="*/ 381 w 3308"/>
                <a:gd name="T3" fmla="*/ 6 h 9"/>
                <a:gd name="T4" fmla="*/ 2953 w 3308"/>
                <a:gd name="T5" fmla="*/ 6 h 9"/>
                <a:gd name="T6" fmla="*/ 3308 w 3308"/>
                <a:gd name="T7" fmla="*/ 0 h 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308"/>
                <a:gd name="T13" fmla="*/ 0 h 9"/>
                <a:gd name="T14" fmla="*/ 3308 w 3308"/>
                <a:gd name="T15" fmla="*/ 9 h 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308" h="9">
                  <a:moveTo>
                    <a:pt x="0" y="9"/>
                  </a:moveTo>
                  <a:lnTo>
                    <a:pt x="381" y="6"/>
                  </a:lnTo>
                  <a:lnTo>
                    <a:pt x="2953" y="6"/>
                  </a:lnTo>
                  <a:lnTo>
                    <a:pt x="3308" y="0"/>
                  </a:lnTo>
                </a:path>
              </a:pathLst>
            </a:custGeom>
            <a:noFill/>
            <a:ln w="25400">
              <a:solidFill>
                <a:schemeClr val="accent2"/>
              </a:solidFill>
              <a:round/>
              <a:headEnd/>
              <a:tailEnd/>
            </a:ln>
          </p:spPr>
          <p:txBody>
            <a:bodyPr/>
            <a:lstStyle/>
            <a:p>
              <a:endParaRPr lang="fa-IR" sz="3200"/>
            </a:p>
          </p:txBody>
        </p:sp>
        <p:sp>
          <p:nvSpPr>
            <p:cNvPr id="129039" name="Line 23"/>
            <p:cNvSpPr>
              <a:spLocks noChangeShapeType="1"/>
            </p:cNvSpPr>
            <p:nvPr/>
          </p:nvSpPr>
          <p:spPr bwMode="auto">
            <a:xfrm>
              <a:off x="3062" y="2931"/>
              <a:ext cx="0" cy="816"/>
            </a:xfrm>
            <a:prstGeom prst="line">
              <a:avLst/>
            </a:prstGeom>
            <a:noFill/>
            <a:ln w="25400">
              <a:solidFill>
                <a:schemeClr val="accent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29040" name="Text Box 24"/>
            <p:cNvSpPr txBox="1">
              <a:spLocks noChangeArrowheads="1"/>
            </p:cNvSpPr>
            <p:nvPr/>
          </p:nvSpPr>
          <p:spPr bwMode="auto">
            <a:xfrm>
              <a:off x="2247" y="3747"/>
              <a:ext cx="1545" cy="320"/>
            </a:xfrm>
            <a:prstGeom prst="rect">
              <a:avLst/>
            </a:prstGeom>
            <a:solidFill>
              <a:schemeClr val="accent1"/>
            </a:solidFill>
            <a:ln w="25400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a-IR" sz="2700">
                  <a:solidFill>
                    <a:schemeClr val="bg1"/>
                  </a:solidFill>
                </a:rPr>
                <a:t>نت مستقر در کارگاه 1</a:t>
              </a:r>
              <a:endParaRPr lang="en-US" sz="2700" dirty="0">
                <a:solidFill>
                  <a:schemeClr val="bg1"/>
                </a:solidFill>
              </a:endParaRPr>
            </a:p>
          </p:txBody>
        </p:sp>
        <p:sp>
          <p:nvSpPr>
            <p:cNvPr id="129041" name="Text Box 28"/>
            <p:cNvSpPr txBox="1">
              <a:spLocks noChangeArrowheads="1"/>
            </p:cNvSpPr>
            <p:nvPr/>
          </p:nvSpPr>
          <p:spPr bwMode="auto">
            <a:xfrm>
              <a:off x="1461" y="1661"/>
              <a:ext cx="1299" cy="368"/>
            </a:xfrm>
            <a:prstGeom prst="rect">
              <a:avLst/>
            </a:prstGeom>
            <a:solidFill>
              <a:schemeClr val="accent1"/>
            </a:solidFill>
            <a:ln w="25400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a-IR" sz="3200" dirty="0" smtClean="0">
                  <a:solidFill>
                    <a:schemeClr val="bg1"/>
                  </a:solidFill>
                </a:rPr>
                <a:t>مديريت </a:t>
              </a:r>
              <a:r>
                <a:rPr lang="fa-IR" sz="3200" dirty="0">
                  <a:solidFill>
                    <a:schemeClr val="bg1"/>
                  </a:solidFill>
                </a:rPr>
                <a:t>امور </a:t>
              </a:r>
              <a:r>
                <a:rPr lang="fa-IR" sz="3200" dirty="0" smtClean="0">
                  <a:solidFill>
                    <a:schemeClr val="bg1"/>
                  </a:solidFill>
                </a:rPr>
                <a:t>فني</a:t>
              </a:r>
              <a:endParaRPr lang="en-US" sz="3200" dirty="0">
                <a:solidFill>
                  <a:schemeClr val="bg1"/>
                </a:solidFill>
              </a:endParaRPr>
            </a:p>
          </p:txBody>
        </p:sp>
        <p:sp>
          <p:nvSpPr>
            <p:cNvPr id="129042" name="Line 35"/>
            <p:cNvSpPr>
              <a:spLocks noChangeShapeType="1"/>
            </p:cNvSpPr>
            <p:nvPr/>
          </p:nvSpPr>
          <p:spPr bwMode="auto">
            <a:xfrm>
              <a:off x="4649" y="2976"/>
              <a:ext cx="0" cy="771"/>
            </a:xfrm>
            <a:prstGeom prst="line">
              <a:avLst/>
            </a:prstGeom>
            <a:noFill/>
            <a:ln w="25400">
              <a:solidFill>
                <a:schemeClr val="accent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29043" name="Line 40"/>
            <p:cNvSpPr>
              <a:spLocks noChangeShapeType="1"/>
            </p:cNvSpPr>
            <p:nvPr/>
          </p:nvSpPr>
          <p:spPr bwMode="auto">
            <a:xfrm>
              <a:off x="884" y="2432"/>
              <a:ext cx="1180" cy="0"/>
            </a:xfrm>
            <a:prstGeom prst="line">
              <a:avLst/>
            </a:prstGeom>
            <a:noFill/>
            <a:ln w="25400">
              <a:solidFill>
                <a:schemeClr val="accent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29044" name="Line 42"/>
            <p:cNvSpPr>
              <a:spLocks noChangeShapeType="1"/>
            </p:cNvSpPr>
            <p:nvPr/>
          </p:nvSpPr>
          <p:spPr bwMode="auto">
            <a:xfrm>
              <a:off x="2064" y="2024"/>
              <a:ext cx="0" cy="1406"/>
            </a:xfrm>
            <a:prstGeom prst="line">
              <a:avLst/>
            </a:prstGeom>
            <a:noFill/>
            <a:ln w="25400">
              <a:solidFill>
                <a:schemeClr val="accent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29045" name="Text Box 49"/>
            <p:cNvSpPr txBox="1">
              <a:spLocks noChangeArrowheads="1"/>
            </p:cNvSpPr>
            <p:nvPr/>
          </p:nvSpPr>
          <p:spPr bwMode="auto">
            <a:xfrm>
              <a:off x="3943" y="3747"/>
              <a:ext cx="1545" cy="320"/>
            </a:xfrm>
            <a:prstGeom prst="rect">
              <a:avLst/>
            </a:prstGeom>
            <a:solidFill>
              <a:schemeClr val="accent1"/>
            </a:solidFill>
            <a:ln w="25400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a-IR" sz="2700">
                  <a:solidFill>
                    <a:schemeClr val="bg1"/>
                  </a:solidFill>
                </a:rPr>
                <a:t>نت مستقر در کارگاه 1</a:t>
              </a:r>
              <a:endParaRPr lang="en-US" sz="2700" dirty="0">
                <a:solidFill>
                  <a:schemeClr val="bg1"/>
                </a:solidFill>
              </a:endParaRPr>
            </a:p>
          </p:txBody>
        </p:sp>
      </p:grp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Slide Number Placeholder 2"/>
          <p:cNvSpPr>
            <a:spLocks noGrp="1"/>
          </p:cNvSpPr>
          <p:nvPr>
            <p:ph type="sldNum" sz="quarter" idx="12"/>
          </p:nvPr>
        </p:nvSpPr>
        <p:spPr bwMode="auto">
          <a:xfrm>
            <a:off x="0" y="6248400"/>
            <a:ext cx="914400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9767EC7A-B69A-4DFE-8808-0956EDE76D76}" type="slidenum">
              <a:rPr lang="ar-SA" smtClean="0">
                <a:latin typeface="Arial" charset="0"/>
              </a:rPr>
              <a:pPr/>
              <a:t>154</a:t>
            </a:fld>
            <a:endParaRPr lang="en-US" dirty="0" smtClean="0">
              <a:latin typeface="Arial" charset="0"/>
            </a:endParaRPr>
          </a:p>
        </p:txBody>
      </p:sp>
      <p:sp>
        <p:nvSpPr>
          <p:cNvPr id="7065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214283" y="928670"/>
            <a:ext cx="8208963" cy="5399088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تعريف نت نيمه متمرکز :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20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در يک سازمان مختلط , امور مديريت و سرپرستي و ارائه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خط مشي هاي کلي ( برقراري ارتباط با گروه هاي نت 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مستقر در کارگاه هاي توليدي ) در يک واحد به نام </a:t>
            </a:r>
            <a:r>
              <a:rPr lang="fa-IR" sz="32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مديريت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امور فني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متمرکز است ولي به منظور بهره وري از سهولت 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ارتباطات و ساير مزايايي که يک سيستم غير متمرکز دارد،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در هر يک از کارگاه هاي توليدي يک گروه ثابت از طرف 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تشکيلات مرکزي نت مأموريت خواهند داشت .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Slide Number Placeholder 2"/>
          <p:cNvSpPr>
            <a:spLocks noGrp="1"/>
          </p:cNvSpPr>
          <p:nvPr>
            <p:ph type="sldNum" sz="quarter" idx="12"/>
          </p:nvPr>
        </p:nvSpPr>
        <p:spPr bwMode="auto">
          <a:xfrm>
            <a:off x="0" y="6248400"/>
            <a:ext cx="990600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DC6DDFDC-8ECB-4142-8183-D3691C920E52}" type="slidenum">
              <a:rPr lang="ar-SA" smtClean="0">
                <a:latin typeface="Arial" charset="0"/>
              </a:rPr>
              <a:pPr/>
              <a:t>155</a:t>
            </a:fld>
            <a:endParaRPr lang="en-US" dirty="0" smtClean="0">
              <a:latin typeface="Arial" charset="0"/>
            </a:endParaRPr>
          </a:p>
        </p:txBody>
      </p:sp>
      <p:sp>
        <p:nvSpPr>
          <p:cNvPr id="7065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500034" y="857232"/>
            <a:ext cx="8208963" cy="5399088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600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نکته مهم و ضروري :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3200" b="1" i="1" u="sng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بايد به طور صريح و روشن , حدود دستورات و نظارت هاي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کارگاه هاي توليدي و کادر مرکزي نت بر گروه هاي مأمور به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خدمت معين باشد 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32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حدود اختيارات هر کدام ( کادر مرکزي نت  ؛  کارگاه توليدي )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برگروه هاي مستقر در کارگاه هاي توليدي از قبل تعريف شده و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معين باشد .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Slide Number Placeholder 2"/>
          <p:cNvSpPr>
            <a:spLocks noGrp="1"/>
          </p:cNvSpPr>
          <p:nvPr>
            <p:ph type="sldNum" sz="quarter" idx="12"/>
          </p:nvPr>
        </p:nvSpPr>
        <p:spPr bwMode="auto">
          <a:xfrm>
            <a:off x="0" y="6248400"/>
            <a:ext cx="914400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B0934E51-1655-412E-B99D-20358FE01FEE}" type="slidenum">
              <a:rPr lang="ar-SA" smtClean="0">
                <a:latin typeface="Arial" charset="0"/>
              </a:rPr>
              <a:pPr/>
              <a:t>156</a:t>
            </a:fld>
            <a:endParaRPr lang="en-US" dirty="0" smtClean="0">
              <a:latin typeface="Arial" charset="0"/>
            </a:endParaRPr>
          </a:p>
        </p:txBody>
      </p:sp>
      <p:sp>
        <p:nvSpPr>
          <p:cNvPr id="7065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214283" y="928670"/>
            <a:ext cx="8208963" cy="5399088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کارگاه مرکزي نت :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20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در سازمان مختلط , علاوه بر گروه هاي نت مستقر درکارگاه هاي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توليدي ( که زير نظر مديريت امور فني کار مي کنند ) ، يک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کارگاه مجهز نيز تحت عنوان کارگاه مرکزي نت وجود دارد که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خدمات فني خاص و حساس را به کارگاه هاي توليدي ارائه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مي کند، ( همچنين به گروه هاي نت مستقر در کارگاه هاي توليد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اگر لازم باشد سرويس هايي را ارائه مي کند ).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Slide Number Placeholder 6"/>
          <p:cNvSpPr>
            <a:spLocks noGrp="1"/>
          </p:cNvSpPr>
          <p:nvPr>
            <p:ph type="sldNum" sz="quarter" idx="12"/>
          </p:nvPr>
        </p:nvSpPr>
        <p:spPr bwMode="auto">
          <a:xfrm>
            <a:off x="0" y="6248400"/>
            <a:ext cx="990600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A4F7366E-AF83-4A0F-9A64-31CB58604BDD}" type="slidenum">
              <a:rPr lang="ar-SA" smtClean="0">
                <a:latin typeface="Arial" charset="0"/>
              </a:rPr>
              <a:pPr/>
              <a:t>157</a:t>
            </a:fld>
            <a:endParaRPr lang="en-US" dirty="0" smtClean="0">
              <a:latin typeface="Arial" charset="0"/>
            </a:endParaRPr>
          </a:p>
        </p:txBody>
      </p:sp>
      <p:sp>
        <p:nvSpPr>
          <p:cNvPr id="7065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214283" y="1071546"/>
            <a:ext cx="8208963" cy="5399088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جمع بندي مطلب: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انجام خدمات سرويس , تنظيم ماشين آلات , تعميرات روز مره ,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تعمير خرابي هاي آني و پيش بيني نشده , ارسال گزارش هاي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کارکرد و آمار و اطلاعات لازم ( اطلاعات بازگشتي ) ,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عمليات روغن کاري و تميز کاري .</a:t>
            </a: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990600" y="4419600"/>
            <a:ext cx="3024188" cy="923925"/>
            <a:chOff x="1020" y="2795"/>
            <a:chExt cx="1905" cy="582"/>
          </a:xfrm>
        </p:grpSpPr>
        <p:sp>
          <p:nvSpPr>
            <p:cNvPr id="133126" name="Text Box 3"/>
            <p:cNvSpPr txBox="1">
              <a:spLocks noChangeArrowheads="1"/>
            </p:cNvSpPr>
            <p:nvPr/>
          </p:nvSpPr>
          <p:spPr bwMode="auto">
            <a:xfrm>
              <a:off x="1020" y="2795"/>
              <a:ext cx="1411" cy="582"/>
            </a:xfrm>
            <a:prstGeom prst="rect">
              <a:avLst/>
            </a:prstGeom>
            <a:solidFill>
              <a:schemeClr val="accent1"/>
            </a:solidFill>
            <a:ln w="25400">
              <a:solidFill>
                <a:schemeClr val="accent2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fa-IR" sz="2700" dirty="0">
                  <a:solidFill>
                    <a:schemeClr val="bg1"/>
                  </a:solidFill>
                </a:rPr>
                <a:t>گروه </a:t>
              </a:r>
              <a:r>
                <a:rPr lang="fa-IR" sz="2700" dirty="0" smtClean="0">
                  <a:solidFill>
                    <a:schemeClr val="bg1"/>
                  </a:solidFill>
                </a:rPr>
                <a:t>هاي  </a:t>
              </a:r>
              <a:r>
                <a:rPr lang="fa-IR" sz="2700" dirty="0">
                  <a:solidFill>
                    <a:schemeClr val="bg1"/>
                  </a:solidFill>
                </a:rPr>
                <a:t>مستقر </a:t>
              </a:r>
            </a:p>
            <a:p>
              <a:pPr algn="ctr"/>
              <a:r>
                <a:rPr lang="fa-IR" sz="2700" dirty="0">
                  <a:solidFill>
                    <a:schemeClr val="bg1"/>
                  </a:solidFill>
                </a:rPr>
                <a:t>در کارگاه ها</a:t>
              </a:r>
              <a:endParaRPr lang="en-US" sz="2700" dirty="0">
                <a:solidFill>
                  <a:schemeClr val="bg1"/>
                </a:solidFill>
              </a:endParaRPr>
            </a:p>
          </p:txBody>
        </p:sp>
        <p:sp>
          <p:nvSpPr>
            <p:cNvPr id="133127" name="Line 4"/>
            <p:cNvSpPr>
              <a:spLocks noChangeShapeType="1"/>
            </p:cNvSpPr>
            <p:nvPr/>
          </p:nvSpPr>
          <p:spPr bwMode="auto">
            <a:xfrm>
              <a:off x="2426" y="3067"/>
              <a:ext cx="499" cy="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dirty="0"/>
            </a:p>
          </p:txBody>
        </p:sp>
      </p:grpSp>
      <p:sp>
        <p:nvSpPr>
          <p:cNvPr id="133125" name="Text Box 6"/>
          <p:cNvSpPr txBox="1">
            <a:spLocks noChangeArrowheads="1"/>
          </p:cNvSpPr>
          <p:nvPr/>
        </p:nvSpPr>
        <p:spPr bwMode="auto">
          <a:xfrm>
            <a:off x="4319082" y="4572009"/>
            <a:ext cx="379462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a-IR" sz="3200" dirty="0"/>
              <a:t>فقط </a:t>
            </a:r>
            <a:r>
              <a:rPr lang="fa-IR" sz="3200" dirty="0" smtClean="0"/>
              <a:t>بکارگيري </a:t>
            </a:r>
            <a:r>
              <a:rPr lang="fa-IR" sz="3200" dirty="0"/>
              <a:t>گروه </a:t>
            </a:r>
            <a:r>
              <a:rPr lang="fa-IR" sz="3200" dirty="0" smtClean="0"/>
              <a:t>هاي </a:t>
            </a:r>
            <a:r>
              <a:rPr lang="fa-IR" sz="3200" dirty="0"/>
              <a:t>مأمور</a:t>
            </a:r>
            <a:endParaRPr lang="en-US" sz="3200" dirty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Slide Number Placeholder 6"/>
          <p:cNvSpPr>
            <a:spLocks noGrp="1"/>
          </p:cNvSpPr>
          <p:nvPr>
            <p:ph type="sldNum" sz="quarter" idx="12"/>
          </p:nvPr>
        </p:nvSpPr>
        <p:spPr bwMode="auto">
          <a:xfrm>
            <a:off x="0" y="6248400"/>
            <a:ext cx="990600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D06B01FF-688F-468B-B595-17C0CD95BAE5}" type="slidenum">
              <a:rPr lang="ar-SA" smtClean="0">
                <a:latin typeface="Arial" charset="0"/>
              </a:rPr>
              <a:pPr/>
              <a:t>158</a:t>
            </a:fld>
            <a:endParaRPr lang="en-US" dirty="0" smtClean="0">
              <a:latin typeface="Arial" charset="0"/>
            </a:endParaRPr>
          </a:p>
        </p:txBody>
      </p:sp>
      <p:sp>
        <p:nvSpPr>
          <p:cNvPr id="7065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214283" y="1001712"/>
            <a:ext cx="8208963" cy="5399088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تعيين روش ها و خط مشي هاي کلي , آموزش , حقوق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و دستمزد , نقل و انتقال , ارتقاء , امور سرپرستي , مديريت ,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کنترل بازدهي کارکنان نت , رسيدگي به فاکتور هاي انساني ,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فراهم آوردن لباس , محل استراحت , کمد مناسب , امکانات استحمام , کمک به رفاه شخصي و . . .  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914400" y="4419600"/>
            <a:ext cx="3024187" cy="923925"/>
            <a:chOff x="1020" y="2795"/>
            <a:chExt cx="1905" cy="582"/>
          </a:xfrm>
        </p:grpSpPr>
        <p:sp>
          <p:nvSpPr>
            <p:cNvPr id="134150" name="Text Box 3"/>
            <p:cNvSpPr txBox="1">
              <a:spLocks noChangeArrowheads="1"/>
            </p:cNvSpPr>
            <p:nvPr/>
          </p:nvSpPr>
          <p:spPr bwMode="auto">
            <a:xfrm>
              <a:off x="1020" y="2795"/>
              <a:ext cx="1411" cy="582"/>
            </a:xfrm>
            <a:prstGeom prst="rect">
              <a:avLst/>
            </a:prstGeom>
            <a:solidFill>
              <a:schemeClr val="accent1"/>
            </a:solidFill>
            <a:ln w="25400">
              <a:solidFill>
                <a:schemeClr val="accent2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fa-IR" sz="2700" dirty="0" smtClean="0">
                  <a:solidFill>
                    <a:schemeClr val="bg1"/>
                  </a:solidFill>
                </a:rPr>
                <a:t>مديريت </a:t>
              </a:r>
              <a:r>
                <a:rPr lang="fa-IR" sz="2700" dirty="0">
                  <a:solidFill>
                    <a:schemeClr val="bg1"/>
                  </a:solidFill>
                </a:rPr>
                <a:t>امور </a:t>
              </a:r>
              <a:r>
                <a:rPr lang="fa-IR" sz="2700" dirty="0" smtClean="0">
                  <a:solidFill>
                    <a:schemeClr val="bg1"/>
                  </a:solidFill>
                </a:rPr>
                <a:t>فني </a:t>
              </a:r>
              <a:endParaRPr lang="fa-IR" sz="2700" dirty="0">
                <a:solidFill>
                  <a:schemeClr val="bg1"/>
                </a:solidFill>
              </a:endParaRPr>
            </a:p>
            <a:p>
              <a:pPr algn="ctr"/>
              <a:r>
                <a:rPr lang="fa-IR" sz="2700" dirty="0">
                  <a:solidFill>
                    <a:schemeClr val="bg1"/>
                  </a:solidFill>
                </a:rPr>
                <a:t>( کادر </a:t>
              </a:r>
              <a:r>
                <a:rPr lang="fa-IR" sz="2700" dirty="0" smtClean="0">
                  <a:solidFill>
                    <a:schemeClr val="bg1"/>
                  </a:solidFill>
                </a:rPr>
                <a:t>مرکزي </a:t>
              </a:r>
              <a:r>
                <a:rPr lang="fa-IR" sz="2700" dirty="0">
                  <a:solidFill>
                    <a:schemeClr val="bg1"/>
                  </a:solidFill>
                </a:rPr>
                <a:t>)</a:t>
              </a:r>
              <a:endParaRPr lang="en-US" sz="2700" dirty="0">
                <a:solidFill>
                  <a:schemeClr val="bg1"/>
                </a:solidFill>
              </a:endParaRPr>
            </a:p>
          </p:txBody>
        </p:sp>
        <p:sp>
          <p:nvSpPr>
            <p:cNvPr id="134151" name="Line 4"/>
            <p:cNvSpPr>
              <a:spLocks noChangeShapeType="1"/>
            </p:cNvSpPr>
            <p:nvPr/>
          </p:nvSpPr>
          <p:spPr bwMode="auto">
            <a:xfrm>
              <a:off x="2426" y="3067"/>
              <a:ext cx="499" cy="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dirty="0"/>
            </a:p>
          </p:txBody>
        </p:sp>
      </p:grpSp>
      <p:sp>
        <p:nvSpPr>
          <p:cNvPr id="134149" name="Text Box 5"/>
          <p:cNvSpPr txBox="1">
            <a:spLocks noChangeArrowheads="1"/>
          </p:cNvSpPr>
          <p:nvPr/>
        </p:nvSpPr>
        <p:spPr bwMode="auto">
          <a:xfrm>
            <a:off x="3976173" y="4572001"/>
            <a:ext cx="428835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a-IR" sz="3200" dirty="0"/>
              <a:t>کنترل و </a:t>
            </a:r>
            <a:r>
              <a:rPr lang="fa-IR" sz="3200" dirty="0" smtClean="0"/>
              <a:t>مديريت </a:t>
            </a:r>
            <a:r>
              <a:rPr lang="fa-IR" sz="3200" dirty="0"/>
              <a:t>بر گروه </a:t>
            </a:r>
            <a:r>
              <a:rPr lang="fa-IR" sz="3200" dirty="0" smtClean="0"/>
              <a:t>هاي </a:t>
            </a:r>
            <a:r>
              <a:rPr lang="fa-IR" sz="3200" dirty="0"/>
              <a:t>مأمور</a:t>
            </a:r>
            <a:endParaRPr lang="en-US" sz="3200" dirty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0" y="6248400"/>
            <a:ext cx="990600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69BDD2FC-B9A7-45E4-A721-39CC9B097F06}" type="slidenum">
              <a:rPr lang="ar-SA" smtClean="0">
                <a:latin typeface="Arial" charset="0"/>
              </a:rPr>
              <a:pPr/>
              <a:t>159</a:t>
            </a:fld>
            <a:endParaRPr lang="en-US" dirty="0" smtClean="0">
              <a:latin typeface="Arial" charset="0"/>
            </a:endParaRPr>
          </a:p>
        </p:txBody>
      </p:sp>
      <p:sp>
        <p:nvSpPr>
          <p:cNvPr id="7065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285721" y="928670"/>
            <a:ext cx="8208963" cy="5399088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ارائه خدمات فني خاص و حساس به کارگاه هاي نت مستقر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در کارگاه هاي توليدي؛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مثلا : تعميرات خودرو ها , تعميرات ابزار دقيق , تراشکاري ,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جوشکاري هاي حساس روي قطعات يدکي , اموري که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به طور مستمر مورد نياز کارگاه هاي توليدي نيست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مثل خدمات بنايي و . . . 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1066800" y="4648200"/>
            <a:ext cx="3024187" cy="507999"/>
            <a:chOff x="1020" y="2795"/>
            <a:chExt cx="1905" cy="320"/>
          </a:xfrm>
        </p:grpSpPr>
        <p:sp>
          <p:nvSpPr>
            <p:cNvPr id="135173" name="Text Box 3"/>
            <p:cNvSpPr txBox="1">
              <a:spLocks noChangeArrowheads="1"/>
            </p:cNvSpPr>
            <p:nvPr/>
          </p:nvSpPr>
          <p:spPr bwMode="auto">
            <a:xfrm>
              <a:off x="1020" y="2795"/>
              <a:ext cx="1411" cy="320"/>
            </a:xfrm>
            <a:prstGeom prst="rect">
              <a:avLst/>
            </a:prstGeom>
            <a:solidFill>
              <a:schemeClr val="accent1"/>
            </a:solidFill>
            <a:ln w="25400">
              <a:solidFill>
                <a:schemeClr val="accent2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fa-IR" sz="2700" dirty="0">
                  <a:solidFill>
                    <a:schemeClr val="bg1"/>
                  </a:solidFill>
                </a:rPr>
                <a:t>کارگاه </a:t>
              </a:r>
              <a:r>
                <a:rPr lang="fa-IR" sz="2700" dirty="0" smtClean="0">
                  <a:solidFill>
                    <a:schemeClr val="bg1"/>
                  </a:solidFill>
                </a:rPr>
                <a:t>مرکزي </a:t>
              </a:r>
              <a:r>
                <a:rPr lang="fa-IR" sz="2700" dirty="0">
                  <a:solidFill>
                    <a:schemeClr val="bg1"/>
                  </a:solidFill>
                </a:rPr>
                <a:t>نت</a:t>
              </a:r>
              <a:endParaRPr lang="en-US" sz="2700" dirty="0">
                <a:solidFill>
                  <a:schemeClr val="bg1"/>
                </a:solidFill>
              </a:endParaRPr>
            </a:p>
          </p:txBody>
        </p:sp>
        <p:sp>
          <p:nvSpPr>
            <p:cNvPr id="135174" name="Line 4"/>
            <p:cNvSpPr>
              <a:spLocks noChangeShapeType="1"/>
            </p:cNvSpPr>
            <p:nvPr/>
          </p:nvSpPr>
          <p:spPr bwMode="auto">
            <a:xfrm>
              <a:off x="2426" y="3022"/>
              <a:ext cx="499" cy="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dirty="0"/>
            </a:p>
          </p:txBody>
        </p:sp>
      </p:grpSp>
      <p:sp>
        <p:nvSpPr>
          <p:cNvPr id="7" name="Rectangle 6"/>
          <p:cNvSpPr/>
          <p:nvPr/>
        </p:nvSpPr>
        <p:spPr>
          <a:xfrm>
            <a:off x="4000497" y="4786322"/>
            <a:ext cx="435768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dirty="0" smtClean="0"/>
              <a:t>ارائه خدمات فني خاص و حساس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 txBox="1">
            <a:spLocks noChangeArrowheads="1"/>
          </p:cNvSpPr>
          <p:nvPr/>
        </p:nvSpPr>
        <p:spPr bwMode="auto">
          <a:xfrm>
            <a:off x="1071537" y="1071546"/>
            <a:ext cx="7272339" cy="539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marL="274320" marR="0" lvl="0" indent="-27432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2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fa-IR" sz="28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HMOJTABA" pitchFamily="2" charset="-78"/>
              </a:rPr>
              <a:t> </a:t>
            </a:r>
            <a:r>
              <a:rPr lang="fa-IR" i="1" u="sng" dirty="0" smtClean="0"/>
              <a:t>سرفصل ها  ( ادامه)  </a:t>
            </a:r>
            <a:r>
              <a:rPr kumimoji="0" lang="fa-IR" sz="28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HMOJTABA" pitchFamily="2" charset="-78"/>
              </a:rPr>
              <a:t>:</a:t>
            </a:r>
          </a:p>
          <a:p>
            <a:pPr marL="274320" marR="0" lvl="0" indent="-27432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2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fa-IR" sz="1400" b="0" i="1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HMOJTABA" pitchFamily="2" charset="-78"/>
            </a:endParaRPr>
          </a:p>
          <a:p>
            <a:pPr marL="274320" marR="0" lvl="0" indent="-27432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F0066"/>
              </a:buClr>
              <a:buSzPct val="75000"/>
              <a:buFont typeface="Wingdings" pitchFamily="2" charset="2"/>
              <a:buChar char="Ù"/>
              <a:tabLst/>
              <a:defRPr/>
            </a:pPr>
            <a:r>
              <a:rPr kumimoji="0" lang="fa-IR" sz="3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HMOJTABA" pitchFamily="2" charset="-78"/>
              </a:rPr>
              <a:t>بازرسيهاي فني و تعميرات پيشگيري </a:t>
            </a:r>
          </a:p>
          <a:p>
            <a:pPr marL="274320" marR="0" lvl="0" indent="-27432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F0066"/>
              </a:buClr>
              <a:buSzPct val="75000"/>
              <a:buFont typeface="Wingdings" pitchFamily="2" charset="2"/>
              <a:buChar char="Ù"/>
              <a:tabLst/>
              <a:defRPr/>
            </a:pPr>
            <a:r>
              <a:rPr kumimoji="0" lang="fa-IR" sz="3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HMOJTABA" pitchFamily="2" charset="-78"/>
              </a:rPr>
              <a:t>سيستمهاي اطلاعات بازگشتي </a:t>
            </a:r>
          </a:p>
          <a:p>
            <a:pPr marL="274320" marR="0" lvl="0" indent="-27432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F0066"/>
              </a:buClr>
              <a:buSzPct val="75000"/>
              <a:buFont typeface="Wingdings" pitchFamily="2" charset="2"/>
              <a:buChar char="Ù"/>
              <a:tabLst/>
              <a:defRPr/>
            </a:pPr>
            <a:r>
              <a:rPr kumimoji="0" lang="fa-IR" sz="3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HMOJTABA" pitchFamily="2" charset="-78"/>
              </a:rPr>
              <a:t>پيمانكاران</a:t>
            </a:r>
          </a:p>
          <a:p>
            <a:pPr marL="274320" marR="0" lvl="0" indent="-27432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F0066"/>
              </a:buClr>
              <a:buSzPct val="75000"/>
              <a:buFont typeface="Wingdings" pitchFamily="2" charset="2"/>
              <a:buChar char="Ù"/>
              <a:tabLst/>
              <a:defRPr/>
            </a:pPr>
            <a:r>
              <a:rPr kumimoji="0" lang="fa-IR" sz="3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HMOJTABA" pitchFamily="2" charset="-78"/>
              </a:rPr>
              <a:t>استفاده از كامپيوتر در امور برنامه ريزي و كنترل </a:t>
            </a:r>
          </a:p>
          <a:p>
            <a:pPr marL="274320" marR="0" lvl="0" indent="-27432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F0066"/>
              </a:buClr>
              <a:buSzPct val="75000"/>
              <a:buFont typeface="Wingdings" pitchFamily="2" charset="2"/>
              <a:buChar char="Ù"/>
              <a:tabLst/>
              <a:defRPr/>
            </a:pPr>
            <a:r>
              <a:rPr kumimoji="0" lang="fa-IR" sz="3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HMOJTABA" pitchFamily="2" charset="-78"/>
              </a:rPr>
              <a:t>انبارهاي فني </a:t>
            </a:r>
            <a:endParaRPr kumimoji="0" lang="en-US" sz="36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HMOJTABA" pitchFamily="2" charset="-78"/>
            </a:endParaRPr>
          </a:p>
        </p:txBody>
      </p:sp>
      <p:sp>
        <p:nvSpPr>
          <p:cNvPr id="3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762000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CE2E2E33-DFBF-4F4A-BC99-5E9A13CEC4BF}" type="slidenum">
              <a:rPr lang="ar-SA" smtClean="0">
                <a:latin typeface="Arial" charset="0"/>
              </a:rPr>
              <a:pPr/>
              <a:t>16</a:t>
            </a:fld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Slide Number Placeholder 2"/>
          <p:cNvSpPr>
            <a:spLocks noGrp="1"/>
          </p:cNvSpPr>
          <p:nvPr>
            <p:ph type="sldNum" sz="quarter" idx="12"/>
          </p:nvPr>
        </p:nvSpPr>
        <p:spPr bwMode="auto">
          <a:xfrm>
            <a:off x="0" y="6248400"/>
            <a:ext cx="990600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61728E53-97BB-4E02-AB95-D764B8C16340}" type="slidenum">
              <a:rPr lang="ar-SA" smtClean="0">
                <a:latin typeface="Arial" charset="0"/>
              </a:rPr>
              <a:pPr/>
              <a:t>160</a:t>
            </a:fld>
            <a:endParaRPr lang="en-US" dirty="0" smtClean="0">
              <a:latin typeface="Arial" charset="0"/>
            </a:endParaRPr>
          </a:p>
        </p:txBody>
      </p:sp>
      <p:sp>
        <p:nvSpPr>
          <p:cNvPr id="7065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1" y="1196975"/>
            <a:ext cx="8208963" cy="5399088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بررسي ساختمان نت مختلط ( يا نيمه متمرکز ) :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12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اولين قدم  :  تعيين انواع تعميرات اضطراري که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           ممکن است به کرات مورد احتياج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           کارگاه هاي توليدي باشد 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14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پارامتر :    سرعت مبادله اطلاعات و سرعت ارائه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         سرويس هاي تعميري ( بخصوص اضطراري )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32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algn="ctr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i="1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ارائه يک </a:t>
            </a:r>
            <a:r>
              <a:rPr lang="fa-IR" sz="3200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مدل نسبتا عام </a:t>
            </a:r>
            <a:r>
              <a:rPr lang="fa-IR" sz="3200" i="1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در ادامه بحث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Slide Number Placeholder 2"/>
          <p:cNvSpPr>
            <a:spLocks noGrp="1"/>
          </p:cNvSpPr>
          <p:nvPr>
            <p:ph type="sldNum" sz="quarter" idx="12"/>
          </p:nvPr>
        </p:nvSpPr>
        <p:spPr bwMode="auto">
          <a:xfrm>
            <a:off x="0" y="6248400"/>
            <a:ext cx="990600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4A7051ED-5923-4A2D-B372-9F9A4B6BE8BD}" type="slidenum">
              <a:rPr lang="ar-SA" smtClean="0">
                <a:latin typeface="Arial" charset="0"/>
              </a:rPr>
              <a:pPr/>
              <a:t>161</a:t>
            </a:fld>
            <a:endParaRPr lang="en-US" dirty="0" smtClean="0">
              <a:latin typeface="Arial" charset="0"/>
            </a:endParaRPr>
          </a:p>
        </p:txBody>
      </p:sp>
      <p:sp>
        <p:nvSpPr>
          <p:cNvPr id="7065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1142976" y="1142985"/>
            <a:ext cx="7280269" cy="4429156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* </a:t>
            </a:r>
            <a:r>
              <a:rPr lang="fa-IR" sz="32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عدم تمرکز امور الکتريکي و مکانيکي :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32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دو نوع خرابي که اغلب روي ماشين ها رخ مي دهد و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نسبت به ساير انواع خرابي ها ، فراواني اش بيشتر است </a:t>
            </a:r>
          </a:p>
          <a:p>
            <a:pPr marL="274320" indent="-274320" eaLnBrk="1" fontAlgn="auto" hangingPunct="1">
              <a:spcAft>
                <a:spcPts val="0"/>
              </a:spcAft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عبارتند از :  اشکالات مکانيکي و اشکالات الکتريکي 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Slide Number Placeholder 2"/>
          <p:cNvSpPr>
            <a:spLocks noGrp="1"/>
          </p:cNvSpPr>
          <p:nvPr>
            <p:ph type="sldNum" sz="quarter" idx="12"/>
          </p:nvPr>
        </p:nvSpPr>
        <p:spPr bwMode="auto">
          <a:xfrm>
            <a:off x="0" y="6248400"/>
            <a:ext cx="990600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BAE2B80C-2E0D-4087-8217-C7AA95F54EA8}" type="slidenum">
              <a:rPr lang="ar-SA" smtClean="0">
                <a:latin typeface="Arial" charset="0"/>
              </a:rPr>
              <a:pPr/>
              <a:t>162</a:t>
            </a:fld>
            <a:endParaRPr lang="en-US" dirty="0" smtClean="0">
              <a:latin typeface="Arial" charset="0"/>
            </a:endParaRPr>
          </a:p>
        </p:txBody>
      </p:sp>
      <p:sp>
        <p:nvSpPr>
          <p:cNvPr id="7065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1" y="928670"/>
            <a:ext cx="8208963" cy="5399088"/>
          </a:xfrm>
        </p:spPr>
        <p:txBody>
          <a:bodyPr>
            <a:normAutofit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در يک ساختار مختلط امور مکانيکي و الکتريکي از نظر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اجراي عمليات به صورت غير متمرکز عمل مي کنند و در هر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کارگاه توليدي يک گروه مکانيک و يک گروه برقکار ,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متناسب با حجم کارگاه , به طور دائم در همه نوبت هاي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توليد آماده بکار هستند .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20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1- اگر عامل زمان ( سرعت ) در ارائه خدمات نت اي که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    الکتريکي و مکانيکي هستند مهم باشد 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20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2- عامل حجم خدمات و عمليات لازم .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Slide Number Placeholder 2"/>
          <p:cNvSpPr>
            <a:spLocks noGrp="1"/>
          </p:cNvSpPr>
          <p:nvPr>
            <p:ph type="sldNum" sz="quarter" idx="12"/>
          </p:nvPr>
        </p:nvSpPr>
        <p:spPr bwMode="auto">
          <a:xfrm>
            <a:off x="0" y="6248400"/>
            <a:ext cx="914400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DC381540-9224-41AC-8D02-C423A3819823}" type="slidenum">
              <a:rPr lang="ar-SA" smtClean="0">
                <a:latin typeface="Arial" charset="0"/>
              </a:rPr>
              <a:pPr/>
              <a:t>163</a:t>
            </a:fld>
            <a:endParaRPr lang="en-US" dirty="0" smtClean="0">
              <a:latin typeface="Arial" charset="0"/>
            </a:endParaRPr>
          </a:p>
        </p:txBody>
      </p:sp>
      <p:sp>
        <p:nvSpPr>
          <p:cNvPr id="7065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214283" y="1000108"/>
            <a:ext cx="8208963" cy="5399088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* </a:t>
            </a:r>
            <a:r>
              <a:rPr lang="fa-IR" sz="32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تمرکز امور ابزار دقيق :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20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بدليل وجود اتوماسيون و اتصالات منطقي در حرکت هاي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لازم بين ماشين آلات کارگاه ، عامل ابزار دقيق تا حدي بر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حرکت ماشين ها حاکميت دارد 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32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از نظر حجم خدمات و عمليات لازم ، امور ابزار دقيق در درجه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سوم ( بعد از امور مکانيکي و الکتريکي ) قرار خواهد گرفت .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Slide Number Placeholder 2"/>
          <p:cNvSpPr>
            <a:spLocks noGrp="1"/>
          </p:cNvSpPr>
          <p:nvPr>
            <p:ph type="sldNum" sz="quarter" idx="12"/>
          </p:nvPr>
        </p:nvSpPr>
        <p:spPr bwMode="auto">
          <a:xfrm>
            <a:off x="0" y="6248400"/>
            <a:ext cx="914400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10EE4242-375A-489F-89DF-C50E2CBED7E2}" type="slidenum">
              <a:rPr lang="ar-SA" smtClean="0">
                <a:latin typeface="Arial" charset="0"/>
              </a:rPr>
              <a:pPr/>
              <a:t>164</a:t>
            </a:fld>
            <a:endParaRPr lang="en-US" dirty="0" smtClean="0">
              <a:latin typeface="Arial" charset="0"/>
            </a:endParaRPr>
          </a:p>
        </p:txBody>
      </p:sp>
      <p:sp>
        <p:nvSpPr>
          <p:cNvPr id="7065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214283" y="1214422"/>
            <a:ext cx="8208963" cy="5399088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پس بهتر است امور ابزار دقيق , خدماتش به صورت متمرکز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اداره شود و لازم نيست که براي همگي کارگاه ها , در همه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نوبت هاي توليد نيروي متخصص لازم در زمينه ابزار دقيق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در اختيار باشد 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32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spcAft>
                <a:spcPts val="0"/>
              </a:spcAft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يک تيم ابزار دقيق مي </a:t>
            </a:r>
            <a:r>
              <a:rPr lang="fa-IR" sz="3200" dirty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تواند در 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کادر مرکزي آماده به خدمت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باشند و خدمات ابزار دقيق را ارائه کنند .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Slide Number Placeholder 2"/>
          <p:cNvSpPr>
            <a:spLocks noGrp="1"/>
          </p:cNvSpPr>
          <p:nvPr>
            <p:ph type="sldNum" sz="quarter" idx="12"/>
          </p:nvPr>
        </p:nvSpPr>
        <p:spPr bwMode="auto">
          <a:xfrm>
            <a:off x="0" y="6248400"/>
            <a:ext cx="990600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E78DD24F-B808-453B-ADA1-B91614377C5C}" type="slidenum">
              <a:rPr lang="ar-SA" smtClean="0">
                <a:latin typeface="Arial" charset="0"/>
              </a:rPr>
              <a:pPr/>
              <a:t>165</a:t>
            </a:fld>
            <a:endParaRPr lang="en-US" dirty="0" smtClean="0">
              <a:latin typeface="Arial" charset="0"/>
            </a:endParaRPr>
          </a:p>
        </p:txBody>
      </p:sp>
      <p:sp>
        <p:nvSpPr>
          <p:cNvPr id="7065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1571606" y="1196976"/>
            <a:ext cx="6637359" cy="3303595"/>
          </a:xfrm>
        </p:spPr>
        <p:txBody>
          <a:bodyPr>
            <a:normAutofit fontScale="92500"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None/>
              <a:defRPr/>
            </a:pPr>
            <a:r>
              <a:rPr lang="fa-IR" sz="3200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دلايل</a:t>
            </a:r>
            <a:r>
              <a:rPr lang="fa-IR" sz="3200" i="1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تمرکز در خدمات ابزار دقيق :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11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11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11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11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</a:t>
            </a:r>
            <a:r>
              <a:rPr lang="fa-IR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-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کمبود نيروي متخصص در اين زمينه،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32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-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گران بودن دستمزد ها در اين زمينه،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00101" y="1500174"/>
            <a:ext cx="7500991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</a:t>
            </a:r>
            <a:r>
              <a:rPr lang="fa-IR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حجم کار کمتر در مقايسه با امور مکانيکي و الکتريکي ،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    يا بعبارت ديگر پايين بودن کارايي ( بيکار بودن گروه )،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fa-IR" dirty="0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  <a:r>
              <a:rPr lang="fa-IR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</a:t>
            </a:r>
            <a:r>
              <a:rPr lang="fa-IR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خدمات تعميري ابزار دقيق معمولاً احتياج به ابزار آلات 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    دستي يا ماشين آلات سنگين ندارد و به محض بروز اشکال اضطراري مي توان افراد ابزار دقيق ( واقع در کادر مرکزي ) را به عمل فرا خواند.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 bwMode="auto">
          <a:xfrm>
            <a:off x="0" y="6248400"/>
            <a:ext cx="914400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10EE4242-375A-489F-89DF-C50E2CBED7E2}" type="slidenum">
              <a:rPr lang="ar-SA" smtClean="0">
                <a:latin typeface="Arial" charset="0"/>
              </a:rPr>
              <a:pPr/>
              <a:t>166</a:t>
            </a:fld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</p:sld>
</file>

<file path=ppt/slides/slide1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Slide Number Placeholder 2"/>
          <p:cNvSpPr>
            <a:spLocks noGrp="1"/>
          </p:cNvSpPr>
          <p:nvPr>
            <p:ph type="sldNum" sz="quarter" idx="12"/>
          </p:nvPr>
        </p:nvSpPr>
        <p:spPr bwMode="auto">
          <a:xfrm>
            <a:off x="0" y="6248400"/>
            <a:ext cx="914400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A59DBAEB-2E4D-489B-9625-C75A95A521DD}" type="slidenum">
              <a:rPr lang="ar-SA" smtClean="0">
                <a:latin typeface="Arial" charset="0"/>
              </a:rPr>
              <a:pPr/>
              <a:t>167</a:t>
            </a:fld>
            <a:endParaRPr lang="en-US" dirty="0" smtClean="0">
              <a:latin typeface="Arial" charset="0"/>
            </a:endParaRPr>
          </a:p>
        </p:txBody>
      </p:sp>
      <p:sp>
        <p:nvSpPr>
          <p:cNvPr id="7065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1" y="1196975"/>
            <a:ext cx="8208963" cy="5399088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* برنامه ريزي براي اجراي عمليات پيشگيري ( متمرکز ) :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16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برنامه ريزي و انجام عمليات پيشگيري نبايد تحت نظارت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و کنترل امور توليد ( و کارگاه هاي توليدي ) باشد،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14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زيرا :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11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در اين صورت , در موارد بسياري , انجام اين امور تحت شعاع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مسايل توليد قرار مي گيرد و با به تأخير و تعويق افتادن اين امور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ممکن است اصلاً به ورطه فراموشي سپرده شود .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Slide Number Placeholder 2"/>
          <p:cNvSpPr>
            <a:spLocks noGrp="1"/>
          </p:cNvSpPr>
          <p:nvPr>
            <p:ph type="sldNum" sz="quarter" idx="12"/>
          </p:nvPr>
        </p:nvSpPr>
        <p:spPr bwMode="auto">
          <a:xfrm>
            <a:off x="0" y="6248400"/>
            <a:ext cx="990600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7E5C67CF-C1DD-4A18-B815-C0A41D3DAFE6}" type="slidenum">
              <a:rPr lang="ar-SA" smtClean="0">
                <a:latin typeface="Arial" charset="0"/>
              </a:rPr>
              <a:pPr/>
              <a:t>168</a:t>
            </a:fld>
            <a:endParaRPr lang="en-US" dirty="0" smtClean="0">
              <a:latin typeface="Arial" charset="0"/>
            </a:endParaRPr>
          </a:p>
        </p:txBody>
      </p:sp>
      <p:sp>
        <p:nvSpPr>
          <p:cNvPr id="7065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214283" y="928670"/>
            <a:ext cx="8208963" cy="5399088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None/>
              <a:defRPr/>
            </a:pPr>
            <a:r>
              <a:rPr lang="fa-IR" sz="32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* جمع آوري اطلاعات و تجزيه و تحليل اطلاعات فني </a:t>
            </a:r>
          </a:p>
          <a:p>
            <a:pPr marL="274320" indent="-274320" eaLnBrk="1" fontAlgn="auto" hangingPunct="1">
              <a:spcAft>
                <a:spcPts val="0"/>
              </a:spcAft>
              <a:buNone/>
              <a:defRPr/>
            </a:pPr>
            <a:r>
              <a:rPr lang="fa-IR" sz="32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در سيستم ( بصورت متمرکز ) :</a:t>
            </a:r>
          </a:p>
          <a:p>
            <a:pPr marL="274320" indent="-274320" eaLnBrk="1" fontAlgn="auto" hangingPunct="1">
              <a:spcAft>
                <a:spcPts val="0"/>
              </a:spcAft>
              <a:buNone/>
              <a:defRPr/>
            </a:pPr>
            <a:endParaRPr lang="fa-IR" sz="14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در يک سيستم غير متمرکز , هر کارگاه تنها  از وضعيت و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شاخص هاي کار خود مطلع است و نمي تواند يک ديد و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نگرش کلي به سيستم داشته باشد 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12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متمرکز نمودن اطلاعات , باعث مي شود که در هر نوع برنامه ريزي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از اطلاعاتي که مربوط به کل مجتمع صنعتي است , استفاده شود .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Slide Number Placeholder 2"/>
          <p:cNvSpPr>
            <a:spLocks noGrp="1"/>
          </p:cNvSpPr>
          <p:nvPr>
            <p:ph type="sldNum" sz="quarter" idx="12"/>
          </p:nvPr>
        </p:nvSpPr>
        <p:spPr bwMode="auto">
          <a:xfrm>
            <a:off x="0" y="6248400"/>
            <a:ext cx="914400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9F3149E1-616A-4DFA-B2D2-8E084A2239BE}" type="slidenum">
              <a:rPr lang="ar-SA" smtClean="0">
                <a:latin typeface="Arial" charset="0"/>
              </a:rPr>
              <a:pPr/>
              <a:t>169</a:t>
            </a:fld>
            <a:endParaRPr lang="en-US" dirty="0" smtClean="0">
              <a:latin typeface="Arial" charset="0"/>
            </a:endParaRPr>
          </a:p>
        </p:txBody>
      </p:sp>
      <p:sp>
        <p:nvSpPr>
          <p:cNvPr id="7065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928663" y="1214422"/>
            <a:ext cx="7494583" cy="4786346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* امور آموزش و فاکتورهاي انساني (بصورت متمرکز ) :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20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وقتي که کارکنان نت به طور کامل زير نظر مدير امور توليدي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کارگاه هستند , همواره امور آموزش کارکنان به ديده اغماض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گرفته مي شود 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32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توجه به امور آموزش و فاکتورهاي انساني , به صورت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متمرکز و توسط مديريت امور فني دنبال مي شود . 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42977" y="1928803"/>
            <a:ext cx="9020354" cy="38779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spcBef>
                <a:spcPts val="1200"/>
              </a:spcBef>
            </a:pPr>
            <a:r>
              <a:rPr lang="en-US" sz="2800" b="1" i="1" dirty="0" smtClean="0"/>
              <a:t>CM</a:t>
            </a:r>
            <a:r>
              <a:rPr lang="en-US" sz="2800" b="1" dirty="0" smtClean="0"/>
              <a:t> </a:t>
            </a:r>
            <a:r>
              <a:rPr lang="en-US" sz="2800" dirty="0" smtClean="0"/>
              <a:t>:      Condition  Monitoring</a:t>
            </a:r>
          </a:p>
          <a:p>
            <a:pPr algn="l">
              <a:spcBef>
                <a:spcPts val="1200"/>
              </a:spcBef>
            </a:pPr>
            <a:r>
              <a:rPr lang="en-US" sz="2800" b="1" i="1" dirty="0" smtClean="0"/>
              <a:t>CBM</a:t>
            </a:r>
            <a:r>
              <a:rPr lang="en-US" sz="2800" dirty="0" smtClean="0"/>
              <a:t> :   Condition – Based  Maintenance</a:t>
            </a:r>
          </a:p>
          <a:p>
            <a:pPr algn="l">
              <a:spcBef>
                <a:spcPts val="1200"/>
              </a:spcBef>
            </a:pPr>
            <a:r>
              <a:rPr lang="en-US" sz="2800" b="1" i="1" dirty="0" smtClean="0"/>
              <a:t>TBM</a:t>
            </a:r>
            <a:r>
              <a:rPr lang="en-US" sz="2800" dirty="0" smtClean="0"/>
              <a:t> :    Time – Based  Maintenance</a:t>
            </a:r>
          </a:p>
          <a:p>
            <a:pPr algn="l">
              <a:spcBef>
                <a:spcPts val="1200"/>
              </a:spcBef>
            </a:pPr>
            <a:r>
              <a:rPr lang="en-US" sz="2800" b="1" i="1" dirty="0" smtClean="0"/>
              <a:t>PM</a:t>
            </a:r>
            <a:r>
              <a:rPr lang="en-US" sz="2800" dirty="0" smtClean="0"/>
              <a:t> :      Preventive  Maintenance</a:t>
            </a:r>
          </a:p>
          <a:p>
            <a:pPr algn="l">
              <a:spcBef>
                <a:spcPts val="1200"/>
              </a:spcBef>
            </a:pPr>
            <a:r>
              <a:rPr lang="en-US" sz="2800" b="1" i="1" dirty="0" smtClean="0"/>
              <a:t>PdM</a:t>
            </a:r>
            <a:r>
              <a:rPr lang="en-US" sz="2800" dirty="0" smtClean="0"/>
              <a:t> :    Predictive  Maintenance </a:t>
            </a:r>
          </a:p>
          <a:p>
            <a:pPr algn="l">
              <a:spcBef>
                <a:spcPts val="1200"/>
              </a:spcBef>
            </a:pPr>
            <a:r>
              <a:rPr lang="en-US" sz="2800" b="1" i="1" dirty="0" smtClean="0"/>
              <a:t>TPM</a:t>
            </a:r>
            <a:r>
              <a:rPr lang="en-US" sz="2800" dirty="0" smtClean="0"/>
              <a:t> :    Total Productive  Maintenance </a:t>
            </a:r>
          </a:p>
          <a:p>
            <a:endParaRPr lang="en-US" sz="2800" dirty="0" smtClean="0"/>
          </a:p>
        </p:txBody>
      </p:sp>
      <p:sp>
        <p:nvSpPr>
          <p:cNvPr id="3" name="TextBox 2"/>
          <p:cNvSpPr txBox="1"/>
          <p:nvPr/>
        </p:nvSpPr>
        <p:spPr>
          <a:xfrm>
            <a:off x="5408213" y="1071546"/>
            <a:ext cx="306526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0" lang="fa-IR" sz="4000" b="1" i="1" kern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</a:rPr>
              <a:t>برخي اصطلاحات </a:t>
            </a:r>
            <a:r>
              <a:rPr kumimoji="0" lang="fa-IR" sz="4000" b="1" i="1" u="sng" kern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</a:rPr>
              <a:t>:</a:t>
            </a:r>
            <a:endParaRPr kumimoji="0" lang="en-US" sz="4000" b="1" i="1" u="sng" kern="0" dirty="0" smtClean="0">
              <a:effectLst>
                <a:outerShdw blurRad="38100" dist="38100" dir="2700000" algn="tl">
                  <a:srgbClr val="000000"/>
                </a:outerShdw>
              </a:effectLst>
              <a:latin typeface="+mj-lt"/>
              <a:ea typeface="+mj-ea"/>
            </a:endParaRP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762000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CE2E2E33-DFBF-4F4A-BC99-5E9A13CEC4BF}" type="slidenum">
              <a:rPr lang="ar-SA" smtClean="0">
                <a:latin typeface="Arial" charset="0"/>
              </a:rPr>
              <a:pPr/>
              <a:t>17</a:t>
            </a:fld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Slide Number Placeholder 2"/>
          <p:cNvSpPr>
            <a:spLocks noGrp="1"/>
          </p:cNvSpPr>
          <p:nvPr>
            <p:ph type="sldNum" sz="quarter" idx="12"/>
          </p:nvPr>
        </p:nvSpPr>
        <p:spPr bwMode="auto">
          <a:xfrm>
            <a:off x="0" y="6248400"/>
            <a:ext cx="914400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1DF3E689-6904-4F7F-9793-D2A9372BB642}" type="slidenum">
              <a:rPr lang="ar-SA" smtClean="0">
                <a:latin typeface="Arial" charset="0"/>
              </a:rPr>
              <a:pPr/>
              <a:t>170</a:t>
            </a:fld>
            <a:endParaRPr lang="en-US" dirty="0" smtClean="0">
              <a:latin typeface="Arial" charset="0"/>
            </a:endParaRPr>
          </a:p>
        </p:txBody>
      </p:sp>
      <p:sp>
        <p:nvSpPr>
          <p:cNvPr id="7065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214283" y="1071546"/>
            <a:ext cx="8208963" cy="5399088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وظايف دفتر برنامه ريزي نت :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20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1- بخش مهندسي نت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2- بخش اجرايي عمليات نگهداري و تعميرات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   </a:t>
            </a:r>
            <a:r>
              <a:rPr lang="fa-IR" sz="3200" b="1" i="1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( دفتر برنامه ريزي نت )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3- بخش انبار لوازم و قطعات يدکي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20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دفتر برنامه ريزي ارتباط بين قسمت هاي توليد را با گروه هاي 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اجرايي نت برقرار مي سازد .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Slide Number Placeholder 2"/>
          <p:cNvSpPr>
            <a:spLocks noGrp="1"/>
          </p:cNvSpPr>
          <p:nvPr>
            <p:ph type="sldNum" sz="quarter" idx="12"/>
          </p:nvPr>
        </p:nvSpPr>
        <p:spPr bwMode="auto">
          <a:xfrm>
            <a:off x="0" y="6248400"/>
            <a:ext cx="914400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9C0D268E-A28F-4699-8557-6E12F8296DC6}" type="slidenum">
              <a:rPr lang="ar-SA" smtClean="0">
                <a:latin typeface="Arial" charset="0"/>
              </a:rPr>
              <a:pPr/>
              <a:t>171</a:t>
            </a:fld>
            <a:endParaRPr lang="en-US" dirty="0" smtClean="0">
              <a:latin typeface="Arial" charset="0"/>
            </a:endParaRPr>
          </a:p>
        </p:txBody>
      </p:sp>
      <p:sp>
        <p:nvSpPr>
          <p:cNvPr id="7065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357159" y="1214422"/>
            <a:ext cx="8208963" cy="5399088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cs typeface="HMOJTABA" pitchFamily="2" charset="-78"/>
              </a:rPr>
              <a:t>ا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ز وظايف مشخص دفتر برنامه ريزي ، دريافت درخواست هاي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کار تعميراتي و انجام برنامه ريزي هاي کوتاه مدت براي کارهايي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است که بايد توسط گروه هاي اجرايي انجام شود 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32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دفتر برنامه ريزي با کاربرد تکنيکهاي کنترل پروژه نظير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پرت، </a:t>
            </a:r>
            <a:r>
              <a:rPr lang="en-US" sz="2000" i="1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CPM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و گرت ، برنامه ها را براي اجرا آماده نموده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و در عين حال مصالح و مواد لازم را براي انجام کارها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برنامه ريزي مي کند .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Slide Number Placeholder 2"/>
          <p:cNvSpPr>
            <a:spLocks noGrp="1"/>
          </p:cNvSpPr>
          <p:nvPr>
            <p:ph type="sldNum" sz="quarter" idx="12"/>
          </p:nvPr>
        </p:nvSpPr>
        <p:spPr bwMode="auto">
          <a:xfrm>
            <a:off x="0" y="6248400"/>
            <a:ext cx="914400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DE0F115D-5CE5-4BD9-A990-3ACDDD6159BE}" type="slidenum">
              <a:rPr lang="ar-SA" smtClean="0">
                <a:latin typeface="Arial" charset="0"/>
              </a:rPr>
              <a:pPr/>
              <a:t>172</a:t>
            </a:fld>
            <a:endParaRPr lang="en-US" dirty="0" smtClean="0">
              <a:latin typeface="Arial" charset="0"/>
            </a:endParaRPr>
          </a:p>
        </p:txBody>
      </p:sp>
      <p:sp>
        <p:nvSpPr>
          <p:cNvPr id="7065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285721" y="1000108"/>
            <a:ext cx="8208963" cy="5399088"/>
          </a:xfrm>
        </p:spPr>
        <p:txBody>
          <a:bodyPr>
            <a:normAutofit/>
          </a:bodyPr>
          <a:lstStyle/>
          <a:p>
            <a:pPr marL="533400" indent="-53340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اهم وظايف :</a:t>
            </a:r>
          </a:p>
          <a:p>
            <a:pPr marL="533400" indent="-53340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1. برقراري ارتباط بين قسمت هاي توليد با گروههاي اجرايي نت،</a:t>
            </a:r>
          </a:p>
          <a:p>
            <a:pPr marL="533400" indent="-53340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2. دريافت درخواست هاي کار تعميراتي و انجام برنامه ريزي هاي</a:t>
            </a:r>
          </a:p>
          <a:p>
            <a:pPr marL="533400" indent="-53340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کوتاه مدت،</a:t>
            </a:r>
          </a:p>
          <a:p>
            <a:pPr marL="533400" indent="-53340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3. برنامه ريزي براي تأمين نيروي انساني،                            </a:t>
            </a:r>
          </a:p>
          <a:p>
            <a:pPr marL="533400" indent="-53340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4. تهيه مصالح مورد نياز شامل :</a:t>
            </a:r>
          </a:p>
          <a:p>
            <a:pPr marL="533400" indent="-53340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                   - درخواست از انبار نت  </a:t>
            </a:r>
          </a:p>
          <a:p>
            <a:pPr marL="533400" indent="-53340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                   - درخواست خريد از اداره تدارکات و پشتيباني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Slide Number Placeholder 2"/>
          <p:cNvSpPr>
            <a:spLocks noGrp="1"/>
          </p:cNvSpPr>
          <p:nvPr>
            <p:ph type="sldNum" sz="quarter" idx="12"/>
          </p:nvPr>
        </p:nvSpPr>
        <p:spPr bwMode="auto">
          <a:xfrm>
            <a:off x="0" y="6248400"/>
            <a:ext cx="990600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FB74D760-971F-49A8-AC72-B6438D37FC39}" type="slidenum">
              <a:rPr lang="ar-SA" smtClean="0">
                <a:latin typeface="Arial" charset="0"/>
              </a:rPr>
              <a:pPr/>
              <a:t>173</a:t>
            </a:fld>
            <a:endParaRPr lang="en-US" dirty="0" smtClean="0">
              <a:latin typeface="Arial" charset="0"/>
            </a:endParaRPr>
          </a:p>
        </p:txBody>
      </p:sp>
      <p:sp>
        <p:nvSpPr>
          <p:cNvPr id="7065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214283" y="1142984"/>
            <a:ext cx="8281988" cy="5399088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5. برآورد زمان لازم براي اجراي فعاليتهاي مختلف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در هر کار،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6. برقراري ارتباط با گروههاي اجرايي نت، قسمت مهندسي و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قسمتهاي توليد و تهيه برنامه ها با همکاري و هماهنگي آنها،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7. عملي کردن و اجراي برنامه هايي که توسط گروه مهندسي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تهيه شده است 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8. تهيه برنامه هاي کنترل کار (</a:t>
            </a:r>
            <a:r>
              <a:rPr lang="en-US" sz="2000" i="1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CPM_PERT_GERT</a:t>
            </a:r>
            <a:r>
              <a:rPr lang="en-US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)</a:t>
            </a:r>
            <a:endParaRPr lang="fa-IR" sz="3200" dirty="0" smtClean="0">
              <a:cs typeface="HMOJTABA" pitchFamily="2" charset="-78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Slide Number Placeholder 2"/>
          <p:cNvSpPr>
            <a:spLocks noGrp="1"/>
          </p:cNvSpPr>
          <p:nvPr>
            <p:ph type="sldNum" sz="quarter" idx="12"/>
          </p:nvPr>
        </p:nvSpPr>
        <p:spPr bwMode="auto">
          <a:xfrm>
            <a:off x="0" y="6248400"/>
            <a:ext cx="990600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F7C10F3C-A580-405C-B7D6-35F75ADED996}" type="slidenum">
              <a:rPr lang="ar-SA" smtClean="0">
                <a:latin typeface="Arial" charset="0"/>
              </a:rPr>
              <a:pPr/>
              <a:t>174</a:t>
            </a:fld>
            <a:endParaRPr lang="en-US" dirty="0" smtClean="0">
              <a:latin typeface="Arial" charset="0"/>
            </a:endParaRPr>
          </a:p>
        </p:txBody>
      </p:sp>
      <p:sp>
        <p:nvSpPr>
          <p:cNvPr id="7065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1" y="1142984"/>
            <a:ext cx="8459788" cy="5399088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9. الويت بندي درخواستهاي کار تعميراتي،</a:t>
            </a:r>
          </a:p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10. پيگيري نحوه اجراي کار،</a:t>
            </a:r>
          </a:p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11.تعيين هزينه کل انجام کار ( تعيين ساعات کار مصرف شده ، </a:t>
            </a:r>
          </a:p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دريافت اطلاعات نرخ هر ساعت کار از بخش حسابداري  </a:t>
            </a:r>
          </a:p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صنعتي، هزينه مصالح و قطعات مصرف شده )،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Slide Number Placeholder 2"/>
          <p:cNvSpPr>
            <a:spLocks noGrp="1"/>
          </p:cNvSpPr>
          <p:nvPr>
            <p:ph type="sldNum" sz="quarter" idx="12"/>
          </p:nvPr>
        </p:nvSpPr>
        <p:spPr bwMode="auto">
          <a:xfrm>
            <a:off x="0" y="6248400"/>
            <a:ext cx="914400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B0D8DEF3-E3D4-4A36-A50A-44E7FE4EA0E2}" type="slidenum">
              <a:rPr lang="ar-SA" smtClean="0">
                <a:latin typeface="Arial" charset="0"/>
              </a:rPr>
              <a:pPr/>
              <a:t>175</a:t>
            </a:fld>
            <a:endParaRPr lang="en-US" dirty="0" smtClean="0">
              <a:latin typeface="Arial" charset="0"/>
            </a:endParaRPr>
          </a:p>
        </p:txBody>
      </p:sp>
      <p:sp>
        <p:nvSpPr>
          <p:cNvPr id="150531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285721" y="1142984"/>
            <a:ext cx="8208963" cy="5399088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براساس کل ساعات کار انجام شده در ماه قبل و کل هزينه </a:t>
            </a:r>
          </a:p>
          <a:p>
            <a:pPr eaLnBrk="1" hangingPunct="1">
              <a:buFont typeface="Wingdings" pitchFamily="2" charset="2"/>
              <a:buNone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بکار رفته در ماه قبل ، هزينه هر ساعت کار مشخص مي شود . </a:t>
            </a:r>
          </a:p>
          <a:p>
            <a:pPr eaLnBrk="1" hangingPunct="1">
              <a:buFont typeface="Wingdings" pitchFamily="2" charset="2"/>
              <a:buNone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مثلاً هر ساعت کار نت در اين مرکز هزينه،  1000 تومان هزينه داشته است.</a:t>
            </a:r>
          </a:p>
          <a:p>
            <a:pPr eaLnBrk="1" hangingPunct="1">
              <a:buFont typeface="Wingdings" pitchFamily="2" charset="2"/>
              <a:buNone/>
            </a:pPr>
            <a:endParaRPr lang="fa-IR" sz="32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12. تهيه گزارشهاي مديريتي در مورد نحوه کارکرد قسمت نت </a:t>
            </a:r>
          </a:p>
          <a:p>
            <a:pPr eaLnBrk="1" hangingPunct="1">
              <a:buFont typeface="Wingdings" pitchFamily="2" charset="2"/>
              <a:buNone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(شامل آمارهاي فني، مالي و . . . )،</a:t>
            </a:r>
          </a:p>
          <a:p>
            <a:pPr eaLnBrk="1" hangingPunct="1">
              <a:buFont typeface="Wingdings" pitchFamily="2" charset="2"/>
              <a:buNone/>
            </a:pPr>
            <a:endParaRPr lang="fa-IR" sz="3200" dirty="0" smtClean="0">
              <a:cs typeface="HMOJTABA" pitchFamily="2" charset="-78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643176" y="5143513"/>
            <a:ext cx="345639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a-IR" sz="6000" dirty="0" smtClean="0">
                <a:solidFill>
                  <a:srgbClr val="993300"/>
                </a:solidFill>
              </a:rPr>
              <a:t>9  -  2  -  5</a:t>
            </a:r>
            <a:endParaRPr lang="en-US" sz="6000" dirty="0">
              <a:solidFill>
                <a:srgbClr val="993300"/>
              </a:solidFill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Slide Number Placeholder 2"/>
          <p:cNvSpPr>
            <a:spLocks noGrp="1"/>
          </p:cNvSpPr>
          <p:nvPr>
            <p:ph type="sldNum" sz="quarter" idx="12"/>
          </p:nvPr>
        </p:nvSpPr>
        <p:spPr bwMode="auto">
          <a:xfrm>
            <a:off x="0" y="6248400"/>
            <a:ext cx="914400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75FB6004-AD27-4123-A32E-7FE6E26FDD54}" type="slidenum">
              <a:rPr lang="ar-SA" smtClean="0">
                <a:latin typeface="Arial" charset="0"/>
              </a:rPr>
              <a:pPr/>
              <a:t>176</a:t>
            </a:fld>
            <a:endParaRPr lang="en-US" dirty="0" smtClean="0">
              <a:latin typeface="Arial" charset="0"/>
            </a:endParaRPr>
          </a:p>
        </p:txBody>
      </p:sp>
      <p:sp>
        <p:nvSpPr>
          <p:cNvPr id="7065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1" y="1214422"/>
            <a:ext cx="8208963" cy="5399088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32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- تخمين زمان لازم براي انجام فعاليت هاي نت :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18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بهتر است قبل از اجراي کارها ، زمان لازم براي اجراي اجزا ء 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مختلف هر کار برآورد شود .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12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فوايد: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1200" u="sng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- تقسيم و تخصيص نيروي انساني بطور دقيق ( برنامه ريزي نيروي انساني )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32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32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1" y="1196975"/>
            <a:ext cx="8208963" cy="5399088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32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- کنترل و پيگيري بهتر بر نحوه انجام کارهاي تعميراتي و تعيين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کارايي عمليات اجرايي نت 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32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- امکان انجام بهتر برنامه ريزي توليد در مواردي که با عمليات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تعميراتي ارتباط پيدا مي کند 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32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- امکان پذير نمودن اجراي سيستم هاي پرداخت پاداش و دستمزد تشويقي</a:t>
            </a:r>
            <a:endParaRPr lang="fa-IR" sz="3200" dirty="0" smtClean="0">
              <a:cs typeface="HMOJTABA" pitchFamily="2" charset="-78"/>
            </a:endParaRPr>
          </a:p>
        </p:txBody>
      </p:sp>
      <p:sp>
        <p:nvSpPr>
          <p:cNvPr id="4" name="Slide Number Placeholder 2"/>
          <p:cNvSpPr>
            <a:spLocks noGrp="1"/>
          </p:cNvSpPr>
          <p:nvPr>
            <p:ph type="sldNum" sz="quarter" idx="12"/>
          </p:nvPr>
        </p:nvSpPr>
        <p:spPr bwMode="auto">
          <a:xfrm>
            <a:off x="0" y="6248400"/>
            <a:ext cx="914400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10EE4242-375A-489F-89DF-C50E2CBED7E2}" type="slidenum">
              <a:rPr lang="ar-SA" smtClean="0">
                <a:latin typeface="Arial" charset="0"/>
              </a:rPr>
              <a:pPr/>
              <a:t>177</a:t>
            </a:fld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1" y="1196975"/>
            <a:ext cx="8208963" cy="5399088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3200" dirty="0" smtClean="0">
              <a:cs typeface="HMOJTABA" pitchFamily="2" charset="-78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تخمين زمان لازم براي کارهاي نت براحتي کارهاي توليدي نيست 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32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موانع کار :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AutoNum type="arabicPeriod"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عدم تشابه عمليات 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AutoNum type="arabicPeriod"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وجود شرايط گوناگون براي اجراي عمليات مشابه 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AutoNum type="arabicPeriod"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زمان لازم براي عيب يابي را نمي توان تخمين زد .</a:t>
            </a:r>
          </a:p>
        </p:txBody>
      </p:sp>
      <p:sp>
        <p:nvSpPr>
          <p:cNvPr id="4" name="Slide Number Placeholder 2"/>
          <p:cNvSpPr>
            <a:spLocks noGrp="1"/>
          </p:cNvSpPr>
          <p:nvPr>
            <p:ph type="sldNum" sz="quarter" idx="12"/>
          </p:nvPr>
        </p:nvSpPr>
        <p:spPr bwMode="auto">
          <a:xfrm>
            <a:off x="0" y="6248400"/>
            <a:ext cx="914400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10EE4242-375A-489F-89DF-C50E2CBED7E2}" type="slidenum">
              <a:rPr lang="ar-SA" smtClean="0">
                <a:latin typeface="Arial" charset="0"/>
              </a:rPr>
              <a:pPr/>
              <a:t>178</a:t>
            </a:fld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1" y="1196975"/>
            <a:ext cx="8208963" cy="5399088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32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براساس آمار موجود در کشورهاي صنعتي( اروپايي ) نسبت زمان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هاي لازم جهت انجام يک کار تعميراتي به شرح زير بوده است :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32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تماس با استاد کار و صدور دستور کار به پرسنل جهت اعزام به محل( 3 درصد ) 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انتظار وسيله نقليه ( 3 درصد ) 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رفتن به محل، حمل تجهيزات لازم  و مستقر شدن در محل (20 درصد ) .</a:t>
            </a:r>
          </a:p>
        </p:txBody>
      </p:sp>
      <p:sp>
        <p:nvSpPr>
          <p:cNvPr id="4" name="Slide Number Placeholder 2"/>
          <p:cNvSpPr>
            <a:spLocks noGrp="1"/>
          </p:cNvSpPr>
          <p:nvPr>
            <p:ph type="sldNum" sz="quarter" idx="12"/>
          </p:nvPr>
        </p:nvSpPr>
        <p:spPr bwMode="auto">
          <a:xfrm>
            <a:off x="0" y="6248400"/>
            <a:ext cx="914400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10EE4242-375A-489F-89DF-C50E2CBED7E2}" type="slidenum">
              <a:rPr lang="ar-SA" smtClean="0">
                <a:latin typeface="Arial" charset="0"/>
              </a:rPr>
              <a:pPr/>
              <a:t>179</a:t>
            </a:fld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85852" y="1124745"/>
            <a:ext cx="7744812" cy="560153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spcBef>
                <a:spcPts val="600"/>
              </a:spcBef>
            </a:pPr>
            <a:r>
              <a:rPr lang="en-US" sz="2800" b="1" i="1" dirty="0" smtClean="0"/>
              <a:t>RCM</a:t>
            </a:r>
            <a:r>
              <a:rPr lang="en-US" sz="2800" dirty="0" smtClean="0"/>
              <a:t> :       Reliability – Centered  Maintenance</a:t>
            </a:r>
          </a:p>
          <a:p>
            <a:pPr algn="l">
              <a:spcBef>
                <a:spcPts val="600"/>
              </a:spcBef>
            </a:pPr>
            <a:r>
              <a:rPr lang="en-US" sz="2800" b="1" i="1" dirty="0" smtClean="0"/>
              <a:t>AM</a:t>
            </a:r>
            <a:r>
              <a:rPr lang="en-US" sz="2800" dirty="0" smtClean="0"/>
              <a:t> :          Asset management</a:t>
            </a:r>
          </a:p>
          <a:p>
            <a:pPr algn="l">
              <a:spcBef>
                <a:spcPts val="600"/>
              </a:spcBef>
            </a:pPr>
            <a:r>
              <a:rPr lang="en-US" sz="2800" b="1" i="1" dirty="0" smtClean="0"/>
              <a:t>EAM</a:t>
            </a:r>
            <a:r>
              <a:rPr lang="en-US" sz="2800" dirty="0" smtClean="0"/>
              <a:t> :       Enterprise  asset  Management</a:t>
            </a:r>
          </a:p>
          <a:p>
            <a:pPr algn="l">
              <a:spcBef>
                <a:spcPts val="600"/>
              </a:spcBef>
            </a:pPr>
            <a:r>
              <a:rPr lang="en-US" sz="2800" b="1" i="1" dirty="0" smtClean="0"/>
              <a:t>PAM</a:t>
            </a:r>
            <a:r>
              <a:rPr lang="en-US" sz="2800" i="1" dirty="0" smtClean="0"/>
              <a:t> :       </a:t>
            </a:r>
            <a:r>
              <a:rPr lang="en-US" sz="2800" dirty="0" smtClean="0"/>
              <a:t>Physical Asset Management</a:t>
            </a:r>
          </a:p>
          <a:p>
            <a:pPr algn="l">
              <a:spcBef>
                <a:spcPts val="600"/>
              </a:spcBef>
            </a:pPr>
            <a:r>
              <a:rPr lang="en-US" sz="2800" b="1" i="1" dirty="0" smtClean="0"/>
              <a:t>MMIS</a:t>
            </a:r>
            <a:r>
              <a:rPr lang="en-US" sz="2800" dirty="0" smtClean="0"/>
              <a:t> :     Maintenance  Management </a:t>
            </a:r>
          </a:p>
          <a:p>
            <a:pPr algn="l">
              <a:spcBef>
                <a:spcPts val="600"/>
              </a:spcBef>
            </a:pPr>
            <a:r>
              <a:rPr lang="en-US" sz="2800" dirty="0" smtClean="0"/>
              <a:t>                 Information Systems</a:t>
            </a:r>
          </a:p>
          <a:p>
            <a:pPr algn="l">
              <a:spcBef>
                <a:spcPts val="600"/>
              </a:spcBef>
            </a:pPr>
            <a:r>
              <a:rPr lang="en-US" sz="2800" b="1" i="1" dirty="0" smtClean="0"/>
              <a:t>CMMS</a:t>
            </a:r>
            <a:r>
              <a:rPr lang="en-US" sz="2800" dirty="0" smtClean="0"/>
              <a:t> :    Computerized Maintenance </a:t>
            </a:r>
          </a:p>
          <a:p>
            <a:pPr algn="l">
              <a:spcBef>
                <a:spcPts val="600"/>
              </a:spcBef>
            </a:pPr>
            <a:r>
              <a:rPr lang="en-US" sz="2800" dirty="0" smtClean="0"/>
              <a:t>                 Management Systems</a:t>
            </a:r>
          </a:p>
          <a:p>
            <a:pPr algn="l">
              <a:spcBef>
                <a:spcPts val="600"/>
              </a:spcBef>
            </a:pPr>
            <a:r>
              <a:rPr lang="en-US" sz="2800" b="1" i="1" dirty="0" smtClean="0"/>
              <a:t>FME</a:t>
            </a:r>
            <a:r>
              <a:rPr lang="en-US" sz="2800" dirty="0" smtClean="0"/>
              <a:t>A :     Failure  Modes  and  Effects Analysis</a:t>
            </a:r>
          </a:p>
          <a:p>
            <a:pPr algn="l">
              <a:spcBef>
                <a:spcPts val="600"/>
              </a:spcBef>
            </a:pPr>
            <a:r>
              <a:rPr lang="en-US" sz="2800" b="1" i="1" dirty="0" smtClean="0"/>
              <a:t>OEE</a:t>
            </a:r>
            <a:r>
              <a:rPr lang="en-US" sz="2800" dirty="0" smtClean="0"/>
              <a:t> :       Overall  Equipment  Effectiveness</a:t>
            </a:r>
          </a:p>
          <a:p>
            <a:pPr algn="l">
              <a:spcBef>
                <a:spcPts val="600"/>
              </a:spcBef>
            </a:pPr>
            <a:r>
              <a:rPr lang="en-US" sz="2800" b="1" i="1" dirty="0" smtClean="0"/>
              <a:t>AM</a:t>
            </a:r>
            <a:r>
              <a:rPr lang="en-US" sz="2800" dirty="0" smtClean="0"/>
              <a:t> :         Anticipatory  Maintenance</a:t>
            </a:r>
          </a:p>
        </p:txBody>
      </p:sp>
      <p:sp>
        <p:nvSpPr>
          <p:cNvPr id="3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762000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CE2E2E33-DFBF-4F4A-BC99-5E9A13CEC4BF}" type="slidenum">
              <a:rPr lang="ar-SA" smtClean="0">
                <a:latin typeface="Arial" charset="0"/>
              </a:rPr>
              <a:pPr/>
              <a:t>18</a:t>
            </a:fld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1" y="1196975"/>
            <a:ext cx="8208963" cy="5399088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endParaRPr lang="fa-IR" sz="32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مطالعه نقشه، محاسبات و ... ( 4 درصد )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رفع احتياجات شخصي ( 18 درصد )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زمان عملي کار روي دستگاه (عيب يابي و رفع عيب)  ( 52 درصد )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32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</p:txBody>
      </p:sp>
      <p:graphicFrame>
        <p:nvGraphicFramePr>
          <p:cNvPr id="221204" name="Group 20"/>
          <p:cNvGraphicFramePr>
            <a:graphicFrameLocks noGrp="1"/>
          </p:cNvGraphicFramePr>
          <p:nvPr/>
        </p:nvGraphicFramePr>
        <p:xfrm>
          <a:off x="1295400" y="3886200"/>
          <a:ext cx="6096000" cy="2743200"/>
        </p:xfrm>
        <a:graphic>
          <a:graphicData uri="http://schemas.openxmlformats.org/drawingml/2006/table">
            <a:tbl>
              <a:tblPr rtl="1"/>
              <a:tblGrid>
                <a:gridCol w="2032000"/>
                <a:gridCol w="2032000"/>
                <a:gridCol w="2032000"/>
              </a:tblGrid>
              <a:tr h="885511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HMOJTABA" pitchFamily="2" charset="-7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HMOJTABA" pitchFamily="2" charset="-78"/>
                        </a:rPr>
                        <a:t>يافتن عيب</a:t>
                      </a:r>
                      <a:endParaRPr kumimoji="0" lang="en-U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HMOJTABA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HMOJTABA" pitchFamily="2" charset="-78"/>
                        </a:rPr>
                        <a:t>رفع عيب</a:t>
                      </a:r>
                      <a:endParaRPr kumimoji="0" lang="en-U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HMOJTABA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57689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HMOJTABA" pitchFamily="2" charset="-78"/>
                        </a:rPr>
                        <a:t>مکانيکي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HMOJTABA" pitchFamily="2" charset="-78"/>
                        </a:rPr>
                        <a:t>برقي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HMOJTABA" pitchFamily="2" charset="-78"/>
                        </a:rPr>
                        <a:t>ابزاردقيق</a:t>
                      </a:r>
                      <a:endParaRPr kumimoji="0" lang="en-U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HMOJTABA" pitchFamily="2" charset="-7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HMOJTABA" pitchFamily="2" charset="-78"/>
                        </a:rPr>
                        <a:t>کم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HMOJTABA" pitchFamily="2" charset="-78"/>
                        </a:rPr>
                        <a:t>متوسط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HMOJTABA" pitchFamily="2" charset="-78"/>
                        </a:rPr>
                        <a:t>زياد</a:t>
                      </a:r>
                      <a:endParaRPr kumimoji="0" lang="en-U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HMOJTABA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HMOJTABA" pitchFamily="2" charset="-78"/>
                        </a:rPr>
                        <a:t>زياد 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HMOJTABA" pitchFamily="2" charset="-78"/>
                        </a:rPr>
                        <a:t>متوسط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HMOJTABA" pitchFamily="2" charset="-78"/>
                        </a:rPr>
                        <a:t>کم</a:t>
                      </a:r>
                      <a:endParaRPr kumimoji="0" lang="en-U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HMOJTABA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5666" name="Line 17"/>
          <p:cNvSpPr>
            <a:spLocks noChangeShapeType="1"/>
          </p:cNvSpPr>
          <p:nvPr/>
        </p:nvSpPr>
        <p:spPr bwMode="auto">
          <a:xfrm flipV="1">
            <a:off x="5435601" y="3962400"/>
            <a:ext cx="1879600" cy="763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2"/>
          <p:cNvSpPr>
            <a:spLocks noGrp="1"/>
          </p:cNvSpPr>
          <p:nvPr>
            <p:ph type="sldNum" sz="quarter" idx="12"/>
          </p:nvPr>
        </p:nvSpPr>
        <p:spPr bwMode="auto">
          <a:xfrm>
            <a:off x="0" y="6248400"/>
            <a:ext cx="914400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10EE4242-375A-489F-89DF-C50E2CBED7E2}" type="slidenum">
              <a:rPr lang="ar-SA" smtClean="0">
                <a:latin typeface="Arial" charset="0"/>
              </a:rPr>
              <a:pPr/>
              <a:t>180</a:t>
            </a:fld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1" y="1196975"/>
            <a:ext cx="8208963" cy="5399088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32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منابع تخمين زمان :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32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Font typeface="Wingdings" pitchFamily="2" charset="2"/>
              <a:buAutoNum type="arabicPeriod"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تجربيات خود تخمين زننده .</a:t>
            </a:r>
          </a:p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Font typeface="Wingdings" pitchFamily="2" charset="2"/>
              <a:buAutoNum type="arabicPeriod"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آمار موجود براي انجام کارهاي مشابه .</a:t>
            </a:r>
          </a:p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Font typeface="Wingdings" pitchFamily="2" charset="2"/>
              <a:buAutoNum type="arabicPeriod"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جداول استاندارد زمان سنجي (</a:t>
            </a:r>
            <a:r>
              <a:rPr lang="en-US" sz="2400" i="1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MTM, MTS , PDTS </a:t>
            </a:r>
            <a:r>
              <a:rPr lang="fa-IR" sz="2400" i="1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) .</a:t>
            </a:r>
          </a:p>
        </p:txBody>
      </p:sp>
      <p:sp>
        <p:nvSpPr>
          <p:cNvPr id="4" name="Slide Number Placeholder 2"/>
          <p:cNvSpPr>
            <a:spLocks noGrp="1"/>
          </p:cNvSpPr>
          <p:nvPr>
            <p:ph type="sldNum" sz="quarter" idx="12"/>
          </p:nvPr>
        </p:nvSpPr>
        <p:spPr bwMode="auto">
          <a:xfrm>
            <a:off x="0" y="6248400"/>
            <a:ext cx="914400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10EE4242-375A-489F-89DF-C50E2CBED7E2}" type="slidenum">
              <a:rPr lang="ar-SA" smtClean="0">
                <a:latin typeface="Arial" charset="0"/>
              </a:rPr>
              <a:pPr/>
              <a:t>181</a:t>
            </a:fld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8208963" cy="5399088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32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درخواست کار تعميراتي :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32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روي فرمهاي درخواست کار تعميراتي ، شرح کار مورد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درخواست نوشته مي شود . بعضي اطلاعات قبل از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انجام کار نوشته مي شود و برخي ديگر پس از انجام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کار تعميراتي مربوطه ثبت مي شود .</a:t>
            </a:r>
          </a:p>
        </p:txBody>
      </p:sp>
      <p:sp>
        <p:nvSpPr>
          <p:cNvPr id="4" name="Slide Number Placeholder 2"/>
          <p:cNvSpPr>
            <a:spLocks noGrp="1"/>
          </p:cNvSpPr>
          <p:nvPr>
            <p:ph type="sldNum" sz="quarter" idx="12"/>
          </p:nvPr>
        </p:nvSpPr>
        <p:spPr bwMode="auto">
          <a:xfrm>
            <a:off x="0" y="6248400"/>
            <a:ext cx="914400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10EE4242-375A-489F-89DF-C50E2CBED7E2}" type="slidenum">
              <a:rPr lang="ar-SA" smtClean="0">
                <a:latin typeface="Arial" charset="0"/>
              </a:rPr>
              <a:pPr/>
              <a:t>182</a:t>
            </a:fld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381000" y="1524000"/>
            <a:ext cx="8208963" cy="4724400"/>
          </a:xfrm>
        </p:spPr>
        <p:txBody>
          <a:bodyPr>
            <a:normAutofit lnSpcReduction="10000"/>
          </a:bodyPr>
          <a:lstStyle/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جهت ايجاد امکانات کنترل و بهنگام سازي برنامه هاي نت لازم 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است همواره سوابق کارهاي تعميراتي انجام شده ، نوع خرابي ها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حجم نيروي انساني مصرف شده ، ساعات کار مصرف شده ، و 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مصالح و قطعات بکاررفته مشخص باشد ؛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32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تا بر اساس آنها موارد ذيل عملي گردد</a:t>
            </a:r>
            <a:r>
              <a:rPr lang="fa-IR" sz="3200" dirty="0" smtClean="0">
                <a:cs typeface="HMOJTABA" pitchFamily="2" charset="-78"/>
              </a:rPr>
              <a:t> 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: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None/>
              <a:defRPr/>
            </a:pPr>
            <a:endParaRPr lang="fa-IR" sz="32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-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تجزيه و تحليل نتايج ( مقايسه درخواست هاي اظطراري و 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پيشگيري ، تعداد درخواست هاي بخش توليد و بخش نت )</a:t>
            </a:r>
          </a:p>
        </p:txBody>
      </p:sp>
      <p:sp>
        <p:nvSpPr>
          <p:cNvPr id="4" name="Slide Number Placeholder 2"/>
          <p:cNvSpPr>
            <a:spLocks noGrp="1"/>
          </p:cNvSpPr>
          <p:nvPr>
            <p:ph type="sldNum" sz="quarter" idx="12"/>
          </p:nvPr>
        </p:nvSpPr>
        <p:spPr bwMode="auto">
          <a:xfrm>
            <a:off x="0" y="6248400"/>
            <a:ext cx="914400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10EE4242-375A-489F-89DF-C50E2CBED7E2}" type="slidenum">
              <a:rPr lang="ar-SA" smtClean="0">
                <a:latin typeface="Arial" charset="0"/>
              </a:rPr>
              <a:pPr/>
              <a:t>183</a:t>
            </a:fld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7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1" y="1196975"/>
            <a:ext cx="8459788" cy="5399088"/>
          </a:xfrm>
        </p:spPr>
        <p:txBody>
          <a:bodyPr/>
          <a:lstStyle/>
          <a:p>
            <a:pPr eaLnBrk="1" hangingPunct="1">
              <a:buNone/>
            </a:pPr>
            <a:r>
              <a:rPr lang="fa-IR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-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تنظيم و تعديل و بهنگام کردن و تکميل برنامه ها</a:t>
            </a:r>
          </a:p>
          <a:p>
            <a:pPr eaLnBrk="1" hangingPunct="1">
              <a:buFontTx/>
              <a:buNone/>
            </a:pPr>
            <a:endParaRPr lang="fa-IR" sz="3200" dirty="0" smtClean="0">
              <a:cs typeface="HMOJTABA" pitchFamily="2" charset="-78"/>
            </a:endParaRPr>
          </a:p>
          <a:p>
            <a:pPr eaLnBrk="1" hangingPunct="1">
              <a:buFontTx/>
              <a:buNone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- انجام عمليات بهسازي ( ممکن است يک عيب خاص مرتباً</a:t>
            </a:r>
          </a:p>
          <a:p>
            <a:pPr eaLnBrk="1" hangingPunct="1">
              <a:buFontTx/>
              <a:buNone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تکرارشود و هيچ گونه اقدامي براي يافتن راه حل نهايي و </a:t>
            </a:r>
          </a:p>
          <a:p>
            <a:pPr eaLnBrk="1" hangingPunct="1">
              <a:buFontTx/>
              <a:buNone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رفع آن بطور اساسي به عمل نيايد ) </a:t>
            </a:r>
          </a:p>
          <a:p>
            <a:pPr eaLnBrk="1" hangingPunct="1">
              <a:buFontTx/>
              <a:buNone/>
            </a:pPr>
            <a:endParaRPr lang="fa-IR" sz="32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eaLnBrk="1" hangingPunct="1">
              <a:buFontTx/>
              <a:buNone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- اطلاع از تعميرات تکراري</a:t>
            </a:r>
          </a:p>
        </p:txBody>
      </p:sp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 bwMode="auto">
          <a:xfrm>
            <a:off x="0" y="6248400"/>
            <a:ext cx="914400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10EE4242-375A-489F-89DF-C50E2CBED7E2}" type="slidenum">
              <a:rPr lang="ar-SA" smtClean="0">
                <a:latin typeface="Arial" charset="0"/>
              </a:rPr>
              <a:pPr/>
              <a:t>184</a:t>
            </a:fld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533400" y="1219200"/>
            <a:ext cx="7904164" cy="5399088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درخواستهاي کار تعميراتي ( البته در يک سيستم کارا ) عمدتاً </a:t>
            </a:r>
          </a:p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توسط خود قسمت نت (پس از بازديدهاي فني) تهيه مي شود.</a:t>
            </a:r>
          </a:p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يعني متقاضي اصلي کارهاي تعميراتي خود قسمت نت است .</a:t>
            </a:r>
          </a:p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32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درخواست هاي کار تعميراتي از دو قسمت توليدي و نت ( پس از </a:t>
            </a:r>
          </a:p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بازديد فني ) به دفتر برنامه ريزي مي رسد .</a:t>
            </a:r>
            <a:endParaRPr lang="fa-IR" sz="3200" dirty="0" smtClean="0">
              <a:effectLst>
                <a:outerShdw blurRad="38100" dist="38100" dir="2700000" algn="tl">
                  <a:srgbClr val="000000"/>
                </a:outerShdw>
              </a:effectLst>
              <a:cs typeface="Tahoma" pitchFamily="34" charset="0"/>
            </a:endParaRPr>
          </a:p>
        </p:txBody>
      </p:sp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 bwMode="auto">
          <a:xfrm>
            <a:off x="0" y="6248400"/>
            <a:ext cx="914400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10EE4242-375A-489F-89DF-C50E2CBED7E2}" type="slidenum">
              <a:rPr lang="ar-SA" smtClean="0">
                <a:latin typeface="Arial" charset="0"/>
              </a:rPr>
              <a:pPr/>
              <a:t>185</a:t>
            </a:fld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1" y="1196975"/>
            <a:ext cx="8208963" cy="5399088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32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اولويت بندي کارهاي تعميراتي :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32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براي دفتر برنامه ريزي ، تشخيص و تصميم گيري در مورد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اينکه کارهاي تعميراتي ارجاع شده کداميک داراي اولويت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بالاتري است , کار مهمي است که به دشواري انجام مي شود .</a:t>
            </a:r>
          </a:p>
        </p:txBody>
      </p:sp>
      <p:sp>
        <p:nvSpPr>
          <p:cNvPr id="4" name="Slide Number Placeholder 2"/>
          <p:cNvSpPr>
            <a:spLocks noGrp="1"/>
          </p:cNvSpPr>
          <p:nvPr>
            <p:ph type="sldNum" sz="quarter" idx="12"/>
          </p:nvPr>
        </p:nvSpPr>
        <p:spPr bwMode="auto">
          <a:xfrm>
            <a:off x="0" y="6248400"/>
            <a:ext cx="914400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10EE4242-375A-489F-89DF-C50E2CBED7E2}" type="slidenum">
              <a:rPr lang="ar-SA" smtClean="0">
                <a:latin typeface="Arial" charset="0"/>
              </a:rPr>
              <a:pPr/>
              <a:t>186</a:t>
            </a:fld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19200"/>
            <a:ext cx="8208963" cy="5399088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32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اولويت بندي از وظايف اساسي دفتر برنامه ريزي نت است .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32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مثلاً امور اضطراري براي راه اندازي ماشين هايي که متوقف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شده اند از ارجحيت زيادي برخوردار است ولي ممکن است در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آن واحد دو يا چند سيستم توليدي متوقف شده باشند .</a:t>
            </a:r>
          </a:p>
        </p:txBody>
      </p:sp>
      <p:sp>
        <p:nvSpPr>
          <p:cNvPr id="4" name="Slide Number Placeholder 2"/>
          <p:cNvSpPr>
            <a:spLocks noGrp="1"/>
          </p:cNvSpPr>
          <p:nvPr>
            <p:ph type="sldNum" sz="quarter" idx="12"/>
          </p:nvPr>
        </p:nvSpPr>
        <p:spPr bwMode="auto">
          <a:xfrm>
            <a:off x="0" y="6248400"/>
            <a:ext cx="914400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10EE4242-375A-489F-89DF-C50E2CBED7E2}" type="slidenum">
              <a:rPr lang="ar-SA" smtClean="0">
                <a:latin typeface="Arial" charset="0"/>
              </a:rPr>
              <a:pPr/>
              <a:t>187</a:t>
            </a:fld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1" y="1196975"/>
            <a:ext cx="8208963" cy="5399088"/>
          </a:xfrm>
        </p:spPr>
        <p:txBody>
          <a:bodyPr>
            <a:normAutofit/>
          </a:bodyPr>
          <a:lstStyle/>
          <a:p>
            <a:pPr marL="533400" indent="-53340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نمونه اي از روشهاي اولويت بندي : (روش 1)</a:t>
            </a:r>
          </a:p>
          <a:p>
            <a:pPr marL="533400" indent="-53340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8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533400" indent="-533400" eaLnBrk="1" fontAlgn="auto" hangingPunct="1">
              <a:lnSpc>
                <a:spcPct val="15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1. امور اظطراري : ادامه کار با دستگاه ، خطرات جاني دارد </a:t>
            </a:r>
          </a:p>
          <a:p>
            <a:pPr marL="533400" indent="-533400" eaLnBrk="1" fontAlgn="auto" hangingPunct="1">
              <a:lnSpc>
                <a:spcPct val="15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يا توقف دستگاه باعث رکود توليد شده</a:t>
            </a:r>
          </a:p>
          <a:p>
            <a:pPr marL="533400" indent="-533400" eaLnBrk="1" fontAlgn="auto" hangingPunct="1">
              <a:lnSpc>
                <a:spcPct val="15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2. دستگاه در حال کار است ولي احتياج به تعمير دارد تا از رکود </a:t>
            </a:r>
          </a:p>
          <a:p>
            <a:pPr marL="533400" indent="-533400" eaLnBrk="1" fontAlgn="auto" hangingPunct="1">
              <a:lnSpc>
                <a:spcPct val="15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و خرابي بيشتر در آن جلوگيري شود .</a:t>
            </a:r>
          </a:p>
          <a:p>
            <a:pPr marL="533400" indent="-533400" eaLnBrk="1" fontAlgn="auto" hangingPunct="1">
              <a:lnSpc>
                <a:spcPct val="15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3. امور غير توليدي : تعميرات ساختمانها، امور رفاهي، دفتري و...</a:t>
            </a:r>
          </a:p>
        </p:txBody>
      </p:sp>
      <p:sp>
        <p:nvSpPr>
          <p:cNvPr id="6" name="Slide Number Placeholder 2"/>
          <p:cNvSpPr>
            <a:spLocks noGrp="1"/>
          </p:cNvSpPr>
          <p:nvPr>
            <p:ph type="sldNum" sz="quarter" idx="12"/>
          </p:nvPr>
        </p:nvSpPr>
        <p:spPr bwMode="auto">
          <a:xfrm>
            <a:off x="0" y="6248400"/>
            <a:ext cx="914400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10EE4242-375A-489F-89DF-C50E2CBED7E2}" type="slidenum">
              <a:rPr lang="ar-SA" smtClean="0">
                <a:latin typeface="Arial" charset="0"/>
              </a:rPr>
              <a:pPr/>
              <a:t>188</a:t>
            </a:fld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228600" y="1066800"/>
            <a:ext cx="8208963" cy="5399088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روش 2 :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با بحث و تبادل نظر بين مسئولين امور برنامه ريزي نت يا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سرپرست نت , با قسمت تقاضا کننده مي توان کارها را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الويت بندي نمود . ( بر اساس تجربي و به صورت نظري )</a:t>
            </a:r>
          </a:p>
        </p:txBody>
      </p:sp>
      <p:sp>
        <p:nvSpPr>
          <p:cNvPr id="4" name="Slide Number Placeholder 2"/>
          <p:cNvSpPr>
            <a:spLocks noGrp="1"/>
          </p:cNvSpPr>
          <p:nvPr>
            <p:ph type="sldNum" sz="quarter" idx="12"/>
          </p:nvPr>
        </p:nvSpPr>
        <p:spPr bwMode="auto">
          <a:xfrm>
            <a:off x="0" y="6248400"/>
            <a:ext cx="914400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10EE4242-375A-489F-89DF-C50E2CBED7E2}" type="slidenum">
              <a:rPr lang="ar-SA" smtClean="0">
                <a:latin typeface="Arial" charset="0"/>
              </a:rPr>
              <a:pPr/>
              <a:t>189</a:t>
            </a:fld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1500167" y="2285992"/>
            <a:ext cx="642942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lnSpc>
                <a:spcPct val="90000"/>
              </a:lnSpc>
              <a:defRPr/>
            </a:pPr>
            <a:r>
              <a:rPr kumimoji="0" lang="fa-IR" sz="9600" b="1" i="1" kern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</a:rPr>
              <a:t>تاريخچه</a:t>
            </a:r>
          </a:p>
        </p:txBody>
      </p:sp>
      <p:sp>
        <p:nvSpPr>
          <p:cNvPr id="3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762000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CE2E2E33-DFBF-4F4A-BC99-5E9A13CEC4BF}" type="slidenum">
              <a:rPr lang="ar-SA" smtClean="0">
                <a:latin typeface="Arial" charset="0"/>
              </a:rPr>
              <a:pPr/>
              <a:t>19</a:t>
            </a:fld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" y="1066800"/>
            <a:ext cx="7924800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4320" lvl="0" indent="-274320" fontAlgn="auto">
              <a:spcBef>
                <a:spcPct val="20000"/>
              </a:spcBef>
              <a:spcAft>
                <a:spcPts val="0"/>
              </a:spcAft>
              <a:buClr>
                <a:srgbClr val="0099CC"/>
              </a:buClr>
              <a:buSzPct val="75000"/>
              <a:defRPr/>
            </a:pPr>
            <a:r>
              <a:rPr kumimoji="0" lang="fa-IR" kern="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</a:rPr>
              <a:t>روش 3 : </a:t>
            </a:r>
          </a:p>
          <a:p>
            <a:pPr marL="274320" lvl="0" indent="-274320" fontAlgn="auto">
              <a:spcBef>
                <a:spcPct val="20000"/>
              </a:spcBef>
              <a:spcAft>
                <a:spcPts val="0"/>
              </a:spcAft>
              <a:buClr>
                <a:srgbClr val="0099CC"/>
              </a:buClr>
              <a:buSzPct val="75000"/>
              <a:defRPr/>
            </a:pPr>
            <a:r>
              <a:rPr kumimoji="0" lang="fa-IR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</a:rPr>
              <a:t>و نيز مي توان به صورت کمي و در يک سيستم اولويت عمل </a:t>
            </a:r>
          </a:p>
          <a:p>
            <a:pPr marL="274320" lvl="0" indent="-274320" fontAlgn="auto">
              <a:spcBef>
                <a:spcPct val="20000"/>
              </a:spcBef>
              <a:spcAft>
                <a:spcPts val="0"/>
              </a:spcAft>
              <a:buClr>
                <a:srgbClr val="0099CC"/>
              </a:buClr>
              <a:buSzPct val="75000"/>
              <a:defRPr/>
            </a:pPr>
            <a:r>
              <a:rPr kumimoji="0" lang="fa-IR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</a:rPr>
              <a:t>کرد .</a:t>
            </a:r>
          </a:p>
          <a:p>
            <a:pPr marL="274320" lvl="0" indent="-274320" fontAlgn="auto">
              <a:spcBef>
                <a:spcPct val="20000"/>
              </a:spcBef>
              <a:spcAft>
                <a:spcPts val="0"/>
              </a:spcAft>
              <a:buClr>
                <a:srgbClr val="0099CC"/>
              </a:buClr>
              <a:buSzPct val="75000"/>
              <a:defRPr/>
            </a:pPr>
            <a:endParaRPr kumimoji="0" lang="fa-IR" sz="1100" kern="0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/>
            </a:endParaRPr>
          </a:p>
          <a:p>
            <a:pPr marL="274320" lvl="0" indent="-274320" fontAlgn="auto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>
                <a:srgbClr val="0099CC"/>
              </a:buClr>
              <a:buSzPct val="75000"/>
              <a:defRPr/>
            </a:pPr>
            <a:r>
              <a:rPr kumimoji="0" lang="fa-IR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</a:rPr>
              <a:t>تهيه سيستم اولويت بندي :</a:t>
            </a:r>
          </a:p>
          <a:p>
            <a:pPr marL="274320" lvl="0" indent="-274320" fontAlgn="auto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>
                <a:srgbClr val="0099CC"/>
              </a:buClr>
              <a:buSzPct val="75000"/>
              <a:buFont typeface="Wingdings" pitchFamily="2" charset="2"/>
              <a:buChar char="©"/>
              <a:defRPr/>
            </a:pPr>
            <a:r>
              <a:rPr kumimoji="0" lang="fa-IR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</a:rPr>
              <a:t>عامل نوع کار تعميراتي</a:t>
            </a:r>
          </a:p>
          <a:p>
            <a:pPr marL="274320" lvl="0" indent="-274320" fontAlgn="auto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>
                <a:srgbClr val="0099CC"/>
              </a:buClr>
              <a:buSzPct val="75000"/>
              <a:buFont typeface="Wingdings" pitchFamily="2" charset="2"/>
              <a:buChar char="©"/>
              <a:defRPr/>
            </a:pPr>
            <a:r>
              <a:rPr kumimoji="0" lang="fa-IR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</a:rPr>
              <a:t>عامل نوع دستگاه توليدي (از نظر اهميت کار در خط توليد)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 bwMode="auto">
          <a:xfrm>
            <a:off x="0" y="6248400"/>
            <a:ext cx="914400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10EE4242-375A-489F-89DF-C50E2CBED7E2}" type="slidenum">
              <a:rPr lang="ar-SA" smtClean="0">
                <a:latin typeface="Arial" charset="0"/>
              </a:rPr>
              <a:pPr/>
              <a:t>190</a:t>
            </a:fld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</p:sld>
</file>

<file path=ppt/slides/slide1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19200" y="1295400"/>
            <a:ext cx="7239000" cy="25053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4320" lvl="0" indent="-274320" fontAlgn="auto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>
                <a:srgbClr val="0099CC"/>
              </a:buClr>
              <a:buSzPct val="75000"/>
              <a:defRPr/>
            </a:pPr>
            <a:r>
              <a:rPr kumimoji="0" lang="fa-IR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</a:rPr>
              <a:t>براي هر دستور کار تعميراتي شاخص نوع کار تعميراتي و </a:t>
            </a:r>
          </a:p>
          <a:p>
            <a:pPr marL="274320" lvl="0" indent="-274320" fontAlgn="auto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>
                <a:srgbClr val="0099CC"/>
              </a:buClr>
              <a:buSzPct val="75000"/>
              <a:defRPr/>
            </a:pPr>
            <a:r>
              <a:rPr kumimoji="0" lang="fa-IR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</a:rPr>
              <a:t>شاخص نوع ماشين تببين مي شود و از حاصلضرب اين دو </a:t>
            </a:r>
          </a:p>
          <a:p>
            <a:pPr marL="274320" lvl="0" indent="-274320" fontAlgn="auto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>
                <a:srgbClr val="0099CC"/>
              </a:buClr>
              <a:buSzPct val="75000"/>
              <a:defRPr/>
            </a:pPr>
            <a:r>
              <a:rPr kumimoji="0" lang="fa-IR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</a:rPr>
              <a:t>عامل , شاخص الويت آن دستور کار معين مي شود 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 bwMode="auto">
          <a:xfrm>
            <a:off x="0" y="6248400"/>
            <a:ext cx="914400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10EE4242-375A-489F-89DF-C50E2CBED7E2}" type="slidenum">
              <a:rPr lang="ar-SA" smtClean="0">
                <a:latin typeface="Arial" charset="0"/>
              </a:rPr>
              <a:pPr/>
              <a:t>191</a:t>
            </a:fld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</p:sld>
</file>

<file path=ppt/slides/slide1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62610" name="Group 114"/>
          <p:cNvGraphicFramePr>
            <a:graphicFrameLocks noGrp="1"/>
          </p:cNvGraphicFramePr>
          <p:nvPr/>
        </p:nvGraphicFramePr>
        <p:xfrm>
          <a:off x="1981200" y="1219200"/>
          <a:ext cx="6224586" cy="4732173"/>
        </p:xfrm>
        <a:graphic>
          <a:graphicData uri="http://schemas.openxmlformats.org/drawingml/2006/table">
            <a:tbl>
              <a:tblPr rtl="1"/>
              <a:tblGrid>
                <a:gridCol w="3111542"/>
                <a:gridCol w="3113044"/>
              </a:tblGrid>
              <a:tr h="1160320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HMOJTABA" pitchFamily="2" charset="-78"/>
                        </a:rPr>
                        <a:t>انواع کار هاي تعميراتي 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HMOJTABA" pitchFamily="2" charset="-78"/>
                        </a:rPr>
                        <a:t>( به ترتيب اهميت )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HMOJTABA" pitchFamily="2" charset="-78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HMOJTABA" pitchFamily="2" charset="-78"/>
                        </a:rPr>
                        <a:t>انواع ماشين آلات 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HMOJTABA" pitchFamily="2" charset="-78"/>
                        </a:rPr>
                        <a:t>( به ترتيب اهميت )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HMOJTABA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45031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HMOJTABA" pitchFamily="2" charset="-78"/>
                        </a:rPr>
                        <a:t>امور اضطراري نوع 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HMOJTABA" pitchFamily="2" charset="-78"/>
                        </a:rPr>
                        <a:t>A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HMOJTABA" pitchFamily="2" charset="-78"/>
                        </a:rPr>
                        <a:t>ماشين آلات کليدي براي استمرار توليد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HMOJTABA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88624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fa-I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HMOJTABA" pitchFamily="2" charset="-78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fa-IR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HMOJTABA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38349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HMOJTABA" pitchFamily="2" charset="-78"/>
                        </a:rPr>
                        <a:t>امور تعميراتي وابسته به 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HMOJTABA" pitchFamily="2" charset="-78"/>
                        </a:rPr>
                        <a:t>تعميرات ( تميز کاري , 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HMOJTABA" pitchFamily="2" charset="-78"/>
                        </a:rPr>
                        <a:t>جمع آوري ضايعات و ...)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HMOJTABA" pitchFamily="2" charset="-78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HMOJTABA" pitchFamily="2" charset="-78"/>
                        </a:rPr>
                        <a:t>ماشين آلات کم اهميت تر 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HMOJTABA" pitchFamily="2" charset="-78"/>
                        </a:rPr>
                        <a:t>( از نظر استمرار توليد )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HMOJTABA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5903" name="Line 115"/>
          <p:cNvSpPr>
            <a:spLocks noChangeShapeType="1"/>
          </p:cNvSpPr>
          <p:nvPr/>
        </p:nvSpPr>
        <p:spPr bwMode="auto">
          <a:xfrm>
            <a:off x="3429000" y="3581400"/>
            <a:ext cx="0" cy="503238"/>
          </a:xfrm>
          <a:prstGeom prst="line">
            <a:avLst/>
          </a:prstGeom>
          <a:noFill/>
          <a:ln w="38100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65904" name="Line 116"/>
          <p:cNvSpPr>
            <a:spLocks noChangeShapeType="1"/>
          </p:cNvSpPr>
          <p:nvPr/>
        </p:nvSpPr>
        <p:spPr bwMode="auto">
          <a:xfrm>
            <a:off x="6781800" y="3505200"/>
            <a:ext cx="0" cy="504825"/>
          </a:xfrm>
          <a:prstGeom prst="line">
            <a:avLst/>
          </a:prstGeom>
          <a:noFill/>
          <a:ln w="38100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2"/>
          <p:cNvSpPr>
            <a:spLocks noGrp="1"/>
          </p:cNvSpPr>
          <p:nvPr>
            <p:ph type="sldNum" sz="quarter" idx="12"/>
          </p:nvPr>
        </p:nvSpPr>
        <p:spPr bwMode="auto">
          <a:xfrm>
            <a:off x="0" y="6248400"/>
            <a:ext cx="914400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10EE4242-375A-489F-89DF-C50E2CBED7E2}" type="slidenum">
              <a:rPr lang="ar-SA" smtClean="0">
                <a:latin typeface="Arial" charset="0"/>
              </a:rPr>
              <a:pPr/>
              <a:t>192</a:t>
            </a:fld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63576" name="Group 56"/>
          <p:cNvGraphicFramePr>
            <a:graphicFrameLocks noGrp="1"/>
          </p:cNvGraphicFramePr>
          <p:nvPr/>
        </p:nvGraphicFramePr>
        <p:xfrm>
          <a:off x="990600" y="1524000"/>
          <a:ext cx="7694612" cy="3886200"/>
        </p:xfrm>
        <a:graphic>
          <a:graphicData uri="http://schemas.openxmlformats.org/drawingml/2006/table">
            <a:tbl>
              <a:tblPr rtl="1"/>
              <a:tblGrid>
                <a:gridCol w="4941423"/>
                <a:gridCol w="2753189"/>
              </a:tblGrid>
              <a:tr h="1708992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HMOJTABA" pitchFamily="2" charset="-78"/>
                        </a:rPr>
                        <a:t>سرويس هاي کليدي ( هواي فشرده , بخار , آب 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HMOJTABA" pitchFamily="2" charset="-78"/>
                        </a:rPr>
                        <a:t>صنعتي و ...) رکود آن باعث رکود بيش از يک 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HMOJTABA" pitchFamily="2" charset="-78"/>
                        </a:rPr>
                        <a:t>ماشين مي شود 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HMOJTABA" pitchFamily="2" charset="-78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fa-I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HMOJTABA" pitchFamily="2" charset="-78"/>
                      </a:endParaRP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HMOJTABA" pitchFamily="2" charset="-78"/>
                        </a:rPr>
                        <a:t>تعميرات اضطراري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HMOJTABA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77208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HMOJTABA" pitchFamily="2" charset="-78"/>
                        </a:rPr>
                        <a:t>ماشين هاي کليدي در توليد ( که براي آنها يدک 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HMOJTABA" pitchFamily="2" charset="-78"/>
                        </a:rPr>
                        <a:t>منظور نشده و 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HMOJTABA" pitchFamily="2" charset="-78"/>
                        </a:rPr>
                        <a:t>w/p</a:t>
                      </a:r>
                      <a:r>
                        <a:rPr kumimoji="0" lang="fa-I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HMOJTABA" pitchFamily="2" charset="-78"/>
                        </a:rPr>
                        <a:t> بعد از آنها صفر است ) قطعات 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HMOJTABA" pitchFamily="2" charset="-78"/>
                        </a:rPr>
                        <a:t>نيمه تمام بين کارگاهي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HMOJTABA" pitchFamily="2" charset="-78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HMOJTABA" pitchFamily="2" charset="-78"/>
                        </a:rPr>
                        <a:t>تعميرات پيشگيري ( بازديدها 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HMOJTABA" pitchFamily="2" charset="-78"/>
                        </a:rPr>
                        <a:t>, روغن کاري , تعويض 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HMOJTABA" pitchFamily="2" charset="-78"/>
                        </a:rPr>
                        <a:t>قطعات فرسوده و ...)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HMOJTABA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 bwMode="auto">
          <a:xfrm>
            <a:off x="0" y="6248400"/>
            <a:ext cx="914400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10EE4242-375A-489F-89DF-C50E2CBED7E2}" type="slidenum">
              <a:rPr lang="ar-SA" smtClean="0">
                <a:latin typeface="Arial" charset="0"/>
              </a:rPr>
              <a:pPr/>
              <a:t>193</a:t>
            </a:fld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64582" name="Group 38"/>
          <p:cNvGraphicFramePr>
            <a:graphicFrameLocks noGrp="1"/>
          </p:cNvGraphicFramePr>
          <p:nvPr/>
        </p:nvGraphicFramePr>
        <p:xfrm>
          <a:off x="990600" y="1600200"/>
          <a:ext cx="7939087" cy="4114799"/>
        </p:xfrm>
        <a:graphic>
          <a:graphicData uri="http://schemas.openxmlformats.org/drawingml/2006/table">
            <a:tbl>
              <a:tblPr rtl="1"/>
              <a:tblGrid>
                <a:gridCol w="4589383"/>
                <a:gridCol w="3349704"/>
              </a:tblGrid>
              <a:tr h="1644555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4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HMOJTABA" pitchFamily="2" charset="-78"/>
                        </a:rPr>
                        <a:t>ماشين هاي به هم پيوسته ( در صورت توقف يک ماشين کل سيستم متوقف مي شود )</a:t>
                      </a:r>
                      <a:endParaRPr kumimoji="0" lang="en-US" sz="2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HMOJTABA" pitchFamily="2" charset="-78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HMOJTABA" pitchFamily="2" charset="-78"/>
                        </a:rPr>
                        <a:t>کمک به امور توليد( تعويض 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HMOJTABA" pitchFamily="2" charset="-78"/>
                        </a:rPr>
                        <a:t>ابزار , راه اندازي , تنظيم ها و ...)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HMOJTABA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70244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HMOJTABA" pitchFamily="2" charset="-78"/>
                        </a:rPr>
                        <a:t>     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HMOJTABA" pitchFamily="2" charset="-78"/>
                        </a:rPr>
                        <a:t>   </a:t>
                      </a:r>
                      <a:r>
                        <a:rPr kumimoji="0" lang="fa-IR" sz="2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HMOJTABA" pitchFamily="2" charset="-78"/>
                        </a:rPr>
                        <a:t>ماشين هاي چند تايي ( که از نوع مشابه آنها 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HMOJTABA" pitchFamily="2" charset="-78"/>
                        </a:rPr>
                        <a:t> تعدادي در کارگاه وجود دارد و در صورت 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HMOJTABA" pitchFamily="2" charset="-78"/>
                        </a:rPr>
                        <a:t>خرابي يکي از آنها بقيه قابل استفاده اند )</a:t>
                      </a:r>
                      <a:endParaRPr kumimoji="0" lang="en-US" sz="2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HMOJTABA" pitchFamily="2" charset="-78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HMOJTABA" pitchFamily="2" charset="-78"/>
                        </a:rPr>
                        <a:t>تصحيحي 1 ( اگر ظرف 24 ساعت 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HMOJTABA" pitchFamily="2" charset="-78"/>
                        </a:rPr>
                        <a:t>انجام نشود باعث توقف خط</a:t>
                      </a:r>
                    </a:p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HMOJTABA" pitchFamily="2" charset="-78"/>
                        </a:rPr>
                        <a:t> مي شود )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HMOJTABA" pitchFamily="2" charset="-78"/>
                        </a:rPr>
                        <a:t>تصحيحي 2 ( تعمير و مرمت قطعه </a:t>
                      </a:r>
                    </a:p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HMOJTABA" pitchFamily="2" charset="-78"/>
                        </a:rPr>
                        <a:t>يدکي )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HMOJTABA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Slide Number Placeholder 2"/>
          <p:cNvSpPr>
            <a:spLocks noGrp="1"/>
          </p:cNvSpPr>
          <p:nvPr>
            <p:ph type="sldNum" sz="quarter" idx="12"/>
          </p:nvPr>
        </p:nvSpPr>
        <p:spPr bwMode="auto">
          <a:xfrm>
            <a:off x="0" y="6248400"/>
            <a:ext cx="914400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10EE4242-375A-489F-89DF-C50E2CBED7E2}" type="slidenum">
              <a:rPr lang="ar-SA" smtClean="0">
                <a:latin typeface="Arial" charset="0"/>
              </a:rPr>
              <a:pPr/>
              <a:t>194</a:t>
            </a:fld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6686" name="Group 14"/>
          <p:cNvGraphicFramePr>
            <a:graphicFrameLocks noGrp="1"/>
          </p:cNvGraphicFramePr>
          <p:nvPr/>
        </p:nvGraphicFramePr>
        <p:xfrm>
          <a:off x="990600" y="1295400"/>
          <a:ext cx="7448549" cy="4901184"/>
        </p:xfrm>
        <a:graphic>
          <a:graphicData uri="http://schemas.openxmlformats.org/drawingml/2006/table">
            <a:tbl>
              <a:tblPr rtl="1"/>
              <a:tblGrid>
                <a:gridCol w="4305816"/>
                <a:gridCol w="3142733"/>
              </a:tblGrid>
              <a:tr h="1395312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4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HMOJTABA" pitchFamily="2" charset="-78"/>
                        </a:rPr>
                        <a:t>خود روها ( جرثقيل ها , کاميون ها , ليف تراک , تراکتور , لودر , کلاً آنهايي که به خط توليد وابسته نيست )</a:t>
                      </a:r>
                      <a:endParaRPr kumimoji="0" lang="en-US" sz="2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HMOJTABA" pitchFamily="2" charset="-78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HMOJTABA" pitchFamily="2" charset="-78"/>
                        </a:rPr>
                        <a:t>( كه روي ماشين نيست و ) به غير از آن قطعه يدكي ديگري در انبار موجود نيست .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HMOJTABA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57550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HMOJTABA" pitchFamily="2" charset="-78"/>
                        </a:rPr>
                        <a:t>ساختمان و جاده هاي توليدي ( كه امور توليد به آنها مستقيماً وابسته است ) 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HMOJTABA" pitchFamily="2" charset="-78"/>
                        </a:rPr>
                        <a:t>ساختمان ها و جاده هاي غير توليدي ( كه امور توايد به آنها مستقيماً ئوابسته نيست مثل دفاتر ، باغچه ، چمن ها ، خطوط جاده اي و ... )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HMOJTABA" pitchFamily="2" charset="-78"/>
                        </a:rPr>
                        <a:t>مبلمان دفتري ، ظروف حمل ، ( كمد ،‌ميز و صندلي ،‌ ظروف حمل مواد و قطعات ، پالت ها و ... )   </a:t>
                      </a:r>
                      <a:endParaRPr kumimoji="0" lang="en-US" sz="2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HMOJTABA" pitchFamily="2" charset="-78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fa-I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HMOJTABA" pitchFamily="2" charset="-78"/>
                      </a:endParaRPr>
                    </a:p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HMOJTABA" pitchFamily="2" charset="-78"/>
                        </a:rPr>
                        <a:t>امور روزمره و سرويس نظير تميز كردن فيلتر ها ، شارژ كردن باطري ها و ... )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HMOJTABA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 bwMode="auto">
          <a:xfrm>
            <a:off x="0" y="6248400"/>
            <a:ext cx="914400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10EE4242-375A-489F-89DF-C50E2CBED7E2}" type="slidenum">
              <a:rPr lang="ar-SA" smtClean="0">
                <a:latin typeface="Arial" charset="0"/>
              </a:rPr>
              <a:pPr/>
              <a:t>195</a:t>
            </a:fld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1" name="Rectangle 7"/>
          <p:cNvSpPr>
            <a:spLocks noGrp="1" noChangeArrowheads="1"/>
          </p:cNvSpPr>
          <p:nvPr>
            <p:ph type="body" idx="4294967295"/>
          </p:nvPr>
        </p:nvSpPr>
        <p:spPr>
          <a:xfrm>
            <a:off x="1" y="714375"/>
            <a:ext cx="6696075" cy="5399088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fa-IR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66"/>
              </a:buClr>
              <a:buFont typeface="Wingdings" pitchFamily="2" charset="2"/>
              <a:buChar char="Ù"/>
              <a:defRPr/>
            </a:pPr>
            <a:r>
              <a:rPr lang="fa-IR" dirty="0" err="1" smtClean="0">
                <a:solidFill>
                  <a:srgbClr val="96969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كليات</a:t>
            </a:r>
            <a:endParaRPr lang="fa-IR" dirty="0" smtClean="0">
              <a:solidFill>
                <a:srgbClr val="969696"/>
              </a:solidFill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66"/>
              </a:buClr>
              <a:buFont typeface="Wingdings" pitchFamily="2" charset="2"/>
              <a:buChar char="Ù"/>
              <a:defRPr/>
            </a:pPr>
            <a:r>
              <a:rPr lang="fa-IR" dirty="0" smtClean="0">
                <a:solidFill>
                  <a:srgbClr val="96969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برنامه ريزي و کنترل امور نگهداري و تعميرات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66"/>
              </a:buClr>
              <a:buFont typeface="Wingdings" pitchFamily="2" charset="2"/>
              <a:buChar char="Ù"/>
              <a:defRPr/>
            </a:pPr>
            <a:r>
              <a:rPr lang="fa-IR" dirty="0" smtClean="0">
                <a:solidFill>
                  <a:srgbClr val="96969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نمونه هايي از سيستم کنترل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66"/>
              </a:buClr>
              <a:buFont typeface="Wingdings" pitchFamily="2" charset="2"/>
              <a:buChar char="Ù"/>
              <a:defRPr/>
            </a:pPr>
            <a:r>
              <a:rPr lang="fa-IR" dirty="0" smtClean="0">
                <a:solidFill>
                  <a:srgbClr val="96969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مديريت و پرسنل بخش نگهداري و تعميرات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66"/>
              </a:buClr>
              <a:buFont typeface="Wingdings" pitchFamily="2" charset="2"/>
              <a:buChar char="Ù"/>
              <a:defRPr/>
            </a:pPr>
            <a:r>
              <a:rPr lang="fa-IR" dirty="0" err="1" smtClean="0">
                <a:solidFill>
                  <a:srgbClr val="96969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تشكيلات</a:t>
            </a:r>
            <a:r>
              <a:rPr lang="fa-IR" dirty="0" smtClean="0">
                <a:solidFill>
                  <a:srgbClr val="96969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</a:t>
            </a:r>
            <a:r>
              <a:rPr lang="fa-IR" dirty="0" err="1" smtClean="0">
                <a:solidFill>
                  <a:srgbClr val="96969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سازماني</a:t>
            </a:r>
            <a:r>
              <a:rPr lang="fa-IR" dirty="0" smtClean="0">
                <a:solidFill>
                  <a:srgbClr val="96969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</a:t>
            </a:r>
            <a:r>
              <a:rPr lang="fa-IR" dirty="0" err="1" smtClean="0">
                <a:solidFill>
                  <a:srgbClr val="96969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نگهداري</a:t>
            </a:r>
            <a:r>
              <a:rPr lang="fa-IR" dirty="0" smtClean="0">
                <a:solidFill>
                  <a:srgbClr val="96969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و </a:t>
            </a:r>
            <a:r>
              <a:rPr lang="fa-IR" dirty="0" err="1" smtClean="0">
                <a:solidFill>
                  <a:srgbClr val="96969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تعميرات</a:t>
            </a:r>
            <a:endParaRPr lang="en-US" dirty="0" smtClean="0">
              <a:solidFill>
                <a:srgbClr val="969696"/>
              </a:solidFill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66"/>
              </a:buClr>
              <a:buFont typeface="Wingdings" pitchFamily="2" charset="2"/>
              <a:buChar char="Ù"/>
              <a:defRPr/>
            </a:pPr>
            <a:r>
              <a:rPr lang="fa-IR" dirty="0" err="1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بازرسيهاي</a:t>
            </a:r>
            <a:r>
              <a:rPr lang="fa-IR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</a:t>
            </a:r>
            <a:r>
              <a:rPr lang="fa-IR" dirty="0" err="1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فني</a:t>
            </a:r>
            <a:r>
              <a:rPr lang="fa-IR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و </a:t>
            </a:r>
            <a:r>
              <a:rPr lang="fa-IR" dirty="0" err="1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تعميرات</a:t>
            </a:r>
            <a:r>
              <a:rPr lang="fa-IR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</a:t>
            </a:r>
            <a:r>
              <a:rPr lang="fa-IR" dirty="0" err="1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پيشگيري</a:t>
            </a:r>
            <a:r>
              <a:rPr lang="fa-IR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66"/>
              </a:buClr>
              <a:buFont typeface="Wingdings" pitchFamily="2" charset="2"/>
              <a:buChar char="Ù"/>
              <a:defRPr/>
            </a:pPr>
            <a:r>
              <a:rPr lang="fa-IR" dirty="0" err="1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سيستمهاي</a:t>
            </a:r>
            <a:r>
              <a:rPr lang="fa-IR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اطلاعات </a:t>
            </a:r>
            <a:r>
              <a:rPr lang="fa-IR" dirty="0" err="1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بازگشتي</a:t>
            </a:r>
            <a:r>
              <a:rPr lang="fa-IR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66"/>
              </a:buClr>
              <a:buFont typeface="Wingdings" pitchFamily="2" charset="2"/>
              <a:buChar char="Ù"/>
              <a:defRPr/>
            </a:pPr>
            <a:r>
              <a:rPr lang="fa-IR" dirty="0" err="1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پيمانكاران</a:t>
            </a:r>
            <a:endParaRPr lang="fa-IR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66"/>
              </a:buClr>
              <a:buFont typeface="Wingdings" pitchFamily="2" charset="2"/>
              <a:buChar char="Ù"/>
              <a:defRPr/>
            </a:pPr>
            <a:r>
              <a:rPr lang="fa-IR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استفاده از </a:t>
            </a:r>
            <a:r>
              <a:rPr lang="fa-IR" dirty="0" err="1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كامپيوتر</a:t>
            </a:r>
            <a:r>
              <a:rPr lang="fa-IR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در امور برنامه </a:t>
            </a:r>
            <a:r>
              <a:rPr lang="fa-IR" dirty="0" err="1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ريزي</a:t>
            </a:r>
            <a:r>
              <a:rPr lang="fa-IR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و </a:t>
            </a:r>
            <a:r>
              <a:rPr lang="fa-IR" dirty="0" err="1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كنترل</a:t>
            </a:r>
            <a:r>
              <a:rPr lang="fa-IR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66"/>
              </a:buClr>
              <a:buFont typeface="Wingdings" pitchFamily="2" charset="2"/>
              <a:buChar char="Ù"/>
              <a:defRPr/>
            </a:pPr>
            <a:r>
              <a:rPr lang="fa-IR" dirty="0" err="1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انبارهاي</a:t>
            </a:r>
            <a:r>
              <a:rPr lang="fa-IR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</a:t>
            </a:r>
            <a:r>
              <a:rPr lang="fa-IR" dirty="0" err="1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فني</a:t>
            </a:r>
            <a:r>
              <a:rPr lang="fa-IR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</a:t>
            </a:r>
            <a:endParaRPr lang="en-US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66"/>
              </a:buClr>
              <a:buFont typeface="Wingdings" pitchFamily="2" charset="2"/>
              <a:buNone/>
              <a:defRPr/>
            </a:pPr>
            <a:endParaRPr lang="en-US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</p:txBody>
      </p:sp>
      <p:sp>
        <p:nvSpPr>
          <p:cNvPr id="4" name="Slide Number Placeholder 2"/>
          <p:cNvSpPr>
            <a:spLocks noGrp="1"/>
          </p:cNvSpPr>
          <p:nvPr>
            <p:ph type="sldNum" sz="quarter" idx="12"/>
          </p:nvPr>
        </p:nvSpPr>
        <p:spPr bwMode="auto">
          <a:xfrm>
            <a:off x="0" y="6248400"/>
            <a:ext cx="914400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10EE4242-375A-489F-89DF-C50E2CBED7E2}" type="slidenum">
              <a:rPr lang="ar-SA" smtClean="0">
                <a:latin typeface="Arial" charset="0"/>
              </a:rPr>
              <a:pPr/>
              <a:t>196</a:t>
            </a:fld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9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Rectangle 6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2205039"/>
            <a:ext cx="7772400" cy="1470025"/>
          </a:xfrm>
        </p:spPr>
        <p:txBody>
          <a:bodyPr anchor="t">
            <a:normAutofit fontScale="90000"/>
          </a:bodyPr>
          <a:lstStyle/>
          <a:p>
            <a:pPr algn="ctr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fa-IR" sz="7500" b="1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بازرسيهاي فني و </a:t>
            </a:r>
            <a:br>
              <a:rPr lang="fa-IR" sz="7500" b="1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</a:br>
            <a:r>
              <a:rPr lang="fa-IR" sz="7500" b="1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تعميرات پيشگيري</a:t>
            </a:r>
            <a:endParaRPr lang="en-US" sz="7500" b="1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</p:txBody>
      </p:sp>
      <p:sp>
        <p:nvSpPr>
          <p:cNvPr id="4" name="Slide Number Placeholder 2"/>
          <p:cNvSpPr>
            <a:spLocks noGrp="1"/>
          </p:cNvSpPr>
          <p:nvPr>
            <p:ph type="sldNum" sz="quarter" idx="12"/>
          </p:nvPr>
        </p:nvSpPr>
        <p:spPr bwMode="auto">
          <a:xfrm>
            <a:off x="0" y="6248400"/>
            <a:ext cx="914400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10EE4242-375A-489F-89DF-C50E2CBED7E2}" type="slidenum">
              <a:rPr lang="ar-SA" smtClean="0">
                <a:latin typeface="Arial" charset="0"/>
              </a:rPr>
              <a:pPr/>
              <a:t>197</a:t>
            </a:fld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1" y="1196975"/>
            <a:ext cx="8208963" cy="5399088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درخواست انجام عمليات پيشگيري , پس از بازديد هاي فني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دوره اي صادر مي شود 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سپس ( بر اساس الويت ) در برنامه کار روزانه گروه هاي اجرايي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قرار مي گيرد 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32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                                            کاتالوگ دستگاه ها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تعميرات پيشگيري  ؛   بازرسي فني      تجربيات اشخاص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                                            اطلاعات بازگشتي</a:t>
            </a:r>
          </a:p>
        </p:txBody>
      </p:sp>
      <p:sp>
        <p:nvSpPr>
          <p:cNvPr id="172037" name="AutoShape 5"/>
          <p:cNvSpPr>
            <a:spLocks/>
          </p:cNvSpPr>
          <p:nvPr/>
        </p:nvSpPr>
        <p:spPr bwMode="auto">
          <a:xfrm>
            <a:off x="3581400" y="4267200"/>
            <a:ext cx="287337" cy="1657350"/>
          </a:xfrm>
          <a:prstGeom prst="rightBrace">
            <a:avLst>
              <a:gd name="adj1" fmla="val 48066"/>
              <a:gd name="adj2" fmla="val 50000"/>
            </a:avLst>
          </a:prstGeom>
          <a:noFill/>
          <a:ln w="31750">
            <a:solidFill>
              <a:schemeClr val="accent2"/>
            </a:solidFill>
            <a:round/>
            <a:headEnd type="oval" w="med" len="med"/>
            <a:tailEnd type="oval" w="med" len="med"/>
          </a:ln>
        </p:spPr>
        <p:txBody>
          <a:bodyPr wrap="none" anchor="ctr"/>
          <a:lstStyle/>
          <a:p>
            <a:endParaRPr lang="fa-IR" sz="3200"/>
          </a:p>
        </p:txBody>
      </p:sp>
      <p:sp>
        <p:nvSpPr>
          <p:cNvPr id="6" name="Slide Number Placeholder 2"/>
          <p:cNvSpPr>
            <a:spLocks noGrp="1"/>
          </p:cNvSpPr>
          <p:nvPr>
            <p:ph type="sldNum" sz="quarter" idx="12"/>
          </p:nvPr>
        </p:nvSpPr>
        <p:spPr bwMode="auto">
          <a:xfrm>
            <a:off x="0" y="6248400"/>
            <a:ext cx="914400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10EE4242-375A-489F-89DF-C50E2CBED7E2}" type="slidenum">
              <a:rPr lang="ar-SA" smtClean="0">
                <a:latin typeface="Arial" charset="0"/>
              </a:rPr>
              <a:pPr/>
              <a:t>198</a:t>
            </a:fld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1" y="1196975"/>
            <a:ext cx="8208963" cy="5399088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سطوح بازديدهاي فني :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32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بازديد هاي فني که به منظور عمليات پيشگيري انجام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مي شود در 4 طبقه تقسيم بندي مي شود :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32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Font typeface="Wingdings"/>
              <a:buChar char=""/>
              <a:defRPr/>
            </a:pPr>
            <a:r>
              <a:rPr lang="fa-IR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طبقه 1: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بازديد هاي انجام شده توسط انسان به وسيله حواس </a:t>
            </a:r>
          </a:p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        انساني براساس برنامه هاي دوره اي بازديد . </a:t>
            </a:r>
          </a:p>
        </p:txBody>
      </p:sp>
      <p:sp>
        <p:nvSpPr>
          <p:cNvPr id="4" name="Slide Number Placeholder 2"/>
          <p:cNvSpPr>
            <a:spLocks noGrp="1"/>
          </p:cNvSpPr>
          <p:nvPr>
            <p:ph type="sldNum" sz="quarter" idx="12"/>
          </p:nvPr>
        </p:nvSpPr>
        <p:spPr bwMode="auto">
          <a:xfrm>
            <a:off x="0" y="6248400"/>
            <a:ext cx="914400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10EE4242-375A-489F-89DF-C50E2CBED7E2}" type="slidenum">
              <a:rPr lang="ar-SA" smtClean="0">
                <a:latin typeface="Arial" charset="0"/>
              </a:rPr>
              <a:pPr/>
              <a:t>199</a:t>
            </a:fld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7"/>
          <p:cNvSpPr>
            <a:spLocks noChangeArrowheads="1"/>
          </p:cNvSpPr>
          <p:nvPr/>
        </p:nvSpPr>
        <p:spPr bwMode="auto">
          <a:xfrm>
            <a:off x="1142977" y="2285992"/>
            <a:ext cx="7448551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None/>
            </a:pPr>
            <a:r>
              <a:rPr lang="fa-IR" sz="2800" dirty="0">
                <a:solidFill>
                  <a:srgbClr val="FFFF00"/>
                </a:solidFill>
                <a:latin typeface="+mj-lt"/>
                <a:ea typeface="+mj-ea"/>
                <a:cs typeface="Tahoma" pitchFamily="34" charset="0"/>
              </a:rPr>
              <a:t>هدف : </a:t>
            </a:r>
            <a:r>
              <a:rPr lang="fa-IR" sz="2800" dirty="0" smtClean="0">
                <a:solidFill>
                  <a:srgbClr val="FFFF00"/>
                </a:solidFill>
                <a:latin typeface="+mj-lt"/>
                <a:ea typeface="+mj-ea"/>
                <a:cs typeface="Tahoma" pitchFamily="34" charset="0"/>
              </a:rPr>
              <a:t>   ارائه يک روش علمي براي </a:t>
            </a:r>
            <a:r>
              <a:rPr lang="fa-IR" sz="2800" dirty="0">
                <a:solidFill>
                  <a:srgbClr val="FFFF00"/>
                </a:solidFill>
                <a:latin typeface="+mj-lt"/>
                <a:ea typeface="+mj-ea"/>
                <a:cs typeface="Tahoma" pitchFamily="34" charset="0"/>
              </a:rPr>
              <a:t>طرح و </a:t>
            </a:r>
            <a:r>
              <a:rPr lang="fa-IR" sz="2800" dirty="0" smtClean="0">
                <a:solidFill>
                  <a:srgbClr val="FFFF00"/>
                </a:solidFill>
                <a:latin typeface="+mj-lt"/>
                <a:ea typeface="+mj-ea"/>
                <a:cs typeface="Tahoma" pitchFamily="34" charset="0"/>
              </a:rPr>
              <a:t>تدوين</a:t>
            </a:r>
          </a:p>
          <a:p>
            <a:pPr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None/>
            </a:pPr>
            <a:endParaRPr lang="fa-IR" sz="2800" dirty="0" smtClean="0">
              <a:solidFill>
                <a:srgbClr val="FFFF00"/>
              </a:solidFill>
              <a:latin typeface="+mj-lt"/>
              <a:ea typeface="+mj-ea"/>
              <a:cs typeface="Tahoma" pitchFamily="34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None/>
            </a:pPr>
            <a:endParaRPr lang="fa-IR" sz="900" dirty="0">
              <a:solidFill>
                <a:srgbClr val="FFFF00"/>
              </a:solidFill>
              <a:latin typeface="+mj-lt"/>
              <a:ea typeface="+mj-ea"/>
              <a:cs typeface="Tahoma" pitchFamily="34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None/>
            </a:pPr>
            <a:r>
              <a:rPr lang="fa-IR" sz="2800" dirty="0" smtClean="0">
                <a:solidFill>
                  <a:srgbClr val="FFFF00"/>
                </a:solidFill>
                <a:latin typeface="+mj-lt"/>
                <a:ea typeface="+mj-ea"/>
                <a:cs typeface="Tahoma" pitchFamily="34" charset="0"/>
              </a:rPr>
              <a:t>           سيستم  </a:t>
            </a:r>
            <a:r>
              <a:rPr lang="fa-IR" sz="2800" dirty="0">
                <a:solidFill>
                  <a:srgbClr val="FFFF00"/>
                </a:solidFill>
                <a:latin typeface="+mj-lt"/>
                <a:ea typeface="+mj-ea"/>
                <a:cs typeface="Tahoma" pitchFamily="34" charset="0"/>
              </a:rPr>
              <a:t>برنامه </a:t>
            </a:r>
            <a:r>
              <a:rPr lang="fa-IR" sz="2800" dirty="0" smtClean="0">
                <a:solidFill>
                  <a:srgbClr val="FFFF00"/>
                </a:solidFill>
                <a:latin typeface="+mj-lt"/>
                <a:ea typeface="+mj-ea"/>
                <a:cs typeface="Tahoma" pitchFamily="34" charset="0"/>
              </a:rPr>
              <a:t>ريزي نگهداري </a:t>
            </a:r>
            <a:r>
              <a:rPr lang="fa-IR" sz="2800" dirty="0">
                <a:solidFill>
                  <a:srgbClr val="FFFF00"/>
                </a:solidFill>
                <a:latin typeface="+mj-lt"/>
                <a:ea typeface="+mj-ea"/>
                <a:cs typeface="Tahoma" pitchFamily="34" charset="0"/>
              </a:rPr>
              <a:t>و تعميرات</a:t>
            </a:r>
            <a:endParaRPr lang="en-US" sz="2800" dirty="0">
              <a:solidFill>
                <a:srgbClr val="FFFF00"/>
              </a:solidFill>
              <a:latin typeface="+mj-lt"/>
              <a:ea typeface="+mj-ea"/>
              <a:cs typeface="Tahoma" pitchFamily="34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Arrow Connector 5"/>
          <p:cNvCxnSpPr/>
          <p:nvPr/>
        </p:nvCxnSpPr>
        <p:spPr bwMode="auto">
          <a:xfrm>
            <a:off x="4572000" y="1857364"/>
            <a:ext cx="3643339" cy="1588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chemeClr val="tx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0" name="TextBox 9"/>
          <p:cNvSpPr txBox="1"/>
          <p:nvPr/>
        </p:nvSpPr>
        <p:spPr>
          <a:xfrm>
            <a:off x="7162800" y="1219200"/>
            <a:ext cx="755335" cy="40011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2000" dirty="0" smtClean="0"/>
              <a:t>2013</a:t>
            </a:r>
            <a:endParaRPr lang="fa-IR" sz="2400" dirty="0"/>
          </a:p>
        </p:txBody>
      </p:sp>
      <p:cxnSp>
        <p:nvCxnSpPr>
          <p:cNvPr id="13" name="Straight Connector 12"/>
          <p:cNvCxnSpPr/>
          <p:nvPr/>
        </p:nvCxnSpPr>
        <p:spPr bwMode="auto">
          <a:xfrm>
            <a:off x="1500165" y="1857364"/>
            <a:ext cx="3071835" cy="1588"/>
          </a:xfrm>
          <a:prstGeom prst="line">
            <a:avLst/>
          </a:prstGeom>
          <a:solidFill>
            <a:schemeClr val="accent1"/>
          </a:solidFill>
          <a:ln w="635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74082" name="Rectangle 2"/>
          <p:cNvSpPr>
            <a:spLocks noChangeArrowheads="1"/>
          </p:cNvSpPr>
          <p:nvPr/>
        </p:nvSpPr>
        <p:spPr bwMode="auto">
          <a:xfrm>
            <a:off x="1285852" y="2643183"/>
            <a:ext cx="292895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l" rtl="0" eaLnBrk="0" hangingPunct="0"/>
            <a:r>
              <a:rPr kumimoji="1" lang="en-US" sz="1600" b="1" i="1" u="none" strike="noStrike" cap="none" normalizeH="0" baseline="0" dirty="0" smtClean="0">
                <a:ln>
                  <a:noFill/>
                </a:ln>
                <a:solidFill>
                  <a:srgbClr val="663300"/>
                </a:solidFill>
                <a:effectLst/>
                <a:latin typeface="Calibri" pitchFamily="34" charset="0"/>
                <a:ea typeface="Calibri" pitchFamily="34" charset="0"/>
                <a:cs typeface="HMOJTABA" pitchFamily="2" charset="-78"/>
              </a:rPr>
              <a:t>Run-to-Failure  Management</a:t>
            </a:r>
            <a:endParaRPr kumimoji="1" lang="en-US" sz="1600" b="0" i="0" u="none" strike="noStrike" cap="none" normalizeH="0" baseline="0" dirty="0" smtClean="0">
              <a:ln>
                <a:noFill/>
              </a:ln>
              <a:solidFill>
                <a:srgbClr val="663300"/>
              </a:solidFill>
              <a:effectLst/>
              <a:latin typeface="Arial" pitchFamily="34" charset="0"/>
              <a:cs typeface="HMOJTABA" pitchFamily="2" charset="-78"/>
            </a:endParaRPr>
          </a:p>
        </p:txBody>
      </p:sp>
      <p:sp>
        <p:nvSpPr>
          <p:cNvPr id="174083" name="Rectangle 3"/>
          <p:cNvSpPr>
            <a:spLocks noChangeArrowheads="1"/>
          </p:cNvSpPr>
          <p:nvPr/>
        </p:nvSpPr>
        <p:spPr bwMode="auto">
          <a:xfrm>
            <a:off x="4429125" y="2643182"/>
            <a:ext cx="4143404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sz="1800" b="1" i="1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Calibri" pitchFamily="34" charset="0"/>
                <a:ea typeface="Calibri" pitchFamily="34" charset="0"/>
                <a:cs typeface="HMOJTABA" pitchFamily="2" charset="-78"/>
              </a:rPr>
              <a:t>Preventive Maintenance   </a:t>
            </a:r>
            <a:r>
              <a:rPr kumimoji="1" lang="en-US" sz="1800" b="1" i="1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Calibri" pitchFamily="34" charset="0"/>
                <a:cs typeface="HMOJTABA" pitchFamily="2" charset="-78"/>
              </a:rPr>
              <a:t>(PM)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800" b="1" i="1" dirty="0">
              <a:solidFill>
                <a:srgbClr val="00B050"/>
              </a:solidFill>
              <a:latin typeface="Calibri" pitchFamily="34" charset="0"/>
              <a:ea typeface="Calibri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sz="1800" b="1" i="1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Calibri" pitchFamily="34" charset="0"/>
                <a:ea typeface="Calibri" pitchFamily="34" charset="0"/>
                <a:cs typeface="HMOJTABA" pitchFamily="2" charset="-78"/>
              </a:rPr>
              <a:t>Time Based Maintenance   </a:t>
            </a:r>
            <a:r>
              <a:rPr kumimoji="1" lang="en-US" sz="1800" b="1" i="1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Calibri" pitchFamily="34" charset="0"/>
                <a:cs typeface="HMOJTABA" pitchFamily="2" charset="-78"/>
              </a:rPr>
              <a:t>(TBM)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800" b="1" i="1" dirty="0">
              <a:solidFill>
                <a:srgbClr val="00B050"/>
              </a:solidFill>
              <a:latin typeface="Calibri" pitchFamily="34" charset="0"/>
              <a:ea typeface="Calibri" pitchFamily="34" charset="0"/>
            </a:endParaRPr>
          </a:p>
          <a:p>
            <a:pPr algn="l" rtl="0" eaLnBrk="0" hangingPunct="0"/>
            <a:r>
              <a:rPr lang="en-US" sz="1800" b="1" i="1" dirty="0" smtClean="0">
                <a:solidFill>
                  <a:srgbClr val="7030A0"/>
                </a:solidFill>
                <a:latin typeface="Calibri" pitchFamily="34" charset="0"/>
                <a:ea typeface="Calibri" pitchFamily="34" charset="0"/>
              </a:rPr>
              <a:t>Total  Productive Maintenance  </a:t>
            </a:r>
            <a:r>
              <a:rPr lang="en-US" sz="1800" b="1" i="1" dirty="0">
                <a:solidFill>
                  <a:srgbClr val="FFFF00"/>
                </a:solidFill>
                <a:latin typeface="Calibri" pitchFamily="34" charset="0"/>
                <a:ea typeface="Calibri" pitchFamily="34" charset="0"/>
              </a:rPr>
              <a:t>(TPM</a:t>
            </a:r>
            <a:r>
              <a:rPr lang="en-US" sz="1800" b="1" i="1" dirty="0" smtClean="0">
                <a:solidFill>
                  <a:srgbClr val="FFFF00"/>
                </a:solidFill>
                <a:latin typeface="Calibri" pitchFamily="34" charset="0"/>
                <a:ea typeface="Calibri" pitchFamily="34" charset="0"/>
              </a:rPr>
              <a:t>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800" b="1" i="1" dirty="0">
              <a:solidFill>
                <a:srgbClr val="00B050"/>
              </a:solidFill>
              <a:latin typeface="Calibri" pitchFamily="34" charset="0"/>
            </a:endParaRPr>
          </a:p>
          <a:p>
            <a:pPr algn="l" rtl="0" eaLnBrk="0" hangingPunct="0"/>
            <a:r>
              <a:rPr lang="en-US" sz="1800" b="1" i="1" dirty="0" smtClean="0">
                <a:solidFill>
                  <a:srgbClr val="7030A0"/>
                </a:solidFill>
                <a:latin typeface="Calibri" pitchFamily="34" charset="0"/>
                <a:ea typeface="Calibri" pitchFamily="34" charset="0"/>
              </a:rPr>
              <a:t>Predictive Maintenance    </a:t>
            </a:r>
            <a:r>
              <a:rPr lang="en-US" sz="1800" b="1" i="1" dirty="0" smtClean="0">
                <a:solidFill>
                  <a:srgbClr val="FFFF00"/>
                </a:solidFill>
                <a:latin typeface="Calibri" pitchFamily="34" charset="0"/>
                <a:ea typeface="Calibri" pitchFamily="34" charset="0"/>
              </a:rPr>
              <a:t>(PdM)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1800" b="1" i="1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  <a:latin typeface="Calibri" pitchFamily="34" charset="0"/>
              <a:cs typeface="HMOJTABA" pitchFamily="2" charset="-7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b="1" i="1" dirty="0" smtClean="0">
                <a:solidFill>
                  <a:srgbClr val="7030A0"/>
                </a:solidFill>
                <a:latin typeface="Calibri" pitchFamily="34" charset="0"/>
              </a:rPr>
              <a:t>Condition Based Maintenance   </a:t>
            </a:r>
            <a:r>
              <a:rPr lang="en-US" sz="1800" b="1" i="1" dirty="0" smtClean="0">
                <a:solidFill>
                  <a:srgbClr val="FFFF00"/>
                </a:solidFill>
                <a:latin typeface="Calibri" pitchFamily="34" charset="0"/>
              </a:rPr>
              <a:t>(CBM)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800" b="1" i="1" dirty="0">
              <a:solidFill>
                <a:srgbClr val="00B050"/>
              </a:solidFill>
              <a:latin typeface="Calibri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b="1" i="1" dirty="0">
                <a:solidFill>
                  <a:srgbClr val="7030A0"/>
                </a:solidFill>
                <a:latin typeface="Calibri" pitchFamily="34" charset="0"/>
              </a:rPr>
              <a:t>Computerized Maintenance Management Systems </a:t>
            </a:r>
            <a:r>
              <a:rPr lang="en-US" sz="1800" b="1" i="1" dirty="0" smtClean="0">
                <a:solidFill>
                  <a:srgbClr val="7030A0"/>
                </a:solidFill>
                <a:latin typeface="Calibri" pitchFamily="34" charset="0"/>
              </a:rPr>
              <a:t>   </a:t>
            </a:r>
            <a:r>
              <a:rPr lang="en-US" sz="1800" b="1" i="1" dirty="0" smtClean="0">
                <a:solidFill>
                  <a:srgbClr val="FFFF00"/>
                </a:solidFill>
                <a:latin typeface="Calibri" pitchFamily="34" charset="0"/>
              </a:rPr>
              <a:t>(</a:t>
            </a:r>
            <a:r>
              <a:rPr lang="en-US" sz="1800" b="1" i="1" dirty="0">
                <a:solidFill>
                  <a:srgbClr val="FFFF00"/>
                </a:solidFill>
                <a:latin typeface="Calibri" pitchFamily="34" charset="0"/>
              </a:rPr>
              <a:t>CMMS</a:t>
            </a:r>
            <a:r>
              <a:rPr lang="en-US" sz="1800" b="1" i="1" dirty="0" smtClean="0">
                <a:solidFill>
                  <a:srgbClr val="FFFF00"/>
                </a:solidFill>
                <a:latin typeface="Calibri" pitchFamily="34" charset="0"/>
              </a:rPr>
              <a:t>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800" b="1" i="1" dirty="0">
              <a:solidFill>
                <a:srgbClr val="00B050"/>
              </a:solidFill>
              <a:latin typeface="Calibri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b="1" i="1" dirty="0" smtClean="0">
                <a:solidFill>
                  <a:srgbClr val="7030A0"/>
                </a:solidFill>
                <a:latin typeface="Calibri" pitchFamily="34" charset="0"/>
              </a:rPr>
              <a:t>Reliability Centered Maintenance   </a:t>
            </a:r>
            <a:r>
              <a:rPr lang="en-US" sz="1800" b="1" i="1" dirty="0" smtClean="0">
                <a:solidFill>
                  <a:srgbClr val="FFFF00"/>
                </a:solidFill>
                <a:latin typeface="Calibri" pitchFamily="34" charset="0"/>
              </a:rPr>
              <a:t>(RCM)</a:t>
            </a:r>
            <a:endParaRPr lang="en-US" sz="1800" b="1" i="1" dirty="0">
              <a:solidFill>
                <a:srgbClr val="FFFF00"/>
              </a:solidFill>
              <a:latin typeface="Calibri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295400" y="2057400"/>
            <a:ext cx="58913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000" dirty="0" smtClean="0"/>
              <a:t>1900                                 1950      1960      …        </a:t>
            </a:r>
            <a:endParaRPr lang="en-US" sz="2000" dirty="0"/>
          </a:p>
        </p:txBody>
      </p:sp>
      <p:sp>
        <p:nvSpPr>
          <p:cNvPr id="9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762000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CE2E2E33-DFBF-4F4A-BC99-5E9A13CEC4BF}" type="slidenum">
              <a:rPr lang="ar-SA" smtClean="0">
                <a:latin typeface="Arial" charset="0"/>
              </a:rPr>
              <a:pPr/>
              <a:t>20</a:t>
            </a:fld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4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74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082" grpId="0"/>
      <p:bldP spid="174083" grpId="0"/>
    </p:bldLst>
  </p:timing>
</p:sld>
</file>

<file path=ppt/slides/slide2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304800" y="1219200"/>
            <a:ext cx="8208963" cy="5399088"/>
          </a:xfrm>
        </p:spPr>
        <p:txBody>
          <a:bodyPr>
            <a:normAutofit fontScale="92500" lnSpcReduction="10000"/>
          </a:bodyPr>
          <a:lstStyle/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Font typeface="Wingdings"/>
              <a:buChar char=""/>
              <a:defRPr/>
            </a:pPr>
            <a:r>
              <a:rPr lang="fa-IR" sz="35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طبقه2:</a:t>
            </a:r>
            <a:r>
              <a:rPr lang="fa-IR" sz="35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با استفاده از وسايل و تجهيزات مخصوص بازديد توسط </a:t>
            </a:r>
          </a:p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       انسان .</a:t>
            </a:r>
          </a:p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وسايلي مانند آمپرمتر، ولت متر ، اهم متر ، کوليس ، ورنيه ، </a:t>
            </a:r>
          </a:p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وسايل اندازه گيري تولرانسهاي مجاز ،. . . </a:t>
            </a:r>
          </a:p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دستگاههايي براي بررسي ساختارهاي فلزي و وجود ترکيدگي </a:t>
            </a:r>
          </a:p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در داخل بدنه ماشين ها که با اشعه</a:t>
            </a:r>
            <a:r>
              <a:rPr lang="en-US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X 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و فرکانس هاي مافوق </a:t>
            </a:r>
          </a:p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صوت کار مي کنند .</a:t>
            </a:r>
          </a:p>
        </p:txBody>
      </p:sp>
      <p:sp>
        <p:nvSpPr>
          <p:cNvPr id="4" name="Slide Number Placeholder 2"/>
          <p:cNvSpPr>
            <a:spLocks noGrp="1"/>
          </p:cNvSpPr>
          <p:nvPr>
            <p:ph type="sldNum" sz="quarter" idx="12"/>
          </p:nvPr>
        </p:nvSpPr>
        <p:spPr bwMode="auto">
          <a:xfrm>
            <a:off x="0" y="6248400"/>
            <a:ext cx="914400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10EE4242-375A-489F-89DF-C50E2CBED7E2}" type="slidenum">
              <a:rPr lang="ar-SA" smtClean="0">
                <a:latin typeface="Arial" charset="0"/>
              </a:rPr>
              <a:pPr/>
              <a:t>200</a:t>
            </a:fld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228600" y="1219200"/>
            <a:ext cx="8208963" cy="5399088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fa-IR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طبقه3: 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استفاده از سيستمهاي ثابت بر روي دستگاهها براي اعلام خطر و وضعيت کار ماشين ها .     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32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وسايل اعلام خطر و اعلام وضعيت ماشين که به طور دائم روي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دستگاه نصب شده اند مانند دستگاههاي ثبات حرارت، فشار،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لرزش و . . .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ثبت مستمر عوامل مورد نظر براي مطلع کردن بازديد کنندگان از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وضعيت کار دستگاه ها. </a:t>
            </a:r>
          </a:p>
        </p:txBody>
      </p:sp>
      <p:sp>
        <p:nvSpPr>
          <p:cNvPr id="4" name="Slide Number Placeholder 2"/>
          <p:cNvSpPr>
            <a:spLocks noGrp="1"/>
          </p:cNvSpPr>
          <p:nvPr>
            <p:ph type="sldNum" sz="quarter" idx="12"/>
          </p:nvPr>
        </p:nvSpPr>
        <p:spPr bwMode="auto">
          <a:xfrm>
            <a:off x="0" y="6248400"/>
            <a:ext cx="914400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10EE4242-375A-489F-89DF-C50E2CBED7E2}" type="slidenum">
              <a:rPr lang="ar-SA" smtClean="0">
                <a:latin typeface="Arial" charset="0"/>
              </a:rPr>
              <a:pPr/>
              <a:t>201</a:t>
            </a:fld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228600" y="1066800"/>
            <a:ext cx="8208963" cy="5399088"/>
          </a:xfrm>
        </p:spPr>
        <p:txBody>
          <a:bodyPr>
            <a:normAutofit/>
          </a:bodyPr>
          <a:lstStyle/>
          <a:p>
            <a:pPr marL="533400" indent="-53340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مزايا :</a:t>
            </a:r>
          </a:p>
          <a:p>
            <a:pPr marL="533400" indent="-53340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AutoNum type="arabicPeriod"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کاهش هزينه هاي نيروي انساني براي بازديد .</a:t>
            </a:r>
          </a:p>
          <a:p>
            <a:pPr marL="533400" indent="-53340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AutoNum type="arabicPeriod"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احتياج به توقف دستگاه براي بازديد را کم مي کند .</a:t>
            </a:r>
          </a:p>
          <a:p>
            <a:pPr marL="533400" indent="-53340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AutoNum type="arabicPeriod"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دقيقتر از انسان است .</a:t>
            </a:r>
          </a:p>
          <a:p>
            <a:pPr marL="533400" indent="-53340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AutoNum type="arabicPeriod"/>
              <a:defRPr/>
            </a:pPr>
            <a:endParaRPr lang="fa-IR" sz="32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533400" indent="-533400" eaLnBrk="1" fontAlgn="auto" hangingPunct="1">
              <a:lnSpc>
                <a:spcPct val="90000"/>
              </a:lnSpc>
              <a:spcAft>
                <a:spcPts val="0"/>
              </a:spcAft>
              <a:buFont typeface="Wingdings"/>
              <a:buChar char=""/>
              <a:defRPr/>
            </a:pPr>
            <a:r>
              <a:rPr lang="fa-IR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طبقه4: 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آناليز شيميايي روغنهاي صنعتي مستعمل در دستگاه ها:</a:t>
            </a:r>
          </a:p>
          <a:p>
            <a:pPr marL="533400" indent="-53340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       روغنهاي مستعمل داخل دستگاه ها مورد آزمايش و آناليز </a:t>
            </a:r>
          </a:p>
          <a:p>
            <a:pPr marL="533400" indent="-53340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       قرار مي گيرد و در صورتي که ميزان ذرات فلز وارد شده </a:t>
            </a:r>
          </a:p>
          <a:p>
            <a:pPr marL="533400" indent="-53340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       در روغن از حدود معين بيشتر باشد نشان دهنده ساييدگي </a:t>
            </a:r>
          </a:p>
          <a:p>
            <a:pPr marL="533400" indent="-53340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       غير مجاز است و دستگاه مورد تعمير قرار مي گيرد . </a:t>
            </a:r>
          </a:p>
        </p:txBody>
      </p:sp>
      <p:sp>
        <p:nvSpPr>
          <p:cNvPr id="4" name="Slide Number Placeholder 2"/>
          <p:cNvSpPr>
            <a:spLocks noGrp="1"/>
          </p:cNvSpPr>
          <p:nvPr>
            <p:ph type="sldNum" sz="quarter" idx="12"/>
          </p:nvPr>
        </p:nvSpPr>
        <p:spPr bwMode="auto">
          <a:xfrm>
            <a:off x="0" y="6248400"/>
            <a:ext cx="914400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10EE4242-375A-489F-89DF-C50E2CBED7E2}" type="slidenum">
              <a:rPr lang="ar-SA" smtClean="0">
                <a:latin typeface="Arial" charset="0"/>
              </a:rPr>
              <a:pPr/>
              <a:t>202</a:t>
            </a:fld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228600" y="1219200"/>
            <a:ext cx="8208963" cy="5399088"/>
          </a:xfrm>
        </p:spPr>
        <p:txBody>
          <a:bodyPr>
            <a:normAutofit/>
          </a:bodyPr>
          <a:lstStyle/>
          <a:p>
            <a:pPr marL="533400" indent="-53340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روشهاي برنامه ريزي بازديدهاي فني :</a:t>
            </a:r>
          </a:p>
          <a:p>
            <a:pPr marL="533400" indent="-53340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( برنامه هاي دوره اي بازديد )</a:t>
            </a:r>
          </a:p>
          <a:p>
            <a:pPr marL="533400" indent="-53340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32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533400" indent="-53340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براي انجام عمليات بازرسي فني دستگاه ها (توسط گروه هاي </a:t>
            </a:r>
          </a:p>
          <a:p>
            <a:pPr marL="533400" indent="-53340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بازرسي نت ) لازم است برنامه هايي متناسب و مطابق با اصول و </a:t>
            </a:r>
          </a:p>
          <a:p>
            <a:pPr marL="533400" indent="-53340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خواسته هاي فني هر دستگاه و متناسب با شرايط محيط و نحوه </a:t>
            </a:r>
          </a:p>
          <a:p>
            <a:pPr marL="533400" indent="-53340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بهره برداري از هر دستگاه وجود داشته باشد .</a:t>
            </a:r>
          </a:p>
        </p:txBody>
      </p:sp>
      <p:sp>
        <p:nvSpPr>
          <p:cNvPr id="4" name="Slide Number Placeholder 2"/>
          <p:cNvSpPr>
            <a:spLocks noGrp="1"/>
          </p:cNvSpPr>
          <p:nvPr>
            <p:ph type="sldNum" sz="quarter" idx="12"/>
          </p:nvPr>
        </p:nvSpPr>
        <p:spPr bwMode="auto">
          <a:xfrm>
            <a:off x="0" y="6248400"/>
            <a:ext cx="914400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10EE4242-375A-489F-89DF-C50E2CBED7E2}" type="slidenum">
              <a:rPr lang="ar-SA" smtClean="0">
                <a:latin typeface="Arial" charset="0"/>
              </a:rPr>
              <a:pPr/>
              <a:t>203</a:t>
            </a:fld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1" y="1196975"/>
            <a:ext cx="8208963" cy="5399088"/>
          </a:xfrm>
        </p:spPr>
        <p:txBody>
          <a:bodyPr>
            <a:normAutofit/>
          </a:bodyPr>
          <a:lstStyle/>
          <a:p>
            <a:pPr marL="533400" indent="-53340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ملاحظات در تهيه برنامه ها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يي براي انجام عمليات بازديد هاي فني :</a:t>
            </a:r>
          </a:p>
          <a:p>
            <a:pPr marL="533400" indent="-533400" eaLnBrk="1" fontAlgn="auto" hangingPunct="1">
              <a:spcAft>
                <a:spcPts val="0"/>
              </a:spcAft>
              <a:buFont typeface="Wingdings" pitchFamily="2" charset="2"/>
              <a:buAutoNum type="arabicPeriod"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اصول فني هر دستگاه</a:t>
            </a:r>
          </a:p>
          <a:p>
            <a:pPr marL="533400" indent="-533400" eaLnBrk="1" fontAlgn="auto" hangingPunct="1">
              <a:spcAft>
                <a:spcPts val="0"/>
              </a:spcAft>
              <a:buFont typeface="Wingdings" pitchFamily="2" charset="2"/>
              <a:buAutoNum type="arabicPeriod"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شرايط محيطي موجود</a:t>
            </a:r>
          </a:p>
          <a:p>
            <a:pPr marL="533400" indent="-533400" eaLnBrk="1" fontAlgn="auto" hangingPunct="1">
              <a:spcAft>
                <a:spcPts val="0"/>
              </a:spcAft>
              <a:buFont typeface="Wingdings" pitchFamily="2" charset="2"/>
              <a:buAutoNum type="arabicPeriod"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نحوه بهره برداري از دستگاه</a:t>
            </a:r>
          </a:p>
          <a:p>
            <a:pPr marL="533400" indent="-53340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اطلاعات از طريق کاتالوگ هاي فني که توسط سازندگان ماشين ها </a:t>
            </a:r>
          </a:p>
          <a:p>
            <a:pPr marL="533400" indent="-53340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ارائه مي شود ، تهيه و سپس با کمک اطلاعات بازگشتي تکميل </a:t>
            </a:r>
          </a:p>
          <a:p>
            <a:pPr marL="533400" indent="-53340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مي شود .</a:t>
            </a:r>
          </a:p>
          <a:p>
            <a:pPr marL="533400" indent="-53340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گنجاندن تهيه فرم ها در قرارداد خريد ماشين آلات .</a:t>
            </a:r>
          </a:p>
        </p:txBody>
      </p:sp>
      <p:sp>
        <p:nvSpPr>
          <p:cNvPr id="4" name="Slide Number Placeholder 2"/>
          <p:cNvSpPr>
            <a:spLocks noGrp="1"/>
          </p:cNvSpPr>
          <p:nvPr>
            <p:ph type="sldNum" sz="quarter" idx="12"/>
          </p:nvPr>
        </p:nvSpPr>
        <p:spPr bwMode="auto">
          <a:xfrm>
            <a:off x="0" y="6248400"/>
            <a:ext cx="914400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10EE4242-375A-489F-89DF-C50E2CBED7E2}" type="slidenum">
              <a:rPr lang="ar-SA" smtClean="0">
                <a:latin typeface="Arial" charset="0"/>
              </a:rPr>
              <a:pPr/>
              <a:t>204</a:t>
            </a:fld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1" y="1196975"/>
            <a:ext cx="8208963" cy="5399088"/>
          </a:xfrm>
        </p:spPr>
        <p:txBody>
          <a:bodyPr>
            <a:normAutofit lnSpcReduction="10000"/>
          </a:bodyPr>
          <a:lstStyle/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fa-IR" sz="4000" b="1" i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نحوه تهيه فرم هاي بازرسي :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en-US" sz="1100" dirty="0" smtClean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lvl="1" indent="-342900" eaLnBrk="1" fontAlgn="auto" hangingPunct="1"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fa-IR" sz="2800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فرم </a:t>
            </a:r>
            <a:r>
              <a:rPr lang="fa-IR" sz="2800" dirty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پيشگيري براي هر ماشين</a:t>
            </a:r>
            <a:r>
              <a:rPr lang="en-US" sz="2800" dirty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</a:t>
            </a:r>
            <a:endParaRPr lang="fa-IR" sz="2800" dirty="0">
              <a:solidFill>
                <a:srgbClr val="FFCC00"/>
              </a:solidFill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lvl="1" indent="-342900" eaLnBrk="1" fontAlgn="auto" hangingPunct="1"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fa-IR" sz="2800" dirty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فرم پيشگيري ساليانه</a:t>
            </a:r>
          </a:p>
          <a:p>
            <a:pPr lvl="1" indent="-342900" eaLnBrk="1" fontAlgn="auto" hangingPunct="1"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fa-IR" sz="2800" dirty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برنامه هاي پیشگیرانه هفتگي </a:t>
            </a:r>
          </a:p>
          <a:p>
            <a:pPr lvl="1" indent="-342900" eaLnBrk="1" fontAlgn="auto" hangingPunct="1"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fa-IR" sz="2800" dirty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فرم مشخصات کار پيشگيري براي هر ماشين</a:t>
            </a:r>
          </a:p>
          <a:p>
            <a:pPr lvl="1" indent="-342900" eaLnBrk="1" fontAlgn="auto" hangingPunct="1"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fa-IR" sz="2800" dirty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فرم گزارش بازرسي</a:t>
            </a:r>
          </a:p>
          <a:p>
            <a:pPr lvl="1" indent="-342900" eaLnBrk="1" fontAlgn="auto" hangingPunct="1"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fa-IR" sz="2800" dirty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برنامه هاي روغنکاري </a:t>
            </a:r>
          </a:p>
          <a:p>
            <a:pPr lvl="1" indent="-342900" eaLnBrk="1" fontAlgn="auto" hangingPunct="1"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fa-IR" sz="2800" dirty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فرم مشخصات </a:t>
            </a:r>
            <a:r>
              <a:rPr lang="fa-IR" sz="2800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روغنکاري</a:t>
            </a:r>
            <a:endParaRPr lang="fa-IR" sz="2800" dirty="0">
              <a:solidFill>
                <a:srgbClr val="FFCC00"/>
              </a:solidFill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lvl="1" indent="-342900" eaLnBrk="1" fontAlgn="auto" hangingPunct="1"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fa-IR" sz="2800" dirty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فرم مسیر </a:t>
            </a:r>
            <a:r>
              <a:rPr lang="fa-IR" sz="2800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روغنکاري</a:t>
            </a:r>
            <a:endParaRPr lang="fa-IR" sz="2800" dirty="0">
              <a:solidFill>
                <a:srgbClr val="FFCC00"/>
              </a:solidFill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lvl="1" indent="-342900" eaLnBrk="1" fontAlgn="auto" hangingPunct="1"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fa-IR" sz="2800" dirty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فرم گزارش </a:t>
            </a:r>
            <a:r>
              <a:rPr lang="fa-IR" sz="2800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روغنکاري</a:t>
            </a:r>
            <a:endParaRPr lang="fa-IR" sz="2800" dirty="0">
              <a:solidFill>
                <a:srgbClr val="FFCC00"/>
              </a:solidFill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fa-IR" sz="3200" dirty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fa-IR" sz="3200" dirty="0" smtClean="0">
              <a:solidFill>
                <a:srgbClr val="FFCC00"/>
              </a:solidFill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fa-IR" sz="3200" dirty="0">
              <a:solidFill>
                <a:srgbClr val="FFCC00"/>
              </a:solidFill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en-US" sz="3200" dirty="0" smtClean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Char char="þ"/>
              <a:defRPr/>
            </a:pPr>
            <a:endParaRPr lang="fa-IR" sz="3200" dirty="0" smtClean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</p:txBody>
      </p:sp>
      <p:sp>
        <p:nvSpPr>
          <p:cNvPr id="4" name="Slide Number Placeholder 2"/>
          <p:cNvSpPr>
            <a:spLocks noGrp="1"/>
          </p:cNvSpPr>
          <p:nvPr>
            <p:ph type="sldNum" sz="quarter" idx="12"/>
          </p:nvPr>
        </p:nvSpPr>
        <p:spPr bwMode="auto">
          <a:xfrm>
            <a:off x="0" y="6248400"/>
            <a:ext cx="914400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10EE4242-375A-489F-89DF-C50E2CBED7E2}" type="slidenum">
              <a:rPr lang="ar-SA" smtClean="0">
                <a:latin typeface="Arial" charset="0"/>
              </a:rPr>
              <a:pPr/>
              <a:t>205</a:t>
            </a:fld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990600"/>
            <a:ext cx="8001000" cy="53122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4320" lvl="0" indent="-274320" fontAlgn="auto">
              <a:spcBef>
                <a:spcPct val="20000"/>
              </a:spcBef>
              <a:spcAft>
                <a:spcPts val="0"/>
              </a:spcAft>
              <a:buClr>
                <a:srgbClr val="0099CC"/>
              </a:buClr>
              <a:buSzPct val="75000"/>
              <a:buFont typeface="Wingdings" pitchFamily="2" charset="2"/>
              <a:buChar char="Ð"/>
              <a:defRPr/>
            </a:pPr>
            <a:r>
              <a:rPr kumimoji="0" lang="fa-IR" kern="0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</a:rPr>
              <a:t>فرم پيشگيري براي هر ماشين :</a:t>
            </a:r>
            <a:r>
              <a:rPr kumimoji="0" lang="fa-IR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</a:rPr>
              <a:t>     </a:t>
            </a:r>
          </a:p>
          <a:p>
            <a:pPr marL="274320" lvl="0" indent="-274320" fontAlgn="auto">
              <a:spcBef>
                <a:spcPct val="20000"/>
              </a:spcBef>
              <a:spcAft>
                <a:spcPts val="0"/>
              </a:spcAft>
              <a:buClr>
                <a:srgbClr val="0099CC"/>
              </a:buClr>
              <a:buSzPct val="75000"/>
              <a:defRPr/>
            </a:pPr>
            <a:r>
              <a:rPr kumimoji="0" lang="fa-IR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</a:rPr>
              <a:t>فرم پيشگيري يک فرم مشخص کننده سرويس هاي پيشگيري </a:t>
            </a:r>
          </a:p>
          <a:p>
            <a:pPr marL="274320" lvl="0" indent="-274320" fontAlgn="auto">
              <a:spcBef>
                <a:spcPct val="20000"/>
              </a:spcBef>
              <a:spcAft>
                <a:spcPts val="0"/>
              </a:spcAft>
              <a:buClr>
                <a:srgbClr val="0099CC"/>
              </a:buClr>
              <a:buSzPct val="75000"/>
              <a:defRPr/>
            </a:pPr>
            <a:r>
              <a:rPr kumimoji="0" lang="fa-IR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</a:rPr>
              <a:t>و بازرسي هاي لازم براي هر دستگاه و ماشين به طور جداگانه </a:t>
            </a:r>
          </a:p>
          <a:p>
            <a:pPr marL="274320" lvl="0" indent="-274320" fontAlgn="auto">
              <a:spcBef>
                <a:spcPct val="20000"/>
              </a:spcBef>
              <a:spcAft>
                <a:spcPts val="0"/>
              </a:spcAft>
              <a:buClr>
                <a:srgbClr val="0099CC"/>
              </a:buClr>
              <a:buSzPct val="75000"/>
              <a:defRPr/>
            </a:pPr>
            <a:r>
              <a:rPr kumimoji="0" lang="fa-IR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</a:rPr>
              <a:t>مي باشد .   </a:t>
            </a:r>
          </a:p>
          <a:p>
            <a:pPr marL="274320" lvl="0" indent="-274320" fontAlgn="auto">
              <a:spcBef>
                <a:spcPct val="20000"/>
              </a:spcBef>
              <a:spcAft>
                <a:spcPts val="0"/>
              </a:spcAft>
              <a:buClr>
                <a:srgbClr val="0099CC"/>
              </a:buClr>
              <a:buSzPct val="75000"/>
              <a:defRPr/>
            </a:pPr>
            <a:r>
              <a:rPr kumimoji="0" lang="fa-IR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</a:rPr>
              <a:t>  </a:t>
            </a:r>
          </a:p>
          <a:p>
            <a:pPr marL="274320" lvl="0" indent="-274320" fontAlgn="auto">
              <a:spcBef>
                <a:spcPct val="20000"/>
              </a:spcBef>
              <a:spcAft>
                <a:spcPts val="0"/>
              </a:spcAft>
              <a:buClr>
                <a:srgbClr val="0099CC"/>
              </a:buClr>
              <a:buSzPct val="75000"/>
              <a:defRPr/>
            </a:pPr>
            <a:r>
              <a:rPr kumimoji="0" lang="fa-IR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</a:rPr>
              <a:t>اطلاعات روي فرم، در شروع دوره بهره برداري از کارخانه, بر </a:t>
            </a:r>
          </a:p>
          <a:p>
            <a:pPr marL="274320" lvl="0" indent="-274320" fontAlgn="auto">
              <a:spcBef>
                <a:spcPct val="20000"/>
              </a:spcBef>
              <a:spcAft>
                <a:spcPts val="0"/>
              </a:spcAft>
              <a:buClr>
                <a:srgbClr val="0099CC"/>
              </a:buClr>
              <a:buSzPct val="75000"/>
              <a:defRPr/>
            </a:pPr>
            <a:r>
              <a:rPr kumimoji="0" lang="fa-IR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</a:rPr>
              <a:t>اساس پيشنهادات سازندگان ماشين آلات تهيه ميشود ولي با </a:t>
            </a:r>
          </a:p>
          <a:p>
            <a:pPr marL="274320" lvl="0" indent="-274320" fontAlgn="auto">
              <a:spcBef>
                <a:spcPct val="20000"/>
              </a:spcBef>
              <a:spcAft>
                <a:spcPts val="0"/>
              </a:spcAft>
              <a:buClr>
                <a:srgbClr val="0099CC"/>
              </a:buClr>
              <a:buSzPct val="75000"/>
              <a:defRPr/>
            </a:pPr>
            <a:r>
              <a:rPr kumimoji="0" lang="fa-IR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</a:rPr>
              <a:t>پيشرفت زمان و دريافت اطلاعات بازتابي مرتباً تکميل و تصحيح </a:t>
            </a:r>
          </a:p>
          <a:p>
            <a:pPr marL="274320" lvl="0" indent="-274320" fontAlgn="auto">
              <a:spcBef>
                <a:spcPct val="20000"/>
              </a:spcBef>
              <a:spcAft>
                <a:spcPts val="0"/>
              </a:spcAft>
              <a:buClr>
                <a:srgbClr val="0099CC"/>
              </a:buClr>
              <a:buSzPct val="75000"/>
              <a:defRPr/>
            </a:pPr>
            <a:r>
              <a:rPr kumimoji="0" lang="fa-IR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</a:rPr>
              <a:t>مي شود 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 bwMode="auto">
          <a:xfrm>
            <a:off x="0" y="6248400"/>
            <a:ext cx="914400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10EE4242-375A-489F-89DF-C50E2CBED7E2}" type="slidenum">
              <a:rPr lang="ar-SA" smtClean="0">
                <a:latin typeface="Arial" charset="0"/>
              </a:rPr>
              <a:pPr/>
              <a:t>206</a:t>
            </a:fld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</p:sld>
</file>

<file path=ppt/slides/slide2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228600" y="1066800"/>
            <a:ext cx="8208963" cy="5399088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32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اطلاعات روي فرم پيشگيري : 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تاريخ تهيه ، شماره تجديد نظر، نام و کد ماشين ، شرح عمليات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بازديد، سرويس هاي تنظيم، دوره تناوب هريک از عمليات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(هفتگي ، ماهانه و ...) ، مشخصات تخصصي لازم براي هريک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از عمليات (مکانيکي ، برقي ، ساختماني ، ابزاردقيق و ...) .</a:t>
            </a:r>
          </a:p>
        </p:txBody>
      </p:sp>
      <p:sp>
        <p:nvSpPr>
          <p:cNvPr id="4" name="Slide Number Placeholder 2"/>
          <p:cNvSpPr>
            <a:spLocks noGrp="1"/>
          </p:cNvSpPr>
          <p:nvPr>
            <p:ph type="sldNum" sz="quarter" idx="12"/>
          </p:nvPr>
        </p:nvSpPr>
        <p:spPr bwMode="auto">
          <a:xfrm>
            <a:off x="0" y="6248400"/>
            <a:ext cx="914400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10EE4242-375A-489F-89DF-C50E2CBED7E2}" type="slidenum">
              <a:rPr lang="ar-SA" smtClean="0">
                <a:latin typeface="Arial" charset="0"/>
              </a:rPr>
              <a:pPr/>
              <a:t>207</a:t>
            </a:fld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228600" y="1143000"/>
            <a:ext cx="8208963" cy="5399088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32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براي ماشين هاي بزرگ مي توان براي هر ماشين به تفکيک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تخصص هاي مختلف يک فرم جداگانه تهيه نمود :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32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فرم پيش گيري عمليات برقي ماشين</a:t>
            </a:r>
            <a:r>
              <a:rPr lang="en-US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A 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، </a:t>
            </a:r>
          </a:p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فرم پيش گيري عمليات مکانيکي ماشين</a:t>
            </a:r>
            <a:r>
              <a:rPr lang="en-US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A 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و ...</a:t>
            </a:r>
          </a:p>
        </p:txBody>
      </p:sp>
      <p:sp>
        <p:nvSpPr>
          <p:cNvPr id="4" name="Slide Number Placeholder 2"/>
          <p:cNvSpPr>
            <a:spLocks noGrp="1"/>
          </p:cNvSpPr>
          <p:nvPr>
            <p:ph type="sldNum" sz="quarter" idx="12"/>
          </p:nvPr>
        </p:nvSpPr>
        <p:spPr bwMode="auto">
          <a:xfrm>
            <a:off x="0" y="6248400"/>
            <a:ext cx="914400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10EE4242-375A-489F-89DF-C50E2CBED7E2}" type="slidenum">
              <a:rPr lang="ar-SA" smtClean="0">
                <a:latin typeface="Arial" charset="0"/>
              </a:rPr>
              <a:pPr/>
              <a:t>208</a:t>
            </a:fld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1" y="1196975"/>
            <a:ext cx="8208963" cy="5399088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Char char="Ð"/>
              <a:defRPr/>
            </a:pPr>
            <a:r>
              <a:rPr lang="fa-IR" sz="3200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فرم پيشگيري ساليانه :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فرم ساليانه پيشگيري از روي فرم هاي پيشگيري قابل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تهيه است . فرم ساليانه پيشگيري نشان مي دهد که در چه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هفته هايي از سال ، روي چه دستگاه هايي ، چه نوع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بازرسي هايي يا سرويس هايي لازم خواهد شد .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اين فرم ها براي 52 هفته سال براي بازرسي کليه دارايي ها تهيه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مي شود .</a:t>
            </a:r>
          </a:p>
        </p:txBody>
      </p:sp>
      <p:sp>
        <p:nvSpPr>
          <p:cNvPr id="4" name="Slide Number Placeholder 2"/>
          <p:cNvSpPr>
            <a:spLocks noGrp="1"/>
          </p:cNvSpPr>
          <p:nvPr>
            <p:ph type="sldNum" sz="quarter" idx="12"/>
          </p:nvPr>
        </p:nvSpPr>
        <p:spPr bwMode="auto">
          <a:xfrm>
            <a:off x="0" y="6248400"/>
            <a:ext cx="914400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10EE4242-375A-489F-89DF-C50E2CBED7E2}" type="slidenum">
              <a:rPr lang="ar-SA" smtClean="0">
                <a:latin typeface="Arial" charset="0"/>
              </a:rPr>
              <a:pPr/>
              <a:t>209</a:t>
            </a:fld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69" name="Rectangle 1"/>
          <p:cNvSpPr>
            <a:spLocks noChangeArrowheads="1"/>
          </p:cNvSpPr>
          <p:nvPr/>
        </p:nvSpPr>
        <p:spPr bwMode="auto">
          <a:xfrm>
            <a:off x="816514" y="3649215"/>
            <a:ext cx="7566932" cy="1292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l" rtl="0" eaLnBrk="0" hangingPunct="0">
              <a:spcBef>
                <a:spcPts val="1200"/>
              </a:spcBef>
            </a:pPr>
            <a:endParaRPr lang="en-US" sz="1800" b="1" i="1" u="sng" dirty="0" smtClean="0">
              <a:solidFill>
                <a:srgbClr val="FFCC99"/>
              </a:solidFill>
              <a:latin typeface="Calibri" pitchFamily="34" charset="0"/>
              <a:ea typeface="Calibri" pitchFamily="34" charset="0"/>
            </a:endParaRPr>
          </a:p>
          <a:p>
            <a:pPr lvl="0" algn="l" rtl="0" eaLnBrk="0" hangingPunct="0">
              <a:spcBef>
                <a:spcPts val="1200"/>
              </a:spcBef>
            </a:pPr>
            <a:r>
              <a:rPr lang="en-US" sz="2000" i="1" dirty="0"/>
              <a:t>Depending on the specific industry :    </a:t>
            </a:r>
            <a:endParaRPr lang="en-US" sz="2000" i="1" dirty="0" smtClean="0"/>
          </a:p>
          <a:p>
            <a:pPr lvl="0" algn="l" rtl="0" eaLnBrk="0" hangingPunct="0">
              <a:spcBef>
                <a:spcPts val="1200"/>
              </a:spcBef>
            </a:pPr>
            <a:r>
              <a:rPr lang="en-US" sz="2000" i="1" dirty="0"/>
              <a:t> </a:t>
            </a:r>
            <a:r>
              <a:rPr lang="en-US" sz="2000" i="1" dirty="0" smtClean="0"/>
              <a:t>                                                      between </a:t>
            </a:r>
            <a:r>
              <a:rPr lang="en-US" sz="2000" i="1" dirty="0"/>
              <a:t>15 and 60 percent </a:t>
            </a:r>
          </a:p>
        </p:txBody>
      </p:sp>
      <p:sp>
        <p:nvSpPr>
          <p:cNvPr id="7" name="Rectangle 6"/>
          <p:cNvSpPr/>
          <p:nvPr/>
        </p:nvSpPr>
        <p:spPr>
          <a:xfrm>
            <a:off x="531527" y="5492552"/>
            <a:ext cx="813690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 eaLnBrk="0" hangingPunct="0"/>
            <a:r>
              <a:rPr lang="en-US" sz="2400" b="1" i="1" dirty="0">
                <a:solidFill>
                  <a:srgbClr val="7030A0"/>
                </a:solidFill>
                <a:latin typeface="Calibri" pitchFamily="34" charset="0"/>
                <a:ea typeface="Calibri" pitchFamily="34" charset="0"/>
              </a:rPr>
              <a:t>Maintenance costs can directly impact plant  </a:t>
            </a:r>
            <a:r>
              <a:rPr lang="en-US" sz="2400" b="1" i="1" dirty="0" smtClean="0">
                <a:solidFill>
                  <a:srgbClr val="7030A0"/>
                </a:solidFill>
                <a:latin typeface="Calibri" pitchFamily="34" charset="0"/>
                <a:ea typeface="Calibri" pitchFamily="34" charset="0"/>
              </a:rPr>
              <a:t>profitability</a:t>
            </a:r>
          </a:p>
          <a:p>
            <a:pPr algn="l" rtl="0" eaLnBrk="0" hangingPunct="0"/>
            <a:r>
              <a:rPr lang="en-US" sz="2000" b="1" i="1" dirty="0" smtClean="0">
                <a:solidFill>
                  <a:srgbClr val="92D050"/>
                </a:solidFill>
                <a:latin typeface="Calibri" pitchFamily="34" charset="0"/>
                <a:ea typeface="Calibri" pitchFamily="34" charset="0"/>
              </a:rPr>
              <a:t> </a:t>
            </a:r>
            <a:endParaRPr lang="fa-IR" sz="2000" b="1" i="1" dirty="0">
              <a:solidFill>
                <a:srgbClr val="92D050"/>
              </a:solidFill>
              <a:latin typeface="Calibri" pitchFamily="34" charset="0"/>
              <a:ea typeface="Calibri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115616" y="1196753"/>
            <a:ext cx="7968563" cy="19082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 eaLnBrk="0" hangingPunct="0">
              <a:spcBef>
                <a:spcPts val="1200"/>
              </a:spcBef>
            </a:pPr>
            <a:r>
              <a:rPr lang="en-US" sz="1400" i="1" dirty="0" smtClean="0"/>
              <a:t>  </a:t>
            </a:r>
            <a:r>
              <a:rPr lang="en-US" sz="2000" i="1" dirty="0" smtClean="0"/>
              <a:t>In </a:t>
            </a:r>
            <a:r>
              <a:rPr lang="en-US" sz="2000" i="1" dirty="0"/>
              <a:t>all </a:t>
            </a:r>
            <a:r>
              <a:rPr lang="en-US" sz="2000" i="1" dirty="0" smtClean="0"/>
              <a:t> </a:t>
            </a:r>
            <a:r>
              <a:rPr lang="en-US" sz="2000" i="1" dirty="0"/>
              <a:t>manufacturing  or  production  plants :</a:t>
            </a:r>
          </a:p>
          <a:p>
            <a:pPr algn="l" rtl="0" eaLnBrk="0" hangingPunct="0">
              <a:spcBef>
                <a:spcPts val="1200"/>
              </a:spcBef>
            </a:pPr>
            <a:r>
              <a:rPr lang="en-US" sz="2400" i="1" u="sng" dirty="0">
                <a:solidFill>
                  <a:srgbClr val="FFFF00"/>
                </a:solidFill>
              </a:rPr>
              <a:t>Maintenance costs </a:t>
            </a:r>
            <a:r>
              <a:rPr lang="en-US" sz="2000" i="1" dirty="0"/>
              <a:t>    </a:t>
            </a:r>
            <a:endParaRPr lang="en-US" sz="2000" i="1" dirty="0" smtClean="0"/>
          </a:p>
          <a:p>
            <a:pPr algn="l" rtl="0" eaLnBrk="0" hangingPunct="0">
              <a:spcBef>
                <a:spcPts val="1200"/>
              </a:spcBef>
            </a:pPr>
            <a:r>
              <a:rPr lang="en-US" sz="2000" i="1" dirty="0"/>
              <a:t> </a:t>
            </a:r>
            <a:r>
              <a:rPr lang="en-US" sz="2000" i="1" dirty="0" smtClean="0"/>
              <a:t>                                     a  </a:t>
            </a:r>
            <a:r>
              <a:rPr lang="en-US" sz="2000" i="1" dirty="0"/>
              <a:t>major  part  of   </a:t>
            </a:r>
            <a:endParaRPr lang="en-US" sz="2000" i="1" dirty="0" smtClean="0"/>
          </a:p>
          <a:p>
            <a:pPr algn="l" rtl="0" eaLnBrk="0" hangingPunct="0">
              <a:spcBef>
                <a:spcPts val="1200"/>
              </a:spcBef>
            </a:pPr>
            <a:r>
              <a:rPr lang="en-US" sz="2000" i="1" dirty="0">
                <a:solidFill>
                  <a:srgbClr val="FFFF00"/>
                </a:solidFill>
              </a:rPr>
              <a:t> </a:t>
            </a:r>
            <a:r>
              <a:rPr lang="en-US" sz="2000" i="1" dirty="0" smtClean="0">
                <a:solidFill>
                  <a:srgbClr val="FFFF00"/>
                </a:solidFill>
              </a:rPr>
              <a:t>                                                                   </a:t>
            </a:r>
            <a:r>
              <a:rPr lang="en-US" sz="2400" i="1" u="sng" dirty="0" smtClean="0">
                <a:solidFill>
                  <a:srgbClr val="FFFF00"/>
                </a:solidFill>
              </a:rPr>
              <a:t>total </a:t>
            </a:r>
            <a:r>
              <a:rPr lang="en-US" sz="2400" i="1" u="sng" dirty="0">
                <a:solidFill>
                  <a:srgbClr val="FFFF00"/>
                </a:solidFill>
              </a:rPr>
              <a:t>operating costs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762000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CE2E2E33-DFBF-4F4A-BC99-5E9A13CEC4BF}" type="slidenum">
              <a:rPr lang="ar-SA" smtClean="0">
                <a:latin typeface="Arial" charset="0"/>
              </a:rPr>
              <a:pPr/>
              <a:t>21</a:t>
            </a:fld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86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6369" grpId="0"/>
      <p:bldP spid="7" grpId="0"/>
      <p:bldP spid="8" grpId="0"/>
    </p:bldLst>
  </p:timing>
</p:sld>
</file>

<file path=ppt/slides/slide2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1" y="1196975"/>
            <a:ext cx="8208963" cy="5399088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32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spcAft>
                <a:spcPts val="0"/>
              </a:spcAft>
              <a:buNone/>
              <a:defRPr/>
            </a:pPr>
            <a:r>
              <a:rPr lang="fa-IR" sz="32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اطلاعات روي فرم پيشگيري ساليانه :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32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نام و کد تجهيزات و دارايي ها ،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شماره هفته هايي که بايد بازرسي هاي فني انجام شود ،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نوع بازرسي ( مکانيکي ، الکتريکي ،...) ،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پريود بازرسي ( هفتگي ، ماهانه ،... ) .</a:t>
            </a:r>
          </a:p>
        </p:txBody>
      </p:sp>
      <p:sp>
        <p:nvSpPr>
          <p:cNvPr id="4" name="Slide Number Placeholder 2"/>
          <p:cNvSpPr>
            <a:spLocks noGrp="1"/>
          </p:cNvSpPr>
          <p:nvPr>
            <p:ph type="sldNum" sz="quarter" idx="12"/>
          </p:nvPr>
        </p:nvSpPr>
        <p:spPr bwMode="auto">
          <a:xfrm>
            <a:off x="0" y="6248400"/>
            <a:ext cx="914400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10EE4242-375A-489F-89DF-C50E2CBED7E2}" type="slidenum">
              <a:rPr lang="ar-SA" smtClean="0">
                <a:latin typeface="Arial" charset="0"/>
              </a:rPr>
              <a:pPr/>
              <a:t>210</a:t>
            </a:fld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1" y="1196975"/>
            <a:ext cx="8281988" cy="5399088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Char char="Ð"/>
              <a:defRPr/>
            </a:pPr>
            <a:r>
              <a:rPr lang="fa-IR" sz="3200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برنامه هاي هفتگي :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endParaRPr lang="fa-IR" sz="32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برنامه هفتگي مستقيماً از روي برنامه ساليانه قابل برداشت است.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در آخر هر هفته ، اين فرم براي هفته بعد تهيه مي شود و نسخه اي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از آن براي کارگاه توليدي ارسال مي شود ، بطوريکه در شروع هفته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اين فرم براي هريک از کارگاه هاي توليدي آماده باشد تا آن کارگاه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آمادگي هاي لازم را ايجاد نمايد 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32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</p:txBody>
      </p:sp>
      <p:sp>
        <p:nvSpPr>
          <p:cNvPr id="4" name="Slide Number Placeholder 2"/>
          <p:cNvSpPr>
            <a:spLocks noGrp="1"/>
          </p:cNvSpPr>
          <p:nvPr>
            <p:ph type="sldNum" sz="quarter" idx="12"/>
          </p:nvPr>
        </p:nvSpPr>
        <p:spPr bwMode="auto">
          <a:xfrm>
            <a:off x="0" y="6248400"/>
            <a:ext cx="914400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10EE4242-375A-489F-89DF-C50E2CBED7E2}" type="slidenum">
              <a:rPr lang="ar-SA" smtClean="0">
                <a:latin typeface="Arial" charset="0"/>
              </a:rPr>
              <a:pPr/>
              <a:t>211</a:t>
            </a:fld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1" y="1196975"/>
            <a:ext cx="8208963" cy="5399088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None/>
              <a:defRPr/>
            </a:pPr>
            <a:r>
              <a:rPr lang="fa-IR" sz="32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اطلاعات روي فرم برنامه هفتگي :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نام و شماره ماشين ها ، نوع بازرسي که بايد انجام شود ، زمان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تقريبي لازم براي انجام عمل ، روز مشخص هفته ، ساعات مشخص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در روز مربوطه.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32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در تعيين روز و ساعات مشخص ، مناسب است که با امور توليدي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هر کارگاه هماهنگي به عمل آيد .</a:t>
            </a:r>
          </a:p>
        </p:txBody>
      </p:sp>
      <p:sp>
        <p:nvSpPr>
          <p:cNvPr id="4" name="Slide Number Placeholder 2"/>
          <p:cNvSpPr>
            <a:spLocks noGrp="1"/>
          </p:cNvSpPr>
          <p:nvPr>
            <p:ph type="sldNum" sz="quarter" idx="12"/>
          </p:nvPr>
        </p:nvSpPr>
        <p:spPr bwMode="auto">
          <a:xfrm>
            <a:off x="0" y="6248400"/>
            <a:ext cx="914400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10EE4242-375A-489F-89DF-C50E2CBED7E2}" type="slidenum">
              <a:rPr lang="ar-SA" smtClean="0">
                <a:latin typeface="Arial" charset="0"/>
              </a:rPr>
              <a:pPr/>
              <a:t>212</a:t>
            </a:fld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1" y="1196975"/>
            <a:ext cx="8208963" cy="5399088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Char char="Ð"/>
              <a:defRPr/>
            </a:pPr>
            <a:endParaRPr lang="fa-IR" sz="3200" dirty="0" smtClean="0">
              <a:solidFill>
                <a:srgbClr val="FFCC00"/>
              </a:solidFill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Char char="Ð"/>
              <a:defRPr/>
            </a:pPr>
            <a:r>
              <a:rPr lang="fa-IR" sz="3200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فرم مشخصات کار پيشگيري براي هر ماشين :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فرمهاي پيشگيري به صورتي نيستند که اطلاعات را به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سرعت به گروه هاي بازديد کننده و اجراکننده برنامه هاي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پيشگيري منتقل کنند .     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فرم مشخصات کار پيشگيري ، مستقيماً در اختيار گروه هاي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بازديدکننده قرار مي گيرد تا براساس آنها ، عمليات لازم را انجام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دهند .      </a:t>
            </a:r>
          </a:p>
        </p:txBody>
      </p:sp>
      <p:sp>
        <p:nvSpPr>
          <p:cNvPr id="4" name="Slide Number Placeholder 2"/>
          <p:cNvSpPr>
            <a:spLocks noGrp="1"/>
          </p:cNvSpPr>
          <p:nvPr>
            <p:ph type="sldNum" sz="quarter" idx="12"/>
          </p:nvPr>
        </p:nvSpPr>
        <p:spPr bwMode="auto">
          <a:xfrm>
            <a:off x="0" y="6248400"/>
            <a:ext cx="914400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10EE4242-375A-489F-89DF-C50E2CBED7E2}" type="slidenum">
              <a:rPr lang="ar-SA" smtClean="0">
                <a:latin typeface="Arial" charset="0"/>
              </a:rPr>
              <a:pPr/>
              <a:t>213</a:t>
            </a:fld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5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1" y="1196975"/>
            <a:ext cx="8208963" cy="5399088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fa-IR" sz="3200" dirty="0" smtClean="0">
              <a:cs typeface="HMOJTABA" pitchFamily="2" charset="-78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a-IR" sz="3200" dirty="0" smtClean="0">
                <a:cs typeface="HMOJTABA" pitchFamily="2" charset="-78"/>
              </a:rPr>
              <a:t>فرم مشخصات کار پيشگيري ، براساس فرم هاي پيشگيري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a-IR" sz="3200" dirty="0" smtClean="0">
                <a:cs typeface="HMOJTABA" pitchFamily="2" charset="-78"/>
              </a:rPr>
              <a:t>و از روي آنها تکميل مي شود ( براي هر ماشين ) 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fa-IR" sz="2000" dirty="0" smtClean="0">
              <a:cs typeface="HMOJTABA" pitchFamily="2" charset="-78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a-IR" sz="3200" dirty="0" smtClean="0">
                <a:cs typeface="HMOJTABA" pitchFamily="2" charset="-78"/>
              </a:rPr>
              <a:t>در روي فرم مشخصات کار پيشگيري ، فقط يک نوع از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a-IR" sz="3200" dirty="0" smtClean="0">
                <a:cs typeface="HMOJTABA" pitchFamily="2" charset="-78"/>
              </a:rPr>
              <a:t>کارها با يک تخصص و تناوب مشخص يادداشت مي شود 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fa-IR" sz="3200" dirty="0" smtClean="0">
              <a:cs typeface="HMOJTABA" pitchFamily="2" charset="-78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a-IR" sz="3200" dirty="0" smtClean="0">
                <a:cs typeface="HMOJTABA" pitchFamily="2" charset="-78"/>
              </a:rPr>
              <a:t>مثلاً همه کارهاي نوع ب/ ما ( تخصص برقي و تناوب ماهيانه )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a-IR" sz="3200" dirty="0" smtClean="0">
                <a:cs typeface="HMOJTABA" pitchFamily="2" charset="-78"/>
              </a:rPr>
              <a:t>از روي فرم پيشگيري برداشت شده و در فرم مشخصات کار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a-IR" sz="3200" dirty="0" smtClean="0">
                <a:cs typeface="HMOJTABA" pitchFamily="2" charset="-78"/>
              </a:rPr>
              <a:t>پيش گيري ثبت مي شود 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a-IR" sz="3200" dirty="0" smtClean="0">
                <a:cs typeface="HMOJTABA" pitchFamily="2" charset="-78"/>
              </a:rPr>
              <a:t>    </a:t>
            </a:r>
          </a:p>
        </p:txBody>
      </p:sp>
      <p:sp>
        <p:nvSpPr>
          <p:cNvPr id="4" name="Slide Number Placeholder 2"/>
          <p:cNvSpPr>
            <a:spLocks noGrp="1"/>
          </p:cNvSpPr>
          <p:nvPr>
            <p:ph type="sldNum" sz="quarter" idx="12"/>
          </p:nvPr>
        </p:nvSpPr>
        <p:spPr bwMode="auto">
          <a:xfrm>
            <a:off x="0" y="6248400"/>
            <a:ext cx="914400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10EE4242-375A-489F-89DF-C50E2CBED7E2}" type="slidenum">
              <a:rPr lang="ar-SA" smtClean="0">
                <a:latin typeface="Arial" charset="0"/>
              </a:rPr>
              <a:pPr/>
              <a:t>214</a:t>
            </a:fld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9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304800" y="1447800"/>
            <a:ext cx="8208963" cy="3603625"/>
          </a:xfrm>
        </p:spPr>
        <p:txBody>
          <a:bodyPr/>
          <a:lstStyle/>
          <a:p>
            <a:pPr eaLnBrk="1" hangingPunct="1">
              <a:lnSpc>
                <a:spcPct val="150000"/>
              </a:lnSpc>
              <a:buFont typeface="Wingdings" pitchFamily="2" charset="2"/>
              <a:buNone/>
            </a:pPr>
            <a:r>
              <a:rPr lang="fa-IR" sz="3200" dirty="0" smtClean="0">
                <a:cs typeface="HMOJTABA" pitchFamily="2" charset="-78"/>
              </a:rPr>
              <a:t>فرم هاي مشخصات کار پيشگيري در تاريخ و روز مشخصي که در </a:t>
            </a:r>
          </a:p>
          <a:p>
            <a:pPr eaLnBrk="1" hangingPunct="1">
              <a:lnSpc>
                <a:spcPct val="150000"/>
              </a:lnSpc>
              <a:buFont typeface="Wingdings" pitchFamily="2" charset="2"/>
              <a:buNone/>
            </a:pPr>
            <a:r>
              <a:rPr lang="fa-IR" sz="3200" dirty="0" smtClean="0">
                <a:cs typeface="HMOJTABA" pitchFamily="2" charset="-78"/>
              </a:rPr>
              <a:t>برنامه هفتگي تعيين شده در اختيار گروه هاي بازرسي کننده </a:t>
            </a:r>
          </a:p>
          <a:p>
            <a:pPr eaLnBrk="1" hangingPunct="1">
              <a:lnSpc>
                <a:spcPct val="150000"/>
              </a:lnSpc>
              <a:buFont typeface="Wingdings" pitchFamily="2" charset="2"/>
              <a:buNone/>
            </a:pPr>
            <a:r>
              <a:rPr lang="fa-IR" sz="3200" dirty="0" smtClean="0">
                <a:cs typeface="HMOJTABA" pitchFamily="2" charset="-78"/>
              </a:rPr>
              <a:t>قرار مي گيرد تا آن را با خود به محل استقرار ماشين برده </a:t>
            </a:r>
          </a:p>
          <a:p>
            <a:pPr eaLnBrk="1" hangingPunct="1">
              <a:lnSpc>
                <a:spcPct val="150000"/>
              </a:lnSpc>
              <a:buFont typeface="Wingdings" pitchFamily="2" charset="2"/>
              <a:buNone/>
            </a:pPr>
            <a:r>
              <a:rPr lang="fa-IR" sz="3200" dirty="0" smtClean="0">
                <a:cs typeface="HMOJTABA" pitchFamily="2" charset="-78"/>
              </a:rPr>
              <a:t>و عمليات بازرسي و پيش گيري را براساس دستورات داخل فرم </a:t>
            </a:r>
          </a:p>
          <a:p>
            <a:pPr eaLnBrk="1" hangingPunct="1">
              <a:lnSpc>
                <a:spcPct val="150000"/>
              </a:lnSpc>
              <a:buFont typeface="Wingdings" pitchFamily="2" charset="2"/>
              <a:buNone/>
            </a:pPr>
            <a:r>
              <a:rPr lang="fa-IR" sz="3200" dirty="0" smtClean="0">
                <a:cs typeface="HMOJTABA" pitchFamily="2" charset="-78"/>
              </a:rPr>
              <a:t>انجام دهند .</a:t>
            </a:r>
            <a:endParaRPr lang="fa-IR" dirty="0" smtClean="0">
              <a:cs typeface="Tahoma" pitchFamily="34" charset="0"/>
            </a:endParaRPr>
          </a:p>
        </p:txBody>
      </p:sp>
      <p:sp>
        <p:nvSpPr>
          <p:cNvPr id="4" name="Slide Number Placeholder 2"/>
          <p:cNvSpPr>
            <a:spLocks noGrp="1"/>
          </p:cNvSpPr>
          <p:nvPr>
            <p:ph type="sldNum" sz="quarter" idx="12"/>
          </p:nvPr>
        </p:nvSpPr>
        <p:spPr bwMode="auto">
          <a:xfrm>
            <a:off x="0" y="6248400"/>
            <a:ext cx="914400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10EE4242-375A-489F-89DF-C50E2CBED7E2}" type="slidenum">
              <a:rPr lang="ar-SA" smtClean="0">
                <a:latin typeface="Arial" charset="0"/>
              </a:rPr>
              <a:pPr/>
              <a:t>215</a:t>
            </a:fld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1" y="1196975"/>
            <a:ext cx="8208963" cy="5399088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Char char="Ð"/>
              <a:defRPr/>
            </a:pPr>
            <a:r>
              <a:rPr lang="fa-IR" sz="3200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فرم گزارش بازرسي :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12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اين فرم ها پس از انجام عمليات بازرسي و پيشگيري توسط </a:t>
            </a:r>
          </a:p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گروه هايي که عمليات را انجام داده اند تکميل مي شود . </a:t>
            </a:r>
          </a:p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14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در اين فرم ها شرح مشاهدات انجام شده و نتايج </a:t>
            </a:r>
          </a:p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عمليات منعکس مي شود . </a:t>
            </a:r>
          </a:p>
        </p:txBody>
      </p:sp>
      <p:sp>
        <p:nvSpPr>
          <p:cNvPr id="4" name="Slide Number Placeholder 2"/>
          <p:cNvSpPr>
            <a:spLocks noGrp="1"/>
          </p:cNvSpPr>
          <p:nvPr>
            <p:ph type="sldNum" sz="quarter" idx="12"/>
          </p:nvPr>
        </p:nvSpPr>
        <p:spPr bwMode="auto">
          <a:xfrm>
            <a:off x="0" y="6248400"/>
            <a:ext cx="914400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10EE4242-375A-489F-89DF-C50E2CBED7E2}" type="slidenum">
              <a:rPr lang="ar-SA" smtClean="0">
                <a:latin typeface="Arial" charset="0"/>
              </a:rPr>
              <a:pPr/>
              <a:t>216</a:t>
            </a:fld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228600" y="1066800"/>
            <a:ext cx="8208963" cy="5399088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در صورتيکه کار بيشتري لازم است انجام شود ( کار تعميراتي ) </a:t>
            </a:r>
          </a:p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توسط گروه هاي اجرايي عمليات بازرسي و پيشگيري بر </a:t>
            </a:r>
          </a:p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روي فرمها يادداشت مي شود و بر اين اساس درخواست هاي </a:t>
            </a:r>
          </a:p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کار تعميراتي تهيه مي شود 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اين درخواست ها وارد برنامه کار گروه هاي اجرايي نت مي شود .</a:t>
            </a:r>
          </a:p>
        </p:txBody>
      </p:sp>
      <p:sp>
        <p:nvSpPr>
          <p:cNvPr id="4" name="Slide Number Placeholder 2"/>
          <p:cNvSpPr>
            <a:spLocks noGrp="1"/>
          </p:cNvSpPr>
          <p:nvPr>
            <p:ph type="sldNum" sz="quarter" idx="12"/>
          </p:nvPr>
        </p:nvSpPr>
        <p:spPr bwMode="auto">
          <a:xfrm>
            <a:off x="0" y="6248400"/>
            <a:ext cx="914400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10EE4242-375A-489F-89DF-C50E2CBED7E2}" type="slidenum">
              <a:rPr lang="ar-SA" smtClean="0">
                <a:latin typeface="Arial" charset="0"/>
              </a:rPr>
              <a:pPr/>
              <a:t>217</a:t>
            </a:fld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1" y="1196975"/>
            <a:ext cx="8208963" cy="5399088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Char char="þ"/>
              <a:defRPr/>
            </a:pPr>
            <a:r>
              <a:rPr lang="fa-IR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برنامه هاي روغنکاري :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يکي از عمليات مهم پيشگيري , روغن کاري مي باشد 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11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تهيه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برنامه هاي روغن کاري :</a:t>
            </a:r>
          </a:p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Font typeface="Wingdings" pitchFamily="2" charset="2"/>
              <a:buAutoNum type="arabicPeriod"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سرويس هاي خدماتي و مشاوره اي سازندگان روغن ها</a:t>
            </a:r>
          </a:p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Font typeface="Wingdings" pitchFamily="2" charset="2"/>
              <a:buAutoNum type="arabicPeriod"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داشتن ليست روغن هاي مشابه</a:t>
            </a:r>
          </a:p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Font typeface="Wingdings" pitchFamily="2" charset="2"/>
              <a:buAutoNum type="arabicPeriod"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تجربيات خود شخص برنامه ريز</a:t>
            </a:r>
          </a:p>
        </p:txBody>
      </p:sp>
      <p:sp>
        <p:nvSpPr>
          <p:cNvPr id="4" name="Slide Number Placeholder 2"/>
          <p:cNvSpPr>
            <a:spLocks noGrp="1"/>
          </p:cNvSpPr>
          <p:nvPr>
            <p:ph type="sldNum" sz="quarter" idx="12"/>
          </p:nvPr>
        </p:nvSpPr>
        <p:spPr bwMode="auto">
          <a:xfrm>
            <a:off x="0" y="6248400"/>
            <a:ext cx="914400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10EE4242-375A-489F-89DF-C50E2CBED7E2}" type="slidenum">
              <a:rPr lang="ar-SA" smtClean="0">
                <a:latin typeface="Arial" charset="0"/>
              </a:rPr>
              <a:pPr/>
              <a:t>218</a:t>
            </a:fld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1" y="1196975"/>
            <a:ext cx="8208963" cy="5399088"/>
          </a:xfrm>
        </p:spPr>
        <p:txBody>
          <a:bodyPr>
            <a:normAutofit/>
          </a:bodyPr>
          <a:lstStyle/>
          <a:p>
            <a:pPr marL="533400" indent="-53340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اطلاعات لازم 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براي </a:t>
            </a:r>
            <a:r>
              <a:rPr lang="fa-IR" sz="32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تهيه و تکميل 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برنامه </a:t>
            </a:r>
            <a:r>
              <a:rPr lang="fa-IR" sz="32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روغنکاري :</a:t>
            </a:r>
          </a:p>
          <a:p>
            <a:pPr marL="533400" indent="-53340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(از روي شناسنامه هاي تجهيزات)</a:t>
            </a:r>
          </a:p>
          <a:p>
            <a:pPr marL="533400" indent="-53340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32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533400" indent="-533400" eaLnBrk="1" fontAlgn="auto" hangingPunct="1">
              <a:spcAft>
                <a:spcPts val="0"/>
              </a:spcAft>
              <a:buFont typeface="Wingdings" pitchFamily="2" charset="2"/>
              <a:buAutoNum type="arabicPeriod"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تعداد و محل هاي روغن کاري روي هر دستگاه</a:t>
            </a:r>
          </a:p>
          <a:p>
            <a:pPr marL="533400" indent="-533400" eaLnBrk="1" fontAlgn="auto" hangingPunct="1">
              <a:spcAft>
                <a:spcPts val="0"/>
              </a:spcAft>
              <a:buFont typeface="Wingdings" pitchFamily="2" charset="2"/>
              <a:buAutoNum type="arabicPeriod"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دوره تناوب براي بازديدهاي متوالي يا تعويض هاي متوالي</a:t>
            </a:r>
          </a:p>
          <a:p>
            <a:pPr marL="533400" indent="-533400" eaLnBrk="1" fontAlgn="auto" hangingPunct="1">
              <a:spcAft>
                <a:spcPts val="0"/>
              </a:spcAft>
              <a:buFont typeface="Wingdings" pitchFamily="2" charset="2"/>
              <a:buAutoNum type="arabicPeriod"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نحوه انجام روغن کاري (تلمبه ، گريس پمپ ، قيف و... )</a:t>
            </a:r>
          </a:p>
          <a:p>
            <a:pPr marL="533400" indent="-533400" eaLnBrk="1" fontAlgn="auto" hangingPunct="1">
              <a:spcAft>
                <a:spcPts val="0"/>
              </a:spcAft>
              <a:buFont typeface="Wingdings" pitchFamily="2" charset="2"/>
              <a:buAutoNum type="arabicPeriod"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مقدار روغن لازم براي تعويض کامل</a:t>
            </a:r>
          </a:p>
          <a:p>
            <a:pPr marL="533400" indent="-533400" eaLnBrk="1" fontAlgn="auto" hangingPunct="1">
              <a:spcAft>
                <a:spcPts val="0"/>
              </a:spcAft>
              <a:buFont typeface="Wingdings" pitchFamily="2" charset="2"/>
              <a:buAutoNum type="arabicPeriod"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نوع روغن</a:t>
            </a:r>
          </a:p>
        </p:txBody>
      </p:sp>
      <p:sp>
        <p:nvSpPr>
          <p:cNvPr id="4" name="Slide Number Placeholder 2"/>
          <p:cNvSpPr>
            <a:spLocks noGrp="1"/>
          </p:cNvSpPr>
          <p:nvPr>
            <p:ph type="sldNum" sz="quarter" idx="12"/>
          </p:nvPr>
        </p:nvSpPr>
        <p:spPr bwMode="auto">
          <a:xfrm>
            <a:off x="0" y="6248400"/>
            <a:ext cx="914400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10EE4242-375A-489F-89DF-C50E2CBED7E2}" type="slidenum">
              <a:rPr lang="ar-SA" smtClean="0">
                <a:latin typeface="Arial" charset="0"/>
              </a:rPr>
              <a:pPr/>
              <a:t>219</a:t>
            </a:fld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87624" y="1556792"/>
            <a:ext cx="7056784" cy="3847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l" rtl="0" eaLnBrk="0" hangingPunct="0">
              <a:lnSpc>
                <a:spcPct val="150000"/>
              </a:lnSpc>
              <a:spcBef>
                <a:spcPts val="1200"/>
              </a:spcBef>
            </a:pPr>
            <a:r>
              <a:rPr lang="en-US" sz="2000" i="1" dirty="0"/>
              <a:t>For example, in food related industries, average maintenance costs </a:t>
            </a:r>
            <a:r>
              <a:rPr lang="en-US" sz="2000" i="1" dirty="0" smtClean="0"/>
              <a:t>represent </a:t>
            </a:r>
            <a:r>
              <a:rPr lang="en-US" sz="2000" i="1" dirty="0"/>
              <a:t>about </a:t>
            </a:r>
            <a:r>
              <a:rPr lang="en-US" sz="2000" i="1" dirty="0">
                <a:solidFill>
                  <a:srgbClr val="7030A0"/>
                </a:solidFill>
              </a:rPr>
              <a:t>15 percent </a:t>
            </a:r>
            <a:r>
              <a:rPr lang="en-US" sz="2000" i="1" dirty="0"/>
              <a:t>of the cost of goods produced, </a:t>
            </a:r>
          </a:p>
          <a:p>
            <a:pPr lvl="0" algn="l" rtl="0" eaLnBrk="0" hangingPunct="0">
              <a:lnSpc>
                <a:spcPct val="150000"/>
              </a:lnSpc>
              <a:spcBef>
                <a:spcPts val="1200"/>
              </a:spcBef>
            </a:pPr>
            <a:r>
              <a:rPr lang="en-US" sz="2000" i="1" dirty="0">
                <a:solidFill>
                  <a:srgbClr val="7030A0"/>
                </a:solidFill>
              </a:rPr>
              <a:t>and,</a:t>
            </a:r>
          </a:p>
          <a:p>
            <a:pPr lvl="0" algn="l" rtl="0" eaLnBrk="0" hangingPunct="0">
              <a:lnSpc>
                <a:spcPct val="150000"/>
              </a:lnSpc>
              <a:spcBef>
                <a:spcPts val="1200"/>
              </a:spcBef>
            </a:pPr>
            <a:r>
              <a:rPr lang="en-US" sz="2000" i="1" dirty="0"/>
              <a:t>maintenance costs for iron and steel, pulp and paper, and other  </a:t>
            </a:r>
            <a:r>
              <a:rPr lang="en-US" sz="2000" i="1" dirty="0" smtClean="0"/>
              <a:t>heavy industries </a:t>
            </a:r>
            <a:r>
              <a:rPr lang="en-US" sz="2000" i="1" dirty="0"/>
              <a:t>represent up to </a:t>
            </a:r>
            <a:r>
              <a:rPr lang="en-US" sz="2000" i="1" dirty="0">
                <a:solidFill>
                  <a:srgbClr val="7030A0"/>
                </a:solidFill>
              </a:rPr>
              <a:t>60 percent </a:t>
            </a:r>
            <a:r>
              <a:rPr lang="en-US" sz="2000" i="1" dirty="0"/>
              <a:t>of the total production costs.                                      </a:t>
            </a:r>
          </a:p>
          <a:p>
            <a:pPr lvl="0" algn="l" rtl="0" eaLnBrk="0" hangingPunct="0"/>
            <a:endParaRPr lang="en-US" sz="1400" dirty="0">
              <a:solidFill>
                <a:srgbClr val="FFFFFF"/>
              </a:solidFill>
            </a:endParaRPr>
          </a:p>
        </p:txBody>
      </p:sp>
      <p:sp>
        <p:nvSpPr>
          <p:cNvPr id="3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762000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CE2E2E33-DFBF-4F4A-BC99-5E9A13CEC4BF}" type="slidenum">
              <a:rPr lang="ar-SA" smtClean="0">
                <a:latin typeface="Arial" charset="0"/>
              </a:rPr>
              <a:pPr/>
              <a:t>22</a:t>
            </a:fld>
            <a:endParaRPr lang="en-US" dirty="0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4743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1" y="1196975"/>
            <a:ext cx="8208963" cy="5399088"/>
          </a:xfrm>
        </p:spPr>
        <p:txBody>
          <a:bodyPr>
            <a:normAutofit/>
          </a:bodyPr>
          <a:lstStyle/>
          <a:p>
            <a:pPr marL="533400" indent="-533400" eaLnBrk="1" fontAlgn="auto" hangingPunct="1">
              <a:lnSpc>
                <a:spcPct val="15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براساس اطلاعات فوق ، مهندسين بخش نت موارد زير را </a:t>
            </a:r>
          </a:p>
          <a:p>
            <a:pPr marL="533400" indent="-533400" eaLnBrk="1" fontAlgn="auto" hangingPunct="1">
              <a:lnSpc>
                <a:spcPct val="15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مشخص مي کنند :</a:t>
            </a:r>
          </a:p>
          <a:p>
            <a:pPr marL="533400" indent="-53340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14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533400" indent="-53340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-   نيروي انساني لازم .</a:t>
            </a:r>
          </a:p>
          <a:p>
            <a:pPr marL="533400" indent="-533400" eaLnBrk="1" fontAlgn="auto" hangingPunct="1">
              <a:spcAft>
                <a:spcPts val="0"/>
              </a:spcAft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-   تعيين مسيرهاي بهينه ، حداقل کردن طول مسير رفت و آمد و </a:t>
            </a:r>
          </a:p>
          <a:p>
            <a:pPr marL="533400" indent="-533400" eaLnBrk="1" fontAlgn="auto" hangingPunct="1">
              <a:spcAft>
                <a:spcPts val="0"/>
              </a:spcAft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حمل تجهيزات روغن کاري و جلوگيري از فراموش شدن عمليات روغنکاري .</a:t>
            </a:r>
          </a:p>
          <a:p>
            <a:pPr marL="533400" indent="-53340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-  برنامه ريزي براي توقف دستگاه ها در موارد لزوم .</a:t>
            </a:r>
          </a:p>
          <a:p>
            <a:pPr marL="533400" indent="-53340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-  روش هاي کنترل موجودي براي ذخيره سازي روغن ها .</a:t>
            </a:r>
          </a:p>
        </p:txBody>
      </p:sp>
      <p:sp>
        <p:nvSpPr>
          <p:cNvPr id="4" name="Slide Number Placeholder 2"/>
          <p:cNvSpPr>
            <a:spLocks noGrp="1"/>
          </p:cNvSpPr>
          <p:nvPr>
            <p:ph type="sldNum" sz="quarter" idx="12"/>
          </p:nvPr>
        </p:nvSpPr>
        <p:spPr bwMode="auto">
          <a:xfrm>
            <a:off x="0" y="6248400"/>
            <a:ext cx="914400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10EE4242-375A-489F-89DF-C50E2CBED7E2}" type="slidenum">
              <a:rPr lang="ar-SA" smtClean="0">
                <a:latin typeface="Arial" charset="0"/>
              </a:rPr>
              <a:pPr/>
              <a:t>220</a:t>
            </a:fld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1" y="1196975"/>
            <a:ext cx="8208963" cy="5399088"/>
          </a:xfrm>
        </p:spPr>
        <p:txBody>
          <a:bodyPr>
            <a:normAutofit/>
          </a:bodyPr>
          <a:lstStyle/>
          <a:p>
            <a:pPr marL="533400" indent="-533400" eaLnBrk="1" fontAlgn="auto" hangingPunct="1">
              <a:spcAft>
                <a:spcPts val="0"/>
              </a:spcAft>
              <a:buFont typeface="Wingdings" pitchFamily="2" charset="2"/>
              <a:buAutoNum type="arabicPeriod" startAt="5"/>
              <a:defRPr/>
            </a:pPr>
            <a:endParaRPr lang="fa-IR" sz="32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533400" indent="-533400" eaLnBrk="1" fontAlgn="auto" hangingPunct="1">
              <a:spcAft>
                <a:spcPts val="0"/>
              </a:spcAft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-  تبيين مشخصات تجهيزات لازم نظير ظروف حمل ،</a:t>
            </a:r>
          </a:p>
          <a:p>
            <a:pPr marL="533400" indent="-533400" eaLnBrk="1" fontAlgn="auto" hangingPunct="1">
              <a:spcAft>
                <a:spcPts val="0"/>
              </a:spcAft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وسايل حمل ، دستگاه هاي روغن کاري ، </a:t>
            </a:r>
          </a:p>
          <a:p>
            <a:pPr marL="533400" indent="-533400" eaLnBrk="1" fontAlgn="auto" hangingPunct="1">
              <a:spcAft>
                <a:spcPts val="0"/>
              </a:spcAft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نردبان هاي ثابت و متحرک و... .</a:t>
            </a:r>
          </a:p>
          <a:p>
            <a:pPr marL="533400" indent="-53340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32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533400" indent="-533400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- آموزش نحوه استفاده از فرم ها و برنامه ها به کارگران و </a:t>
            </a:r>
          </a:p>
          <a:p>
            <a:pPr marL="533400" indent="-533400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تکنسين هاي مأمور اجراي عمليات روغن کاري .</a:t>
            </a:r>
          </a:p>
          <a:p>
            <a:pPr marL="533400" indent="-53340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32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533400" indent="-53340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- سعي در کاهش تنوع روغن ها در حد ممکن و مجاز .</a:t>
            </a:r>
          </a:p>
        </p:txBody>
      </p:sp>
      <p:sp>
        <p:nvSpPr>
          <p:cNvPr id="4" name="Slide Number Placeholder 2"/>
          <p:cNvSpPr>
            <a:spLocks noGrp="1"/>
          </p:cNvSpPr>
          <p:nvPr>
            <p:ph type="sldNum" sz="quarter" idx="12"/>
          </p:nvPr>
        </p:nvSpPr>
        <p:spPr bwMode="auto">
          <a:xfrm>
            <a:off x="0" y="6248400"/>
            <a:ext cx="914400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10EE4242-375A-489F-89DF-C50E2CBED7E2}" type="slidenum">
              <a:rPr lang="ar-SA" smtClean="0">
                <a:latin typeface="Arial" charset="0"/>
              </a:rPr>
              <a:pPr/>
              <a:t>221</a:t>
            </a:fld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228600" y="1219200"/>
            <a:ext cx="8208963" cy="5399088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براي برنامه ريزي انجام عمليات روغن کاري مي توان فرم هايي </a:t>
            </a:r>
          </a:p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تهيه کرد که نمونه اي از آنها به شرح زير است :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32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Char char="Ð"/>
              <a:defRPr/>
            </a:pPr>
            <a:r>
              <a:rPr lang="fa-IR" sz="3200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فرم مشخصات روغن کاري :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</a:t>
            </a:r>
          </a:p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براي هر ماشين يک کارت روغن کاري يا فرم مشخصات روغن </a:t>
            </a:r>
          </a:p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کاري داريم . </a:t>
            </a:r>
          </a:p>
        </p:txBody>
      </p:sp>
      <p:sp>
        <p:nvSpPr>
          <p:cNvPr id="4" name="Slide Number Placeholder 2"/>
          <p:cNvSpPr>
            <a:spLocks noGrp="1"/>
          </p:cNvSpPr>
          <p:nvPr>
            <p:ph type="sldNum" sz="quarter" idx="12"/>
          </p:nvPr>
        </p:nvSpPr>
        <p:spPr bwMode="auto">
          <a:xfrm>
            <a:off x="0" y="6248400"/>
            <a:ext cx="914400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10EE4242-375A-489F-89DF-C50E2CBED7E2}" type="slidenum">
              <a:rPr lang="ar-SA" smtClean="0">
                <a:latin typeface="Arial" charset="0"/>
              </a:rPr>
              <a:pPr/>
              <a:t>222</a:t>
            </a:fld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1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304800" y="1143000"/>
            <a:ext cx="8208963" cy="5399088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None/>
            </a:pPr>
            <a:r>
              <a:rPr lang="fa-IR" sz="32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اطلاعات روي فرم مشخصات روغن کاري</a:t>
            </a:r>
            <a:r>
              <a:rPr lang="fa-IR" sz="3200" dirty="0" smtClean="0">
                <a:solidFill>
                  <a:srgbClr val="7030A0"/>
                </a:solidFill>
                <a:cs typeface="HMOJTABA" pitchFamily="2" charset="-78"/>
              </a:rPr>
              <a:t> :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a-IR" sz="3200" dirty="0" smtClean="0">
                <a:cs typeface="HMOJTABA" pitchFamily="2" charset="-78"/>
              </a:rPr>
              <a:t>     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a-IR" sz="3200" dirty="0" smtClean="0">
                <a:cs typeface="HMOJTABA" pitchFamily="2" charset="-78"/>
              </a:rPr>
              <a:t>نام و کد ماشين و محل استقرار آن ، اجزاء مختلف ماشين ،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a-IR" sz="3200" dirty="0" smtClean="0">
                <a:cs typeface="HMOJTABA" pitchFamily="2" charset="-78"/>
              </a:rPr>
              <a:t>نقاط و مواضعي که بايد روغن کاري شود ، تعداد نقاطي که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a-IR" sz="3200" dirty="0" smtClean="0">
                <a:cs typeface="HMOJTABA" pitchFamily="2" charset="-78"/>
              </a:rPr>
              <a:t>بايد روغن کاري شود ، نوع روغن ، دوره تناوب روغنکاري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a-IR" sz="3200" dirty="0" smtClean="0">
                <a:cs typeface="HMOJTABA" pitchFamily="2" charset="-78"/>
              </a:rPr>
              <a:t>( تعويض و بازديد ) ، مقدار روغن ، شرايط روغن کاري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a-IR" sz="3200" dirty="0" smtClean="0">
                <a:cs typeface="HMOJTABA" pitchFamily="2" charset="-78"/>
              </a:rPr>
              <a:t>( در حال توقف يا در حال کار ) ، زمان تقريبي ( تخميني ) ,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a-IR" sz="3200" dirty="0" smtClean="0">
                <a:cs typeface="HMOJTABA" pitchFamily="2" charset="-78"/>
              </a:rPr>
              <a:t>شماره تجديد نظر ، تاريخ تهيه .</a:t>
            </a:r>
          </a:p>
          <a:p>
            <a:pPr eaLnBrk="1" hangingPunct="1">
              <a:lnSpc>
                <a:spcPct val="90000"/>
              </a:lnSpc>
            </a:pPr>
            <a:endParaRPr lang="fa-IR" sz="3200" dirty="0" smtClean="0">
              <a:cs typeface="HMOJTABA" pitchFamily="2" charset="-78"/>
            </a:endParaRPr>
          </a:p>
        </p:txBody>
      </p:sp>
      <p:sp>
        <p:nvSpPr>
          <p:cNvPr id="4" name="Slide Number Placeholder 2"/>
          <p:cNvSpPr>
            <a:spLocks noGrp="1"/>
          </p:cNvSpPr>
          <p:nvPr>
            <p:ph type="sldNum" sz="quarter" idx="12"/>
          </p:nvPr>
        </p:nvSpPr>
        <p:spPr bwMode="auto">
          <a:xfrm>
            <a:off x="0" y="6248400"/>
            <a:ext cx="914400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10EE4242-375A-489F-89DF-C50E2CBED7E2}" type="slidenum">
              <a:rPr lang="ar-SA" smtClean="0">
                <a:latin typeface="Arial" charset="0"/>
              </a:rPr>
              <a:pPr/>
              <a:t>223</a:t>
            </a:fld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1" y="1196975"/>
            <a:ext cx="8208963" cy="5399088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Char char="Ð"/>
              <a:defRPr/>
            </a:pPr>
            <a:r>
              <a:rPr lang="fa-IR" sz="3200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فرم مسير روغنکاري :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5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</a:t>
            </a:r>
            <a:endParaRPr lang="fa-IR" sz="32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در تهيه برنامه هاي روغنکاري توجه به مسير روغنکاري </a:t>
            </a:r>
          </a:p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مهم است. </a:t>
            </a:r>
          </a:p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16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فرم مسيرهاي روغن کاري در آخر هر هفته براي هفته بعد تکميل </a:t>
            </a:r>
          </a:p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مي شود و در اختيار روغن کاران و پرسنل توليد جهت اطلاع و </a:t>
            </a:r>
          </a:p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آمادگي آنها قرار مي گيرد .</a:t>
            </a:r>
          </a:p>
        </p:txBody>
      </p:sp>
      <p:sp>
        <p:nvSpPr>
          <p:cNvPr id="4" name="Slide Number Placeholder 2"/>
          <p:cNvSpPr>
            <a:spLocks noGrp="1"/>
          </p:cNvSpPr>
          <p:nvPr>
            <p:ph type="sldNum" sz="quarter" idx="12"/>
          </p:nvPr>
        </p:nvSpPr>
        <p:spPr bwMode="auto">
          <a:xfrm>
            <a:off x="0" y="6248400"/>
            <a:ext cx="914400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10EE4242-375A-489F-89DF-C50E2CBED7E2}" type="slidenum">
              <a:rPr lang="ar-SA" smtClean="0">
                <a:latin typeface="Arial" charset="0"/>
              </a:rPr>
              <a:pPr/>
              <a:t>224</a:t>
            </a:fld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1" y="1196975"/>
            <a:ext cx="8208963" cy="5399088"/>
          </a:xfrm>
        </p:spPr>
        <p:txBody>
          <a:bodyPr>
            <a:normAutofit/>
          </a:bodyPr>
          <a:lstStyle/>
          <a:p>
            <a:pPr marL="533400" indent="-533400" eaLnBrk="1" fontAlgn="auto" hangingPunct="1">
              <a:spcAft>
                <a:spcPts val="0"/>
              </a:spcAft>
              <a:buFont typeface="Wingdings" pitchFamily="2" charset="2"/>
              <a:buChar char="Ð"/>
              <a:defRPr/>
            </a:pPr>
            <a:endParaRPr lang="fa-IR" sz="3200" dirty="0" smtClean="0">
              <a:solidFill>
                <a:srgbClr val="FFCC00"/>
              </a:solidFill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533400" indent="-533400" eaLnBrk="1" fontAlgn="auto" hangingPunct="1">
              <a:spcAft>
                <a:spcPts val="0"/>
              </a:spcAft>
              <a:buFont typeface="Wingdings" pitchFamily="2" charset="2"/>
              <a:buChar char="Ð"/>
              <a:defRPr/>
            </a:pPr>
            <a:r>
              <a:rPr lang="fa-IR" sz="3200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فرم گزارش روغن کاري :</a:t>
            </a:r>
          </a:p>
          <a:p>
            <a:pPr marL="533400" indent="-53340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</a:t>
            </a:r>
          </a:p>
          <a:p>
            <a:pPr marL="533400" indent="-533400" eaLnBrk="1" fontAlgn="auto" hangingPunct="1">
              <a:lnSpc>
                <a:spcPct val="15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پس از انجام عمليات روغن کاري در انتهاي هرروز کاري لازم</a:t>
            </a:r>
          </a:p>
          <a:p>
            <a:pPr marL="533400" indent="-533400" eaLnBrk="1" fontAlgn="auto" hangingPunct="1">
              <a:lnSpc>
                <a:spcPct val="15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است فرم گزارش روغن کاري تکميل شود .</a:t>
            </a:r>
            <a:endParaRPr lang="fa-IR" sz="3600" dirty="0" smtClean="0">
              <a:cs typeface="Tahoma" pitchFamily="34" charset="0"/>
            </a:endParaRPr>
          </a:p>
        </p:txBody>
      </p:sp>
      <p:sp>
        <p:nvSpPr>
          <p:cNvPr id="4" name="Slide Number Placeholder 2"/>
          <p:cNvSpPr>
            <a:spLocks noGrp="1"/>
          </p:cNvSpPr>
          <p:nvPr>
            <p:ph type="sldNum" sz="quarter" idx="12"/>
          </p:nvPr>
        </p:nvSpPr>
        <p:spPr bwMode="auto">
          <a:xfrm>
            <a:off x="0" y="6248400"/>
            <a:ext cx="914400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10EE4242-375A-489F-89DF-C50E2CBED7E2}" type="slidenum">
              <a:rPr lang="ar-SA" smtClean="0">
                <a:latin typeface="Arial" charset="0"/>
              </a:rPr>
              <a:pPr/>
              <a:t>225</a:t>
            </a:fld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1" y="1196975"/>
            <a:ext cx="8208963" cy="5399088"/>
          </a:xfrm>
        </p:spPr>
        <p:txBody>
          <a:bodyPr>
            <a:normAutofit/>
          </a:bodyPr>
          <a:lstStyle/>
          <a:p>
            <a:pPr marL="533400" indent="-53340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Char char="þ"/>
              <a:defRPr/>
            </a:pPr>
            <a:r>
              <a:rPr lang="fa-IR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تعميرات کلي و اساسي :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</a:t>
            </a:r>
          </a:p>
          <a:p>
            <a:pPr marL="533400" indent="-53340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Char char="þ"/>
              <a:defRPr/>
            </a:pPr>
            <a:endParaRPr lang="fa-IR" sz="32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533400" indent="-533400" eaLnBrk="1" fontAlgn="auto" hangingPunct="1">
              <a:lnSpc>
                <a:spcPct val="15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::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در فواصل زماني مشخص در طول عمرمفيد دستگاه ها </a:t>
            </a:r>
          </a:p>
          <a:p>
            <a:pPr marL="533400" indent="-533400" eaLnBrk="1" fontAlgn="auto" hangingPunct="1">
              <a:lnSpc>
                <a:spcPct val="15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لازم است که ماشين آلات تحت تعميرات کلي و اساسي </a:t>
            </a:r>
          </a:p>
          <a:p>
            <a:pPr marL="533400" indent="-533400" eaLnBrk="1" fontAlgn="auto" hangingPunct="1">
              <a:lnSpc>
                <a:spcPct val="15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قرار گيرند . </a:t>
            </a:r>
          </a:p>
          <a:p>
            <a:pPr marL="533400" indent="-533400" eaLnBrk="1" fontAlgn="auto" hangingPunct="1">
              <a:lnSpc>
                <a:spcPct val="15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( مثلاً ساليانه يا دو سال يک بار يا شش ماه يكبار و ...)</a:t>
            </a:r>
          </a:p>
          <a:p>
            <a:pPr marL="533400" indent="-53340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32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</p:txBody>
      </p:sp>
      <p:sp>
        <p:nvSpPr>
          <p:cNvPr id="4" name="Slide Number Placeholder 2"/>
          <p:cNvSpPr>
            <a:spLocks noGrp="1"/>
          </p:cNvSpPr>
          <p:nvPr>
            <p:ph type="sldNum" sz="quarter" idx="12"/>
          </p:nvPr>
        </p:nvSpPr>
        <p:spPr bwMode="auto">
          <a:xfrm>
            <a:off x="0" y="6248400"/>
            <a:ext cx="914400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10EE4242-375A-489F-89DF-C50E2CBED7E2}" type="slidenum">
              <a:rPr lang="ar-SA" smtClean="0">
                <a:latin typeface="Arial" charset="0"/>
              </a:rPr>
              <a:pPr/>
              <a:t>226</a:t>
            </a:fld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228600" y="990600"/>
            <a:ext cx="8208963" cy="5399088"/>
          </a:xfrm>
        </p:spPr>
        <p:txBody>
          <a:bodyPr>
            <a:normAutofit/>
          </a:bodyPr>
          <a:lstStyle/>
          <a:p>
            <a:pPr marL="533400" indent="-533400" eaLnBrk="1" fontAlgn="auto" hangingPunct="1">
              <a:lnSpc>
                <a:spcPct val="15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:: </a:t>
            </a:r>
            <a:r>
              <a:rPr lang="fa-IR" sz="32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دستورالعمل هاي لازم 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در امر تعميرات اساسي به منظور </a:t>
            </a:r>
          </a:p>
          <a:p>
            <a:pPr marL="533400" indent="-533400" eaLnBrk="1" fontAlgn="auto" hangingPunct="1">
              <a:lnSpc>
                <a:spcPct val="15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راهنمايي کارکنان نت :</a:t>
            </a:r>
          </a:p>
          <a:p>
            <a:pPr marL="533400" indent="-533400" eaLnBrk="1" fontAlgn="auto" hangingPunct="1">
              <a:lnSpc>
                <a:spcPct val="15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 الف - توسط قسمت مهندسي تهيه مي شود؛</a:t>
            </a:r>
          </a:p>
          <a:p>
            <a:pPr marL="533400" indent="-533400" eaLnBrk="1" fontAlgn="auto" hangingPunct="1">
              <a:lnSpc>
                <a:spcPct val="15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         ( تجارب گذشته وتماس با سازندگان )</a:t>
            </a:r>
          </a:p>
          <a:p>
            <a:pPr marL="533400" indent="-533400" eaLnBrk="1" fontAlgn="auto" hangingPunct="1">
              <a:lnSpc>
                <a:spcPct val="15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11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533400" indent="-533400" eaLnBrk="1" fontAlgn="auto" hangingPunct="1">
              <a:lnSpc>
                <a:spcPct val="15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 ب- توسط سازندگان ماشين آلات در اختيار صنعت </a:t>
            </a:r>
          </a:p>
          <a:p>
            <a:pPr marL="533400" indent="-533400" eaLnBrk="1" fontAlgn="auto" hangingPunct="1">
              <a:lnSpc>
                <a:spcPct val="15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       مربوطه قرارمي گيرد .</a:t>
            </a:r>
          </a:p>
        </p:txBody>
      </p:sp>
      <p:sp>
        <p:nvSpPr>
          <p:cNvPr id="6" name="Slide Number Placeholder 2"/>
          <p:cNvSpPr>
            <a:spLocks noGrp="1"/>
          </p:cNvSpPr>
          <p:nvPr>
            <p:ph type="sldNum" sz="quarter" idx="12"/>
          </p:nvPr>
        </p:nvSpPr>
        <p:spPr bwMode="auto">
          <a:xfrm>
            <a:off x="0" y="6248400"/>
            <a:ext cx="914400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10EE4242-375A-489F-89DF-C50E2CBED7E2}" type="slidenum">
              <a:rPr lang="ar-SA" smtClean="0">
                <a:latin typeface="Arial" charset="0"/>
              </a:rPr>
              <a:pPr/>
              <a:t>227</a:t>
            </a:fld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228600" y="1143000"/>
            <a:ext cx="8208963" cy="5399088"/>
          </a:xfrm>
        </p:spPr>
        <p:txBody>
          <a:bodyPr>
            <a:normAutofit/>
          </a:bodyPr>
          <a:lstStyle/>
          <a:p>
            <a:pPr marL="533400" indent="-533400" eaLnBrk="1" fontAlgn="auto" hangingPunct="1">
              <a:lnSpc>
                <a:spcPct val="15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</a:t>
            </a:r>
            <a:r>
              <a:rPr lang="fa-IR" sz="3200" dirty="0" smtClean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::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به منظور صرفه جويي در زمان رکود ماشين ها، استفاده از </a:t>
            </a:r>
          </a:p>
          <a:p>
            <a:pPr marL="533400" indent="-533400" eaLnBrk="1" fontAlgn="auto" hangingPunct="1">
              <a:lnSpc>
                <a:spcPct val="15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</a:t>
            </a:r>
            <a:r>
              <a:rPr lang="fa-IR" sz="32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تکنيک هاي کنترل پروژه 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و نمايش فعاليت هاي لازم به </a:t>
            </a:r>
          </a:p>
          <a:p>
            <a:pPr marL="533400" indent="-533400" eaLnBrk="1" fontAlgn="auto" hangingPunct="1">
              <a:lnSpc>
                <a:spcPct val="15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صورت شبکه هاي مسير بحراني (ترجيحاً به صورت 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GERT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) </a:t>
            </a:r>
          </a:p>
          <a:p>
            <a:pPr marL="533400" indent="-533400" eaLnBrk="1" fontAlgn="auto" hangingPunct="1">
              <a:lnSpc>
                <a:spcPct val="15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بسيار مفيد خواهد بود و باعث افزايش کارايي عمليات نت </a:t>
            </a:r>
          </a:p>
          <a:p>
            <a:pPr marL="533400" indent="-533400" eaLnBrk="1" fontAlgn="auto" hangingPunct="1">
              <a:lnSpc>
                <a:spcPct val="15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خواهد شد .</a:t>
            </a:r>
          </a:p>
          <a:p>
            <a:pPr marL="533400" indent="-53340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</a:t>
            </a:r>
          </a:p>
        </p:txBody>
      </p:sp>
      <p:sp>
        <p:nvSpPr>
          <p:cNvPr id="4" name="Slide Number Placeholder 2"/>
          <p:cNvSpPr>
            <a:spLocks noGrp="1"/>
          </p:cNvSpPr>
          <p:nvPr>
            <p:ph type="sldNum" sz="quarter" idx="12"/>
          </p:nvPr>
        </p:nvSpPr>
        <p:spPr bwMode="auto">
          <a:xfrm>
            <a:off x="0" y="6248400"/>
            <a:ext cx="914400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10EE4242-375A-489F-89DF-C50E2CBED7E2}" type="slidenum">
              <a:rPr lang="ar-SA" smtClean="0">
                <a:latin typeface="Arial" charset="0"/>
              </a:rPr>
              <a:pPr/>
              <a:t>228</a:t>
            </a:fld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228600" y="1219200"/>
            <a:ext cx="8208963" cy="5399088"/>
          </a:xfrm>
        </p:spPr>
        <p:txBody>
          <a:bodyPr>
            <a:normAutofit/>
          </a:bodyPr>
          <a:lstStyle/>
          <a:p>
            <a:pPr marL="533400" indent="-53340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::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به منظور جلوگيري از رکود توليد در دوره هاي کار کارخانه ،</a:t>
            </a:r>
          </a:p>
          <a:p>
            <a:pPr marL="533400" indent="-53340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امر تعميرات اساسي معمولاً به دوره هاي ساليانه موکول </a:t>
            </a:r>
          </a:p>
          <a:p>
            <a:pPr marL="533400" indent="-53340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مي شود ؛ در اين صورت توجه به امور زير لازم است :</a:t>
            </a:r>
          </a:p>
          <a:p>
            <a:pPr marL="533400" indent="-53340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</a:t>
            </a:r>
          </a:p>
          <a:p>
            <a:pPr marL="533400" indent="-533400" eaLnBrk="1" fontAlgn="auto" hangingPunct="1">
              <a:lnSpc>
                <a:spcPct val="15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</a:t>
            </a:r>
            <a:r>
              <a:rPr lang="fa-IR" sz="32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-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عدم اعمال سرپرستي و نظارت کافي بر کار .</a:t>
            </a:r>
          </a:p>
          <a:p>
            <a:pPr marL="533400" indent="-533400" eaLnBrk="1" fontAlgn="auto" hangingPunct="1">
              <a:lnSpc>
                <a:spcPct val="15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</a:t>
            </a:r>
            <a:r>
              <a:rPr lang="fa-IR" sz="32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-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نياز به برنامه ريزي دقيق براي تهيه کليه قطعات ، ابزار و      </a:t>
            </a:r>
          </a:p>
          <a:p>
            <a:pPr marL="533400" indent="-533400" eaLnBrk="1" fontAlgn="auto" hangingPunct="1">
              <a:lnSpc>
                <a:spcPct val="15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 تخصص هاي مورد نياز قبل از شروع عمليات .</a:t>
            </a:r>
          </a:p>
        </p:txBody>
      </p:sp>
      <p:sp>
        <p:nvSpPr>
          <p:cNvPr id="4" name="Slide Number Placeholder 2"/>
          <p:cNvSpPr>
            <a:spLocks noGrp="1"/>
          </p:cNvSpPr>
          <p:nvPr>
            <p:ph type="sldNum" sz="quarter" idx="12"/>
          </p:nvPr>
        </p:nvSpPr>
        <p:spPr bwMode="auto">
          <a:xfrm>
            <a:off x="0" y="6248400"/>
            <a:ext cx="914400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10EE4242-375A-489F-89DF-C50E2CBED7E2}" type="slidenum">
              <a:rPr lang="ar-SA" smtClean="0">
                <a:latin typeface="Arial" charset="0"/>
              </a:rPr>
              <a:pPr/>
              <a:t>229</a:t>
            </a:fld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3" name="Rectangle 1"/>
          <p:cNvSpPr>
            <a:spLocks noChangeArrowheads="1"/>
          </p:cNvSpPr>
          <p:nvPr/>
        </p:nvSpPr>
        <p:spPr bwMode="auto">
          <a:xfrm>
            <a:off x="1500167" y="1785927"/>
            <a:ext cx="428628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l" rtl="0" eaLnBrk="0" hangingPunct="0"/>
            <a:endParaRPr lang="en-US" sz="1200" dirty="0">
              <a:ea typeface="Calibri" pitchFamily="34" charset="0"/>
            </a:endParaRPr>
          </a:p>
          <a:p>
            <a:pPr algn="l" rtl="0" eaLnBrk="0" hangingPunct="0"/>
            <a:r>
              <a:rPr lang="en-US" sz="1200" dirty="0" smtClean="0">
                <a:ea typeface="Calibri" pitchFamily="34" charset="0"/>
              </a:rPr>
              <a:t> </a:t>
            </a:r>
            <a:endParaRPr lang="en-US" sz="1200" dirty="0">
              <a:ea typeface="Calibri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HMOJTABA" pitchFamily="2" charset="-78"/>
            </a:endParaRPr>
          </a:p>
        </p:txBody>
      </p:sp>
      <p:sp>
        <p:nvSpPr>
          <p:cNvPr id="187395" name="Rectangle 3"/>
          <p:cNvSpPr>
            <a:spLocks noChangeArrowheads="1"/>
          </p:cNvSpPr>
          <p:nvPr/>
        </p:nvSpPr>
        <p:spPr bwMode="auto">
          <a:xfrm>
            <a:off x="1357290" y="1510057"/>
            <a:ext cx="6887119" cy="1785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HMOJTABA" pitchFamily="2" charset="-78"/>
              </a:rPr>
              <a:t>Recent surveys of maintenance management effectiveness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HMOJTABA" pitchFamily="2" charset="-78"/>
              </a:rPr>
              <a:t>indicate that one-third—33 cents out of every dollar—of all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HMOJTABA" pitchFamily="2" charset="-78"/>
              </a:rPr>
              <a:t> maintenance costs is wasted as the result of </a:t>
            </a:r>
            <a:r>
              <a:rPr kumimoji="1" lang="en-US" sz="20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HMOJTABA" pitchFamily="2" charset="-78"/>
              </a:rPr>
              <a:t>unnecessary</a:t>
            </a:r>
            <a:endParaRPr kumimoji="1" lang="en-US" sz="2000" b="0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Calibri" pitchFamily="34" charset="0"/>
              <a:cs typeface="HMOJTABA" pitchFamily="2" charset="-7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HMOJTABA" pitchFamily="2" charset="-78"/>
              </a:rPr>
              <a:t>or </a:t>
            </a:r>
            <a:r>
              <a:rPr kumimoji="1" lang="en-US" sz="20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HMOJTABA" pitchFamily="2" charset="-78"/>
              </a:rPr>
              <a:t>improperly</a:t>
            </a:r>
            <a:r>
              <a:rPr kumimoji="1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HMOJTABA" pitchFamily="2" charset="-78"/>
              </a:rPr>
              <a:t> carried out maintenance.</a:t>
            </a:r>
            <a:r>
              <a:rPr kumimoji="1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HMOJTABA" pitchFamily="2" charset="-78"/>
              </a:rPr>
              <a:t> </a:t>
            </a:r>
          </a:p>
        </p:txBody>
      </p:sp>
      <p:sp>
        <p:nvSpPr>
          <p:cNvPr id="187396" name="Rectangle 4"/>
          <p:cNvSpPr>
            <a:spLocks noChangeArrowheads="1"/>
          </p:cNvSpPr>
          <p:nvPr/>
        </p:nvSpPr>
        <p:spPr bwMode="auto">
          <a:xfrm>
            <a:off x="395536" y="4025777"/>
            <a:ext cx="7992888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l" rtl="0" eaLnBrk="0" hangingPunct="0">
              <a:spcBef>
                <a:spcPts val="1200"/>
              </a:spcBef>
            </a:pPr>
            <a:r>
              <a:rPr lang="en-US" sz="2000" dirty="0">
                <a:latin typeface="Calibri" pitchFamily="34" charset="0"/>
                <a:ea typeface="Calibri" pitchFamily="34" charset="0"/>
              </a:rPr>
              <a:t>The </a:t>
            </a:r>
            <a:r>
              <a:rPr lang="en-US" sz="2000" dirty="0" smtClean="0">
                <a:latin typeface="Calibri" pitchFamily="34" charset="0"/>
                <a:ea typeface="Calibri" pitchFamily="34" charset="0"/>
              </a:rPr>
              <a:t>reason </a:t>
            </a:r>
            <a:r>
              <a:rPr lang="en-US" sz="2000" dirty="0">
                <a:latin typeface="Calibri" pitchFamily="34" charset="0"/>
                <a:ea typeface="Calibri" pitchFamily="34" charset="0"/>
              </a:rPr>
              <a:t>for this ineffective management is </a:t>
            </a:r>
            <a:r>
              <a:rPr lang="en-US" sz="2000" dirty="0" smtClean="0">
                <a:latin typeface="Calibri" pitchFamily="34" charset="0"/>
                <a:ea typeface="Calibri" pitchFamily="34" charset="0"/>
              </a:rPr>
              <a:t>the </a:t>
            </a:r>
            <a:r>
              <a:rPr lang="en-US" sz="2000" dirty="0">
                <a:latin typeface="Calibri" pitchFamily="34" charset="0"/>
                <a:ea typeface="Calibri" pitchFamily="34" charset="0"/>
              </a:rPr>
              <a:t>lack </a:t>
            </a:r>
            <a:r>
              <a:rPr lang="en-US" sz="2000" dirty="0" smtClean="0">
                <a:latin typeface="Calibri" pitchFamily="34" charset="0"/>
                <a:ea typeface="Calibri" pitchFamily="34" charset="0"/>
              </a:rPr>
              <a:t>of  </a:t>
            </a:r>
          </a:p>
          <a:p>
            <a:pPr algn="l" rtl="0" eaLnBrk="0" hangingPunct="0">
              <a:spcBef>
                <a:spcPts val="1200"/>
              </a:spcBef>
            </a:pPr>
            <a:r>
              <a:rPr lang="en-US" sz="2000" u="sng" dirty="0" smtClean="0">
                <a:latin typeface="Calibri" pitchFamily="34" charset="0"/>
                <a:ea typeface="Calibri" pitchFamily="34" charset="0"/>
              </a:rPr>
              <a:t>factual data</a:t>
            </a:r>
            <a:r>
              <a:rPr lang="en-US" sz="2000" dirty="0" smtClean="0">
                <a:latin typeface="Calibri" pitchFamily="34" charset="0"/>
                <a:ea typeface="Calibri" pitchFamily="34" charset="0"/>
              </a:rPr>
              <a:t>  to quantify </a:t>
            </a:r>
            <a:r>
              <a:rPr lang="en-US" sz="2000" dirty="0">
                <a:latin typeface="Calibri" pitchFamily="34" charset="0"/>
                <a:ea typeface="Calibri" pitchFamily="34" charset="0"/>
              </a:rPr>
              <a:t>the </a:t>
            </a:r>
            <a:r>
              <a:rPr lang="en-US" sz="2000" u="sng" dirty="0">
                <a:latin typeface="Calibri" pitchFamily="34" charset="0"/>
                <a:ea typeface="Calibri" pitchFamily="34" charset="0"/>
              </a:rPr>
              <a:t>actual need</a:t>
            </a:r>
            <a:r>
              <a:rPr lang="en-US" sz="2000" dirty="0">
                <a:latin typeface="Calibri" pitchFamily="34" charset="0"/>
                <a:ea typeface="Calibri" pitchFamily="34" charset="0"/>
              </a:rPr>
              <a:t> for </a:t>
            </a:r>
            <a:r>
              <a:rPr lang="en-US" sz="2000" dirty="0" smtClean="0">
                <a:latin typeface="Calibri" pitchFamily="34" charset="0"/>
                <a:ea typeface="Calibri" pitchFamily="34" charset="0"/>
              </a:rPr>
              <a:t>repair </a:t>
            </a:r>
            <a:r>
              <a:rPr lang="en-US" sz="2000" dirty="0">
                <a:latin typeface="Calibri" pitchFamily="34" charset="0"/>
                <a:ea typeface="Calibri" pitchFamily="34" charset="0"/>
              </a:rPr>
              <a:t>or </a:t>
            </a:r>
            <a:endParaRPr lang="en-US" sz="2000" dirty="0" smtClean="0">
              <a:latin typeface="Calibri" pitchFamily="34" charset="0"/>
              <a:ea typeface="Calibri" pitchFamily="34" charset="0"/>
            </a:endParaRPr>
          </a:p>
          <a:p>
            <a:pPr algn="l" rtl="0" eaLnBrk="0" hangingPunct="0">
              <a:spcBef>
                <a:spcPts val="1200"/>
              </a:spcBef>
            </a:pPr>
            <a:r>
              <a:rPr lang="en-US" sz="2000" dirty="0" smtClean="0">
                <a:latin typeface="Calibri" pitchFamily="34" charset="0"/>
                <a:ea typeface="Calibri" pitchFamily="34" charset="0"/>
              </a:rPr>
              <a:t>maintenance </a:t>
            </a:r>
            <a:r>
              <a:rPr lang="en-US" sz="2000" dirty="0">
                <a:latin typeface="Calibri" pitchFamily="34" charset="0"/>
                <a:ea typeface="Calibri" pitchFamily="34" charset="0"/>
              </a:rPr>
              <a:t>of </a:t>
            </a:r>
            <a:r>
              <a:rPr lang="en-US" sz="2000" dirty="0" smtClean="0">
                <a:latin typeface="Calibri" pitchFamily="34" charset="0"/>
                <a:ea typeface="Calibri" pitchFamily="34" charset="0"/>
              </a:rPr>
              <a:t>plant machinery,  </a:t>
            </a:r>
            <a:r>
              <a:rPr lang="en-US" sz="2000" dirty="0">
                <a:latin typeface="Calibri" pitchFamily="34" charset="0"/>
                <a:ea typeface="Calibri" pitchFamily="34" charset="0"/>
              </a:rPr>
              <a:t>equipment, </a:t>
            </a:r>
            <a:r>
              <a:rPr lang="en-US" sz="2000" dirty="0" smtClean="0">
                <a:latin typeface="Calibri" pitchFamily="34" charset="0"/>
                <a:ea typeface="Calibri" pitchFamily="34" charset="0"/>
              </a:rPr>
              <a:t>and systems</a:t>
            </a:r>
            <a:r>
              <a:rPr lang="en-US" sz="2000" dirty="0">
                <a:latin typeface="Calibri" pitchFamily="34" charset="0"/>
                <a:ea typeface="Calibri" pitchFamily="34" charset="0"/>
              </a:rPr>
              <a:t>.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762000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CE2E2E33-DFBF-4F4A-BC99-5E9A13CEC4BF}" type="slidenum">
              <a:rPr lang="ar-SA" smtClean="0">
                <a:latin typeface="Arial" charset="0"/>
              </a:rPr>
              <a:pPr/>
              <a:t>23</a:t>
            </a:fld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7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87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7395" grpId="0"/>
      <p:bldP spid="187396" grpId="0"/>
    </p:bldLst>
  </p:timing>
</p:sld>
</file>

<file path=ppt/slides/slide2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228600" y="1143000"/>
            <a:ext cx="8208963" cy="5399088"/>
          </a:xfrm>
        </p:spPr>
        <p:txBody>
          <a:bodyPr>
            <a:normAutofit/>
          </a:bodyPr>
          <a:lstStyle/>
          <a:p>
            <a:pPr marL="533400" indent="-53340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-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معمولاً تسهيلات و امکانات رفاهي(حمل و نقل، رستوران، </a:t>
            </a:r>
          </a:p>
          <a:p>
            <a:pPr marL="533400" indent="-53340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کمکهاي اوليه و...) در دوره تعطيلات ساليانه در دسترسي نيست .</a:t>
            </a:r>
          </a:p>
          <a:p>
            <a:pPr marL="533400" indent="-53340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32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533400" indent="-53340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</a:t>
            </a:r>
            <a:r>
              <a:rPr lang="fa-IR" sz="32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-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معمولاً امکانات فني نظير دسترسي به نقشه ها، بايگاني </a:t>
            </a:r>
          </a:p>
          <a:p>
            <a:pPr marL="533400" indent="-53340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اسناد فني، چاپ و تکثير و ... براحتي در دسترس نيست .</a:t>
            </a:r>
          </a:p>
          <a:p>
            <a:pPr marL="533400" indent="-53340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32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533400" indent="-53340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-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عدم امکان استفاده از فصل مناسب براي استراحت و گردش </a:t>
            </a:r>
          </a:p>
          <a:p>
            <a:pPr marL="533400" indent="-53340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در تعطيلات ساليانه براي کارکنان نت. </a:t>
            </a:r>
          </a:p>
        </p:txBody>
      </p:sp>
      <p:sp>
        <p:nvSpPr>
          <p:cNvPr id="4" name="Slide Number Placeholder 2"/>
          <p:cNvSpPr>
            <a:spLocks noGrp="1"/>
          </p:cNvSpPr>
          <p:nvPr>
            <p:ph type="sldNum" sz="quarter" idx="12"/>
          </p:nvPr>
        </p:nvSpPr>
        <p:spPr bwMode="auto">
          <a:xfrm>
            <a:off x="0" y="6248400"/>
            <a:ext cx="914400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10EE4242-375A-489F-89DF-C50E2CBED7E2}" type="slidenum">
              <a:rPr lang="ar-SA" smtClean="0">
                <a:latin typeface="Arial" charset="0"/>
              </a:rPr>
              <a:pPr/>
              <a:t>230</a:t>
            </a:fld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1" y="1196975"/>
            <a:ext cx="8208963" cy="5399088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::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در مواردي که بخواهيم از رکود توليد جلوگيري شود :</a:t>
            </a:r>
          </a:p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</a:t>
            </a:r>
          </a:p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ممکن است امر تعميرات اساسي ماشين آلات به صورت </a:t>
            </a:r>
          </a:p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يک برنامه تعميرات پيشگيري در برنامه ساليانه پيشگيري </a:t>
            </a:r>
          </a:p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گنجانيده شود 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32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</p:txBody>
      </p:sp>
      <p:sp>
        <p:nvSpPr>
          <p:cNvPr id="4" name="Slide Number Placeholder 2"/>
          <p:cNvSpPr>
            <a:spLocks noGrp="1"/>
          </p:cNvSpPr>
          <p:nvPr>
            <p:ph type="sldNum" sz="quarter" idx="12"/>
          </p:nvPr>
        </p:nvSpPr>
        <p:spPr bwMode="auto">
          <a:xfrm>
            <a:off x="0" y="6248400"/>
            <a:ext cx="914400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10EE4242-375A-489F-89DF-C50E2CBED7E2}" type="slidenum">
              <a:rPr lang="ar-SA" smtClean="0">
                <a:latin typeface="Arial" charset="0"/>
              </a:rPr>
              <a:pPr/>
              <a:t>231</a:t>
            </a:fld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1" y="1196975"/>
            <a:ext cx="8208963" cy="5399088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در اين صورت امر اجراي تعميرات اساسي به دور از تعجيل و در </a:t>
            </a:r>
          </a:p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فرصت هاي مناسب تر قابل انجام است . </a:t>
            </a:r>
          </a:p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14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ولي بايد توجه داشت که در اين گونه موارد , بايد در طراحي</a:t>
            </a:r>
          </a:p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واستقرار کارخانه در کنار ماشين آلات اصلي (و يا کليه ماشين آلات ) ، ماشينهاي کمکي و يدکي منظور شده باشد .</a:t>
            </a:r>
          </a:p>
        </p:txBody>
      </p:sp>
      <p:sp>
        <p:nvSpPr>
          <p:cNvPr id="4" name="Slide Number Placeholder 2"/>
          <p:cNvSpPr>
            <a:spLocks noGrp="1"/>
          </p:cNvSpPr>
          <p:nvPr>
            <p:ph type="sldNum" sz="quarter" idx="12"/>
          </p:nvPr>
        </p:nvSpPr>
        <p:spPr bwMode="auto">
          <a:xfrm>
            <a:off x="0" y="6248400"/>
            <a:ext cx="914400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10EE4242-375A-489F-89DF-C50E2CBED7E2}" type="slidenum">
              <a:rPr lang="ar-SA" smtClean="0">
                <a:latin typeface="Arial" charset="0"/>
              </a:rPr>
              <a:pPr/>
              <a:t>232</a:t>
            </a:fld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1" y="1196975"/>
            <a:ext cx="8208963" cy="5399088"/>
          </a:xfrm>
        </p:spPr>
        <p:txBody>
          <a:bodyPr>
            <a:normAutofit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Char char="þ"/>
              <a:defRPr/>
            </a:pPr>
            <a:r>
              <a:rPr lang="fa-IR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اطلاعات و مدارک پشتيباني فني :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Char char="þ"/>
              <a:defRPr/>
            </a:pPr>
            <a:endParaRPr lang="fa-IR" sz="1200" dirty="0" smtClean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نکته مهم در هنگام خريد ماشين آلات ، کيفيت اطلاعات و </a:t>
            </a:r>
          </a:p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مدارک فني است که از طرف فروشنده همراه با ماشين ارسال </a:t>
            </a:r>
          </a:p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مي شود .   </a:t>
            </a:r>
          </a:p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اسناد و مدارک فني بايد در يک سيستم منظم و قابل دسترس </a:t>
            </a:r>
          </a:p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نگهداري شوند 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</a:t>
            </a:r>
          </a:p>
        </p:txBody>
      </p:sp>
      <p:sp>
        <p:nvSpPr>
          <p:cNvPr id="4" name="Slide Number Placeholder 2"/>
          <p:cNvSpPr>
            <a:spLocks noGrp="1"/>
          </p:cNvSpPr>
          <p:nvPr>
            <p:ph type="sldNum" sz="quarter" idx="12"/>
          </p:nvPr>
        </p:nvSpPr>
        <p:spPr bwMode="auto">
          <a:xfrm>
            <a:off x="0" y="6248400"/>
            <a:ext cx="914400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10EE4242-375A-489F-89DF-C50E2CBED7E2}" type="slidenum">
              <a:rPr lang="ar-SA" smtClean="0">
                <a:latin typeface="Arial" charset="0"/>
              </a:rPr>
              <a:pPr/>
              <a:t>233</a:t>
            </a:fld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1" y="1196975"/>
            <a:ext cx="8208963" cy="5399088"/>
          </a:xfrm>
        </p:spPr>
        <p:txBody>
          <a:bodyPr>
            <a:normAutofit/>
          </a:bodyPr>
          <a:lstStyle/>
          <a:p>
            <a:pPr marL="533400" indent="-53340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اطلاعات اصلي مورد نياز عبارتند از :</a:t>
            </a:r>
          </a:p>
          <a:p>
            <a:pPr marL="533400" indent="-53340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18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533400" indent="-533400" eaLnBrk="1" fontAlgn="auto" hangingPunct="1">
              <a:spcAft>
                <a:spcPts val="0"/>
              </a:spcAft>
              <a:buFont typeface="Wingdings" pitchFamily="2" charset="2"/>
              <a:buChar char=""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مشخصات فني دستگاه (شرح دستگاه):</a:t>
            </a:r>
          </a:p>
          <a:p>
            <a:pPr marL="533400" indent="-53340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    نام ، مدل ، ابعاد ، وزن ، قدرت ، نوع مصرف انرژي و ...</a:t>
            </a:r>
          </a:p>
          <a:p>
            <a:pPr marL="533400" indent="-53340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18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533400" indent="-533400" eaLnBrk="1" fontAlgn="auto" hangingPunct="1">
              <a:spcAft>
                <a:spcPts val="0"/>
              </a:spcAft>
              <a:buFont typeface="Wingdings" pitchFamily="2" charset="2"/>
              <a:buChar char=""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دستورالعمل نصب و راه اندازي: چگونگي نصب و راه اندازي،</a:t>
            </a:r>
          </a:p>
          <a:p>
            <a:pPr marL="533400" indent="-53340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 ابعاد فونداسيون ها ، ترتيب نصب قسمت هاي مختلف دستگاه ،    </a:t>
            </a:r>
          </a:p>
          <a:p>
            <a:pPr marL="533400" indent="-53340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 محل نصب ، مسايل ايمني ، دستور آزمايشات قبل از </a:t>
            </a:r>
          </a:p>
          <a:p>
            <a:pPr marL="533400" indent="-53340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راه اندازي ، نحوه راه اندازي و . . .</a:t>
            </a:r>
          </a:p>
        </p:txBody>
      </p:sp>
      <p:sp>
        <p:nvSpPr>
          <p:cNvPr id="6" name="Slide Number Placeholder 2"/>
          <p:cNvSpPr>
            <a:spLocks noGrp="1"/>
          </p:cNvSpPr>
          <p:nvPr>
            <p:ph type="sldNum" sz="quarter" idx="12"/>
          </p:nvPr>
        </p:nvSpPr>
        <p:spPr bwMode="auto">
          <a:xfrm>
            <a:off x="0" y="6248400"/>
            <a:ext cx="914400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10EE4242-375A-489F-89DF-C50E2CBED7E2}" type="slidenum">
              <a:rPr lang="ar-SA" smtClean="0">
                <a:latin typeface="Arial" charset="0"/>
              </a:rPr>
              <a:pPr/>
              <a:t>234</a:t>
            </a:fld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228600" y="990600"/>
            <a:ext cx="8208963" cy="5399088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Char char=""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روش بهره برداري ( نحوه کار دستگاه ):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  مأموريت هاي دکمه ها و اهرم ها ، اتصالات و روش هاي    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  عيب يابي براي بهره برداران ، مسايل ايمني هنگام کار با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  دستگاه و ... 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32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Char char=""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دستورالعملهاي نت (چگونگي نگهداري و تعميرات دستگاه):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   نحوه سرويس ، روغن کاري ، تعميرات اساسي و کلي ،    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   تعميرات دوره اي ، تعويض قطعات يدکي ، نقشه هاي 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   عيب يابي ، نقشه سيستم هاي الکتريکي و هيدروليکي و 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   پنوماتيکي.</a:t>
            </a:r>
          </a:p>
        </p:txBody>
      </p:sp>
      <p:sp>
        <p:nvSpPr>
          <p:cNvPr id="6" name="Slide Number Placeholder 2"/>
          <p:cNvSpPr txBox="1">
            <a:spLocks/>
          </p:cNvSpPr>
          <p:nvPr/>
        </p:nvSpPr>
        <p:spPr bwMode="auto">
          <a:xfrm>
            <a:off x="0" y="6248400"/>
            <a:ext cx="914400" cy="609600"/>
          </a:xfrm>
          <a:prstGeom prst="rect">
            <a:avLst/>
          </a:prstGeom>
          <a:noFill/>
          <a:ln w="57150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0EE4242-375A-489F-89DF-C50E2CBED7E2}" type="slidenum">
              <a:rPr kumimoji="0" lang="ar-SA" sz="2800" b="1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charset="0"/>
                <a:ea typeface="+mn-ea"/>
                <a:cs typeface="Tahoma" pitchFamily="34" charset="0"/>
              </a:rPr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235</a:t>
            </a:fld>
            <a:endParaRPr kumimoji="0" lang="en-US" sz="28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charset="0"/>
              <a:ea typeface="+mn-ea"/>
              <a:cs typeface="Tahoma" pitchFamily="34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152400" y="1066800"/>
            <a:ext cx="8281988" cy="5399088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Font typeface="Wingdings" pitchFamily="2" charset="2"/>
              <a:buChar char=""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ليست قطعات يدکي (اجزا تشکيل دهنده دستگاه):  </a:t>
            </a:r>
          </a:p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 کتابچه نشان دهنده شکل قطعات , شماره فني قطعات , </a:t>
            </a:r>
          </a:p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 نحوه سفارش دهي و . . 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Char char=""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آموزش پرسنل در حين کار : دياگرام هاي قابل نصب روي ديوار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نشان دهنده روش هاي صحيح بهره برداري وانجام عمليات نت، رعايت اصول ايمني در هنگام کار ( بهره برداري و نت ) و . . .   </a:t>
            </a:r>
          </a:p>
        </p:txBody>
      </p:sp>
      <p:sp>
        <p:nvSpPr>
          <p:cNvPr id="6" name="Slide Number Placeholder 2"/>
          <p:cNvSpPr>
            <a:spLocks noGrp="1"/>
          </p:cNvSpPr>
          <p:nvPr>
            <p:ph type="sldNum" sz="quarter" idx="12"/>
          </p:nvPr>
        </p:nvSpPr>
        <p:spPr bwMode="auto">
          <a:xfrm>
            <a:off x="0" y="6248400"/>
            <a:ext cx="914400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10EE4242-375A-489F-89DF-C50E2CBED7E2}" type="slidenum">
              <a:rPr lang="ar-SA" smtClean="0">
                <a:latin typeface="Arial" charset="0"/>
              </a:rPr>
              <a:pPr/>
              <a:t>236</a:t>
            </a:fld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1" y="1196975"/>
            <a:ext cx="8208963" cy="5399088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Font typeface="Wingdings" pitchFamily="2" charset="2"/>
              <a:buChar char=""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فيلم ها , اسلايد ها و کتاب هاي آموزشي </a:t>
            </a:r>
          </a:p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در مورد دستگاه ( آموزش هاي کلي )</a:t>
            </a:r>
          </a:p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براي پرسنل توليد ( بهره برداري ) و نت 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32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32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</p:txBody>
      </p:sp>
      <p:sp>
        <p:nvSpPr>
          <p:cNvPr id="6" name="Slide Number Placeholder 2"/>
          <p:cNvSpPr>
            <a:spLocks noGrp="1"/>
          </p:cNvSpPr>
          <p:nvPr>
            <p:ph type="sldNum" sz="quarter" idx="12"/>
          </p:nvPr>
        </p:nvSpPr>
        <p:spPr bwMode="auto">
          <a:xfrm>
            <a:off x="0" y="6248400"/>
            <a:ext cx="914400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10EE4242-375A-489F-89DF-C50E2CBED7E2}" type="slidenum">
              <a:rPr lang="ar-SA" smtClean="0">
                <a:latin typeface="Arial" charset="0"/>
              </a:rPr>
              <a:pPr/>
              <a:t>237</a:t>
            </a:fld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228600" y="1219200"/>
            <a:ext cx="8208963" cy="5399088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نکات مهم :</a:t>
            </a:r>
          </a:p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11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FontTx/>
              <a:buNone/>
              <a:defRPr/>
            </a:pPr>
            <a:r>
              <a:rPr lang="fa-IR" sz="3200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-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ساختماني مطمئن با تجهيزات لازم مثل انواع کشوها , </a:t>
            </a:r>
          </a:p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FontTx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کمدها , آويزهاي نقشه و ...</a:t>
            </a:r>
          </a:p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FontTx/>
              <a:buNone/>
              <a:defRPr/>
            </a:pPr>
            <a:endParaRPr lang="fa-IR" sz="18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FontTx/>
              <a:buNone/>
              <a:defRPr/>
            </a:pPr>
            <a:r>
              <a:rPr lang="fa-IR" sz="3200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-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اسناد و مدارک فني در کيفيت خوب و با دوام نگهداري مي شوند</a:t>
            </a:r>
          </a:p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FontTx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( تا در هنگام استفاده مکرر توسط پرسنل نت , از بين نرود )</a:t>
            </a:r>
          </a:p>
        </p:txBody>
      </p:sp>
      <p:sp>
        <p:nvSpPr>
          <p:cNvPr id="4" name="Slide Number Placeholder 2"/>
          <p:cNvSpPr>
            <a:spLocks noGrp="1"/>
          </p:cNvSpPr>
          <p:nvPr>
            <p:ph type="sldNum" sz="quarter" idx="12"/>
          </p:nvPr>
        </p:nvSpPr>
        <p:spPr bwMode="auto">
          <a:xfrm>
            <a:off x="0" y="6248400"/>
            <a:ext cx="914400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10EE4242-375A-489F-89DF-C50E2CBED7E2}" type="slidenum">
              <a:rPr lang="ar-SA" smtClean="0">
                <a:latin typeface="Arial" charset="0"/>
              </a:rPr>
              <a:pPr/>
              <a:t>238</a:t>
            </a:fld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228600" y="1219200"/>
            <a:ext cx="8208963" cy="5399088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fa-IR" sz="3200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-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اسناد و مدارک فني بايد در يک سيستم منظم و قابل دسترسي </a:t>
            </a:r>
          </a:p>
          <a:p>
            <a:pPr marL="274320" indent="-274320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نگهداري شوند (از نظر بايگاني , کدبندي , چيدن در قفسه ها) </a:t>
            </a:r>
          </a:p>
          <a:p>
            <a:pPr marL="274320" indent="-274320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و از همه مهمتر ”امکان دسترسي سريع“ به آنها.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32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fa-IR" sz="3200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-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ليست اسناد مورد نياز ( به تعداد ) مي تواند همراه با يک برگه</a:t>
            </a:r>
          </a:p>
          <a:p>
            <a:pPr marL="274320" indent="-274320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سفارش خريد ماشين ارسال شود و يا در متن قرارداد خريد</a:t>
            </a:r>
          </a:p>
          <a:p>
            <a:pPr marL="274320" indent="-274320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ماشين گنجانيده شود .</a:t>
            </a:r>
          </a:p>
        </p:txBody>
      </p:sp>
      <p:sp>
        <p:nvSpPr>
          <p:cNvPr id="4" name="Slide Number Placeholder 2"/>
          <p:cNvSpPr>
            <a:spLocks noGrp="1"/>
          </p:cNvSpPr>
          <p:nvPr>
            <p:ph type="sldNum" sz="quarter" idx="12"/>
          </p:nvPr>
        </p:nvSpPr>
        <p:spPr bwMode="auto">
          <a:xfrm>
            <a:off x="0" y="6248400"/>
            <a:ext cx="914400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10EE4242-375A-489F-89DF-C50E2CBED7E2}" type="slidenum">
              <a:rPr lang="ar-SA" smtClean="0">
                <a:latin typeface="Arial" charset="0"/>
              </a:rPr>
              <a:pPr/>
              <a:t>239</a:t>
            </a:fld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7" name="Rectangle 1"/>
          <p:cNvSpPr>
            <a:spLocks noChangeArrowheads="1"/>
          </p:cNvSpPr>
          <p:nvPr/>
        </p:nvSpPr>
        <p:spPr bwMode="auto">
          <a:xfrm>
            <a:off x="4427985" y="2204865"/>
            <a:ext cx="3857652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 typeface="Courier New" pitchFamily="49" charset="0"/>
              <a:buChar char="o"/>
              <a:tabLst/>
            </a:pPr>
            <a:r>
              <a:rPr kumimoji="1" lang="en-US" sz="2000" b="0" i="1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Calibri" pitchFamily="34" charset="0"/>
                <a:ea typeface="Calibri" pitchFamily="34" charset="0"/>
              </a:rPr>
              <a:t>  product quality , </a:t>
            </a:r>
            <a:r>
              <a:rPr kumimoji="1" lang="en-US" sz="2000" b="0" i="1" u="none" strike="noStrike" cap="none" normalizeH="0" dirty="0" smtClean="0">
                <a:ln>
                  <a:noFill/>
                </a:ln>
                <a:solidFill>
                  <a:srgbClr val="7030A0"/>
                </a:solidFill>
                <a:effectLst/>
                <a:latin typeface="Calibri" pitchFamily="34" charset="0"/>
                <a:ea typeface="Calibri" pitchFamily="34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 typeface="Courier New" pitchFamily="49" charset="0"/>
              <a:buChar char="o"/>
              <a:tabLst/>
            </a:pPr>
            <a:r>
              <a:rPr lang="en-US" sz="2000" i="1" dirty="0" smtClean="0">
                <a:solidFill>
                  <a:srgbClr val="7030A0"/>
                </a:solidFill>
                <a:latin typeface="Calibri" pitchFamily="34" charset="0"/>
                <a:ea typeface="Calibri" pitchFamily="34" charset="0"/>
              </a:rPr>
              <a:t>  </a:t>
            </a:r>
            <a:r>
              <a:rPr kumimoji="1" lang="en-US" sz="2000" b="0" i="1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Calibri" pitchFamily="34" charset="0"/>
                <a:ea typeface="Calibri" pitchFamily="34" charset="0"/>
              </a:rPr>
              <a:t>production costs ,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 typeface="Courier New" pitchFamily="49" charset="0"/>
              <a:buChar char="o"/>
              <a:tabLst/>
            </a:pPr>
            <a:r>
              <a:rPr lang="en-US" sz="2000" i="1" dirty="0" smtClean="0">
                <a:solidFill>
                  <a:srgbClr val="7030A0"/>
                </a:solidFill>
                <a:latin typeface="Calibri" pitchFamily="34" charset="0"/>
                <a:ea typeface="Calibri" pitchFamily="34" charset="0"/>
              </a:rPr>
              <a:t>  </a:t>
            </a:r>
            <a:r>
              <a:rPr kumimoji="1" lang="en-US" sz="2000" b="0" i="1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Calibri" pitchFamily="34" charset="0"/>
                <a:ea typeface="Calibri" pitchFamily="34" charset="0"/>
              </a:rPr>
              <a:t>and more important , </a:t>
            </a:r>
            <a:r>
              <a:rPr kumimoji="1" lang="en-US" sz="2000" b="0" i="1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ea typeface="Calibri" pitchFamily="34" charset="0"/>
              </a:rPr>
              <a:t>on profit</a:t>
            </a:r>
            <a:r>
              <a:rPr lang="en-US" sz="2000" i="1" dirty="0">
                <a:solidFill>
                  <a:srgbClr val="7030A0"/>
                </a:solidFill>
                <a:ea typeface="Calibri" pitchFamily="34" charset="0"/>
              </a:rPr>
              <a:t>.</a:t>
            </a:r>
            <a:endParaRPr kumimoji="1" lang="en-US" sz="2000" b="0" i="1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</a:endParaRPr>
          </a:p>
        </p:txBody>
      </p:sp>
      <p:sp>
        <p:nvSpPr>
          <p:cNvPr id="188418" name="Rectangle 2"/>
          <p:cNvSpPr>
            <a:spLocks noChangeArrowheads="1"/>
          </p:cNvSpPr>
          <p:nvPr/>
        </p:nvSpPr>
        <p:spPr bwMode="auto">
          <a:xfrm>
            <a:off x="395537" y="4293096"/>
            <a:ext cx="6429420" cy="22006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>
                <a:latin typeface="Calibri" pitchFamily="34" charset="0"/>
                <a:ea typeface="Calibri" pitchFamily="34" charset="0"/>
              </a:rPr>
              <a:t>The general opinion has </a:t>
            </a:r>
            <a:r>
              <a:rPr lang="en-US" sz="2000" dirty="0" smtClean="0">
                <a:latin typeface="Calibri" pitchFamily="34" charset="0"/>
                <a:ea typeface="Calibri" pitchFamily="34" charset="0"/>
              </a:rPr>
              <a:t>been: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900" dirty="0" smtClean="0">
              <a:latin typeface="Calibri" pitchFamily="34" charset="0"/>
              <a:ea typeface="Calibri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>
                <a:latin typeface="Calibri" pitchFamily="34" charset="0"/>
                <a:ea typeface="Calibri" pitchFamily="34" charset="0"/>
              </a:rPr>
              <a:t>                          </a:t>
            </a:r>
            <a:r>
              <a:rPr lang="en-US" sz="1800" b="1" i="1" dirty="0" smtClean="0">
                <a:solidFill>
                  <a:srgbClr val="7030A0"/>
                </a:solidFill>
                <a:latin typeface="Calibri" pitchFamily="34" charset="0"/>
                <a:ea typeface="Calibri" pitchFamily="34" charset="0"/>
              </a:rPr>
              <a:t> “Maintenance </a:t>
            </a:r>
            <a:r>
              <a:rPr lang="en-US" sz="1800" b="1" i="1" dirty="0">
                <a:solidFill>
                  <a:srgbClr val="7030A0"/>
                </a:solidFill>
                <a:latin typeface="Calibri" pitchFamily="34" charset="0"/>
                <a:ea typeface="Calibri" pitchFamily="34" charset="0"/>
              </a:rPr>
              <a:t>is a necessary </a:t>
            </a:r>
            <a:r>
              <a:rPr lang="en-US" sz="1800" b="1" i="1" dirty="0" smtClean="0">
                <a:solidFill>
                  <a:srgbClr val="7030A0"/>
                </a:solidFill>
                <a:latin typeface="Calibri" pitchFamily="34" charset="0"/>
                <a:ea typeface="Calibri" pitchFamily="34" charset="0"/>
              </a:rPr>
              <a:t>evil.”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latin typeface="Calibri" pitchFamily="34" charset="0"/>
                <a:ea typeface="Calibri" pitchFamily="34" charset="0"/>
              </a:rPr>
              <a:t>or :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>
                <a:latin typeface="Calibri" pitchFamily="34" charset="0"/>
                <a:ea typeface="Calibri" pitchFamily="34" charset="0"/>
              </a:rPr>
              <a:t>              </a:t>
            </a:r>
            <a:r>
              <a:rPr lang="en-US" sz="1800" b="1" i="1" dirty="0" smtClean="0">
                <a:solidFill>
                  <a:srgbClr val="7030A0"/>
                </a:solidFill>
                <a:latin typeface="Calibri" pitchFamily="34" charset="0"/>
                <a:ea typeface="Calibri" pitchFamily="34" charset="0"/>
              </a:rPr>
              <a:t>“</a:t>
            </a:r>
            <a:r>
              <a:rPr lang="en-US" sz="1800" b="1" i="1" dirty="0">
                <a:solidFill>
                  <a:srgbClr val="7030A0"/>
                </a:solidFill>
                <a:latin typeface="Calibri" pitchFamily="34" charset="0"/>
                <a:ea typeface="Calibri" pitchFamily="34" charset="0"/>
              </a:rPr>
              <a:t>Nothing can be done to improve maintenance costs.”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200" dirty="0">
              <a:solidFill>
                <a:srgbClr val="7030A0"/>
              </a:solidFill>
              <a:latin typeface="Calibri" pitchFamily="34" charset="0"/>
              <a:ea typeface="Calibri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331641" y="1124746"/>
            <a:ext cx="7215239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l" rtl="0" eaLnBrk="0" hangingPunct="0">
              <a:lnSpc>
                <a:spcPct val="150000"/>
              </a:lnSpc>
              <a:spcBef>
                <a:spcPts val="1200"/>
              </a:spcBef>
            </a:pPr>
            <a:r>
              <a:rPr lang="en-US" sz="2000" dirty="0">
                <a:latin typeface="Calibri" pitchFamily="34" charset="0"/>
                <a:ea typeface="Calibri" pitchFamily="34" charset="0"/>
              </a:rPr>
              <a:t>Until recently, management have ignored the impact of the </a:t>
            </a:r>
            <a:r>
              <a:rPr lang="en-US" sz="2000" dirty="0" smtClean="0">
                <a:latin typeface="Calibri" pitchFamily="34" charset="0"/>
                <a:ea typeface="Calibri" pitchFamily="34" charset="0"/>
              </a:rPr>
              <a:t>maintenance  operation </a:t>
            </a:r>
            <a:r>
              <a:rPr lang="en-US" sz="2000" dirty="0">
                <a:latin typeface="Calibri" pitchFamily="34" charset="0"/>
                <a:ea typeface="Calibri" pitchFamily="34" charset="0"/>
              </a:rPr>
              <a:t>on :  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762000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CE2E2E33-DFBF-4F4A-BC99-5E9A13CEC4BF}" type="slidenum">
              <a:rPr lang="ar-SA" smtClean="0">
                <a:latin typeface="Arial" charset="0"/>
              </a:rPr>
              <a:pPr/>
              <a:t>24</a:t>
            </a:fld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88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88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8417" grpId="0"/>
      <p:bldP spid="188418" grpId="0"/>
      <p:bldP spid="7" grpId="0"/>
    </p:bldLst>
  </p:timing>
</p:sld>
</file>

<file path=ppt/slides/slide2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1" y="1196975"/>
            <a:ext cx="8208963" cy="5399088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تاريخچه سوابق کار و تعميرات :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1800" dirty="0" smtClean="0">
              <a:solidFill>
                <a:srgbClr val="7030A0"/>
              </a:solidFill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يکي از مدارک فني مهم که بعد از نصب دستگاه و در حين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بهره برداري تهيه و تکميل مي شود , ” تاريخچه سوابق کار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تعميرات“ مي باشد 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24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براي هر يک از دستگاه هاي توليدي و تجهيزات کارخانه لازم است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يک کارت به عنوان کارت سابقه کارکرد و عمليات تعميراتي انجام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شده روي دستگاه تهيه و نگهداري شود .</a:t>
            </a:r>
          </a:p>
        </p:txBody>
      </p:sp>
      <p:sp>
        <p:nvSpPr>
          <p:cNvPr id="4" name="Slide Number Placeholder 2"/>
          <p:cNvSpPr>
            <a:spLocks noGrp="1"/>
          </p:cNvSpPr>
          <p:nvPr>
            <p:ph type="sldNum" sz="quarter" idx="12"/>
          </p:nvPr>
        </p:nvSpPr>
        <p:spPr bwMode="auto">
          <a:xfrm>
            <a:off x="0" y="6248400"/>
            <a:ext cx="914400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10EE4242-375A-489F-89DF-C50E2CBED7E2}" type="slidenum">
              <a:rPr lang="ar-SA" smtClean="0">
                <a:latin typeface="Arial" charset="0"/>
              </a:rPr>
              <a:pPr/>
              <a:t>240</a:t>
            </a:fld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228600" y="1219200"/>
            <a:ext cx="8208963" cy="5399088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اين کارت ها بر اساس نام دستگاه ها ( کد دستگاه ها ) بايگاني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مي شوند.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اين کارت ها , يک منبع مهم اطلاعات بازگشتي مي باشد 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موارد روي کارت :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تاريخ انجام عمليات تعميري، شماره درخواست کار تعميراتي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(براي رجوع به اطلاعاتي که روي آن کارت ثبت شده) , شرح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خرابي , علل خرابي , شرح کار انجام شده , مدت زمان رکود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دستگاه , زمان صرف شده براي تعمير.</a:t>
            </a:r>
          </a:p>
        </p:txBody>
      </p:sp>
      <p:sp>
        <p:nvSpPr>
          <p:cNvPr id="4" name="Slide Number Placeholder 2"/>
          <p:cNvSpPr>
            <a:spLocks noGrp="1"/>
          </p:cNvSpPr>
          <p:nvPr>
            <p:ph type="sldNum" sz="quarter" idx="12"/>
          </p:nvPr>
        </p:nvSpPr>
        <p:spPr bwMode="auto">
          <a:xfrm>
            <a:off x="0" y="6248400"/>
            <a:ext cx="914400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10EE4242-375A-489F-89DF-C50E2CBED7E2}" type="slidenum">
              <a:rPr lang="ar-SA" smtClean="0">
                <a:latin typeface="Arial" charset="0"/>
              </a:rPr>
              <a:pPr/>
              <a:t>241</a:t>
            </a:fld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8208963" cy="5399088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از اين کارت ها , بخش مهندسي استفاده مي کنند . بر اساس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بازبيني منظم اين کارت ها و تجزيه و تحليل اطلاعات آنها و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بر اساس آن موارد ذيل انجام مي شود :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32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تجديد نظر ، تصحيح و تکميل دستورالعمل هاي تعميراتي</a:t>
            </a:r>
          </a:p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تجديد نظر ، تصحيح و تکميل دستورالعمل هاي پيشگيري</a:t>
            </a:r>
          </a:p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اعمال بهسازي در طرح ماشين آلات</a:t>
            </a:r>
          </a:p>
        </p:txBody>
      </p:sp>
      <p:sp>
        <p:nvSpPr>
          <p:cNvPr id="4" name="Slide Number Placeholder 2"/>
          <p:cNvSpPr>
            <a:spLocks noGrp="1"/>
          </p:cNvSpPr>
          <p:nvPr>
            <p:ph type="sldNum" sz="quarter" idx="12"/>
          </p:nvPr>
        </p:nvSpPr>
        <p:spPr bwMode="auto">
          <a:xfrm>
            <a:off x="0" y="6248400"/>
            <a:ext cx="914400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10EE4242-375A-489F-89DF-C50E2CBED7E2}" type="slidenum">
              <a:rPr lang="ar-SA" smtClean="0">
                <a:latin typeface="Arial" charset="0"/>
              </a:rPr>
              <a:pPr/>
              <a:t>242</a:t>
            </a:fld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228600" y="1066800"/>
            <a:ext cx="8208963" cy="5399088"/>
          </a:xfrm>
        </p:spPr>
        <p:txBody>
          <a:bodyPr>
            <a:normAutofit fontScale="77500" lnSpcReduction="20000"/>
          </a:bodyPr>
          <a:lstStyle/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fa-IR" sz="41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برآورد و تعيين حجم نيروي انساني لازم</a:t>
            </a:r>
          </a:p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fa-IR" sz="41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برآورد تجهيزات مورد نياز</a:t>
            </a:r>
          </a:p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fa-IR" sz="41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تعيين زمان بهينه براي باز نشسته کردن دستگاه ها </a:t>
            </a:r>
          </a:p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fa-IR" sz="41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( با محاسبات اقتصاد مهندسي )</a:t>
            </a:r>
          </a:p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fa-IR" sz="41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پريود هاي مناسب براي اعمال تعميرات پيشگيري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32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lnSpc>
                <a:spcPct val="170000"/>
              </a:lnSpc>
              <a:spcAft>
                <a:spcPts val="0"/>
              </a:spcAft>
              <a:buNone/>
              <a:defRPr/>
            </a:pPr>
            <a:r>
              <a:rPr lang="fa-IR" sz="32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دقت و توجه امور مديريت فني در تکميل , نگهداري و استفاده مستمر از اطلاعات </a:t>
            </a:r>
          </a:p>
          <a:p>
            <a:pPr marL="274320" indent="-274320" eaLnBrk="1" fontAlgn="auto" hangingPunct="1">
              <a:lnSpc>
                <a:spcPct val="17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اين کارت ها مي تواند اثر مثبتي در بهسازي سازمان نت داشته باشد .</a:t>
            </a:r>
          </a:p>
        </p:txBody>
      </p:sp>
      <p:sp>
        <p:nvSpPr>
          <p:cNvPr id="4" name="Slide Number Placeholder 2"/>
          <p:cNvSpPr>
            <a:spLocks noGrp="1"/>
          </p:cNvSpPr>
          <p:nvPr>
            <p:ph type="sldNum" sz="quarter" idx="12"/>
          </p:nvPr>
        </p:nvSpPr>
        <p:spPr bwMode="auto">
          <a:xfrm>
            <a:off x="0" y="6248400"/>
            <a:ext cx="914400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10EE4242-375A-489F-89DF-C50E2CBED7E2}" type="slidenum">
              <a:rPr lang="ar-SA" smtClean="0">
                <a:latin typeface="Arial" charset="0"/>
              </a:rPr>
              <a:pPr/>
              <a:t>243</a:t>
            </a:fld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1066800" y="1196975"/>
            <a:ext cx="7142164" cy="5399088"/>
          </a:xfrm>
        </p:spPr>
        <p:txBody>
          <a:bodyPr>
            <a:normAutofit fontScale="92500"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نکات مهم در مورد خريد ماشين آلات :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16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solidFill>
                  <a:schemeClr val="bg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عوامل مهم در تصميم گيري :</a:t>
            </a:r>
          </a:p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1.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ظرفيت توليد      </a:t>
            </a:r>
            <a:r>
              <a:rPr lang="fa-IR" sz="3200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2.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قيمت</a:t>
            </a:r>
          </a:p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3.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زمان تحويل</a:t>
            </a:r>
          </a:p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4.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شرايط حمل و نصب و راه اندازي</a:t>
            </a:r>
          </a:p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5.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اطلاعات و مدارک پشتيباني فني</a:t>
            </a:r>
          </a:p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6.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قابليت تعمير        </a:t>
            </a:r>
            <a:r>
              <a:rPr lang="fa-IR" sz="3200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7.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قابليت اطمينان</a:t>
            </a:r>
          </a:p>
        </p:txBody>
      </p:sp>
      <p:sp>
        <p:nvSpPr>
          <p:cNvPr id="4" name="Slide Number Placeholder 2"/>
          <p:cNvSpPr>
            <a:spLocks noGrp="1"/>
          </p:cNvSpPr>
          <p:nvPr>
            <p:ph type="sldNum" sz="quarter" idx="12"/>
          </p:nvPr>
        </p:nvSpPr>
        <p:spPr bwMode="auto">
          <a:xfrm>
            <a:off x="0" y="6248400"/>
            <a:ext cx="914400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10EE4242-375A-489F-89DF-C50E2CBED7E2}" type="slidenum">
              <a:rPr lang="ar-SA" smtClean="0">
                <a:latin typeface="Arial" charset="0"/>
              </a:rPr>
              <a:pPr/>
              <a:t>244</a:t>
            </a:fld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1" y="1196975"/>
            <a:ext cx="8208963" cy="5399088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الف )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</a:t>
            </a:r>
            <a:r>
              <a:rPr lang="fa-IR" sz="32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قابليت تعمير 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( با تأکيد بر محيط ايران )</a:t>
            </a:r>
          </a:p>
          <a:p>
            <a:pPr marL="274320" indent="-274320" eaLnBrk="1" fontAlgn="auto" hangingPunct="1">
              <a:spcAft>
                <a:spcPts val="0"/>
              </a:spcAft>
              <a:buNone/>
              <a:defRPr/>
            </a:pPr>
            <a:endParaRPr lang="fa-IR" sz="12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- دسترسي راحت به قطعات يدکي ( امکان ساخت قطعات </a:t>
            </a:r>
          </a:p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در ايران )</a:t>
            </a:r>
          </a:p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- استفاده از اين دستگاه در مراکز صنعتي مجاور ( يا در ايران )</a:t>
            </a:r>
          </a:p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- نمايندگي فروش دستگاه و تأمين خدمات پس از فروش در ايران </a:t>
            </a:r>
          </a:p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وجود دارد ؟</a:t>
            </a:r>
          </a:p>
        </p:txBody>
      </p:sp>
      <p:sp>
        <p:nvSpPr>
          <p:cNvPr id="4" name="Slide Number Placeholder 2"/>
          <p:cNvSpPr>
            <a:spLocks noGrp="1"/>
          </p:cNvSpPr>
          <p:nvPr>
            <p:ph type="sldNum" sz="quarter" idx="12"/>
          </p:nvPr>
        </p:nvSpPr>
        <p:spPr bwMode="auto">
          <a:xfrm>
            <a:off x="0" y="6248400"/>
            <a:ext cx="914400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10EE4242-375A-489F-89DF-C50E2CBED7E2}" type="slidenum">
              <a:rPr lang="ar-SA" smtClean="0">
                <a:latin typeface="Arial" charset="0"/>
              </a:rPr>
              <a:pPr/>
              <a:t>245</a:t>
            </a:fld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1" y="1196975"/>
            <a:ext cx="8208963" cy="5399088"/>
          </a:xfrm>
        </p:spPr>
        <p:txBody>
          <a:bodyPr>
            <a:normAutofit/>
          </a:bodyPr>
          <a:lstStyle/>
          <a:p>
            <a:pPr marL="533400" indent="-533400" eaLnBrk="1" fontAlgn="auto" hangingPunct="1">
              <a:spcAft>
                <a:spcPts val="0"/>
              </a:spcAft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-   امکانات آموزش پرسنل در بهره برداري و نگهداري </a:t>
            </a:r>
          </a:p>
          <a:p>
            <a:pPr marL="533400" indent="-533400" eaLnBrk="1" fontAlgn="auto" hangingPunct="1">
              <a:spcAft>
                <a:spcPts val="0"/>
              </a:spcAft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و تعميرات دستگاه , توسط سازنده .</a:t>
            </a:r>
          </a:p>
          <a:p>
            <a:pPr marL="533400" indent="-53340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32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533400" indent="-53340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- آيا در طراحي , شرايط ايمني و راحتي و سرعت در </a:t>
            </a:r>
          </a:p>
          <a:p>
            <a:pPr marL="533400" indent="-53340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تعويض و نصب قطعات رعايت شده است ؟</a:t>
            </a:r>
          </a:p>
          <a:p>
            <a:pPr marL="533400" indent="-53340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32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533400" indent="-533400" eaLnBrk="1" fontAlgn="auto" hangingPunct="1">
              <a:spcAft>
                <a:spcPts val="0"/>
              </a:spcAft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- ميزان  قيمت قطعات يدکي</a:t>
            </a:r>
          </a:p>
          <a:p>
            <a:pPr marL="533400" indent="-533400" eaLnBrk="1" fontAlgn="auto" hangingPunct="1">
              <a:spcAft>
                <a:spcPts val="0"/>
              </a:spcAft>
              <a:buNone/>
              <a:defRPr/>
            </a:pPr>
            <a:endParaRPr lang="fa-IR" sz="32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533400" indent="-53340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- چند درصد از قطعات يدکي را خود سازنده مي سازد ؟</a:t>
            </a:r>
          </a:p>
        </p:txBody>
      </p:sp>
      <p:sp>
        <p:nvSpPr>
          <p:cNvPr id="4" name="Slide Number Placeholder 2"/>
          <p:cNvSpPr>
            <a:spLocks noGrp="1"/>
          </p:cNvSpPr>
          <p:nvPr>
            <p:ph type="sldNum" sz="quarter" idx="12"/>
          </p:nvPr>
        </p:nvSpPr>
        <p:spPr bwMode="auto">
          <a:xfrm>
            <a:off x="0" y="6248400"/>
            <a:ext cx="914400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10EE4242-375A-489F-89DF-C50E2CBED7E2}" type="slidenum">
              <a:rPr lang="ar-SA" smtClean="0">
                <a:latin typeface="Arial" charset="0"/>
              </a:rPr>
              <a:pPr/>
              <a:t>246</a:t>
            </a:fld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304800" y="1066800"/>
            <a:ext cx="8208963" cy="5399088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ب )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</a:t>
            </a:r>
            <a:r>
              <a:rPr lang="fa-IR" sz="32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قابليت اطمينان 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( با تأکيد بر محيط ايران )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32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- چراغ ها , علايم عيب نما , بوق هاي اخطار و . . . روي </a:t>
            </a:r>
          </a:p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دستگاه نصب شده است ؟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32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- آيا قطعات اصلي و کليدي داراي يدک هستند ؟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32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</p:txBody>
      </p:sp>
      <p:sp>
        <p:nvSpPr>
          <p:cNvPr id="4" name="Slide Number Placeholder 2"/>
          <p:cNvSpPr>
            <a:spLocks noGrp="1"/>
          </p:cNvSpPr>
          <p:nvPr>
            <p:ph type="sldNum" sz="quarter" idx="12"/>
          </p:nvPr>
        </p:nvSpPr>
        <p:spPr bwMode="auto">
          <a:xfrm>
            <a:off x="0" y="6248400"/>
            <a:ext cx="914400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10EE4242-375A-489F-89DF-C50E2CBED7E2}" type="slidenum">
              <a:rPr lang="ar-SA" smtClean="0">
                <a:latin typeface="Arial" charset="0"/>
              </a:rPr>
              <a:pPr/>
              <a:t>247</a:t>
            </a:fld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1" y="1196975"/>
            <a:ext cx="8208963" cy="5399088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- محافظت کامل براي قسمت هاي حساس دستگاه در مقابل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ورود گرد و غبار , خاک , رطوبت، بخار و ...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( شرايط نامساعد محيط کار ) وجود دارد ؟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32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- مسايل ايمني براي کارکنان رعايت شده ؟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32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- آيا يدك براي زير سيستم هاي کنترل کننده وضعيت ماشين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( تروموستات , شيرهاي اطمينان و ... ) وجود دارد ؟</a:t>
            </a:r>
          </a:p>
        </p:txBody>
      </p:sp>
      <p:sp>
        <p:nvSpPr>
          <p:cNvPr id="4" name="Slide Number Placeholder 2"/>
          <p:cNvSpPr>
            <a:spLocks noGrp="1"/>
          </p:cNvSpPr>
          <p:nvPr>
            <p:ph type="sldNum" sz="quarter" idx="12"/>
          </p:nvPr>
        </p:nvSpPr>
        <p:spPr bwMode="auto">
          <a:xfrm>
            <a:off x="0" y="6248400"/>
            <a:ext cx="914400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10EE4242-375A-489F-89DF-C50E2CBED7E2}" type="slidenum">
              <a:rPr lang="ar-SA" smtClean="0">
                <a:latin typeface="Arial" charset="0"/>
              </a:rPr>
              <a:pPr/>
              <a:t>248</a:t>
            </a:fld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1" name="Rectangle 7"/>
          <p:cNvSpPr>
            <a:spLocks noGrp="1" noChangeArrowheads="1"/>
          </p:cNvSpPr>
          <p:nvPr>
            <p:ph type="body" idx="4294967295"/>
          </p:nvPr>
        </p:nvSpPr>
        <p:spPr>
          <a:xfrm>
            <a:off x="1" y="571500"/>
            <a:ext cx="6696075" cy="5399088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fa-IR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66"/>
              </a:buClr>
              <a:buFont typeface="Wingdings" pitchFamily="2" charset="2"/>
              <a:buChar char="Ù"/>
              <a:defRPr/>
            </a:pPr>
            <a:r>
              <a:rPr lang="fa-IR" dirty="0" err="1" smtClean="0">
                <a:solidFill>
                  <a:srgbClr val="96969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كليات</a:t>
            </a:r>
            <a:endParaRPr lang="fa-IR" dirty="0" smtClean="0">
              <a:solidFill>
                <a:srgbClr val="969696"/>
              </a:solidFill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66"/>
              </a:buClr>
              <a:buFont typeface="Wingdings" pitchFamily="2" charset="2"/>
              <a:buChar char="Ù"/>
              <a:defRPr/>
            </a:pPr>
            <a:r>
              <a:rPr lang="fa-IR" dirty="0" smtClean="0">
                <a:solidFill>
                  <a:srgbClr val="96969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برنامه ريزي و کنترل امور نگهداري و تعميرات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66"/>
              </a:buClr>
              <a:buFont typeface="Wingdings" pitchFamily="2" charset="2"/>
              <a:buChar char="Ù"/>
              <a:defRPr/>
            </a:pPr>
            <a:r>
              <a:rPr lang="fa-IR" dirty="0" smtClean="0">
                <a:solidFill>
                  <a:srgbClr val="96969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نمونه هايي از سيستم کنترل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66"/>
              </a:buClr>
              <a:buFont typeface="Wingdings" pitchFamily="2" charset="2"/>
              <a:buChar char="Ù"/>
              <a:defRPr/>
            </a:pPr>
            <a:r>
              <a:rPr lang="fa-IR" dirty="0" smtClean="0">
                <a:solidFill>
                  <a:srgbClr val="96969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مديريت و پرسنل بخش نگهداري و تعميرات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66"/>
              </a:buClr>
              <a:buFont typeface="Wingdings" pitchFamily="2" charset="2"/>
              <a:buChar char="Ù"/>
              <a:defRPr/>
            </a:pPr>
            <a:r>
              <a:rPr lang="fa-IR" dirty="0" err="1" smtClean="0">
                <a:solidFill>
                  <a:srgbClr val="96969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تشكيلات</a:t>
            </a:r>
            <a:r>
              <a:rPr lang="fa-IR" dirty="0" smtClean="0">
                <a:solidFill>
                  <a:srgbClr val="96969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</a:t>
            </a:r>
            <a:r>
              <a:rPr lang="fa-IR" dirty="0" err="1" smtClean="0">
                <a:solidFill>
                  <a:srgbClr val="96969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سازماني</a:t>
            </a:r>
            <a:r>
              <a:rPr lang="fa-IR" dirty="0" smtClean="0">
                <a:solidFill>
                  <a:srgbClr val="96969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</a:t>
            </a:r>
            <a:r>
              <a:rPr lang="fa-IR" dirty="0" err="1" smtClean="0">
                <a:solidFill>
                  <a:srgbClr val="96969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نگهداري</a:t>
            </a:r>
            <a:r>
              <a:rPr lang="fa-IR" dirty="0" smtClean="0">
                <a:solidFill>
                  <a:srgbClr val="96969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و </a:t>
            </a:r>
            <a:r>
              <a:rPr lang="fa-IR" dirty="0" err="1" smtClean="0">
                <a:solidFill>
                  <a:srgbClr val="96969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تعميرات</a:t>
            </a:r>
            <a:endParaRPr lang="en-US" dirty="0" smtClean="0">
              <a:solidFill>
                <a:srgbClr val="969696"/>
              </a:solidFill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66"/>
              </a:buClr>
              <a:buFont typeface="Wingdings" pitchFamily="2" charset="2"/>
              <a:buChar char="Ù"/>
              <a:defRPr/>
            </a:pPr>
            <a:r>
              <a:rPr lang="fa-IR" dirty="0" err="1" smtClean="0">
                <a:solidFill>
                  <a:srgbClr val="96969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بازرسيهاي</a:t>
            </a:r>
            <a:r>
              <a:rPr lang="fa-IR" dirty="0" smtClean="0">
                <a:solidFill>
                  <a:srgbClr val="96969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</a:t>
            </a:r>
            <a:r>
              <a:rPr lang="fa-IR" dirty="0" err="1" smtClean="0">
                <a:solidFill>
                  <a:srgbClr val="96969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فني</a:t>
            </a:r>
            <a:r>
              <a:rPr lang="fa-IR" dirty="0" smtClean="0">
                <a:solidFill>
                  <a:srgbClr val="96969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و </a:t>
            </a:r>
            <a:r>
              <a:rPr lang="fa-IR" dirty="0" err="1" smtClean="0">
                <a:solidFill>
                  <a:srgbClr val="96969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تعميرات</a:t>
            </a:r>
            <a:r>
              <a:rPr lang="fa-IR" dirty="0" smtClean="0">
                <a:solidFill>
                  <a:srgbClr val="96969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</a:t>
            </a:r>
            <a:r>
              <a:rPr lang="fa-IR" dirty="0" err="1" smtClean="0">
                <a:solidFill>
                  <a:srgbClr val="96969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پيشگيري</a:t>
            </a:r>
            <a:r>
              <a:rPr lang="fa-IR" dirty="0" smtClean="0">
                <a:solidFill>
                  <a:srgbClr val="96969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66"/>
              </a:buClr>
              <a:buFont typeface="Wingdings" pitchFamily="2" charset="2"/>
              <a:buChar char="Ù"/>
              <a:defRPr/>
            </a:pPr>
            <a:r>
              <a:rPr lang="fa-IR" dirty="0" err="1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سيستمهاي</a:t>
            </a:r>
            <a:r>
              <a:rPr lang="fa-IR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اطلاعات </a:t>
            </a:r>
            <a:r>
              <a:rPr lang="fa-IR" dirty="0" err="1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بازگشتي</a:t>
            </a:r>
            <a:r>
              <a:rPr lang="fa-IR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66"/>
              </a:buClr>
              <a:buFont typeface="Wingdings" pitchFamily="2" charset="2"/>
              <a:buChar char="Ù"/>
              <a:defRPr/>
            </a:pPr>
            <a:r>
              <a:rPr lang="fa-IR" dirty="0" err="1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پيمانكاران</a:t>
            </a:r>
            <a:endParaRPr lang="fa-IR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66"/>
              </a:buClr>
              <a:buFont typeface="Wingdings" pitchFamily="2" charset="2"/>
              <a:buChar char="Ù"/>
              <a:defRPr/>
            </a:pPr>
            <a:r>
              <a:rPr lang="fa-IR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استفاده از </a:t>
            </a:r>
            <a:r>
              <a:rPr lang="fa-IR" dirty="0" err="1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كامپيوتر</a:t>
            </a:r>
            <a:r>
              <a:rPr lang="fa-IR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در امور برنامه </a:t>
            </a:r>
            <a:r>
              <a:rPr lang="fa-IR" dirty="0" err="1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ريزي</a:t>
            </a:r>
            <a:r>
              <a:rPr lang="fa-IR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و </a:t>
            </a:r>
            <a:r>
              <a:rPr lang="fa-IR" dirty="0" err="1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كنترل</a:t>
            </a:r>
            <a:r>
              <a:rPr lang="fa-IR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66"/>
              </a:buClr>
              <a:buFont typeface="Wingdings" pitchFamily="2" charset="2"/>
              <a:buChar char="Ù"/>
              <a:defRPr/>
            </a:pPr>
            <a:r>
              <a:rPr lang="fa-IR" dirty="0" err="1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انبارهاي</a:t>
            </a:r>
            <a:r>
              <a:rPr lang="fa-IR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</a:t>
            </a:r>
            <a:r>
              <a:rPr lang="fa-IR" dirty="0" err="1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فني</a:t>
            </a:r>
            <a:r>
              <a:rPr lang="fa-IR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</a:t>
            </a:r>
            <a:endParaRPr lang="en-US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66"/>
              </a:buClr>
              <a:buFont typeface="Wingdings" pitchFamily="2" charset="2"/>
              <a:buNone/>
              <a:defRPr/>
            </a:pPr>
            <a:endParaRPr lang="en-US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</p:txBody>
      </p:sp>
      <p:sp>
        <p:nvSpPr>
          <p:cNvPr id="4" name="Slide Number Placeholder 2"/>
          <p:cNvSpPr>
            <a:spLocks noGrp="1"/>
          </p:cNvSpPr>
          <p:nvPr>
            <p:ph type="sldNum" sz="quarter" idx="12"/>
          </p:nvPr>
        </p:nvSpPr>
        <p:spPr bwMode="auto">
          <a:xfrm>
            <a:off x="0" y="6248400"/>
            <a:ext cx="914400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10EE4242-375A-489F-89DF-C50E2CBED7E2}" type="slidenum">
              <a:rPr lang="ar-SA" smtClean="0">
                <a:latin typeface="Arial" charset="0"/>
              </a:rPr>
              <a:pPr/>
              <a:t>249</a:t>
            </a:fld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428728" y="1214423"/>
            <a:ext cx="7247728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l" rtl="0" eaLnBrk="0" hangingPunct="0">
              <a:spcBef>
                <a:spcPts val="1200"/>
              </a:spcBef>
            </a:pPr>
            <a:r>
              <a:rPr lang="en-US" sz="2000" dirty="0">
                <a:latin typeface="Calibri" pitchFamily="34" charset="0"/>
                <a:ea typeface="Calibri" pitchFamily="34" charset="0"/>
              </a:rPr>
              <a:t>Perhaps these </a:t>
            </a:r>
            <a:r>
              <a:rPr lang="en-US" sz="2000" dirty="0" smtClean="0">
                <a:latin typeface="Calibri" pitchFamily="34" charset="0"/>
                <a:ea typeface="Calibri" pitchFamily="34" charset="0"/>
              </a:rPr>
              <a:t>statements were </a:t>
            </a:r>
            <a:r>
              <a:rPr lang="en-US" sz="2000" dirty="0">
                <a:latin typeface="Calibri" pitchFamily="34" charset="0"/>
                <a:ea typeface="Calibri" pitchFamily="34" charset="0"/>
              </a:rPr>
              <a:t>true </a:t>
            </a:r>
            <a:r>
              <a:rPr lang="en-US" sz="2000" dirty="0" smtClean="0">
                <a:latin typeface="Calibri" pitchFamily="34" charset="0"/>
                <a:ea typeface="Calibri" pitchFamily="34" charset="0"/>
              </a:rPr>
              <a:t>20 </a:t>
            </a:r>
            <a:r>
              <a:rPr lang="en-US" sz="2000" dirty="0">
                <a:latin typeface="Calibri" pitchFamily="34" charset="0"/>
                <a:ea typeface="Calibri" pitchFamily="34" charset="0"/>
              </a:rPr>
              <a:t>or </a:t>
            </a:r>
            <a:r>
              <a:rPr lang="en-US" sz="2000" dirty="0" smtClean="0">
                <a:latin typeface="Calibri" pitchFamily="34" charset="0"/>
                <a:ea typeface="Calibri" pitchFamily="34" charset="0"/>
              </a:rPr>
              <a:t>30 </a:t>
            </a:r>
            <a:r>
              <a:rPr lang="en-US" sz="2000" dirty="0">
                <a:latin typeface="Calibri" pitchFamily="34" charset="0"/>
                <a:ea typeface="Calibri" pitchFamily="34" charset="0"/>
              </a:rPr>
              <a:t>years ago, </a:t>
            </a:r>
            <a:endParaRPr lang="en-US" sz="2000" dirty="0" smtClean="0">
              <a:latin typeface="Calibri" pitchFamily="34" charset="0"/>
              <a:ea typeface="Calibri" pitchFamily="34" charset="0"/>
            </a:endParaRPr>
          </a:p>
          <a:p>
            <a:pPr lvl="0" algn="l" rtl="0" eaLnBrk="0" hangingPunct="0">
              <a:spcBef>
                <a:spcPts val="1200"/>
              </a:spcBef>
            </a:pPr>
            <a:r>
              <a:rPr lang="en-US" sz="2000" dirty="0" smtClean="0">
                <a:latin typeface="Calibri" pitchFamily="34" charset="0"/>
                <a:ea typeface="Calibri" pitchFamily="34" charset="0"/>
              </a:rPr>
              <a:t>but :</a:t>
            </a:r>
          </a:p>
          <a:p>
            <a:pPr lvl="0" algn="l" rtl="0" eaLnBrk="0" hangingPunct="0">
              <a:spcBef>
                <a:spcPts val="1200"/>
              </a:spcBef>
            </a:pPr>
            <a:r>
              <a:rPr lang="en-US" sz="2000" dirty="0" smtClean="0">
                <a:latin typeface="Calibri" pitchFamily="34" charset="0"/>
                <a:ea typeface="Calibri" pitchFamily="34" charset="0"/>
              </a:rPr>
              <a:t>           </a:t>
            </a:r>
            <a:r>
              <a:rPr lang="en-US" sz="2000" b="1" i="1" dirty="0" smtClean="0">
                <a:solidFill>
                  <a:srgbClr val="7030A0"/>
                </a:solidFill>
                <a:latin typeface="Calibri" pitchFamily="34" charset="0"/>
                <a:ea typeface="Calibri" pitchFamily="34" charset="0"/>
              </a:rPr>
              <a:t>the </a:t>
            </a:r>
            <a:r>
              <a:rPr lang="en-US" sz="2000" b="1" i="1" dirty="0">
                <a:solidFill>
                  <a:srgbClr val="7030A0"/>
                </a:solidFill>
                <a:latin typeface="Calibri" pitchFamily="34" charset="0"/>
                <a:ea typeface="Calibri" pitchFamily="34" charset="0"/>
              </a:rPr>
              <a:t>development of </a:t>
            </a:r>
            <a:r>
              <a:rPr lang="en-US" sz="2000" b="1" i="1" dirty="0" smtClean="0">
                <a:solidFill>
                  <a:srgbClr val="7030A0"/>
                </a:solidFill>
                <a:latin typeface="Calibri" pitchFamily="34" charset="0"/>
                <a:ea typeface="Calibri" pitchFamily="34" charset="0"/>
              </a:rPr>
              <a:t>computer based instrumentation </a:t>
            </a:r>
          </a:p>
          <a:p>
            <a:pPr lvl="0" algn="l" rtl="0" eaLnBrk="0" hangingPunct="0">
              <a:spcBef>
                <a:spcPts val="1200"/>
              </a:spcBef>
            </a:pPr>
            <a:r>
              <a:rPr lang="en-US" sz="2000" dirty="0" smtClean="0">
                <a:latin typeface="Calibri" pitchFamily="34" charset="0"/>
                <a:ea typeface="Calibri" pitchFamily="34" charset="0"/>
              </a:rPr>
              <a:t>that </a:t>
            </a:r>
            <a:r>
              <a:rPr lang="en-US" sz="2000" dirty="0">
                <a:latin typeface="Calibri" pitchFamily="34" charset="0"/>
                <a:ea typeface="Calibri" pitchFamily="34" charset="0"/>
              </a:rPr>
              <a:t>can be used to </a:t>
            </a:r>
            <a:endParaRPr lang="en-US" sz="2000" dirty="0" smtClean="0">
              <a:latin typeface="Calibri" pitchFamily="34" charset="0"/>
              <a:ea typeface="Calibri" pitchFamily="34" charset="0"/>
            </a:endParaRPr>
          </a:p>
          <a:p>
            <a:pPr lvl="0" algn="l" rtl="0" eaLnBrk="0" hangingPunct="0">
              <a:spcBef>
                <a:spcPts val="1200"/>
              </a:spcBef>
            </a:pPr>
            <a:r>
              <a:rPr lang="en-US" sz="2000" dirty="0" smtClean="0">
                <a:solidFill>
                  <a:srgbClr val="7030A0"/>
                </a:solidFill>
                <a:latin typeface="Calibri" pitchFamily="34" charset="0"/>
                <a:ea typeface="Calibri" pitchFamily="34" charset="0"/>
              </a:rPr>
              <a:t>           </a:t>
            </a:r>
            <a:r>
              <a:rPr lang="en-US" sz="2000" b="1" i="1" dirty="0" smtClean="0">
                <a:solidFill>
                  <a:srgbClr val="7030A0"/>
                </a:solidFill>
                <a:latin typeface="Calibri" pitchFamily="34" charset="0"/>
                <a:ea typeface="Calibri" pitchFamily="34" charset="0"/>
              </a:rPr>
              <a:t>monitor </a:t>
            </a:r>
            <a:r>
              <a:rPr lang="en-US" sz="2000" b="1" i="1" dirty="0">
                <a:solidFill>
                  <a:srgbClr val="7030A0"/>
                </a:solidFill>
                <a:latin typeface="Calibri" pitchFamily="34" charset="0"/>
                <a:ea typeface="Calibri" pitchFamily="34" charset="0"/>
              </a:rPr>
              <a:t>the operating condition of </a:t>
            </a:r>
            <a:endParaRPr lang="en-US" sz="2000" b="1" i="1" dirty="0" smtClean="0">
              <a:solidFill>
                <a:srgbClr val="7030A0"/>
              </a:solidFill>
              <a:latin typeface="Calibri" pitchFamily="34" charset="0"/>
              <a:ea typeface="Calibri" pitchFamily="34" charset="0"/>
            </a:endParaRPr>
          </a:p>
          <a:p>
            <a:pPr lvl="0" algn="l" rtl="0" eaLnBrk="0" hangingPunct="0">
              <a:spcBef>
                <a:spcPts val="1200"/>
              </a:spcBef>
            </a:pPr>
            <a:r>
              <a:rPr lang="en-US" sz="2000" dirty="0" smtClean="0">
                <a:latin typeface="Calibri" pitchFamily="34" charset="0"/>
                <a:ea typeface="Calibri" pitchFamily="34" charset="0"/>
              </a:rPr>
              <a:t>plant equipment</a:t>
            </a:r>
            <a:r>
              <a:rPr lang="en-US" sz="2000" dirty="0">
                <a:latin typeface="Calibri" pitchFamily="34" charset="0"/>
                <a:ea typeface="Calibri" pitchFamily="34" charset="0"/>
              </a:rPr>
              <a:t>, machinery, and systems has provided </a:t>
            </a:r>
            <a:endParaRPr lang="en-US" sz="2000" dirty="0" smtClean="0">
              <a:latin typeface="Calibri" pitchFamily="34" charset="0"/>
              <a:ea typeface="Calibri" pitchFamily="34" charset="0"/>
            </a:endParaRPr>
          </a:p>
          <a:p>
            <a:pPr lvl="0" algn="l" rtl="0" eaLnBrk="0" hangingPunct="0">
              <a:spcBef>
                <a:spcPts val="1200"/>
              </a:spcBef>
            </a:pPr>
            <a:r>
              <a:rPr lang="en-US" sz="2000" dirty="0" smtClean="0">
                <a:latin typeface="Calibri" pitchFamily="34" charset="0"/>
                <a:ea typeface="Calibri" pitchFamily="34" charset="0"/>
              </a:rPr>
              <a:t>the </a:t>
            </a:r>
            <a:r>
              <a:rPr lang="en-US" sz="2000" dirty="0">
                <a:latin typeface="Calibri" pitchFamily="34" charset="0"/>
                <a:ea typeface="Calibri" pitchFamily="34" charset="0"/>
              </a:rPr>
              <a:t>means to manage the </a:t>
            </a:r>
            <a:r>
              <a:rPr lang="en-US" sz="2000" dirty="0" smtClean="0">
                <a:latin typeface="Calibri" pitchFamily="34" charset="0"/>
                <a:ea typeface="Calibri" pitchFamily="34" charset="0"/>
              </a:rPr>
              <a:t>maintenance operation : </a:t>
            </a:r>
            <a:endParaRPr lang="en-US" sz="2000" dirty="0">
              <a:latin typeface="Calibri" pitchFamily="34" charset="0"/>
              <a:ea typeface="Calibri" pitchFamily="34" charset="0"/>
            </a:endParaRPr>
          </a:p>
        </p:txBody>
      </p:sp>
      <p:sp>
        <p:nvSpPr>
          <p:cNvPr id="189441" name="Rectangle 1"/>
          <p:cNvSpPr>
            <a:spLocks noChangeArrowheads="1"/>
          </p:cNvSpPr>
          <p:nvPr/>
        </p:nvSpPr>
        <p:spPr bwMode="auto">
          <a:xfrm>
            <a:off x="3357554" y="4714885"/>
            <a:ext cx="5214975" cy="1231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lang="en-US" sz="1800" b="1" i="1" dirty="0" smtClean="0">
                <a:solidFill>
                  <a:schemeClr val="bg1">
                    <a:lumMod val="60000"/>
                    <a:lumOff val="40000"/>
                  </a:schemeClr>
                </a:solidFill>
                <a:latin typeface="Calibri" pitchFamily="34" charset="0"/>
                <a:ea typeface="Calibri" pitchFamily="34" charset="0"/>
              </a:rPr>
              <a:t>  reduce </a:t>
            </a:r>
            <a:r>
              <a:rPr lang="en-US" sz="1800" b="1" i="1" dirty="0">
                <a:solidFill>
                  <a:schemeClr val="bg1">
                    <a:lumMod val="60000"/>
                    <a:lumOff val="40000"/>
                  </a:schemeClr>
                </a:solidFill>
                <a:latin typeface="Calibri" pitchFamily="34" charset="0"/>
                <a:ea typeface="Calibri" pitchFamily="34" charset="0"/>
              </a:rPr>
              <a:t>or </a:t>
            </a:r>
            <a:r>
              <a:rPr lang="en-US" sz="1800" b="1" i="1" dirty="0" smtClean="0">
                <a:solidFill>
                  <a:schemeClr val="bg1">
                    <a:lumMod val="60000"/>
                    <a:lumOff val="40000"/>
                  </a:schemeClr>
                </a:solidFill>
                <a:latin typeface="Calibri" pitchFamily="34" charset="0"/>
                <a:ea typeface="Calibri" pitchFamily="34" charset="0"/>
              </a:rPr>
              <a:t>eliminate unnecessary </a:t>
            </a:r>
            <a:r>
              <a:rPr lang="en-US" sz="1800" b="1" i="1" dirty="0">
                <a:solidFill>
                  <a:schemeClr val="bg1">
                    <a:lumMod val="60000"/>
                    <a:lumOff val="40000"/>
                  </a:schemeClr>
                </a:solidFill>
                <a:latin typeface="Calibri" pitchFamily="34" charset="0"/>
                <a:ea typeface="Calibri" pitchFamily="34" charset="0"/>
              </a:rPr>
              <a:t>repairs, </a:t>
            </a:r>
            <a:endParaRPr lang="en-US" sz="1800" b="1" i="1" dirty="0" smtClean="0">
              <a:solidFill>
                <a:schemeClr val="bg1">
                  <a:lumMod val="60000"/>
                  <a:lumOff val="40000"/>
                </a:schemeClr>
              </a:solidFill>
              <a:latin typeface="Calibri" pitchFamily="34" charset="0"/>
              <a:ea typeface="Calibri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lang="en-US" sz="1800" b="1" i="1" dirty="0" smtClean="0">
                <a:solidFill>
                  <a:schemeClr val="bg1">
                    <a:lumMod val="60000"/>
                    <a:lumOff val="40000"/>
                  </a:schemeClr>
                </a:solidFill>
                <a:latin typeface="Calibri" pitchFamily="34" charset="0"/>
                <a:ea typeface="Calibri" pitchFamily="34" charset="0"/>
              </a:rPr>
              <a:t>  prevent </a:t>
            </a:r>
            <a:r>
              <a:rPr lang="en-US" sz="1800" b="1" i="1" dirty="0">
                <a:solidFill>
                  <a:schemeClr val="bg1">
                    <a:lumMod val="60000"/>
                    <a:lumOff val="40000"/>
                  </a:schemeClr>
                </a:solidFill>
                <a:latin typeface="Calibri" pitchFamily="34" charset="0"/>
                <a:ea typeface="Calibri" pitchFamily="34" charset="0"/>
              </a:rPr>
              <a:t>catastrophic machine failures, and </a:t>
            </a:r>
            <a:endParaRPr lang="en-US" sz="1800" b="1" i="1" dirty="0" smtClean="0">
              <a:solidFill>
                <a:schemeClr val="bg1">
                  <a:lumMod val="60000"/>
                  <a:lumOff val="40000"/>
                </a:schemeClr>
              </a:solidFill>
              <a:latin typeface="Calibri" pitchFamily="34" charset="0"/>
              <a:ea typeface="Calibri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lang="en-US" sz="1800" b="1" i="1" dirty="0" smtClean="0">
                <a:solidFill>
                  <a:schemeClr val="bg1">
                    <a:lumMod val="60000"/>
                    <a:lumOff val="40000"/>
                  </a:schemeClr>
                </a:solidFill>
                <a:latin typeface="Calibri" pitchFamily="34" charset="0"/>
                <a:ea typeface="Calibri" pitchFamily="34" charset="0"/>
              </a:rPr>
              <a:t>  reduce </a:t>
            </a:r>
            <a:r>
              <a:rPr lang="en-US" sz="1800" b="1" i="1" dirty="0">
                <a:solidFill>
                  <a:schemeClr val="bg1">
                    <a:lumMod val="60000"/>
                    <a:lumOff val="40000"/>
                  </a:schemeClr>
                </a:solidFill>
                <a:latin typeface="Calibri" pitchFamily="34" charset="0"/>
                <a:ea typeface="Calibri" pitchFamily="34" charset="0"/>
              </a:rPr>
              <a:t>the </a:t>
            </a:r>
            <a:r>
              <a:rPr lang="en-US" sz="1800" b="1" i="1" dirty="0" smtClean="0">
                <a:solidFill>
                  <a:schemeClr val="bg1">
                    <a:lumMod val="60000"/>
                    <a:lumOff val="40000"/>
                  </a:schemeClr>
                </a:solidFill>
                <a:latin typeface="Calibri" pitchFamily="34" charset="0"/>
                <a:ea typeface="Calibri" pitchFamily="34" charset="0"/>
              </a:rPr>
              <a:t>negative impact on </a:t>
            </a:r>
            <a:r>
              <a:rPr lang="en-US" sz="1800" b="1" i="1" dirty="0">
                <a:solidFill>
                  <a:schemeClr val="bg1">
                    <a:lumMod val="60000"/>
                    <a:lumOff val="40000"/>
                  </a:schemeClr>
                </a:solidFill>
                <a:latin typeface="Calibri" pitchFamily="34" charset="0"/>
                <a:ea typeface="Calibri" pitchFamily="34" charset="0"/>
              </a:rPr>
              <a:t>the </a:t>
            </a:r>
            <a:r>
              <a:rPr lang="en-US" sz="1800" b="1" i="1" dirty="0" smtClean="0">
                <a:solidFill>
                  <a:schemeClr val="bg1">
                    <a:lumMod val="60000"/>
                    <a:lumOff val="40000"/>
                  </a:schemeClr>
                </a:solidFill>
                <a:latin typeface="Calibri" pitchFamily="34" charset="0"/>
                <a:ea typeface="Calibri" pitchFamily="34" charset="0"/>
              </a:rPr>
              <a:t> profitability</a:t>
            </a:r>
            <a:endParaRPr lang="en-US" sz="1800" b="1" i="1" dirty="0">
              <a:solidFill>
                <a:schemeClr val="bg1">
                  <a:lumMod val="60000"/>
                  <a:lumOff val="40000"/>
                </a:schemeClr>
              </a:solidFill>
              <a:latin typeface="Calibri" pitchFamily="34" charset="0"/>
              <a:ea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762000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CE2E2E33-DFBF-4F4A-BC99-5E9A13CEC4BF}" type="slidenum">
              <a:rPr lang="ar-SA" smtClean="0">
                <a:latin typeface="Arial" charset="0"/>
              </a:rPr>
              <a:pPr/>
              <a:t>25</a:t>
            </a:fld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89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89441" grpId="0"/>
    </p:bldLst>
  </p:timing>
</p:sld>
</file>

<file path=ppt/slides/slide25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Rectangle 6"/>
          <p:cNvSpPr>
            <a:spLocks noGrp="1" noChangeArrowheads="1"/>
          </p:cNvSpPr>
          <p:nvPr>
            <p:ph type="ctrTitle" idx="4294967295"/>
          </p:nvPr>
        </p:nvSpPr>
        <p:spPr>
          <a:xfrm>
            <a:off x="304800" y="1981200"/>
            <a:ext cx="7772400" cy="1470025"/>
          </a:xfrm>
        </p:spPr>
        <p:txBody>
          <a:bodyPr anchor="t">
            <a:normAutofit fontScale="90000"/>
          </a:bodyPr>
          <a:lstStyle/>
          <a:p>
            <a:pPr algn="ctr" eaLnBrk="1" fontAlgn="auto" hangingPunct="1">
              <a:lnSpc>
                <a:spcPct val="150000"/>
              </a:lnSpc>
              <a:spcAft>
                <a:spcPts val="0"/>
              </a:spcAft>
              <a:defRPr/>
            </a:pPr>
            <a:r>
              <a:rPr lang="fa-IR" sz="6900" b="1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سيستمهاي</a:t>
            </a:r>
            <a:br>
              <a:rPr lang="fa-IR" sz="6900" b="1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</a:br>
            <a:r>
              <a:rPr lang="fa-IR" sz="6900" b="1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اطلاعات بازگشتي</a:t>
            </a:r>
            <a:endParaRPr lang="en-US" sz="6900" b="1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</p:txBody>
      </p:sp>
      <p:sp>
        <p:nvSpPr>
          <p:cNvPr id="4" name="Slide Number Placeholder 2"/>
          <p:cNvSpPr>
            <a:spLocks noGrp="1"/>
          </p:cNvSpPr>
          <p:nvPr>
            <p:ph type="sldNum" sz="quarter" idx="12"/>
          </p:nvPr>
        </p:nvSpPr>
        <p:spPr bwMode="auto">
          <a:xfrm>
            <a:off x="0" y="6248400"/>
            <a:ext cx="914400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10EE4242-375A-489F-89DF-C50E2CBED7E2}" type="slidenum">
              <a:rPr lang="ar-SA" smtClean="0">
                <a:latin typeface="Arial" charset="0"/>
              </a:rPr>
              <a:pPr/>
              <a:t>250</a:t>
            </a:fld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1" y="1196975"/>
            <a:ext cx="8208963" cy="5399088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32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يکي از مهم ترين منابع در تهيه برنامه هاي نت , </a:t>
            </a:r>
            <a:r>
              <a:rPr lang="fa-IR" sz="32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اطلاعات </a:t>
            </a:r>
          </a:p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</a:t>
            </a:r>
            <a:r>
              <a:rPr lang="fa-IR" sz="32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بازگشتي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است 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</a:t>
            </a:r>
          </a:p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همه کارها در زمينه نت , بايد ثبت شود و طي گردش مشخصي </a:t>
            </a:r>
          </a:p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در سازمان جاري شود 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</a:t>
            </a:r>
          </a:p>
        </p:txBody>
      </p:sp>
      <p:sp>
        <p:nvSpPr>
          <p:cNvPr id="6" name="Slide Number Placeholder 2"/>
          <p:cNvSpPr>
            <a:spLocks noGrp="1"/>
          </p:cNvSpPr>
          <p:nvPr>
            <p:ph type="sldNum" sz="quarter" idx="12"/>
          </p:nvPr>
        </p:nvSpPr>
        <p:spPr bwMode="auto">
          <a:xfrm>
            <a:off x="0" y="6248400"/>
            <a:ext cx="914400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10EE4242-375A-489F-89DF-C50E2CBED7E2}" type="slidenum">
              <a:rPr lang="ar-SA" smtClean="0">
                <a:latin typeface="Arial" charset="0"/>
              </a:rPr>
              <a:pPr/>
              <a:t>251</a:t>
            </a:fld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1" y="1196975"/>
            <a:ext cx="8208963" cy="5399088"/>
          </a:xfrm>
        </p:spPr>
        <p:txBody>
          <a:bodyPr>
            <a:normAutofit/>
          </a:bodyPr>
          <a:lstStyle/>
          <a:p>
            <a:pPr marL="533400" indent="-53340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نمونه هايي از </a:t>
            </a:r>
            <a:r>
              <a:rPr lang="fa-IR" sz="32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آمارها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يي که در </a:t>
            </a:r>
            <a:r>
              <a:rPr lang="fa-IR" sz="32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سيستم نت 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بايد تهيه شود :</a:t>
            </a:r>
          </a:p>
          <a:p>
            <a:pPr marL="533400" indent="-53340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18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533400" indent="-53340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::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درصد کارهاي تعميراتي برنامه ريزي شده به کل کارها  </a:t>
            </a:r>
          </a:p>
          <a:p>
            <a:pPr marL="533400" indent="-53340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به صورت ريالي يا به صورت ميزان نيروي انساني به کاررفته،</a:t>
            </a:r>
          </a:p>
          <a:p>
            <a:pPr marL="533400" indent="-53340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در هر کارگاه و به ازاي هر ماشين.</a:t>
            </a:r>
          </a:p>
          <a:p>
            <a:pPr marL="533400" indent="-53340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18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533400" indent="-533400" eaLnBrk="1" fontAlgn="auto" hangingPunct="1">
              <a:spcAft>
                <a:spcPts val="0"/>
              </a:spcAft>
              <a:buNone/>
              <a:defRPr/>
            </a:pPr>
            <a:r>
              <a:rPr lang="fa-IR" sz="32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:: 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ساعات از کار افتادگي تجهيزات و دلايل از کار افتادگي آنها</a:t>
            </a:r>
          </a:p>
          <a:p>
            <a:pPr marL="533400" indent="-53340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در هر کارگاه , براي هر ماشين و براي هر سازنده. </a:t>
            </a:r>
          </a:p>
          <a:p>
            <a:pPr marL="533400" indent="-53340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18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533400" indent="-533400" eaLnBrk="1" fontAlgn="auto" hangingPunct="1">
              <a:spcAft>
                <a:spcPts val="0"/>
              </a:spcAft>
              <a:buNone/>
              <a:defRPr/>
            </a:pPr>
            <a:r>
              <a:rPr lang="fa-IR" sz="32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::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کل هزينه هاي نت مصرف شده در يک پريود معين .</a:t>
            </a:r>
          </a:p>
        </p:txBody>
      </p:sp>
      <p:sp>
        <p:nvSpPr>
          <p:cNvPr id="7" name="Slide Number Placeholder 2"/>
          <p:cNvSpPr>
            <a:spLocks noGrp="1"/>
          </p:cNvSpPr>
          <p:nvPr>
            <p:ph type="sldNum" sz="quarter" idx="12"/>
          </p:nvPr>
        </p:nvSpPr>
        <p:spPr bwMode="auto">
          <a:xfrm>
            <a:off x="0" y="6248400"/>
            <a:ext cx="914400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10EE4242-375A-489F-89DF-C50E2CBED7E2}" type="slidenum">
              <a:rPr lang="ar-SA" smtClean="0">
                <a:latin typeface="Arial" charset="0"/>
              </a:rPr>
              <a:pPr/>
              <a:t>252</a:t>
            </a:fld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1" y="571500"/>
            <a:ext cx="8208963" cy="5399088"/>
          </a:xfrm>
        </p:spPr>
        <p:txBody>
          <a:bodyPr>
            <a:normAutofit fontScale="92500" lnSpcReduction="20000"/>
          </a:bodyPr>
          <a:lstStyle/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32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::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آمار زمان هاي مصرف شده در فرآيند تعميرات شامل :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زمان آماده سازي , زمان عيب يابي , زمان تعويض قطعه , 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زمان تعمير قطعه , زمان نصب مجدد قطعه , زمان آزمايش 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و راه اندازي .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32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::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آمار </a:t>
            </a:r>
            <a:r>
              <a:rPr lang="en-US" sz="2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MTBF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و </a:t>
            </a:r>
            <a:r>
              <a:rPr lang="en-US" sz="2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MTTR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.</a:t>
            </a:r>
          </a:p>
          <a:p>
            <a:pPr marL="274320" indent="-274320" algn="l" eaLnBrk="1" fontAlgn="auto" hangingPunct="1">
              <a:lnSpc>
                <a:spcPct val="15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متوسط زمان لازم براي تعمير :                  </a:t>
            </a:r>
            <a:r>
              <a:rPr lang="en-US" sz="2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M</a:t>
            </a:r>
            <a:r>
              <a:rPr lang="en-US" sz="2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ean </a:t>
            </a:r>
            <a:r>
              <a:rPr lang="en-US" sz="2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T</a:t>
            </a:r>
            <a:r>
              <a:rPr lang="en-US" sz="2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ime </a:t>
            </a:r>
            <a:r>
              <a:rPr lang="en-US" sz="2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T</a:t>
            </a:r>
            <a:r>
              <a:rPr lang="en-US" sz="2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o </a:t>
            </a:r>
            <a:r>
              <a:rPr lang="en-US" sz="24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R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epair</a:t>
            </a:r>
            <a:endParaRPr lang="fa-IR" sz="24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متوسط زمان بين دو خراب متوالي دستگاه : </a:t>
            </a:r>
          </a:p>
          <a:p>
            <a:pPr marL="274320" indent="-274320" algn="l" eaLnBrk="1" fontAlgn="auto" hangingPunct="1">
              <a:lnSpc>
                <a:spcPct val="15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                        </a:t>
            </a:r>
            <a:r>
              <a:rPr lang="en-US" sz="24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M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ean </a:t>
            </a:r>
            <a:r>
              <a:rPr lang="en-US" sz="24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T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ime </a:t>
            </a:r>
            <a:r>
              <a:rPr lang="en-US" sz="24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B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etween </a:t>
            </a:r>
            <a:r>
              <a:rPr lang="en-US" sz="24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F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ailures</a:t>
            </a:r>
            <a:endParaRPr lang="fa-IR" sz="24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</p:txBody>
      </p:sp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 bwMode="auto">
          <a:xfrm>
            <a:off x="0" y="6248400"/>
            <a:ext cx="914400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10EE4242-375A-489F-89DF-C50E2CBED7E2}" type="slidenum">
              <a:rPr lang="ar-SA" smtClean="0">
                <a:latin typeface="Arial" charset="0"/>
              </a:rPr>
              <a:pPr/>
              <a:t>253</a:t>
            </a:fld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1" y="1196975"/>
            <a:ext cx="8208963" cy="5399088"/>
          </a:xfrm>
        </p:spPr>
        <p:txBody>
          <a:bodyPr>
            <a:normAutofit lnSpcReduction="10000"/>
          </a:bodyPr>
          <a:lstStyle/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نمونه اي از </a:t>
            </a:r>
            <a:r>
              <a:rPr lang="fa-IR" sz="32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فعاليت ها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يي که بر اساس </a:t>
            </a:r>
            <a:r>
              <a:rPr lang="fa-IR" sz="32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تجزيه و تحليل آمارها 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و </a:t>
            </a:r>
          </a:p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گزارشات دريافتي انجام مي شود :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32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-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محاسبه نسبت از کارافتادگي دستگاه به کل زمان کارکرد </a:t>
            </a:r>
          </a:p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( درصد رکود دستگاه جهت تعميرات ) براي همه دستگاه ها </a:t>
            </a:r>
          </a:p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و سازندگان به تفکيک .      ارائه به مديريت و جلوگيري از </a:t>
            </a:r>
          </a:p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ادعاهاي احتمالي امور توليد در مورد دلايل کسر توليد ) . </a:t>
            </a:r>
          </a:p>
        </p:txBody>
      </p:sp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 bwMode="auto">
          <a:xfrm>
            <a:off x="0" y="6248400"/>
            <a:ext cx="914400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10EE4242-375A-489F-89DF-C50E2CBED7E2}" type="slidenum">
              <a:rPr lang="ar-SA" smtClean="0">
                <a:latin typeface="Arial" charset="0"/>
              </a:rPr>
              <a:pPr/>
              <a:t>254</a:t>
            </a:fld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381000" y="1905000"/>
            <a:ext cx="8208963" cy="2667000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lnSpc>
                <a:spcPct val="20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-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بهسازي روش ها و برنامه هاي نت ( تغييرات در پريودهاي </a:t>
            </a:r>
          </a:p>
          <a:p>
            <a:pPr marL="274320" indent="-274320" eaLnBrk="1" fontAlgn="auto" hangingPunct="1">
              <a:lnSpc>
                <a:spcPct val="20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بازرسي و برنامه هاي پيشگيري , تغيير روش هاي بازرسي)</a:t>
            </a:r>
          </a:p>
        </p:txBody>
      </p:sp>
      <p:sp>
        <p:nvSpPr>
          <p:cNvPr id="4" name="Slide Number Placeholder 2"/>
          <p:cNvSpPr>
            <a:spLocks noGrp="1"/>
          </p:cNvSpPr>
          <p:nvPr>
            <p:ph type="sldNum" sz="quarter" idx="12"/>
          </p:nvPr>
        </p:nvSpPr>
        <p:spPr bwMode="auto">
          <a:xfrm>
            <a:off x="0" y="6248400"/>
            <a:ext cx="914400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10EE4242-375A-489F-89DF-C50E2CBED7E2}" type="slidenum">
              <a:rPr lang="ar-SA" smtClean="0">
                <a:latin typeface="Arial" charset="0"/>
              </a:rPr>
              <a:pPr/>
              <a:t>255</a:t>
            </a:fld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533400" y="1196975"/>
            <a:ext cx="8153400" cy="5399088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None/>
              <a:defRPr/>
            </a:pPr>
            <a:r>
              <a:rPr lang="fa-IR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-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تجزيه و تحليل زمان هاي صرف شده براي انواع تعميرات </a:t>
            </a:r>
          </a:p>
          <a:p>
            <a:pPr marL="274320" indent="-274320" eaLnBrk="1" fontAlgn="auto" hangingPunct="1">
              <a:spcAft>
                <a:spcPts val="0"/>
              </a:spcAft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و براي هر يک از تجهيزات و سازندگان و به دنبال آن : </a:t>
            </a:r>
          </a:p>
          <a:p>
            <a:pPr marL="274320" indent="-274320" eaLnBrk="1" fontAlgn="auto" hangingPunct="1">
              <a:spcAft>
                <a:spcPts val="0"/>
              </a:spcAft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</a:t>
            </a:r>
            <a:r>
              <a:rPr lang="fa-IR" sz="40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.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تقويت تخصص افراد ( از طريق آموزش و ساير روش ها )</a:t>
            </a:r>
          </a:p>
          <a:p>
            <a:pPr marL="274320" indent="-274320" eaLnBrk="1" fontAlgn="auto" hangingPunct="1">
              <a:spcAft>
                <a:spcPts val="0"/>
              </a:spcAft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</a:t>
            </a:r>
            <a:r>
              <a:rPr lang="fa-IR" sz="44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.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تهيه قطعات يدکي و تجهيزات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</a:t>
            </a:r>
            <a:r>
              <a:rPr lang="fa-IR" sz="32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.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افزايش نيروي انساني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</a:t>
            </a:r>
            <a:r>
              <a:rPr lang="fa-IR" sz="32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.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ارزيابي کيفيت سازندگان براي خريد هاي آتي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</a:t>
            </a:r>
            <a:r>
              <a:rPr lang="fa-IR" sz="32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.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محاسبه قابليت اطمينان تجهيزات مختلف</a:t>
            </a:r>
          </a:p>
        </p:txBody>
      </p:sp>
      <p:sp>
        <p:nvSpPr>
          <p:cNvPr id="4" name="Slide Number Placeholder 2"/>
          <p:cNvSpPr>
            <a:spLocks noGrp="1"/>
          </p:cNvSpPr>
          <p:nvPr>
            <p:ph type="sldNum" sz="quarter" idx="12"/>
          </p:nvPr>
        </p:nvSpPr>
        <p:spPr bwMode="auto">
          <a:xfrm>
            <a:off x="0" y="6248400"/>
            <a:ext cx="914400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10EE4242-375A-489F-89DF-C50E2CBED7E2}" type="slidenum">
              <a:rPr lang="ar-SA" smtClean="0">
                <a:latin typeface="Arial" charset="0"/>
              </a:rPr>
              <a:pPr/>
              <a:t>256</a:t>
            </a:fld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" y="1676400"/>
            <a:ext cx="8001000" cy="36563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4320" lvl="0" indent="-274320" fontAlgn="auto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>
                <a:srgbClr val="0099CC"/>
              </a:buClr>
              <a:buSzPct val="75000"/>
              <a:buFontTx/>
              <a:buChar char="-"/>
              <a:defRPr/>
            </a:pPr>
            <a:r>
              <a:rPr kumimoji="0" lang="fa-IR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</a:rPr>
              <a:t>تجزيه و تحليل دلايل ايجاد خرابي ها و به دنبال آن :</a:t>
            </a:r>
          </a:p>
          <a:p>
            <a:pPr marL="274320" lvl="0" indent="-274320" fontAlgn="auto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>
                <a:srgbClr val="0099CC"/>
              </a:buClr>
              <a:buSzPct val="75000"/>
              <a:defRPr/>
            </a:pPr>
            <a:endParaRPr kumimoji="0" lang="fa-IR" sz="1200" kern="0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/>
            </a:endParaRPr>
          </a:p>
          <a:p>
            <a:pPr marL="274320" lvl="0" indent="-274320" fontAlgn="auto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>
                <a:srgbClr val="0099CC"/>
              </a:buClr>
              <a:buSzPct val="75000"/>
              <a:defRPr/>
            </a:pPr>
            <a:r>
              <a:rPr kumimoji="0" lang="fa-IR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</a:rPr>
              <a:t>    </a:t>
            </a:r>
            <a:r>
              <a:rPr kumimoji="0" lang="fa-IR" kern="0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</a:rPr>
              <a:t>::</a:t>
            </a:r>
            <a:r>
              <a:rPr kumimoji="0" lang="fa-IR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</a:rPr>
              <a:t> بررسي و اصلاح نحوه بهره برداري از دستگاه </a:t>
            </a:r>
          </a:p>
          <a:p>
            <a:pPr marL="274320" lvl="0" indent="-274320" fontAlgn="auto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>
                <a:srgbClr val="0099CC"/>
              </a:buClr>
              <a:buSzPct val="75000"/>
              <a:defRPr/>
            </a:pPr>
            <a:r>
              <a:rPr kumimoji="0" lang="fa-IR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</a:rPr>
              <a:t>       توسط پرسنل توليد .</a:t>
            </a:r>
          </a:p>
          <a:p>
            <a:pPr marL="274320" lvl="0" indent="-274320" fontAlgn="auto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>
                <a:srgbClr val="0099CC"/>
              </a:buClr>
              <a:buSzPct val="75000"/>
              <a:defRPr/>
            </a:pPr>
            <a:r>
              <a:rPr kumimoji="0" lang="fa-IR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</a:rPr>
              <a:t>    </a:t>
            </a:r>
            <a:r>
              <a:rPr kumimoji="0" lang="fa-IR" kern="0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</a:rPr>
              <a:t>::</a:t>
            </a:r>
            <a:r>
              <a:rPr kumimoji="0" lang="fa-IR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</a:rPr>
              <a:t> پيشنهاد براي اعمال تعميرات اصلاحي 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 bwMode="auto">
          <a:xfrm>
            <a:off x="0" y="6248400"/>
            <a:ext cx="914400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10EE4242-375A-489F-89DF-C50E2CBED7E2}" type="slidenum">
              <a:rPr lang="ar-SA" smtClean="0">
                <a:latin typeface="Arial" charset="0"/>
              </a:rPr>
              <a:pPr/>
              <a:t>257</a:t>
            </a:fld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</p:sld>
</file>

<file path=ppt/slides/slide2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1" y="1196975"/>
            <a:ext cx="8839199" cy="5399088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کدگذاري خرابي ها :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بايد دلايل خرابي ها کد بندي شود تا ارسال گزارشات و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تحليل آنها راحت تر و سريع تر انجام شود 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16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</a:t>
            </a:r>
            <a:r>
              <a:rPr lang="fa-IR" sz="32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نمونه اي 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از کدبندي ( دلايل خرابي ) تجهيزات :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32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                                      الف. ناشي از نحوه بهره برداري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به طور کلي ، سه نوع خرابي :       ب. ناشي از سازمان نت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                                      ج. ناشي از سازندگان تجهيزات</a:t>
            </a:r>
          </a:p>
        </p:txBody>
      </p:sp>
      <p:sp>
        <p:nvSpPr>
          <p:cNvPr id="9" name="Slide Number Placeholder 2"/>
          <p:cNvSpPr>
            <a:spLocks noGrp="1"/>
          </p:cNvSpPr>
          <p:nvPr>
            <p:ph type="sldNum" sz="quarter" idx="12"/>
          </p:nvPr>
        </p:nvSpPr>
        <p:spPr bwMode="auto">
          <a:xfrm>
            <a:off x="0" y="6248400"/>
            <a:ext cx="914400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10EE4242-375A-489F-89DF-C50E2CBED7E2}" type="slidenum">
              <a:rPr lang="ar-SA" smtClean="0">
                <a:latin typeface="Arial" charset="0"/>
              </a:rPr>
              <a:pPr/>
              <a:t>258</a:t>
            </a:fld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1" y="1196975"/>
            <a:ext cx="8534399" cy="5399088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32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</a:t>
            </a:r>
            <a:r>
              <a:rPr lang="fa-IR" sz="32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انجام تحليل فراواني :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32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32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32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32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انجام </a:t>
            </a:r>
            <a:r>
              <a:rPr lang="fa-IR" sz="32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تحليل پارتو 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( انجام اقدامات اصلاحي در جهت کاهش 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خرابي ها )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تحليل روند در تغييرات فراواني خرابي ها ( بررسي نحوه تأثير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گذاري سياست هاي جديد )     </a:t>
            </a:r>
          </a:p>
        </p:txBody>
      </p:sp>
      <p:graphicFrame>
        <p:nvGraphicFramePr>
          <p:cNvPr id="465951" name="Group 31"/>
          <p:cNvGraphicFramePr>
            <a:graphicFrameLocks noGrp="1"/>
          </p:cNvGraphicFramePr>
          <p:nvPr/>
        </p:nvGraphicFramePr>
        <p:xfrm>
          <a:off x="2209800" y="2209800"/>
          <a:ext cx="2760664" cy="1583690"/>
        </p:xfrm>
        <a:graphic>
          <a:graphicData uri="http://schemas.openxmlformats.org/drawingml/2006/table">
            <a:tbl>
              <a:tblPr rtl="1"/>
              <a:tblGrid>
                <a:gridCol w="1379539"/>
                <a:gridCol w="1381125"/>
              </a:tblGrid>
              <a:tr h="891540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HMOJTABA" pitchFamily="2" charset="-78"/>
                        </a:rPr>
                        <a:t>تعداد رخداد</a:t>
                      </a:r>
                      <a:endParaRPr kumimoji="0" lang="en-US" sz="2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HMOJTABA" pitchFamily="2" charset="-78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HMOJTABA" pitchFamily="2" charset="-78"/>
                        </a:rPr>
                        <a:t>نوع خرابي</a:t>
                      </a:r>
                      <a:endParaRPr kumimoji="0" lang="en-US" sz="2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HMOJTABA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92150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fa-I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fa-I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" name="Slide Number Placeholder 2"/>
          <p:cNvSpPr>
            <a:spLocks noGrp="1"/>
          </p:cNvSpPr>
          <p:nvPr>
            <p:ph type="sldNum" sz="quarter" idx="12"/>
          </p:nvPr>
        </p:nvSpPr>
        <p:spPr bwMode="auto">
          <a:xfrm>
            <a:off x="0" y="6248400"/>
            <a:ext cx="914400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10EE4242-375A-489F-89DF-C50E2CBED7E2}" type="slidenum">
              <a:rPr lang="ar-SA" smtClean="0">
                <a:latin typeface="Arial" charset="0"/>
              </a:rPr>
              <a:pPr/>
              <a:t>259</a:t>
            </a:fld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71604" y="2000240"/>
            <a:ext cx="4786347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sz="2000" dirty="0" smtClean="0"/>
              <a:t>Two </a:t>
            </a:r>
            <a:r>
              <a:rPr lang="en-US" sz="2000" dirty="0"/>
              <a:t>types of traditional </a:t>
            </a:r>
            <a:r>
              <a:rPr lang="en-US" sz="2000" dirty="0" smtClean="0"/>
              <a:t>maintenance </a:t>
            </a:r>
          </a:p>
          <a:p>
            <a:pPr algn="l" rtl="0"/>
            <a:endParaRPr lang="en-US" sz="2000" dirty="0"/>
          </a:p>
          <a:p>
            <a:pPr algn="l" rtl="0"/>
            <a:r>
              <a:rPr lang="en-US" sz="2000" dirty="0" smtClean="0"/>
              <a:t>management techniques :</a:t>
            </a:r>
          </a:p>
          <a:p>
            <a:pPr algn="l" rtl="0"/>
            <a:endParaRPr lang="en-US" sz="1800" dirty="0"/>
          </a:p>
          <a:p>
            <a:pPr algn="l" rtl="0"/>
            <a:endParaRPr lang="en-US" sz="1800" dirty="0" smtClean="0"/>
          </a:p>
          <a:p>
            <a:pPr algn="l" rtl="0"/>
            <a:endParaRPr lang="fa-IR" sz="1800" dirty="0"/>
          </a:p>
        </p:txBody>
      </p:sp>
      <p:sp>
        <p:nvSpPr>
          <p:cNvPr id="7" name="Rectangle 6"/>
          <p:cNvSpPr/>
          <p:nvPr/>
        </p:nvSpPr>
        <p:spPr>
          <a:xfrm>
            <a:off x="2143109" y="3429001"/>
            <a:ext cx="5500727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l" rtl="0" eaLnBrk="0" hangingPunct="0">
              <a:spcBef>
                <a:spcPts val="1200"/>
              </a:spcBef>
              <a:buFont typeface="+mj-lt"/>
              <a:buAutoNum type="arabicPeriod"/>
            </a:pPr>
            <a:r>
              <a:rPr lang="en-US" sz="2800" b="1" dirty="0" smtClean="0">
                <a:latin typeface="Calibri" pitchFamily="34" charset="0"/>
                <a:ea typeface="Calibri" pitchFamily="34" charset="0"/>
              </a:rPr>
              <a:t>  </a:t>
            </a:r>
            <a:r>
              <a:rPr lang="en-US" sz="2800" i="1" dirty="0" smtClean="0">
                <a:latin typeface="Calibri" pitchFamily="34" charset="0"/>
                <a:ea typeface="Calibri" pitchFamily="34" charset="0"/>
              </a:rPr>
              <a:t>Run – to - failure   maintenance</a:t>
            </a:r>
          </a:p>
          <a:p>
            <a:pPr marL="342900" lvl="0" indent="-342900" algn="l" rtl="0" eaLnBrk="0" hangingPunct="0">
              <a:spcBef>
                <a:spcPts val="1200"/>
              </a:spcBef>
            </a:pPr>
            <a:r>
              <a:rPr lang="en-US" sz="2800" i="1" dirty="0" smtClean="0">
                <a:latin typeface="Calibri" pitchFamily="34" charset="0"/>
                <a:ea typeface="Calibri" pitchFamily="34" charset="0"/>
              </a:rPr>
              <a:t> </a:t>
            </a:r>
          </a:p>
          <a:p>
            <a:pPr marL="342900" lvl="0" indent="-342900" algn="l" rtl="0" eaLnBrk="0" hangingPunct="0">
              <a:spcBef>
                <a:spcPts val="1200"/>
              </a:spcBef>
            </a:pPr>
            <a:r>
              <a:rPr lang="en-US" sz="2800" i="1" dirty="0" smtClean="0">
                <a:latin typeface="Calibri" pitchFamily="34" charset="0"/>
                <a:ea typeface="Calibri" pitchFamily="34" charset="0"/>
              </a:rPr>
              <a:t>2.   Preventive  maintenance</a:t>
            </a:r>
            <a:endParaRPr lang="en-US" sz="28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762000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CE2E2E33-DFBF-4F4A-BC99-5E9A13CEC4BF}" type="slidenum">
              <a:rPr lang="ar-SA" smtClean="0">
                <a:latin typeface="Arial" charset="0"/>
              </a:rPr>
              <a:pPr/>
              <a:t>26</a:t>
            </a:fld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2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1" name="Rectangle 7"/>
          <p:cNvSpPr>
            <a:spLocks noGrp="1" noChangeArrowheads="1"/>
          </p:cNvSpPr>
          <p:nvPr>
            <p:ph type="body" idx="4294967295"/>
          </p:nvPr>
        </p:nvSpPr>
        <p:spPr>
          <a:xfrm>
            <a:off x="1" y="785814"/>
            <a:ext cx="6696075" cy="5399087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fa-IR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66"/>
              </a:buClr>
              <a:buFont typeface="Wingdings" pitchFamily="2" charset="2"/>
              <a:buChar char="Ù"/>
              <a:defRPr/>
            </a:pPr>
            <a:r>
              <a:rPr lang="fa-IR" dirty="0" err="1" smtClean="0">
                <a:solidFill>
                  <a:srgbClr val="96969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كليات</a:t>
            </a:r>
            <a:endParaRPr lang="fa-IR" dirty="0" smtClean="0">
              <a:solidFill>
                <a:srgbClr val="969696"/>
              </a:solidFill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66"/>
              </a:buClr>
              <a:buFont typeface="Wingdings" pitchFamily="2" charset="2"/>
              <a:buChar char="Ù"/>
              <a:defRPr/>
            </a:pPr>
            <a:r>
              <a:rPr lang="fa-IR" dirty="0" smtClean="0">
                <a:solidFill>
                  <a:srgbClr val="96969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برنامه ريزي و کنترل امور نگهداري و تعميرات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66"/>
              </a:buClr>
              <a:buFont typeface="Wingdings" pitchFamily="2" charset="2"/>
              <a:buChar char="Ù"/>
              <a:defRPr/>
            </a:pPr>
            <a:r>
              <a:rPr lang="fa-IR" dirty="0" smtClean="0">
                <a:solidFill>
                  <a:srgbClr val="96969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نمونه هايي از سيستم کنترل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66"/>
              </a:buClr>
              <a:buFont typeface="Wingdings" pitchFamily="2" charset="2"/>
              <a:buChar char="Ù"/>
              <a:defRPr/>
            </a:pPr>
            <a:r>
              <a:rPr lang="fa-IR" dirty="0" smtClean="0">
                <a:solidFill>
                  <a:srgbClr val="96969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مديريت و پرسنل بخش نگهداري و تعميرات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66"/>
              </a:buClr>
              <a:buFont typeface="Wingdings" pitchFamily="2" charset="2"/>
              <a:buChar char="Ù"/>
              <a:defRPr/>
            </a:pPr>
            <a:r>
              <a:rPr lang="fa-IR" dirty="0" err="1" smtClean="0">
                <a:solidFill>
                  <a:srgbClr val="96969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تشكيلات</a:t>
            </a:r>
            <a:r>
              <a:rPr lang="fa-IR" dirty="0" smtClean="0">
                <a:solidFill>
                  <a:srgbClr val="96969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</a:t>
            </a:r>
            <a:r>
              <a:rPr lang="fa-IR" dirty="0" err="1" smtClean="0">
                <a:solidFill>
                  <a:srgbClr val="96969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سازماني</a:t>
            </a:r>
            <a:r>
              <a:rPr lang="fa-IR" dirty="0" smtClean="0">
                <a:solidFill>
                  <a:srgbClr val="96969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</a:t>
            </a:r>
            <a:r>
              <a:rPr lang="fa-IR" dirty="0" err="1" smtClean="0">
                <a:solidFill>
                  <a:srgbClr val="96969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نگهداري</a:t>
            </a:r>
            <a:r>
              <a:rPr lang="fa-IR" dirty="0" smtClean="0">
                <a:solidFill>
                  <a:srgbClr val="96969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و </a:t>
            </a:r>
            <a:r>
              <a:rPr lang="fa-IR" dirty="0" err="1" smtClean="0">
                <a:solidFill>
                  <a:srgbClr val="96969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تعميرات</a:t>
            </a:r>
            <a:endParaRPr lang="en-US" dirty="0" smtClean="0">
              <a:solidFill>
                <a:srgbClr val="969696"/>
              </a:solidFill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66"/>
              </a:buClr>
              <a:buFont typeface="Wingdings" pitchFamily="2" charset="2"/>
              <a:buChar char="Ù"/>
              <a:defRPr/>
            </a:pPr>
            <a:r>
              <a:rPr lang="fa-IR" dirty="0" err="1" smtClean="0">
                <a:solidFill>
                  <a:srgbClr val="96969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بازرسيهاي</a:t>
            </a:r>
            <a:r>
              <a:rPr lang="fa-IR" dirty="0" smtClean="0">
                <a:solidFill>
                  <a:srgbClr val="96969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</a:t>
            </a:r>
            <a:r>
              <a:rPr lang="fa-IR" dirty="0" err="1" smtClean="0">
                <a:solidFill>
                  <a:srgbClr val="96969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فني</a:t>
            </a:r>
            <a:r>
              <a:rPr lang="fa-IR" dirty="0" smtClean="0">
                <a:solidFill>
                  <a:srgbClr val="96969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و </a:t>
            </a:r>
            <a:r>
              <a:rPr lang="fa-IR" dirty="0" err="1" smtClean="0">
                <a:solidFill>
                  <a:srgbClr val="96969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تعميرات</a:t>
            </a:r>
            <a:r>
              <a:rPr lang="fa-IR" dirty="0" smtClean="0">
                <a:solidFill>
                  <a:srgbClr val="96969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</a:t>
            </a:r>
            <a:r>
              <a:rPr lang="fa-IR" dirty="0" err="1" smtClean="0">
                <a:solidFill>
                  <a:srgbClr val="96969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پيشگيري</a:t>
            </a:r>
            <a:r>
              <a:rPr lang="fa-IR" dirty="0" smtClean="0">
                <a:solidFill>
                  <a:srgbClr val="96969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66"/>
              </a:buClr>
              <a:buFont typeface="Wingdings" pitchFamily="2" charset="2"/>
              <a:buChar char="Ù"/>
              <a:defRPr/>
            </a:pPr>
            <a:r>
              <a:rPr lang="fa-IR" dirty="0" err="1" smtClean="0">
                <a:solidFill>
                  <a:srgbClr val="96969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سيستمهاي</a:t>
            </a:r>
            <a:r>
              <a:rPr lang="fa-IR" dirty="0" smtClean="0">
                <a:solidFill>
                  <a:srgbClr val="96969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اطلاعات </a:t>
            </a:r>
            <a:r>
              <a:rPr lang="fa-IR" dirty="0" err="1" smtClean="0">
                <a:solidFill>
                  <a:srgbClr val="96969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بازگشتي</a:t>
            </a:r>
            <a:r>
              <a:rPr lang="fa-IR" dirty="0" smtClean="0">
                <a:solidFill>
                  <a:srgbClr val="96969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66"/>
              </a:buClr>
              <a:buFont typeface="Wingdings" pitchFamily="2" charset="2"/>
              <a:buChar char="Ù"/>
              <a:defRPr/>
            </a:pPr>
            <a:r>
              <a:rPr lang="fa-IR" dirty="0" err="1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پيمانكاران</a:t>
            </a:r>
            <a:endParaRPr lang="fa-IR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66"/>
              </a:buClr>
              <a:buFont typeface="Wingdings" pitchFamily="2" charset="2"/>
              <a:buChar char="Ù"/>
              <a:defRPr/>
            </a:pPr>
            <a:r>
              <a:rPr lang="fa-IR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استفاده از </a:t>
            </a:r>
            <a:r>
              <a:rPr lang="fa-IR" dirty="0" err="1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كامپيوتر</a:t>
            </a:r>
            <a:r>
              <a:rPr lang="fa-IR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در امور برنامه </a:t>
            </a:r>
            <a:r>
              <a:rPr lang="fa-IR" dirty="0" err="1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ريزي</a:t>
            </a:r>
            <a:r>
              <a:rPr lang="fa-IR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و </a:t>
            </a:r>
            <a:r>
              <a:rPr lang="fa-IR" dirty="0" err="1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كنترل</a:t>
            </a:r>
            <a:r>
              <a:rPr lang="fa-IR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66"/>
              </a:buClr>
              <a:buFont typeface="Wingdings" pitchFamily="2" charset="2"/>
              <a:buChar char="Ù"/>
              <a:defRPr/>
            </a:pPr>
            <a:r>
              <a:rPr lang="fa-IR" dirty="0" err="1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انبارهاي</a:t>
            </a:r>
            <a:r>
              <a:rPr lang="fa-IR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</a:t>
            </a:r>
            <a:r>
              <a:rPr lang="fa-IR" dirty="0" err="1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فني</a:t>
            </a:r>
            <a:r>
              <a:rPr lang="fa-IR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</a:t>
            </a:r>
            <a:endParaRPr lang="en-US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66"/>
              </a:buClr>
              <a:buFont typeface="Wingdings" pitchFamily="2" charset="2"/>
              <a:buNone/>
              <a:defRPr/>
            </a:pPr>
            <a:endParaRPr lang="en-US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</p:txBody>
      </p:sp>
      <p:sp>
        <p:nvSpPr>
          <p:cNvPr id="4" name="Slide Number Placeholder 2"/>
          <p:cNvSpPr>
            <a:spLocks noGrp="1"/>
          </p:cNvSpPr>
          <p:nvPr>
            <p:ph type="sldNum" sz="quarter" idx="12"/>
          </p:nvPr>
        </p:nvSpPr>
        <p:spPr bwMode="auto">
          <a:xfrm>
            <a:off x="0" y="6248400"/>
            <a:ext cx="914400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10EE4242-375A-489F-89DF-C50E2CBED7E2}" type="slidenum">
              <a:rPr lang="ar-SA" smtClean="0">
                <a:latin typeface="Arial" charset="0"/>
              </a:rPr>
              <a:pPr/>
              <a:t>260</a:t>
            </a:fld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6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Rectangle 6"/>
          <p:cNvSpPr>
            <a:spLocks noGrp="1" noChangeArrowheads="1"/>
          </p:cNvSpPr>
          <p:nvPr>
            <p:ph type="ctrTitle" idx="4294967295"/>
          </p:nvPr>
        </p:nvSpPr>
        <p:spPr>
          <a:xfrm>
            <a:off x="609600" y="1676400"/>
            <a:ext cx="7772400" cy="1470025"/>
          </a:xfrm>
        </p:spPr>
        <p:txBody>
          <a:bodyPr anchor="t">
            <a:normAutofit fontScale="90000"/>
          </a:bodyPr>
          <a:lstStyle/>
          <a:p>
            <a:pPr algn="ctr" eaLnBrk="1" fontAlgn="auto" hangingPunct="1">
              <a:lnSpc>
                <a:spcPct val="150000"/>
              </a:lnSpc>
              <a:spcAft>
                <a:spcPts val="0"/>
              </a:spcAft>
              <a:defRPr/>
            </a:pPr>
            <a:r>
              <a:rPr lang="fa-IR" sz="6900" b="1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سرويسهاي قابل دريافت</a:t>
            </a:r>
            <a:br>
              <a:rPr lang="fa-IR" sz="6900" b="1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</a:br>
            <a:r>
              <a:rPr lang="fa-IR" sz="6900" b="1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از پيمانكاران</a:t>
            </a:r>
            <a:endParaRPr lang="en-US" sz="6900" b="1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</p:txBody>
      </p:sp>
      <p:sp>
        <p:nvSpPr>
          <p:cNvPr id="4" name="Slide Number Placeholder 2"/>
          <p:cNvSpPr>
            <a:spLocks noGrp="1"/>
          </p:cNvSpPr>
          <p:nvPr>
            <p:ph type="sldNum" sz="quarter" idx="12"/>
          </p:nvPr>
        </p:nvSpPr>
        <p:spPr bwMode="auto">
          <a:xfrm>
            <a:off x="0" y="6248400"/>
            <a:ext cx="914400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10EE4242-375A-489F-89DF-C50E2CBED7E2}" type="slidenum">
              <a:rPr lang="ar-SA" smtClean="0">
                <a:latin typeface="Arial" charset="0"/>
              </a:rPr>
              <a:pPr/>
              <a:t>261</a:t>
            </a:fld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228600" y="1458912"/>
            <a:ext cx="8208963" cy="4941888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در برخي موارد به خصوص در </a:t>
            </a:r>
            <a:r>
              <a:rPr lang="fa-IR" sz="32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شروع دوره بهره برداري 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از </a:t>
            </a:r>
          </a:p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يک ماشين ) به دلايلي مانند : </a:t>
            </a:r>
          </a:p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آشنايي کارکنان نگهداري و تعميرات به ماشين ها , پيچيدگي </a:t>
            </a:r>
          </a:p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امور تعميرات , مشکلات انجام عمل تعميرات و سرويس هاي</a:t>
            </a:r>
          </a:p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فني , عدم دسترسي به کارگران و تکنسين هاي متخصص . </a:t>
            </a:r>
          </a:p>
        </p:txBody>
      </p:sp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 bwMode="auto">
          <a:xfrm>
            <a:off x="0" y="6248400"/>
            <a:ext cx="914400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10EE4242-375A-489F-89DF-C50E2CBED7E2}" type="slidenum">
              <a:rPr lang="ar-SA" smtClean="0">
                <a:latin typeface="Arial" charset="0"/>
              </a:rPr>
              <a:pPr/>
              <a:t>262</a:t>
            </a:fld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1" y="1196975"/>
            <a:ext cx="8208963" cy="5399088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لازم مي آيد که قسمتي از امور نگهداري و تعميرات طي </a:t>
            </a:r>
          </a:p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قرارداد هاي مشخص به </a:t>
            </a:r>
            <a:r>
              <a:rPr lang="fa-IR" sz="32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پيمانکاران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واگذار شود 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32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در حال حاضر در اروپا , به طور متوسط حدود </a:t>
            </a:r>
            <a:r>
              <a:rPr lang="fa-IR" sz="32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20 درصد 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از </a:t>
            </a:r>
          </a:p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کارهاي نت توسط پيمانکاران انجام مي شود . </a:t>
            </a:r>
          </a:p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( كه در 10 سال اخير روند افزايشي نيز داشته است ) .</a:t>
            </a:r>
          </a:p>
        </p:txBody>
      </p:sp>
      <p:sp>
        <p:nvSpPr>
          <p:cNvPr id="6" name="Slide Number Placeholder 2"/>
          <p:cNvSpPr>
            <a:spLocks noGrp="1"/>
          </p:cNvSpPr>
          <p:nvPr>
            <p:ph type="sldNum" sz="quarter" idx="12"/>
          </p:nvPr>
        </p:nvSpPr>
        <p:spPr bwMode="auto">
          <a:xfrm>
            <a:off x="0" y="6248400"/>
            <a:ext cx="914400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10EE4242-375A-489F-89DF-C50E2CBED7E2}" type="slidenum">
              <a:rPr lang="ar-SA" smtClean="0">
                <a:latin typeface="Arial" charset="0"/>
              </a:rPr>
              <a:pPr/>
              <a:t>263</a:t>
            </a:fld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1" y="1196975"/>
            <a:ext cx="8208963" cy="5399088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معايب واگذاري امور نت به پيمانکاران :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32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</a:t>
            </a:r>
            <a:r>
              <a:rPr lang="fa-IR" sz="3200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1-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هزينه بالاتر</a:t>
            </a:r>
          </a:p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</a:t>
            </a:r>
            <a:r>
              <a:rPr lang="fa-IR" sz="3200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2-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تأخير در انجام عمليات ( بخصوص سرويس هاي اضطراري )</a:t>
            </a:r>
          </a:p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</a:t>
            </a:r>
            <a:r>
              <a:rPr lang="fa-IR" sz="3200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3-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امکان ثبت و گزارش عمليات تعميراتي بصورت دقيق و منظم </a:t>
            </a:r>
          </a:p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 وجود ندارد .</a:t>
            </a:r>
          </a:p>
        </p:txBody>
      </p:sp>
      <p:sp>
        <p:nvSpPr>
          <p:cNvPr id="4" name="Slide Number Placeholder 2"/>
          <p:cNvSpPr>
            <a:spLocks noGrp="1"/>
          </p:cNvSpPr>
          <p:nvPr>
            <p:ph type="sldNum" sz="quarter" idx="12"/>
          </p:nvPr>
        </p:nvSpPr>
        <p:spPr bwMode="auto">
          <a:xfrm>
            <a:off x="0" y="6248400"/>
            <a:ext cx="914400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10EE4242-375A-489F-89DF-C50E2CBED7E2}" type="slidenum">
              <a:rPr lang="ar-SA" smtClean="0">
                <a:latin typeface="Arial" charset="0"/>
              </a:rPr>
              <a:pPr/>
              <a:t>264</a:t>
            </a:fld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1" y="1196975"/>
            <a:ext cx="8208963" cy="5399088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32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4-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امکان کسب تجربه و آموزش را از پرسنل دائم مي گيرد 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32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5-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پرداخت قيمت هاي بالاتر براي قطعات يدکي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32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6-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در صورت قطع ناگهاني قرارداد , آمادگي براي ارائه </a:t>
            </a:r>
          </a:p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سرويس هاي مربوطه وجود ندارد .</a:t>
            </a:r>
          </a:p>
        </p:txBody>
      </p:sp>
      <p:sp>
        <p:nvSpPr>
          <p:cNvPr id="4" name="Slide Number Placeholder 2"/>
          <p:cNvSpPr>
            <a:spLocks noGrp="1"/>
          </p:cNvSpPr>
          <p:nvPr>
            <p:ph type="sldNum" sz="quarter" idx="12"/>
          </p:nvPr>
        </p:nvSpPr>
        <p:spPr bwMode="auto">
          <a:xfrm>
            <a:off x="0" y="6248400"/>
            <a:ext cx="914400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10EE4242-375A-489F-89DF-C50E2CBED7E2}" type="slidenum">
              <a:rPr lang="ar-SA" smtClean="0">
                <a:latin typeface="Arial" charset="0"/>
              </a:rPr>
              <a:pPr/>
              <a:t>265</a:t>
            </a:fld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1" y="1196975"/>
            <a:ext cx="8459788" cy="5399088"/>
          </a:xfrm>
        </p:spPr>
        <p:txBody>
          <a:bodyPr>
            <a:normAutofit/>
          </a:bodyPr>
          <a:lstStyle/>
          <a:p>
            <a:pPr marL="533400" indent="-53340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نکات مهم در واگذاري امور نت به پيمانکاران :</a:t>
            </a:r>
          </a:p>
          <a:p>
            <a:pPr marL="533400" indent="-53340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12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533400" indent="-533400" eaLnBrk="1" fontAlgn="auto" hangingPunct="1">
              <a:lnSpc>
                <a:spcPct val="15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1.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پيمانکاراني که به کارخانجات سازنده دستگاه ها وابستگي </a:t>
            </a:r>
          </a:p>
          <a:p>
            <a:pPr marL="533400" indent="-533400" eaLnBrk="1" fontAlgn="auto" hangingPunct="1">
              <a:lnSpc>
                <a:spcPct val="15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داشته باشند ترجيح داده شوند .</a:t>
            </a:r>
          </a:p>
          <a:p>
            <a:pPr marL="533400" indent="-533400" eaLnBrk="1" fontAlgn="auto" hangingPunct="1">
              <a:lnSpc>
                <a:spcPct val="15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10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533400" indent="-533400" eaLnBrk="1" fontAlgn="auto" hangingPunct="1">
              <a:lnSpc>
                <a:spcPct val="15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2.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براي ماشين آلات جديد , مي توان براي مدت مشخص از زمان</a:t>
            </a:r>
          </a:p>
          <a:p>
            <a:pPr marL="533400" indent="-533400" eaLnBrk="1" fontAlgn="auto" hangingPunct="1">
              <a:lnSpc>
                <a:spcPct val="15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شروع بهره برداري , خدمات نت را به پيمانکاران نصب و </a:t>
            </a:r>
          </a:p>
          <a:p>
            <a:pPr marL="533400" indent="-533400" eaLnBrk="1" fontAlgn="auto" hangingPunct="1">
              <a:lnSpc>
                <a:spcPct val="15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راه اندازي سپرد . </a:t>
            </a:r>
          </a:p>
        </p:txBody>
      </p:sp>
      <p:sp>
        <p:nvSpPr>
          <p:cNvPr id="4" name="Slide Number Placeholder 2"/>
          <p:cNvSpPr>
            <a:spLocks noGrp="1"/>
          </p:cNvSpPr>
          <p:nvPr>
            <p:ph type="sldNum" sz="quarter" idx="12"/>
          </p:nvPr>
        </p:nvSpPr>
        <p:spPr bwMode="auto">
          <a:xfrm>
            <a:off x="0" y="6248400"/>
            <a:ext cx="914400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10EE4242-375A-489F-89DF-C50E2CBED7E2}" type="slidenum">
              <a:rPr lang="ar-SA" smtClean="0">
                <a:latin typeface="Arial" charset="0"/>
              </a:rPr>
              <a:pPr/>
              <a:t>266</a:t>
            </a:fld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8208963" cy="5399088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3.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قابليت اطمينان و توانايي پيمانکار 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32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4.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وجود افراد مشخص که نام هاي آنان در قرارداد ذکر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شده است 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32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5.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امکان دسترسي سريع و آسان به پيمانکار 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32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6.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اطمينان از اينکه پيمانکار قطعات يدکي , مواد و مصالح لازم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را به حد کافي در اختيار دارد .</a:t>
            </a:r>
          </a:p>
        </p:txBody>
      </p:sp>
      <p:sp>
        <p:nvSpPr>
          <p:cNvPr id="4" name="Slide Number Placeholder 2"/>
          <p:cNvSpPr>
            <a:spLocks noGrp="1"/>
          </p:cNvSpPr>
          <p:nvPr>
            <p:ph type="sldNum" sz="quarter" idx="12"/>
          </p:nvPr>
        </p:nvSpPr>
        <p:spPr bwMode="auto">
          <a:xfrm>
            <a:off x="0" y="6248400"/>
            <a:ext cx="914400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10EE4242-375A-489F-89DF-C50E2CBED7E2}" type="slidenum">
              <a:rPr lang="ar-SA" smtClean="0">
                <a:latin typeface="Arial" charset="0"/>
              </a:rPr>
              <a:pPr/>
              <a:t>267</a:t>
            </a:fld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228600" y="1219200"/>
            <a:ext cx="8208963" cy="5399088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7.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رعايت اصول ايمني و مقررات داخلي صنعت و حفظ روابط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انساني با کارکنان 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32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8. 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قبول مسئوليت آموزش به پرسنل داخلي صنعت 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32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9.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تأمين اطلاعات بازتابي در مورد خرابي ها 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32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10.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حفظ اطلاعات داخلي سازمان به صورت محرمانه . </a:t>
            </a:r>
          </a:p>
        </p:txBody>
      </p:sp>
      <p:sp>
        <p:nvSpPr>
          <p:cNvPr id="4" name="Slide Number Placeholder 2"/>
          <p:cNvSpPr>
            <a:spLocks noGrp="1"/>
          </p:cNvSpPr>
          <p:nvPr>
            <p:ph type="sldNum" sz="quarter" idx="12"/>
          </p:nvPr>
        </p:nvSpPr>
        <p:spPr bwMode="auto">
          <a:xfrm>
            <a:off x="0" y="6248400"/>
            <a:ext cx="914400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10EE4242-375A-489F-89DF-C50E2CBED7E2}" type="slidenum">
              <a:rPr lang="ar-SA" smtClean="0">
                <a:latin typeface="Arial" charset="0"/>
              </a:rPr>
              <a:pPr/>
              <a:t>268</a:t>
            </a:fld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1" y="1196975"/>
            <a:ext cx="8208963" cy="5399088"/>
          </a:xfrm>
        </p:spPr>
        <p:txBody>
          <a:bodyPr>
            <a:normAutofit/>
          </a:bodyPr>
          <a:lstStyle/>
          <a:p>
            <a:pPr marL="533400" indent="-53340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برخي از </a:t>
            </a:r>
            <a:r>
              <a:rPr lang="fa-IR" sz="32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انواع خدماتي 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که ممکن است به يک </a:t>
            </a:r>
            <a:r>
              <a:rPr lang="fa-IR" sz="32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پيمانکار</a:t>
            </a:r>
          </a:p>
          <a:p>
            <a:pPr marL="533400" indent="-53340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واگذار شود :</a:t>
            </a:r>
          </a:p>
          <a:p>
            <a:pPr marL="533400" indent="-53340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14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533400" indent="-53340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AutoNum type="arabicPeriod"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نصب و راه اندازي يک ماشين جديد .</a:t>
            </a:r>
          </a:p>
          <a:p>
            <a:pPr marL="533400" indent="-53340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AutoNum type="arabicPeriod"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تعميرات اساسي و دوره اي ماشين ها .</a:t>
            </a:r>
          </a:p>
          <a:p>
            <a:pPr marL="533400" indent="-53340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AutoNum type="arabicPeriod"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امور مهندسي نظير تهيه شناسنامه تجهيزات يا تهيه برنامه هاي پيشگيرانه .</a:t>
            </a:r>
          </a:p>
          <a:p>
            <a:pPr marL="533400" indent="-53340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AutoNum type="arabicPeriod"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انجام عمليات تعميرات پيشگيرانه ، سرويس کاري و روغن کاري .</a:t>
            </a:r>
          </a:p>
          <a:p>
            <a:pPr marL="533400" indent="-53340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AutoNum type="arabicPeriod"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تأمين کارگر براي انجام تعميرات اساسي .</a:t>
            </a:r>
          </a:p>
        </p:txBody>
      </p:sp>
      <p:sp>
        <p:nvSpPr>
          <p:cNvPr id="4" name="Slide Number Placeholder 2"/>
          <p:cNvSpPr>
            <a:spLocks noGrp="1"/>
          </p:cNvSpPr>
          <p:nvPr>
            <p:ph type="sldNum" sz="quarter" idx="12"/>
          </p:nvPr>
        </p:nvSpPr>
        <p:spPr bwMode="auto">
          <a:xfrm>
            <a:off x="0" y="6248400"/>
            <a:ext cx="914400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10EE4242-375A-489F-89DF-C50E2CBED7E2}" type="slidenum">
              <a:rPr lang="ar-SA" smtClean="0">
                <a:latin typeface="Arial" charset="0"/>
              </a:rPr>
              <a:pPr/>
              <a:t>269</a:t>
            </a:fld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547664" y="1306758"/>
            <a:ext cx="648072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HMOJTABA" pitchFamily="2" charset="-78"/>
              </a:rPr>
              <a:t>The logic of  </a:t>
            </a:r>
            <a:r>
              <a:rPr kumimoji="1" lang="en-US" sz="2000" b="1" i="1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HMOJTABA" pitchFamily="2" charset="-78"/>
              </a:rPr>
              <a:t>run-to-failure</a:t>
            </a:r>
            <a:r>
              <a:rPr kumimoji="1" lang="en-US" sz="2000" b="0" i="1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Calibri" pitchFamily="34" charset="0"/>
                <a:cs typeface="HMOJTABA" pitchFamily="2" charset="-78"/>
              </a:rPr>
              <a:t>  </a:t>
            </a:r>
            <a:r>
              <a:rPr kumimoji="1" lang="en-US" sz="2000" b="0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HMOJTABA" pitchFamily="2" charset="-78"/>
              </a:rPr>
              <a:t>management</a:t>
            </a:r>
            <a:r>
              <a:rPr kumimoji="1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HMOJTABA" pitchFamily="2" charset="-78"/>
              </a:rPr>
              <a:t>  is simple :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HMOJTABA" pitchFamily="2" charset="-7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HMOJTABA" pitchFamily="2" charset="-78"/>
              </a:rPr>
              <a:t>         </a:t>
            </a:r>
            <a:r>
              <a:rPr kumimoji="1" lang="en-US" sz="2000" b="1" i="1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Calibri" pitchFamily="34" charset="0"/>
                <a:cs typeface="HMOJTABA" pitchFamily="2" charset="-78"/>
              </a:rPr>
              <a:t>When a </a:t>
            </a:r>
            <a:r>
              <a:rPr kumimoji="1" lang="en-US" sz="2000" b="1" i="1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ea typeface="Calibri" pitchFamily="34" charset="0"/>
                <a:cs typeface="HMOJTABA" pitchFamily="2" charset="-78"/>
              </a:rPr>
              <a:t>machine breaks down , fix it.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115616" y="3296470"/>
            <a:ext cx="6313904" cy="35855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lvl="0" algn="l" rtl="0" eaLnBrk="0" hangingPunct="0">
              <a:spcBef>
                <a:spcPts val="1200"/>
              </a:spcBef>
              <a:buFont typeface="Wingdings" pitchFamily="2" charset="2"/>
              <a:buChar char="§"/>
            </a:pPr>
            <a:r>
              <a:rPr lang="en-US" sz="2000" dirty="0" smtClean="0"/>
              <a:t>    P</a:t>
            </a:r>
            <a:r>
              <a:rPr lang="en-US" sz="2000" dirty="0" smtClean="0">
                <a:latin typeface="Calibri" pitchFamily="34" charset="0"/>
                <a:ea typeface="Calibri" pitchFamily="34" charset="0"/>
              </a:rPr>
              <a:t>lant does not spend any money on </a:t>
            </a:r>
          </a:p>
          <a:p>
            <a:pPr lvl="0" algn="l" rtl="0" eaLnBrk="0" hangingPunct="0">
              <a:spcBef>
                <a:spcPts val="1200"/>
              </a:spcBef>
            </a:pPr>
            <a:r>
              <a:rPr lang="en-US" sz="2000" dirty="0" smtClean="0">
                <a:latin typeface="Calibri" pitchFamily="34" charset="0"/>
                <a:ea typeface="Calibri" pitchFamily="34" charset="0"/>
              </a:rPr>
              <a:t>        maintenance until a machine or system </a:t>
            </a:r>
          </a:p>
          <a:p>
            <a:pPr lvl="0" algn="l" rtl="0" eaLnBrk="0" hangingPunct="0">
              <a:spcBef>
                <a:spcPts val="1200"/>
              </a:spcBef>
            </a:pPr>
            <a:r>
              <a:rPr lang="en-US" sz="2000" dirty="0" smtClean="0">
                <a:latin typeface="Calibri" pitchFamily="34" charset="0"/>
                <a:ea typeface="Calibri" pitchFamily="34" charset="0"/>
              </a:rPr>
              <a:t>        fails to operate.</a:t>
            </a:r>
          </a:p>
          <a:p>
            <a:pPr lvl="0" algn="l" rtl="0" eaLnBrk="0" hangingPunct="0">
              <a:spcBef>
                <a:spcPts val="1200"/>
              </a:spcBef>
            </a:pPr>
            <a:endParaRPr lang="en-US" sz="1800" dirty="0" smtClean="0">
              <a:latin typeface="Calibri" pitchFamily="34" charset="0"/>
              <a:ea typeface="Calibri" pitchFamily="34" charset="0"/>
            </a:endParaRPr>
          </a:p>
          <a:p>
            <a:pPr lvl="0" algn="l" rtl="0" eaLnBrk="0" hangingPunct="0">
              <a:spcBef>
                <a:spcPts val="1200"/>
              </a:spcBef>
              <a:buFont typeface="Wingdings" pitchFamily="2" charset="2"/>
              <a:buChar char="§"/>
            </a:pPr>
            <a:r>
              <a:rPr lang="en-US" sz="2000" dirty="0" smtClean="0">
                <a:ea typeface="Calibri" pitchFamily="34" charset="0"/>
              </a:rPr>
              <a:t>    </a:t>
            </a:r>
            <a:r>
              <a:rPr lang="en-US" sz="2000" dirty="0" smtClean="0"/>
              <a:t>On the surface it sounds reasonable.  </a:t>
            </a:r>
          </a:p>
          <a:p>
            <a:pPr lvl="0" algn="l" rtl="0" eaLnBrk="0" hangingPunct="0">
              <a:spcBef>
                <a:spcPts val="1200"/>
              </a:spcBef>
              <a:buFont typeface="Wingdings" pitchFamily="2" charset="2"/>
              <a:buChar char="§"/>
            </a:pPr>
            <a:endParaRPr lang="en-US" sz="2000" dirty="0" smtClean="0"/>
          </a:p>
          <a:p>
            <a:pPr algn="l" rtl="0">
              <a:buFont typeface="Wingdings" pitchFamily="2" charset="2"/>
              <a:buChar char="§"/>
            </a:pPr>
            <a:r>
              <a:rPr lang="en-US" sz="2000" dirty="0" smtClean="0"/>
              <a:t>     It is the most expensive method of</a:t>
            </a:r>
          </a:p>
          <a:p>
            <a:pPr algn="l" rtl="0"/>
            <a:endParaRPr lang="en-US" sz="900" dirty="0" smtClean="0"/>
          </a:p>
          <a:p>
            <a:pPr algn="l"/>
            <a:r>
              <a:rPr lang="en-US" sz="2000" dirty="0" smtClean="0"/>
              <a:t>       maintenance management.             </a:t>
            </a:r>
          </a:p>
          <a:p>
            <a:pPr algn="l" rtl="0" eaLnBrk="0" hangingPunct="0"/>
            <a:r>
              <a:rPr lang="en-US" sz="1000" dirty="0" smtClean="0"/>
              <a:t> </a:t>
            </a:r>
            <a:endParaRPr lang="fa-IR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762000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CE2E2E33-DFBF-4F4A-BC99-5E9A13CEC4BF}" type="slidenum">
              <a:rPr lang="ar-SA" smtClean="0">
                <a:latin typeface="Arial" charset="0"/>
              </a:rPr>
              <a:pPr/>
              <a:t>27</a:t>
            </a:fld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</p:bldLst>
  </p:timing>
</p:sld>
</file>

<file path=ppt/slides/slide2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228600" y="990600"/>
            <a:ext cx="8459788" cy="5399088"/>
          </a:xfrm>
        </p:spPr>
        <p:txBody>
          <a:bodyPr>
            <a:normAutofit lnSpcReduction="10000"/>
          </a:bodyPr>
          <a:lstStyle/>
          <a:p>
            <a:pPr marL="533400" indent="-53340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نکاتي 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در رابطه با قطعات يدکي و لوازم مصرفي توليد:</a:t>
            </a:r>
          </a:p>
          <a:p>
            <a:pPr marL="533400" indent="-533400" eaLnBrk="1" fontAlgn="auto" hangingPunct="1">
              <a:spcAft>
                <a:spcPts val="0"/>
              </a:spcAft>
              <a:buNone/>
              <a:defRPr/>
            </a:pPr>
            <a:endParaRPr lang="fa-IR" sz="14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533400" indent="-533400" eaLnBrk="1" fontAlgn="auto" hangingPunct="1">
              <a:spcAft>
                <a:spcPts val="0"/>
              </a:spcAft>
              <a:buNone/>
              <a:defRPr/>
            </a:pPr>
            <a:r>
              <a:rPr lang="fa-IR" sz="32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قطعات يدکي و لوازم مصرفي 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: </a:t>
            </a:r>
          </a:p>
          <a:p>
            <a:pPr marL="533400" indent="-533400" eaLnBrk="1" fontAlgn="auto" hangingPunct="1">
              <a:spcAft>
                <a:spcPts val="0"/>
              </a:spcAft>
              <a:buNone/>
              <a:defRPr/>
            </a:pPr>
            <a:endParaRPr lang="fa-IR" sz="14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533400" indent="-53340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                        الف. سازندگان اصلي ماشين آلات </a:t>
            </a:r>
          </a:p>
          <a:p>
            <a:pPr marL="533400" indent="-533400" eaLnBrk="1" fontAlgn="auto" hangingPunct="1">
              <a:spcAft>
                <a:spcPts val="0"/>
              </a:spcAft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                        ب.تهيه توسط پيمانکاران </a:t>
            </a:r>
          </a:p>
          <a:p>
            <a:pPr marL="533400" indent="-533400" eaLnBrk="1" fontAlgn="auto" hangingPunct="1">
              <a:spcAft>
                <a:spcPts val="0"/>
              </a:spcAft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                        ج.تهيه در داخل کارخانه(کارگاه مرکزي نت)</a:t>
            </a:r>
          </a:p>
          <a:p>
            <a:pPr marL="533400" indent="-53340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18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533400" indent="-533400" eaLnBrk="1" fontAlgn="auto" hangingPunct="1">
              <a:lnSpc>
                <a:spcPct val="15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توصيه مي شود , حداقل براي تا حدود 1.5 سال اول دوره </a:t>
            </a:r>
          </a:p>
          <a:p>
            <a:pPr marL="533400" indent="-533400" eaLnBrk="1" fontAlgn="auto" hangingPunct="1">
              <a:lnSpc>
                <a:spcPct val="15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بهره برداري , قطعات يدکي از خود سازندگان اصلي تهيه شود .      </a:t>
            </a:r>
          </a:p>
        </p:txBody>
      </p:sp>
      <p:sp>
        <p:nvSpPr>
          <p:cNvPr id="7" name="Slide Number Placeholder 2"/>
          <p:cNvSpPr>
            <a:spLocks noGrp="1"/>
          </p:cNvSpPr>
          <p:nvPr>
            <p:ph type="sldNum" sz="quarter" idx="12"/>
          </p:nvPr>
        </p:nvSpPr>
        <p:spPr bwMode="auto">
          <a:xfrm>
            <a:off x="0" y="6248400"/>
            <a:ext cx="914400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10EE4242-375A-489F-89DF-C50E2CBED7E2}" type="slidenum">
              <a:rPr lang="ar-SA" smtClean="0">
                <a:latin typeface="Arial" charset="0"/>
              </a:rPr>
              <a:pPr/>
              <a:t>270</a:t>
            </a:fld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1" y="1196975"/>
            <a:ext cx="8208963" cy="5399088"/>
          </a:xfrm>
        </p:spPr>
        <p:txBody>
          <a:bodyPr>
            <a:normAutofit/>
          </a:bodyPr>
          <a:lstStyle/>
          <a:p>
            <a:pPr marL="533400" indent="-53340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6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به علت :</a:t>
            </a:r>
          </a:p>
          <a:p>
            <a:pPr marL="533400" indent="-53340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32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533400" indent="-53340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1-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حصول اطمينان از دسترسي به قطعات يدکي با </a:t>
            </a:r>
          </a:p>
          <a:p>
            <a:pPr marL="533400" indent="-53340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مشخصات صحيح و دقيق براي شروع دوره بهره برداري .</a:t>
            </a:r>
          </a:p>
          <a:p>
            <a:pPr marL="533400" indent="-53340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32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533400" indent="-53340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2- 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داشتن نمونه هاي فيزيکي به منظور تعيين و تدوين </a:t>
            </a:r>
          </a:p>
          <a:p>
            <a:pPr marL="533400" indent="-53340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مشخصات فني و مقايسه کيفيت ها ، تهيه نقشه ها </a:t>
            </a:r>
          </a:p>
          <a:p>
            <a:pPr marL="533400" indent="-53340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و تعيين روشهاي ساخت .      </a:t>
            </a:r>
          </a:p>
        </p:txBody>
      </p:sp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 bwMode="auto">
          <a:xfrm>
            <a:off x="0" y="6248400"/>
            <a:ext cx="914400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10EE4242-375A-489F-89DF-C50E2CBED7E2}" type="slidenum">
              <a:rPr lang="ar-SA" smtClean="0">
                <a:latin typeface="Arial" charset="0"/>
              </a:rPr>
              <a:pPr/>
              <a:t>271</a:t>
            </a:fld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1" y="1196975"/>
            <a:ext cx="8208963" cy="5399088"/>
          </a:xfrm>
        </p:spPr>
        <p:txBody>
          <a:bodyPr>
            <a:normAutofit/>
          </a:bodyPr>
          <a:lstStyle/>
          <a:p>
            <a:pPr marL="533400" indent="-53340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توليد قطعات يدکي 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و لوازم مصرفي </a:t>
            </a:r>
            <a:r>
              <a:rPr lang="fa-IR" sz="32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در داخل کارخانه 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توسط </a:t>
            </a:r>
          </a:p>
          <a:p>
            <a:pPr marL="533400" indent="-53340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کارگاه مرکزي نت توصيه نمي شود و مقرون به صرفه نمي باشد ، </a:t>
            </a:r>
          </a:p>
          <a:p>
            <a:pPr marL="533400" indent="-53340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زيرا :</a:t>
            </a:r>
          </a:p>
          <a:p>
            <a:pPr marL="533400" indent="-53340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AutoNum type="arabicPeriod"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امور نت ( پيشگيري و اظطراري ) تحت الشعاع توليد </a:t>
            </a:r>
          </a:p>
          <a:p>
            <a:pPr marL="533400" indent="-533400" eaLnBrk="1" fontAlgn="auto" hangingPunct="1">
              <a:lnSpc>
                <a:spcPct val="90000"/>
              </a:lnSpc>
              <a:spcAft>
                <a:spcPts val="0"/>
              </a:spcAft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 قطعات يدکي قرار مي گيرد.</a:t>
            </a:r>
          </a:p>
          <a:p>
            <a:pPr marL="533400" indent="-53340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2.   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ساخت قطعات در حجم محدو د، اقتصادي نمي باشد. </a:t>
            </a:r>
          </a:p>
          <a:p>
            <a:pPr marL="533400" indent="-53340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 ( گران تمام مي شود )</a:t>
            </a:r>
          </a:p>
          <a:p>
            <a:pPr marL="533400" indent="-53340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3.   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کارگاه قادر به توليد انواع قطعات يدکي نمي باشد . </a:t>
            </a:r>
          </a:p>
          <a:p>
            <a:pPr marL="533400" indent="-53340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 بعلت تنوع بالا در طرح و در جنس قطعات يدکي</a:t>
            </a:r>
          </a:p>
        </p:txBody>
      </p:sp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 bwMode="auto">
          <a:xfrm>
            <a:off x="0" y="6248400"/>
            <a:ext cx="914400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10EE4242-375A-489F-89DF-C50E2CBED7E2}" type="slidenum">
              <a:rPr lang="ar-SA" smtClean="0">
                <a:latin typeface="Arial" charset="0"/>
              </a:rPr>
              <a:pPr/>
              <a:t>272</a:t>
            </a:fld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1" name="Rectangle 7"/>
          <p:cNvSpPr>
            <a:spLocks noGrp="1" noChangeArrowheads="1"/>
          </p:cNvSpPr>
          <p:nvPr>
            <p:ph type="body" idx="4294967295"/>
          </p:nvPr>
        </p:nvSpPr>
        <p:spPr>
          <a:xfrm>
            <a:off x="1" y="642939"/>
            <a:ext cx="6696075" cy="5399087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fa-IR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66"/>
              </a:buClr>
              <a:buFont typeface="Wingdings" pitchFamily="2" charset="2"/>
              <a:buChar char="Ù"/>
              <a:defRPr/>
            </a:pPr>
            <a:r>
              <a:rPr lang="fa-IR" dirty="0" err="1" smtClean="0">
                <a:solidFill>
                  <a:srgbClr val="96969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كليات</a:t>
            </a:r>
            <a:endParaRPr lang="fa-IR" dirty="0" smtClean="0">
              <a:solidFill>
                <a:srgbClr val="969696"/>
              </a:solidFill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66"/>
              </a:buClr>
              <a:buFont typeface="Wingdings" pitchFamily="2" charset="2"/>
              <a:buChar char="Ù"/>
              <a:defRPr/>
            </a:pPr>
            <a:r>
              <a:rPr lang="fa-IR" dirty="0" smtClean="0">
                <a:solidFill>
                  <a:srgbClr val="96969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برنامه ريزي و کنترل امور نگهداري و تعميرات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66"/>
              </a:buClr>
              <a:buFont typeface="Wingdings" pitchFamily="2" charset="2"/>
              <a:buChar char="Ù"/>
              <a:defRPr/>
            </a:pPr>
            <a:r>
              <a:rPr lang="fa-IR" dirty="0" smtClean="0">
                <a:solidFill>
                  <a:srgbClr val="96969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نمونه هايي از سيستم کنترل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66"/>
              </a:buClr>
              <a:buFont typeface="Wingdings" pitchFamily="2" charset="2"/>
              <a:buChar char="Ù"/>
              <a:defRPr/>
            </a:pPr>
            <a:r>
              <a:rPr lang="fa-IR" dirty="0" smtClean="0">
                <a:solidFill>
                  <a:srgbClr val="96969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مديريت و پرسنل بخش نگهداري و تعميرات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66"/>
              </a:buClr>
              <a:buFont typeface="Wingdings" pitchFamily="2" charset="2"/>
              <a:buChar char="Ù"/>
              <a:defRPr/>
            </a:pPr>
            <a:r>
              <a:rPr lang="fa-IR" dirty="0" err="1" smtClean="0">
                <a:solidFill>
                  <a:srgbClr val="96969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تشكيلات</a:t>
            </a:r>
            <a:r>
              <a:rPr lang="fa-IR" dirty="0" smtClean="0">
                <a:solidFill>
                  <a:srgbClr val="96969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</a:t>
            </a:r>
            <a:r>
              <a:rPr lang="fa-IR" dirty="0" err="1" smtClean="0">
                <a:solidFill>
                  <a:srgbClr val="96969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سازماني</a:t>
            </a:r>
            <a:r>
              <a:rPr lang="fa-IR" dirty="0" smtClean="0">
                <a:solidFill>
                  <a:srgbClr val="96969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</a:t>
            </a:r>
            <a:r>
              <a:rPr lang="fa-IR" dirty="0" err="1" smtClean="0">
                <a:solidFill>
                  <a:srgbClr val="96969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نگهداري</a:t>
            </a:r>
            <a:r>
              <a:rPr lang="fa-IR" dirty="0" smtClean="0">
                <a:solidFill>
                  <a:srgbClr val="96969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و </a:t>
            </a:r>
            <a:r>
              <a:rPr lang="fa-IR" dirty="0" err="1" smtClean="0">
                <a:solidFill>
                  <a:srgbClr val="96969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تعميرات</a:t>
            </a:r>
            <a:endParaRPr lang="en-US" dirty="0" smtClean="0">
              <a:solidFill>
                <a:srgbClr val="969696"/>
              </a:solidFill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66"/>
              </a:buClr>
              <a:buFont typeface="Wingdings" pitchFamily="2" charset="2"/>
              <a:buChar char="Ù"/>
              <a:defRPr/>
            </a:pPr>
            <a:r>
              <a:rPr lang="fa-IR" dirty="0" err="1" smtClean="0">
                <a:solidFill>
                  <a:srgbClr val="96969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بازرسيهاي</a:t>
            </a:r>
            <a:r>
              <a:rPr lang="fa-IR" dirty="0" smtClean="0">
                <a:solidFill>
                  <a:srgbClr val="96969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</a:t>
            </a:r>
            <a:r>
              <a:rPr lang="fa-IR" dirty="0" err="1" smtClean="0">
                <a:solidFill>
                  <a:srgbClr val="96969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فني</a:t>
            </a:r>
            <a:r>
              <a:rPr lang="fa-IR" dirty="0" smtClean="0">
                <a:solidFill>
                  <a:srgbClr val="96969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و </a:t>
            </a:r>
            <a:r>
              <a:rPr lang="fa-IR" dirty="0" err="1" smtClean="0">
                <a:solidFill>
                  <a:srgbClr val="96969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تعميرات</a:t>
            </a:r>
            <a:r>
              <a:rPr lang="fa-IR" dirty="0" smtClean="0">
                <a:solidFill>
                  <a:srgbClr val="96969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</a:t>
            </a:r>
            <a:r>
              <a:rPr lang="fa-IR" dirty="0" err="1" smtClean="0">
                <a:solidFill>
                  <a:srgbClr val="96969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پيشگيري</a:t>
            </a:r>
            <a:r>
              <a:rPr lang="fa-IR" dirty="0" smtClean="0">
                <a:solidFill>
                  <a:srgbClr val="96969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66"/>
              </a:buClr>
              <a:buFont typeface="Wingdings" pitchFamily="2" charset="2"/>
              <a:buChar char="Ù"/>
              <a:defRPr/>
            </a:pPr>
            <a:r>
              <a:rPr lang="fa-IR" dirty="0" err="1" smtClean="0">
                <a:solidFill>
                  <a:srgbClr val="96969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سيستمهاي</a:t>
            </a:r>
            <a:r>
              <a:rPr lang="fa-IR" dirty="0" smtClean="0">
                <a:solidFill>
                  <a:srgbClr val="96969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اطلاعات </a:t>
            </a:r>
            <a:r>
              <a:rPr lang="fa-IR" dirty="0" err="1" smtClean="0">
                <a:solidFill>
                  <a:srgbClr val="96969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بازگشتي</a:t>
            </a:r>
            <a:r>
              <a:rPr lang="fa-IR" dirty="0" smtClean="0">
                <a:solidFill>
                  <a:srgbClr val="96969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66"/>
              </a:buClr>
              <a:buFont typeface="Wingdings" pitchFamily="2" charset="2"/>
              <a:buChar char="Ù"/>
              <a:defRPr/>
            </a:pPr>
            <a:r>
              <a:rPr lang="fa-IR" dirty="0" err="1" smtClean="0">
                <a:solidFill>
                  <a:srgbClr val="96969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پيمانكاران</a:t>
            </a:r>
            <a:endParaRPr lang="fa-IR" dirty="0" smtClean="0">
              <a:solidFill>
                <a:srgbClr val="969696"/>
              </a:solidFill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66"/>
              </a:buClr>
              <a:buFont typeface="Wingdings" pitchFamily="2" charset="2"/>
              <a:buChar char="Ù"/>
              <a:defRPr/>
            </a:pPr>
            <a:r>
              <a:rPr lang="fa-IR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استفاده از </a:t>
            </a:r>
            <a:r>
              <a:rPr lang="fa-IR" dirty="0" err="1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كامپيوتر</a:t>
            </a:r>
            <a:r>
              <a:rPr lang="fa-IR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در امور برنامه </a:t>
            </a:r>
            <a:r>
              <a:rPr lang="fa-IR" dirty="0" err="1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ريزي</a:t>
            </a:r>
            <a:r>
              <a:rPr lang="fa-IR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و </a:t>
            </a:r>
            <a:r>
              <a:rPr lang="fa-IR" dirty="0" err="1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كنترل</a:t>
            </a:r>
            <a:r>
              <a:rPr lang="fa-IR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66"/>
              </a:buClr>
              <a:buFont typeface="Wingdings" pitchFamily="2" charset="2"/>
              <a:buChar char="Ù"/>
              <a:defRPr/>
            </a:pPr>
            <a:r>
              <a:rPr lang="fa-IR" dirty="0" err="1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انبارهاي</a:t>
            </a:r>
            <a:r>
              <a:rPr lang="fa-IR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</a:t>
            </a:r>
            <a:r>
              <a:rPr lang="fa-IR" dirty="0" err="1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فني</a:t>
            </a:r>
            <a:r>
              <a:rPr lang="fa-IR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</a:t>
            </a:r>
            <a:endParaRPr lang="en-US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66"/>
              </a:buClr>
              <a:buFont typeface="Wingdings" pitchFamily="2" charset="2"/>
              <a:buNone/>
              <a:defRPr/>
            </a:pPr>
            <a:endParaRPr lang="en-US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</p:txBody>
      </p:sp>
      <p:sp>
        <p:nvSpPr>
          <p:cNvPr id="4" name="Slide Number Placeholder 2"/>
          <p:cNvSpPr>
            <a:spLocks noGrp="1"/>
          </p:cNvSpPr>
          <p:nvPr>
            <p:ph type="sldNum" sz="quarter" idx="12"/>
          </p:nvPr>
        </p:nvSpPr>
        <p:spPr bwMode="auto">
          <a:xfrm>
            <a:off x="0" y="6248400"/>
            <a:ext cx="914400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10EE4242-375A-489F-89DF-C50E2CBED7E2}" type="slidenum">
              <a:rPr lang="ar-SA" smtClean="0">
                <a:latin typeface="Arial" charset="0"/>
              </a:rPr>
              <a:pPr/>
              <a:t>273</a:t>
            </a:fld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7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Rectangle 6"/>
          <p:cNvSpPr>
            <a:spLocks noGrp="1" noChangeArrowheads="1"/>
          </p:cNvSpPr>
          <p:nvPr>
            <p:ph type="ctrTitle" idx="4294967295"/>
          </p:nvPr>
        </p:nvSpPr>
        <p:spPr>
          <a:xfrm>
            <a:off x="762000" y="1447800"/>
            <a:ext cx="7772400" cy="1470025"/>
          </a:xfrm>
        </p:spPr>
        <p:txBody>
          <a:bodyPr anchor="t">
            <a:normAutofit fontScale="90000"/>
          </a:bodyPr>
          <a:lstStyle/>
          <a:p>
            <a:pPr algn="ctr" eaLnBrk="1" fontAlgn="auto" hangingPunct="1">
              <a:lnSpc>
                <a:spcPct val="150000"/>
              </a:lnSpc>
              <a:spcAft>
                <a:spcPts val="0"/>
              </a:spcAft>
              <a:defRPr/>
            </a:pPr>
            <a:r>
              <a:rPr lang="fa-IR" sz="6900" b="1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استفاده از كامپيوتر در </a:t>
            </a:r>
            <a:br>
              <a:rPr lang="fa-IR" sz="6900" b="1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</a:br>
            <a:r>
              <a:rPr lang="fa-IR" sz="6900" b="1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امور برنامه ريزي و كنترل</a:t>
            </a:r>
            <a:endParaRPr lang="en-US" sz="6900" b="1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</p:txBody>
      </p:sp>
      <p:sp>
        <p:nvSpPr>
          <p:cNvPr id="4" name="Slide Number Placeholder 2"/>
          <p:cNvSpPr>
            <a:spLocks noGrp="1"/>
          </p:cNvSpPr>
          <p:nvPr>
            <p:ph type="sldNum" sz="quarter" idx="12"/>
          </p:nvPr>
        </p:nvSpPr>
        <p:spPr bwMode="auto">
          <a:xfrm>
            <a:off x="0" y="6248400"/>
            <a:ext cx="914400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10EE4242-375A-489F-89DF-C50E2CBED7E2}" type="slidenum">
              <a:rPr lang="ar-SA" smtClean="0">
                <a:latin typeface="Arial" charset="0"/>
              </a:rPr>
              <a:pPr/>
              <a:t>274</a:t>
            </a:fld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1" y="1196975"/>
            <a:ext cx="8208963" cy="5399088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کاربرد کامپيوتر در برنامه ريزي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و کنترل امور مديريت فني ( نت ) :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1. طراحي سيستم مديريت و برنامه ريزي و کنترل ( دستي )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32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2. تسريع و دقت در امر پردازش داده ها ( کامپيوتر )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32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</p:txBody>
      </p:sp>
      <p:sp>
        <p:nvSpPr>
          <p:cNvPr id="6" name="Slide Number Placeholder 2"/>
          <p:cNvSpPr>
            <a:spLocks noGrp="1"/>
          </p:cNvSpPr>
          <p:nvPr>
            <p:ph type="sldNum" sz="quarter" idx="12"/>
          </p:nvPr>
        </p:nvSpPr>
        <p:spPr bwMode="auto">
          <a:xfrm>
            <a:off x="0" y="6248400"/>
            <a:ext cx="914400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10EE4242-375A-489F-89DF-C50E2CBED7E2}" type="slidenum">
              <a:rPr lang="ar-SA" smtClean="0">
                <a:latin typeface="Arial" charset="0"/>
              </a:rPr>
              <a:pPr/>
              <a:t>275</a:t>
            </a:fld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1" y="1196975"/>
            <a:ext cx="8208963" cy="4895850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6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چرا کامپيوتر ؟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1000" dirty="0" smtClean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1-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حجم بالاي اطلاعات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2-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نياز به دسترسي سريع , صحيح و دقيق به اطلاعات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3-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بهنگام سازي سريع اطلاعات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4-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هزينه پايين استفاده از کامپيوتر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</a:t>
            </a:r>
            <a:r>
              <a:rPr lang="fa-IR" sz="32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5-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استفاده از نرم افزار هاي مناسب و آماده در زمينه امور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مديريت فني ( نت )</a:t>
            </a:r>
          </a:p>
        </p:txBody>
      </p:sp>
      <p:sp>
        <p:nvSpPr>
          <p:cNvPr id="4" name="Slide Number Placeholder 2"/>
          <p:cNvSpPr>
            <a:spLocks noGrp="1"/>
          </p:cNvSpPr>
          <p:nvPr>
            <p:ph type="sldNum" sz="quarter" idx="12"/>
          </p:nvPr>
        </p:nvSpPr>
        <p:spPr bwMode="auto">
          <a:xfrm>
            <a:off x="0" y="6248400"/>
            <a:ext cx="914400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10EE4242-375A-489F-89DF-C50E2CBED7E2}" type="slidenum">
              <a:rPr lang="ar-SA" smtClean="0">
                <a:latin typeface="Arial" charset="0"/>
              </a:rPr>
              <a:pPr/>
              <a:t>276</a:t>
            </a:fld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1" y="1196975"/>
            <a:ext cx="8208963" cy="5399088"/>
          </a:xfrm>
        </p:spPr>
        <p:txBody>
          <a:bodyPr>
            <a:normAutofit fontScale="62500" lnSpcReduction="20000"/>
          </a:bodyPr>
          <a:lstStyle/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44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زمينه</a:t>
            </a:r>
            <a:r>
              <a:rPr lang="fa-IR" sz="44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</a:t>
            </a:r>
            <a:r>
              <a:rPr lang="fa-IR" sz="44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هاي اصلي استفاده از کامپيوتر </a:t>
            </a:r>
          </a:p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44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در سيستم مديريت فني :</a:t>
            </a:r>
          </a:p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1400" dirty="0" smtClean="0">
              <a:solidFill>
                <a:srgbClr val="7030A0"/>
              </a:solidFill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41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 </a:t>
            </a:r>
            <a:r>
              <a:rPr lang="fa-IR" sz="51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بانک اطلاعاتي </a:t>
            </a:r>
            <a:r>
              <a:rPr lang="fa-IR" sz="51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؛ گزارش گيري از بانک اطلاعاتي  </a:t>
            </a:r>
          </a:p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51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 با سرعت و دقت بالا و در فرم هاي دلخواه </a:t>
            </a:r>
          </a:p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22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51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 </a:t>
            </a:r>
            <a:r>
              <a:rPr lang="fa-IR" sz="51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کنترل </a:t>
            </a:r>
            <a:r>
              <a:rPr lang="fa-IR" sz="51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؛ تهيه اطلاعات بازگشتي , کنترل زمان ها و </a:t>
            </a:r>
          </a:p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51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 برنامه هاي اجرايي و ...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32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</a:t>
            </a:r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12"/>
          </p:nvPr>
        </p:nvSpPr>
        <p:spPr bwMode="auto">
          <a:xfrm>
            <a:off x="0" y="6248400"/>
            <a:ext cx="914400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10EE4242-375A-489F-89DF-C50E2CBED7E2}" type="slidenum">
              <a:rPr lang="ar-SA" smtClean="0">
                <a:latin typeface="Arial" charset="0"/>
              </a:rPr>
              <a:pPr/>
              <a:t>277</a:t>
            </a:fld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14400" y="1600200"/>
            <a:ext cx="7543800" cy="37610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4320" lvl="0" indent="-274320" fontAlgn="auto">
              <a:lnSpc>
                <a:spcPct val="200000"/>
              </a:lnSpc>
              <a:spcBef>
                <a:spcPct val="20000"/>
              </a:spcBef>
              <a:spcAft>
                <a:spcPts val="0"/>
              </a:spcAft>
              <a:buClr>
                <a:srgbClr val="0099CC"/>
              </a:buClr>
              <a:buSzPct val="75000"/>
              <a:defRPr/>
            </a:pPr>
            <a:r>
              <a:rPr kumimoji="0" lang="fa-IR" sz="4000" kern="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</a:rPr>
              <a:t>نکته مهم :</a:t>
            </a:r>
          </a:p>
          <a:p>
            <a:pPr marL="274320" lvl="0" indent="-274320" fontAlgn="auto">
              <a:lnSpc>
                <a:spcPct val="200000"/>
              </a:lnSpc>
              <a:spcBef>
                <a:spcPct val="20000"/>
              </a:spcBef>
              <a:spcAft>
                <a:spcPts val="0"/>
              </a:spcAft>
              <a:buClr>
                <a:srgbClr val="0099CC"/>
              </a:buClr>
              <a:buSzPct val="75000"/>
              <a:defRPr/>
            </a:pPr>
            <a:r>
              <a:rPr kumimoji="0" lang="fa-IR" sz="3600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</a:rPr>
              <a:t>1. سياست گذاري , طراحي سيستم و تعيين روش ها</a:t>
            </a:r>
          </a:p>
          <a:p>
            <a:pPr marL="274320" lvl="0" indent="-274320" fontAlgn="auto">
              <a:lnSpc>
                <a:spcPct val="200000"/>
              </a:lnSpc>
              <a:spcBef>
                <a:spcPct val="20000"/>
              </a:spcBef>
              <a:spcAft>
                <a:spcPts val="0"/>
              </a:spcAft>
              <a:buClr>
                <a:srgbClr val="0099CC"/>
              </a:buClr>
              <a:buSzPct val="75000"/>
              <a:defRPr/>
            </a:pPr>
            <a:r>
              <a:rPr kumimoji="0" lang="fa-IR" sz="3600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</a:rPr>
              <a:t>2. تصميم گيري در مورد استفاده از کامپيوتر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 bwMode="auto">
          <a:xfrm>
            <a:off x="0" y="6248400"/>
            <a:ext cx="914400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10EE4242-375A-489F-89DF-C50E2CBED7E2}" type="slidenum">
              <a:rPr lang="ar-SA" smtClean="0">
                <a:latin typeface="Arial" charset="0"/>
              </a:rPr>
              <a:pPr/>
              <a:t>278</a:t>
            </a:fld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</p:sld>
</file>

<file path=ppt/slides/slide2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1" y="1196975"/>
            <a:ext cx="8208963" cy="5399088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در رابطه با نرم افزار هاي موجود در بازار :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1400" dirty="0" smtClean="0">
              <a:solidFill>
                <a:srgbClr val="7030A0"/>
              </a:solidFill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رعايت احتياط ضروري است . نكات: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14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1-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استفاده از نرم افزار هاي آماده موجود , بدون مطالعه و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ارزيابي دقيق , مي تواند طراحي سيستم را تحت الشعاع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نرم افزار قرار دهد 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16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</a:t>
            </a:r>
            <a:r>
              <a:rPr lang="fa-IR" sz="32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2-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ابتدا سيستم بايد به طور کامل طراحي شود ، سپس متناسب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 با سيستم , نرم افزاري مناسب انتخاب و تهيه گردد ؛ و اينكه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32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</p:txBody>
      </p:sp>
      <p:sp>
        <p:nvSpPr>
          <p:cNvPr id="4" name="Slide Number Placeholder 2"/>
          <p:cNvSpPr>
            <a:spLocks noGrp="1"/>
          </p:cNvSpPr>
          <p:nvPr>
            <p:ph type="sldNum" sz="quarter" idx="12"/>
          </p:nvPr>
        </p:nvSpPr>
        <p:spPr bwMode="auto">
          <a:xfrm>
            <a:off x="0" y="6248400"/>
            <a:ext cx="914400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10EE4242-375A-489F-89DF-C50E2CBED7E2}" type="slidenum">
              <a:rPr lang="ar-SA" smtClean="0">
                <a:latin typeface="Arial" charset="0"/>
              </a:rPr>
              <a:pPr/>
              <a:t>279</a:t>
            </a:fld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3" name="Rectangle 1"/>
          <p:cNvSpPr>
            <a:spLocks noChangeArrowheads="1"/>
          </p:cNvSpPr>
          <p:nvPr/>
        </p:nvSpPr>
        <p:spPr bwMode="auto">
          <a:xfrm>
            <a:off x="1428729" y="1074793"/>
            <a:ext cx="6715172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HMOJTABA" pitchFamily="2" charset="-78"/>
              </a:rPr>
              <a:t>Analysis of maintenance costs indicates  that a repair performed in the </a:t>
            </a:r>
            <a:r>
              <a:rPr kumimoji="1" lang="en-US" sz="2000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HMOJTABA" pitchFamily="2" charset="-78"/>
              </a:rPr>
              <a:t>run-to-failure</a:t>
            </a:r>
            <a:r>
              <a:rPr kumimoji="1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HMOJTABA" pitchFamily="2" charset="-78"/>
              </a:rPr>
              <a:t> mode will average about </a:t>
            </a:r>
            <a:r>
              <a:rPr kumimoji="1" lang="en-US" sz="2000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HMOJTABA" pitchFamily="2" charset="-78"/>
              </a:rPr>
              <a:t>three times higher</a:t>
            </a:r>
            <a:r>
              <a:rPr kumimoji="1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HMOJTABA" pitchFamily="2" charset="-78"/>
              </a:rPr>
              <a:t> than  the same repair made within a scheduled or preventive mode.  </a:t>
            </a:r>
            <a:endParaRPr kumimoji="1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HMOJTABA" pitchFamily="2" charset="-7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71604" y="3786190"/>
            <a:ext cx="8635634" cy="236988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lvl="0" algn="l" rtl="0" eaLnBrk="0" hangingPunct="0">
              <a:spcBef>
                <a:spcPts val="1200"/>
              </a:spcBef>
            </a:pPr>
            <a:r>
              <a:rPr lang="en-US" sz="2000" dirty="0" smtClean="0">
                <a:latin typeface="Calibri" pitchFamily="34" charset="0"/>
                <a:ea typeface="Calibri" pitchFamily="34" charset="0"/>
              </a:rPr>
              <a:t> Scheduling </a:t>
            </a:r>
            <a:r>
              <a:rPr lang="en-US" sz="2000" dirty="0">
                <a:latin typeface="Calibri" pitchFamily="34" charset="0"/>
                <a:ea typeface="Calibri" pitchFamily="34" charset="0"/>
              </a:rPr>
              <a:t>the repair minimizes:  </a:t>
            </a:r>
            <a:endParaRPr lang="en-US" sz="2000" dirty="0" smtClean="0">
              <a:latin typeface="Calibri" pitchFamily="34" charset="0"/>
              <a:ea typeface="Calibri" pitchFamily="34" charset="0"/>
            </a:endParaRPr>
          </a:p>
          <a:p>
            <a:pPr lvl="0" algn="l" rtl="0" eaLnBrk="0" hangingPunct="0">
              <a:spcBef>
                <a:spcPts val="1200"/>
              </a:spcBef>
            </a:pPr>
            <a:endParaRPr lang="en-US" sz="1000" dirty="0">
              <a:latin typeface="Calibri" pitchFamily="34" charset="0"/>
              <a:ea typeface="Calibri" pitchFamily="34" charset="0"/>
            </a:endParaRPr>
          </a:p>
          <a:p>
            <a:pPr lvl="0" algn="l" rtl="0" eaLnBrk="0" hangingPunct="0">
              <a:spcBef>
                <a:spcPts val="1200"/>
              </a:spcBef>
              <a:buFont typeface="Wingdings" pitchFamily="2" charset="2"/>
              <a:buChar char="Ø"/>
            </a:pPr>
            <a:r>
              <a:rPr lang="en-US" sz="2000" dirty="0">
                <a:latin typeface="Calibri" pitchFamily="34" charset="0"/>
                <a:ea typeface="Calibri" pitchFamily="34" charset="0"/>
              </a:rPr>
              <a:t>   the repair time ,</a:t>
            </a:r>
          </a:p>
          <a:p>
            <a:pPr lvl="0" algn="l" rtl="0" eaLnBrk="0" hangingPunct="0">
              <a:spcBef>
                <a:spcPts val="1200"/>
              </a:spcBef>
              <a:buFont typeface="Wingdings" pitchFamily="2" charset="2"/>
              <a:buChar char="Ø"/>
            </a:pPr>
            <a:r>
              <a:rPr lang="en-US" sz="2000" dirty="0">
                <a:latin typeface="Calibri" pitchFamily="34" charset="0"/>
                <a:ea typeface="Calibri" pitchFamily="34" charset="0"/>
              </a:rPr>
              <a:t>   and associated labor costs ,</a:t>
            </a:r>
          </a:p>
          <a:p>
            <a:pPr lvl="0" algn="l" rtl="0" eaLnBrk="0" hangingPunct="0">
              <a:spcBef>
                <a:spcPts val="1200"/>
              </a:spcBef>
              <a:buFont typeface="Wingdings" pitchFamily="2" charset="2"/>
              <a:buChar char="Ø"/>
            </a:pPr>
            <a:r>
              <a:rPr lang="en-US" sz="2000" dirty="0" smtClean="0">
                <a:latin typeface="Calibri" pitchFamily="34" charset="0"/>
                <a:ea typeface="Calibri" pitchFamily="34" charset="0"/>
              </a:rPr>
              <a:t>   and </a:t>
            </a:r>
            <a:r>
              <a:rPr lang="en-US" sz="2000" dirty="0">
                <a:latin typeface="Calibri" pitchFamily="34" charset="0"/>
                <a:ea typeface="Calibri" pitchFamily="34" charset="0"/>
              </a:rPr>
              <a:t>also reduces the negative impact of lost production.</a:t>
            </a:r>
            <a:endParaRPr lang="en-US" sz="2000" dirty="0"/>
          </a:p>
          <a:p>
            <a:endParaRPr lang="fa-IR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762000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CE2E2E33-DFBF-4F4A-BC99-5E9A13CEC4BF}" type="slidenum">
              <a:rPr lang="ar-SA" smtClean="0">
                <a:latin typeface="Arial" charset="0"/>
              </a:rPr>
              <a:pPr/>
              <a:t>28</a:t>
            </a:fld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25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2513" grpId="0"/>
      <p:bldP spid="6" grpId="0"/>
    </p:bldLst>
  </p:timing>
</p:sld>
</file>

<file path=ppt/slides/slide2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1" y="1196975"/>
            <a:ext cx="8208963" cy="5399088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شايد استفاده از نرم افزار ها براي برخي از زير سيستم هاي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طراحي شده مناسب باشد 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32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3-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در صورت مناسب بودن نرم افزار هاي موجود با سيستم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طراحي شده ي ما , هزينه خريد نرم افزار به مراتب پايين تر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از هزينه طراحي و ساخت نرم افزار خواهد بود 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32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4-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بررسي نرم افزار هاي موجود و شناخت آنها</a:t>
            </a:r>
          </a:p>
        </p:txBody>
      </p:sp>
      <p:sp>
        <p:nvSpPr>
          <p:cNvPr id="4" name="Slide Number Placeholder 2"/>
          <p:cNvSpPr>
            <a:spLocks noGrp="1"/>
          </p:cNvSpPr>
          <p:nvPr>
            <p:ph type="sldNum" sz="quarter" idx="12"/>
          </p:nvPr>
        </p:nvSpPr>
        <p:spPr bwMode="auto">
          <a:xfrm>
            <a:off x="0" y="6248400"/>
            <a:ext cx="914400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10EE4242-375A-489F-89DF-C50E2CBED7E2}" type="slidenum">
              <a:rPr lang="ar-SA" smtClean="0">
                <a:latin typeface="Arial" charset="0"/>
              </a:rPr>
              <a:pPr/>
              <a:t>280</a:t>
            </a:fld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1" y="1196975"/>
            <a:ext cx="8208963" cy="5399088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نمونه اي از خدمات قابل دريافت از کامپيوتر :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32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None/>
              <a:defRPr/>
            </a:pPr>
            <a:r>
              <a:rPr lang="fa-IR" sz="3200" dirty="0" smtClean="0">
                <a:solidFill>
                  <a:srgbClr val="00B9FA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1-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نمودار هاي سازماني براي بخش هاي اصلي نت شامل: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بخش مهندسي، انبار فني و بخش اجرايي .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32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solidFill>
                  <a:srgbClr val="00B9FA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2-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آمار نيروي انساني و امور مربوط به انسان ( استخدام , 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اخراج , حضور و غياب و ... ) .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32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solidFill>
                  <a:srgbClr val="00B9FA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3-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آمار هزينه ها ( امور نت ، مهندسي ، انبارها، ... ) .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32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</p:txBody>
      </p:sp>
      <p:sp>
        <p:nvSpPr>
          <p:cNvPr id="4" name="Slide Number Placeholder 2"/>
          <p:cNvSpPr>
            <a:spLocks noGrp="1"/>
          </p:cNvSpPr>
          <p:nvPr>
            <p:ph type="sldNum" sz="quarter" idx="12"/>
          </p:nvPr>
        </p:nvSpPr>
        <p:spPr bwMode="auto">
          <a:xfrm>
            <a:off x="0" y="6248400"/>
            <a:ext cx="914400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10EE4242-375A-489F-89DF-C50E2CBED7E2}" type="slidenum">
              <a:rPr lang="ar-SA" smtClean="0">
                <a:latin typeface="Arial" charset="0"/>
              </a:rPr>
              <a:pPr/>
              <a:t>281</a:t>
            </a:fld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1" y="1196975"/>
            <a:ext cx="8208963" cy="5399088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3200" dirty="0" smtClean="0">
              <a:solidFill>
                <a:srgbClr val="00B9FA"/>
              </a:solidFill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solidFill>
                  <a:srgbClr val="00B9FA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4-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آمار مربوط به روش ها و دستور العمل ها ( برنامه هاي </a:t>
            </a:r>
          </a:p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زمان بندي ، سوابق فني تجهيزات، .... ) .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32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solidFill>
                  <a:srgbClr val="00B9FA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5-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آمار مربوط به سيستم سفارشات و کنترل موجودي انبار </a:t>
            </a:r>
          </a:p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قطعات يدکي .</a:t>
            </a:r>
          </a:p>
        </p:txBody>
      </p:sp>
      <p:sp>
        <p:nvSpPr>
          <p:cNvPr id="4" name="Slide Number Placeholder 2"/>
          <p:cNvSpPr>
            <a:spLocks noGrp="1"/>
          </p:cNvSpPr>
          <p:nvPr>
            <p:ph type="sldNum" sz="quarter" idx="12"/>
          </p:nvPr>
        </p:nvSpPr>
        <p:spPr bwMode="auto">
          <a:xfrm>
            <a:off x="0" y="6248400"/>
            <a:ext cx="914400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10EE4242-375A-489F-89DF-C50E2CBED7E2}" type="slidenum">
              <a:rPr lang="ar-SA" smtClean="0">
                <a:latin typeface="Arial" charset="0"/>
              </a:rPr>
              <a:pPr/>
              <a:t>282</a:t>
            </a:fld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1" name="Rectangle 7"/>
          <p:cNvSpPr>
            <a:spLocks noGrp="1" noChangeArrowheads="1"/>
          </p:cNvSpPr>
          <p:nvPr>
            <p:ph type="body" idx="4294967295"/>
          </p:nvPr>
        </p:nvSpPr>
        <p:spPr>
          <a:xfrm>
            <a:off x="1" y="500064"/>
            <a:ext cx="6696075" cy="5399087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fa-IR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66"/>
              </a:buClr>
              <a:buFont typeface="Wingdings" pitchFamily="2" charset="2"/>
              <a:buChar char="Ù"/>
              <a:defRPr/>
            </a:pPr>
            <a:r>
              <a:rPr lang="fa-IR" dirty="0" err="1" smtClean="0">
                <a:solidFill>
                  <a:srgbClr val="96969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كليات</a:t>
            </a:r>
            <a:endParaRPr lang="fa-IR" dirty="0" smtClean="0">
              <a:solidFill>
                <a:srgbClr val="969696"/>
              </a:solidFill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66"/>
              </a:buClr>
              <a:buFont typeface="Wingdings" pitchFamily="2" charset="2"/>
              <a:buChar char="Ù"/>
              <a:defRPr/>
            </a:pPr>
            <a:r>
              <a:rPr lang="fa-IR" dirty="0" smtClean="0">
                <a:solidFill>
                  <a:srgbClr val="96969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برنامه ريزي و کنترل امور نگهداري و تعميرات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66"/>
              </a:buClr>
              <a:buFont typeface="Wingdings" pitchFamily="2" charset="2"/>
              <a:buChar char="Ù"/>
              <a:defRPr/>
            </a:pPr>
            <a:r>
              <a:rPr lang="fa-IR" dirty="0" smtClean="0">
                <a:solidFill>
                  <a:srgbClr val="96969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نمونه هايي از سيستم کنترل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66"/>
              </a:buClr>
              <a:buFont typeface="Wingdings" pitchFamily="2" charset="2"/>
              <a:buChar char="Ù"/>
              <a:defRPr/>
            </a:pPr>
            <a:r>
              <a:rPr lang="fa-IR" dirty="0" smtClean="0">
                <a:solidFill>
                  <a:srgbClr val="96969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مديريت و پرسنل بخش نگهداري و تعميرات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66"/>
              </a:buClr>
              <a:buFont typeface="Wingdings" pitchFamily="2" charset="2"/>
              <a:buChar char="Ù"/>
              <a:defRPr/>
            </a:pPr>
            <a:r>
              <a:rPr lang="fa-IR" dirty="0" err="1" smtClean="0">
                <a:solidFill>
                  <a:srgbClr val="96969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تشكيلات</a:t>
            </a:r>
            <a:r>
              <a:rPr lang="fa-IR" dirty="0" smtClean="0">
                <a:solidFill>
                  <a:srgbClr val="96969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</a:t>
            </a:r>
            <a:r>
              <a:rPr lang="fa-IR" dirty="0" err="1" smtClean="0">
                <a:solidFill>
                  <a:srgbClr val="96969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سازماني</a:t>
            </a:r>
            <a:r>
              <a:rPr lang="fa-IR" dirty="0" smtClean="0">
                <a:solidFill>
                  <a:srgbClr val="96969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</a:t>
            </a:r>
            <a:r>
              <a:rPr lang="fa-IR" dirty="0" err="1" smtClean="0">
                <a:solidFill>
                  <a:srgbClr val="96969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نگهداري</a:t>
            </a:r>
            <a:r>
              <a:rPr lang="fa-IR" dirty="0" smtClean="0">
                <a:solidFill>
                  <a:srgbClr val="96969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و </a:t>
            </a:r>
            <a:r>
              <a:rPr lang="fa-IR" dirty="0" err="1" smtClean="0">
                <a:solidFill>
                  <a:srgbClr val="96969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تعميرات</a:t>
            </a:r>
            <a:endParaRPr lang="en-US" dirty="0" smtClean="0">
              <a:solidFill>
                <a:srgbClr val="969696"/>
              </a:solidFill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66"/>
              </a:buClr>
              <a:buFont typeface="Wingdings" pitchFamily="2" charset="2"/>
              <a:buChar char="Ù"/>
              <a:defRPr/>
            </a:pPr>
            <a:r>
              <a:rPr lang="fa-IR" dirty="0" err="1" smtClean="0">
                <a:solidFill>
                  <a:srgbClr val="96969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بازرسيهاي</a:t>
            </a:r>
            <a:r>
              <a:rPr lang="fa-IR" dirty="0" smtClean="0">
                <a:solidFill>
                  <a:srgbClr val="96969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</a:t>
            </a:r>
            <a:r>
              <a:rPr lang="fa-IR" dirty="0" err="1" smtClean="0">
                <a:solidFill>
                  <a:srgbClr val="96969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فني</a:t>
            </a:r>
            <a:r>
              <a:rPr lang="fa-IR" dirty="0" smtClean="0">
                <a:solidFill>
                  <a:srgbClr val="96969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و </a:t>
            </a:r>
            <a:r>
              <a:rPr lang="fa-IR" dirty="0" err="1" smtClean="0">
                <a:solidFill>
                  <a:srgbClr val="96969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تعميرات</a:t>
            </a:r>
            <a:r>
              <a:rPr lang="fa-IR" dirty="0" smtClean="0">
                <a:solidFill>
                  <a:srgbClr val="96969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</a:t>
            </a:r>
            <a:r>
              <a:rPr lang="fa-IR" dirty="0" err="1" smtClean="0">
                <a:solidFill>
                  <a:srgbClr val="96969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پيشگيري</a:t>
            </a:r>
            <a:r>
              <a:rPr lang="fa-IR" dirty="0" smtClean="0">
                <a:solidFill>
                  <a:srgbClr val="96969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66"/>
              </a:buClr>
              <a:buFont typeface="Wingdings" pitchFamily="2" charset="2"/>
              <a:buChar char="Ù"/>
              <a:defRPr/>
            </a:pPr>
            <a:r>
              <a:rPr lang="fa-IR" dirty="0" err="1" smtClean="0">
                <a:solidFill>
                  <a:srgbClr val="96969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سيستمهاي</a:t>
            </a:r>
            <a:r>
              <a:rPr lang="fa-IR" dirty="0" smtClean="0">
                <a:solidFill>
                  <a:srgbClr val="96969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اطلاعات </a:t>
            </a:r>
            <a:r>
              <a:rPr lang="fa-IR" dirty="0" err="1" smtClean="0">
                <a:solidFill>
                  <a:srgbClr val="96969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بازگشتي</a:t>
            </a:r>
            <a:r>
              <a:rPr lang="fa-IR" dirty="0" smtClean="0">
                <a:solidFill>
                  <a:srgbClr val="96969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66"/>
              </a:buClr>
              <a:buFont typeface="Wingdings" pitchFamily="2" charset="2"/>
              <a:buChar char="Ù"/>
              <a:defRPr/>
            </a:pPr>
            <a:r>
              <a:rPr lang="fa-IR" dirty="0" err="1" smtClean="0">
                <a:solidFill>
                  <a:srgbClr val="96969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پيمانكاران</a:t>
            </a:r>
            <a:endParaRPr lang="fa-IR" dirty="0" smtClean="0">
              <a:solidFill>
                <a:srgbClr val="969696"/>
              </a:solidFill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66"/>
              </a:buClr>
              <a:buFont typeface="Wingdings" pitchFamily="2" charset="2"/>
              <a:buChar char="Ù"/>
              <a:defRPr/>
            </a:pPr>
            <a:r>
              <a:rPr lang="fa-IR" dirty="0" err="1" smtClean="0">
                <a:solidFill>
                  <a:srgbClr val="96969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استفاده از كامپيوتر در امور برنامه ريزي و كنترل 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66"/>
              </a:buClr>
              <a:buFont typeface="Wingdings" pitchFamily="2" charset="2"/>
              <a:buChar char="Ù"/>
              <a:defRPr/>
            </a:pPr>
            <a:r>
              <a:rPr lang="fa-IR" dirty="0" err="1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انبارهاي</a:t>
            </a:r>
            <a:r>
              <a:rPr lang="fa-IR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</a:t>
            </a:r>
            <a:r>
              <a:rPr lang="fa-IR" dirty="0" err="1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فني</a:t>
            </a:r>
            <a:r>
              <a:rPr lang="fa-IR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</a:t>
            </a:r>
            <a:endParaRPr lang="en-US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66"/>
              </a:buClr>
              <a:buFont typeface="Wingdings" pitchFamily="2" charset="2"/>
              <a:buNone/>
              <a:defRPr/>
            </a:pPr>
            <a:endParaRPr lang="en-US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</p:txBody>
      </p:sp>
      <p:sp>
        <p:nvSpPr>
          <p:cNvPr id="4" name="Slide Number Placeholder 2"/>
          <p:cNvSpPr>
            <a:spLocks noGrp="1"/>
          </p:cNvSpPr>
          <p:nvPr>
            <p:ph type="sldNum" sz="quarter" idx="12"/>
          </p:nvPr>
        </p:nvSpPr>
        <p:spPr bwMode="auto">
          <a:xfrm>
            <a:off x="0" y="6248400"/>
            <a:ext cx="914400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10EE4242-375A-489F-89DF-C50E2CBED7E2}" type="slidenum">
              <a:rPr lang="ar-SA" smtClean="0">
                <a:latin typeface="Arial" charset="0"/>
              </a:rPr>
              <a:pPr/>
              <a:t>283</a:t>
            </a:fld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8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Rectangle 6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2492376"/>
            <a:ext cx="7772400" cy="1470025"/>
          </a:xfrm>
        </p:spPr>
        <p:txBody>
          <a:bodyPr anchor="t"/>
          <a:lstStyle/>
          <a:p>
            <a:pPr algn="ctr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fa-IR" sz="7500" b="1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انبارهاي فني</a:t>
            </a:r>
            <a:endParaRPr lang="en-US" sz="7500" b="1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</p:txBody>
      </p:sp>
      <p:sp>
        <p:nvSpPr>
          <p:cNvPr id="4" name="Slide Number Placeholder 2"/>
          <p:cNvSpPr>
            <a:spLocks noGrp="1"/>
          </p:cNvSpPr>
          <p:nvPr>
            <p:ph type="sldNum" sz="quarter" idx="12"/>
          </p:nvPr>
        </p:nvSpPr>
        <p:spPr bwMode="auto">
          <a:xfrm>
            <a:off x="0" y="6248400"/>
            <a:ext cx="914400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10EE4242-375A-489F-89DF-C50E2CBED7E2}" type="slidenum">
              <a:rPr lang="ar-SA" smtClean="0">
                <a:latin typeface="Arial" charset="0"/>
              </a:rPr>
              <a:pPr/>
              <a:t>284</a:t>
            </a:fld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1" y="1196975"/>
            <a:ext cx="8208963" cy="5399088"/>
          </a:xfrm>
        </p:spPr>
        <p:txBody>
          <a:bodyPr>
            <a:normAutofit/>
          </a:bodyPr>
          <a:lstStyle/>
          <a:p>
            <a:pPr marL="533400" indent="-53340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انبار فني ( قطعات يدکي و مواد مصرفي ) :</a:t>
            </a:r>
          </a:p>
          <a:p>
            <a:pPr marL="533400" indent="-53340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18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533400" indent="-53340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::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يکي از سه بخش اصلي سيستم نت ، انبارفني مي باشد .</a:t>
            </a:r>
          </a:p>
          <a:p>
            <a:pPr marL="533400" indent="-53340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::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نقصان در تأمين قطعات يدکي و لوازم مصرفي مي تواند</a:t>
            </a:r>
          </a:p>
          <a:p>
            <a:pPr marL="533400" indent="-53340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امور نت را مختل کند و باعث رکود توليد شود .</a:t>
            </a:r>
          </a:p>
          <a:p>
            <a:pPr marL="533400" indent="-53340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:: </a:t>
            </a:r>
            <a:r>
              <a:rPr lang="fa-IR" sz="3200" dirty="0" smtClean="0">
                <a:solidFill>
                  <a:srgbClr val="CC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دو وظيفه مهم انبار فني :</a:t>
            </a:r>
          </a:p>
          <a:p>
            <a:pPr marL="533400" indent="-53340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</a:t>
            </a:r>
            <a:r>
              <a:rPr lang="fa-IR" sz="3200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-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انجام فعاليتهاي فيزيکي در رابطه با دريافت ، نگهداري </a:t>
            </a:r>
          </a:p>
          <a:p>
            <a:pPr marL="533400" indent="-53340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و صدور قطعات و لوازم.</a:t>
            </a:r>
          </a:p>
          <a:p>
            <a:pPr marL="533400" indent="-53340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</a:t>
            </a:r>
            <a:r>
              <a:rPr lang="fa-IR" sz="3200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-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کنترل ميزان موجودي انبار.</a:t>
            </a:r>
          </a:p>
        </p:txBody>
      </p:sp>
      <p:sp>
        <p:nvSpPr>
          <p:cNvPr id="4" name="Slide Number Placeholder 2"/>
          <p:cNvSpPr>
            <a:spLocks noGrp="1"/>
          </p:cNvSpPr>
          <p:nvPr>
            <p:ph type="sldNum" sz="quarter" idx="12"/>
          </p:nvPr>
        </p:nvSpPr>
        <p:spPr bwMode="auto">
          <a:xfrm>
            <a:off x="0" y="6248400"/>
            <a:ext cx="914400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10EE4242-375A-489F-89DF-C50E2CBED7E2}" type="slidenum">
              <a:rPr lang="ar-SA" smtClean="0">
                <a:latin typeface="Arial" charset="0"/>
              </a:rPr>
              <a:pPr/>
              <a:t>285</a:t>
            </a:fld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1" y="1196975"/>
            <a:ext cx="8208963" cy="5399088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::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از يک طرف کمبود قطعات يدکي و مواجه با کسري ، امور نت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و امور توليد را مختل مي کند . از طرف ديگر ذخيره انبوهي از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قطعات يدکي ، هزينه رکود سرمايه ، نياز به فضا ، پرسنل و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کلاً هزينه هاي انبارداري را به دنبال دارد 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32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نياز به يک سياست بهينه جهت تعديل اين دو هزينه وجود دارد 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سياست کنترل موجوديها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متصدي : 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بخش مهندسي در امور مديريت فني</a:t>
            </a:r>
          </a:p>
        </p:txBody>
      </p:sp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 bwMode="auto">
          <a:xfrm>
            <a:off x="0" y="6248400"/>
            <a:ext cx="914400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10EE4242-375A-489F-89DF-C50E2CBED7E2}" type="slidenum">
              <a:rPr lang="ar-SA" smtClean="0">
                <a:latin typeface="Arial" charset="0"/>
              </a:rPr>
              <a:pPr/>
              <a:t>286</a:t>
            </a:fld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1" y="1196975"/>
            <a:ext cx="8208963" cy="5399088"/>
          </a:xfrm>
        </p:spPr>
        <p:txBody>
          <a:bodyPr>
            <a:normAutofit fontScale="92500" lnSpcReduction="10000"/>
          </a:bodyPr>
          <a:lstStyle/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::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</a:t>
            </a:r>
            <a:r>
              <a:rPr lang="fa-IR" sz="32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پارامترهايي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که در اين سيستم بايد مقاديرشان تعيين شود :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18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</a:t>
            </a:r>
            <a:r>
              <a:rPr lang="fa-IR" sz="3200" dirty="0" smtClean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-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</a:t>
            </a:r>
            <a:r>
              <a:rPr lang="fa-IR" sz="3200" b="1" dirty="0" smtClean="0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تعيين نوع سيستم سفارش دهي</a:t>
            </a:r>
          </a:p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b="1" dirty="0" smtClean="0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- تعيين مقدار اقتصادي سفارش</a:t>
            </a:r>
          </a:p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b="1" dirty="0" smtClean="0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- تعيين فواصل بهينه سفارش دهي</a:t>
            </a:r>
          </a:p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b="1" dirty="0" smtClean="0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- تعيين مقدار ذخيره اطمينان براي هر کالا</a:t>
            </a:r>
          </a:p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b="1" dirty="0" smtClean="0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- تعيين سرعت و الگوي مصرف هر کالا ( سرعت مصرف يا </a:t>
            </a:r>
          </a:p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b="1" dirty="0" smtClean="0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نرخ تقاضا تصادفي است )</a:t>
            </a:r>
          </a:p>
        </p:txBody>
      </p:sp>
      <p:sp>
        <p:nvSpPr>
          <p:cNvPr id="4" name="Slide Number Placeholder 2"/>
          <p:cNvSpPr>
            <a:spLocks noGrp="1"/>
          </p:cNvSpPr>
          <p:nvPr>
            <p:ph type="sldNum" sz="quarter" idx="12"/>
          </p:nvPr>
        </p:nvSpPr>
        <p:spPr bwMode="auto">
          <a:xfrm>
            <a:off x="0" y="6248400"/>
            <a:ext cx="914400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10EE4242-375A-489F-89DF-C50E2CBED7E2}" type="slidenum">
              <a:rPr lang="ar-SA" smtClean="0">
                <a:latin typeface="Arial" charset="0"/>
              </a:rPr>
              <a:pPr/>
              <a:t>287</a:t>
            </a:fld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1" y="1196975"/>
            <a:ext cx="8208963" cy="5399088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32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::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اين پارامتر ها با هدف </a:t>
            </a:r>
            <a:r>
              <a:rPr lang="fa-IR" sz="32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حداقل کردن هزينه ها 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تعيين مي شوند 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32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هزينه هاي :</a:t>
            </a:r>
          </a:p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  </a:t>
            </a:r>
            <a:r>
              <a:rPr lang="fa-IR" sz="32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1.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انبارداري</a:t>
            </a:r>
          </a:p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  </a:t>
            </a:r>
            <a:r>
              <a:rPr lang="fa-IR" sz="32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2.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سفارش دهي</a:t>
            </a:r>
          </a:p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  </a:t>
            </a:r>
            <a:r>
              <a:rPr lang="fa-IR" sz="32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3. 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مواجه با کسري</a:t>
            </a:r>
          </a:p>
        </p:txBody>
      </p:sp>
      <p:sp>
        <p:nvSpPr>
          <p:cNvPr id="4" name="Slide Number Placeholder 2"/>
          <p:cNvSpPr>
            <a:spLocks noGrp="1"/>
          </p:cNvSpPr>
          <p:nvPr>
            <p:ph type="sldNum" sz="quarter" idx="12"/>
          </p:nvPr>
        </p:nvSpPr>
        <p:spPr bwMode="auto">
          <a:xfrm>
            <a:off x="0" y="6248400"/>
            <a:ext cx="914400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10EE4242-375A-489F-89DF-C50E2CBED7E2}" type="slidenum">
              <a:rPr lang="ar-SA" smtClean="0">
                <a:latin typeface="Arial" charset="0"/>
              </a:rPr>
              <a:pPr/>
              <a:t>288</a:t>
            </a:fld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1" y="1196975"/>
            <a:ext cx="8208963" cy="5399088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32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تعيين سياست هاي کنترل موجودي و تعيين </a:t>
            </a:r>
            <a:r>
              <a:rPr lang="fa-IR" sz="32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مقادير اقتصادي 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: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  براساس اطلاعات بازگشتي و گزارشات دريافتي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  ( آمار مستمر در مورد مصارف و هزينه ها و . . . )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   توسط بخش مهندسي در مديريت امور فني تهيه مي شود .</a:t>
            </a:r>
          </a:p>
        </p:txBody>
      </p:sp>
      <p:sp>
        <p:nvSpPr>
          <p:cNvPr id="252932" name="AutoShape 3"/>
          <p:cNvSpPr>
            <a:spLocks noChangeArrowheads="1"/>
          </p:cNvSpPr>
          <p:nvPr/>
        </p:nvSpPr>
        <p:spPr bwMode="auto">
          <a:xfrm rot="10800000">
            <a:off x="7740651" y="3141664"/>
            <a:ext cx="431800" cy="2159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1077501496 h 21600"/>
              <a:gd name="T4" fmla="*/ 2147483647 w 21600"/>
              <a:gd name="T5" fmla="*/ 2147483647 h 21600"/>
              <a:gd name="T6" fmla="*/ 2147483647 w 21600"/>
              <a:gd name="T7" fmla="*/ 1077501496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a-IR" sz="3200"/>
          </a:p>
        </p:txBody>
      </p:sp>
      <p:sp>
        <p:nvSpPr>
          <p:cNvPr id="252933" name="AutoShape 4"/>
          <p:cNvSpPr>
            <a:spLocks noChangeArrowheads="1"/>
          </p:cNvSpPr>
          <p:nvPr/>
        </p:nvSpPr>
        <p:spPr bwMode="auto">
          <a:xfrm rot="10800000">
            <a:off x="7740651" y="4868863"/>
            <a:ext cx="431800" cy="2159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1077501496 h 21600"/>
              <a:gd name="T4" fmla="*/ 2147483647 w 21600"/>
              <a:gd name="T5" fmla="*/ 2147483647 h 21600"/>
              <a:gd name="T6" fmla="*/ 2147483647 w 21600"/>
              <a:gd name="T7" fmla="*/ 1077501496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a-IR" sz="3200"/>
          </a:p>
        </p:txBody>
      </p:sp>
      <p:sp>
        <p:nvSpPr>
          <p:cNvPr id="6" name="Slide Number Placeholder 2"/>
          <p:cNvSpPr>
            <a:spLocks noGrp="1"/>
          </p:cNvSpPr>
          <p:nvPr>
            <p:ph type="sldNum" sz="quarter" idx="12"/>
          </p:nvPr>
        </p:nvSpPr>
        <p:spPr bwMode="auto">
          <a:xfrm>
            <a:off x="0" y="6248400"/>
            <a:ext cx="914400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10EE4242-375A-489F-89DF-C50E2CBED7E2}" type="slidenum">
              <a:rPr lang="ar-SA" smtClean="0">
                <a:latin typeface="Arial" charset="0"/>
              </a:rPr>
              <a:pPr/>
              <a:t>289</a:t>
            </a:fld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7" name="Rectangle 1"/>
          <p:cNvSpPr>
            <a:spLocks noChangeArrowheads="1"/>
          </p:cNvSpPr>
          <p:nvPr/>
        </p:nvSpPr>
        <p:spPr bwMode="auto">
          <a:xfrm>
            <a:off x="1259632" y="1168256"/>
            <a:ext cx="7704856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HMOJTABA" pitchFamily="2" charset="-78"/>
              </a:rPr>
              <a:t>All </a:t>
            </a:r>
            <a:r>
              <a:rPr kumimoji="1" lang="en-US" sz="2000" b="1" i="1" u="sng" strike="noStrike" cap="none" normalizeH="0" baseline="0" dirty="0" smtClean="0">
                <a:ln>
                  <a:noFill/>
                </a:ln>
                <a:solidFill>
                  <a:srgbClr val="CC6600"/>
                </a:solidFill>
                <a:effectLst/>
                <a:latin typeface="Calibri" pitchFamily="34" charset="0"/>
                <a:ea typeface="Calibri" pitchFamily="34" charset="0"/>
                <a:cs typeface="HMOJTABA" pitchFamily="2" charset="-78"/>
              </a:rPr>
              <a:t>preventive maintenance</a:t>
            </a:r>
            <a:r>
              <a:rPr kumimoji="1" lang="en-US" sz="2000" b="1" i="1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HMOJTABA" pitchFamily="2" charset="-78"/>
              </a:rPr>
              <a:t> </a:t>
            </a:r>
            <a:r>
              <a:rPr kumimoji="1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HMOJTABA" pitchFamily="2" charset="-78"/>
              </a:rPr>
              <a:t>management programs are </a:t>
            </a:r>
            <a:r>
              <a:rPr kumimoji="1" lang="en-US" sz="2000" b="1" i="1" u="sng" strike="noStrike" cap="none" normalizeH="0" baseline="0" dirty="0" smtClean="0">
                <a:ln>
                  <a:noFill/>
                </a:ln>
                <a:solidFill>
                  <a:srgbClr val="CC6600"/>
                </a:solidFill>
                <a:effectLst/>
                <a:latin typeface="Calibri" pitchFamily="34" charset="0"/>
                <a:ea typeface="Calibri" pitchFamily="34" charset="0"/>
                <a:cs typeface="HMOJTABA" pitchFamily="2" charset="-78"/>
              </a:rPr>
              <a:t>time - based</a:t>
            </a:r>
            <a:r>
              <a:rPr kumimoji="1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HMOJTABA" pitchFamily="2" charset="-78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HMOJTABA" pitchFamily="2" charset="-78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HMOJTABA" pitchFamily="2" charset="-78"/>
              </a:rPr>
              <a:t>Maintenance tasks are based on elapsed time or hours of operation.</a:t>
            </a:r>
          </a:p>
        </p:txBody>
      </p:sp>
      <p:sp>
        <p:nvSpPr>
          <p:cNvPr id="6" name="Rectangle 5"/>
          <p:cNvSpPr/>
          <p:nvPr/>
        </p:nvSpPr>
        <p:spPr>
          <a:xfrm>
            <a:off x="1357290" y="2928935"/>
            <a:ext cx="7535191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lnSpc>
                <a:spcPct val="150000"/>
              </a:lnSpc>
            </a:pPr>
            <a:r>
              <a:rPr lang="fa-IR" sz="1800" dirty="0" smtClean="0">
                <a:solidFill>
                  <a:srgbClr val="00B050"/>
                </a:solidFill>
              </a:rPr>
              <a:t>.</a:t>
            </a:r>
            <a:r>
              <a:rPr lang="en-US" sz="2000" dirty="0" smtClean="0">
                <a:solidFill>
                  <a:srgbClr val="CC6600"/>
                </a:solidFill>
              </a:rPr>
              <a:t>The </a:t>
            </a:r>
            <a:r>
              <a:rPr lang="en-US" sz="2000" dirty="0">
                <a:solidFill>
                  <a:srgbClr val="CC6600"/>
                </a:solidFill>
              </a:rPr>
              <a:t>actual implementation of preventive maintenance varies </a:t>
            </a:r>
            <a:r>
              <a:rPr lang="en-US" sz="2000" dirty="0" smtClean="0">
                <a:solidFill>
                  <a:srgbClr val="CC6600"/>
                </a:solidFill>
              </a:rPr>
              <a:t>greatly:</a:t>
            </a:r>
            <a:endParaRPr lang="fa-IR" sz="2000" dirty="0">
              <a:solidFill>
                <a:srgbClr val="CC6600"/>
              </a:solidFill>
            </a:endParaRPr>
          </a:p>
        </p:txBody>
      </p:sp>
      <p:sp>
        <p:nvSpPr>
          <p:cNvPr id="193538" name="Rectangle 2"/>
          <p:cNvSpPr>
            <a:spLocks noChangeArrowheads="1"/>
          </p:cNvSpPr>
          <p:nvPr/>
        </p:nvSpPr>
        <p:spPr bwMode="auto">
          <a:xfrm>
            <a:off x="467545" y="4221088"/>
            <a:ext cx="728667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 typeface="+mj-lt"/>
              <a:buAutoNum type="arabicParenR"/>
              <a:tabLst/>
            </a:pPr>
            <a:r>
              <a:rPr lang="en-US" sz="2000" dirty="0"/>
              <a:t>Some </a:t>
            </a:r>
            <a:r>
              <a:rPr lang="en-US" sz="2000" dirty="0" smtClean="0"/>
              <a:t>programs are limited </a:t>
            </a:r>
            <a:r>
              <a:rPr lang="en-US" sz="2000" dirty="0"/>
              <a:t>and consist of </a:t>
            </a:r>
            <a:r>
              <a:rPr lang="en-US" sz="2000" dirty="0" smtClean="0"/>
              <a:t>only lubrication  </a:t>
            </a:r>
            <a:r>
              <a:rPr lang="en-US" sz="2000" dirty="0"/>
              <a:t>and minor adjustments.</a:t>
            </a:r>
          </a:p>
        </p:txBody>
      </p:sp>
      <p:sp>
        <p:nvSpPr>
          <p:cNvPr id="193539" name="Rectangle 3"/>
          <p:cNvSpPr>
            <a:spLocks noChangeArrowheads="1"/>
          </p:cNvSpPr>
          <p:nvPr/>
        </p:nvSpPr>
        <p:spPr bwMode="auto">
          <a:xfrm>
            <a:off x="467545" y="5255042"/>
            <a:ext cx="6929487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indent="-457200" algn="l" rtl="0" eaLnBrk="0" hangingPunct="0">
              <a:spcBef>
                <a:spcPts val="1200"/>
              </a:spcBef>
              <a:buAutoNum type="arabicParenR" startAt="2"/>
            </a:pPr>
            <a:r>
              <a:rPr lang="en-US" sz="2000" dirty="0" smtClean="0"/>
              <a:t>Comprehensive </a:t>
            </a:r>
            <a:r>
              <a:rPr lang="en-US" sz="2000" dirty="0"/>
              <a:t>preventive maintenance programs </a:t>
            </a:r>
            <a:r>
              <a:rPr lang="en-US" sz="2000" dirty="0" smtClean="0"/>
              <a:t>  </a:t>
            </a:r>
          </a:p>
          <a:p>
            <a:pPr algn="l" rtl="0" eaLnBrk="0" hangingPunct="0">
              <a:spcBef>
                <a:spcPts val="1200"/>
              </a:spcBef>
            </a:pPr>
            <a:r>
              <a:rPr lang="en-US" sz="2000" dirty="0"/>
              <a:t> </a:t>
            </a:r>
            <a:r>
              <a:rPr lang="en-US" sz="2000" dirty="0" smtClean="0"/>
              <a:t>      schedule repairs</a:t>
            </a:r>
            <a:r>
              <a:rPr lang="en-US" sz="2000" dirty="0"/>
              <a:t>, lubrication</a:t>
            </a:r>
            <a:r>
              <a:rPr lang="en-US" sz="2000" dirty="0" smtClean="0"/>
              <a:t>, adjustments</a:t>
            </a:r>
            <a:r>
              <a:rPr lang="en-US" sz="2000" dirty="0"/>
              <a:t>, and </a:t>
            </a:r>
            <a:r>
              <a:rPr lang="en-US" sz="2000" dirty="0" smtClean="0"/>
              <a:t>  </a:t>
            </a:r>
          </a:p>
          <a:p>
            <a:pPr algn="l" rtl="0" eaLnBrk="0" hangingPunct="0">
              <a:spcBef>
                <a:spcPts val="1200"/>
              </a:spcBef>
            </a:pPr>
            <a:r>
              <a:rPr lang="en-US" sz="2000" dirty="0"/>
              <a:t> </a:t>
            </a:r>
            <a:r>
              <a:rPr lang="en-US" sz="2000" dirty="0" smtClean="0"/>
              <a:t>      machine </a:t>
            </a:r>
            <a:r>
              <a:rPr lang="en-US" sz="2000" dirty="0"/>
              <a:t>rebuilds for </a:t>
            </a:r>
            <a:r>
              <a:rPr lang="en-US" sz="2000" dirty="0" smtClean="0"/>
              <a:t>all critical </a:t>
            </a:r>
            <a:r>
              <a:rPr lang="en-US" sz="2000" dirty="0"/>
              <a:t>plant machinery. </a:t>
            </a:r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762000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CE2E2E33-DFBF-4F4A-BC99-5E9A13CEC4BF}" type="slidenum">
              <a:rPr lang="ar-SA" smtClean="0">
                <a:latin typeface="Arial" charset="0"/>
              </a:rPr>
              <a:pPr/>
              <a:t>29</a:t>
            </a:fld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35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93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935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3537" grpId="0"/>
      <p:bldP spid="6" grpId="0"/>
      <p:bldP spid="193538" grpId="0"/>
      <p:bldP spid="193539" grpId="0"/>
    </p:bldLst>
  </p:timing>
</p:sld>
</file>

<file path=ppt/slides/slide2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1" y="1196975"/>
            <a:ext cx="8208963" cy="5399088"/>
          </a:xfrm>
        </p:spPr>
        <p:txBody>
          <a:bodyPr>
            <a:normAutofit/>
          </a:bodyPr>
          <a:lstStyle/>
          <a:p>
            <a:pPr marL="711200" indent="-71120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بخش هاي اصلي انبار فني :</a:t>
            </a:r>
          </a:p>
          <a:p>
            <a:pPr marL="711200" indent="-711200" eaLnBrk="1" fontAlgn="auto" hangingPunct="1">
              <a:spcAft>
                <a:spcPts val="0"/>
              </a:spcAft>
              <a:buSzPct val="85000"/>
              <a:buFont typeface="Wingdings" pitchFamily="2" charset="2"/>
              <a:buAutoNum type="romanUcPeriod"/>
              <a:defRPr/>
            </a:pPr>
            <a:r>
              <a:rPr lang="fa-IR" sz="3200" dirty="0" smtClean="0">
                <a:solidFill>
                  <a:srgbClr val="00B9FA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وظايف بخش کنترل موجوديها در انبار فني :</a:t>
            </a:r>
          </a:p>
          <a:p>
            <a:pPr marL="711200" indent="-711200" eaLnBrk="1" fontAlgn="auto" hangingPunct="1">
              <a:spcAft>
                <a:spcPts val="0"/>
              </a:spcAft>
              <a:buSzPct val="85000"/>
              <a:buFont typeface="Wingdings" pitchFamily="2" charset="2"/>
              <a:buNone/>
              <a:defRPr/>
            </a:pPr>
            <a:endParaRPr lang="fa-IR" sz="3200" dirty="0" smtClean="0">
              <a:solidFill>
                <a:srgbClr val="00B9FA"/>
              </a:solidFill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711200" indent="-711200" eaLnBrk="1" fontAlgn="auto" hangingPunct="1">
              <a:spcAft>
                <a:spcPts val="0"/>
              </a:spcAft>
              <a:buSzPct val="85000"/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 </a:t>
            </a:r>
            <a:r>
              <a:rPr lang="fa-IR" sz="3200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-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نگهداري يک سيستم منظم از وضعيت و پارامترهاي موجودي </a:t>
            </a:r>
          </a:p>
          <a:p>
            <a:pPr marL="711200" indent="-711200" eaLnBrk="1" fontAlgn="auto" hangingPunct="1">
              <a:spcAft>
                <a:spcPts val="0"/>
              </a:spcAft>
              <a:buSzPct val="85000"/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 </a:t>
            </a:r>
            <a:r>
              <a:rPr lang="fa-IR" sz="3200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-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ارسال گزارشات دقيق به بخش مهندسي</a:t>
            </a:r>
          </a:p>
          <a:p>
            <a:pPr marL="711200" indent="-711200" eaLnBrk="1" fontAlgn="auto" hangingPunct="1">
              <a:spcAft>
                <a:spcPts val="0"/>
              </a:spcAft>
              <a:buSzPct val="85000"/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 </a:t>
            </a:r>
            <a:r>
              <a:rPr lang="fa-IR" sz="3200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-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صدور سفارش خريد بر اساس سياست هاي تعيين شده</a:t>
            </a:r>
          </a:p>
          <a:p>
            <a:pPr marL="711200" indent="-711200" eaLnBrk="1" fontAlgn="auto" hangingPunct="1">
              <a:spcAft>
                <a:spcPts val="0"/>
              </a:spcAft>
              <a:buSzPct val="85000"/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 </a:t>
            </a:r>
            <a:r>
              <a:rPr lang="fa-IR" sz="3200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-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کدگذاري اجناس و اقلام در انبار </a:t>
            </a:r>
          </a:p>
        </p:txBody>
      </p:sp>
      <p:sp>
        <p:nvSpPr>
          <p:cNvPr id="4" name="Slide Number Placeholder 2"/>
          <p:cNvSpPr>
            <a:spLocks noGrp="1"/>
          </p:cNvSpPr>
          <p:nvPr>
            <p:ph type="sldNum" sz="quarter" idx="12"/>
          </p:nvPr>
        </p:nvSpPr>
        <p:spPr bwMode="auto">
          <a:xfrm>
            <a:off x="0" y="6248400"/>
            <a:ext cx="914400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10EE4242-375A-489F-89DF-C50E2CBED7E2}" type="slidenum">
              <a:rPr lang="ar-SA" smtClean="0">
                <a:latin typeface="Arial" charset="0"/>
              </a:rPr>
              <a:pPr/>
              <a:t>290</a:t>
            </a:fld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1" y="1196975"/>
            <a:ext cx="8208963" cy="5399088"/>
          </a:xfrm>
        </p:spPr>
        <p:txBody>
          <a:bodyPr>
            <a:normAutofit/>
          </a:bodyPr>
          <a:lstStyle/>
          <a:p>
            <a:pPr marL="711200" indent="-71120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32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711200" indent="-71120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در رابطه با فعاليت هاي فيزيکي ( نگهداري , دريافت و صدور </a:t>
            </a:r>
          </a:p>
          <a:p>
            <a:pPr marL="711200" indent="-71120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کالاها )</a:t>
            </a:r>
          </a:p>
          <a:p>
            <a:pPr marL="711200" indent="-711200" eaLnBrk="1" fontAlgn="auto" hangingPunct="1">
              <a:spcAft>
                <a:spcPts val="0"/>
              </a:spcAft>
              <a:buFont typeface="Wingdings" pitchFamily="2" charset="2"/>
              <a:buAutoNum type="romanUcPeriod" startAt="2"/>
              <a:defRPr/>
            </a:pPr>
            <a:r>
              <a:rPr lang="fa-IR" sz="3200" dirty="0" smtClean="0">
                <a:solidFill>
                  <a:srgbClr val="00B9FA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نگهداري موجودي ها :</a:t>
            </a:r>
          </a:p>
          <a:p>
            <a:pPr marL="711200" indent="-711200" eaLnBrk="1" fontAlgn="auto" hangingPunct="1">
              <a:spcAft>
                <a:spcPts val="0"/>
              </a:spcAft>
              <a:buFont typeface="Wingdings" pitchFamily="2" charset="2"/>
              <a:buAutoNum type="romanUcPeriod" startAt="2"/>
              <a:defRPr/>
            </a:pPr>
            <a:endParaRPr lang="fa-IR" sz="3200" dirty="0" smtClean="0">
              <a:solidFill>
                <a:srgbClr val="00B9FA"/>
              </a:solidFill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711200" indent="-71120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بر اساس دستور العمل هاي فني و توصيه هاي سازندگان و نيز </a:t>
            </a:r>
          </a:p>
          <a:p>
            <a:pPr marL="711200" indent="-71120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تجربه و آگاهي علمي مسئولين انبار جهت جلوگيري از فاسد </a:t>
            </a:r>
          </a:p>
          <a:p>
            <a:pPr marL="711200" indent="-71120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شدن و صدمه ديدن قطعات و لوازم .</a:t>
            </a:r>
          </a:p>
        </p:txBody>
      </p:sp>
      <p:sp>
        <p:nvSpPr>
          <p:cNvPr id="4" name="Slide Number Placeholder 2"/>
          <p:cNvSpPr>
            <a:spLocks noGrp="1"/>
          </p:cNvSpPr>
          <p:nvPr>
            <p:ph type="sldNum" sz="quarter" idx="12"/>
          </p:nvPr>
        </p:nvSpPr>
        <p:spPr bwMode="auto">
          <a:xfrm>
            <a:off x="0" y="6248400"/>
            <a:ext cx="914400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10EE4242-375A-489F-89DF-C50E2CBED7E2}" type="slidenum">
              <a:rPr lang="ar-SA" smtClean="0">
                <a:latin typeface="Arial" charset="0"/>
              </a:rPr>
              <a:pPr/>
              <a:t>291</a:t>
            </a:fld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1" y="1196975"/>
            <a:ext cx="8208963" cy="5399088"/>
          </a:xfrm>
        </p:spPr>
        <p:txBody>
          <a:bodyPr>
            <a:normAutofit/>
          </a:bodyPr>
          <a:lstStyle/>
          <a:p>
            <a:pPr marL="711200" indent="-71120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32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711200" indent="-711200" eaLnBrk="1" fontAlgn="auto" hangingPunct="1">
              <a:spcAft>
                <a:spcPts val="0"/>
              </a:spcAft>
              <a:buFont typeface="Wingdings" pitchFamily="2" charset="2"/>
              <a:buAutoNum type="romanUcPeriod" startAt="3"/>
              <a:defRPr/>
            </a:pPr>
            <a:r>
              <a:rPr lang="fa-IR" sz="3200" dirty="0" smtClean="0">
                <a:solidFill>
                  <a:srgbClr val="00B9FA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دريافت ( واردات ) :</a:t>
            </a:r>
          </a:p>
          <a:p>
            <a:pPr marL="711200" indent="-71120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3200" dirty="0" smtClean="0">
              <a:solidFill>
                <a:srgbClr val="00B9FA"/>
              </a:solidFill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711200" indent="-71120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- دريافت کالا از فروشندگان .</a:t>
            </a:r>
          </a:p>
          <a:p>
            <a:pPr marL="711200" indent="-71120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- بررسي کيفيت کالاها بر اساس مشخصات فني و بررسي </a:t>
            </a:r>
          </a:p>
          <a:p>
            <a:pPr marL="711200" indent="-71120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 کميت کالاها بر اساس سفارش خريد .</a:t>
            </a:r>
          </a:p>
          <a:p>
            <a:pPr marL="711200" indent="-71120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- تحويل کالا ها به قسمت نگهداري .</a:t>
            </a:r>
          </a:p>
          <a:p>
            <a:pPr marL="711200" indent="-71120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- گزارش به قسمت کنترل موجودي ها .</a:t>
            </a:r>
          </a:p>
        </p:txBody>
      </p:sp>
      <p:sp>
        <p:nvSpPr>
          <p:cNvPr id="4" name="Slide Number Placeholder 2"/>
          <p:cNvSpPr>
            <a:spLocks noGrp="1"/>
          </p:cNvSpPr>
          <p:nvPr>
            <p:ph type="sldNum" sz="quarter" idx="12"/>
          </p:nvPr>
        </p:nvSpPr>
        <p:spPr bwMode="auto">
          <a:xfrm>
            <a:off x="0" y="6248400"/>
            <a:ext cx="914400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10EE4242-375A-489F-89DF-C50E2CBED7E2}" type="slidenum">
              <a:rPr lang="ar-SA" smtClean="0">
                <a:latin typeface="Arial" charset="0"/>
              </a:rPr>
              <a:pPr/>
              <a:t>292</a:t>
            </a:fld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1" y="1196975"/>
            <a:ext cx="8208963" cy="5399088"/>
          </a:xfrm>
        </p:spPr>
        <p:txBody>
          <a:bodyPr>
            <a:normAutofit/>
          </a:bodyPr>
          <a:lstStyle/>
          <a:p>
            <a:pPr marL="711200" indent="-71120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32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711200" indent="-711200" eaLnBrk="1" fontAlgn="auto" hangingPunct="1">
              <a:spcAft>
                <a:spcPts val="0"/>
              </a:spcAft>
              <a:buFont typeface="Wingdings" pitchFamily="2" charset="2"/>
              <a:buAutoNum type="romanUcPeriod" startAt="4"/>
              <a:defRPr/>
            </a:pPr>
            <a:r>
              <a:rPr lang="fa-IR" sz="3200" dirty="0" smtClean="0">
                <a:solidFill>
                  <a:srgbClr val="00B9FA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صدور ( صادرات ) :</a:t>
            </a:r>
          </a:p>
          <a:p>
            <a:pPr marL="711200" indent="-71120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3200" dirty="0" smtClean="0">
              <a:solidFill>
                <a:srgbClr val="00B9FA"/>
              </a:solidFill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711200" indent="-71120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</a:t>
            </a:r>
            <a:r>
              <a:rPr lang="fa-IR" sz="3200" dirty="0" smtClean="0">
                <a:solidFill>
                  <a:srgbClr val="FF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-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صدور کالا به مصرف کنندگان ( امور اجرايي نت ) بر </a:t>
            </a:r>
          </a:p>
          <a:p>
            <a:pPr marL="711200" indent="-71120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 اساس مجوز صدور کالا</a:t>
            </a:r>
          </a:p>
          <a:p>
            <a:pPr marL="711200" indent="-71120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32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711200" indent="-71120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</a:t>
            </a:r>
            <a:r>
              <a:rPr lang="fa-IR" sz="3200" dirty="0" smtClean="0">
                <a:solidFill>
                  <a:srgbClr val="FF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-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شمارش مقدار کالاها (هماهنگي با قسمت کنترل موجودي ها)</a:t>
            </a:r>
          </a:p>
        </p:txBody>
      </p:sp>
      <p:sp>
        <p:nvSpPr>
          <p:cNvPr id="4" name="Slide Number Placeholder 2"/>
          <p:cNvSpPr>
            <a:spLocks noGrp="1"/>
          </p:cNvSpPr>
          <p:nvPr>
            <p:ph type="sldNum" sz="quarter" idx="12"/>
          </p:nvPr>
        </p:nvSpPr>
        <p:spPr bwMode="auto">
          <a:xfrm>
            <a:off x="0" y="6248400"/>
            <a:ext cx="914400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10EE4242-375A-489F-89DF-C50E2CBED7E2}" type="slidenum">
              <a:rPr lang="ar-SA" smtClean="0">
                <a:latin typeface="Arial" charset="0"/>
              </a:rPr>
              <a:pPr/>
              <a:t>293</a:t>
            </a:fld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81299" name="Group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5900391"/>
              </p:ext>
            </p:extLst>
          </p:nvPr>
        </p:nvGraphicFramePr>
        <p:xfrm>
          <a:off x="3635375" y="1740408"/>
          <a:ext cx="4751388" cy="4507992"/>
        </p:xfrm>
        <a:graphic>
          <a:graphicData uri="http://schemas.openxmlformats.org/drawingml/2006/table">
            <a:tbl>
              <a:tblPr rtl="1"/>
              <a:tblGrid>
                <a:gridCol w="4751388"/>
              </a:tblGrid>
              <a:tr h="2155698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HMOJTABA" pitchFamily="2" charset="-78"/>
                        </a:rPr>
                        <a:t>بخش کنترل موجودي ها </a:t>
                      </a:r>
                    </a:p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HMOJTABA" pitchFamily="2" charset="-78"/>
                        </a:rPr>
                        <a:t>( اجراي سياست هاي بخش مهندسي )</a:t>
                      </a:r>
                      <a:endParaRPr kumimoji="0" lang="en-U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HMOJTABA" pitchFamily="2" charset="-7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52294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HMOJTABA" pitchFamily="2" charset="-78"/>
                        </a:rPr>
                        <a:t>بخش فيزيکي :</a:t>
                      </a:r>
                    </a:p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HMOJTABA" pitchFamily="2" charset="-78"/>
                        </a:rPr>
                        <a:t>  - دريافت</a:t>
                      </a:r>
                    </a:p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HMOJTABA" pitchFamily="2" charset="-78"/>
                        </a:rPr>
                        <a:t>  - نگهداري </a:t>
                      </a:r>
                    </a:p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HMOJTABA" pitchFamily="2" charset="-78"/>
                        </a:rPr>
                        <a:t>  - صدور</a:t>
                      </a:r>
                      <a:endParaRPr kumimoji="0" lang="en-U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HMOJTABA" pitchFamily="2" charset="-7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58058" name="Text Box 20"/>
          <p:cNvSpPr txBox="1">
            <a:spLocks noChangeArrowheads="1"/>
          </p:cNvSpPr>
          <p:nvPr/>
        </p:nvSpPr>
        <p:spPr bwMode="auto">
          <a:xfrm>
            <a:off x="6096000" y="762000"/>
            <a:ext cx="102944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a-IR" sz="3200" dirty="0"/>
              <a:t>انبار </a:t>
            </a:r>
            <a:r>
              <a:rPr lang="fa-IR" sz="3200" dirty="0" smtClean="0"/>
              <a:t>فني</a:t>
            </a:r>
            <a:endParaRPr lang="en-US" sz="3200" dirty="0"/>
          </a:p>
        </p:txBody>
      </p:sp>
      <p:sp>
        <p:nvSpPr>
          <p:cNvPr id="258059" name="Text Box 21"/>
          <p:cNvSpPr txBox="1">
            <a:spLocks noChangeArrowheads="1"/>
          </p:cNvSpPr>
          <p:nvPr/>
        </p:nvSpPr>
        <p:spPr bwMode="auto">
          <a:xfrm>
            <a:off x="179388" y="3500438"/>
            <a:ext cx="2609851" cy="1077218"/>
          </a:xfrm>
          <a:prstGeom prst="rect">
            <a:avLst/>
          </a:prstGeom>
          <a:noFill/>
          <a:ln w="28575">
            <a:solidFill>
              <a:srgbClr val="FFCC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a-IR" sz="3200" dirty="0"/>
              <a:t>بخش </a:t>
            </a:r>
            <a:r>
              <a:rPr lang="fa-IR" sz="3200" dirty="0" smtClean="0"/>
              <a:t>مهندسي </a:t>
            </a:r>
            <a:endParaRPr lang="fa-IR" sz="3200" dirty="0"/>
          </a:p>
          <a:p>
            <a:pPr algn="ctr"/>
            <a:r>
              <a:rPr lang="fa-IR" sz="3200" dirty="0"/>
              <a:t>( </a:t>
            </a:r>
            <a:r>
              <a:rPr lang="fa-IR" sz="3200" dirty="0" smtClean="0"/>
              <a:t>سياست گذاري </a:t>
            </a:r>
            <a:r>
              <a:rPr lang="fa-IR" sz="3200" dirty="0"/>
              <a:t>)</a:t>
            </a:r>
            <a:endParaRPr lang="en-US" sz="3200" dirty="0"/>
          </a:p>
        </p:txBody>
      </p:sp>
      <p:sp>
        <p:nvSpPr>
          <p:cNvPr id="258060" name="Line 22"/>
          <p:cNvSpPr>
            <a:spLocks noChangeShapeType="1"/>
          </p:cNvSpPr>
          <p:nvPr/>
        </p:nvSpPr>
        <p:spPr bwMode="auto">
          <a:xfrm>
            <a:off x="2987675" y="4076700"/>
            <a:ext cx="647700" cy="0"/>
          </a:xfrm>
          <a:prstGeom prst="line">
            <a:avLst/>
          </a:prstGeom>
          <a:noFill/>
          <a:ln w="76200">
            <a:solidFill>
              <a:srgbClr val="FF66FF"/>
            </a:solidFill>
            <a:round/>
            <a:headEnd type="oval" w="med" len="med"/>
            <a:tailEnd type="stealth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2"/>
          <p:cNvSpPr>
            <a:spLocks noGrp="1"/>
          </p:cNvSpPr>
          <p:nvPr>
            <p:ph type="sldNum" sz="quarter" idx="12"/>
          </p:nvPr>
        </p:nvSpPr>
        <p:spPr bwMode="auto">
          <a:xfrm>
            <a:off x="0" y="6248400"/>
            <a:ext cx="914400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10EE4242-375A-489F-89DF-C50E2CBED7E2}" type="slidenum">
              <a:rPr lang="ar-SA" smtClean="0">
                <a:latin typeface="Arial" charset="0"/>
              </a:rPr>
              <a:pPr/>
              <a:t>294</a:t>
            </a:fld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1" y="1196975"/>
            <a:ext cx="8208963" cy="5399088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32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انبار هاي اقماري :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در کاخانجات بزرگ ، به علت رفع معايب سيستم هاي متمرکز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( تسريع و تسهيل در امر خدمات رساني ) , لازم است که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هر يک از گروه هاي نت مستقر در کارگاه هاي توليدي ,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انبار هاي کوچکي تحت عنوان انبار هاي اقماري داشته باشند 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32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</p:txBody>
      </p:sp>
      <p:sp>
        <p:nvSpPr>
          <p:cNvPr id="259076" name="Line 3"/>
          <p:cNvSpPr>
            <a:spLocks noChangeShapeType="1"/>
          </p:cNvSpPr>
          <p:nvPr/>
        </p:nvSpPr>
        <p:spPr bwMode="auto">
          <a:xfrm flipH="1">
            <a:off x="8172451" y="2636838"/>
            <a:ext cx="288925" cy="0"/>
          </a:xfrm>
          <a:prstGeom prst="line">
            <a:avLst/>
          </a:prstGeom>
          <a:noFill/>
          <a:ln w="38100">
            <a:solidFill>
              <a:srgbClr val="FFCC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 bwMode="auto">
          <a:xfrm>
            <a:off x="0" y="6248400"/>
            <a:ext cx="914400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10EE4242-375A-489F-89DF-C50E2CBED7E2}" type="slidenum">
              <a:rPr lang="ar-SA" smtClean="0">
                <a:latin typeface="Arial" charset="0"/>
              </a:rPr>
              <a:pPr/>
              <a:t>295</a:t>
            </a:fld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1" y="1196975"/>
            <a:ext cx="8208963" cy="5399088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انبار هاي اقماري از طريق انبار مرکزي تغذيه مي شوند 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32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نگهداري کالا ها و قطعات در انبار اقماري در حداقل تعداد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و مقدار ممکن صورت مي گيرد 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32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فقط کالا ها و قطعاتي که به طور مستمر ( روزمره ) مورد نياز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است در انبار هاي اقماري نگهداري مي شود 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3200" dirty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</p:txBody>
      </p:sp>
      <p:sp>
        <p:nvSpPr>
          <p:cNvPr id="260100" name="Line 3"/>
          <p:cNvSpPr>
            <a:spLocks noChangeShapeType="1"/>
          </p:cNvSpPr>
          <p:nvPr/>
        </p:nvSpPr>
        <p:spPr bwMode="auto">
          <a:xfrm flipH="1">
            <a:off x="8143876" y="2071688"/>
            <a:ext cx="288925" cy="0"/>
          </a:xfrm>
          <a:prstGeom prst="line">
            <a:avLst/>
          </a:prstGeom>
          <a:noFill/>
          <a:ln w="38100">
            <a:solidFill>
              <a:srgbClr val="FFCC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260101" name="Line 3"/>
          <p:cNvSpPr>
            <a:spLocks noChangeShapeType="1"/>
          </p:cNvSpPr>
          <p:nvPr/>
        </p:nvSpPr>
        <p:spPr bwMode="auto">
          <a:xfrm flipH="1">
            <a:off x="8143876" y="3214688"/>
            <a:ext cx="288925" cy="0"/>
          </a:xfrm>
          <a:prstGeom prst="line">
            <a:avLst/>
          </a:prstGeom>
          <a:noFill/>
          <a:ln w="38100">
            <a:solidFill>
              <a:srgbClr val="FFCC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260102" name="Line 3"/>
          <p:cNvSpPr>
            <a:spLocks noChangeShapeType="1"/>
          </p:cNvSpPr>
          <p:nvPr/>
        </p:nvSpPr>
        <p:spPr bwMode="auto">
          <a:xfrm flipH="1">
            <a:off x="8143876" y="5000625"/>
            <a:ext cx="288925" cy="0"/>
          </a:xfrm>
          <a:prstGeom prst="line">
            <a:avLst/>
          </a:prstGeom>
          <a:noFill/>
          <a:ln w="38100">
            <a:solidFill>
              <a:srgbClr val="FFCC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2"/>
          <p:cNvSpPr>
            <a:spLocks noGrp="1"/>
          </p:cNvSpPr>
          <p:nvPr>
            <p:ph type="sldNum" sz="quarter" idx="12"/>
          </p:nvPr>
        </p:nvSpPr>
        <p:spPr bwMode="auto">
          <a:xfrm>
            <a:off x="0" y="6248400"/>
            <a:ext cx="914400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10EE4242-375A-489F-89DF-C50E2CBED7E2}" type="slidenum">
              <a:rPr lang="ar-SA" smtClean="0">
                <a:latin typeface="Arial" charset="0"/>
              </a:rPr>
              <a:pPr/>
              <a:t>296</a:t>
            </a:fld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1" y="1196975"/>
            <a:ext cx="8208963" cy="5399088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32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مجزا بودن انبار فني :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32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   انبار هاي مواد و قطعات اوليه براي فرآيندهاي توليدي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   انبار هاي کالاهاي عمومي نظير وسايل ايمني و غيره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   انبار فني ( قطعات يدکي و لوازم مصرفي امور نت )</a:t>
            </a:r>
          </a:p>
        </p:txBody>
      </p:sp>
      <p:sp>
        <p:nvSpPr>
          <p:cNvPr id="261124" name="Line 3"/>
          <p:cNvSpPr>
            <a:spLocks noChangeShapeType="1"/>
          </p:cNvSpPr>
          <p:nvPr/>
        </p:nvSpPr>
        <p:spPr bwMode="auto">
          <a:xfrm>
            <a:off x="7788275" y="3209925"/>
            <a:ext cx="287339" cy="503238"/>
          </a:xfrm>
          <a:prstGeom prst="line">
            <a:avLst/>
          </a:prstGeom>
          <a:noFill/>
          <a:ln w="31750">
            <a:solidFill>
              <a:srgbClr val="FFCC00"/>
            </a:solidFill>
            <a:round/>
            <a:headEnd type="arrow" w="med" len="med"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61125" name="Line 4"/>
          <p:cNvSpPr>
            <a:spLocks noChangeShapeType="1"/>
          </p:cNvSpPr>
          <p:nvPr/>
        </p:nvSpPr>
        <p:spPr bwMode="auto">
          <a:xfrm flipV="1">
            <a:off x="7788275" y="3857626"/>
            <a:ext cx="287339" cy="504825"/>
          </a:xfrm>
          <a:prstGeom prst="line">
            <a:avLst/>
          </a:prstGeom>
          <a:noFill/>
          <a:ln w="31750">
            <a:solidFill>
              <a:srgbClr val="FFCC00"/>
            </a:solidFill>
            <a:round/>
            <a:headEnd type="arrow" w="med" len="med"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61126" name="Line 5"/>
          <p:cNvSpPr>
            <a:spLocks noChangeShapeType="1"/>
          </p:cNvSpPr>
          <p:nvPr/>
        </p:nvSpPr>
        <p:spPr bwMode="auto">
          <a:xfrm>
            <a:off x="7715251" y="3786188"/>
            <a:ext cx="288925" cy="0"/>
          </a:xfrm>
          <a:prstGeom prst="line">
            <a:avLst/>
          </a:prstGeom>
          <a:noFill/>
          <a:ln w="31750">
            <a:solidFill>
              <a:srgbClr val="FFCC00"/>
            </a:solidFill>
            <a:round/>
            <a:headEnd type="arrow" w="med" len="med"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2"/>
          <p:cNvSpPr>
            <a:spLocks noGrp="1"/>
          </p:cNvSpPr>
          <p:nvPr>
            <p:ph type="sldNum" sz="quarter" idx="12"/>
          </p:nvPr>
        </p:nvSpPr>
        <p:spPr bwMode="auto">
          <a:xfrm>
            <a:off x="0" y="6248400"/>
            <a:ext cx="914400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10EE4242-375A-489F-89DF-C50E2CBED7E2}" type="slidenum">
              <a:rPr lang="ar-SA" smtClean="0">
                <a:latin typeface="Arial" charset="0"/>
              </a:rPr>
              <a:pPr/>
              <a:t>297</a:t>
            </a:fld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1" y="1196975"/>
            <a:ext cx="8208963" cy="5399088"/>
          </a:xfrm>
        </p:spPr>
        <p:txBody>
          <a:bodyPr>
            <a:normAutofit/>
          </a:bodyPr>
          <a:lstStyle/>
          <a:p>
            <a:pPr marL="533400" indent="-53340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32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533400" indent="-53340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خصوصيات انبار هاي فني :</a:t>
            </a:r>
          </a:p>
          <a:p>
            <a:pPr marL="533400" indent="-53340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32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533400" indent="-53340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1.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تنوع اجناس در انبار فني به مراتب بيشتر از ساير انبار ها </a:t>
            </a:r>
          </a:p>
          <a:p>
            <a:pPr marL="533400" indent="-53340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است .</a:t>
            </a:r>
          </a:p>
          <a:p>
            <a:pPr marL="533400" indent="-53340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2. 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حجم موجودي ها به مراتب کم تر از انبار هاي توليدي است .</a:t>
            </a:r>
          </a:p>
          <a:p>
            <a:pPr marL="533400" indent="-53340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3. 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مصرف کننده اصلي موجودي ها , قسمت نت مي باشد .</a:t>
            </a:r>
          </a:p>
        </p:txBody>
      </p:sp>
      <p:sp>
        <p:nvSpPr>
          <p:cNvPr id="4" name="Slide Number Placeholder 2"/>
          <p:cNvSpPr>
            <a:spLocks noGrp="1"/>
          </p:cNvSpPr>
          <p:nvPr>
            <p:ph type="sldNum" sz="quarter" idx="12"/>
          </p:nvPr>
        </p:nvSpPr>
        <p:spPr bwMode="auto">
          <a:xfrm>
            <a:off x="0" y="6248400"/>
            <a:ext cx="914400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10EE4242-375A-489F-89DF-C50E2CBED7E2}" type="slidenum">
              <a:rPr lang="ar-SA" smtClean="0">
                <a:latin typeface="Arial" charset="0"/>
              </a:rPr>
              <a:pPr/>
              <a:t>298</a:t>
            </a:fld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1" y="1196975"/>
            <a:ext cx="8208963" cy="5399088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32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32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4. 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کارکنان انبار هاي فني که با کالا هاي متفاوت و مشخصات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فني  پيچيده سر و کار دارند , نياز به مهارت هاي بالايي دارند 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32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به دليل خصوصيات فوق , علما بر مجزا بودن انبار فني از ساير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انبار ها، تأکيد فراوان دارند .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32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</p:txBody>
      </p:sp>
      <p:sp>
        <p:nvSpPr>
          <p:cNvPr id="4" name="Slide Number Placeholder 2"/>
          <p:cNvSpPr>
            <a:spLocks noGrp="1"/>
          </p:cNvSpPr>
          <p:nvPr>
            <p:ph type="sldNum" sz="quarter" idx="12"/>
          </p:nvPr>
        </p:nvSpPr>
        <p:spPr bwMode="auto">
          <a:xfrm>
            <a:off x="0" y="6248400"/>
            <a:ext cx="914400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10EE4242-375A-489F-89DF-C50E2CBED7E2}" type="slidenum">
              <a:rPr lang="ar-SA" smtClean="0">
                <a:latin typeface="Arial" charset="0"/>
              </a:rPr>
              <a:pPr/>
              <a:t>299</a:t>
            </a:fld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75662" y="1000109"/>
            <a:ext cx="6656053" cy="5139869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i="1" u="sng" dirty="0" smtClean="0"/>
              <a:t>منابع:</a:t>
            </a:r>
          </a:p>
          <a:p>
            <a:endParaRPr lang="fa-IR" sz="1600" i="1" u="sng" dirty="0" smtClean="0"/>
          </a:p>
          <a:p>
            <a:pPr marL="457200" indent="-457200">
              <a:buAutoNum type="arabicPeriod"/>
            </a:pPr>
            <a:r>
              <a:rPr lang="fa-IR" sz="2000" dirty="0" smtClean="0"/>
              <a:t>برنامه ريزي نگهداري و تعميرات (مديريت فني صنايع)</a:t>
            </a:r>
            <a:r>
              <a:rPr lang="en-US" sz="2000" dirty="0" smtClean="0"/>
              <a:t> </a:t>
            </a:r>
            <a:r>
              <a:rPr lang="fa-IR" sz="2000" dirty="0" smtClean="0"/>
              <a:t>به انضمام چهار فصل جديد، </a:t>
            </a:r>
          </a:p>
          <a:p>
            <a:pPr marL="457200" indent="-457200"/>
            <a:r>
              <a:rPr lang="fa-IR" sz="2000" dirty="0" smtClean="0"/>
              <a:t>علي حاج شير محمدي، انتشارات ارکان دانش، ويراست جديد، چاپ 18 آبان 90، اصفهان. </a:t>
            </a:r>
          </a:p>
          <a:p>
            <a:endParaRPr lang="fa-IR" sz="2000" dirty="0" smtClean="0"/>
          </a:p>
          <a:p>
            <a:r>
              <a:rPr lang="fa-IR" sz="2000" dirty="0" smtClean="0"/>
              <a:t>2. نگهداري و تعميرات (سازماندهي، برنامه ريزي، کنترل)، تاليف وايت، ترجمه گروه </a:t>
            </a:r>
          </a:p>
          <a:p>
            <a:r>
              <a:rPr lang="fa-IR" sz="2000" dirty="0" smtClean="0"/>
              <a:t>مهندسي صنايع، انتشارات جهاد دانشگاهي صنعتي شريف، بهمن 1369، تهران.</a:t>
            </a:r>
          </a:p>
          <a:p>
            <a:endParaRPr lang="en-US" sz="2000" dirty="0" smtClean="0"/>
          </a:p>
          <a:p>
            <a:r>
              <a:rPr lang="fa-IR" sz="2000" dirty="0" smtClean="0"/>
              <a:t>3. استراتژيهاي تعميرات و نگهداري و قابليت اطميناني، تاليف جاردين، ترجمه دکتر</a:t>
            </a:r>
          </a:p>
          <a:p>
            <a:r>
              <a:rPr lang="fa-IR" sz="2000" dirty="0" smtClean="0"/>
              <a:t>محمد حسين سليمي، انتشارات دانشگاه صنعتي اميرکبير، چاپ اول، 1370، تهران.</a:t>
            </a:r>
          </a:p>
          <a:p>
            <a:r>
              <a:rPr lang="fa-IR" sz="2000" dirty="0" smtClean="0"/>
              <a:t>کد جزوه:  131053 </a:t>
            </a:r>
          </a:p>
          <a:p>
            <a:endParaRPr lang="fa-IR" sz="2000" dirty="0" smtClean="0"/>
          </a:p>
          <a:p>
            <a:r>
              <a:rPr lang="fa-IR" sz="2000" dirty="0" smtClean="0"/>
              <a:t>4. اصول برنامه ريزي مهندسي تعميرات و نگهداري، محمد سيد حسيني، انتشارات دانشگاه</a:t>
            </a:r>
          </a:p>
          <a:p>
            <a:r>
              <a:rPr lang="fa-IR" sz="2000" dirty="0" smtClean="0"/>
              <a:t> علم و صنعت ايران، </a:t>
            </a:r>
          </a:p>
          <a:p>
            <a:endParaRPr lang="fa-IR" sz="2000" dirty="0" smtClean="0"/>
          </a:p>
          <a:p>
            <a:r>
              <a:rPr lang="fa-IR" sz="2000" dirty="0" smtClean="0"/>
              <a:t>5. مهندسي تعميرات و نگهداري، دکتر نظام الدين فقيه، انتشارات نويد، 1371، شيراز.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1" name="Rectangle 1"/>
          <p:cNvSpPr>
            <a:spLocks noChangeArrowheads="1"/>
          </p:cNvSpPr>
          <p:nvPr/>
        </p:nvSpPr>
        <p:spPr bwMode="auto">
          <a:xfrm>
            <a:off x="1259633" y="1032413"/>
            <a:ext cx="7500991" cy="55861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l" rtl="0" eaLnBrk="0" hangingPunct="0">
              <a:spcBef>
                <a:spcPts val="1200"/>
              </a:spcBef>
            </a:pPr>
            <a:r>
              <a:rPr lang="en-US" sz="2000" dirty="0">
                <a:latin typeface="Calibri" pitchFamily="34" charset="0"/>
                <a:ea typeface="Calibri" pitchFamily="34" charset="0"/>
              </a:rPr>
              <a:t>Philosophy of </a:t>
            </a:r>
            <a:r>
              <a:rPr lang="en-US" sz="2000" b="1" i="1" u="sng" dirty="0" smtClean="0">
                <a:solidFill>
                  <a:srgbClr val="CC6600"/>
                </a:solidFill>
                <a:latin typeface="Calibri" pitchFamily="34" charset="0"/>
                <a:ea typeface="Calibri" pitchFamily="34" charset="0"/>
              </a:rPr>
              <a:t>predictive maintenance</a:t>
            </a:r>
            <a:r>
              <a:rPr lang="en-US" sz="2000" dirty="0" smtClean="0">
                <a:solidFill>
                  <a:srgbClr val="CC6600"/>
                </a:solidFill>
                <a:latin typeface="Calibri" pitchFamily="34" charset="0"/>
                <a:ea typeface="Calibri" pitchFamily="34" charset="0"/>
              </a:rPr>
              <a:t> </a:t>
            </a:r>
            <a:r>
              <a:rPr lang="en-US" sz="2000" dirty="0">
                <a:latin typeface="Calibri" pitchFamily="34" charset="0"/>
                <a:ea typeface="Calibri" pitchFamily="34" charset="0"/>
              </a:rPr>
              <a:t>is that </a:t>
            </a:r>
            <a:r>
              <a:rPr lang="en-US" sz="2000" dirty="0" smtClean="0">
                <a:latin typeface="Calibri" pitchFamily="34" charset="0"/>
                <a:ea typeface="Calibri" pitchFamily="34" charset="0"/>
              </a:rPr>
              <a:t>:</a:t>
            </a:r>
          </a:p>
          <a:p>
            <a:pPr lvl="0" algn="l" rtl="0" eaLnBrk="0" hangingPunct="0">
              <a:spcBef>
                <a:spcPts val="1200"/>
              </a:spcBef>
            </a:pPr>
            <a:endParaRPr lang="en-US" sz="900" dirty="0" smtClean="0">
              <a:latin typeface="Calibri" pitchFamily="34" charset="0"/>
              <a:ea typeface="Calibri" pitchFamily="34" charset="0"/>
            </a:endParaRPr>
          </a:p>
          <a:p>
            <a:pPr lvl="0" algn="l" rtl="0" eaLnBrk="0" hangingPunct="0">
              <a:spcBef>
                <a:spcPts val="1200"/>
              </a:spcBef>
            </a:pPr>
            <a:r>
              <a:rPr lang="en-US" sz="2000" dirty="0" smtClean="0">
                <a:solidFill>
                  <a:srgbClr val="CC6600"/>
                </a:solidFill>
                <a:latin typeface="Calibri" pitchFamily="34" charset="0"/>
                <a:ea typeface="Calibri" pitchFamily="34" charset="0"/>
              </a:rPr>
              <a:t>regular </a:t>
            </a:r>
            <a:r>
              <a:rPr lang="en-US" sz="2000" dirty="0">
                <a:solidFill>
                  <a:srgbClr val="CC6600"/>
                </a:solidFill>
                <a:latin typeface="Calibri" pitchFamily="34" charset="0"/>
                <a:ea typeface="Calibri" pitchFamily="34" charset="0"/>
              </a:rPr>
              <a:t>monitoring </a:t>
            </a:r>
            <a:r>
              <a:rPr lang="en-US" sz="2000" dirty="0" smtClean="0">
                <a:latin typeface="Calibri" pitchFamily="34" charset="0"/>
                <a:ea typeface="Calibri" pitchFamily="34" charset="0"/>
              </a:rPr>
              <a:t> of </a:t>
            </a:r>
          </a:p>
          <a:p>
            <a:pPr lvl="0" algn="l" rtl="0" eaLnBrk="0" hangingPunct="0">
              <a:spcBef>
                <a:spcPts val="1200"/>
              </a:spcBef>
            </a:pPr>
            <a:r>
              <a:rPr lang="en-US" sz="1800" dirty="0">
                <a:latin typeface="Calibri" pitchFamily="34" charset="0"/>
                <a:ea typeface="Calibri" pitchFamily="34" charset="0"/>
              </a:rPr>
              <a:t> </a:t>
            </a:r>
            <a:r>
              <a:rPr lang="en-US" sz="1800" dirty="0" smtClean="0">
                <a:latin typeface="Calibri" pitchFamily="34" charset="0"/>
                <a:ea typeface="Calibri" pitchFamily="34" charset="0"/>
              </a:rPr>
              <a:t>                                       </a:t>
            </a:r>
            <a:r>
              <a:rPr lang="en-US" sz="2000" dirty="0" smtClean="0">
                <a:solidFill>
                  <a:srgbClr val="FFFF00"/>
                </a:solidFill>
                <a:latin typeface="Calibri" pitchFamily="34" charset="0"/>
                <a:ea typeface="Calibri" pitchFamily="34" charset="0"/>
              </a:rPr>
              <a:t>the </a:t>
            </a:r>
            <a:r>
              <a:rPr lang="en-US" sz="2000" dirty="0">
                <a:solidFill>
                  <a:srgbClr val="FFFF00"/>
                </a:solidFill>
                <a:latin typeface="Calibri" pitchFamily="34" charset="0"/>
                <a:ea typeface="Calibri" pitchFamily="34" charset="0"/>
              </a:rPr>
              <a:t>actual mechanical condition, </a:t>
            </a:r>
            <a:endParaRPr lang="en-US" sz="2000" dirty="0" smtClean="0">
              <a:solidFill>
                <a:srgbClr val="FFFF00"/>
              </a:solidFill>
              <a:latin typeface="Calibri" pitchFamily="34" charset="0"/>
              <a:ea typeface="Calibri" pitchFamily="34" charset="0"/>
            </a:endParaRPr>
          </a:p>
          <a:p>
            <a:pPr lvl="0" algn="l" rtl="0" eaLnBrk="0" hangingPunct="0">
              <a:spcBef>
                <a:spcPts val="1200"/>
              </a:spcBef>
            </a:pPr>
            <a:r>
              <a:rPr lang="en-US" sz="2000" dirty="0">
                <a:solidFill>
                  <a:srgbClr val="FFFF00"/>
                </a:solidFill>
                <a:latin typeface="Calibri" pitchFamily="34" charset="0"/>
                <a:ea typeface="Calibri" pitchFamily="34" charset="0"/>
              </a:rPr>
              <a:t> </a:t>
            </a:r>
            <a:r>
              <a:rPr lang="en-US" sz="2000" dirty="0" smtClean="0">
                <a:solidFill>
                  <a:srgbClr val="FFFF00"/>
                </a:solidFill>
                <a:latin typeface="Calibri" pitchFamily="34" charset="0"/>
                <a:ea typeface="Calibri" pitchFamily="34" charset="0"/>
              </a:rPr>
              <a:t>                                    operating efficiency</a:t>
            </a:r>
            <a:r>
              <a:rPr lang="en-US" sz="2000" dirty="0">
                <a:solidFill>
                  <a:srgbClr val="FFFF00"/>
                </a:solidFill>
                <a:latin typeface="Calibri" pitchFamily="34" charset="0"/>
                <a:ea typeface="Calibri" pitchFamily="34" charset="0"/>
              </a:rPr>
              <a:t>, </a:t>
            </a:r>
            <a:r>
              <a:rPr lang="en-US" sz="2000" dirty="0" smtClean="0">
                <a:solidFill>
                  <a:srgbClr val="FFFF00"/>
                </a:solidFill>
                <a:latin typeface="Calibri" pitchFamily="34" charset="0"/>
                <a:ea typeface="Calibri" pitchFamily="34" charset="0"/>
              </a:rPr>
              <a:t>and </a:t>
            </a:r>
          </a:p>
          <a:p>
            <a:pPr lvl="0" algn="l" rtl="0" eaLnBrk="0" hangingPunct="0">
              <a:spcBef>
                <a:spcPts val="1200"/>
              </a:spcBef>
            </a:pPr>
            <a:r>
              <a:rPr lang="en-US" sz="2000" dirty="0">
                <a:solidFill>
                  <a:srgbClr val="FFFF00"/>
                </a:solidFill>
                <a:latin typeface="Calibri" pitchFamily="34" charset="0"/>
                <a:ea typeface="Calibri" pitchFamily="34" charset="0"/>
              </a:rPr>
              <a:t> </a:t>
            </a:r>
            <a:r>
              <a:rPr lang="en-US" sz="2000" dirty="0" smtClean="0">
                <a:solidFill>
                  <a:srgbClr val="FFFF00"/>
                </a:solidFill>
                <a:latin typeface="Calibri" pitchFamily="34" charset="0"/>
                <a:ea typeface="Calibri" pitchFamily="34" charset="0"/>
              </a:rPr>
              <a:t>                                    other </a:t>
            </a:r>
            <a:r>
              <a:rPr lang="en-US" sz="2000" dirty="0">
                <a:solidFill>
                  <a:srgbClr val="FFFF00"/>
                </a:solidFill>
                <a:latin typeface="Calibri" pitchFamily="34" charset="0"/>
                <a:ea typeface="Calibri" pitchFamily="34" charset="0"/>
              </a:rPr>
              <a:t>indicators of the operating condition of </a:t>
            </a:r>
            <a:endParaRPr lang="en-US" sz="2000" dirty="0" smtClean="0">
              <a:solidFill>
                <a:srgbClr val="FFFF00"/>
              </a:solidFill>
              <a:latin typeface="Calibri" pitchFamily="34" charset="0"/>
              <a:ea typeface="Calibri" pitchFamily="34" charset="0"/>
            </a:endParaRPr>
          </a:p>
          <a:p>
            <a:pPr lvl="0" algn="l" rtl="0" eaLnBrk="0" hangingPunct="0">
              <a:spcBef>
                <a:spcPts val="1200"/>
              </a:spcBef>
            </a:pPr>
            <a:r>
              <a:rPr lang="en-US" sz="2000" dirty="0">
                <a:solidFill>
                  <a:srgbClr val="FFFF00"/>
                </a:solidFill>
                <a:latin typeface="Calibri" pitchFamily="34" charset="0"/>
                <a:ea typeface="Calibri" pitchFamily="34" charset="0"/>
              </a:rPr>
              <a:t> </a:t>
            </a:r>
            <a:r>
              <a:rPr lang="en-US" sz="2000" dirty="0" smtClean="0">
                <a:solidFill>
                  <a:srgbClr val="FFFF00"/>
                </a:solidFill>
                <a:latin typeface="Calibri" pitchFamily="34" charset="0"/>
                <a:ea typeface="Calibri" pitchFamily="34" charset="0"/>
              </a:rPr>
              <a:t>                                    machines and process systems,</a:t>
            </a:r>
          </a:p>
          <a:p>
            <a:pPr lvl="0" algn="l" rtl="0" eaLnBrk="0" hangingPunct="0">
              <a:spcBef>
                <a:spcPts val="1200"/>
              </a:spcBef>
            </a:pPr>
            <a:endParaRPr lang="en-US" sz="1000" dirty="0" smtClean="0">
              <a:latin typeface="Calibri" pitchFamily="34" charset="0"/>
              <a:ea typeface="Calibri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latin typeface="Calibri" pitchFamily="34" charset="0"/>
                <a:ea typeface="Calibri" pitchFamily="34" charset="0"/>
              </a:rPr>
              <a:t>will </a:t>
            </a:r>
            <a:r>
              <a:rPr lang="en-US" sz="2000" dirty="0">
                <a:latin typeface="Calibri" pitchFamily="34" charset="0"/>
                <a:ea typeface="Calibri" pitchFamily="34" charset="0"/>
              </a:rPr>
              <a:t>provide the </a:t>
            </a:r>
            <a:r>
              <a:rPr lang="en-US" sz="2000" b="1" i="1" dirty="0">
                <a:solidFill>
                  <a:srgbClr val="FFFF00"/>
                </a:solidFill>
                <a:latin typeface="Calibri" pitchFamily="34" charset="0"/>
                <a:ea typeface="Calibri" pitchFamily="34" charset="0"/>
              </a:rPr>
              <a:t>data</a:t>
            </a:r>
            <a:r>
              <a:rPr lang="en-US" sz="2000" dirty="0">
                <a:latin typeface="Calibri" pitchFamily="34" charset="0"/>
                <a:ea typeface="Calibri" pitchFamily="34" charset="0"/>
              </a:rPr>
              <a:t> required to ensure the </a:t>
            </a:r>
            <a:endParaRPr lang="en-US" sz="2000" dirty="0" smtClean="0">
              <a:latin typeface="Calibri" pitchFamily="34" charset="0"/>
              <a:ea typeface="Calibri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latin typeface="Calibri" pitchFamily="34" charset="0"/>
                <a:ea typeface="Calibri" pitchFamily="34" charset="0"/>
              </a:rPr>
              <a:t>                                    </a:t>
            </a:r>
            <a:r>
              <a:rPr lang="en-US" sz="2000" dirty="0" smtClean="0">
                <a:solidFill>
                  <a:srgbClr val="CC6600"/>
                </a:solidFill>
                <a:latin typeface="Calibri" pitchFamily="34" charset="0"/>
                <a:ea typeface="Calibri" pitchFamily="34" charset="0"/>
              </a:rPr>
              <a:t>maximum interval between </a:t>
            </a:r>
            <a:r>
              <a:rPr lang="en-US" sz="2000" dirty="0">
                <a:solidFill>
                  <a:srgbClr val="CC6600"/>
                </a:solidFill>
                <a:latin typeface="Calibri" pitchFamily="34" charset="0"/>
                <a:ea typeface="Calibri" pitchFamily="34" charset="0"/>
              </a:rPr>
              <a:t>repairs and </a:t>
            </a:r>
            <a:endParaRPr lang="en-US" sz="2000" dirty="0" smtClean="0">
              <a:solidFill>
                <a:srgbClr val="CC6600"/>
              </a:solidFill>
              <a:latin typeface="Calibri" pitchFamily="34" charset="0"/>
              <a:ea typeface="Calibri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>
                <a:solidFill>
                  <a:srgbClr val="CC6600"/>
                </a:solidFill>
                <a:latin typeface="Calibri" pitchFamily="34" charset="0"/>
                <a:ea typeface="Calibri" pitchFamily="34" charset="0"/>
              </a:rPr>
              <a:t> </a:t>
            </a:r>
            <a:r>
              <a:rPr lang="en-US" sz="2000" dirty="0" smtClean="0">
                <a:solidFill>
                  <a:srgbClr val="CC6600"/>
                </a:solidFill>
                <a:latin typeface="Calibri" pitchFamily="34" charset="0"/>
                <a:ea typeface="Calibri" pitchFamily="34" charset="0"/>
              </a:rPr>
              <a:t>                                   minimize </a:t>
            </a:r>
            <a:r>
              <a:rPr lang="en-US" sz="2000" dirty="0">
                <a:solidFill>
                  <a:srgbClr val="CC6600"/>
                </a:solidFill>
                <a:latin typeface="Calibri" pitchFamily="34" charset="0"/>
                <a:ea typeface="Calibri" pitchFamily="34" charset="0"/>
              </a:rPr>
              <a:t>the number and cost </a:t>
            </a:r>
            <a:r>
              <a:rPr lang="en-US" sz="2000" dirty="0" smtClean="0">
                <a:solidFill>
                  <a:srgbClr val="CC6600"/>
                </a:solidFill>
                <a:latin typeface="Calibri" pitchFamily="34" charset="0"/>
                <a:ea typeface="Calibri" pitchFamily="34" charset="0"/>
              </a:rPr>
              <a:t>of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solidFill>
                  <a:srgbClr val="CC6600"/>
                </a:solidFill>
                <a:latin typeface="Calibri" pitchFamily="34" charset="0"/>
                <a:ea typeface="Calibri" pitchFamily="34" charset="0"/>
              </a:rPr>
              <a:t>                                    unscheduled </a:t>
            </a:r>
            <a:r>
              <a:rPr lang="en-US" sz="2000" dirty="0">
                <a:solidFill>
                  <a:srgbClr val="CC6600"/>
                </a:solidFill>
                <a:latin typeface="Calibri" pitchFamily="34" charset="0"/>
                <a:ea typeface="Calibri" pitchFamily="34" charset="0"/>
              </a:rPr>
              <a:t>outages created </a:t>
            </a:r>
            <a:r>
              <a:rPr lang="en-US" sz="2000" dirty="0" smtClean="0">
                <a:solidFill>
                  <a:srgbClr val="CC6600"/>
                </a:solidFill>
                <a:latin typeface="Calibri" pitchFamily="34" charset="0"/>
                <a:ea typeface="Calibri" pitchFamily="34" charset="0"/>
              </a:rPr>
              <a:t>by machine </a:t>
            </a:r>
            <a:r>
              <a:rPr lang="en-US" sz="2000" dirty="0">
                <a:solidFill>
                  <a:srgbClr val="CC6600"/>
                </a:solidFill>
                <a:latin typeface="Calibri" pitchFamily="34" charset="0"/>
                <a:ea typeface="Calibri" pitchFamily="34" charset="0"/>
              </a:rPr>
              <a:t>failures</a:t>
            </a:r>
            <a:r>
              <a:rPr lang="en-US" sz="2000" dirty="0" smtClean="0">
                <a:solidFill>
                  <a:srgbClr val="CC6600"/>
                </a:solidFill>
                <a:latin typeface="Calibri" pitchFamily="34" charset="0"/>
                <a:ea typeface="Calibri" pitchFamily="34" charset="0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800" dirty="0">
              <a:latin typeface="Calibri" pitchFamily="34" charset="0"/>
              <a:ea typeface="Calibri" pitchFamily="34" charset="0"/>
            </a:endParaRPr>
          </a:p>
        </p:txBody>
      </p:sp>
      <p:sp>
        <p:nvSpPr>
          <p:cNvPr id="3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762000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CE2E2E33-DFBF-4F4A-BC99-5E9A13CEC4BF}" type="slidenum">
              <a:rPr lang="ar-SA" smtClean="0">
                <a:latin typeface="Arial" charset="0"/>
              </a:rPr>
              <a:pPr/>
              <a:t>30</a:t>
            </a:fld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945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61" grpId="0"/>
    </p:bldLst>
  </p:timing>
</p:sld>
</file>

<file path=ppt/slides/slide3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1" y="1196975"/>
            <a:ext cx="8208963" cy="5399088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32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کاتالوگ هاي انبار :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32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در يک سيستم کامپيوتري , انواع گزارشات لازم را مي توان از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بانک اطلاعاتي دريافت نمود 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32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ولي در يک سيستم دستي , بر حسب تجربه , در دست بودن کاتالوگ هاي زير ضروري است :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</a:t>
            </a:r>
            <a:r>
              <a:rPr lang="fa-IR" sz="32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</a:t>
            </a:r>
            <a:endParaRPr lang="fa-IR" sz="32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</p:txBody>
      </p:sp>
      <p:sp>
        <p:nvSpPr>
          <p:cNvPr id="4" name="Slide Number Placeholder 2"/>
          <p:cNvSpPr>
            <a:spLocks noGrp="1"/>
          </p:cNvSpPr>
          <p:nvPr>
            <p:ph type="sldNum" sz="quarter" idx="12"/>
          </p:nvPr>
        </p:nvSpPr>
        <p:spPr bwMode="auto">
          <a:xfrm>
            <a:off x="0" y="6248400"/>
            <a:ext cx="914400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10EE4242-375A-489F-89DF-C50E2CBED7E2}" type="slidenum">
              <a:rPr lang="ar-SA" smtClean="0">
                <a:latin typeface="Arial" charset="0"/>
              </a:rPr>
              <a:pPr/>
              <a:t>300</a:t>
            </a:fld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3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1" y="1196975"/>
            <a:ext cx="8208963" cy="5399088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3200" dirty="0" smtClean="0">
              <a:solidFill>
                <a:srgbClr val="0070C0"/>
              </a:solidFill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1-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ليست نشان دهنده محل نگهداري کالا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   بر حسب نوع کالا و قطعه ( نام و ساير مشخصات )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   بر حسب شماره فني کالا در سيستم کدگذاري قطعات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  انبار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32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2-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ليست نشان دهنده انواع مارک هاي تجاري مشابه براي کالاها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32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</p:txBody>
      </p:sp>
      <p:sp>
        <p:nvSpPr>
          <p:cNvPr id="3" name="Line 3"/>
          <p:cNvSpPr>
            <a:spLocks noChangeShapeType="1"/>
          </p:cNvSpPr>
          <p:nvPr/>
        </p:nvSpPr>
        <p:spPr bwMode="auto">
          <a:xfrm flipH="1">
            <a:off x="7786688" y="3286125"/>
            <a:ext cx="288925" cy="0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fa-IR" sz="3200"/>
          </a:p>
        </p:txBody>
      </p:sp>
      <p:sp>
        <p:nvSpPr>
          <p:cNvPr id="4" name="Line 3"/>
          <p:cNvSpPr>
            <a:spLocks noChangeShapeType="1"/>
          </p:cNvSpPr>
          <p:nvPr/>
        </p:nvSpPr>
        <p:spPr bwMode="auto">
          <a:xfrm flipH="1">
            <a:off x="7786688" y="2643188"/>
            <a:ext cx="288925" cy="0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fa-IR" sz="3200"/>
          </a:p>
        </p:txBody>
      </p:sp>
      <p:sp>
        <p:nvSpPr>
          <p:cNvPr id="6" name="Slide Number Placeholder 2"/>
          <p:cNvSpPr>
            <a:spLocks noGrp="1"/>
          </p:cNvSpPr>
          <p:nvPr>
            <p:ph type="sldNum" sz="quarter" idx="12"/>
          </p:nvPr>
        </p:nvSpPr>
        <p:spPr bwMode="auto">
          <a:xfrm>
            <a:off x="0" y="6248400"/>
            <a:ext cx="914400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10EE4242-375A-489F-89DF-C50E2CBED7E2}" type="slidenum">
              <a:rPr lang="ar-SA" smtClean="0">
                <a:latin typeface="Arial" charset="0"/>
              </a:rPr>
              <a:pPr/>
              <a:t>301</a:t>
            </a:fld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3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458" name="Slide Number Placeholder 2"/>
          <p:cNvSpPr>
            <a:spLocks noGrp="1"/>
          </p:cNvSpPr>
          <p:nvPr>
            <p:ph type="sldNum" sz="quarter" idx="12"/>
          </p:nvPr>
        </p:nvSpPr>
        <p:spPr bwMode="auto">
          <a:xfrm>
            <a:off x="1" y="6248400"/>
            <a:ext cx="923940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F9F1B47B-029B-4DBA-A61F-A5270903B8E8}" type="slidenum">
              <a:rPr lang="ar-SA" smtClean="0">
                <a:latin typeface="Arial" charset="0"/>
              </a:rPr>
              <a:pPr/>
              <a:t>302</a:t>
            </a:fld>
            <a:endParaRPr lang="en-US" dirty="0" smtClean="0">
              <a:latin typeface="Arial" charset="0"/>
            </a:endParaRPr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body" idx="4294967295"/>
          </p:nvPr>
        </p:nvSpPr>
        <p:spPr>
          <a:xfrm>
            <a:off x="1643043" y="785794"/>
            <a:ext cx="6696075" cy="5399088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fa-IR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66"/>
              </a:buClr>
              <a:buFont typeface="Wingdings" pitchFamily="2" charset="2"/>
              <a:buChar char="Ù"/>
              <a:defRPr/>
            </a:pPr>
            <a:r>
              <a:rPr lang="fa-IR" dirty="0" err="1" smtClean="0">
                <a:solidFill>
                  <a:srgbClr val="96969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كليات</a:t>
            </a:r>
            <a:endParaRPr lang="fa-IR" dirty="0" smtClean="0">
              <a:solidFill>
                <a:srgbClr val="969696"/>
              </a:solidFill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66"/>
              </a:buClr>
              <a:buFont typeface="Wingdings" pitchFamily="2" charset="2"/>
              <a:buChar char="Ù"/>
              <a:defRPr/>
            </a:pPr>
            <a:r>
              <a:rPr lang="fa-IR" dirty="0" smtClean="0">
                <a:solidFill>
                  <a:srgbClr val="96969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برنامه ريزي و کنترل امور نگهداري و تعميرات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66"/>
              </a:buClr>
              <a:buFont typeface="Wingdings" pitchFamily="2" charset="2"/>
              <a:buChar char="Ù"/>
              <a:defRPr/>
            </a:pPr>
            <a:r>
              <a:rPr lang="fa-IR" dirty="0" smtClean="0">
                <a:solidFill>
                  <a:srgbClr val="96969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نمونه هايي از سيستم کنترل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66"/>
              </a:buClr>
              <a:buFont typeface="Wingdings" pitchFamily="2" charset="2"/>
              <a:buChar char="Ù"/>
              <a:defRPr/>
            </a:pPr>
            <a:r>
              <a:rPr lang="fa-IR" dirty="0" smtClean="0">
                <a:solidFill>
                  <a:srgbClr val="96969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مديريت و پرسنل بخش نگهداري و تعميرات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66"/>
              </a:buClr>
              <a:buFont typeface="Wingdings" pitchFamily="2" charset="2"/>
              <a:buChar char="Ù"/>
              <a:defRPr/>
            </a:pPr>
            <a:r>
              <a:rPr lang="fa-IR" dirty="0" err="1" smtClean="0">
                <a:solidFill>
                  <a:srgbClr val="96969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تشكيلات</a:t>
            </a:r>
            <a:r>
              <a:rPr lang="fa-IR" dirty="0" smtClean="0">
                <a:solidFill>
                  <a:srgbClr val="96969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</a:t>
            </a:r>
            <a:r>
              <a:rPr lang="fa-IR" dirty="0" err="1" smtClean="0">
                <a:solidFill>
                  <a:srgbClr val="96969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سازماني</a:t>
            </a:r>
            <a:r>
              <a:rPr lang="fa-IR" dirty="0" smtClean="0">
                <a:solidFill>
                  <a:srgbClr val="96969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</a:t>
            </a:r>
            <a:r>
              <a:rPr lang="fa-IR" dirty="0" err="1" smtClean="0">
                <a:solidFill>
                  <a:srgbClr val="96969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نگهداري</a:t>
            </a:r>
            <a:r>
              <a:rPr lang="fa-IR" dirty="0" smtClean="0">
                <a:solidFill>
                  <a:srgbClr val="96969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و </a:t>
            </a:r>
            <a:r>
              <a:rPr lang="fa-IR" dirty="0" err="1" smtClean="0">
                <a:solidFill>
                  <a:srgbClr val="96969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تعميرات</a:t>
            </a:r>
            <a:endParaRPr lang="en-US" dirty="0" smtClean="0">
              <a:solidFill>
                <a:srgbClr val="969696"/>
              </a:solidFill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66"/>
              </a:buClr>
              <a:buFont typeface="Wingdings" pitchFamily="2" charset="2"/>
              <a:buChar char="Ù"/>
              <a:defRPr/>
            </a:pPr>
            <a:r>
              <a:rPr lang="fa-IR" dirty="0" err="1" smtClean="0">
                <a:solidFill>
                  <a:srgbClr val="96969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بازرسيهاي</a:t>
            </a:r>
            <a:r>
              <a:rPr lang="fa-IR" dirty="0" smtClean="0">
                <a:solidFill>
                  <a:srgbClr val="96969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</a:t>
            </a:r>
            <a:r>
              <a:rPr lang="fa-IR" dirty="0" err="1" smtClean="0">
                <a:solidFill>
                  <a:srgbClr val="96969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فني</a:t>
            </a:r>
            <a:r>
              <a:rPr lang="fa-IR" dirty="0" smtClean="0">
                <a:solidFill>
                  <a:srgbClr val="96969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و </a:t>
            </a:r>
            <a:r>
              <a:rPr lang="fa-IR" dirty="0" err="1" smtClean="0">
                <a:solidFill>
                  <a:srgbClr val="96969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تعميرات</a:t>
            </a:r>
            <a:r>
              <a:rPr lang="fa-IR" dirty="0" smtClean="0">
                <a:solidFill>
                  <a:srgbClr val="96969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</a:t>
            </a:r>
            <a:r>
              <a:rPr lang="fa-IR" dirty="0" err="1" smtClean="0">
                <a:solidFill>
                  <a:srgbClr val="96969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پيشگيري</a:t>
            </a:r>
            <a:r>
              <a:rPr lang="fa-IR" dirty="0" smtClean="0">
                <a:solidFill>
                  <a:srgbClr val="96969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66"/>
              </a:buClr>
              <a:buFont typeface="Wingdings" pitchFamily="2" charset="2"/>
              <a:buChar char="Ù"/>
              <a:defRPr/>
            </a:pPr>
            <a:r>
              <a:rPr lang="fa-IR" dirty="0" err="1" smtClean="0">
                <a:solidFill>
                  <a:srgbClr val="96969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سيستمهاي</a:t>
            </a:r>
            <a:r>
              <a:rPr lang="fa-IR" dirty="0" smtClean="0">
                <a:solidFill>
                  <a:srgbClr val="96969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اطلاعات </a:t>
            </a:r>
            <a:r>
              <a:rPr lang="fa-IR" dirty="0" err="1" smtClean="0">
                <a:solidFill>
                  <a:srgbClr val="96969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بازگشتي</a:t>
            </a:r>
            <a:r>
              <a:rPr lang="fa-IR" dirty="0" smtClean="0">
                <a:solidFill>
                  <a:srgbClr val="96969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66"/>
              </a:buClr>
              <a:buFont typeface="Wingdings" pitchFamily="2" charset="2"/>
              <a:buChar char="Ù"/>
              <a:defRPr/>
            </a:pPr>
            <a:r>
              <a:rPr lang="fa-IR" dirty="0" err="1" smtClean="0">
                <a:solidFill>
                  <a:srgbClr val="96969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پيمانكاران</a:t>
            </a:r>
            <a:endParaRPr lang="fa-IR" dirty="0" smtClean="0">
              <a:solidFill>
                <a:srgbClr val="969696"/>
              </a:solidFill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66"/>
              </a:buClr>
              <a:buFont typeface="Wingdings" pitchFamily="2" charset="2"/>
              <a:buChar char="Ù"/>
              <a:defRPr/>
            </a:pPr>
            <a:r>
              <a:rPr lang="fa-IR" dirty="0" smtClean="0">
                <a:solidFill>
                  <a:srgbClr val="96969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استفاده از </a:t>
            </a:r>
            <a:r>
              <a:rPr lang="fa-IR" dirty="0" err="1" smtClean="0">
                <a:solidFill>
                  <a:srgbClr val="96969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كامپيوتر</a:t>
            </a:r>
            <a:r>
              <a:rPr lang="fa-IR" dirty="0" smtClean="0">
                <a:solidFill>
                  <a:srgbClr val="96969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در امور برنامه </a:t>
            </a:r>
            <a:r>
              <a:rPr lang="fa-IR" dirty="0" err="1" smtClean="0">
                <a:solidFill>
                  <a:srgbClr val="96969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ريزي</a:t>
            </a:r>
            <a:r>
              <a:rPr lang="fa-IR" dirty="0" smtClean="0">
                <a:solidFill>
                  <a:srgbClr val="96969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و </a:t>
            </a:r>
            <a:r>
              <a:rPr lang="fa-IR" dirty="0" err="1" smtClean="0">
                <a:solidFill>
                  <a:srgbClr val="96969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كنترل</a:t>
            </a:r>
            <a:r>
              <a:rPr lang="fa-IR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66"/>
              </a:buClr>
              <a:buFont typeface="Wingdings" pitchFamily="2" charset="2"/>
              <a:buChar char="Ù"/>
              <a:defRPr/>
            </a:pPr>
            <a:r>
              <a:rPr lang="fa-IR" dirty="0" err="1" smtClean="0">
                <a:solidFill>
                  <a:srgbClr val="96969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انبارهاي</a:t>
            </a:r>
            <a:r>
              <a:rPr lang="fa-IR" dirty="0" smtClean="0">
                <a:solidFill>
                  <a:srgbClr val="96969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</a:t>
            </a:r>
            <a:r>
              <a:rPr lang="fa-IR" dirty="0" err="1" smtClean="0">
                <a:solidFill>
                  <a:srgbClr val="96969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فني</a:t>
            </a:r>
            <a:r>
              <a:rPr lang="fa-IR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</a:t>
            </a:r>
            <a:endParaRPr lang="en-US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66"/>
              </a:buClr>
              <a:buFont typeface="Wingdings" pitchFamily="2" charset="2"/>
              <a:buNone/>
              <a:defRPr/>
            </a:pPr>
            <a:endParaRPr lang="en-US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5" name="Rectangle 1"/>
          <p:cNvSpPr>
            <a:spLocks noChangeArrowheads="1"/>
          </p:cNvSpPr>
          <p:nvPr/>
        </p:nvSpPr>
        <p:spPr bwMode="auto">
          <a:xfrm>
            <a:off x="1428729" y="1101196"/>
            <a:ext cx="6715172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l" rtl="0" eaLnBrk="0" hangingPunct="0">
              <a:lnSpc>
                <a:spcPct val="150000"/>
              </a:lnSpc>
              <a:spcBef>
                <a:spcPts val="1200"/>
              </a:spcBef>
            </a:pPr>
            <a:r>
              <a:rPr lang="en-US" sz="1800" dirty="0" smtClean="0">
                <a:solidFill>
                  <a:srgbClr val="CC6600"/>
                </a:solidFill>
                <a:latin typeface="Calibri" pitchFamily="34" charset="0"/>
                <a:ea typeface="Calibri" pitchFamily="34" charset="0"/>
              </a:rPr>
              <a:t> </a:t>
            </a:r>
            <a:r>
              <a:rPr lang="en-US" sz="2000" b="1" i="1" u="sng" dirty="0" smtClean="0">
                <a:solidFill>
                  <a:srgbClr val="CC6600"/>
                </a:solidFill>
                <a:latin typeface="Calibri" pitchFamily="34" charset="0"/>
                <a:ea typeface="Calibri" pitchFamily="34" charset="0"/>
              </a:rPr>
              <a:t>Predictive maintenance</a:t>
            </a:r>
            <a:r>
              <a:rPr lang="en-US" sz="2000" dirty="0" smtClean="0">
                <a:solidFill>
                  <a:srgbClr val="CC6600"/>
                </a:solidFill>
                <a:latin typeface="Calibri" pitchFamily="34" charset="0"/>
                <a:ea typeface="Calibri" pitchFamily="34" charset="0"/>
              </a:rPr>
              <a:t> </a:t>
            </a:r>
            <a:r>
              <a:rPr kumimoji="1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</a:rPr>
              <a:t>uses the </a:t>
            </a:r>
            <a:r>
              <a:rPr kumimoji="1" lang="en-US" sz="2000" b="0" i="0" u="none" strike="noStrike" cap="none" normalizeH="0" baseline="0" dirty="0" smtClean="0">
                <a:ln>
                  <a:noFill/>
                </a:ln>
                <a:solidFill>
                  <a:srgbClr val="CC6600"/>
                </a:solidFill>
                <a:effectLst/>
                <a:latin typeface="Calibri" pitchFamily="34" charset="0"/>
                <a:ea typeface="Calibri" pitchFamily="34" charset="0"/>
              </a:rPr>
              <a:t>actual operating condition </a:t>
            </a:r>
            <a:r>
              <a:rPr kumimoji="1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</a:rPr>
              <a:t>of </a:t>
            </a:r>
          </a:p>
          <a:p>
            <a:pPr lvl="0" algn="l" rtl="0" eaLnBrk="0" hangingPunct="0">
              <a:lnSpc>
                <a:spcPct val="150000"/>
              </a:lnSpc>
              <a:spcBef>
                <a:spcPts val="1200"/>
              </a:spcBef>
            </a:pPr>
            <a:r>
              <a:rPr kumimoji="1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</a:rPr>
              <a:t>plant equipment and systems to </a:t>
            </a:r>
            <a:r>
              <a:rPr kumimoji="1" lang="en-US" sz="2000" b="0" i="0" u="none" strike="noStrike" cap="none" normalizeH="0" baseline="0" dirty="0" smtClean="0">
                <a:ln>
                  <a:noFill/>
                </a:ln>
                <a:solidFill>
                  <a:srgbClr val="CC6600"/>
                </a:solidFill>
                <a:effectLst/>
                <a:latin typeface="Calibri" pitchFamily="34" charset="0"/>
                <a:ea typeface="Calibri" pitchFamily="34" charset="0"/>
              </a:rPr>
              <a:t>optimize</a:t>
            </a:r>
            <a:r>
              <a:rPr kumimoji="1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</a:rPr>
              <a:t> total plant operation.</a:t>
            </a:r>
            <a:endParaRPr kumimoji="1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95586" name="Rectangle 2"/>
          <p:cNvSpPr>
            <a:spLocks noChangeArrowheads="1"/>
          </p:cNvSpPr>
          <p:nvPr/>
        </p:nvSpPr>
        <p:spPr bwMode="auto">
          <a:xfrm>
            <a:off x="1357291" y="2520072"/>
            <a:ext cx="7000924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i="1" dirty="0" smtClean="0">
                <a:solidFill>
                  <a:srgbClr val="CC6600"/>
                </a:solidFill>
                <a:latin typeface="Calibri" pitchFamily="34" charset="0"/>
                <a:ea typeface="Calibri" pitchFamily="34" charset="0"/>
              </a:rPr>
              <a:t>PdM</a:t>
            </a:r>
            <a:r>
              <a:rPr lang="en-US" sz="2000" dirty="0" smtClean="0">
                <a:latin typeface="Calibri" pitchFamily="34" charset="0"/>
                <a:ea typeface="Calibri" pitchFamily="34" charset="0"/>
              </a:rPr>
              <a:t> obtains the </a:t>
            </a:r>
            <a:r>
              <a:rPr lang="en-US" sz="2000" dirty="0" smtClean="0">
                <a:solidFill>
                  <a:srgbClr val="CC6600"/>
                </a:solidFill>
                <a:latin typeface="Calibri" pitchFamily="34" charset="0"/>
                <a:ea typeface="Calibri" pitchFamily="34" charset="0"/>
              </a:rPr>
              <a:t>actual </a:t>
            </a:r>
            <a:r>
              <a:rPr lang="en-US" sz="2000" dirty="0">
                <a:solidFill>
                  <a:srgbClr val="CC6600"/>
                </a:solidFill>
                <a:latin typeface="Calibri" pitchFamily="34" charset="0"/>
                <a:ea typeface="Calibri" pitchFamily="34" charset="0"/>
              </a:rPr>
              <a:t>operating condition </a:t>
            </a:r>
            <a:r>
              <a:rPr lang="en-US" sz="2000" dirty="0">
                <a:latin typeface="Calibri" pitchFamily="34" charset="0"/>
                <a:ea typeface="Calibri" pitchFamily="34" charset="0"/>
              </a:rPr>
              <a:t>of critical plant </a:t>
            </a:r>
            <a:r>
              <a:rPr lang="en-US" sz="2000" dirty="0" smtClean="0">
                <a:latin typeface="Calibri" pitchFamily="34" charset="0"/>
                <a:ea typeface="Calibri" pitchFamily="34" charset="0"/>
              </a:rPr>
              <a:t>systems and based </a:t>
            </a:r>
            <a:r>
              <a:rPr lang="en-US" sz="2000" dirty="0">
                <a:latin typeface="Calibri" pitchFamily="34" charset="0"/>
                <a:ea typeface="Calibri" pitchFamily="34" charset="0"/>
              </a:rPr>
              <a:t>on this </a:t>
            </a:r>
            <a:r>
              <a:rPr lang="en-US" sz="2000" dirty="0">
                <a:solidFill>
                  <a:srgbClr val="CC6600"/>
                </a:solidFill>
                <a:latin typeface="Calibri" pitchFamily="34" charset="0"/>
                <a:ea typeface="Calibri" pitchFamily="34" charset="0"/>
              </a:rPr>
              <a:t>actual </a:t>
            </a:r>
            <a:r>
              <a:rPr lang="en-US" sz="2000" dirty="0" smtClean="0">
                <a:solidFill>
                  <a:srgbClr val="CC6600"/>
                </a:solidFill>
                <a:latin typeface="Calibri" pitchFamily="34" charset="0"/>
                <a:ea typeface="Calibri" pitchFamily="34" charset="0"/>
              </a:rPr>
              <a:t>data </a:t>
            </a:r>
            <a:r>
              <a:rPr lang="en-US" sz="2000" dirty="0" smtClean="0">
                <a:latin typeface="Calibri" pitchFamily="34" charset="0"/>
                <a:ea typeface="Calibri" pitchFamily="34" charset="0"/>
              </a:rPr>
              <a:t>schedules </a:t>
            </a:r>
            <a:r>
              <a:rPr lang="en-US" sz="2000" dirty="0">
                <a:latin typeface="Calibri" pitchFamily="34" charset="0"/>
                <a:ea typeface="Calibri" pitchFamily="34" charset="0"/>
              </a:rPr>
              <a:t>all </a:t>
            </a:r>
            <a:r>
              <a:rPr lang="en-US" sz="2000" dirty="0" smtClean="0">
                <a:latin typeface="Calibri" pitchFamily="34" charset="0"/>
                <a:ea typeface="Calibri" pitchFamily="34" charset="0"/>
              </a:rPr>
              <a:t>maintenance </a:t>
            </a:r>
            <a:r>
              <a:rPr lang="en-US" sz="2000" dirty="0">
                <a:latin typeface="Calibri" pitchFamily="34" charset="0"/>
                <a:ea typeface="Calibri" pitchFamily="34" charset="0"/>
              </a:rPr>
              <a:t>activities on </a:t>
            </a:r>
            <a:r>
              <a:rPr lang="en-US" sz="2000" dirty="0" smtClean="0">
                <a:latin typeface="Calibri" pitchFamily="34" charset="0"/>
                <a:ea typeface="Calibri" pitchFamily="34" charset="0"/>
              </a:rPr>
              <a:t>an </a:t>
            </a:r>
            <a:r>
              <a:rPr lang="en-US" sz="2000" dirty="0" smtClean="0">
                <a:solidFill>
                  <a:srgbClr val="CC6600"/>
                </a:solidFill>
                <a:latin typeface="Calibri" pitchFamily="34" charset="0"/>
                <a:ea typeface="Calibri" pitchFamily="34" charset="0"/>
              </a:rPr>
              <a:t>as-needed</a:t>
            </a:r>
            <a:r>
              <a:rPr lang="en-US" sz="2000" dirty="0" smtClean="0">
                <a:latin typeface="Calibri" pitchFamily="34" charset="0"/>
                <a:ea typeface="Calibri" pitchFamily="34" charset="0"/>
              </a:rPr>
              <a:t> basis.</a:t>
            </a:r>
            <a:endParaRPr lang="en-US" sz="2000" dirty="0">
              <a:latin typeface="Calibri" pitchFamily="34" charset="0"/>
              <a:ea typeface="Calibri" pitchFamily="34" charset="0"/>
            </a:endParaRPr>
          </a:p>
        </p:txBody>
      </p:sp>
      <p:sp>
        <p:nvSpPr>
          <p:cNvPr id="195587" name="Rectangle 3"/>
          <p:cNvSpPr>
            <a:spLocks noChangeArrowheads="1"/>
          </p:cNvSpPr>
          <p:nvPr/>
        </p:nvSpPr>
        <p:spPr bwMode="auto">
          <a:xfrm>
            <a:off x="323528" y="4365104"/>
            <a:ext cx="8352928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l" rtl="0" eaLnBrk="0" hangingPunct="0">
              <a:lnSpc>
                <a:spcPct val="150000"/>
              </a:lnSpc>
              <a:spcBef>
                <a:spcPts val="1200"/>
              </a:spcBef>
            </a:pPr>
            <a:r>
              <a:rPr lang="en-US" sz="2000" i="1" dirty="0" smtClean="0">
                <a:solidFill>
                  <a:srgbClr val="CC6600"/>
                </a:solidFill>
                <a:latin typeface="Calibri" pitchFamily="34" charset="0"/>
                <a:ea typeface="Calibri" pitchFamily="34" charset="0"/>
              </a:rPr>
              <a:t>PdM</a:t>
            </a:r>
            <a:r>
              <a:rPr lang="en-US" sz="2000" i="1" dirty="0" smtClean="0">
                <a:solidFill>
                  <a:srgbClr val="92D050"/>
                </a:solidFill>
                <a:latin typeface="Calibri" pitchFamily="34" charset="0"/>
                <a:ea typeface="Calibri" pitchFamily="34" charset="0"/>
              </a:rPr>
              <a:t> </a:t>
            </a:r>
            <a:r>
              <a:rPr lang="en-US" sz="2000" dirty="0" smtClean="0">
                <a:latin typeface="Calibri" pitchFamily="34" charset="0"/>
                <a:ea typeface="Calibri" pitchFamily="34" charset="0"/>
              </a:rPr>
              <a:t>optimizes </a:t>
            </a:r>
            <a:r>
              <a:rPr lang="en-US" sz="2000" dirty="0">
                <a:latin typeface="Calibri" pitchFamily="34" charset="0"/>
                <a:ea typeface="Calibri" pitchFamily="34" charset="0"/>
              </a:rPr>
              <a:t>the </a:t>
            </a:r>
            <a:r>
              <a:rPr lang="en-US" sz="2000" dirty="0" smtClean="0">
                <a:solidFill>
                  <a:srgbClr val="CC6600"/>
                </a:solidFill>
                <a:latin typeface="Calibri" pitchFamily="34" charset="0"/>
                <a:ea typeface="Calibri" pitchFamily="34" charset="0"/>
              </a:rPr>
              <a:t>availability</a:t>
            </a:r>
            <a:r>
              <a:rPr lang="en-US" sz="2000" dirty="0" smtClean="0">
                <a:latin typeface="Calibri" pitchFamily="34" charset="0"/>
                <a:ea typeface="Calibri" pitchFamily="34" charset="0"/>
              </a:rPr>
              <a:t> of </a:t>
            </a:r>
            <a:r>
              <a:rPr lang="en-US" sz="2000" dirty="0">
                <a:latin typeface="Calibri" pitchFamily="34" charset="0"/>
                <a:ea typeface="Calibri" pitchFamily="34" charset="0"/>
              </a:rPr>
              <a:t>process machinery and greatly </a:t>
            </a:r>
            <a:r>
              <a:rPr lang="en-US" sz="2000" dirty="0" smtClean="0">
                <a:latin typeface="Calibri" pitchFamily="34" charset="0"/>
                <a:ea typeface="Calibri" pitchFamily="34" charset="0"/>
              </a:rPr>
              <a:t>reduces the </a:t>
            </a:r>
            <a:r>
              <a:rPr lang="en-US" sz="2000" dirty="0">
                <a:solidFill>
                  <a:srgbClr val="CC6600"/>
                </a:solidFill>
                <a:latin typeface="Calibri" pitchFamily="34" charset="0"/>
                <a:ea typeface="Calibri" pitchFamily="34" charset="0"/>
              </a:rPr>
              <a:t>cost of maintenance</a:t>
            </a:r>
            <a:r>
              <a:rPr lang="en-US" sz="2000" dirty="0">
                <a:latin typeface="Calibri" pitchFamily="34" charset="0"/>
                <a:ea typeface="Calibri" pitchFamily="34" charset="0"/>
              </a:rPr>
              <a:t>. </a:t>
            </a:r>
            <a:endParaRPr lang="en-US" sz="2000" dirty="0" smtClean="0">
              <a:latin typeface="Calibri" pitchFamily="34" charset="0"/>
              <a:ea typeface="Calibri" pitchFamily="34" charset="0"/>
            </a:endParaRPr>
          </a:p>
          <a:p>
            <a:pPr lvl="0" algn="l" rtl="0" eaLnBrk="0" hangingPunct="0">
              <a:lnSpc>
                <a:spcPct val="150000"/>
              </a:lnSpc>
              <a:spcBef>
                <a:spcPts val="1200"/>
              </a:spcBef>
            </a:pPr>
            <a:r>
              <a:rPr lang="en-US" sz="2000" dirty="0" smtClean="0">
                <a:latin typeface="Calibri" pitchFamily="34" charset="0"/>
                <a:ea typeface="Calibri" pitchFamily="34" charset="0"/>
              </a:rPr>
              <a:t>It also improves </a:t>
            </a:r>
            <a:r>
              <a:rPr lang="en-US" sz="2000" dirty="0">
                <a:latin typeface="Calibri" pitchFamily="34" charset="0"/>
                <a:ea typeface="Calibri" pitchFamily="34" charset="0"/>
              </a:rPr>
              <a:t>the product </a:t>
            </a:r>
            <a:r>
              <a:rPr lang="en-US" sz="2000" dirty="0">
                <a:solidFill>
                  <a:srgbClr val="CC6600"/>
                </a:solidFill>
                <a:latin typeface="Calibri" pitchFamily="34" charset="0"/>
                <a:ea typeface="Calibri" pitchFamily="34" charset="0"/>
              </a:rPr>
              <a:t>quality, productivity</a:t>
            </a:r>
            <a:r>
              <a:rPr lang="en-US" sz="2000" dirty="0">
                <a:latin typeface="Calibri" pitchFamily="34" charset="0"/>
                <a:ea typeface="Calibri" pitchFamily="34" charset="0"/>
              </a:rPr>
              <a:t>, and </a:t>
            </a:r>
            <a:r>
              <a:rPr lang="en-US" sz="2000" dirty="0">
                <a:solidFill>
                  <a:srgbClr val="CC6600"/>
                </a:solidFill>
                <a:latin typeface="Calibri" pitchFamily="34" charset="0"/>
                <a:ea typeface="Calibri" pitchFamily="34" charset="0"/>
              </a:rPr>
              <a:t>profitability</a:t>
            </a:r>
            <a:r>
              <a:rPr lang="en-US" sz="2000" dirty="0">
                <a:latin typeface="Calibri" pitchFamily="34" charset="0"/>
                <a:ea typeface="Calibri" pitchFamily="34" charset="0"/>
              </a:rPr>
              <a:t> of </a:t>
            </a:r>
            <a:endParaRPr lang="en-US" sz="2000" dirty="0" smtClean="0">
              <a:latin typeface="Calibri" pitchFamily="34" charset="0"/>
              <a:ea typeface="Calibri" pitchFamily="34" charset="0"/>
            </a:endParaRPr>
          </a:p>
          <a:p>
            <a:pPr lvl="0" algn="l" rtl="0" eaLnBrk="0" hangingPunct="0">
              <a:lnSpc>
                <a:spcPct val="150000"/>
              </a:lnSpc>
              <a:spcBef>
                <a:spcPts val="1200"/>
              </a:spcBef>
            </a:pPr>
            <a:r>
              <a:rPr lang="en-US" sz="2000" dirty="0" smtClean="0">
                <a:latin typeface="Calibri" pitchFamily="34" charset="0"/>
                <a:ea typeface="Calibri" pitchFamily="34" charset="0"/>
              </a:rPr>
              <a:t>manufacturing and production </a:t>
            </a:r>
            <a:r>
              <a:rPr lang="en-US" sz="2000" dirty="0">
                <a:latin typeface="Calibri" pitchFamily="34" charset="0"/>
                <a:ea typeface="Calibri" pitchFamily="34" charset="0"/>
              </a:rPr>
              <a:t>plants. 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388407" y="6248400"/>
            <a:ext cx="762000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CE2E2E33-DFBF-4F4A-BC99-5E9A13CEC4BF}" type="slidenum">
              <a:rPr lang="ar-SA" smtClean="0">
                <a:latin typeface="Arial" charset="0"/>
              </a:rPr>
              <a:pPr/>
              <a:t>31</a:t>
            </a:fld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55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95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955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5585" grpId="0"/>
      <p:bldP spid="195586" grpId="0"/>
      <p:bldP spid="195587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00167" y="1214422"/>
            <a:ext cx="4572000" cy="400110"/>
          </a:xfrm>
          <a:prstGeom prst="rect">
            <a:avLst/>
          </a:prstGeom>
        </p:spPr>
        <p:txBody>
          <a:bodyPr>
            <a:spAutoFit/>
          </a:bodyPr>
          <a:lstStyle/>
          <a:p>
            <a:pPr algn="l"/>
            <a:r>
              <a:rPr lang="en-US" sz="2000" dirty="0" smtClean="0"/>
              <a:t>Some </a:t>
            </a:r>
            <a:r>
              <a:rPr lang="en-US" sz="2000" i="1" dirty="0" smtClean="0">
                <a:solidFill>
                  <a:srgbClr val="92D050"/>
                </a:solidFill>
              </a:rPr>
              <a:t>PdM</a:t>
            </a:r>
            <a:r>
              <a:rPr lang="en-US" sz="2000" dirty="0" smtClean="0"/>
              <a:t> management  tools: </a:t>
            </a:r>
            <a:endParaRPr lang="fa-IR" sz="2000" dirty="0"/>
          </a:p>
        </p:txBody>
      </p:sp>
      <p:sp>
        <p:nvSpPr>
          <p:cNvPr id="6" name="Rectangle 5"/>
          <p:cNvSpPr/>
          <p:nvPr/>
        </p:nvSpPr>
        <p:spPr>
          <a:xfrm>
            <a:off x="1643043" y="1643050"/>
            <a:ext cx="4572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l" rtl="0" eaLnBrk="0" hangingPunct="0"/>
            <a:endParaRPr lang="en-US" sz="1800" dirty="0">
              <a:latin typeface="Calibri" pitchFamily="34" charset="0"/>
            </a:endParaRPr>
          </a:p>
          <a:p>
            <a:pPr lvl="0" algn="l" rtl="0" eaLnBrk="0" hangingPunct="0"/>
            <a:endParaRPr lang="en-US" sz="6000" dirty="0"/>
          </a:p>
          <a:p>
            <a:endParaRPr lang="fa-IR" sz="1800" dirty="0"/>
          </a:p>
        </p:txBody>
      </p:sp>
      <p:sp>
        <p:nvSpPr>
          <p:cNvPr id="196610" name="Rectangle 2"/>
          <p:cNvSpPr>
            <a:spLocks noChangeArrowheads="1"/>
          </p:cNvSpPr>
          <p:nvPr/>
        </p:nvSpPr>
        <p:spPr bwMode="auto">
          <a:xfrm>
            <a:off x="1259632" y="1868376"/>
            <a:ext cx="4392488" cy="317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42900" lvl="0" indent="-342900" algn="l" rtl="0" eaLnBrk="0" hangingPunct="0">
              <a:spcBef>
                <a:spcPts val="1200"/>
              </a:spcBef>
              <a:buFont typeface="+mj-lt"/>
              <a:buAutoNum type="arabicPeriod"/>
            </a:pPr>
            <a:r>
              <a:rPr lang="en-US" sz="2000" dirty="0" smtClean="0">
                <a:latin typeface="Calibri" pitchFamily="34" charset="0"/>
                <a:ea typeface="Calibri" pitchFamily="34" charset="0"/>
              </a:rPr>
              <a:t>Lubricating   oil  analysis , </a:t>
            </a:r>
            <a:endParaRPr lang="en-US" sz="2000" dirty="0" smtClean="0"/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lang="en-US" sz="2000" dirty="0" smtClean="0"/>
              <a:t>vibration monitoring , 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lang="en-US" sz="2000" dirty="0" smtClean="0"/>
              <a:t>process parameter monitoring , 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lang="en-US" sz="2000" dirty="0" smtClean="0"/>
              <a:t>thermography ,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lang="en-US" sz="2000" dirty="0" smtClean="0"/>
              <a:t>tribology , 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lang="en-US" sz="2000" dirty="0" smtClean="0"/>
              <a:t>visual inspection </a:t>
            </a:r>
          </a:p>
          <a:p>
            <a:pPr marL="342900" indent="-342900" algn="l" rtl="0" eaLnBrk="0" hangingPunct="0">
              <a:spcBef>
                <a:spcPts val="1200"/>
              </a:spcBef>
              <a:buFont typeface="+mj-lt"/>
              <a:buAutoNum type="arabicPeriod"/>
            </a:pPr>
            <a:r>
              <a:rPr lang="en-US" sz="2000" dirty="0" smtClean="0"/>
              <a:t>nondestructive testing technique.</a:t>
            </a:r>
            <a:endParaRPr lang="fa-IR" sz="2000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5029200" y="1714489"/>
            <a:ext cx="3126245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a-IR" sz="2000" dirty="0" smtClean="0"/>
              <a:t>1.تحليل روغن در عمليات روغنکاري</a:t>
            </a:r>
          </a:p>
          <a:p>
            <a:pPr>
              <a:lnSpc>
                <a:spcPct val="150000"/>
              </a:lnSpc>
            </a:pPr>
            <a:r>
              <a:rPr lang="fa-IR" sz="2000" dirty="0" smtClean="0"/>
              <a:t>2.نظارت و مراقبت لرزش و ارتعاشات </a:t>
            </a:r>
          </a:p>
          <a:p>
            <a:pPr>
              <a:lnSpc>
                <a:spcPct val="150000"/>
              </a:lnSpc>
            </a:pPr>
            <a:r>
              <a:rPr lang="fa-IR" sz="2000" dirty="0" smtClean="0"/>
              <a:t>3.نظارت و مراقبت پارامترهاي</a:t>
            </a:r>
            <a:r>
              <a:rPr lang="en-US" sz="2000" dirty="0" smtClean="0"/>
              <a:t> </a:t>
            </a:r>
            <a:r>
              <a:rPr lang="fa-IR" sz="2000" dirty="0" smtClean="0"/>
              <a:t>فرآيند</a:t>
            </a:r>
          </a:p>
          <a:p>
            <a:pPr>
              <a:lnSpc>
                <a:spcPct val="150000"/>
              </a:lnSpc>
            </a:pPr>
            <a:r>
              <a:rPr lang="fa-IR" sz="2000" dirty="0" smtClean="0"/>
              <a:t>4.دما نگاري</a:t>
            </a:r>
          </a:p>
          <a:p>
            <a:pPr>
              <a:lnSpc>
                <a:spcPct val="150000"/>
              </a:lnSpc>
            </a:pPr>
            <a:r>
              <a:rPr lang="fa-IR" sz="2000" dirty="0" smtClean="0"/>
              <a:t>5.مطالعه سايش </a:t>
            </a:r>
          </a:p>
          <a:p>
            <a:pPr>
              <a:lnSpc>
                <a:spcPct val="150000"/>
              </a:lnSpc>
            </a:pPr>
            <a:r>
              <a:rPr lang="fa-IR" sz="2000" dirty="0" smtClean="0"/>
              <a:t>6.بازرسي هاي چشمي</a:t>
            </a:r>
          </a:p>
          <a:p>
            <a:pPr>
              <a:lnSpc>
                <a:spcPct val="150000"/>
              </a:lnSpc>
            </a:pPr>
            <a:r>
              <a:rPr lang="fa-IR" sz="2000" dirty="0" smtClean="0"/>
              <a:t>7.تکنيک هاي تست غير مخرب </a:t>
            </a:r>
          </a:p>
          <a:p>
            <a:endParaRPr lang="fa-IR" sz="1800" dirty="0" smtClean="0"/>
          </a:p>
          <a:p>
            <a:endParaRPr lang="en-US" sz="1800" dirty="0"/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762000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CE2E2E33-DFBF-4F4A-BC99-5E9A13CEC4BF}" type="slidenum">
              <a:rPr lang="ar-SA" smtClean="0">
                <a:latin typeface="Arial" charset="0"/>
              </a:rPr>
              <a:pPr/>
              <a:t>32</a:t>
            </a:fld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96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96610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3" name="Rectangle 1"/>
          <p:cNvSpPr>
            <a:spLocks noChangeArrowheads="1"/>
          </p:cNvSpPr>
          <p:nvPr/>
        </p:nvSpPr>
        <p:spPr bwMode="auto">
          <a:xfrm>
            <a:off x="1285853" y="947306"/>
            <a:ext cx="6643735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HMOJTABA" pitchFamily="2" charset="-78"/>
              </a:rPr>
              <a:t>Too many of the predictive maintenance programs that have been implemented have failed to generate measurable benefits. </a:t>
            </a:r>
          </a:p>
        </p:txBody>
      </p:sp>
      <p:sp>
        <p:nvSpPr>
          <p:cNvPr id="6" name="Rectangle 5"/>
          <p:cNvSpPr/>
          <p:nvPr/>
        </p:nvSpPr>
        <p:spPr>
          <a:xfrm>
            <a:off x="1000100" y="4786323"/>
            <a:ext cx="2902075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lnSpc>
                <a:spcPct val="150000"/>
              </a:lnSpc>
            </a:pPr>
            <a:r>
              <a:rPr lang="en-US" sz="2000" dirty="0" smtClean="0">
                <a:solidFill>
                  <a:srgbClr val="92D050"/>
                </a:solidFill>
              </a:rPr>
              <a:t>Can </a:t>
            </a:r>
            <a:r>
              <a:rPr lang="en-US" sz="2000" dirty="0"/>
              <a:t>eliminate these </a:t>
            </a:r>
            <a:endParaRPr lang="en-US" sz="2000" dirty="0" smtClean="0"/>
          </a:p>
          <a:p>
            <a:pPr algn="l">
              <a:lnSpc>
                <a:spcPct val="150000"/>
              </a:lnSpc>
            </a:pPr>
            <a:r>
              <a:rPr lang="en-US" sz="2000" dirty="0" smtClean="0"/>
              <a:t>restrictions</a:t>
            </a:r>
            <a:r>
              <a:rPr lang="en-US" sz="1800" dirty="0" smtClean="0"/>
              <a:t> </a:t>
            </a:r>
            <a:endParaRPr lang="fa-IR" sz="1800" dirty="0"/>
          </a:p>
        </p:txBody>
      </p:sp>
      <p:sp>
        <p:nvSpPr>
          <p:cNvPr id="197634" name="Rectangle 2"/>
          <p:cNvSpPr>
            <a:spLocks noChangeArrowheads="1"/>
          </p:cNvSpPr>
          <p:nvPr/>
        </p:nvSpPr>
        <p:spPr bwMode="auto">
          <a:xfrm>
            <a:off x="4357687" y="5316038"/>
            <a:ext cx="4000528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latinLnBrk="0" hangingPunct="0">
              <a:lnSpc>
                <a:spcPct val="150000"/>
              </a:lnSpc>
              <a:spcBef>
                <a:spcPts val="1200"/>
              </a:spcBef>
              <a:buClrTx/>
              <a:buSzTx/>
              <a:buFontTx/>
              <a:buNone/>
              <a:tabLst/>
            </a:pPr>
            <a:r>
              <a:rPr lang="en-US" sz="2000" dirty="0" smtClean="0">
                <a:solidFill>
                  <a:srgbClr val="92D050"/>
                </a:solidFill>
              </a:rPr>
              <a:t>Gain</a:t>
            </a:r>
            <a:r>
              <a:rPr lang="en-US" sz="2000" dirty="0" smtClean="0"/>
              <a:t> maximum benefits from the </a:t>
            </a:r>
          </a:p>
          <a:p>
            <a:pPr marL="0" marR="0" lvl="0" indent="0" algn="l" defTabSz="914400" rtl="0" eaLnBrk="0" latinLnBrk="0" hangingPunct="0">
              <a:lnSpc>
                <a:spcPct val="150000"/>
              </a:lnSpc>
              <a:spcBef>
                <a:spcPts val="1200"/>
              </a:spcBef>
              <a:buClrTx/>
              <a:buSzTx/>
              <a:buFontTx/>
              <a:buNone/>
              <a:tabLst/>
            </a:pPr>
            <a:r>
              <a:rPr lang="en-US" sz="2000" dirty="0" smtClean="0"/>
              <a:t>predictive maintenance </a:t>
            </a:r>
            <a:r>
              <a:rPr lang="en-US" sz="2000" dirty="0"/>
              <a:t>program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187624" y="2571744"/>
            <a:ext cx="9911624" cy="2062103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lvl="0" algn="l" rtl="0" eaLnBrk="0" hangingPunct="0">
              <a:lnSpc>
                <a:spcPct val="150000"/>
              </a:lnSpc>
              <a:spcBef>
                <a:spcPts val="1200"/>
              </a:spcBef>
            </a:pPr>
            <a:r>
              <a:rPr lang="en-US" sz="2000" dirty="0">
                <a:latin typeface="Calibri" pitchFamily="34" charset="0"/>
                <a:ea typeface="Calibri" pitchFamily="34" charset="0"/>
              </a:rPr>
              <a:t>These failures have not been caused by technology limitation, but </a:t>
            </a:r>
          </a:p>
          <a:p>
            <a:pPr lvl="0" algn="l" rtl="0" eaLnBrk="0" hangingPunct="0">
              <a:lnSpc>
                <a:spcPct val="150000"/>
              </a:lnSpc>
              <a:spcBef>
                <a:spcPts val="1200"/>
              </a:spcBef>
            </a:pPr>
            <a:r>
              <a:rPr lang="en-US" sz="2000" dirty="0">
                <a:latin typeface="Calibri" pitchFamily="34" charset="0"/>
                <a:ea typeface="Calibri" pitchFamily="34" charset="0"/>
              </a:rPr>
              <a:t>rather by the failure to make the necessary changes in the workplace</a:t>
            </a:r>
            <a:endParaRPr lang="en-US" sz="2000" dirty="0">
              <a:ea typeface="Calibri" pitchFamily="34" charset="0"/>
            </a:endParaRPr>
          </a:p>
          <a:p>
            <a:pPr lvl="0" algn="l" rtl="0" eaLnBrk="0" hangingPunct="0">
              <a:lnSpc>
                <a:spcPct val="150000"/>
              </a:lnSpc>
              <a:spcBef>
                <a:spcPts val="1200"/>
              </a:spcBef>
            </a:pPr>
            <a:r>
              <a:rPr lang="en-US" sz="2000" dirty="0">
                <a:ea typeface="Calibri" pitchFamily="34" charset="0"/>
              </a:rPr>
              <a:t>that would permit maximum utilization of these predictive tools. </a:t>
            </a:r>
            <a:endParaRPr lang="en-US" sz="2000" dirty="0"/>
          </a:p>
          <a:p>
            <a:endParaRPr lang="fa-IR" sz="1800" dirty="0"/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762000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CE2E2E33-DFBF-4F4A-BC99-5E9A13CEC4BF}" type="slidenum">
              <a:rPr lang="ar-SA" smtClean="0">
                <a:latin typeface="Arial" charset="0"/>
              </a:rPr>
              <a:pPr/>
              <a:t>33</a:t>
            </a:fld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76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976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7633" grpId="0"/>
      <p:bldP spid="6" grpId="0"/>
      <p:bldP spid="197634" grpId="0"/>
      <p:bldP spid="8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905000"/>
            <a:ext cx="851796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Courier New" pitchFamily="49" charset="0"/>
              <a:buChar char="o"/>
            </a:pPr>
            <a:r>
              <a:rPr lang="fa-IR" b="1" dirty="0"/>
              <a:t>ساختار دولتي</a:t>
            </a:r>
          </a:p>
          <a:p>
            <a:pPr>
              <a:lnSpc>
                <a:spcPct val="150000"/>
              </a:lnSpc>
              <a:buFont typeface="Courier New" pitchFamily="49" charset="0"/>
              <a:buChar char="o"/>
            </a:pPr>
            <a:r>
              <a:rPr lang="fa-IR" b="1" dirty="0"/>
              <a:t>تعدد سيستم ها               </a:t>
            </a:r>
          </a:p>
          <a:p>
            <a:pPr>
              <a:lnSpc>
                <a:spcPct val="150000"/>
              </a:lnSpc>
              <a:buFont typeface="Courier New" pitchFamily="49" charset="0"/>
              <a:buChar char="o"/>
            </a:pPr>
            <a:r>
              <a:rPr lang="fa-IR" b="1" dirty="0"/>
              <a:t> فشار توليد</a:t>
            </a:r>
          </a:p>
          <a:p>
            <a:pPr>
              <a:lnSpc>
                <a:spcPct val="150000"/>
              </a:lnSpc>
              <a:buFont typeface="Courier New" pitchFamily="49" charset="0"/>
              <a:buChar char="o"/>
            </a:pPr>
            <a:r>
              <a:rPr lang="fa-IR" b="1" dirty="0"/>
              <a:t>سطحي نگري و عدم تمايل به امور بنيادي   </a:t>
            </a:r>
          </a:p>
          <a:p>
            <a:pPr>
              <a:lnSpc>
                <a:spcPct val="150000"/>
              </a:lnSpc>
              <a:buFont typeface="Courier New" pitchFamily="49" charset="0"/>
              <a:buChar char="o"/>
            </a:pPr>
            <a:r>
              <a:rPr lang="fa-IR" b="1" dirty="0"/>
              <a:t>عدم بومي سازي</a:t>
            </a:r>
          </a:p>
          <a:p>
            <a:pPr>
              <a:lnSpc>
                <a:spcPct val="150000"/>
              </a:lnSpc>
              <a:buFont typeface="Courier New" pitchFamily="49" charset="0"/>
              <a:buChar char="o"/>
            </a:pPr>
            <a:r>
              <a:rPr lang="fa-IR" b="1" dirty="0"/>
              <a:t>عدم صرف زمان کافي براي شناخت و علاقه به برنامه ريزي </a:t>
            </a:r>
            <a:r>
              <a:rPr lang="fa-IR" b="1" dirty="0" smtClean="0"/>
              <a:t>سريع</a:t>
            </a:r>
            <a:endParaRPr lang="fa-IR" b="1" dirty="0"/>
          </a:p>
        </p:txBody>
      </p:sp>
      <p:sp>
        <p:nvSpPr>
          <p:cNvPr id="8" name="TextBox 7"/>
          <p:cNvSpPr txBox="1"/>
          <p:nvPr/>
        </p:nvSpPr>
        <p:spPr>
          <a:xfrm>
            <a:off x="1524000" y="1295400"/>
            <a:ext cx="6963766" cy="58477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i="1" dirty="0" smtClean="0"/>
              <a:t>برخي از</a:t>
            </a:r>
            <a:r>
              <a:rPr lang="en-US" i="1" dirty="0" smtClean="0"/>
              <a:t> </a:t>
            </a:r>
            <a:r>
              <a:rPr lang="fa-IR" b="1" i="1" dirty="0" smtClean="0">
                <a:solidFill>
                  <a:srgbClr val="FF0000"/>
                </a:solidFill>
              </a:rPr>
              <a:t>عوامل محدود کننده </a:t>
            </a:r>
            <a:r>
              <a:rPr lang="fa-IR" i="1" dirty="0" smtClean="0"/>
              <a:t>درمحيطهاي صنعتي ايران : </a:t>
            </a:r>
            <a:endParaRPr lang="fa-IR" i="1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762000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CE2E2E33-DFBF-4F4A-BC99-5E9A13CEC4BF}" type="slidenum">
              <a:rPr lang="ar-SA" smtClean="0">
                <a:latin typeface="Arial" charset="0"/>
              </a:rPr>
              <a:pPr/>
              <a:t>34</a:t>
            </a:fld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371600" y="1143000"/>
            <a:ext cx="698031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Courier New" pitchFamily="49" charset="0"/>
              <a:buChar char="o"/>
            </a:pPr>
            <a:r>
              <a:rPr lang="fa-IR" b="1" dirty="0"/>
              <a:t>عدم پي گيري مستمر</a:t>
            </a:r>
          </a:p>
          <a:p>
            <a:pPr>
              <a:lnSpc>
                <a:spcPct val="150000"/>
              </a:lnSpc>
              <a:buFont typeface="Courier New" pitchFamily="49" charset="0"/>
              <a:buChar char="o"/>
            </a:pPr>
            <a:r>
              <a:rPr lang="fa-IR" b="1" dirty="0"/>
              <a:t>فرهنگ سازماني</a:t>
            </a:r>
          </a:p>
          <a:p>
            <a:pPr>
              <a:lnSpc>
                <a:spcPct val="150000"/>
              </a:lnSpc>
              <a:buFont typeface="Courier New" pitchFamily="49" charset="0"/>
              <a:buChar char="o"/>
            </a:pPr>
            <a:r>
              <a:rPr lang="fa-IR" b="1" dirty="0"/>
              <a:t> ساختار سازماني   </a:t>
            </a:r>
          </a:p>
          <a:p>
            <a:pPr>
              <a:lnSpc>
                <a:spcPct val="150000"/>
              </a:lnSpc>
              <a:buFont typeface="Courier New" pitchFamily="49" charset="0"/>
              <a:buChar char="o"/>
            </a:pPr>
            <a:r>
              <a:rPr lang="fa-IR" b="1" dirty="0" smtClean="0"/>
              <a:t>عدم </a:t>
            </a:r>
            <a:r>
              <a:rPr lang="fa-IR" b="1" dirty="0"/>
              <a:t>اعتقاد سطوح مختلف مديريت</a:t>
            </a:r>
          </a:p>
          <a:p>
            <a:pPr>
              <a:lnSpc>
                <a:spcPct val="150000"/>
              </a:lnSpc>
              <a:buFont typeface="Courier New" pitchFamily="49" charset="0"/>
              <a:buChar char="o"/>
            </a:pPr>
            <a:r>
              <a:rPr lang="fa-IR" b="1" dirty="0"/>
              <a:t>عدم پي گيري مديريت</a:t>
            </a:r>
          </a:p>
          <a:p>
            <a:pPr>
              <a:lnSpc>
                <a:spcPct val="150000"/>
              </a:lnSpc>
              <a:buFont typeface="Courier New" pitchFamily="49" charset="0"/>
              <a:buChar char="o"/>
            </a:pPr>
            <a:r>
              <a:rPr lang="fa-IR" b="1" dirty="0" smtClean="0"/>
              <a:t>انگيزه</a:t>
            </a:r>
            <a:endParaRPr lang="fa-IR" b="1" dirty="0"/>
          </a:p>
        </p:txBody>
      </p:sp>
      <p:sp>
        <p:nvSpPr>
          <p:cNvPr id="3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762000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CE2E2E33-DFBF-4F4A-BC99-5E9A13CEC4BF}" type="slidenum">
              <a:rPr lang="ar-SA" smtClean="0">
                <a:latin typeface="Arial" charset="0"/>
              </a:rPr>
              <a:pPr/>
              <a:t>35</a:t>
            </a:fld>
            <a:endParaRPr lang="en-US" dirty="0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1253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981200" y="1447800"/>
            <a:ext cx="637071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Courier New" pitchFamily="49" charset="0"/>
              <a:buChar char="o"/>
            </a:pPr>
            <a:r>
              <a:rPr lang="fa-IR" b="1" dirty="0"/>
              <a:t>مقاومت در مقابل تغيير</a:t>
            </a:r>
          </a:p>
          <a:p>
            <a:pPr>
              <a:lnSpc>
                <a:spcPct val="150000"/>
              </a:lnSpc>
              <a:buFont typeface="Courier New" pitchFamily="49" charset="0"/>
              <a:buChar char="o"/>
            </a:pPr>
            <a:r>
              <a:rPr lang="fa-IR" b="1" dirty="0"/>
              <a:t>درک نادرست فلسفه کارها</a:t>
            </a:r>
          </a:p>
          <a:p>
            <a:pPr>
              <a:lnSpc>
                <a:spcPct val="150000"/>
              </a:lnSpc>
              <a:buFont typeface="Courier New" pitchFamily="49" charset="0"/>
              <a:buChar char="o"/>
            </a:pPr>
            <a:r>
              <a:rPr lang="fa-IR" b="1" dirty="0"/>
              <a:t>آموزش ناکافي در سطوح مختلف</a:t>
            </a:r>
          </a:p>
          <a:p>
            <a:pPr>
              <a:lnSpc>
                <a:spcPct val="150000"/>
              </a:lnSpc>
              <a:buFont typeface="Courier New" pitchFamily="49" charset="0"/>
              <a:buChar char="o"/>
            </a:pPr>
            <a:r>
              <a:rPr lang="fa-IR" b="1" dirty="0"/>
              <a:t>تخصيص نيروي ناکافي</a:t>
            </a:r>
          </a:p>
          <a:p>
            <a:pPr>
              <a:lnSpc>
                <a:spcPct val="150000"/>
              </a:lnSpc>
              <a:buFont typeface="Courier New" pitchFamily="49" charset="0"/>
              <a:buChar char="o"/>
            </a:pPr>
            <a:r>
              <a:rPr lang="fa-IR" b="1" dirty="0"/>
              <a:t>مشکلات و موانع تجهيزاتي</a:t>
            </a:r>
          </a:p>
        </p:txBody>
      </p:sp>
      <p:sp>
        <p:nvSpPr>
          <p:cNvPr id="3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762000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CE2E2E33-DFBF-4F4A-BC99-5E9A13CEC4BF}" type="slidenum">
              <a:rPr lang="ar-SA" smtClean="0">
                <a:latin typeface="Arial" charset="0"/>
              </a:rPr>
              <a:pPr/>
              <a:t>36</a:t>
            </a:fld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Rectangle 6"/>
          <p:cNvSpPr>
            <a:spLocks noChangeArrowheads="1"/>
          </p:cNvSpPr>
          <p:nvPr/>
        </p:nvSpPr>
        <p:spPr bwMode="auto">
          <a:xfrm>
            <a:off x="1000100" y="2143116"/>
            <a:ext cx="77724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lnSpc>
                <a:spcPct val="90000"/>
              </a:lnSpc>
              <a:defRPr/>
            </a:pPr>
            <a:r>
              <a:rPr kumimoji="0" lang="fa-IR" sz="8000" b="1" kern="0" dirty="0"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</a:rPr>
              <a:t>کليات</a:t>
            </a:r>
            <a:endParaRPr kumimoji="0" lang="en-US" sz="8000" b="1" kern="0" dirty="0">
              <a:effectLst>
                <a:outerShdw blurRad="38100" dist="38100" dir="2700000" algn="tl">
                  <a:srgbClr val="000000"/>
                </a:outerShdw>
              </a:effectLst>
              <a:latin typeface="+mj-lt"/>
              <a:ea typeface="+mj-ea"/>
            </a:endParaRPr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762000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CE2E2E33-DFBF-4F4A-BC99-5E9A13CEC4BF}" type="slidenum">
              <a:rPr lang="ar-SA" smtClean="0">
                <a:latin typeface="Arial" charset="0"/>
              </a:rPr>
              <a:pPr/>
              <a:t>37</a:t>
            </a:fld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2"/>
          <p:cNvSpPr>
            <a:spLocks noGrp="1"/>
          </p:cNvSpPr>
          <p:nvPr>
            <p:ph type="sldNum" sz="quarter" idx="12"/>
          </p:nvPr>
        </p:nvSpPr>
        <p:spPr bwMode="auto">
          <a:xfrm>
            <a:off x="0" y="6248400"/>
            <a:ext cx="762000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6A214006-BF2C-48D0-9793-87A783998E4A}" type="slidenum">
              <a:rPr lang="ar-SA" smtClean="0">
                <a:latin typeface="Arial" charset="0"/>
              </a:rPr>
              <a:pPr/>
              <a:t>38</a:t>
            </a:fld>
            <a:endParaRPr lang="en-US" dirty="0" smtClean="0">
              <a:latin typeface="Arial" charset="0"/>
            </a:endParaRPr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body" idx="4294967295"/>
          </p:nvPr>
        </p:nvSpPr>
        <p:spPr>
          <a:xfrm>
            <a:off x="1071537" y="857232"/>
            <a:ext cx="7272339" cy="5772168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buNone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استفاده از </a:t>
            </a:r>
            <a:r>
              <a:rPr lang="fa-IR" sz="32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روش </a:t>
            </a:r>
            <a:r>
              <a:rPr lang="fa-IR" sz="3200" dirty="0">
                <a:solidFill>
                  <a:srgbClr val="7030A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علمي </a:t>
            </a:r>
            <a:r>
              <a:rPr lang="fa-IR" sz="3200" dirty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براي طرح و 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تدوين </a:t>
            </a:r>
            <a:r>
              <a:rPr lang="fa-IR" sz="32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سيستم 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</a:t>
            </a:r>
          </a:p>
          <a:p>
            <a:pPr>
              <a:lnSpc>
                <a:spcPct val="80000"/>
              </a:lnSpc>
              <a:buNone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برنامه </a:t>
            </a:r>
            <a:r>
              <a:rPr lang="fa-IR" sz="3200" dirty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ريزي نگهداري و 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تعميرات؛</a:t>
            </a:r>
            <a:endParaRPr lang="en-US" sz="3200" dirty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en-US" sz="32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برخي از عواملي که باعث لزوم اين نوع برخورد مي شوند :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en-US" sz="32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640080" lvl="1" indent="-274320" eaLnBrk="1" fontAlgn="auto" hangingPunct="1">
              <a:spcAft>
                <a:spcPts val="0"/>
              </a:spcAft>
              <a:buClr>
                <a:schemeClr val="accent2"/>
              </a:buClr>
              <a:buFont typeface="Wingdings 2"/>
              <a:buChar char=""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افزايش ميزان سرمايه گذاري</a:t>
            </a:r>
          </a:p>
          <a:p>
            <a:pPr marL="640080" lvl="1" indent="-274320" eaLnBrk="1" fontAlgn="auto" hangingPunct="1">
              <a:spcAft>
                <a:spcPts val="0"/>
              </a:spcAft>
              <a:buClr>
                <a:schemeClr val="accent2"/>
              </a:buClr>
              <a:buFont typeface="Wingdings 2"/>
              <a:buChar char=""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افزايش ظرفيت توليد</a:t>
            </a:r>
          </a:p>
          <a:p>
            <a:pPr marL="640080" lvl="1" indent="-274320" eaLnBrk="1" fontAlgn="auto" hangingPunct="1">
              <a:spcAft>
                <a:spcPts val="0"/>
              </a:spcAft>
              <a:buClr>
                <a:schemeClr val="accent2"/>
              </a:buClr>
              <a:buFont typeface="Wingdings 2"/>
              <a:buChar char=""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سيستم هاي اتوماسيون</a:t>
            </a:r>
          </a:p>
          <a:p>
            <a:pPr marL="640080" lvl="1" indent="-274320" eaLnBrk="1" fontAlgn="auto" hangingPunct="1">
              <a:spcAft>
                <a:spcPts val="0"/>
              </a:spcAft>
              <a:buClr>
                <a:schemeClr val="accent2"/>
              </a:buClr>
              <a:buFont typeface="Wingdings 2"/>
              <a:buChar char=""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پيشرفت تکنولوژي</a:t>
            </a:r>
          </a:p>
          <a:p>
            <a:pPr marL="640080" lvl="1" indent="-274320" eaLnBrk="1" fontAlgn="auto" hangingPunct="1">
              <a:spcAft>
                <a:spcPts val="0"/>
              </a:spcAft>
              <a:buClr>
                <a:schemeClr val="accent2"/>
              </a:buClr>
              <a:buFont typeface="Wingdings 2"/>
              <a:buChar char=""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افزايش راندمان</a:t>
            </a:r>
            <a:endParaRPr lang="en-US" sz="32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2"/>
          <p:cNvSpPr>
            <a:spLocks noGrp="1"/>
          </p:cNvSpPr>
          <p:nvPr>
            <p:ph type="sldNum" sz="quarter" idx="12"/>
          </p:nvPr>
        </p:nvSpPr>
        <p:spPr bwMode="auto">
          <a:xfrm>
            <a:off x="0" y="6248400"/>
            <a:ext cx="762000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1AA24CC6-33DB-43A6-B192-5B50A61E4FEE}" type="slidenum">
              <a:rPr lang="ar-SA" smtClean="0">
                <a:latin typeface="Arial" charset="0"/>
              </a:rPr>
              <a:pPr/>
              <a:t>39</a:t>
            </a:fld>
            <a:endParaRPr lang="en-US" dirty="0" smtClean="0">
              <a:latin typeface="Arial" charset="0"/>
            </a:endParaRPr>
          </a:p>
        </p:txBody>
      </p:sp>
      <p:sp>
        <p:nvSpPr>
          <p:cNvPr id="59394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357159" y="857233"/>
            <a:ext cx="8208963" cy="5399087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32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مزاياي ايجاد و بهبود سيستم نگهداري و تعميرات :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en-US" sz="32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</a:t>
            </a:r>
            <a:r>
              <a:rPr lang="fa-IR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حفظ سرمايه ها ( ماشين آلات و ساختمانها و ... )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و افزايش عمر مفيد کارخانه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fa-IR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کنترل هزينه هاي نگهداري و تعميرات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fa-IR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ايجاد محيط امن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fa-IR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حداکثر استفاده از ماشين آلات و کاهش زمان بيکاري آنها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fa-IR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ارزيابي عملکرد ماشين آلات ( به منظور تنظيم سياستهاي آتي )</a:t>
            </a:r>
            <a:endParaRPr lang="en-US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61683" y="1000108"/>
            <a:ext cx="7270004" cy="4647426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i="1" u="sng" dirty="0" smtClean="0"/>
              <a:t>منابع:</a:t>
            </a:r>
          </a:p>
          <a:p>
            <a:endParaRPr lang="fa-IR" sz="1600" i="1" u="sng" dirty="0" smtClean="0"/>
          </a:p>
          <a:p>
            <a:r>
              <a:rPr lang="fa-IR" sz="2000" dirty="0" smtClean="0"/>
              <a:t>6. مديريت نگهداري و تعميرات ( مفاهيم و روشها)، ترجمه و تاليف دکتر حميد داودپور، </a:t>
            </a:r>
          </a:p>
          <a:p>
            <a:r>
              <a:rPr lang="fa-IR" sz="2000" dirty="0" smtClean="0"/>
              <a:t>انتشارات جهاد دانشگاهي واحد صنعتي اميرکبير، چاپ اول، 1388، تهران.</a:t>
            </a:r>
          </a:p>
          <a:p>
            <a:r>
              <a:rPr lang="en-US" sz="1700" i="1" dirty="0" smtClean="0"/>
              <a:t>Management</a:t>
            </a:r>
            <a:r>
              <a:rPr lang="en-US" sz="1700" dirty="0" smtClean="0"/>
              <a:t> of Industrial </a:t>
            </a:r>
            <a:r>
              <a:rPr lang="en-US" sz="1700" i="1" dirty="0" smtClean="0"/>
              <a:t>Maintenance</a:t>
            </a:r>
            <a:r>
              <a:rPr lang="en-US" sz="1700" dirty="0" smtClean="0"/>
              <a:t>, </a:t>
            </a:r>
            <a:r>
              <a:rPr lang="en-US" sz="1700" i="1" dirty="0" smtClean="0"/>
              <a:t>by:  A. Kelly and M.J. Harris</a:t>
            </a:r>
            <a:endParaRPr lang="fa-IR" sz="1700" i="1" dirty="0" smtClean="0"/>
          </a:p>
          <a:p>
            <a:endParaRPr lang="fa-IR" sz="2000" dirty="0" smtClean="0"/>
          </a:p>
          <a:p>
            <a:r>
              <a:rPr lang="fa-IR" sz="2000" dirty="0" smtClean="0"/>
              <a:t>7. مديريت نگهداري و تعميرات (مدل سازي وبهينه سازي)، دکتر حميد رضا گل مکاني، </a:t>
            </a:r>
          </a:p>
          <a:p>
            <a:r>
              <a:rPr lang="fa-IR" sz="2000" dirty="0" smtClean="0"/>
              <a:t>انتشارات دانشگاه صنعتي امير کبير واحد تفرش، چاپ اول، 1388، تفرش. </a:t>
            </a:r>
          </a:p>
          <a:p>
            <a:r>
              <a:rPr lang="en-US" sz="1700" i="1" dirty="0" smtClean="0"/>
              <a:t>Maintenance, Replacement, and Reliability; Theory and </a:t>
            </a:r>
          </a:p>
          <a:p>
            <a:r>
              <a:rPr lang="en-US" sz="1700" i="1" dirty="0" smtClean="0"/>
              <a:t>Applications, by: Jardin, 2006.</a:t>
            </a:r>
            <a:r>
              <a:rPr lang="en-US" sz="2000" i="1" dirty="0" smtClean="0"/>
              <a:t> </a:t>
            </a:r>
          </a:p>
          <a:p>
            <a:endParaRPr lang="en-US" sz="2000" dirty="0" smtClean="0"/>
          </a:p>
          <a:p>
            <a:r>
              <a:rPr lang="fa-IR" sz="2000" dirty="0" smtClean="0"/>
              <a:t>8. الگوگيري از بهترين تجربيات در مديريت نگهداري و تعميرات، تاليف تري وايرمن، ترجمه </a:t>
            </a:r>
          </a:p>
          <a:p>
            <a:r>
              <a:rPr lang="fa-IR" sz="2000" dirty="0" smtClean="0"/>
              <a:t>دکترعليرضا معيني و همکاران، انتشارات دانشگاه علم و صنعت ايران، چاپ اول، 1385، تهران. </a:t>
            </a:r>
          </a:p>
          <a:p>
            <a:r>
              <a:rPr lang="en-US" sz="1700" i="1" dirty="0" smtClean="0"/>
              <a:t>Benchmarking best practices in maintenance management, </a:t>
            </a:r>
          </a:p>
          <a:p>
            <a:r>
              <a:rPr lang="en-US" sz="1700" i="1" dirty="0" smtClean="0"/>
              <a:t>By: Terry Wireman </a:t>
            </a:r>
            <a:r>
              <a:rPr lang="fa-IR" sz="1700" i="1" dirty="0" smtClean="0"/>
              <a:t> </a:t>
            </a:r>
            <a:r>
              <a:rPr lang="en-US" sz="1700" i="1" dirty="0" smtClean="0"/>
              <a:t>   </a:t>
            </a:r>
            <a:endParaRPr lang="fa-IR" sz="1700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2"/>
          <p:cNvSpPr>
            <a:spLocks noGrp="1"/>
          </p:cNvSpPr>
          <p:nvPr>
            <p:ph type="sldNum" sz="quarter" idx="12"/>
          </p:nvPr>
        </p:nvSpPr>
        <p:spPr bwMode="auto">
          <a:xfrm>
            <a:off x="-30623" y="6248400"/>
            <a:ext cx="762000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D4625D8C-B607-4741-B1F6-77AA93659BFA}" type="slidenum">
              <a:rPr lang="ar-SA" smtClean="0">
                <a:latin typeface="Arial" charset="0"/>
              </a:rPr>
              <a:pPr/>
              <a:t>40</a:t>
            </a:fld>
            <a:endParaRPr lang="en-US" dirty="0" smtClean="0">
              <a:latin typeface="Arial" charset="0"/>
            </a:endParaRPr>
          </a:p>
        </p:txBody>
      </p:sp>
      <p:sp>
        <p:nvSpPr>
          <p:cNvPr id="6041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2" y="958850"/>
            <a:ext cx="7775575" cy="5399088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32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آثار اتوماسيون بر امر نگهداري و تعميرات :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en-US" sz="32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640080" lvl="1" indent="-274320" eaLnBrk="1" fontAlgn="auto" hangingPunct="1">
              <a:spcAft>
                <a:spcPts val="0"/>
              </a:spcAft>
              <a:buClr>
                <a:schemeClr val="accent2"/>
              </a:buClr>
              <a:buFont typeface="Wingdings 2"/>
              <a:buChar char=""/>
              <a:defRPr/>
            </a:pPr>
            <a:r>
              <a:rPr lang="fa-IR" sz="28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پيچيده تر شدن و پر هزينه تر شدن کار نت</a:t>
            </a:r>
          </a:p>
          <a:p>
            <a:pPr marL="640080" lvl="1" indent="-274320" eaLnBrk="1" fontAlgn="auto" hangingPunct="1">
              <a:spcAft>
                <a:spcPts val="0"/>
              </a:spcAft>
              <a:buClr>
                <a:schemeClr val="accent2"/>
              </a:buClr>
              <a:buFont typeface="Wingdings 2"/>
              <a:buChar char=""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کاهش نسبي تعداد پرسنل مستقيم توليد و افزايش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    نيروي انساني درگير در نت</a:t>
            </a:r>
          </a:p>
          <a:p>
            <a:pPr marL="640080" lvl="1" indent="-274320" eaLnBrk="1" fontAlgn="auto" hangingPunct="1">
              <a:spcAft>
                <a:spcPts val="0"/>
              </a:spcAft>
              <a:buClr>
                <a:schemeClr val="accent2"/>
              </a:buClr>
              <a:buFont typeface="Wingdings 2"/>
              <a:buChar char=""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افزايش قابل توجه هزينه هاي ناشي از بيکاري سيستم</a:t>
            </a:r>
          </a:p>
          <a:p>
            <a:pPr marL="640080" lvl="1" indent="-274320" eaLnBrk="1" fontAlgn="auto" hangingPunct="1">
              <a:spcAft>
                <a:spcPts val="0"/>
              </a:spcAft>
              <a:buClr>
                <a:schemeClr val="accent2"/>
              </a:buClr>
              <a:buFont typeface="Wingdings 2"/>
              <a:buChar char=""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نياز به سيستماتيک بودن روش نت</a:t>
            </a:r>
            <a:endParaRPr lang="en-US" sz="32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8"/>
          <p:cNvGrpSpPr>
            <a:grpSpLocks/>
          </p:cNvGrpSpPr>
          <p:nvPr/>
        </p:nvGrpSpPr>
        <p:grpSpPr bwMode="auto">
          <a:xfrm>
            <a:off x="171451" y="1511300"/>
            <a:ext cx="8512176" cy="4411661"/>
            <a:chOff x="18" y="1117"/>
            <a:chExt cx="5362" cy="2779"/>
          </a:xfrm>
        </p:grpSpPr>
        <p:sp>
          <p:nvSpPr>
            <p:cNvPr id="17412" name="Line 5"/>
            <p:cNvSpPr>
              <a:spLocks noChangeShapeType="1"/>
            </p:cNvSpPr>
            <p:nvPr/>
          </p:nvSpPr>
          <p:spPr bwMode="auto">
            <a:xfrm flipV="1">
              <a:off x="975" y="1117"/>
              <a:ext cx="0" cy="2358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arrow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7413" name="Line 6"/>
            <p:cNvSpPr>
              <a:spLocks noChangeShapeType="1"/>
            </p:cNvSpPr>
            <p:nvPr/>
          </p:nvSpPr>
          <p:spPr bwMode="auto">
            <a:xfrm>
              <a:off x="975" y="3475"/>
              <a:ext cx="4173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arrow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7414" name="Freeform 7"/>
            <p:cNvSpPr>
              <a:spLocks/>
            </p:cNvSpPr>
            <p:nvPr/>
          </p:nvSpPr>
          <p:spPr bwMode="auto">
            <a:xfrm>
              <a:off x="1156" y="1207"/>
              <a:ext cx="3901" cy="2155"/>
            </a:xfrm>
            <a:custGeom>
              <a:avLst/>
              <a:gdLst>
                <a:gd name="T0" fmla="*/ 0 w 4491"/>
                <a:gd name="T1" fmla="*/ 0 h 2155"/>
                <a:gd name="T2" fmla="*/ 493 w 4491"/>
                <a:gd name="T3" fmla="*/ 1452 h 2155"/>
                <a:gd name="T4" fmla="*/ 1301 w 4491"/>
                <a:gd name="T5" fmla="*/ 2042 h 2155"/>
                <a:gd name="T6" fmla="*/ 2221 w 4491"/>
                <a:gd name="T7" fmla="*/ 2132 h 215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491"/>
                <a:gd name="T13" fmla="*/ 0 h 2155"/>
                <a:gd name="T14" fmla="*/ 4491 w 4491"/>
                <a:gd name="T15" fmla="*/ 2155 h 215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491" h="2155">
                  <a:moveTo>
                    <a:pt x="0" y="0"/>
                  </a:moveTo>
                  <a:cubicBezTo>
                    <a:pt x="280" y="556"/>
                    <a:pt x="560" y="1112"/>
                    <a:pt x="998" y="1452"/>
                  </a:cubicBezTo>
                  <a:cubicBezTo>
                    <a:pt x="1436" y="1792"/>
                    <a:pt x="2049" y="1929"/>
                    <a:pt x="2631" y="2042"/>
                  </a:cubicBezTo>
                  <a:cubicBezTo>
                    <a:pt x="3213" y="2155"/>
                    <a:pt x="4181" y="2117"/>
                    <a:pt x="4491" y="2132"/>
                  </a:cubicBezTo>
                </a:path>
              </a:pathLst>
            </a:custGeom>
            <a:noFill/>
            <a:ln w="25400">
              <a:solidFill>
                <a:srgbClr val="FF66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2400" dirty="0"/>
            </a:p>
          </p:txBody>
        </p:sp>
        <p:sp>
          <p:nvSpPr>
            <p:cNvPr id="17415" name="Text Box 8"/>
            <p:cNvSpPr txBox="1">
              <a:spLocks noChangeArrowheads="1"/>
            </p:cNvSpPr>
            <p:nvPr/>
          </p:nvSpPr>
          <p:spPr bwMode="auto">
            <a:xfrm>
              <a:off x="1646" y="1605"/>
              <a:ext cx="987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kumimoji="0" lang="fa-IR" sz="2800" dirty="0" smtClean="0">
                  <a:latin typeface="Tahoma" pitchFamily="34" charset="0"/>
                </a:rPr>
                <a:t>مهارتهاي توليد</a:t>
              </a:r>
              <a:endParaRPr kumimoji="0" lang="en-US" sz="2800" dirty="0">
                <a:latin typeface="Tahoma" pitchFamily="34" charset="0"/>
              </a:endParaRPr>
            </a:p>
          </p:txBody>
        </p:sp>
        <p:sp>
          <p:nvSpPr>
            <p:cNvPr id="17416" name="Text Box 9"/>
            <p:cNvSpPr txBox="1">
              <a:spLocks noChangeArrowheads="1"/>
            </p:cNvSpPr>
            <p:nvPr/>
          </p:nvSpPr>
          <p:spPr bwMode="auto">
            <a:xfrm>
              <a:off x="18" y="1117"/>
              <a:ext cx="908" cy="6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kumimoji="0" lang="fa-IR" sz="2800" dirty="0">
                  <a:latin typeface="Tahoma" pitchFamily="34" charset="0"/>
                </a:rPr>
                <a:t>روند </a:t>
              </a:r>
              <a:r>
                <a:rPr kumimoji="0" lang="fa-IR" sz="2800" dirty="0" smtClean="0">
                  <a:latin typeface="Tahoma" pitchFamily="34" charset="0"/>
                </a:rPr>
                <a:t>احتياج </a:t>
              </a:r>
              <a:endParaRPr kumimoji="0" lang="fa-IR" sz="2800" dirty="0">
                <a:latin typeface="Tahoma" pitchFamily="34" charset="0"/>
              </a:endParaRPr>
            </a:p>
            <a:p>
              <a:r>
                <a:rPr kumimoji="0" lang="fa-IR" sz="2800" dirty="0">
                  <a:latin typeface="Tahoma" pitchFamily="34" charset="0"/>
                </a:rPr>
                <a:t>به مهارتها</a:t>
              </a:r>
              <a:endParaRPr kumimoji="0" lang="en-US" sz="2800" dirty="0">
                <a:latin typeface="Tahoma" pitchFamily="34" charset="0"/>
              </a:endParaRPr>
            </a:p>
          </p:txBody>
        </p:sp>
        <p:sp>
          <p:nvSpPr>
            <p:cNvPr id="17417" name="Text Box 12"/>
            <p:cNvSpPr txBox="1">
              <a:spLocks noChangeArrowheads="1"/>
            </p:cNvSpPr>
            <p:nvPr/>
          </p:nvSpPr>
          <p:spPr bwMode="auto">
            <a:xfrm>
              <a:off x="4230" y="2037"/>
              <a:ext cx="1150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kumimoji="0" lang="fa-IR" sz="2800" dirty="0">
                  <a:latin typeface="Tahoma" pitchFamily="34" charset="0"/>
                </a:rPr>
                <a:t>مهارت </a:t>
              </a:r>
              <a:r>
                <a:rPr kumimoji="0" lang="fa-IR" sz="2800" dirty="0" smtClean="0">
                  <a:latin typeface="Tahoma" pitchFamily="34" charset="0"/>
                </a:rPr>
                <a:t>هاي </a:t>
              </a:r>
              <a:r>
                <a:rPr kumimoji="0" lang="fa-IR" sz="2800" dirty="0">
                  <a:latin typeface="Tahoma" pitchFamily="34" charset="0"/>
                </a:rPr>
                <a:t>نت</a:t>
              </a:r>
              <a:endParaRPr kumimoji="0" lang="en-US" sz="2800" dirty="0">
                <a:latin typeface="Tahoma" pitchFamily="34" charset="0"/>
              </a:endParaRPr>
            </a:p>
          </p:txBody>
        </p:sp>
        <p:sp>
          <p:nvSpPr>
            <p:cNvPr id="17418" name="Text Box 13"/>
            <p:cNvSpPr txBox="1">
              <a:spLocks noChangeArrowheads="1"/>
            </p:cNvSpPr>
            <p:nvPr/>
          </p:nvSpPr>
          <p:spPr bwMode="auto">
            <a:xfrm>
              <a:off x="4783" y="3566"/>
              <a:ext cx="432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kumimoji="0" lang="fa-IR" sz="2800" dirty="0">
                  <a:latin typeface="Tahoma" pitchFamily="34" charset="0"/>
                </a:rPr>
                <a:t>زمان</a:t>
              </a:r>
              <a:endParaRPr kumimoji="0" lang="en-US" sz="2800" dirty="0">
                <a:latin typeface="Tahoma" pitchFamily="34" charset="0"/>
              </a:endParaRPr>
            </a:p>
          </p:txBody>
        </p:sp>
        <p:sp>
          <p:nvSpPr>
            <p:cNvPr id="17419" name="Freeform 15"/>
            <p:cNvSpPr>
              <a:spLocks/>
            </p:cNvSpPr>
            <p:nvPr/>
          </p:nvSpPr>
          <p:spPr bwMode="auto">
            <a:xfrm>
              <a:off x="1156" y="1262"/>
              <a:ext cx="3674" cy="2043"/>
            </a:xfrm>
            <a:custGeom>
              <a:avLst/>
              <a:gdLst>
                <a:gd name="T0" fmla="*/ 0 w 3962"/>
                <a:gd name="T1" fmla="*/ 2033 h 2043"/>
                <a:gd name="T2" fmla="*/ 1262 w 3962"/>
                <a:gd name="T3" fmla="*/ 1902 h 2043"/>
                <a:gd name="T4" fmla="*/ 2172 w 3962"/>
                <a:gd name="T5" fmla="*/ 1187 h 2043"/>
                <a:gd name="T6" fmla="*/ 2716 w 3962"/>
                <a:gd name="T7" fmla="*/ 0 h 204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962"/>
                <a:gd name="T13" fmla="*/ 0 h 2043"/>
                <a:gd name="T14" fmla="*/ 3962 w 3962"/>
                <a:gd name="T15" fmla="*/ 2043 h 204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962" h="2043">
                  <a:moveTo>
                    <a:pt x="0" y="2033"/>
                  </a:moveTo>
                  <a:cubicBezTo>
                    <a:pt x="307" y="2011"/>
                    <a:pt x="1313" y="2043"/>
                    <a:pt x="1841" y="1902"/>
                  </a:cubicBezTo>
                  <a:cubicBezTo>
                    <a:pt x="2369" y="1761"/>
                    <a:pt x="2815" y="1504"/>
                    <a:pt x="3168" y="1187"/>
                  </a:cubicBezTo>
                  <a:cubicBezTo>
                    <a:pt x="3521" y="870"/>
                    <a:pt x="3797" y="247"/>
                    <a:pt x="3962" y="0"/>
                  </a:cubicBezTo>
                </a:path>
              </a:pathLst>
            </a:custGeom>
            <a:noFill/>
            <a:ln w="25400">
              <a:solidFill>
                <a:srgbClr val="FF66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2400" dirty="0"/>
            </a:p>
          </p:txBody>
        </p:sp>
      </p:grpSp>
      <p:sp>
        <p:nvSpPr>
          <p:cNvPr id="17411" name="Slide Number Placeholder 10"/>
          <p:cNvSpPr>
            <a:spLocks noGrp="1"/>
          </p:cNvSpPr>
          <p:nvPr>
            <p:ph type="sldNum" sz="quarter" idx="12"/>
          </p:nvPr>
        </p:nvSpPr>
        <p:spPr bwMode="auto">
          <a:xfrm>
            <a:off x="712" y="6248400"/>
            <a:ext cx="762000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E1C84E76-40DD-45D6-9C4F-1BBC44FDC9F8}" type="slidenum">
              <a:rPr lang="ar-SA" smtClean="0">
                <a:latin typeface="Arial" charset="0"/>
              </a:rPr>
              <a:pPr/>
              <a:t>41</a:t>
            </a:fld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Line 4"/>
          <p:cNvSpPr>
            <a:spLocks noChangeShapeType="1"/>
          </p:cNvSpPr>
          <p:nvPr/>
        </p:nvSpPr>
        <p:spPr bwMode="auto">
          <a:xfrm flipV="1">
            <a:off x="2928927" y="1571613"/>
            <a:ext cx="0" cy="3960812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arrow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18435" name="Line 5"/>
          <p:cNvSpPr>
            <a:spLocks noChangeShapeType="1"/>
          </p:cNvSpPr>
          <p:nvPr/>
        </p:nvSpPr>
        <p:spPr bwMode="auto">
          <a:xfrm>
            <a:off x="1571604" y="5429265"/>
            <a:ext cx="6902459" cy="142876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arrow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18436" name="Text Box 10"/>
          <p:cNvSpPr txBox="1">
            <a:spLocks noChangeArrowheads="1"/>
          </p:cNvSpPr>
          <p:nvPr/>
        </p:nvSpPr>
        <p:spPr bwMode="auto">
          <a:xfrm>
            <a:off x="2025906" y="1219201"/>
            <a:ext cx="76014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0" lang="fa-IR" dirty="0">
                <a:latin typeface="Tahoma" pitchFamily="34" charset="0"/>
              </a:rPr>
              <a:t>زمان</a:t>
            </a:r>
            <a:endParaRPr kumimoji="0" lang="en-US" dirty="0">
              <a:latin typeface="Tahoma" pitchFamily="34" charset="0"/>
            </a:endParaRPr>
          </a:p>
        </p:txBody>
      </p:sp>
      <p:sp>
        <p:nvSpPr>
          <p:cNvPr id="18437" name="Slide Number Placeholder 8"/>
          <p:cNvSpPr>
            <a:spLocks noGrp="1"/>
          </p:cNvSpPr>
          <p:nvPr>
            <p:ph type="sldNum" sz="quarter" idx="12"/>
          </p:nvPr>
        </p:nvSpPr>
        <p:spPr bwMode="auto">
          <a:xfrm>
            <a:off x="-2848" y="6240567"/>
            <a:ext cx="762000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1A1307C6-AE7E-4658-B28C-D67F2CC7E065}" type="slidenum">
              <a:rPr lang="ar-SA" smtClean="0">
                <a:latin typeface="Arial" charset="0"/>
              </a:rPr>
              <a:pPr/>
              <a:t>42</a:t>
            </a:fld>
            <a:endParaRPr lang="en-US" dirty="0" smtClean="0">
              <a:latin typeface="Arial" charset="0"/>
            </a:endParaRPr>
          </a:p>
        </p:txBody>
      </p:sp>
      <p:graphicFrame>
        <p:nvGraphicFramePr>
          <p:cNvPr id="62548" name="Group 84"/>
          <p:cNvGraphicFramePr>
            <a:graphicFrameLocks noGrp="1"/>
          </p:cNvGraphicFramePr>
          <p:nvPr>
            <p:ph idx="4294967295"/>
          </p:nvPr>
        </p:nvGraphicFramePr>
        <p:xfrm>
          <a:off x="1676400" y="2286000"/>
          <a:ext cx="6624637" cy="3544824"/>
        </p:xfrm>
        <a:graphic>
          <a:graphicData uri="http://schemas.openxmlformats.org/drawingml/2006/table">
            <a:tbl>
              <a:tblPr rtl="1"/>
              <a:tblGrid>
                <a:gridCol w="5330038"/>
                <a:gridCol w="1294599"/>
              </a:tblGrid>
              <a:tr h="1371600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HMOJTABA" pitchFamily="2" charset="-78"/>
                        </a:rPr>
                        <a:t>دوره خودکار کامل</a:t>
                      </a:r>
                      <a:endParaRPr kumimoji="0" lang="en-US" sz="2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HMOJTABA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38200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HMOJTABA" pitchFamily="2" charset="-78"/>
                        </a:rPr>
                        <a:t>دوره فعلي</a:t>
                      </a:r>
                      <a:endParaRPr kumimoji="0" lang="en-US" sz="2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HMOJTABA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23010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HMOJTABA" pitchFamily="2" charset="-78"/>
                        </a:rPr>
                        <a:t>دوره صنايع دستي</a:t>
                      </a:r>
                      <a:endParaRPr kumimoji="0" lang="en-US" sz="2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HMOJTABA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8450" name="Line 81"/>
          <p:cNvSpPr>
            <a:spLocks noChangeShapeType="1"/>
          </p:cNvSpPr>
          <p:nvPr/>
        </p:nvSpPr>
        <p:spPr bwMode="auto">
          <a:xfrm flipV="1">
            <a:off x="3000364" y="2357430"/>
            <a:ext cx="3429024" cy="3098798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62546" name="Text Box 82"/>
          <p:cNvSpPr txBox="1">
            <a:spLocks noChangeArrowheads="1"/>
          </p:cNvSpPr>
          <p:nvPr/>
        </p:nvSpPr>
        <p:spPr bwMode="auto">
          <a:xfrm rot="-2058018">
            <a:off x="2702009" y="2945423"/>
            <a:ext cx="3103734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fa-IR" sz="40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دستمزد کارکنان نت</a:t>
            </a:r>
            <a:endParaRPr lang="en-US" sz="4000" b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2547" name="Text Box 83"/>
          <p:cNvSpPr txBox="1">
            <a:spLocks noChangeArrowheads="1"/>
          </p:cNvSpPr>
          <p:nvPr/>
        </p:nvSpPr>
        <p:spPr bwMode="auto">
          <a:xfrm rot="-2058018">
            <a:off x="4446732" y="4006921"/>
            <a:ext cx="338426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fa-IR" sz="40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دستمزد کارکنان </a:t>
            </a:r>
            <a:r>
              <a:rPr lang="fa-IR" sz="40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توليد</a:t>
            </a:r>
            <a:endParaRPr lang="en-US" sz="4000" b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17"/>
          <p:cNvSpPr>
            <a:spLocks noGrp="1"/>
          </p:cNvSpPr>
          <p:nvPr>
            <p:ph type="sldNum" sz="quarter" idx="12"/>
          </p:nvPr>
        </p:nvSpPr>
        <p:spPr bwMode="auto">
          <a:xfrm>
            <a:off x="0" y="6259794"/>
            <a:ext cx="762000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49EC519D-07CE-4872-BBD7-89CC2525880C}" type="slidenum">
              <a:rPr lang="ar-SA" smtClean="0">
                <a:latin typeface="Arial" charset="0"/>
              </a:rPr>
              <a:pPr/>
              <a:t>43</a:t>
            </a:fld>
            <a:endParaRPr lang="en-US" dirty="0" smtClean="0">
              <a:latin typeface="Arial" charset="0"/>
            </a:endParaRPr>
          </a:p>
        </p:txBody>
      </p:sp>
      <p:sp>
        <p:nvSpPr>
          <p:cNvPr id="67586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1" y="1125539"/>
            <a:ext cx="8208963" cy="719137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6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تقسيم بندي کلي </a:t>
            </a:r>
            <a:r>
              <a:rPr lang="fa-IR" sz="3600" dirty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موضوع نت : </a:t>
            </a:r>
            <a:endParaRPr lang="en-US" sz="3200" dirty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</p:txBody>
      </p:sp>
      <p:sp>
        <p:nvSpPr>
          <p:cNvPr id="19460" name="Text Box 3"/>
          <p:cNvSpPr txBox="1">
            <a:spLocks noChangeArrowheads="1"/>
          </p:cNvSpPr>
          <p:nvPr/>
        </p:nvSpPr>
        <p:spPr bwMode="auto">
          <a:xfrm>
            <a:off x="4376822" y="1989138"/>
            <a:ext cx="1928733" cy="477054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a-IR" sz="2500" dirty="0" smtClean="0"/>
              <a:t>نگهداري </a:t>
            </a:r>
            <a:r>
              <a:rPr lang="fa-IR" sz="2500" dirty="0"/>
              <a:t>و </a:t>
            </a:r>
            <a:r>
              <a:rPr lang="fa-IR" sz="2500" dirty="0" smtClean="0"/>
              <a:t>تعميرات</a:t>
            </a:r>
            <a:endParaRPr lang="en-US" sz="2500" dirty="0"/>
          </a:p>
        </p:txBody>
      </p:sp>
      <p:sp>
        <p:nvSpPr>
          <p:cNvPr id="19461" name="Text Box 4"/>
          <p:cNvSpPr txBox="1">
            <a:spLocks noChangeArrowheads="1"/>
          </p:cNvSpPr>
          <p:nvPr/>
        </p:nvSpPr>
        <p:spPr bwMode="auto">
          <a:xfrm>
            <a:off x="1385470" y="2924175"/>
            <a:ext cx="3129382" cy="477054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a-IR" sz="2400" dirty="0" smtClean="0"/>
              <a:t>تعميرات </a:t>
            </a:r>
            <a:r>
              <a:rPr lang="fa-IR" sz="2500" dirty="0"/>
              <a:t>بدون برنامه ( </a:t>
            </a:r>
            <a:r>
              <a:rPr lang="fa-IR" sz="2500" dirty="0" smtClean="0"/>
              <a:t>اضطراري </a:t>
            </a:r>
            <a:r>
              <a:rPr lang="fa-IR" sz="2500" dirty="0"/>
              <a:t>)</a:t>
            </a:r>
            <a:endParaRPr lang="en-US" sz="2500" dirty="0"/>
          </a:p>
        </p:txBody>
      </p:sp>
      <p:sp>
        <p:nvSpPr>
          <p:cNvPr id="19462" name="Text Box 5"/>
          <p:cNvSpPr txBox="1">
            <a:spLocks noChangeArrowheads="1"/>
          </p:cNvSpPr>
          <p:nvPr/>
        </p:nvSpPr>
        <p:spPr bwMode="auto">
          <a:xfrm>
            <a:off x="6375780" y="2924175"/>
            <a:ext cx="2390398" cy="477054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a-IR" sz="2500" dirty="0" smtClean="0"/>
              <a:t>تعميرات </a:t>
            </a:r>
            <a:r>
              <a:rPr lang="fa-IR" sz="2500" dirty="0"/>
              <a:t>برنامه </a:t>
            </a:r>
            <a:r>
              <a:rPr lang="fa-IR" sz="2500" dirty="0" smtClean="0"/>
              <a:t>ريزي </a:t>
            </a:r>
            <a:r>
              <a:rPr lang="fa-IR" sz="2500" dirty="0"/>
              <a:t>شده</a:t>
            </a:r>
            <a:endParaRPr lang="en-US" sz="2500" dirty="0"/>
          </a:p>
        </p:txBody>
      </p:sp>
      <p:sp>
        <p:nvSpPr>
          <p:cNvPr id="19463" name="Text Box 6"/>
          <p:cNvSpPr txBox="1">
            <a:spLocks noChangeArrowheads="1"/>
          </p:cNvSpPr>
          <p:nvPr/>
        </p:nvSpPr>
        <p:spPr bwMode="auto">
          <a:xfrm>
            <a:off x="5435602" y="4868863"/>
            <a:ext cx="1721945" cy="861774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fa-IR" sz="2500" dirty="0" smtClean="0"/>
              <a:t>تعميرات پيشگيري</a:t>
            </a:r>
            <a:endParaRPr lang="fa-IR" sz="2500" dirty="0"/>
          </a:p>
          <a:p>
            <a:pPr algn="ctr"/>
            <a:r>
              <a:rPr lang="en-US" sz="2500" dirty="0"/>
              <a:t>PM</a:t>
            </a:r>
          </a:p>
        </p:txBody>
      </p:sp>
      <p:sp>
        <p:nvSpPr>
          <p:cNvPr id="19464" name="Text Box 7"/>
          <p:cNvSpPr txBox="1">
            <a:spLocks noChangeArrowheads="1"/>
          </p:cNvSpPr>
          <p:nvPr/>
        </p:nvSpPr>
        <p:spPr bwMode="auto">
          <a:xfrm>
            <a:off x="1903796" y="4149724"/>
            <a:ext cx="2061782" cy="477054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a-IR" sz="2500" dirty="0" smtClean="0"/>
              <a:t>تعميرات </a:t>
            </a:r>
            <a:r>
              <a:rPr lang="fa-IR" sz="2500" dirty="0"/>
              <a:t>بعد از </a:t>
            </a:r>
            <a:r>
              <a:rPr lang="fa-IR" sz="2500" dirty="0" smtClean="0"/>
              <a:t>خرابي</a:t>
            </a:r>
            <a:endParaRPr lang="en-US" sz="2500" dirty="0"/>
          </a:p>
        </p:txBody>
      </p:sp>
      <p:sp>
        <p:nvSpPr>
          <p:cNvPr id="19465" name="Text Box 8"/>
          <p:cNvSpPr txBox="1">
            <a:spLocks noChangeArrowheads="1"/>
          </p:cNvSpPr>
          <p:nvPr/>
        </p:nvSpPr>
        <p:spPr bwMode="auto">
          <a:xfrm>
            <a:off x="5508626" y="3789363"/>
            <a:ext cx="1665841" cy="861774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fa-IR" sz="2500" dirty="0" smtClean="0"/>
              <a:t>تعميرات اصلاحي</a:t>
            </a:r>
            <a:endParaRPr lang="fa-IR" sz="2500" dirty="0"/>
          </a:p>
          <a:p>
            <a:pPr algn="ctr"/>
            <a:r>
              <a:rPr lang="en-US" sz="2500" dirty="0"/>
              <a:t>CM</a:t>
            </a:r>
          </a:p>
        </p:txBody>
      </p:sp>
      <p:sp>
        <p:nvSpPr>
          <p:cNvPr id="19466" name="Line 10"/>
          <p:cNvSpPr>
            <a:spLocks noChangeShapeType="1"/>
          </p:cNvSpPr>
          <p:nvPr/>
        </p:nvSpPr>
        <p:spPr bwMode="auto">
          <a:xfrm>
            <a:off x="5292725" y="2492376"/>
            <a:ext cx="0" cy="2159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9467" name="Line 12"/>
          <p:cNvSpPr>
            <a:spLocks noChangeShapeType="1"/>
          </p:cNvSpPr>
          <p:nvPr/>
        </p:nvSpPr>
        <p:spPr bwMode="auto">
          <a:xfrm flipH="1">
            <a:off x="2843213" y="2708275"/>
            <a:ext cx="2449512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9468" name="Line 13"/>
          <p:cNvSpPr>
            <a:spLocks noChangeShapeType="1"/>
          </p:cNvSpPr>
          <p:nvPr/>
        </p:nvSpPr>
        <p:spPr bwMode="auto">
          <a:xfrm>
            <a:off x="5292726" y="2708275"/>
            <a:ext cx="2232025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9469" name="Line 14"/>
          <p:cNvSpPr>
            <a:spLocks noChangeShapeType="1"/>
          </p:cNvSpPr>
          <p:nvPr/>
        </p:nvSpPr>
        <p:spPr bwMode="auto">
          <a:xfrm>
            <a:off x="7596188" y="3429001"/>
            <a:ext cx="0" cy="1871663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9470" name="Line 15"/>
          <p:cNvSpPr>
            <a:spLocks noChangeShapeType="1"/>
          </p:cNvSpPr>
          <p:nvPr/>
        </p:nvSpPr>
        <p:spPr bwMode="auto">
          <a:xfrm>
            <a:off x="2843213" y="2708275"/>
            <a:ext cx="0" cy="2159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9471" name="Line 16"/>
          <p:cNvSpPr>
            <a:spLocks noChangeShapeType="1"/>
          </p:cNvSpPr>
          <p:nvPr/>
        </p:nvSpPr>
        <p:spPr bwMode="auto">
          <a:xfrm>
            <a:off x="7524751" y="2708275"/>
            <a:ext cx="0" cy="2159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9472" name="Line 17"/>
          <p:cNvSpPr>
            <a:spLocks noChangeShapeType="1"/>
          </p:cNvSpPr>
          <p:nvPr/>
        </p:nvSpPr>
        <p:spPr bwMode="auto">
          <a:xfrm>
            <a:off x="2843213" y="3429001"/>
            <a:ext cx="0" cy="720725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9473" name="Line 19"/>
          <p:cNvSpPr>
            <a:spLocks noChangeShapeType="1"/>
          </p:cNvSpPr>
          <p:nvPr/>
        </p:nvSpPr>
        <p:spPr bwMode="auto">
          <a:xfrm>
            <a:off x="7308849" y="4221163"/>
            <a:ext cx="287339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9474" name="Line 20"/>
          <p:cNvSpPr>
            <a:spLocks noChangeShapeType="1"/>
          </p:cNvSpPr>
          <p:nvPr/>
        </p:nvSpPr>
        <p:spPr bwMode="auto">
          <a:xfrm>
            <a:off x="7308849" y="5300663"/>
            <a:ext cx="287339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2"/>
          <p:cNvSpPr>
            <a:spLocks noGrp="1"/>
          </p:cNvSpPr>
          <p:nvPr>
            <p:ph type="sldNum" sz="quarter" idx="12"/>
          </p:nvPr>
        </p:nvSpPr>
        <p:spPr bwMode="auto">
          <a:xfrm>
            <a:off x="0" y="6248400"/>
            <a:ext cx="762000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998DB505-4FCA-4022-A1D7-A4A5B007EF2C}" type="slidenum">
              <a:rPr lang="ar-SA" smtClean="0">
                <a:latin typeface="Arial" charset="0"/>
              </a:rPr>
              <a:pPr/>
              <a:t>44</a:t>
            </a:fld>
            <a:endParaRPr lang="en-US" dirty="0" smtClean="0">
              <a:latin typeface="Arial" charset="0"/>
            </a:endParaRPr>
          </a:p>
        </p:txBody>
      </p:sp>
      <p:sp>
        <p:nvSpPr>
          <p:cNvPr id="68610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1" y="1000109"/>
            <a:ext cx="8208963" cy="5399087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kumimoji="1" lang="fa-IR" sz="3200" u="sng" dirty="0" smtClean="0">
                <a:cs typeface="HMOJTABA" pitchFamily="2" charset="-78"/>
              </a:rPr>
              <a:t>تعميرات اصلاحي  </a:t>
            </a:r>
            <a:r>
              <a:rPr kumimoji="1" lang="en-US" sz="3200" u="sng" dirty="0">
                <a:cs typeface="HMOJTABA" pitchFamily="2" charset="-78"/>
              </a:rPr>
              <a:t>CM</a:t>
            </a:r>
            <a:r>
              <a:rPr lang="fa-IR" sz="3200" u="sng" dirty="0">
                <a:cs typeface="HMOJTABA" pitchFamily="2" charset="-78"/>
              </a:rPr>
              <a:t> </a:t>
            </a:r>
            <a:r>
              <a:rPr lang="fa-IR" sz="3200" dirty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: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تغييرات </a:t>
            </a:r>
            <a:r>
              <a:rPr lang="fa-IR" sz="3200" dirty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در طرح 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ماشين </a:t>
            </a:r>
            <a:r>
              <a:rPr lang="fa-IR" sz="3200" dirty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آلات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( 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بهسازي </a:t>
            </a:r>
            <a:r>
              <a:rPr lang="fa-IR" sz="3200" dirty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طرح 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ماشين </a:t>
            </a:r>
            <a:r>
              <a:rPr lang="fa-IR" sz="3200" dirty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ها 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براي جلوگيري </a:t>
            </a:r>
            <a:r>
              <a:rPr lang="fa-IR" sz="3200" dirty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از 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خرابي هاي تکراري </a:t>
            </a:r>
            <a:r>
              <a:rPr lang="fa-IR" sz="3200" dirty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)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kumimoji="1" lang="fa-IR" sz="3200" u="sng" dirty="0" smtClean="0">
                <a:cs typeface="HMOJTABA" pitchFamily="2" charset="-78"/>
              </a:rPr>
              <a:t>تعميرات پيشگيري  </a:t>
            </a:r>
            <a:r>
              <a:rPr kumimoji="1" lang="en-US" sz="3200" u="sng" dirty="0">
                <a:cs typeface="HMOJTABA" pitchFamily="2" charset="-78"/>
              </a:rPr>
              <a:t>PM</a:t>
            </a:r>
            <a:r>
              <a:rPr lang="fa-IR" sz="3200" dirty="0">
                <a:cs typeface="HMOJTABA" pitchFamily="2" charset="-78"/>
              </a:rPr>
              <a:t> </a:t>
            </a:r>
            <a:r>
              <a:rPr lang="fa-IR" sz="3200" dirty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: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kumimoji="1" lang="fa-IR" sz="3200" dirty="0" smtClean="0">
                <a:cs typeface="HMOJTABA" pitchFamily="2" charset="-78"/>
              </a:rPr>
              <a:t>بازديدهاي فني</a:t>
            </a:r>
            <a:endParaRPr kumimoji="1" lang="fa-IR" sz="3200" dirty="0">
              <a:cs typeface="HMOJTABA" pitchFamily="2" charset="-78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kumimoji="1" lang="fa-IR" sz="3200" dirty="0" smtClean="0">
                <a:cs typeface="HMOJTABA" pitchFamily="2" charset="-78"/>
              </a:rPr>
              <a:t>سرويسهاي فني </a:t>
            </a:r>
            <a:r>
              <a:rPr kumimoji="1" lang="fa-IR" sz="3200" dirty="0">
                <a:cs typeface="HMOJTABA" pitchFamily="2" charset="-78"/>
              </a:rPr>
              <a:t>( </a:t>
            </a:r>
            <a:r>
              <a:rPr kumimoji="1" lang="fa-IR" sz="3200" dirty="0" smtClean="0">
                <a:cs typeface="HMOJTABA" pitchFamily="2" charset="-78"/>
              </a:rPr>
              <a:t>تنظيم </a:t>
            </a:r>
            <a:r>
              <a:rPr kumimoji="1" lang="fa-IR" sz="3200" dirty="0">
                <a:cs typeface="HMOJTABA" pitchFamily="2" charset="-78"/>
              </a:rPr>
              <a:t>, روغن </a:t>
            </a:r>
            <a:r>
              <a:rPr kumimoji="1" lang="fa-IR" sz="3200" dirty="0" smtClean="0">
                <a:cs typeface="HMOJTABA" pitchFamily="2" charset="-78"/>
              </a:rPr>
              <a:t>کاري </a:t>
            </a:r>
            <a:r>
              <a:rPr kumimoji="1" lang="fa-IR" sz="3200" dirty="0">
                <a:cs typeface="HMOJTABA" pitchFamily="2" charset="-78"/>
              </a:rPr>
              <a:t>, </a:t>
            </a:r>
            <a:r>
              <a:rPr kumimoji="1" lang="fa-IR" sz="3200" dirty="0" smtClean="0">
                <a:cs typeface="HMOJTABA" pitchFamily="2" charset="-78"/>
              </a:rPr>
              <a:t>تميز کاري </a:t>
            </a:r>
            <a:r>
              <a:rPr kumimoji="1" lang="fa-IR" sz="3200" dirty="0">
                <a:cs typeface="HMOJTABA" pitchFamily="2" charset="-78"/>
              </a:rPr>
              <a:t>)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kumimoji="1" lang="fa-IR" sz="3200" dirty="0" smtClean="0">
                <a:cs typeface="HMOJTABA" pitchFamily="2" charset="-78"/>
              </a:rPr>
              <a:t>تعميرات اساسي </a:t>
            </a:r>
            <a:r>
              <a:rPr kumimoji="1" lang="fa-IR" sz="3200" dirty="0">
                <a:cs typeface="HMOJTABA" pitchFamily="2" charset="-78"/>
              </a:rPr>
              <a:t>دوره </a:t>
            </a:r>
            <a:r>
              <a:rPr kumimoji="1" lang="fa-IR" sz="3200" dirty="0" smtClean="0">
                <a:cs typeface="HMOJTABA" pitchFamily="2" charset="-78"/>
              </a:rPr>
              <a:t>اي </a:t>
            </a:r>
            <a:r>
              <a:rPr kumimoji="1" lang="fa-IR" sz="3200" dirty="0">
                <a:cs typeface="HMOJTABA" pitchFamily="2" charset="-78"/>
              </a:rPr>
              <a:t>( کل </a:t>
            </a:r>
            <a:r>
              <a:rPr kumimoji="1" lang="fa-IR" sz="3200" dirty="0" smtClean="0">
                <a:cs typeface="HMOJTABA" pitchFamily="2" charset="-78"/>
              </a:rPr>
              <a:t>سيستم تعطيل </a:t>
            </a:r>
            <a:r>
              <a:rPr kumimoji="1" lang="fa-IR" sz="3200" dirty="0">
                <a:cs typeface="HMOJTABA" pitchFamily="2" charset="-78"/>
              </a:rPr>
              <a:t>و </a:t>
            </a:r>
            <a:r>
              <a:rPr kumimoji="1" lang="fa-IR" sz="3200" dirty="0" smtClean="0">
                <a:cs typeface="HMOJTABA" pitchFamily="2" charset="-78"/>
              </a:rPr>
              <a:t>تعميرات اساسي </a:t>
            </a:r>
            <a:r>
              <a:rPr kumimoji="1" lang="fa-IR" sz="3200" dirty="0">
                <a:cs typeface="HMOJTABA" pitchFamily="2" charset="-78"/>
              </a:rPr>
              <a:t>انجام </a:t>
            </a:r>
            <a:r>
              <a:rPr kumimoji="1" lang="fa-IR" sz="3200" dirty="0" smtClean="0">
                <a:cs typeface="HMOJTABA" pitchFamily="2" charset="-78"/>
              </a:rPr>
              <a:t>مي </a:t>
            </a:r>
            <a:r>
              <a:rPr kumimoji="1" lang="fa-IR" sz="3200" dirty="0">
                <a:cs typeface="HMOJTABA" pitchFamily="2" charset="-78"/>
              </a:rPr>
              <a:t>شود )</a:t>
            </a:r>
            <a:endParaRPr kumimoji="1" lang="en-US" sz="3200" dirty="0">
              <a:cs typeface="HMOJTABA" pitchFamily="2" charset="-78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4"/>
          <p:cNvSpPr>
            <a:spLocks noGrp="1"/>
          </p:cNvSpPr>
          <p:nvPr>
            <p:ph type="sldNum" sz="quarter" idx="12"/>
          </p:nvPr>
        </p:nvSpPr>
        <p:spPr bwMode="auto">
          <a:xfrm>
            <a:off x="0" y="6261219"/>
            <a:ext cx="762000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DDEBB005-979B-4246-A02F-B02B8D4F5980}" type="slidenum">
              <a:rPr lang="ar-SA" smtClean="0">
                <a:latin typeface="Arial" charset="0"/>
              </a:rPr>
              <a:pPr/>
              <a:t>45</a:t>
            </a:fld>
            <a:endParaRPr lang="en-US" dirty="0" smtClean="0">
              <a:latin typeface="Arial" charset="0"/>
            </a:endParaRPr>
          </a:p>
        </p:txBody>
      </p:sp>
      <p:sp>
        <p:nvSpPr>
          <p:cNvPr id="7065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1" y="1125539"/>
            <a:ext cx="8208963" cy="5399087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هزينه هاي نگهداري و تعميرات :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32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</a:t>
            </a:r>
            <a:r>
              <a:rPr lang="fa-IR" sz="32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مستقيم :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هزينه ساعات کارکرد نيروي انساني , دستمزد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            کارگران , مواد و قطعات ، هزينه هاي بالا سري و . . .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32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</a:t>
            </a:r>
            <a:r>
              <a:rPr lang="fa-IR" sz="32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غير مستقيم :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هزينه رکود در امر توليد در اثر توقف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                 ماشين ها و يا انتظار ماشينها براي تعمير ,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                 ضايع شدن مواد در حال توليد در اثر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                 خرابي هاي ناگهاني و . . . </a:t>
            </a:r>
          </a:p>
        </p:txBody>
      </p:sp>
      <p:sp>
        <p:nvSpPr>
          <p:cNvPr id="21508" name="Line 3"/>
          <p:cNvSpPr>
            <a:spLocks noChangeShapeType="1"/>
          </p:cNvSpPr>
          <p:nvPr/>
        </p:nvSpPr>
        <p:spPr bwMode="auto">
          <a:xfrm flipH="1">
            <a:off x="7956551" y="2667000"/>
            <a:ext cx="433388" cy="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21509" name="Line 4"/>
          <p:cNvSpPr>
            <a:spLocks noChangeShapeType="1"/>
          </p:cNvSpPr>
          <p:nvPr/>
        </p:nvSpPr>
        <p:spPr bwMode="auto">
          <a:xfrm flipH="1">
            <a:off x="7848919" y="4343400"/>
            <a:ext cx="433388" cy="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2"/>
          <p:cNvSpPr>
            <a:spLocks noGrp="1"/>
          </p:cNvSpPr>
          <p:nvPr>
            <p:ph type="sldNum" sz="quarter" idx="12"/>
          </p:nvPr>
        </p:nvSpPr>
        <p:spPr bwMode="auto">
          <a:xfrm>
            <a:off x="-12107" y="6248400"/>
            <a:ext cx="762000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6C762DBF-BB88-4D37-AE8A-26C2F20FF72F}" type="slidenum">
              <a:rPr lang="ar-SA" smtClean="0">
                <a:latin typeface="Arial" charset="0"/>
              </a:rPr>
              <a:pPr/>
              <a:t>46</a:t>
            </a:fld>
            <a:endParaRPr lang="en-US" dirty="0" smtClean="0">
              <a:latin typeface="Arial" charset="0"/>
            </a:endParaRPr>
          </a:p>
        </p:txBody>
      </p:sp>
      <p:sp>
        <p:nvSpPr>
          <p:cNvPr id="7065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1" y="571500"/>
            <a:ext cx="8208963" cy="5399088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32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32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افزايش فعاليت هاي مربوط به </a:t>
            </a:r>
            <a:r>
              <a:rPr lang="en-US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PM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باعث کاهش فعاليت هاي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تعميرات اضطراري مي شود و بين اين دو يک حالت بهينه اي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وجود دارد 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32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از فعاليت هاي بخش نت پيدا کردن حدود اقتصادي ( و يا بهينه )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فعاليت هاي مربوط به </a:t>
            </a:r>
            <a:r>
              <a:rPr lang="en-US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PM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و اضطراري است .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474663" y="1428751"/>
            <a:ext cx="8489950" cy="5207001"/>
            <a:chOff x="299" y="900"/>
            <a:chExt cx="5348" cy="3280"/>
          </a:xfrm>
        </p:grpSpPr>
        <p:sp>
          <p:nvSpPr>
            <p:cNvPr id="23556" name="Line 5"/>
            <p:cNvSpPr>
              <a:spLocks noChangeShapeType="1"/>
            </p:cNvSpPr>
            <p:nvPr/>
          </p:nvSpPr>
          <p:spPr bwMode="auto">
            <a:xfrm flipV="1">
              <a:off x="900" y="1260"/>
              <a:ext cx="0" cy="2358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arrow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3557" name="Line 6"/>
            <p:cNvSpPr>
              <a:spLocks noChangeShapeType="1"/>
            </p:cNvSpPr>
            <p:nvPr/>
          </p:nvSpPr>
          <p:spPr bwMode="auto">
            <a:xfrm>
              <a:off x="907" y="3600"/>
              <a:ext cx="4493" cy="29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arrow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3558" name="Freeform 11"/>
            <p:cNvSpPr>
              <a:spLocks/>
            </p:cNvSpPr>
            <p:nvPr/>
          </p:nvSpPr>
          <p:spPr bwMode="auto">
            <a:xfrm>
              <a:off x="1125" y="1215"/>
              <a:ext cx="4140" cy="2115"/>
            </a:xfrm>
            <a:custGeom>
              <a:avLst/>
              <a:gdLst>
                <a:gd name="T0" fmla="*/ 0 w 4401"/>
                <a:gd name="T1" fmla="*/ 0 h 2132"/>
                <a:gd name="T2" fmla="*/ 1196849 w 4401"/>
                <a:gd name="T3" fmla="*/ 1992696 h 2132"/>
                <a:gd name="T4" fmla="*/ 2943717 w 4401"/>
                <a:gd name="T5" fmla="*/ 2885399 h 2132"/>
                <a:gd name="T6" fmla="*/ 4841288 w 4401"/>
                <a:gd name="T7" fmla="*/ 3225837 h 213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401"/>
                <a:gd name="T13" fmla="*/ 0 h 2132"/>
                <a:gd name="T14" fmla="*/ 4401 w 4401"/>
                <a:gd name="T15" fmla="*/ 2132 h 213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401" h="2132">
                  <a:moveTo>
                    <a:pt x="0" y="0"/>
                  </a:moveTo>
                  <a:cubicBezTo>
                    <a:pt x="280" y="556"/>
                    <a:pt x="642" y="999"/>
                    <a:pt x="1088" y="1317"/>
                  </a:cubicBezTo>
                  <a:cubicBezTo>
                    <a:pt x="1534" y="1635"/>
                    <a:pt x="2124" y="1771"/>
                    <a:pt x="2676" y="1907"/>
                  </a:cubicBezTo>
                  <a:cubicBezTo>
                    <a:pt x="3228" y="2043"/>
                    <a:pt x="4091" y="2117"/>
                    <a:pt x="4401" y="2132"/>
                  </a:cubicBezTo>
                </a:path>
              </a:pathLst>
            </a:custGeom>
            <a:noFill/>
            <a:ln w="25400">
              <a:solidFill>
                <a:srgbClr val="FF66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2400" dirty="0"/>
            </a:p>
          </p:txBody>
        </p:sp>
        <p:sp>
          <p:nvSpPr>
            <p:cNvPr id="23559" name="Freeform 15"/>
            <p:cNvSpPr>
              <a:spLocks/>
            </p:cNvSpPr>
            <p:nvPr/>
          </p:nvSpPr>
          <p:spPr bwMode="auto">
            <a:xfrm>
              <a:off x="1061" y="900"/>
              <a:ext cx="3900" cy="643"/>
            </a:xfrm>
            <a:custGeom>
              <a:avLst/>
              <a:gdLst>
                <a:gd name="T0" fmla="*/ 0 w 3900"/>
                <a:gd name="T1" fmla="*/ 0 h 643"/>
                <a:gd name="T2" fmla="*/ 1859 w 3900"/>
                <a:gd name="T3" fmla="*/ 635 h 643"/>
                <a:gd name="T4" fmla="*/ 3900 w 3900"/>
                <a:gd name="T5" fmla="*/ 46 h 643"/>
                <a:gd name="T6" fmla="*/ 0 60000 65536"/>
                <a:gd name="T7" fmla="*/ 0 60000 65536"/>
                <a:gd name="T8" fmla="*/ 0 60000 65536"/>
                <a:gd name="T9" fmla="*/ 0 w 3900"/>
                <a:gd name="T10" fmla="*/ 0 h 643"/>
                <a:gd name="T11" fmla="*/ 3900 w 3900"/>
                <a:gd name="T12" fmla="*/ 643 h 64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900" h="643">
                  <a:moveTo>
                    <a:pt x="0" y="0"/>
                  </a:moveTo>
                  <a:cubicBezTo>
                    <a:pt x="604" y="313"/>
                    <a:pt x="1209" y="627"/>
                    <a:pt x="1859" y="635"/>
                  </a:cubicBezTo>
                  <a:cubicBezTo>
                    <a:pt x="2509" y="643"/>
                    <a:pt x="3560" y="144"/>
                    <a:pt x="3900" y="46"/>
                  </a:cubicBezTo>
                </a:path>
              </a:pathLst>
            </a:custGeom>
            <a:noFill/>
            <a:ln w="50800">
              <a:solidFill>
                <a:srgbClr val="66FF33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2400" dirty="0"/>
            </a:p>
          </p:txBody>
        </p:sp>
        <p:sp>
          <p:nvSpPr>
            <p:cNvPr id="23560" name="Line 17"/>
            <p:cNvSpPr>
              <a:spLocks noChangeShapeType="1"/>
            </p:cNvSpPr>
            <p:nvPr/>
          </p:nvSpPr>
          <p:spPr bwMode="auto">
            <a:xfrm>
              <a:off x="2966" y="1535"/>
              <a:ext cx="29" cy="2065"/>
            </a:xfrm>
            <a:prstGeom prst="line">
              <a:avLst/>
            </a:prstGeom>
            <a:noFill/>
            <a:ln w="25400">
              <a:solidFill>
                <a:srgbClr val="00FFFF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3561" name="Text Box 18"/>
            <p:cNvSpPr txBox="1">
              <a:spLocks noChangeArrowheads="1"/>
            </p:cNvSpPr>
            <p:nvPr/>
          </p:nvSpPr>
          <p:spPr bwMode="auto">
            <a:xfrm>
              <a:off x="299" y="1125"/>
              <a:ext cx="533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a-IR" sz="2400" dirty="0" smtClean="0"/>
                <a:t>هزينه </a:t>
              </a:r>
              <a:r>
                <a:rPr lang="fa-IR" sz="2400" dirty="0"/>
                <a:t>ها</a:t>
              </a:r>
              <a:endParaRPr lang="en-US" sz="2400" dirty="0"/>
            </a:p>
          </p:txBody>
        </p:sp>
        <p:sp>
          <p:nvSpPr>
            <p:cNvPr id="23562" name="Text Box 19"/>
            <p:cNvSpPr txBox="1">
              <a:spLocks noChangeArrowheads="1"/>
            </p:cNvSpPr>
            <p:nvPr/>
          </p:nvSpPr>
          <p:spPr bwMode="auto">
            <a:xfrm>
              <a:off x="4277" y="1434"/>
              <a:ext cx="841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a-IR" sz="2400" dirty="0" smtClean="0"/>
                <a:t>هزينه تعميرات</a:t>
              </a:r>
              <a:endParaRPr lang="en-US" sz="2400" dirty="0"/>
            </a:p>
          </p:txBody>
        </p:sp>
        <p:sp>
          <p:nvSpPr>
            <p:cNvPr id="23563" name="Text Box 20"/>
            <p:cNvSpPr txBox="1">
              <a:spLocks noChangeArrowheads="1"/>
            </p:cNvSpPr>
            <p:nvPr/>
          </p:nvSpPr>
          <p:spPr bwMode="auto">
            <a:xfrm>
              <a:off x="2371" y="1129"/>
              <a:ext cx="1220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a-IR" sz="3200" dirty="0"/>
                <a:t>مجموع </a:t>
              </a:r>
              <a:r>
                <a:rPr lang="fa-IR" sz="3200" dirty="0" smtClean="0"/>
                <a:t>هزينه </a:t>
              </a:r>
              <a:r>
                <a:rPr lang="fa-IR" sz="3200" dirty="0"/>
                <a:t>ها</a:t>
              </a:r>
              <a:r>
                <a:rPr lang="fa-IR" sz="2000" dirty="0"/>
                <a:t> </a:t>
              </a:r>
              <a:endParaRPr lang="en-US" sz="2000" dirty="0"/>
            </a:p>
          </p:txBody>
        </p:sp>
        <p:sp>
          <p:nvSpPr>
            <p:cNvPr id="23564" name="Text Box 21"/>
            <p:cNvSpPr txBox="1">
              <a:spLocks noChangeArrowheads="1"/>
            </p:cNvSpPr>
            <p:nvPr/>
          </p:nvSpPr>
          <p:spPr bwMode="auto">
            <a:xfrm>
              <a:off x="1327" y="1344"/>
              <a:ext cx="841" cy="5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a-IR" sz="2400" dirty="0" smtClean="0"/>
                <a:t>هزينه تعميرات</a:t>
              </a:r>
              <a:endParaRPr lang="fa-IR" sz="2400" dirty="0"/>
            </a:p>
            <a:p>
              <a:r>
                <a:rPr lang="fa-IR" sz="2400" dirty="0"/>
                <a:t> </a:t>
              </a:r>
              <a:r>
                <a:rPr lang="fa-IR" sz="2400" dirty="0" smtClean="0"/>
                <a:t>اضطراري</a:t>
              </a:r>
              <a:endParaRPr lang="en-US" sz="2400" dirty="0"/>
            </a:p>
          </p:txBody>
        </p:sp>
        <p:cxnSp>
          <p:nvCxnSpPr>
            <p:cNvPr id="15" name="Straight Connector 14"/>
            <p:cNvCxnSpPr>
              <a:stCxn id="23557" idx="0"/>
            </p:cNvCxnSpPr>
            <p:nvPr/>
          </p:nvCxnSpPr>
          <p:spPr bwMode="auto">
            <a:xfrm rot="5400000" flipH="1" flipV="1">
              <a:off x="2006" y="566"/>
              <a:ext cx="1935" cy="4133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sp>
          <p:nvSpPr>
            <p:cNvPr id="23566" name="Text Box 18"/>
            <p:cNvSpPr txBox="1">
              <a:spLocks noChangeArrowheads="1"/>
            </p:cNvSpPr>
            <p:nvPr/>
          </p:nvSpPr>
          <p:spPr bwMode="auto">
            <a:xfrm>
              <a:off x="4241" y="3648"/>
              <a:ext cx="1406" cy="5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fa-IR" sz="2400" dirty="0" smtClean="0"/>
                <a:t>ميزان </a:t>
              </a:r>
              <a:r>
                <a:rPr lang="fa-IR" sz="2400" dirty="0"/>
                <a:t>اعمال</a:t>
              </a:r>
            </a:p>
            <a:p>
              <a:r>
                <a:rPr lang="fa-IR" sz="2400" dirty="0" smtClean="0"/>
                <a:t>تعميرات پيشگيري</a:t>
              </a:r>
              <a:endParaRPr lang="en-US" sz="2400" dirty="0"/>
            </a:p>
          </p:txBody>
        </p:sp>
        <p:sp>
          <p:nvSpPr>
            <p:cNvPr id="23567" name="Text Box 18"/>
            <p:cNvSpPr txBox="1">
              <a:spLocks noChangeArrowheads="1"/>
            </p:cNvSpPr>
            <p:nvPr/>
          </p:nvSpPr>
          <p:spPr bwMode="auto">
            <a:xfrm>
              <a:off x="2336" y="3657"/>
              <a:ext cx="1224" cy="5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fa-IR" sz="2400" dirty="0"/>
                <a:t>مقدار </a:t>
              </a:r>
              <a:r>
                <a:rPr lang="fa-IR" sz="2400" dirty="0" smtClean="0"/>
                <a:t>بهينه </a:t>
              </a:r>
              <a:r>
                <a:rPr lang="fa-IR" sz="2400" dirty="0"/>
                <a:t>اعمال </a:t>
              </a:r>
              <a:endParaRPr lang="en-US" sz="2400" dirty="0"/>
            </a:p>
            <a:p>
              <a:r>
                <a:rPr lang="fa-IR" sz="2400" dirty="0" smtClean="0"/>
                <a:t>تعميرات  </a:t>
              </a:r>
              <a:r>
                <a:rPr lang="en-US" sz="2400" dirty="0"/>
                <a:t>PM</a:t>
              </a:r>
            </a:p>
          </p:txBody>
        </p:sp>
      </p:grpSp>
      <p:sp>
        <p:nvSpPr>
          <p:cNvPr id="23555" name="Slide Number Placeholder 15"/>
          <p:cNvSpPr>
            <a:spLocks noGrp="1"/>
          </p:cNvSpPr>
          <p:nvPr>
            <p:ph type="sldNum" sz="quarter" idx="12"/>
          </p:nvPr>
        </p:nvSpPr>
        <p:spPr bwMode="auto">
          <a:xfrm>
            <a:off x="0" y="6248400"/>
            <a:ext cx="762000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636DB174-77C8-4DE1-8B62-A108BD1D0CF1}" type="slidenum">
              <a:rPr lang="ar-SA" smtClean="0">
                <a:latin typeface="Arial" charset="0"/>
              </a:rPr>
              <a:pPr/>
              <a:t>47</a:t>
            </a:fld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Number Placeholder 2"/>
          <p:cNvSpPr>
            <a:spLocks noGrp="1"/>
          </p:cNvSpPr>
          <p:nvPr>
            <p:ph type="sldNum" sz="quarter" idx="12"/>
          </p:nvPr>
        </p:nvSpPr>
        <p:spPr bwMode="auto">
          <a:xfrm>
            <a:off x="0" y="6248400"/>
            <a:ext cx="762000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25B0B9F7-4904-4305-BB83-709071AE9C8D}" type="slidenum">
              <a:rPr lang="ar-SA" smtClean="0">
                <a:latin typeface="Arial" charset="0"/>
              </a:rPr>
              <a:pPr/>
              <a:t>48</a:t>
            </a:fld>
            <a:endParaRPr lang="en-US" dirty="0" smtClean="0">
              <a:latin typeface="Arial" charset="0"/>
            </a:endParaRPr>
          </a:p>
        </p:txBody>
      </p:sp>
      <p:sp>
        <p:nvSpPr>
          <p:cNvPr id="7065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1" y="928671"/>
            <a:ext cx="8208963" cy="5399087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32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32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در حال حاضر به موضوع زير در طراحي و استفاده از سيستم ها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توجه مي شود :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32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وسايل و تجهيزات را چگونه طراحي مي کنيم و بسازيم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که عمر اقتصادي بيشتري داشته باشند و تعمير و نگهداري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آنها راحت تر باشد ؟ 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7"/>
          <p:cNvSpPr>
            <a:spLocks noGrp="1"/>
          </p:cNvSpPr>
          <p:nvPr>
            <p:ph type="sldNum" sz="quarter" idx="12"/>
          </p:nvPr>
        </p:nvSpPr>
        <p:spPr bwMode="auto">
          <a:xfrm>
            <a:off x="0" y="6248400"/>
            <a:ext cx="762000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55CC92F9-682F-4B3A-81BF-4EE3EDDF0E03}" type="slidenum">
              <a:rPr lang="ar-SA" smtClean="0">
                <a:latin typeface="Arial" charset="0"/>
              </a:rPr>
              <a:pPr/>
              <a:t>49</a:t>
            </a:fld>
            <a:endParaRPr lang="en-US" dirty="0" smtClean="0">
              <a:latin typeface="Arial" charset="0"/>
            </a:endParaRPr>
          </a:p>
        </p:txBody>
      </p:sp>
      <p:sp>
        <p:nvSpPr>
          <p:cNvPr id="7065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1" y="1125539"/>
            <a:ext cx="8208963" cy="5399087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نتايج حاصل از اعمال برنامه هاي نت :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32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32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32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32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1- امکان برنامه ريزي و کنترل توليد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2- کم شدن ضايعات توليد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3- برخورداري محصول از کيفيت بهتر</a:t>
            </a:r>
          </a:p>
        </p:txBody>
      </p:sp>
      <p:sp>
        <p:nvSpPr>
          <p:cNvPr id="25604" name="Line 3"/>
          <p:cNvSpPr>
            <a:spLocks noChangeShapeType="1"/>
          </p:cNvSpPr>
          <p:nvPr/>
        </p:nvSpPr>
        <p:spPr bwMode="auto">
          <a:xfrm flipH="1">
            <a:off x="2716213" y="2912971"/>
            <a:ext cx="865187" cy="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 type="arrow" w="med" len="med"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5605" name="Line 4"/>
          <p:cNvSpPr>
            <a:spLocks noChangeShapeType="1"/>
          </p:cNvSpPr>
          <p:nvPr/>
        </p:nvSpPr>
        <p:spPr bwMode="auto">
          <a:xfrm flipH="1">
            <a:off x="6477001" y="2923623"/>
            <a:ext cx="792163" cy="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 type="arrow" w="med" len="med"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5606" name="Text Box 5"/>
          <p:cNvSpPr txBox="1">
            <a:spLocks noChangeArrowheads="1"/>
          </p:cNvSpPr>
          <p:nvPr/>
        </p:nvSpPr>
        <p:spPr bwMode="auto">
          <a:xfrm>
            <a:off x="3581400" y="2362200"/>
            <a:ext cx="2895600" cy="1077218"/>
          </a:xfrm>
          <a:prstGeom prst="rect">
            <a:avLst/>
          </a:prstGeom>
          <a:solidFill>
            <a:srgbClr val="A7FFE8"/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a-IR" sz="3200" dirty="0" smtClean="0">
                <a:solidFill>
                  <a:schemeClr val="bg1"/>
                </a:solidFill>
              </a:rPr>
              <a:t>سيستم نگهداري و تعميرات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25607" name="Text Box 6"/>
          <p:cNvSpPr txBox="1">
            <a:spLocks noChangeArrowheads="1"/>
          </p:cNvSpPr>
          <p:nvPr/>
        </p:nvSpPr>
        <p:spPr bwMode="auto">
          <a:xfrm>
            <a:off x="1507349" y="2576502"/>
            <a:ext cx="106792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a-IR" sz="3200" dirty="0" smtClean="0"/>
              <a:t>هزينه </a:t>
            </a:r>
            <a:r>
              <a:rPr lang="fa-IR" sz="3200" dirty="0"/>
              <a:t>ها</a:t>
            </a:r>
            <a:endParaRPr lang="en-US" sz="3200" dirty="0"/>
          </a:p>
        </p:txBody>
      </p:sp>
      <p:sp>
        <p:nvSpPr>
          <p:cNvPr id="25608" name="Text Box 7"/>
          <p:cNvSpPr txBox="1">
            <a:spLocks noChangeArrowheads="1"/>
          </p:cNvSpPr>
          <p:nvPr/>
        </p:nvSpPr>
        <p:spPr bwMode="auto">
          <a:xfrm>
            <a:off x="7185081" y="2538903"/>
            <a:ext cx="893193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a-IR" sz="4400" dirty="0" smtClean="0"/>
              <a:t>نتايج</a:t>
            </a:r>
            <a:endParaRPr lang="en-US" sz="4400" dirty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71539" y="714357"/>
            <a:ext cx="7630945" cy="529375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i="1" u="sng" dirty="0" smtClean="0"/>
              <a:t>منابع:</a:t>
            </a:r>
          </a:p>
          <a:p>
            <a:endParaRPr lang="fa-IR" sz="1600" i="1" u="sng" dirty="0" smtClean="0"/>
          </a:p>
          <a:p>
            <a:r>
              <a:rPr lang="fa-IR" sz="2000" dirty="0" smtClean="0"/>
              <a:t>9. مهندسي تعميرات و نگهداري، تاليف دکتر کمال الدين رحماني، 1384، تبريز.</a:t>
            </a:r>
          </a:p>
          <a:p>
            <a:endParaRPr lang="fa-IR" sz="2000" dirty="0" smtClean="0"/>
          </a:p>
          <a:p>
            <a:pPr marL="457200" indent="-457200"/>
            <a:r>
              <a:rPr lang="fa-IR" sz="2000" dirty="0" smtClean="0"/>
              <a:t>10. برنامه ريزي سيستماتيك نظام نگهداري و تعميرات در بخش صنايع و خدمات ، </a:t>
            </a:r>
          </a:p>
          <a:p>
            <a:pPr marL="457200" indent="-457200"/>
            <a:r>
              <a:rPr lang="fa-IR" sz="2000" dirty="0" smtClean="0"/>
              <a:t>      تاليف و ترجمه سيد محمد سيد حسيني ، انتشارات سازمان مديريت صنعتي ، </a:t>
            </a:r>
          </a:p>
          <a:p>
            <a:pPr marL="457200" indent="-457200"/>
            <a:r>
              <a:rPr lang="fa-IR" sz="2000" dirty="0" smtClean="0"/>
              <a:t>      چاپ سوم 1384 ، تهران.</a:t>
            </a:r>
          </a:p>
          <a:p>
            <a:endParaRPr lang="en-US" sz="1700" i="1" dirty="0" smtClean="0"/>
          </a:p>
          <a:p>
            <a:endParaRPr lang="fa-IR" sz="1700" i="1" dirty="0" smtClean="0"/>
          </a:p>
          <a:p>
            <a:pPr algn="l"/>
            <a:r>
              <a:rPr lang="fa-IR" sz="1700" i="1" dirty="0" smtClean="0"/>
              <a:t> </a:t>
            </a:r>
            <a:r>
              <a:rPr lang="en-US" sz="1700" i="1" dirty="0" smtClean="0"/>
              <a:t>                     11. Maintenance Management Techniques, </a:t>
            </a:r>
            <a:endParaRPr lang="fa-IR" sz="1700" i="1" dirty="0" smtClean="0"/>
          </a:p>
          <a:p>
            <a:pPr algn="l"/>
            <a:r>
              <a:rPr lang="en-US" sz="1700" i="1" dirty="0" smtClean="0"/>
              <a:t>                           by: A. S. Corder, McGraw-Hill, 1976.</a:t>
            </a:r>
          </a:p>
          <a:p>
            <a:pPr algn="l"/>
            <a:endParaRPr lang="en-US" sz="1700" i="1" dirty="0" smtClean="0"/>
          </a:p>
          <a:p>
            <a:pPr algn="l"/>
            <a:endParaRPr lang="en-US" sz="1700" i="1" dirty="0" smtClean="0"/>
          </a:p>
          <a:p>
            <a:pPr algn="l"/>
            <a:r>
              <a:rPr lang="en-US" sz="1700" i="1" dirty="0" smtClean="0"/>
              <a:t>                      12. Maintenance Planning, Control &amp; Documentation, </a:t>
            </a:r>
          </a:p>
          <a:p>
            <a:pPr algn="l"/>
            <a:r>
              <a:rPr lang="en-US" sz="1700" i="1" dirty="0" smtClean="0"/>
              <a:t>                            by: E. N. White, 1973.</a:t>
            </a:r>
          </a:p>
          <a:p>
            <a:endParaRPr lang="fa-IR" sz="1700" i="1" dirty="0" smtClean="0"/>
          </a:p>
          <a:p>
            <a:endParaRPr lang="fa-IR" sz="2000" dirty="0" smtClean="0"/>
          </a:p>
          <a:p>
            <a:endParaRPr lang="fa-IR" sz="1700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2"/>
          <p:cNvSpPr>
            <a:spLocks noGrp="1"/>
          </p:cNvSpPr>
          <p:nvPr>
            <p:ph type="sldNum" sz="quarter" idx="12"/>
          </p:nvPr>
        </p:nvSpPr>
        <p:spPr bwMode="auto">
          <a:xfrm>
            <a:off x="0" y="6248400"/>
            <a:ext cx="762000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C7E06522-811F-4BB7-88FF-73B1CC16C8BA}" type="slidenum">
              <a:rPr lang="ar-SA" smtClean="0">
                <a:latin typeface="Arial" charset="0"/>
              </a:rPr>
              <a:pPr/>
              <a:t>50</a:t>
            </a:fld>
            <a:endParaRPr lang="en-US" dirty="0" smtClean="0">
              <a:latin typeface="Arial" charset="0"/>
            </a:endParaRPr>
          </a:p>
        </p:txBody>
      </p:sp>
      <p:sp>
        <p:nvSpPr>
          <p:cNvPr id="7065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1" y="1125539"/>
            <a:ext cx="8208963" cy="5399087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b="1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ادامه نتايج: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fa-IR" b="1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4- جلوگيري از رکود توليد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5- کم شدن احتياج به ظرفيت هاي اضافي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6- بالا رفتن عمر اقتصادي ماشين آلات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7- کم شدن احتياج به نگهداري محصولات نيمه تمام بين کارگاهي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8- تأمين ايمني براي بهره برداري از تجهيزات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Number Placeholder 2"/>
          <p:cNvSpPr>
            <a:spLocks noGrp="1"/>
          </p:cNvSpPr>
          <p:nvPr>
            <p:ph type="sldNum" sz="quarter" idx="12"/>
          </p:nvPr>
        </p:nvSpPr>
        <p:spPr bwMode="auto">
          <a:xfrm>
            <a:off x="0" y="6248400"/>
            <a:ext cx="762000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A7DE346C-DC2D-45B9-8B95-0F7227FC3B72}" type="slidenum">
              <a:rPr lang="ar-SA" smtClean="0">
                <a:latin typeface="Arial" charset="0"/>
              </a:rPr>
              <a:pPr/>
              <a:t>51</a:t>
            </a:fld>
            <a:endParaRPr lang="en-US" dirty="0" smtClean="0">
              <a:latin typeface="Arial" charset="0"/>
            </a:endParaRPr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body" idx="4294967295"/>
          </p:nvPr>
        </p:nvSpPr>
        <p:spPr>
          <a:xfrm>
            <a:off x="1285853" y="714357"/>
            <a:ext cx="6696075" cy="5399087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fa-IR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66"/>
              </a:buClr>
              <a:buFont typeface="Wingdings" pitchFamily="2" charset="2"/>
              <a:buChar char="Ù"/>
              <a:defRPr/>
            </a:pPr>
            <a:r>
              <a:rPr lang="fa-IR" dirty="0" err="1" smtClean="0">
                <a:solidFill>
                  <a:srgbClr val="96969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كليات</a:t>
            </a:r>
            <a:endParaRPr lang="fa-IR" dirty="0" smtClean="0">
              <a:solidFill>
                <a:srgbClr val="969696"/>
              </a:solidFill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66"/>
              </a:buClr>
              <a:buFont typeface="Wingdings" pitchFamily="2" charset="2"/>
              <a:buChar char="Ù"/>
              <a:defRPr/>
            </a:pPr>
            <a:r>
              <a:rPr lang="fa-IR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برنامه ريزي و کنترل امور نگهداري و تعميرات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66"/>
              </a:buClr>
              <a:buFont typeface="Wingdings" pitchFamily="2" charset="2"/>
              <a:buChar char="Ù"/>
              <a:defRPr/>
            </a:pPr>
            <a:r>
              <a:rPr lang="fa-IR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نمونه هايي از سيستم کنترل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66"/>
              </a:buClr>
              <a:buFont typeface="Wingdings" pitchFamily="2" charset="2"/>
              <a:buChar char="Ù"/>
              <a:defRPr/>
            </a:pPr>
            <a:r>
              <a:rPr lang="fa-IR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مديريت و پرسنل بخش نگهداري و تعميرات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66"/>
              </a:buClr>
              <a:buFont typeface="Wingdings" pitchFamily="2" charset="2"/>
              <a:buChar char="Ù"/>
              <a:defRPr/>
            </a:pPr>
            <a:r>
              <a:rPr lang="fa-IR" dirty="0" err="1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تشكيلات</a:t>
            </a:r>
            <a:r>
              <a:rPr lang="fa-IR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</a:t>
            </a:r>
            <a:r>
              <a:rPr lang="fa-IR" dirty="0" err="1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سازماني</a:t>
            </a:r>
            <a:r>
              <a:rPr lang="fa-IR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</a:t>
            </a:r>
            <a:r>
              <a:rPr lang="fa-IR" dirty="0" err="1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نگهداري</a:t>
            </a:r>
            <a:r>
              <a:rPr lang="fa-IR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و </a:t>
            </a:r>
            <a:r>
              <a:rPr lang="fa-IR" dirty="0" err="1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تعميرات</a:t>
            </a:r>
            <a:endParaRPr lang="en-US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66"/>
              </a:buClr>
              <a:buFont typeface="Wingdings" pitchFamily="2" charset="2"/>
              <a:buChar char="Ù"/>
              <a:defRPr/>
            </a:pPr>
            <a:r>
              <a:rPr lang="fa-IR" dirty="0" err="1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بازرسيهاي</a:t>
            </a:r>
            <a:r>
              <a:rPr lang="fa-IR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</a:t>
            </a:r>
            <a:r>
              <a:rPr lang="fa-IR" dirty="0" err="1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فني</a:t>
            </a:r>
            <a:r>
              <a:rPr lang="fa-IR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و </a:t>
            </a:r>
            <a:r>
              <a:rPr lang="fa-IR" dirty="0" err="1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تعميرات</a:t>
            </a:r>
            <a:r>
              <a:rPr lang="fa-IR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</a:t>
            </a:r>
            <a:r>
              <a:rPr lang="fa-IR" dirty="0" err="1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پيشگيري</a:t>
            </a:r>
            <a:r>
              <a:rPr lang="fa-IR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66"/>
              </a:buClr>
              <a:buFont typeface="Wingdings" pitchFamily="2" charset="2"/>
              <a:buChar char="Ù"/>
              <a:defRPr/>
            </a:pPr>
            <a:r>
              <a:rPr lang="fa-IR" dirty="0" err="1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سيستمهاي</a:t>
            </a:r>
            <a:r>
              <a:rPr lang="fa-IR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اطلاعات </a:t>
            </a:r>
            <a:r>
              <a:rPr lang="fa-IR" dirty="0" err="1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بازگشتي</a:t>
            </a:r>
            <a:r>
              <a:rPr lang="fa-IR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66"/>
              </a:buClr>
              <a:buFont typeface="Wingdings" pitchFamily="2" charset="2"/>
              <a:buChar char="Ù"/>
              <a:defRPr/>
            </a:pPr>
            <a:r>
              <a:rPr lang="fa-IR" dirty="0" err="1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پيمانكاران</a:t>
            </a:r>
            <a:endParaRPr lang="fa-IR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66"/>
              </a:buClr>
              <a:buFont typeface="Wingdings" pitchFamily="2" charset="2"/>
              <a:buChar char="Ù"/>
              <a:defRPr/>
            </a:pPr>
            <a:r>
              <a:rPr lang="fa-IR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استفاده از </a:t>
            </a:r>
            <a:r>
              <a:rPr lang="fa-IR" dirty="0" err="1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كامپيوتر</a:t>
            </a:r>
            <a:r>
              <a:rPr lang="fa-IR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در امور برنامه </a:t>
            </a:r>
            <a:r>
              <a:rPr lang="fa-IR" dirty="0" err="1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ريزي</a:t>
            </a:r>
            <a:r>
              <a:rPr lang="fa-IR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و </a:t>
            </a:r>
            <a:r>
              <a:rPr lang="fa-IR" dirty="0" err="1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كنترل</a:t>
            </a:r>
            <a:r>
              <a:rPr lang="fa-IR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66"/>
              </a:buClr>
              <a:buFont typeface="Wingdings" pitchFamily="2" charset="2"/>
              <a:buChar char="Ù"/>
              <a:defRPr/>
            </a:pPr>
            <a:r>
              <a:rPr lang="fa-IR" dirty="0" err="1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انبارهاي</a:t>
            </a:r>
            <a:r>
              <a:rPr lang="fa-IR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</a:t>
            </a:r>
            <a:r>
              <a:rPr lang="fa-IR" dirty="0" err="1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فني</a:t>
            </a:r>
            <a:r>
              <a:rPr lang="fa-IR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</a:t>
            </a:r>
            <a:endParaRPr lang="en-US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66"/>
              </a:buClr>
              <a:buFont typeface="Wingdings" pitchFamily="2" charset="2"/>
              <a:buNone/>
              <a:defRPr/>
            </a:pPr>
            <a:endParaRPr lang="en-US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Rectangle 6"/>
          <p:cNvSpPr>
            <a:spLocks noGrp="1" noChangeArrowheads="1"/>
          </p:cNvSpPr>
          <p:nvPr>
            <p:ph type="ctrTitle"/>
          </p:nvPr>
        </p:nvSpPr>
        <p:spPr>
          <a:xfrm>
            <a:off x="1142976" y="2000241"/>
            <a:ext cx="7772400" cy="147002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a-IR" sz="70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برنامه ريزي و کنترل امور نگهداري و تعميرات</a:t>
            </a:r>
            <a:endParaRPr lang="en-US" sz="70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</p:txBody>
      </p:sp>
      <p:sp>
        <p:nvSpPr>
          <p:cNvPr id="2867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-30623" y="6276174"/>
            <a:ext cx="762000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E22B64B8-E420-42B8-BE96-9B74C19DB3A0}" type="slidenum">
              <a:rPr lang="ar-SA" smtClean="0">
                <a:latin typeface="Arial" charset="0"/>
              </a:rPr>
              <a:pPr/>
              <a:t>52</a:t>
            </a:fld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Number Placeholder 2"/>
          <p:cNvSpPr>
            <a:spLocks noGrp="1"/>
          </p:cNvSpPr>
          <p:nvPr>
            <p:ph type="sldNum" sz="quarter" idx="12"/>
          </p:nvPr>
        </p:nvSpPr>
        <p:spPr bwMode="auto">
          <a:xfrm>
            <a:off x="0" y="6241991"/>
            <a:ext cx="762000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0E8E47F4-3BE4-40A2-A7E4-1FBCBD4891C9}" type="slidenum">
              <a:rPr lang="ar-SA" smtClean="0">
                <a:latin typeface="Arial" charset="0"/>
              </a:rPr>
              <a:pPr/>
              <a:t>53</a:t>
            </a:fld>
            <a:endParaRPr lang="en-US" dirty="0" smtClean="0">
              <a:latin typeface="Arial" charset="0"/>
            </a:endParaRPr>
          </a:p>
        </p:txBody>
      </p:sp>
      <p:sp>
        <p:nvSpPr>
          <p:cNvPr id="7065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1" y="849314"/>
            <a:ext cx="8208963" cy="5399087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fa-IR" dirty="0" smtClean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برنامه ريزي :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           نگهداري پيشگيري 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           تعميرات اصلاحي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           تعميرات اساسي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           تعويض قطعات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           پيش بيني و تهيه لوازم يدکي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           ثبت و نگهداري اطلاعات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           پيش بيني براي تعميرات اضطراري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fa-IR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کنترل :</a:t>
            </a:r>
            <a:r>
              <a:rPr lang="fa-IR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کنترل صحيح در اجراي برنامه ها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2"/>
          <p:cNvSpPr>
            <a:spLocks noGrp="1"/>
          </p:cNvSpPr>
          <p:nvPr>
            <p:ph type="sldNum" sz="quarter" idx="12"/>
          </p:nvPr>
        </p:nvSpPr>
        <p:spPr bwMode="auto">
          <a:xfrm>
            <a:off x="0" y="6248400"/>
            <a:ext cx="762000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0D979365-9525-4ECA-8E29-C42F8C3B6173}" type="slidenum">
              <a:rPr lang="ar-SA" smtClean="0">
                <a:latin typeface="Arial" charset="0"/>
              </a:rPr>
              <a:pPr/>
              <a:t>54</a:t>
            </a:fld>
            <a:endParaRPr lang="en-US" dirty="0" smtClean="0">
              <a:latin typeface="Arial" charset="0"/>
            </a:endParaRPr>
          </a:p>
        </p:txBody>
      </p:sp>
      <p:sp>
        <p:nvSpPr>
          <p:cNvPr id="7065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1" y="1125539"/>
            <a:ext cx="8208963" cy="5399087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32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ضروريات يک سيستم نت :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32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      1- برنامه نت براي ساختمانها و تجهيزات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      2- کنترل اجراي برنامه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      3- مستند سازي , ثبت و تجزيه و تحليل نتايج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250825" y="1154113"/>
            <a:ext cx="8208963" cy="5399087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اجزاء اصلي يک سيستم نت :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fa-IR" sz="32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fa-IR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1- ليست تجهيزات ( شناسنامه تجهيزات )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2- </a:t>
            </a:r>
            <a:r>
              <a:rPr lang="fa-IR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برنامه زمان بندي نت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3- </a:t>
            </a:r>
            <a:r>
              <a:rPr lang="fa-IR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راهنماي فعاليت ها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fa-IR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4- </a:t>
            </a:r>
            <a:r>
              <a:rPr lang="fa-IR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کنترل فعاليت هاي نت </a:t>
            </a:r>
            <a:endParaRPr lang="fa-IR" sz="32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5- </a:t>
            </a:r>
            <a:r>
              <a:rPr lang="fa-IR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برنامه زمان بندي تأيين نيروي انساني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 bwMode="auto">
          <a:xfrm>
            <a:off x="0" y="6248400"/>
            <a:ext cx="762000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0D979365-9525-4ECA-8E29-C42F8C3B6173}" type="slidenum">
              <a:rPr lang="ar-SA" smtClean="0">
                <a:latin typeface="Arial" charset="0"/>
              </a:rPr>
              <a:pPr/>
              <a:t>55</a:t>
            </a:fld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323851" y="981075"/>
            <a:ext cx="7561263" cy="5399088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endParaRPr lang="fa-IR" sz="32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6- </a:t>
            </a:r>
            <a:r>
              <a:rPr lang="fa-IR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ثبت فعاليت هاي نت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</a:t>
            </a:r>
            <a:endParaRPr lang="fa-IR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7- </a:t>
            </a:r>
            <a:r>
              <a:rPr lang="fa-IR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سازماندهي پشتيباني نت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8- </a:t>
            </a:r>
            <a:r>
              <a:rPr lang="fa-IR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هماهنگي با بخش توليد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9- </a:t>
            </a:r>
            <a:r>
              <a:rPr lang="fa-IR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تعميرات اساسي و کلي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</a:t>
            </a:r>
            <a:endParaRPr lang="fa-IR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10- </a:t>
            </a:r>
            <a:r>
              <a:rPr lang="fa-IR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سيستم هزينه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11- </a:t>
            </a:r>
            <a:r>
              <a:rPr lang="fa-IR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آموزش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fa-IR" sz="32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 bwMode="auto">
          <a:xfrm>
            <a:off x="0" y="6248400"/>
            <a:ext cx="762000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0D979365-9525-4ECA-8E29-C42F8C3B6173}" type="slidenum">
              <a:rPr lang="ar-SA" smtClean="0">
                <a:latin typeface="Arial" charset="0"/>
              </a:rPr>
              <a:pPr/>
              <a:t>56</a:t>
            </a:fld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Number Placeholder 2"/>
          <p:cNvSpPr>
            <a:spLocks noGrp="1"/>
          </p:cNvSpPr>
          <p:nvPr>
            <p:ph type="sldNum" sz="quarter" idx="12"/>
          </p:nvPr>
        </p:nvSpPr>
        <p:spPr bwMode="auto">
          <a:xfrm>
            <a:off x="0" y="6241991"/>
            <a:ext cx="762000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F04C3E14-8D13-4175-8D44-BD22406093F5}" type="slidenum">
              <a:rPr lang="ar-SA" smtClean="0">
                <a:latin typeface="Arial" charset="0"/>
              </a:rPr>
              <a:pPr/>
              <a:t>57</a:t>
            </a:fld>
            <a:endParaRPr lang="en-US" dirty="0" smtClean="0">
              <a:latin typeface="Arial" charset="0"/>
            </a:endParaRPr>
          </a:p>
        </p:txBody>
      </p:sp>
      <p:sp>
        <p:nvSpPr>
          <p:cNvPr id="7065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285721" y="928671"/>
            <a:ext cx="8208963" cy="5399087"/>
          </a:xfrm>
        </p:spPr>
        <p:txBody>
          <a:bodyPr>
            <a:normAutofit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اجزاء اصلي يک سيستم نت :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32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1- ليست تجهيزات ( شناسنامه تجهيزات )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: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خلاصه فهرست کامل و بهنگامي از کليه تجهيزات , دستگاهها و کلاً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دارائي هاي فيزيکي که بايد نگهداري و تعميرات شوند .</a:t>
            </a:r>
          </a:p>
          <a:p>
            <a:pPr marL="274320" indent="-274320" eaLnBrk="1" fontAlgn="auto" hangingPunct="1">
              <a:spcAft>
                <a:spcPts val="0"/>
              </a:spcAft>
              <a:buNone/>
              <a:defRPr/>
            </a:pPr>
            <a:r>
              <a:rPr lang="fa-IR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به طور معمول امور مالي چنين ليستي را در اختيار دارد </a:t>
            </a:r>
            <a:r>
              <a:rPr lang="fa-IR" dirty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(بر </a:t>
            </a:r>
            <a:r>
              <a:rPr lang="fa-IR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چسب </a:t>
            </a:r>
            <a:r>
              <a:rPr lang="fa-IR" dirty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اموال </a:t>
            </a:r>
            <a:r>
              <a:rPr lang="fa-IR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).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fa-IR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2- </a:t>
            </a:r>
            <a:r>
              <a:rPr lang="fa-IR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برنامه زمان بندي نت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: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تهيه برنامه هاي زمان بندي براي بازديد ها , روغن کاري ها و . . . براي کليه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اقلام موجود در ليست تجهيزات . 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Number Placeholder 2"/>
          <p:cNvSpPr>
            <a:spLocks noGrp="1"/>
          </p:cNvSpPr>
          <p:nvPr>
            <p:ph type="sldNum" sz="quarter" idx="12"/>
          </p:nvPr>
        </p:nvSpPr>
        <p:spPr bwMode="auto">
          <a:xfrm>
            <a:off x="0" y="6248400"/>
            <a:ext cx="762000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6B1F7429-C88D-4593-9649-347D27820B43}" type="slidenum">
              <a:rPr lang="ar-SA" smtClean="0">
                <a:latin typeface="Arial" charset="0"/>
              </a:rPr>
              <a:pPr/>
              <a:t>58</a:t>
            </a:fld>
            <a:endParaRPr lang="en-US" dirty="0" smtClean="0">
              <a:latin typeface="Arial" charset="0"/>
            </a:endParaRPr>
          </a:p>
        </p:txBody>
      </p:sp>
      <p:sp>
        <p:nvSpPr>
          <p:cNvPr id="7065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1" y="1125539"/>
            <a:ext cx="8208963" cy="5399087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32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3- </a:t>
            </a:r>
            <a:r>
              <a:rPr lang="fa-IR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راهنماي فعاليت ها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: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فرم هايي که کليه فعاليت هاي مربوط به امور نت به طور دقيق و مرتب 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در آن مشخص باشد .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fa-IR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4- </a:t>
            </a:r>
            <a:r>
              <a:rPr lang="fa-IR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کنترل فعاليت هاي نت 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: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فعاليت هاي تعيين شده در برنامه نت در زمان هاي مشخص به اجرا در آيد .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fa-IR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5- </a:t>
            </a:r>
            <a:r>
              <a:rPr lang="fa-IR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برنامه زمان بندي تأمين نيروي انساني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: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تخصيص نيروي انساني لازم براي فعاليت هاي نت .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4"/>
          <p:cNvSpPr>
            <a:spLocks noGrp="1"/>
          </p:cNvSpPr>
          <p:nvPr>
            <p:ph type="sldNum" sz="quarter" idx="12"/>
          </p:nvPr>
        </p:nvSpPr>
        <p:spPr bwMode="auto">
          <a:xfrm>
            <a:off x="0" y="6248400"/>
            <a:ext cx="762000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D0FEBE9B-5C06-47CD-9858-253C8C6909CD}" type="slidenum">
              <a:rPr lang="ar-SA" smtClean="0">
                <a:latin typeface="Arial" charset="0"/>
              </a:rPr>
              <a:pPr/>
              <a:t>59</a:t>
            </a:fld>
            <a:endParaRPr lang="en-US" dirty="0" smtClean="0">
              <a:latin typeface="Arial" charset="0"/>
            </a:endParaRPr>
          </a:p>
        </p:txBody>
      </p:sp>
      <p:sp>
        <p:nvSpPr>
          <p:cNvPr id="7065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1" y="1125539"/>
            <a:ext cx="8208963" cy="5399087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32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6- </a:t>
            </a:r>
            <a:r>
              <a:rPr lang="fa-IR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ثبت فعاليت هاي نت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: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همه فعاليت هاي انجام شده مستند و مکتوب شود 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    استفاده هاي بعدي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    گزارش به مديريت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fa-IR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7- </a:t>
            </a:r>
            <a:r>
              <a:rPr lang="fa-IR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سازماندهي پشتيباني نت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: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سازمان دهي اطلاعات فني , قطعات يدکي , ابزار و . . . </a:t>
            </a:r>
          </a:p>
        </p:txBody>
      </p:sp>
      <p:sp>
        <p:nvSpPr>
          <p:cNvPr id="33796" name="Line 3"/>
          <p:cNvSpPr>
            <a:spLocks noChangeShapeType="1"/>
          </p:cNvSpPr>
          <p:nvPr/>
        </p:nvSpPr>
        <p:spPr bwMode="auto">
          <a:xfrm flipH="1">
            <a:off x="7740651" y="3573463"/>
            <a:ext cx="433388" cy="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33797" name="Line 4"/>
          <p:cNvSpPr>
            <a:spLocks noChangeShapeType="1"/>
          </p:cNvSpPr>
          <p:nvPr/>
        </p:nvSpPr>
        <p:spPr bwMode="auto">
          <a:xfrm flipH="1">
            <a:off x="7740651" y="3068638"/>
            <a:ext cx="433388" cy="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865775" y="1916833"/>
            <a:ext cx="562846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0" lang="fa-IR" sz="7200" i="1" dirty="0" smtClean="0">
                <a:solidFill>
                  <a:srgbClr val="A70972"/>
                </a:solidFill>
                <a:latin typeface="Andalus" pitchFamily="18" charset="-78"/>
                <a:cs typeface="Andalus" pitchFamily="18" charset="-78"/>
              </a:rPr>
              <a:t>يک </a:t>
            </a:r>
            <a:r>
              <a:rPr kumimoji="0" lang="fa-IR" sz="7200" i="1" dirty="0">
                <a:solidFill>
                  <a:srgbClr val="A70972"/>
                </a:solidFill>
                <a:latin typeface="Andalus" pitchFamily="18" charset="-78"/>
                <a:cs typeface="Andalus" pitchFamily="18" charset="-78"/>
              </a:rPr>
              <a:t>مقدمه کوتاه </a:t>
            </a:r>
            <a:endParaRPr kumimoji="0" lang="en-US" sz="7200" i="1" dirty="0">
              <a:solidFill>
                <a:srgbClr val="A70972"/>
              </a:solidFill>
              <a:latin typeface="Andalus" pitchFamily="18" charset="-78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226547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Number Placeholder 2"/>
          <p:cNvSpPr>
            <a:spLocks noGrp="1"/>
          </p:cNvSpPr>
          <p:nvPr>
            <p:ph type="sldNum" sz="quarter" idx="12"/>
          </p:nvPr>
        </p:nvSpPr>
        <p:spPr bwMode="auto">
          <a:xfrm>
            <a:off x="0" y="6248400"/>
            <a:ext cx="762000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DD994F21-17E7-4009-AD5C-D8FA53A50277}" type="slidenum">
              <a:rPr lang="ar-SA" smtClean="0">
                <a:latin typeface="Arial" charset="0"/>
              </a:rPr>
              <a:pPr/>
              <a:t>60</a:t>
            </a:fld>
            <a:endParaRPr lang="en-US" dirty="0" smtClean="0">
              <a:latin typeface="Arial" charset="0"/>
            </a:endParaRPr>
          </a:p>
        </p:txBody>
      </p:sp>
      <p:sp>
        <p:nvSpPr>
          <p:cNvPr id="7065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1" y="1125539"/>
            <a:ext cx="8208963" cy="5399087"/>
          </a:xfrm>
        </p:spPr>
        <p:txBody>
          <a:bodyPr>
            <a:normAutofit fontScale="92500"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8- </a:t>
            </a:r>
            <a:r>
              <a:rPr lang="fa-IR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هماهنگي با بخش توليد</a:t>
            </a:r>
            <a:r>
              <a:rPr lang="fa-IR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: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وجود سيستم مؤثري جهت توافق با مديريت توليد در مورد زمان انجام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فعاليت هاي نت 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fa-IR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9- </a:t>
            </a:r>
            <a:r>
              <a:rPr lang="fa-IR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تعميرات اساسي و کلي</a:t>
            </a:r>
            <a:r>
              <a:rPr lang="fa-IR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: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انجام تعميرات اساسي مبتني بر برنامه زمان بندي نت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fa-IR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10- </a:t>
            </a:r>
            <a:r>
              <a:rPr lang="fa-IR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سيستم هزينه</a:t>
            </a:r>
            <a:r>
              <a:rPr lang="fa-IR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: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روشهاي هزينه يابي در بخش نت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fa-IR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11- </a:t>
            </a:r>
            <a:r>
              <a:rPr lang="fa-IR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آموزش</a:t>
            </a:r>
            <a:r>
              <a:rPr lang="fa-IR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: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آموزش هاي لازم براي افراد در مورد عملکرد سيستم نت ، آموزش تعميرکاران، ...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Number Placeholder 2"/>
          <p:cNvSpPr>
            <a:spLocks noGrp="1"/>
          </p:cNvSpPr>
          <p:nvPr>
            <p:ph type="sldNum" sz="quarter" idx="12"/>
          </p:nvPr>
        </p:nvSpPr>
        <p:spPr bwMode="auto">
          <a:xfrm>
            <a:off x="0" y="6248400"/>
            <a:ext cx="762000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E8AE59E2-6ED7-46B9-88C4-9FBBDD207531}" type="slidenum">
              <a:rPr lang="ar-SA" smtClean="0">
                <a:latin typeface="Arial" charset="0"/>
              </a:rPr>
              <a:pPr/>
              <a:t>61</a:t>
            </a:fld>
            <a:endParaRPr lang="en-US" dirty="0" smtClean="0">
              <a:latin typeface="Arial" charset="0"/>
            </a:endParaRPr>
          </a:p>
        </p:txBody>
      </p:sp>
      <p:sp>
        <p:nvSpPr>
          <p:cNvPr id="7065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1" y="1125539"/>
            <a:ext cx="8208963" cy="5399087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32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ليست ( شناسنامه ) تجهيزات :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سازمان نت بايد ليست کامل و بهنگامي از کليه تجهيزات ,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دستگاهها و دارائي هاي فيزيکي صنعت که نياز به برنامه ريزي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نت دارند , داشته باشد 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32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بطور معمول امور مالي چنين ليستي را در اختيار دارد ولي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مشخصات آن هرگز براي استفاده در امور فني کافي نيست .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Number Placeholder 2"/>
          <p:cNvSpPr>
            <a:spLocks noGrp="1"/>
          </p:cNvSpPr>
          <p:nvPr>
            <p:ph type="sldNum" sz="quarter" idx="12"/>
          </p:nvPr>
        </p:nvSpPr>
        <p:spPr bwMode="auto">
          <a:xfrm>
            <a:off x="0" y="6248400"/>
            <a:ext cx="762000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CE0755AC-0772-4610-A8B3-442247117931}" type="slidenum">
              <a:rPr lang="ar-SA" smtClean="0">
                <a:latin typeface="Arial" charset="0"/>
              </a:rPr>
              <a:pPr/>
              <a:t>62</a:t>
            </a:fld>
            <a:endParaRPr lang="en-US" dirty="0" smtClean="0">
              <a:latin typeface="Arial" charset="0"/>
            </a:endParaRPr>
          </a:p>
        </p:txBody>
      </p:sp>
      <p:sp>
        <p:nvSpPr>
          <p:cNvPr id="7065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1" y="642938"/>
            <a:ext cx="8208963" cy="6138862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32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برخي از اطلاعات بر روي شناسنامه ماشين آلات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و تحهيزات عبارتند از :  (مشاهده نمونه)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32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-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نام دستگاه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-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شرح دستگاه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-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شماره دستگاه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-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مشخصات فني دستگاه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-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محل نصب و استقرار دستگاه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-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اطلاعات در مورد فروشندگان 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Number Placeholder 2"/>
          <p:cNvSpPr>
            <a:spLocks noGrp="1"/>
          </p:cNvSpPr>
          <p:nvPr>
            <p:ph type="sldNum" sz="quarter" idx="12"/>
          </p:nvPr>
        </p:nvSpPr>
        <p:spPr bwMode="auto">
          <a:xfrm>
            <a:off x="0" y="6248400"/>
            <a:ext cx="762000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22140DEB-8604-4AA0-8365-347E61EAD4A9}" type="slidenum">
              <a:rPr lang="ar-SA" smtClean="0">
                <a:latin typeface="Arial" charset="0"/>
              </a:rPr>
              <a:pPr/>
              <a:t>63</a:t>
            </a:fld>
            <a:endParaRPr lang="en-US" dirty="0" smtClean="0">
              <a:latin typeface="Arial" charset="0"/>
            </a:endParaRPr>
          </a:p>
        </p:txBody>
      </p:sp>
      <p:sp>
        <p:nvSpPr>
          <p:cNvPr id="7065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1" y="500064"/>
            <a:ext cx="8208963" cy="5399087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32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-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اطلاعات مالي ( قيمت خريد , شماره سفارش , نرخ استهلاک و . . . ) .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-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ليست قطعات اصلي نصب شده روي دستگاه شامل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( </a:t>
            </a:r>
            <a:r>
              <a:rPr lang="fa-IR" sz="3200" dirty="0" err="1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پمپها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, </a:t>
            </a:r>
            <a:r>
              <a:rPr lang="fa-IR" sz="3200" dirty="0" err="1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موتورها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, جعبه دنده ها و . . . ) 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-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انواع تاسيسات لازم جهت بهره برداري از دستگاه 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-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محل نگهداري کاتالوگ ها , مدارک فني و نقشه ها 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-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اندازه دستگاه و وزن آن و مساحتي که روي زمين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  اشغال مي کند 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-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تاريخ نصب .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Number Placeholder 2"/>
          <p:cNvSpPr>
            <a:spLocks noGrp="1"/>
          </p:cNvSpPr>
          <p:nvPr>
            <p:ph type="sldNum" sz="quarter" idx="12"/>
          </p:nvPr>
        </p:nvSpPr>
        <p:spPr bwMode="auto">
          <a:xfrm>
            <a:off x="18516" y="6224899"/>
            <a:ext cx="762000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F77831D2-0FE7-4211-9138-E2829CB03835}" type="slidenum">
              <a:rPr lang="ar-SA" smtClean="0">
                <a:latin typeface="Arial" charset="0"/>
              </a:rPr>
              <a:pPr/>
              <a:t>64</a:t>
            </a:fld>
            <a:endParaRPr lang="en-US" dirty="0" smtClean="0">
              <a:latin typeface="Arial" charset="0"/>
            </a:endParaRPr>
          </a:p>
        </p:txBody>
      </p:sp>
      <p:sp>
        <p:nvSpPr>
          <p:cNvPr id="7065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228600" y="990600"/>
            <a:ext cx="8208963" cy="5399087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32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گروه بندي تجهيزات :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   تقسيم بندي اقلامي که بايد براي آنها برنامه ريزي نت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  صورت گيرد ؛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3200" dirty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به صورت هاي مختلفي بر حسب مورد انجام  مي گيرد :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32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Number Placeholder 4"/>
          <p:cNvSpPr>
            <a:spLocks noGrp="1"/>
          </p:cNvSpPr>
          <p:nvPr>
            <p:ph type="sldNum" sz="quarter" idx="12"/>
          </p:nvPr>
        </p:nvSpPr>
        <p:spPr bwMode="auto">
          <a:xfrm>
            <a:off x="19228" y="6249824"/>
            <a:ext cx="762000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4D9A869D-07E8-4F00-AD83-84A24824DBC9}" type="slidenum">
              <a:rPr lang="ar-SA" smtClean="0">
                <a:latin typeface="Arial" charset="0"/>
              </a:rPr>
              <a:pPr/>
              <a:t>65</a:t>
            </a:fld>
            <a:endParaRPr lang="en-US" dirty="0" smtClean="0">
              <a:latin typeface="Arial" charset="0"/>
            </a:endParaRPr>
          </a:p>
        </p:txBody>
      </p:sp>
      <p:sp>
        <p:nvSpPr>
          <p:cNvPr id="7065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1" y="908050"/>
            <a:ext cx="8208963" cy="5761038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1- محل نصب ( استقرار ) :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 در مواردي که فعاليت هاي مربوط به نت قسمت به قسمت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 انجام پذيرد .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 اگر نوع فعاليت هاي نت در قسمت هاي مختلف متفاوت 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 باشد , اين نوع کاربرد دارد .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32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2- گروه فني ( تخصص ) :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اگر براي انجام فعاليت هاي نت , تخصصهاي مختلفي مورد نياز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باشد , از اين نوع دسته بندي استفاده مي شود .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مثلأ سيستم هاي الکترونيکي , هيدروليکي .</a:t>
            </a:r>
          </a:p>
        </p:txBody>
      </p:sp>
      <p:sp>
        <p:nvSpPr>
          <p:cNvPr id="39940" name="Line 3"/>
          <p:cNvSpPr>
            <a:spLocks noChangeShapeType="1"/>
          </p:cNvSpPr>
          <p:nvPr/>
        </p:nvSpPr>
        <p:spPr bwMode="auto">
          <a:xfrm flipH="1">
            <a:off x="7812089" y="1700213"/>
            <a:ext cx="433387" cy="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39941" name="Line 4"/>
          <p:cNvSpPr>
            <a:spLocks noChangeShapeType="1"/>
          </p:cNvSpPr>
          <p:nvPr/>
        </p:nvSpPr>
        <p:spPr bwMode="auto">
          <a:xfrm flipH="1">
            <a:off x="7885113" y="2708275"/>
            <a:ext cx="433387" cy="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Number Placeholder 2"/>
          <p:cNvSpPr>
            <a:spLocks noGrp="1"/>
          </p:cNvSpPr>
          <p:nvPr>
            <p:ph type="sldNum" sz="quarter" idx="12"/>
          </p:nvPr>
        </p:nvSpPr>
        <p:spPr bwMode="auto">
          <a:xfrm>
            <a:off x="0" y="6248400"/>
            <a:ext cx="762000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EEEC3B11-397B-49A9-8EF7-B17D3881D9BF}" type="slidenum">
              <a:rPr lang="ar-SA" smtClean="0">
                <a:latin typeface="Arial" charset="0"/>
              </a:rPr>
              <a:pPr/>
              <a:t>66</a:t>
            </a:fld>
            <a:endParaRPr lang="en-US" dirty="0" smtClean="0">
              <a:latin typeface="Arial" charset="0"/>
            </a:endParaRPr>
          </a:p>
        </p:txBody>
      </p:sp>
      <p:sp>
        <p:nvSpPr>
          <p:cNvPr id="7065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1" y="1125539"/>
            <a:ext cx="8208963" cy="5399087"/>
          </a:xfrm>
        </p:spPr>
        <p:txBody>
          <a:bodyPr>
            <a:normAutofit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3- روش نت :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اگر بتوان تعميرات را بطور کامل مجزا کرد ,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بر حسب اين مورد که :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بعضي فقط احتياج به تعميرات اساسي دارد 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بعضي فقط احتياج به تعويض قطعات در زمان هاي خاص دارد 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بعضي بر اساس قرارداد هاي تعميراتي با خارج کارخانه نگهداري و تعميرات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مي شوند 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32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تجهيزات را بر اين اساس از هم مجزا و گروه بندي مي کنند .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Number Placeholder 4"/>
          <p:cNvSpPr>
            <a:spLocks noGrp="1"/>
          </p:cNvSpPr>
          <p:nvPr>
            <p:ph type="sldNum" sz="quarter" idx="12"/>
          </p:nvPr>
        </p:nvSpPr>
        <p:spPr bwMode="auto">
          <a:xfrm>
            <a:off x="-2849" y="6281159"/>
            <a:ext cx="762000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214F7C7C-0ECD-4D81-AD71-15561C1C90E6}" type="slidenum">
              <a:rPr lang="ar-SA" smtClean="0">
                <a:latin typeface="Arial" charset="0"/>
              </a:rPr>
              <a:pPr/>
              <a:t>67</a:t>
            </a:fld>
            <a:endParaRPr lang="en-US" dirty="0" smtClean="0">
              <a:latin typeface="Arial" charset="0"/>
            </a:endParaRPr>
          </a:p>
        </p:txBody>
      </p:sp>
      <p:sp>
        <p:nvSpPr>
          <p:cNvPr id="7065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1" y="1125539"/>
            <a:ext cx="8208963" cy="5399087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برنامه زمان بندي :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فعاليت هاي نت , براي هر يک از تعميرات , همراه با زمان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مربوطه , در برگه هاي زمان بندي مشخص مي شود 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برخي اطلاعات در برگه زمان بندي بشرح زير است :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32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  1- ميزان مهارت کارگر مورد نياز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  2- دوره انجام کار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  3- شرح کاري که بايد انجام شود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  4- زمان استاندارد تخميني براي انجام کار    </a:t>
            </a:r>
          </a:p>
        </p:txBody>
      </p:sp>
      <p:sp>
        <p:nvSpPr>
          <p:cNvPr id="41988" name="AutoShape 3"/>
          <p:cNvSpPr>
            <a:spLocks/>
          </p:cNvSpPr>
          <p:nvPr/>
        </p:nvSpPr>
        <p:spPr bwMode="auto">
          <a:xfrm>
            <a:off x="2268539" y="4149725"/>
            <a:ext cx="71437" cy="2160588"/>
          </a:xfrm>
          <a:prstGeom prst="leftBrace">
            <a:avLst>
              <a:gd name="adj1" fmla="val 252039"/>
              <a:gd name="adj2" fmla="val 50000"/>
            </a:avLst>
          </a:prstGeom>
          <a:noFill/>
          <a:ln w="38100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fa-IR" sz="3200"/>
          </a:p>
        </p:txBody>
      </p:sp>
      <p:sp>
        <p:nvSpPr>
          <p:cNvPr id="41989" name="Text Box 4"/>
          <p:cNvSpPr txBox="1">
            <a:spLocks noChangeArrowheads="1"/>
          </p:cNvSpPr>
          <p:nvPr/>
        </p:nvSpPr>
        <p:spPr bwMode="auto">
          <a:xfrm>
            <a:off x="597805" y="4797426"/>
            <a:ext cx="151515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a-IR" sz="3200" dirty="0" smtClean="0"/>
              <a:t>روي </a:t>
            </a:r>
            <a:r>
              <a:rPr lang="fa-IR" sz="3200" dirty="0"/>
              <a:t>کارت</a:t>
            </a:r>
            <a:endParaRPr lang="en-US" sz="3200" dirty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Number Placeholder 4"/>
          <p:cNvSpPr>
            <a:spLocks noGrp="1"/>
          </p:cNvSpPr>
          <p:nvPr>
            <p:ph type="sldNum" sz="quarter" idx="12"/>
          </p:nvPr>
        </p:nvSpPr>
        <p:spPr bwMode="auto">
          <a:xfrm>
            <a:off x="0" y="6248400"/>
            <a:ext cx="762000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2AA631DB-6F20-4F8B-8313-B5B33B3B545C}" type="slidenum">
              <a:rPr lang="ar-SA" smtClean="0">
                <a:latin typeface="Arial" charset="0"/>
              </a:rPr>
              <a:pPr/>
              <a:t>68</a:t>
            </a:fld>
            <a:endParaRPr lang="en-US" dirty="0" smtClean="0">
              <a:latin typeface="Arial" charset="0"/>
            </a:endParaRPr>
          </a:p>
        </p:txBody>
      </p:sp>
      <p:sp>
        <p:nvSpPr>
          <p:cNvPr id="7065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1" y="1125539"/>
            <a:ext cx="8208963" cy="5399087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  5- کار انجام شده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  6- شخص انجام دهنده کار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32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براي تهيه برنامه زمان بندي نت , نه تنها تمام فعاليت هاي مربوط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به نت بايد مشخص و ثبت شود , بلکه تعداد دفعات انجام آنها هم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بايد مد نظر باشد .           </a:t>
            </a:r>
          </a:p>
        </p:txBody>
      </p:sp>
      <p:sp>
        <p:nvSpPr>
          <p:cNvPr id="43012" name="AutoShape 3"/>
          <p:cNvSpPr>
            <a:spLocks/>
          </p:cNvSpPr>
          <p:nvPr/>
        </p:nvSpPr>
        <p:spPr bwMode="auto">
          <a:xfrm>
            <a:off x="3563939" y="1700214"/>
            <a:ext cx="71437" cy="1223962"/>
          </a:xfrm>
          <a:prstGeom prst="leftBrace">
            <a:avLst>
              <a:gd name="adj1" fmla="val 142779"/>
              <a:gd name="adj2" fmla="val 50000"/>
            </a:avLst>
          </a:prstGeom>
          <a:noFill/>
          <a:ln w="38100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fa-IR" sz="3200"/>
          </a:p>
        </p:txBody>
      </p:sp>
      <p:sp>
        <p:nvSpPr>
          <p:cNvPr id="43013" name="Text Box 4"/>
          <p:cNvSpPr txBox="1">
            <a:spLocks noChangeArrowheads="1"/>
          </p:cNvSpPr>
          <p:nvPr/>
        </p:nvSpPr>
        <p:spPr bwMode="auto">
          <a:xfrm>
            <a:off x="1843514" y="1954214"/>
            <a:ext cx="156485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a-IR" sz="3200"/>
              <a:t>پشت کارت</a:t>
            </a:r>
            <a:endParaRPr lang="en-US" sz="3200" dirty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Number Placeholder 2"/>
          <p:cNvSpPr>
            <a:spLocks noGrp="1"/>
          </p:cNvSpPr>
          <p:nvPr>
            <p:ph type="sldNum" sz="quarter" idx="12"/>
          </p:nvPr>
        </p:nvSpPr>
        <p:spPr bwMode="auto">
          <a:xfrm>
            <a:off x="9971" y="6225611"/>
            <a:ext cx="762000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A009D6E1-0739-4A10-85C6-F4B2C995F21C}" type="slidenum">
              <a:rPr lang="ar-SA" smtClean="0">
                <a:latin typeface="Arial" charset="0"/>
              </a:rPr>
              <a:pPr/>
              <a:t>69</a:t>
            </a:fld>
            <a:endParaRPr lang="en-US" dirty="0" smtClean="0">
              <a:latin typeface="Arial" charset="0"/>
            </a:endParaRPr>
          </a:p>
        </p:txBody>
      </p:sp>
      <p:sp>
        <p:nvSpPr>
          <p:cNvPr id="7065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1" y="1125539"/>
            <a:ext cx="8208963" cy="5399087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32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32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اطلاعات اساسي مورد نياز براي تهيه برنامه هاي زمان بندي نت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را مي توان از منابع زير تهيه نمود :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32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1- کتابچه راهنما که توسط توليد کننده تجهيزات تهيه شده است 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2- تجربه و دانش و مهارت مسئول برنامه ريز نت 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3- توصيه هاي فروشنده .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0" y="6210300"/>
            <a:ext cx="762000" cy="647700"/>
          </a:xfrm>
        </p:spPr>
        <p:txBody>
          <a:bodyPr/>
          <a:lstStyle/>
          <a:p>
            <a:fld id="{E1474B7F-699C-48C7-A777-2DE7E9747732}" type="slidenum">
              <a:rPr lang="en-US" sz="2400" smtClean="0"/>
              <a:pPr/>
              <a:t>7</a:t>
            </a:fld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2628"/>
            <a:ext cx="9144000" cy="6172200"/>
          </a:xfrm>
        </p:spPr>
        <p:txBody>
          <a:bodyPr>
            <a:noAutofit/>
          </a:bodyPr>
          <a:lstStyle/>
          <a:p>
            <a:pPr marL="0" indent="0" algn="just" rtl="1">
              <a:lnSpc>
                <a:spcPct val="200000"/>
              </a:lnSpc>
              <a:buNone/>
            </a:pPr>
            <a:r>
              <a:rPr lang="fa-IR" sz="2500" b="1" dirty="0" smtClean="0">
                <a:cs typeface="2  Titr" pitchFamily="2" charset="-78"/>
              </a:rPr>
              <a:t>مباحث </a:t>
            </a:r>
            <a:r>
              <a:rPr lang="fa-IR" sz="2500" b="1" dirty="0" smtClean="0">
                <a:solidFill>
                  <a:srgbClr val="002060"/>
                </a:solidFill>
                <a:cs typeface="2  Titr" pitchFamily="2" charset="-78"/>
              </a:rPr>
              <a:t>مديريتي </a:t>
            </a:r>
            <a:r>
              <a:rPr lang="fa-IR" sz="2500" b="1" dirty="0" smtClean="0">
                <a:cs typeface="2  Titr" pitchFamily="2" charset="-78"/>
              </a:rPr>
              <a:t>در</a:t>
            </a:r>
            <a:r>
              <a:rPr lang="fa-IR" sz="2500" b="1" dirty="0" smtClean="0">
                <a:solidFill>
                  <a:srgbClr val="002060"/>
                </a:solidFill>
                <a:cs typeface="2  Titr" pitchFamily="2" charset="-78"/>
              </a:rPr>
              <a:t> کارخانه ها </a:t>
            </a:r>
            <a:r>
              <a:rPr lang="fa-IR" sz="2400" dirty="0" smtClean="0">
                <a:cs typeface="2  Titr" pitchFamily="2" charset="-78"/>
              </a:rPr>
              <a:t>از مهمترين موضوعات و مباحث اقتصادي جوامع است و واحدهاي درسي رشته مهندسي صنايع عمدتا در اين راستا مي باشد. </a:t>
            </a:r>
          </a:p>
          <a:p>
            <a:pPr marL="0" indent="0" algn="just" rtl="1">
              <a:lnSpc>
                <a:spcPct val="200000"/>
              </a:lnSpc>
              <a:buNone/>
            </a:pPr>
            <a:endParaRPr lang="fa-IR" sz="1800" dirty="0" smtClean="0">
              <a:cs typeface="2  Titr" pitchFamily="2" charset="-78"/>
            </a:endParaRPr>
          </a:p>
          <a:p>
            <a:pPr marL="0" indent="0" algn="just" rtl="1">
              <a:lnSpc>
                <a:spcPct val="200000"/>
              </a:lnSpc>
              <a:buNone/>
            </a:pPr>
            <a:r>
              <a:rPr lang="fa-IR" sz="2400" dirty="0" smtClean="0">
                <a:cs typeface="2  Titr" pitchFamily="2" charset="-78"/>
              </a:rPr>
              <a:t>در کنار توسعه سخت افزارها و سرمايه گذاري ها بر روي ماشين آلات و ساختمان ها ، لازم است </a:t>
            </a:r>
            <a:r>
              <a:rPr lang="fa-IR" sz="2400" dirty="0" smtClean="0">
                <a:solidFill>
                  <a:srgbClr val="A70972"/>
                </a:solidFill>
                <a:cs typeface="2  Titr" pitchFamily="2" charset="-78"/>
              </a:rPr>
              <a:t>آموزش مديريت </a:t>
            </a:r>
            <a:r>
              <a:rPr lang="fa-IR" sz="2400" dirty="0" smtClean="0">
                <a:cs typeface="2  Titr" pitchFamily="2" charset="-78"/>
              </a:rPr>
              <a:t>از شان و کيفيت بالايي برخوردار باشد تا نظام هاي جديد مديريتي در برنامه ريزي ، سازماندهي ، تجهيز نيروي انساني ، هدايت و رهبري ، کنترل و مديريت اطلاعات ، جايگزيني </a:t>
            </a:r>
            <a:r>
              <a:rPr lang="fa-IR" sz="2400" dirty="0" smtClean="0">
                <a:solidFill>
                  <a:srgbClr val="A70972"/>
                </a:solidFill>
                <a:cs typeface="2  Titr" pitchFamily="2" charset="-78"/>
              </a:rPr>
              <a:t>روش هاي سنتي  </a:t>
            </a:r>
            <a:r>
              <a:rPr lang="fa-IR" sz="2400" dirty="0" smtClean="0">
                <a:cs typeface="2  Titr" pitchFamily="2" charset="-78"/>
              </a:rPr>
              <a:t>اداره کارخانه ها بشود تا بتوان به زايش داخلي صنايع دل بست.</a:t>
            </a:r>
          </a:p>
        </p:txBody>
      </p:sp>
    </p:spTree>
    <p:extLst>
      <p:ext uri="{BB962C8B-B14F-4D97-AF65-F5344CB8AC3E}">
        <p14:creationId xmlns:p14="http://schemas.microsoft.com/office/powerpoint/2010/main" val="15912645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Number Placeholder 4"/>
          <p:cNvSpPr>
            <a:spLocks noGrp="1"/>
          </p:cNvSpPr>
          <p:nvPr>
            <p:ph type="sldNum" sz="quarter" idx="12"/>
          </p:nvPr>
        </p:nvSpPr>
        <p:spPr bwMode="auto">
          <a:xfrm>
            <a:off x="0" y="6259082"/>
            <a:ext cx="762000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AFF7807B-45F9-4BBF-B9F2-E9C5458FF6B1}" type="slidenum">
              <a:rPr lang="ar-SA" smtClean="0">
                <a:latin typeface="Arial" charset="0"/>
              </a:rPr>
              <a:pPr/>
              <a:t>70</a:t>
            </a:fld>
            <a:endParaRPr lang="en-US" dirty="0" smtClean="0">
              <a:latin typeface="Arial" charset="0"/>
            </a:endParaRPr>
          </a:p>
        </p:txBody>
      </p:sp>
      <p:sp>
        <p:nvSpPr>
          <p:cNvPr id="7065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1" y="1125539"/>
            <a:ext cx="8208963" cy="5399087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                                                </a:t>
            </a:r>
            <a:r>
              <a:rPr lang="en-US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الف .  برنامه ريزي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en-US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  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راهنماي فعاليت ها :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                                                             ب.   کنترل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32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1- براي تمامي فعاليت هاي مربوط به نت , اعم از </a:t>
            </a:r>
            <a:r>
              <a:rPr lang="en-US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PM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,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اساسي و يا اصلاحي مي توان راهنماي فعاليت تهيه کرد 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32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2- براي فعاليت هايي که در برنامه زمان بندي ذکر شده بود ,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راهنماي فعاليت ها تهيه مي شود .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Number Placeholder 2"/>
          <p:cNvSpPr>
            <a:spLocks noGrp="1"/>
          </p:cNvSpPr>
          <p:nvPr>
            <p:ph type="sldNum" sz="quarter" idx="12"/>
          </p:nvPr>
        </p:nvSpPr>
        <p:spPr bwMode="auto">
          <a:xfrm>
            <a:off x="-16379" y="6248400"/>
            <a:ext cx="762000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9DFD7701-B03B-4312-AA2B-1455F6E24ECF}" type="slidenum">
              <a:rPr lang="ar-SA" smtClean="0">
                <a:latin typeface="Arial" charset="0"/>
              </a:rPr>
              <a:pPr/>
              <a:t>71</a:t>
            </a:fld>
            <a:endParaRPr lang="en-US" dirty="0" smtClean="0">
              <a:latin typeface="Arial" charset="0"/>
            </a:endParaRPr>
          </a:p>
        </p:txBody>
      </p:sp>
      <p:sp>
        <p:nvSpPr>
          <p:cNvPr id="7065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1" y="1125539"/>
            <a:ext cx="8208963" cy="5399087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32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3- ذکر جزئيات و نحوه ي ارائه مطالب , با در نظر گرفتن نوع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سيستم , سطح سواد , مهارت تعمير کار و پيچيدگي تجهيزات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مي باشد 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32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4- در کارخانه هايي که تعميرکاران از سطح سواد و مهارت بالايي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 برخوردار باشند , شايد تهيه راهنماي فعاليت ها لازم نباشد .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Number Placeholder 4"/>
          <p:cNvSpPr>
            <a:spLocks noGrp="1"/>
          </p:cNvSpPr>
          <p:nvPr>
            <p:ph type="sldNum" sz="quarter" idx="12"/>
          </p:nvPr>
        </p:nvSpPr>
        <p:spPr bwMode="auto">
          <a:xfrm>
            <a:off x="-32759" y="6259082"/>
            <a:ext cx="762000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75F73FA7-F4D2-47B3-9AEC-0F66039D4687}" type="slidenum">
              <a:rPr lang="ar-SA" smtClean="0">
                <a:latin typeface="Arial" charset="0"/>
              </a:rPr>
              <a:pPr/>
              <a:t>72</a:t>
            </a:fld>
            <a:endParaRPr lang="en-US" dirty="0" smtClean="0">
              <a:latin typeface="Arial" charset="0"/>
            </a:endParaRPr>
          </a:p>
        </p:txBody>
      </p:sp>
      <p:sp>
        <p:nvSpPr>
          <p:cNvPr id="7065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1" y="1125539"/>
            <a:ext cx="8208963" cy="5399087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32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ولي در هر صورت در مواردي که کنترل کلي و دقيق , يا مطالعه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روش و زمان سنجي کار در مطالعات بهره وري ضروري باشد ,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لازم است که راهنماي دقيقي تهيه شود .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32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حتي براي تخمين مدت زمان لازم براي انجام کارها در برنامه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زمان بندي نت و در برآورد نيروي انساني , بايد دستور العمل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دقيقي براي اجراي فعاليت ها تهيه شده باشد .</a:t>
            </a:r>
          </a:p>
        </p:txBody>
      </p:sp>
      <p:sp>
        <p:nvSpPr>
          <p:cNvPr id="47108" name="Line 3"/>
          <p:cNvSpPr>
            <a:spLocks noChangeShapeType="1"/>
          </p:cNvSpPr>
          <p:nvPr/>
        </p:nvSpPr>
        <p:spPr bwMode="auto">
          <a:xfrm flipH="1">
            <a:off x="8027989" y="1989138"/>
            <a:ext cx="433387" cy="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47109" name="Line 4"/>
          <p:cNvSpPr>
            <a:spLocks noChangeShapeType="1"/>
          </p:cNvSpPr>
          <p:nvPr/>
        </p:nvSpPr>
        <p:spPr bwMode="auto">
          <a:xfrm flipH="1">
            <a:off x="8027989" y="4365625"/>
            <a:ext cx="433387" cy="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Number Placeholder 4"/>
          <p:cNvSpPr>
            <a:spLocks noGrp="1"/>
          </p:cNvSpPr>
          <p:nvPr>
            <p:ph type="sldNum" sz="quarter" idx="12"/>
          </p:nvPr>
        </p:nvSpPr>
        <p:spPr bwMode="auto">
          <a:xfrm>
            <a:off x="0" y="6248400"/>
            <a:ext cx="762000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298C5295-DBDF-4C4F-82E9-1487A7C27F62}" type="slidenum">
              <a:rPr lang="ar-SA" smtClean="0">
                <a:latin typeface="Arial" charset="0"/>
              </a:rPr>
              <a:pPr/>
              <a:t>73</a:t>
            </a:fld>
            <a:endParaRPr lang="en-US" dirty="0" smtClean="0">
              <a:latin typeface="Arial" charset="0"/>
            </a:endParaRPr>
          </a:p>
        </p:txBody>
      </p:sp>
      <p:sp>
        <p:nvSpPr>
          <p:cNvPr id="7065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1" y="1125539"/>
            <a:ext cx="8208963" cy="5399087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                                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دستي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سيستم کنترل فعاليت هاي نت :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                                            کامپيوتري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32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بايد سيستم مناسبي جهت کنترل فعاليت ها و زمان انجام آنها تهيه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شود . که سر رسيد هر فعاليتي که شد آنرا اعلام کند و پي گيري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براي انجام آن بشود .</a:t>
            </a:r>
          </a:p>
        </p:txBody>
      </p:sp>
      <p:sp>
        <p:nvSpPr>
          <p:cNvPr id="48132" name="Line 3"/>
          <p:cNvSpPr>
            <a:spLocks noChangeShapeType="1"/>
          </p:cNvSpPr>
          <p:nvPr/>
        </p:nvSpPr>
        <p:spPr bwMode="auto">
          <a:xfrm flipH="1">
            <a:off x="3779840" y="2060576"/>
            <a:ext cx="504825" cy="504825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48133" name="Line 4"/>
          <p:cNvSpPr>
            <a:spLocks noChangeShapeType="1"/>
          </p:cNvSpPr>
          <p:nvPr/>
        </p:nvSpPr>
        <p:spPr bwMode="auto">
          <a:xfrm flipH="1" flipV="1">
            <a:off x="3779840" y="1484314"/>
            <a:ext cx="504825" cy="504825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Number Placeholder 2"/>
          <p:cNvSpPr>
            <a:spLocks noGrp="1"/>
          </p:cNvSpPr>
          <p:nvPr>
            <p:ph type="sldNum" sz="quarter" idx="12"/>
          </p:nvPr>
        </p:nvSpPr>
        <p:spPr bwMode="auto">
          <a:xfrm>
            <a:off x="-22077" y="6248400"/>
            <a:ext cx="762000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7BFF11CA-2E58-4CD7-9851-CE769B69A6BF}" type="slidenum">
              <a:rPr lang="ar-SA" smtClean="0">
                <a:latin typeface="Arial" charset="0"/>
              </a:rPr>
              <a:pPr/>
              <a:t>74</a:t>
            </a:fld>
            <a:endParaRPr lang="en-US" dirty="0" smtClean="0">
              <a:latin typeface="Arial" charset="0"/>
            </a:endParaRPr>
          </a:p>
        </p:txBody>
      </p:sp>
      <p:sp>
        <p:nvSpPr>
          <p:cNvPr id="7065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1" y="1125539"/>
            <a:ext cx="8208963" cy="5399087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32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يک روش، استفاده از کارتهاي برنامه ريزي است که در فايل هاي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معمولي جمع آوري مي شود 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32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روش ديگر , استفاده از سيستم هاي پيشرفته الکترونيکي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مجهز به کامپيوتر و ثبت کننده خود کار که برنامه نگهداري و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تعميرات مربوط به دوره هاي مختلف را ضبط و ارائه کند .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1" y="1125539"/>
            <a:ext cx="8208963" cy="5399087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32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انتخاب نوع سيستم کنترل , به صورت دستي يا کامپيوتري ,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بستگي به تعداد فعاليت هاي مربوط به نت در سازمان دارد 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هر چه تعداد فعاليت ها بيشتر باشد استفاده از سيستم هاي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الکترونيکي و کامپيوتري توجيه پذيرتر است .</a:t>
            </a:r>
          </a:p>
        </p:txBody>
      </p:sp>
      <p:sp>
        <p:nvSpPr>
          <p:cNvPr id="4" name="Slide Number Placeholder 2"/>
          <p:cNvSpPr>
            <a:spLocks noGrp="1"/>
          </p:cNvSpPr>
          <p:nvPr>
            <p:ph type="sldNum" sz="quarter" idx="12"/>
          </p:nvPr>
        </p:nvSpPr>
        <p:spPr bwMode="auto">
          <a:xfrm>
            <a:off x="-22077" y="6248400"/>
            <a:ext cx="762000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7BFF11CA-2E58-4CD7-9851-CE769B69A6BF}" type="slidenum">
              <a:rPr lang="ar-SA" smtClean="0">
                <a:latin typeface="Arial" charset="0"/>
              </a:rPr>
              <a:pPr/>
              <a:t>75</a:t>
            </a:fld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285721" y="428605"/>
            <a:ext cx="8208963" cy="6048395"/>
          </a:xfrm>
        </p:spPr>
        <p:txBody>
          <a:bodyPr>
            <a:normAutofit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32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--   </a:t>
            </a:r>
            <a:r>
              <a:rPr lang="fa-IR" sz="3200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ليست تجهيزات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--   </a:t>
            </a:r>
            <a:r>
              <a:rPr lang="fa-IR" sz="3200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برنامه زمان بندي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( نوع کار _ دوره انجام )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--   </a:t>
            </a:r>
            <a:r>
              <a:rPr lang="fa-IR" sz="3200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کارت کار 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( براي هر شخص يک کارت صادر مي شود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                    که در آن نوع کار و تاريخ انجام آن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                    ذکر مي گردد ) 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--  </a:t>
            </a:r>
            <a:r>
              <a:rPr lang="fa-IR" sz="3200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راهنماي فعاليت ها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( کمکي براي کارت کار _ راهنماي </a:t>
            </a:r>
            <a:r>
              <a:rPr lang="en-US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                 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کمکي برا</a:t>
            </a:r>
            <a:r>
              <a:rPr lang="en-US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ي انجام فعاليتها ) که شرح   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                      جزئيات کار در رابطه با برنامه زمان بندي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                      و کارت کار است 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32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</p:txBody>
      </p:sp>
      <p:sp>
        <p:nvSpPr>
          <p:cNvPr id="4" name="Slide Number Placeholder 2"/>
          <p:cNvSpPr>
            <a:spLocks noGrp="1"/>
          </p:cNvSpPr>
          <p:nvPr>
            <p:ph type="sldNum" sz="quarter" idx="12"/>
          </p:nvPr>
        </p:nvSpPr>
        <p:spPr bwMode="auto">
          <a:xfrm>
            <a:off x="-22077" y="6248400"/>
            <a:ext cx="762000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7BFF11CA-2E58-4CD7-9851-CE769B69A6BF}" type="slidenum">
              <a:rPr lang="ar-SA" smtClean="0">
                <a:latin typeface="Arial" charset="0"/>
              </a:rPr>
              <a:pPr/>
              <a:t>76</a:t>
            </a:fld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0" y="6242703"/>
            <a:ext cx="762000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BC0178E1-782B-4FBD-B5C5-5E93776906FA}" type="slidenum">
              <a:rPr lang="ar-SA" smtClean="0">
                <a:latin typeface="Arial" charset="0"/>
              </a:rPr>
              <a:pPr/>
              <a:t>77</a:t>
            </a:fld>
            <a:endParaRPr lang="en-US" dirty="0" smtClean="0">
              <a:latin typeface="Arial" charset="0"/>
            </a:endParaRPr>
          </a:p>
        </p:txBody>
      </p:sp>
      <p:sp>
        <p:nvSpPr>
          <p:cNvPr id="7065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214283" y="857233"/>
            <a:ext cx="8208963" cy="5399087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endParaRPr lang="fa-IR" sz="32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برنامه زمان بندي تأمين نيروي انساني :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endParaRPr lang="fa-IR" sz="32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 ميزان نيروي انساني لازم به تفکيک تخصصهاي مختلف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 برآورد مي شود 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 ثبت ساعات کار لازم براي انجام فعاليت هاي نت در هر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 دوره و خلاصه کردن آنها به تفکيک تخصصهاي لازم 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 محاسبه مجموع ساليانه بر حسب نوع فعاليت ؛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 ( هفتگي , ماهانه , شش ماهه , . . . ) و نوع کارگر مورد نياز .</a:t>
            </a:r>
          </a:p>
        </p:txBody>
      </p:sp>
      <p:sp>
        <p:nvSpPr>
          <p:cNvPr id="52228" name="Line 4"/>
          <p:cNvSpPr>
            <a:spLocks noChangeShapeType="1"/>
          </p:cNvSpPr>
          <p:nvPr/>
        </p:nvSpPr>
        <p:spPr bwMode="auto">
          <a:xfrm flipH="1">
            <a:off x="7885113" y="3141663"/>
            <a:ext cx="433387" cy="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52229" name="Line 5"/>
          <p:cNvSpPr>
            <a:spLocks noChangeShapeType="1"/>
          </p:cNvSpPr>
          <p:nvPr/>
        </p:nvSpPr>
        <p:spPr bwMode="auto">
          <a:xfrm flipH="1">
            <a:off x="7885113" y="4365625"/>
            <a:ext cx="433387" cy="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52230" name="Line 6"/>
          <p:cNvSpPr>
            <a:spLocks noChangeShapeType="1"/>
          </p:cNvSpPr>
          <p:nvPr/>
        </p:nvSpPr>
        <p:spPr bwMode="auto">
          <a:xfrm flipH="1">
            <a:off x="7885113" y="5445125"/>
            <a:ext cx="433387" cy="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0" y="6248400"/>
            <a:ext cx="762000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2321FDFA-F493-423C-AF22-937D3C0CDD74}" type="slidenum">
              <a:rPr lang="ar-SA" smtClean="0">
                <a:latin typeface="Arial" charset="0"/>
              </a:rPr>
              <a:pPr/>
              <a:t>78</a:t>
            </a:fld>
            <a:endParaRPr lang="en-US" dirty="0" smtClean="0">
              <a:latin typeface="Arial" charset="0"/>
            </a:endParaRPr>
          </a:p>
        </p:txBody>
      </p:sp>
      <p:sp>
        <p:nvSpPr>
          <p:cNvPr id="7065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1" y="1125539"/>
            <a:ext cx="8208963" cy="5399087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32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 در اکثر کارخانه ها , برآورد نيروي انساني بصورت ساليانه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 انجام مي گيرد 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32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 توجه به شيوه کار تعميرکاران , در امر برنامه ريزي مهم است 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 مثلأ زمان لازم جهت رسيدن تعمير کار به محل انجام کار و نيز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 بيکاري هاي مجاز 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 نهايتاً : کل نفر _ ساعت  لازم در سال برآورد مي شود .</a:t>
            </a:r>
          </a:p>
        </p:txBody>
      </p:sp>
      <p:sp>
        <p:nvSpPr>
          <p:cNvPr id="53252" name="Line 3"/>
          <p:cNvSpPr>
            <a:spLocks noChangeShapeType="1"/>
          </p:cNvSpPr>
          <p:nvPr/>
        </p:nvSpPr>
        <p:spPr bwMode="auto">
          <a:xfrm flipH="1">
            <a:off x="7885113" y="1989138"/>
            <a:ext cx="433387" cy="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53253" name="Line 4"/>
          <p:cNvSpPr>
            <a:spLocks noChangeShapeType="1"/>
          </p:cNvSpPr>
          <p:nvPr/>
        </p:nvSpPr>
        <p:spPr bwMode="auto">
          <a:xfrm flipH="1">
            <a:off x="7885113" y="3716338"/>
            <a:ext cx="433387" cy="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53254" name="Line 5"/>
          <p:cNvSpPr>
            <a:spLocks noChangeShapeType="1"/>
          </p:cNvSpPr>
          <p:nvPr/>
        </p:nvSpPr>
        <p:spPr bwMode="auto">
          <a:xfrm flipH="1">
            <a:off x="7885113" y="5516563"/>
            <a:ext cx="433387" cy="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Number Placeholder 4"/>
          <p:cNvSpPr>
            <a:spLocks noGrp="1"/>
          </p:cNvSpPr>
          <p:nvPr>
            <p:ph type="sldNum" sz="quarter" idx="12"/>
          </p:nvPr>
        </p:nvSpPr>
        <p:spPr bwMode="auto">
          <a:xfrm>
            <a:off x="0" y="6248400"/>
            <a:ext cx="762000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27395261-4829-4C13-A563-78C5BA09D29C}" type="slidenum">
              <a:rPr lang="ar-SA" smtClean="0">
                <a:latin typeface="Arial" charset="0"/>
              </a:rPr>
              <a:pPr/>
              <a:t>79</a:t>
            </a:fld>
            <a:endParaRPr lang="en-US" dirty="0" smtClean="0">
              <a:latin typeface="Arial" charset="0"/>
            </a:endParaRPr>
          </a:p>
        </p:txBody>
      </p:sp>
      <p:sp>
        <p:nvSpPr>
          <p:cNvPr id="7065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357159" y="857233"/>
            <a:ext cx="8208963" cy="5399087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                                      براي استفاده هاي بعدي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ثبت اطلاعات فعاليت هاي نت :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                                      براي گزارش به مديريت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32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spcAft>
                <a:spcPts val="0"/>
              </a:spcAft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هر نوع عملياتي که در بخش نگهداري  و تعميرات </a:t>
            </a:r>
            <a:r>
              <a:rPr lang="fa-IR" sz="3200" dirty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انجام 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مي شود ,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بايد ثبت شود 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ثبت اطلاعات و کارهاي انجام شده به طرق گوناگوني مي تواند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انجام شود 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مثلاً استفاده از فايل هاي ساده , استفاده از کامپيوتر و . . . .</a:t>
            </a:r>
          </a:p>
        </p:txBody>
      </p:sp>
      <p:sp>
        <p:nvSpPr>
          <p:cNvPr id="54276" name="Line 3"/>
          <p:cNvSpPr>
            <a:spLocks noChangeShapeType="1"/>
          </p:cNvSpPr>
          <p:nvPr/>
        </p:nvSpPr>
        <p:spPr bwMode="auto">
          <a:xfrm flipH="1">
            <a:off x="4419600" y="1784440"/>
            <a:ext cx="504825" cy="504825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54277" name="Line 4"/>
          <p:cNvSpPr>
            <a:spLocks noChangeShapeType="1"/>
          </p:cNvSpPr>
          <p:nvPr/>
        </p:nvSpPr>
        <p:spPr bwMode="auto">
          <a:xfrm flipH="1" flipV="1">
            <a:off x="4419601" y="1248992"/>
            <a:ext cx="504825" cy="504825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04800" y="304801"/>
            <a:ext cx="85344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auto">
              <a:lnSpc>
                <a:spcPct val="200000"/>
              </a:lnSpc>
              <a:spcBef>
                <a:spcPct val="20000"/>
              </a:spcBef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</a:pPr>
            <a:r>
              <a:rPr kumimoji="0" lang="fa-IR" sz="2400" dirty="0" smtClean="0">
                <a:solidFill>
                  <a:prstClr val="black"/>
                </a:solidFill>
                <a:latin typeface="Perpetua"/>
                <a:cs typeface="2  Titr" pitchFamily="2" charset="-78"/>
              </a:rPr>
              <a:t> در </a:t>
            </a:r>
            <a:r>
              <a:rPr kumimoji="0" lang="fa-IR" sz="2400" dirty="0">
                <a:solidFill>
                  <a:prstClr val="black"/>
                </a:solidFill>
                <a:latin typeface="Perpetua"/>
                <a:cs typeface="2  Titr" pitchFamily="2" charset="-78"/>
              </a:rPr>
              <a:t>کشور ما با </a:t>
            </a:r>
            <a:r>
              <a:rPr kumimoji="0" lang="fa-IR" sz="2400" dirty="0" smtClean="0">
                <a:solidFill>
                  <a:prstClr val="black"/>
                </a:solidFill>
                <a:latin typeface="Perpetua"/>
                <a:cs typeface="2  Titr" pitchFamily="2" charset="-78"/>
              </a:rPr>
              <a:t> درآمدهاي </a:t>
            </a:r>
            <a:r>
              <a:rPr kumimoji="0" lang="fa-IR" sz="2400" dirty="0">
                <a:solidFill>
                  <a:prstClr val="black"/>
                </a:solidFill>
                <a:latin typeface="Perpetua"/>
                <a:cs typeface="2  Titr" pitchFamily="2" charset="-78"/>
              </a:rPr>
              <a:t>حاصل از صادرات نفت ، مرتبا </a:t>
            </a:r>
            <a:r>
              <a:rPr kumimoji="0" lang="fa-IR" sz="2400" dirty="0" smtClean="0">
                <a:solidFill>
                  <a:prstClr val="black"/>
                </a:solidFill>
                <a:latin typeface="Perpetua"/>
                <a:cs typeface="2  Titr" pitchFamily="2" charset="-78"/>
              </a:rPr>
              <a:t>ظرفيت هاي </a:t>
            </a:r>
            <a:r>
              <a:rPr kumimoji="0" lang="fa-IR" sz="2400" dirty="0">
                <a:solidFill>
                  <a:prstClr val="black"/>
                </a:solidFill>
                <a:latin typeface="Perpetua"/>
                <a:cs typeface="2  Titr" pitchFamily="2" charset="-78"/>
              </a:rPr>
              <a:t>نو </a:t>
            </a:r>
            <a:r>
              <a:rPr kumimoji="0" lang="fa-IR" sz="2400" dirty="0" smtClean="0">
                <a:solidFill>
                  <a:prstClr val="black"/>
                </a:solidFill>
                <a:latin typeface="Perpetua"/>
                <a:cs typeface="2  Titr" pitchFamily="2" charset="-78"/>
              </a:rPr>
              <a:t>ايجاد         مي شوند </a:t>
            </a:r>
            <a:r>
              <a:rPr kumimoji="0" lang="fa-IR" sz="2400" dirty="0">
                <a:solidFill>
                  <a:prstClr val="black"/>
                </a:solidFill>
                <a:latin typeface="Perpetua"/>
                <a:cs typeface="2  Titr" pitchFamily="2" charset="-78"/>
              </a:rPr>
              <a:t>اما اغلب کارخانه </a:t>
            </a:r>
            <a:r>
              <a:rPr kumimoji="0" lang="fa-IR" sz="2400" dirty="0" smtClean="0">
                <a:solidFill>
                  <a:prstClr val="black"/>
                </a:solidFill>
                <a:latin typeface="Perpetua"/>
                <a:cs typeface="2  Titr" pitchFamily="2" charset="-78"/>
              </a:rPr>
              <a:t>هاي جديد </a:t>
            </a:r>
            <a:r>
              <a:rPr kumimoji="0" lang="fa-IR" sz="2400" dirty="0">
                <a:solidFill>
                  <a:prstClr val="black"/>
                </a:solidFill>
                <a:latin typeface="Perpetua"/>
                <a:cs typeface="2  Titr" pitchFamily="2" charset="-78"/>
              </a:rPr>
              <a:t>به علت </a:t>
            </a:r>
            <a:r>
              <a:rPr kumimoji="0" lang="fa-IR" sz="2400" b="1" u="sng" dirty="0" smtClean="0">
                <a:solidFill>
                  <a:srgbClr val="A70972"/>
                </a:solidFill>
                <a:latin typeface="Perpetua"/>
                <a:cs typeface="2  Titr" pitchFamily="2" charset="-78"/>
              </a:rPr>
              <a:t>سوء مديريت</a:t>
            </a:r>
            <a:r>
              <a:rPr kumimoji="0" lang="fa-IR" sz="2400" b="1" dirty="0" smtClean="0">
                <a:solidFill>
                  <a:srgbClr val="A70972"/>
                </a:solidFill>
                <a:latin typeface="Perpetua"/>
                <a:cs typeface="2  Titr" pitchFamily="2" charset="-78"/>
              </a:rPr>
              <a:t> </a:t>
            </a:r>
            <a:r>
              <a:rPr kumimoji="0" lang="fa-IR" sz="2400" dirty="0">
                <a:solidFill>
                  <a:prstClr val="black"/>
                </a:solidFill>
                <a:latin typeface="Perpetua"/>
                <a:cs typeface="2  Titr" pitchFamily="2" charset="-78"/>
              </a:rPr>
              <a:t>و نبودن </a:t>
            </a:r>
            <a:r>
              <a:rPr kumimoji="0" lang="fa-IR" sz="2400" dirty="0" smtClean="0">
                <a:solidFill>
                  <a:prstClr val="black"/>
                </a:solidFill>
                <a:latin typeface="Perpetua"/>
                <a:cs typeface="2  Titr" pitchFamily="2" charset="-78"/>
              </a:rPr>
              <a:t>بسترهاي محيطي مناسب براي </a:t>
            </a:r>
            <a:r>
              <a:rPr kumimoji="0" lang="fa-IR" sz="2400" dirty="0">
                <a:solidFill>
                  <a:prstClr val="black"/>
                </a:solidFill>
                <a:latin typeface="Perpetua"/>
                <a:cs typeface="2  Titr" pitchFamily="2" charset="-78"/>
              </a:rPr>
              <a:t>رشد از </a:t>
            </a:r>
            <a:r>
              <a:rPr kumimoji="0" lang="fa-IR" sz="2400" dirty="0" smtClean="0">
                <a:solidFill>
                  <a:prstClr val="black"/>
                </a:solidFill>
                <a:latin typeface="Perpetua"/>
                <a:cs typeface="2  Titr" pitchFamily="2" charset="-78"/>
              </a:rPr>
              <a:t>مسير پويايي </a:t>
            </a:r>
            <a:r>
              <a:rPr kumimoji="0" lang="fa-IR" sz="2400" dirty="0">
                <a:solidFill>
                  <a:prstClr val="black"/>
                </a:solidFill>
                <a:latin typeface="Perpetua"/>
                <a:cs typeface="2  Titr" pitchFamily="2" charset="-78"/>
              </a:rPr>
              <a:t>دور مانده و راه </a:t>
            </a:r>
            <a:r>
              <a:rPr kumimoji="0" lang="fa-IR" sz="2400" dirty="0" smtClean="0">
                <a:solidFill>
                  <a:srgbClr val="A70972"/>
                </a:solidFill>
                <a:latin typeface="Perpetua"/>
                <a:cs typeface="2  Titr" pitchFamily="2" charset="-78"/>
              </a:rPr>
              <a:t>ت</a:t>
            </a:r>
            <a:r>
              <a:rPr kumimoji="0" lang="fa-IR" sz="2400" u="sng" dirty="0" smtClean="0">
                <a:solidFill>
                  <a:srgbClr val="A70972"/>
                </a:solidFill>
                <a:latin typeface="Perpetua"/>
                <a:cs typeface="2  Titr" pitchFamily="2" charset="-78"/>
              </a:rPr>
              <a:t>نزل</a:t>
            </a:r>
            <a:r>
              <a:rPr kumimoji="0" lang="fa-IR" sz="2400" dirty="0" smtClean="0">
                <a:solidFill>
                  <a:prstClr val="black"/>
                </a:solidFill>
                <a:latin typeface="Perpetua"/>
                <a:cs typeface="2  Titr" pitchFamily="2" charset="-78"/>
              </a:rPr>
              <a:t> و </a:t>
            </a:r>
            <a:r>
              <a:rPr kumimoji="0" lang="fa-IR" sz="2400" u="sng" dirty="0" smtClean="0">
                <a:solidFill>
                  <a:srgbClr val="A70972"/>
                </a:solidFill>
                <a:latin typeface="Perpetua"/>
                <a:cs typeface="2  Titr" pitchFamily="2" charset="-78"/>
              </a:rPr>
              <a:t>فرسودگي</a:t>
            </a:r>
            <a:r>
              <a:rPr kumimoji="0" lang="fa-IR" sz="2400" dirty="0" smtClean="0">
                <a:solidFill>
                  <a:prstClr val="black"/>
                </a:solidFill>
                <a:latin typeface="Perpetua"/>
                <a:cs typeface="2  Titr" pitchFamily="2" charset="-78"/>
              </a:rPr>
              <a:t> </a:t>
            </a:r>
            <a:r>
              <a:rPr kumimoji="0" lang="fa-IR" sz="2400" dirty="0">
                <a:solidFill>
                  <a:prstClr val="black"/>
                </a:solidFill>
                <a:latin typeface="Perpetua"/>
                <a:cs typeface="2  Titr" pitchFamily="2" charset="-78"/>
              </a:rPr>
              <a:t>را </a:t>
            </a:r>
            <a:r>
              <a:rPr kumimoji="0" lang="fa-IR" sz="2400" dirty="0" smtClean="0">
                <a:solidFill>
                  <a:prstClr val="black"/>
                </a:solidFill>
                <a:latin typeface="Perpetua"/>
                <a:cs typeface="2  Titr" pitchFamily="2" charset="-78"/>
              </a:rPr>
              <a:t>طي مي </a:t>
            </a:r>
            <a:r>
              <a:rPr kumimoji="0" lang="fa-IR" sz="2400" dirty="0">
                <a:solidFill>
                  <a:prstClr val="black"/>
                </a:solidFill>
                <a:latin typeface="Perpetua"/>
                <a:cs typeface="2  Titr" pitchFamily="2" charset="-78"/>
              </a:rPr>
              <a:t>کنند</a:t>
            </a:r>
            <a:r>
              <a:rPr kumimoji="0" lang="en-US" sz="2400" dirty="0">
                <a:solidFill>
                  <a:prstClr val="black"/>
                </a:solidFill>
                <a:latin typeface="Perpetua"/>
                <a:cs typeface="2  Titr" pitchFamily="2" charset="-78"/>
              </a:rPr>
              <a:t> </a:t>
            </a:r>
            <a:r>
              <a:rPr kumimoji="0" lang="fa-IR" sz="2400" dirty="0" smtClean="0">
                <a:solidFill>
                  <a:prstClr val="black"/>
                </a:solidFill>
                <a:latin typeface="Perpetua"/>
                <a:cs typeface="2  Titr" pitchFamily="2" charset="-78"/>
              </a:rPr>
              <a:t> و دولت براي اين </a:t>
            </a:r>
            <a:r>
              <a:rPr kumimoji="0" lang="fa-IR" sz="2400" dirty="0">
                <a:solidFill>
                  <a:prstClr val="black"/>
                </a:solidFill>
                <a:latin typeface="Perpetua"/>
                <a:cs typeface="2  Titr" pitchFamily="2" charset="-78"/>
              </a:rPr>
              <a:t>که </a:t>
            </a:r>
            <a:r>
              <a:rPr kumimoji="0" lang="fa-IR" sz="2400" dirty="0" smtClean="0">
                <a:solidFill>
                  <a:prstClr val="black"/>
                </a:solidFill>
                <a:latin typeface="Perpetua"/>
                <a:cs typeface="2  Titr" pitchFamily="2" charset="-78"/>
              </a:rPr>
              <a:t>اين قبيل صنايع </a:t>
            </a:r>
            <a:r>
              <a:rPr kumimoji="0" lang="fa-IR" sz="2400" dirty="0">
                <a:solidFill>
                  <a:prstClr val="black"/>
                </a:solidFill>
                <a:latin typeface="Perpetua"/>
                <a:cs typeface="2  Titr" pitchFamily="2" charset="-78"/>
              </a:rPr>
              <a:t>با </a:t>
            </a:r>
            <a:r>
              <a:rPr kumimoji="0" lang="fa-IR" sz="2400" dirty="0" smtClean="0">
                <a:solidFill>
                  <a:prstClr val="black"/>
                </a:solidFill>
                <a:latin typeface="Perpetua"/>
                <a:cs typeface="2  Titr" pitchFamily="2" charset="-78"/>
              </a:rPr>
              <a:t>تعطيلي </a:t>
            </a:r>
            <a:r>
              <a:rPr kumimoji="0" lang="fa-IR" sz="2400" dirty="0">
                <a:solidFill>
                  <a:prstClr val="black"/>
                </a:solidFill>
                <a:latin typeface="Perpetua"/>
                <a:cs typeface="2  Titr" pitchFamily="2" charset="-78"/>
              </a:rPr>
              <a:t>و بحران </a:t>
            </a:r>
            <a:r>
              <a:rPr kumimoji="0" lang="fa-IR" sz="2400" dirty="0" smtClean="0">
                <a:solidFill>
                  <a:prstClr val="black"/>
                </a:solidFill>
                <a:latin typeface="Perpetua"/>
                <a:cs typeface="2  Titr" pitchFamily="2" charset="-78"/>
              </a:rPr>
              <a:t>کارگري </a:t>
            </a:r>
            <a:r>
              <a:rPr kumimoji="0" lang="fa-IR" sz="2400" dirty="0">
                <a:solidFill>
                  <a:prstClr val="black"/>
                </a:solidFill>
                <a:latin typeface="Perpetua"/>
                <a:cs typeface="2  Titr" pitchFamily="2" charset="-78"/>
              </a:rPr>
              <a:t>رو به رو نشوند به آن ها منابع </a:t>
            </a:r>
            <a:r>
              <a:rPr kumimoji="0" lang="fa-IR" sz="2400" dirty="0" smtClean="0">
                <a:solidFill>
                  <a:prstClr val="black"/>
                </a:solidFill>
                <a:latin typeface="Perpetua"/>
                <a:cs typeface="2  Titr" pitchFamily="2" charset="-78"/>
              </a:rPr>
              <a:t>مالي </a:t>
            </a:r>
            <a:r>
              <a:rPr kumimoji="0" lang="fa-IR" sz="2400" dirty="0">
                <a:solidFill>
                  <a:prstClr val="black"/>
                </a:solidFill>
                <a:latin typeface="Perpetua"/>
                <a:cs typeface="2  Titr" pitchFamily="2" charset="-78"/>
              </a:rPr>
              <a:t>و </a:t>
            </a:r>
            <a:r>
              <a:rPr kumimoji="0" lang="fa-IR" sz="2400" dirty="0" smtClean="0">
                <a:solidFill>
                  <a:prstClr val="black"/>
                </a:solidFill>
                <a:latin typeface="Perpetua"/>
                <a:cs typeface="2  Titr" pitchFamily="2" charset="-78"/>
              </a:rPr>
              <a:t>سوبسيدهايي ترزيق مي </a:t>
            </a:r>
            <a:r>
              <a:rPr kumimoji="0" lang="fa-IR" sz="2400" dirty="0">
                <a:solidFill>
                  <a:prstClr val="black"/>
                </a:solidFill>
                <a:latin typeface="Perpetua"/>
                <a:cs typeface="2  Titr" pitchFamily="2" charset="-78"/>
              </a:rPr>
              <a:t>کند </a:t>
            </a:r>
            <a:r>
              <a:rPr kumimoji="0" lang="fa-IR" sz="2400" dirty="0" smtClean="0">
                <a:solidFill>
                  <a:prstClr val="black"/>
                </a:solidFill>
                <a:latin typeface="Perpetua"/>
                <a:cs typeface="2  Titr" pitchFamily="2" charset="-78"/>
              </a:rPr>
              <a:t>و اين </a:t>
            </a:r>
            <a:r>
              <a:rPr kumimoji="0" lang="fa-IR" sz="2400" dirty="0">
                <a:solidFill>
                  <a:srgbClr val="A70972"/>
                </a:solidFill>
                <a:latin typeface="Perpetua"/>
                <a:cs typeface="2  Titr" pitchFamily="2" charset="-78"/>
              </a:rPr>
              <a:t>دور باطل </a:t>
            </a:r>
            <a:r>
              <a:rPr kumimoji="0" lang="fa-IR" sz="2400" dirty="0" smtClean="0">
                <a:solidFill>
                  <a:prstClr val="black"/>
                </a:solidFill>
                <a:latin typeface="Perpetua"/>
                <a:cs typeface="2  Titr" pitchFamily="2" charset="-78"/>
              </a:rPr>
              <a:t>يعني </a:t>
            </a:r>
            <a:r>
              <a:rPr kumimoji="0" lang="fa-IR" sz="2400" u="sng" dirty="0">
                <a:solidFill>
                  <a:srgbClr val="C00000"/>
                </a:solidFill>
                <a:latin typeface="Perpetua"/>
                <a:cs typeface="2  Titr" pitchFamily="2" charset="-78"/>
              </a:rPr>
              <a:t>بهره </a:t>
            </a:r>
            <a:r>
              <a:rPr kumimoji="0" lang="fa-IR" sz="2400" u="sng" dirty="0" smtClean="0">
                <a:solidFill>
                  <a:srgbClr val="C00000"/>
                </a:solidFill>
                <a:latin typeface="Perpetua"/>
                <a:cs typeface="2  Titr" pitchFamily="2" charset="-78"/>
              </a:rPr>
              <a:t>وري پايين </a:t>
            </a:r>
            <a:r>
              <a:rPr kumimoji="0" lang="fa-IR" sz="2400" dirty="0">
                <a:solidFill>
                  <a:prstClr val="black"/>
                </a:solidFill>
                <a:latin typeface="Perpetua"/>
                <a:cs typeface="2  Titr" pitchFamily="2" charset="-78"/>
              </a:rPr>
              <a:t>، </a:t>
            </a:r>
            <a:r>
              <a:rPr kumimoji="0" lang="fa-IR" sz="2400" u="sng" dirty="0" smtClean="0">
                <a:solidFill>
                  <a:srgbClr val="C00000"/>
                </a:solidFill>
                <a:latin typeface="Perpetua"/>
                <a:cs typeface="2  Titr" pitchFamily="2" charset="-78"/>
              </a:rPr>
              <a:t>کيفيت </a:t>
            </a:r>
            <a:r>
              <a:rPr kumimoji="0" lang="fa-IR" sz="2400" u="sng" dirty="0">
                <a:solidFill>
                  <a:srgbClr val="C00000"/>
                </a:solidFill>
                <a:latin typeface="Perpetua"/>
                <a:cs typeface="2  Titr" pitchFamily="2" charset="-78"/>
              </a:rPr>
              <a:t>نامناسب محصول </a:t>
            </a:r>
            <a:r>
              <a:rPr kumimoji="0" lang="fa-IR" sz="2400" dirty="0">
                <a:solidFill>
                  <a:prstClr val="black"/>
                </a:solidFill>
                <a:latin typeface="Perpetua"/>
                <a:cs typeface="2  Titr" pitchFamily="2" charset="-78"/>
              </a:rPr>
              <a:t>و </a:t>
            </a:r>
            <a:r>
              <a:rPr kumimoji="0" lang="fa-IR" sz="2400" u="sng" dirty="0" smtClean="0">
                <a:solidFill>
                  <a:srgbClr val="C00000"/>
                </a:solidFill>
                <a:latin typeface="Perpetua"/>
                <a:cs typeface="2  Titr" pitchFamily="2" charset="-78"/>
              </a:rPr>
              <a:t>وابستگي</a:t>
            </a:r>
            <a:r>
              <a:rPr kumimoji="0" lang="fa-IR" sz="2400" dirty="0" smtClean="0">
                <a:solidFill>
                  <a:prstClr val="black"/>
                </a:solidFill>
                <a:latin typeface="Perpetua"/>
                <a:cs typeface="2  Titr" pitchFamily="2" charset="-78"/>
              </a:rPr>
              <a:t> </a:t>
            </a:r>
            <a:r>
              <a:rPr kumimoji="0" lang="fa-IR" sz="2400" dirty="0">
                <a:solidFill>
                  <a:prstClr val="black"/>
                </a:solidFill>
                <a:latin typeface="Perpetua"/>
                <a:cs typeface="2  Titr" pitchFamily="2" charset="-78"/>
              </a:rPr>
              <a:t>هرچه </a:t>
            </a:r>
            <a:r>
              <a:rPr kumimoji="0" lang="fa-IR" sz="2400" dirty="0" smtClean="0">
                <a:solidFill>
                  <a:prstClr val="black"/>
                </a:solidFill>
                <a:latin typeface="Perpetua"/>
                <a:cs typeface="2  Titr" pitchFamily="2" charset="-78"/>
              </a:rPr>
              <a:t>بيشتر به </a:t>
            </a:r>
            <a:r>
              <a:rPr kumimoji="0" lang="fa-IR" sz="2400" dirty="0" smtClean="0">
                <a:solidFill>
                  <a:srgbClr val="C00000"/>
                </a:solidFill>
                <a:latin typeface="Perpetua"/>
                <a:cs typeface="2  Titr" pitchFamily="2" charset="-78"/>
              </a:rPr>
              <a:t>ب</a:t>
            </a:r>
            <a:r>
              <a:rPr kumimoji="0" lang="fa-IR" sz="2400" u="sng" dirty="0" smtClean="0">
                <a:solidFill>
                  <a:srgbClr val="C00000"/>
                </a:solidFill>
                <a:latin typeface="Perpetua"/>
                <a:cs typeface="2  Titr" pitchFamily="2" charset="-78"/>
              </a:rPr>
              <a:t>ودجه</a:t>
            </a:r>
            <a:r>
              <a:rPr kumimoji="0" lang="fa-IR" sz="2400" dirty="0" smtClean="0">
                <a:solidFill>
                  <a:prstClr val="black"/>
                </a:solidFill>
                <a:latin typeface="Perpetua"/>
                <a:cs typeface="2  Titr" pitchFamily="2" charset="-78"/>
              </a:rPr>
              <a:t> </a:t>
            </a:r>
            <a:r>
              <a:rPr kumimoji="0" lang="fa-IR" sz="2400" dirty="0">
                <a:solidFill>
                  <a:prstClr val="black"/>
                </a:solidFill>
                <a:latin typeface="Perpetua"/>
                <a:cs typeface="2  Titr" pitchFamily="2" charset="-78"/>
              </a:rPr>
              <a:t>کل کشور </a:t>
            </a:r>
            <a:r>
              <a:rPr kumimoji="0" lang="fa-IR" sz="2400" dirty="0" smtClean="0">
                <a:solidFill>
                  <a:prstClr val="black"/>
                </a:solidFill>
                <a:latin typeface="Perpetua"/>
                <a:cs typeface="2  Titr" pitchFamily="2" charset="-78"/>
              </a:rPr>
              <a:t>ادامه مي يابد.</a:t>
            </a:r>
            <a:endParaRPr kumimoji="0" lang="fa-IR" sz="2400" dirty="0">
              <a:solidFill>
                <a:prstClr val="black"/>
              </a:solidFill>
              <a:latin typeface="Perpetua"/>
              <a:cs typeface="2  Titr" pitchFamily="2" charset="-78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0" y="6172200"/>
            <a:ext cx="685800" cy="685800"/>
          </a:xfrm>
        </p:spPr>
        <p:txBody>
          <a:bodyPr/>
          <a:lstStyle/>
          <a:p>
            <a:fld id="{E1474B7F-699C-48C7-A777-2DE7E9747732}" type="slidenum">
              <a:rPr lang="en-US" sz="2200" smtClean="0"/>
              <a:pPr/>
              <a:t>8</a:t>
            </a:fld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4186886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Number Placeholder 2"/>
          <p:cNvSpPr>
            <a:spLocks noGrp="1"/>
          </p:cNvSpPr>
          <p:nvPr>
            <p:ph type="sldNum" sz="quarter" idx="12"/>
          </p:nvPr>
        </p:nvSpPr>
        <p:spPr bwMode="auto">
          <a:xfrm>
            <a:off x="0" y="6248400"/>
            <a:ext cx="762000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FE22A2DA-E8D7-4F64-AAB0-C25398AF5893}" type="slidenum">
              <a:rPr lang="ar-SA" smtClean="0">
                <a:latin typeface="Arial" charset="0"/>
              </a:rPr>
              <a:pPr/>
              <a:t>80</a:t>
            </a:fld>
            <a:endParaRPr lang="en-US" dirty="0" smtClean="0">
              <a:latin typeface="Arial" charset="0"/>
            </a:endParaRPr>
          </a:p>
        </p:txBody>
      </p:sp>
      <p:sp>
        <p:nvSpPr>
          <p:cNvPr id="7065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285721" y="928671"/>
            <a:ext cx="8208963" cy="5399087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32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معمولاً تهيه ليست خيلي کامل , هزينه و وقت زيادي مي گيرد 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ممکن است براي بررسي هزينه اي چنين ليستي لازم آيد 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32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مزاياي ثبت اطلاعات :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</a:t>
            </a:r>
            <a:r>
              <a:rPr lang="fa-IR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- 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مقايسه برنامه با عمل ( در مورد کار انجام شده نسبت به برنامه )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32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-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مشخص شدن کار هاي برنامه ريزي نشده براي بهنگام کردن برنامه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و برنامه ريزي بهتر در آينده .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Number Placeholder 2"/>
          <p:cNvSpPr>
            <a:spLocks noGrp="1"/>
          </p:cNvSpPr>
          <p:nvPr>
            <p:ph type="sldNum" sz="quarter" idx="12"/>
          </p:nvPr>
        </p:nvSpPr>
        <p:spPr bwMode="auto">
          <a:xfrm>
            <a:off x="0" y="6248400"/>
            <a:ext cx="762000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AFABEE69-37C9-498B-B486-EE952DC0D957}" type="slidenum">
              <a:rPr lang="ar-SA" smtClean="0">
                <a:latin typeface="Arial" charset="0"/>
              </a:rPr>
              <a:pPr/>
              <a:t>81</a:t>
            </a:fld>
            <a:endParaRPr lang="en-US" dirty="0" smtClean="0">
              <a:latin typeface="Arial" charset="0"/>
            </a:endParaRPr>
          </a:p>
        </p:txBody>
      </p:sp>
      <p:sp>
        <p:nvSpPr>
          <p:cNvPr id="7065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1" y="1125539"/>
            <a:ext cx="8208963" cy="5399087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-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تعيين ميزان از کار افتادگي ها در طول دوره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</a:t>
            </a:r>
            <a:r>
              <a:rPr lang="fa-IR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-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تعيين نسبت فعاليت هاي پيشگيري انجام شده به فعاليت هاي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اضطراري و فعاليت هاي اصلاحي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32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</a:t>
            </a:r>
            <a:r>
              <a:rPr lang="fa-IR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-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مقايسه واحد هاي عملياتي گوناگون از نظر نياز خدماتي و تعميراتي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</a:t>
            </a:r>
            <a:r>
              <a:rPr lang="fa-IR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-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ايجاد شناخت نسبت به ماشين آلات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</a:t>
            </a:r>
            <a:r>
              <a:rPr lang="fa-IR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-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روند مصرف مواد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Number Placeholder 2"/>
          <p:cNvSpPr>
            <a:spLocks noGrp="1"/>
          </p:cNvSpPr>
          <p:nvPr>
            <p:ph type="sldNum" sz="quarter" idx="12"/>
          </p:nvPr>
        </p:nvSpPr>
        <p:spPr bwMode="auto">
          <a:xfrm>
            <a:off x="0" y="6259082"/>
            <a:ext cx="762000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A4BBC7C9-854F-4053-B4CA-FCF60D820ED2}" type="slidenum">
              <a:rPr lang="ar-SA" smtClean="0">
                <a:latin typeface="Arial" charset="0"/>
              </a:rPr>
              <a:pPr/>
              <a:t>82</a:t>
            </a:fld>
            <a:endParaRPr lang="en-US" dirty="0" smtClean="0">
              <a:latin typeface="Arial" charset="0"/>
            </a:endParaRPr>
          </a:p>
        </p:txBody>
      </p:sp>
      <p:sp>
        <p:nvSpPr>
          <p:cNvPr id="7065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1" y="1125539"/>
            <a:ext cx="8208963" cy="5399087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از کار افتادگي ماشين ها 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: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32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</a:t>
            </a:r>
            <a:r>
              <a:rPr lang="fa-IR" sz="32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-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زمان معطلي در هر خط توليد و براي هر ماشين و هر اپراتور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</a:t>
            </a:r>
            <a:r>
              <a:rPr lang="fa-IR" sz="32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-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زمان لازم براي عيب يابي و رفع توسط افراد مختلف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( براي نقايص و موارد گوناگون ) در هر ماشين 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</a:t>
            </a:r>
            <a:r>
              <a:rPr lang="fa-IR" sz="32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-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نظرات در مورد دلايل از کار افتادن ماشين 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</a:t>
            </a:r>
            <a:r>
              <a:rPr lang="fa-IR" sz="32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- 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مشخص شدن ليست واقعي زمان از کار افتادگي به زمان توليد .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Number Placeholder 2"/>
          <p:cNvSpPr>
            <a:spLocks noGrp="1"/>
          </p:cNvSpPr>
          <p:nvPr>
            <p:ph type="sldNum" sz="quarter" idx="12"/>
          </p:nvPr>
        </p:nvSpPr>
        <p:spPr bwMode="auto">
          <a:xfrm>
            <a:off x="0" y="6267628"/>
            <a:ext cx="762000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4E0AC6D9-1298-4D3E-B840-40C25BBAA1D9}" type="slidenum">
              <a:rPr lang="ar-SA" smtClean="0">
                <a:latin typeface="Arial" charset="0"/>
              </a:rPr>
              <a:pPr/>
              <a:t>83</a:t>
            </a:fld>
            <a:endParaRPr lang="en-US" dirty="0" smtClean="0">
              <a:latin typeface="Arial" charset="0"/>
            </a:endParaRPr>
          </a:p>
        </p:txBody>
      </p:sp>
      <p:sp>
        <p:nvSpPr>
          <p:cNvPr id="7065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1" y="1125539"/>
            <a:ext cx="8208963" cy="5399087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</a:t>
            </a:r>
            <a:r>
              <a:rPr lang="fa-IR" sz="32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-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مشخص شدن فعاليت هايي که زمان معطلي آنها زياد است 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</a:t>
            </a:r>
            <a:r>
              <a:rPr lang="fa-IR" sz="32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-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روشن شدن نيازهاي آموزشي تعميرکاران در زمينه هاي خاص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( عيب يابي دستگاه هاي الکتريکي و ... ) 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</a:t>
            </a:r>
            <a:r>
              <a:rPr lang="fa-IR" sz="32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-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مشخص شدن کاراترين افراد براي امور تعميرات 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</a:t>
            </a:r>
            <a:r>
              <a:rPr lang="fa-IR" sz="32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-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مشخص شدن قطعات يدکي مورد نياز .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</a:t>
            </a:r>
            <a:r>
              <a:rPr lang="fa-IR" sz="32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-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نيازهاي آموزشي اپراتورها .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Number Placeholder 2"/>
          <p:cNvSpPr>
            <a:spLocks noGrp="1"/>
          </p:cNvSpPr>
          <p:nvPr>
            <p:ph type="sldNum" sz="quarter" idx="12"/>
          </p:nvPr>
        </p:nvSpPr>
        <p:spPr bwMode="auto">
          <a:xfrm>
            <a:off x="27063" y="6248400"/>
            <a:ext cx="762000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E4B180E4-2C5F-42EE-BD97-1286A98AF548}" type="slidenum">
              <a:rPr lang="ar-SA" smtClean="0">
                <a:latin typeface="Arial" charset="0"/>
              </a:rPr>
              <a:pPr/>
              <a:t>84</a:t>
            </a:fld>
            <a:endParaRPr lang="en-US" dirty="0" smtClean="0">
              <a:latin typeface="Arial" charset="0"/>
            </a:endParaRPr>
          </a:p>
        </p:txBody>
      </p:sp>
      <p:sp>
        <p:nvSpPr>
          <p:cNvPr id="7065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1" y="1125539"/>
            <a:ext cx="8208963" cy="5399087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32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هماهنگي با بخش توليد :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32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1- هماهنگي کامل بين برنامه ريزي و کنترل توليد با بخش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برنامه ريزي نگهداري و تعميرات ضروري است 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32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وجود سيستم مؤثري جهت توافق با مدييريت توليد براي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توافق در مورد زمان انجام فعاليت هاي نت .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Number Placeholder 2"/>
          <p:cNvSpPr>
            <a:spLocks noGrp="1"/>
          </p:cNvSpPr>
          <p:nvPr>
            <p:ph type="sldNum" sz="quarter" idx="12"/>
          </p:nvPr>
        </p:nvSpPr>
        <p:spPr bwMode="auto">
          <a:xfrm>
            <a:off x="0" y="6248400"/>
            <a:ext cx="762000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1C9BC71E-BB2E-4628-9B27-B66A37E64C88}" type="slidenum">
              <a:rPr lang="ar-SA" smtClean="0">
                <a:latin typeface="Arial" charset="0"/>
              </a:rPr>
              <a:pPr/>
              <a:t>85</a:t>
            </a:fld>
            <a:endParaRPr lang="en-US" dirty="0" smtClean="0">
              <a:latin typeface="Arial" charset="0"/>
            </a:endParaRPr>
          </a:p>
        </p:txBody>
      </p:sp>
      <p:sp>
        <p:nvSpPr>
          <p:cNvPr id="7065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1" y="1125539"/>
            <a:ext cx="8208963" cy="5399087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32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2- ميزان هماهنگي لازم بستگي به نوع فرآيند دارد . هر چه فرآيند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پيوسته تر باشد هماهنگي بيشتري لازم است 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32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3- ارتباط به دو صورت است :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32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کوتاه مدت : به صورت در خواست تعمير و سرويس از طرف بخش توليد 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بلند مدت : به صورت برنامه ريزي در بخش نت انجام مي شود .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Slide Number Placeholder 3"/>
          <p:cNvSpPr>
            <a:spLocks noGrp="1"/>
          </p:cNvSpPr>
          <p:nvPr>
            <p:ph type="sldNum" sz="quarter" idx="12"/>
          </p:nvPr>
        </p:nvSpPr>
        <p:spPr bwMode="auto">
          <a:xfrm>
            <a:off x="-19940" y="6248400"/>
            <a:ext cx="762000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4534DB09-49A0-4F01-98F8-D2C8A6F73884}" type="slidenum">
              <a:rPr lang="ar-SA" smtClean="0">
                <a:latin typeface="Arial" charset="0"/>
              </a:rPr>
              <a:pPr/>
              <a:t>86</a:t>
            </a:fld>
            <a:endParaRPr lang="en-US" dirty="0" smtClean="0">
              <a:latin typeface="Arial" charset="0"/>
            </a:endParaRPr>
          </a:p>
        </p:txBody>
      </p:sp>
      <p:sp>
        <p:nvSpPr>
          <p:cNvPr id="7065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1" y="1125539"/>
            <a:ext cx="8208963" cy="5399087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endParaRPr lang="fa-IR" sz="32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تعميرات اساسي و کلي :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endParaRPr lang="fa-IR" sz="32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در برنامه ريزي نگهداري و تعميرات , </a:t>
            </a:r>
            <a:r>
              <a:rPr lang="fa-IR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زمان مناسبي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انتخاب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و براي تعميرات اساسي تعيين مي شود 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32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زمان مناسب :   </a:t>
            </a:r>
            <a:r>
              <a:rPr lang="fa-IR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-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تعطيلي سالانه کارگران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               </a:t>
            </a:r>
            <a:r>
              <a:rPr lang="fa-IR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-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از کار افتادن خطوط توليد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               </a:t>
            </a:r>
            <a:r>
              <a:rPr lang="fa-IR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-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موقع تغيير نوع توليد </a:t>
            </a:r>
          </a:p>
        </p:txBody>
      </p:sp>
      <p:sp>
        <p:nvSpPr>
          <p:cNvPr id="61444" name="Line 3"/>
          <p:cNvSpPr>
            <a:spLocks noChangeShapeType="1"/>
          </p:cNvSpPr>
          <p:nvPr/>
        </p:nvSpPr>
        <p:spPr bwMode="auto">
          <a:xfrm flipH="1">
            <a:off x="8172451" y="3141663"/>
            <a:ext cx="433388" cy="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Number Placeholder 7"/>
          <p:cNvSpPr>
            <a:spLocks noGrp="1"/>
          </p:cNvSpPr>
          <p:nvPr>
            <p:ph type="sldNum" sz="quarter" idx="12"/>
          </p:nvPr>
        </p:nvSpPr>
        <p:spPr bwMode="auto">
          <a:xfrm>
            <a:off x="0" y="6248400"/>
            <a:ext cx="762000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3760BE1C-67A9-4E7C-A4F5-D066021C6104}" type="slidenum">
              <a:rPr lang="ar-SA" smtClean="0">
                <a:latin typeface="Arial" charset="0"/>
              </a:rPr>
              <a:pPr/>
              <a:t>87</a:t>
            </a:fld>
            <a:endParaRPr lang="en-US" dirty="0" smtClean="0">
              <a:latin typeface="Arial" charset="0"/>
            </a:endParaRPr>
          </a:p>
        </p:txBody>
      </p:sp>
      <p:sp>
        <p:nvSpPr>
          <p:cNvPr id="7065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1" y="1125539"/>
            <a:ext cx="8208963" cy="5399087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علاوه بر تعيين تعميرات اساسي , بايد برنامه تعميرات اساسي هم مشخص شود .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32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                                 - برنامه اجرايي عمليات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                                 -  پيش بيني نيروي انساني لازم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برنامه تعميرات اساسي            ( تعداد و مهارت هاي لازم )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                                -  پيش بيني مواد لازم و تهيه آنها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                              قبل از رسيدن زمان تعميرات اساسي</a:t>
            </a:r>
          </a:p>
        </p:txBody>
      </p:sp>
      <p:sp>
        <p:nvSpPr>
          <p:cNvPr id="62468" name="Line 3"/>
          <p:cNvSpPr>
            <a:spLocks noChangeShapeType="1"/>
          </p:cNvSpPr>
          <p:nvPr/>
        </p:nvSpPr>
        <p:spPr bwMode="auto">
          <a:xfrm flipH="1">
            <a:off x="8172451" y="1989138"/>
            <a:ext cx="433388" cy="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62469" name="Line 4"/>
          <p:cNvSpPr>
            <a:spLocks noChangeShapeType="1"/>
          </p:cNvSpPr>
          <p:nvPr/>
        </p:nvSpPr>
        <p:spPr bwMode="auto">
          <a:xfrm flipH="1" flipV="1">
            <a:off x="4724399" y="3873016"/>
            <a:ext cx="1000127" cy="559284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62470" name="Line 5"/>
          <p:cNvSpPr>
            <a:spLocks noChangeShapeType="1"/>
          </p:cNvSpPr>
          <p:nvPr/>
        </p:nvSpPr>
        <p:spPr bwMode="auto">
          <a:xfrm flipH="1">
            <a:off x="4648200" y="4408799"/>
            <a:ext cx="1076325" cy="642937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62471" name="Line 6"/>
          <p:cNvSpPr>
            <a:spLocks noChangeShapeType="1"/>
          </p:cNvSpPr>
          <p:nvPr/>
        </p:nvSpPr>
        <p:spPr bwMode="auto">
          <a:xfrm flipH="1" flipV="1">
            <a:off x="4724400" y="3337236"/>
            <a:ext cx="1038225" cy="1071563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62472" name="Line 7"/>
          <p:cNvSpPr>
            <a:spLocks noChangeShapeType="1"/>
          </p:cNvSpPr>
          <p:nvPr/>
        </p:nvSpPr>
        <p:spPr bwMode="auto">
          <a:xfrm flipH="1">
            <a:off x="8101013" y="4868863"/>
            <a:ext cx="433387" cy="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lide Number Placeholder 4"/>
          <p:cNvSpPr>
            <a:spLocks noGrp="1"/>
          </p:cNvSpPr>
          <p:nvPr>
            <p:ph type="sldNum" sz="quarter" idx="12"/>
          </p:nvPr>
        </p:nvSpPr>
        <p:spPr bwMode="auto">
          <a:xfrm>
            <a:off x="0" y="6248400"/>
            <a:ext cx="762000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33AFB75C-BB22-4AB6-B801-2AF0D8582F30}" type="slidenum">
              <a:rPr lang="ar-SA" smtClean="0">
                <a:latin typeface="Arial" charset="0"/>
              </a:rPr>
              <a:pPr/>
              <a:t>88</a:t>
            </a:fld>
            <a:endParaRPr lang="en-US" dirty="0" smtClean="0">
              <a:latin typeface="Arial" charset="0"/>
            </a:endParaRPr>
          </a:p>
        </p:txBody>
      </p:sp>
      <p:sp>
        <p:nvSpPr>
          <p:cNvPr id="7065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1" y="1125539"/>
            <a:ext cx="8208963" cy="5399087"/>
          </a:xfrm>
        </p:spPr>
        <p:txBody>
          <a:bodyPr>
            <a:normAutofit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ساليانه ممکن است يک نفر مهندس برنامه ريز بطور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تمام وقت کارش فقط همين باشد .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32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تعمير و تعويض غلطکها , قالب ها , ابزار اساسي ,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کمپروسورها , پمپ ها , موتور ها , تجهيزات تهويه مطبوع ,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گيربوکس ها , اجزاء گردنده فعال ماشين ها و . . .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32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منبع اطلاعاتي جهت برنامه ريزي :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توصيه هاي فرشندگان , عمر مفيد تخميني براي اجزاء ماشين ها و . . . .</a:t>
            </a:r>
          </a:p>
        </p:txBody>
      </p:sp>
      <p:sp>
        <p:nvSpPr>
          <p:cNvPr id="63492" name="Line 4"/>
          <p:cNvSpPr>
            <a:spLocks noChangeShapeType="1"/>
          </p:cNvSpPr>
          <p:nvPr/>
        </p:nvSpPr>
        <p:spPr bwMode="auto">
          <a:xfrm flipH="1">
            <a:off x="8101013" y="3141663"/>
            <a:ext cx="433387" cy="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63493" name="Line 5"/>
          <p:cNvSpPr>
            <a:spLocks noChangeShapeType="1"/>
          </p:cNvSpPr>
          <p:nvPr/>
        </p:nvSpPr>
        <p:spPr bwMode="auto">
          <a:xfrm flipH="1">
            <a:off x="8101013" y="5516563"/>
            <a:ext cx="433387" cy="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lide Number Placeholder 4"/>
          <p:cNvSpPr>
            <a:spLocks noGrp="1"/>
          </p:cNvSpPr>
          <p:nvPr>
            <p:ph type="sldNum" sz="quarter" idx="12"/>
          </p:nvPr>
        </p:nvSpPr>
        <p:spPr bwMode="auto">
          <a:xfrm>
            <a:off x="0" y="6228460"/>
            <a:ext cx="762000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2ACF9D41-8784-4608-A880-E3A1EF963061}" type="slidenum">
              <a:rPr lang="ar-SA" smtClean="0">
                <a:latin typeface="Arial" charset="0"/>
              </a:rPr>
              <a:pPr/>
              <a:t>89</a:t>
            </a:fld>
            <a:endParaRPr lang="en-US" dirty="0" smtClean="0">
              <a:latin typeface="Arial" charset="0"/>
            </a:endParaRPr>
          </a:p>
        </p:txBody>
      </p:sp>
      <p:sp>
        <p:nvSpPr>
          <p:cNvPr id="7065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1" y="1125539"/>
            <a:ext cx="8208963" cy="5399087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endParaRPr lang="fa-IR" sz="32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سيستم هزينه :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endParaRPr lang="fa-IR" sz="32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سيستم نت بايد طوري طراحي شود که هزينه يابي کامل و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دقيقي از فعاليت هاي انجام شده و مواد مصرف شده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امکان پذير باشد 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32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بايد کارت کار , برگ در خواست مواد , در خواست تعمير و همچنين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گزارشات  به روز نقص در ماشين ها، کد گذاري شده باشد .</a:t>
            </a:r>
          </a:p>
        </p:txBody>
      </p:sp>
      <p:sp>
        <p:nvSpPr>
          <p:cNvPr id="64516" name="Line 3"/>
          <p:cNvSpPr>
            <a:spLocks noChangeShapeType="1"/>
          </p:cNvSpPr>
          <p:nvPr/>
        </p:nvSpPr>
        <p:spPr bwMode="auto">
          <a:xfrm flipH="1">
            <a:off x="8027989" y="3213100"/>
            <a:ext cx="433387" cy="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64517" name="Line 4"/>
          <p:cNvSpPr>
            <a:spLocks noChangeShapeType="1"/>
          </p:cNvSpPr>
          <p:nvPr/>
        </p:nvSpPr>
        <p:spPr bwMode="auto">
          <a:xfrm flipH="1">
            <a:off x="8101013" y="5516563"/>
            <a:ext cx="433387" cy="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0" y="6210300"/>
            <a:ext cx="685800" cy="647700"/>
          </a:xfrm>
        </p:spPr>
        <p:txBody>
          <a:bodyPr/>
          <a:lstStyle/>
          <a:p>
            <a:fld id="{E1474B7F-699C-48C7-A777-2DE7E9747732}" type="slidenum">
              <a:rPr lang="en-US" sz="2200" smtClean="0"/>
              <a:pPr/>
              <a:t>9</a:t>
            </a:fld>
            <a:endParaRPr lang="en-US" sz="2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3400" y="0"/>
            <a:ext cx="8229600" cy="6019800"/>
          </a:xfrm>
        </p:spPr>
        <p:txBody>
          <a:bodyPr>
            <a:normAutofit lnSpcReduction="10000"/>
          </a:bodyPr>
          <a:lstStyle/>
          <a:p>
            <a:pPr marL="0" indent="0" algn="just" rtl="1">
              <a:lnSpc>
                <a:spcPct val="200000"/>
              </a:lnSpc>
              <a:buNone/>
            </a:pPr>
            <a:r>
              <a:rPr lang="fa-IR" sz="2400" dirty="0" smtClean="0">
                <a:cs typeface="2  Titr" pitchFamily="2" charset="-78"/>
              </a:rPr>
              <a:t>لازمه ي رشد و توسعه ي صنايع علاوه بر </a:t>
            </a:r>
            <a:r>
              <a:rPr lang="fa-IR" sz="2400" dirty="0" smtClean="0">
                <a:solidFill>
                  <a:srgbClr val="0070C0"/>
                </a:solidFill>
                <a:cs typeface="2  Titr" pitchFamily="2" charset="-78"/>
              </a:rPr>
              <a:t>بستر سازي قانوني </a:t>
            </a:r>
            <a:r>
              <a:rPr lang="fa-IR" sz="2400" dirty="0" smtClean="0">
                <a:cs typeface="2  Titr" pitchFamily="2" charset="-78"/>
              </a:rPr>
              <a:t>، </a:t>
            </a:r>
            <a:r>
              <a:rPr lang="fa-IR" sz="2400" dirty="0" smtClean="0">
                <a:solidFill>
                  <a:srgbClr val="0070C0"/>
                </a:solidFill>
                <a:cs typeface="2  Titr" pitchFamily="2" charset="-78"/>
              </a:rPr>
              <a:t>اقتصادي</a:t>
            </a:r>
            <a:r>
              <a:rPr lang="fa-IR" sz="2400" dirty="0" smtClean="0">
                <a:cs typeface="2  Titr" pitchFamily="2" charset="-78"/>
              </a:rPr>
              <a:t> و </a:t>
            </a:r>
            <a:r>
              <a:rPr lang="fa-IR" sz="2400" dirty="0" smtClean="0">
                <a:solidFill>
                  <a:srgbClr val="0070C0"/>
                </a:solidFill>
                <a:cs typeface="2  Titr" pitchFamily="2" charset="-78"/>
              </a:rPr>
              <a:t>ثبات در محيط</a:t>
            </a:r>
            <a:r>
              <a:rPr lang="fa-IR" sz="2400" dirty="0" smtClean="0">
                <a:cs typeface="2  Titr" pitchFamily="2" charset="-78"/>
              </a:rPr>
              <a:t> ، برخورداري از </a:t>
            </a:r>
            <a:r>
              <a:rPr lang="fa-IR" sz="2400" dirty="0" smtClean="0">
                <a:solidFill>
                  <a:srgbClr val="A70972"/>
                </a:solidFill>
                <a:cs typeface="2  Titr" pitchFamily="2" charset="-78"/>
              </a:rPr>
              <a:t>مديران برجسته </a:t>
            </a:r>
            <a:r>
              <a:rPr lang="fa-IR" sz="2400" dirty="0" smtClean="0">
                <a:cs typeface="2  Titr" pitchFamily="2" charset="-78"/>
              </a:rPr>
              <a:t>، </a:t>
            </a:r>
            <a:r>
              <a:rPr lang="fa-IR" sz="2400" dirty="0" smtClean="0">
                <a:solidFill>
                  <a:srgbClr val="A70972"/>
                </a:solidFill>
                <a:cs typeface="2  Titr" pitchFamily="2" charset="-78"/>
              </a:rPr>
              <a:t>کار آزموده </a:t>
            </a:r>
            <a:r>
              <a:rPr lang="fa-IR" sz="2400" dirty="0" smtClean="0">
                <a:cs typeface="2  Titr" pitchFamily="2" charset="-78"/>
              </a:rPr>
              <a:t>و </a:t>
            </a:r>
            <a:r>
              <a:rPr lang="fa-IR" sz="2400" u="sng" dirty="0" smtClean="0">
                <a:solidFill>
                  <a:srgbClr val="A70972"/>
                </a:solidFill>
                <a:cs typeface="2  Titr" pitchFamily="2" charset="-78"/>
              </a:rPr>
              <a:t>منتخب از خود صنعت</a:t>
            </a:r>
            <a:r>
              <a:rPr lang="fa-IR" sz="2400" dirty="0" smtClean="0">
                <a:cs typeface="2  Titr" pitchFamily="2" charset="-78"/>
              </a:rPr>
              <a:t> مي باشد.</a:t>
            </a:r>
          </a:p>
          <a:p>
            <a:pPr marL="0" indent="0" algn="just" rtl="1">
              <a:lnSpc>
                <a:spcPct val="200000"/>
              </a:lnSpc>
              <a:buNone/>
            </a:pPr>
            <a:endParaRPr lang="fa-IR" sz="2400" dirty="0">
              <a:cs typeface="2  Titr" pitchFamily="2" charset="-78"/>
            </a:endParaRPr>
          </a:p>
          <a:p>
            <a:pPr marL="0" indent="0" algn="just" rtl="1">
              <a:lnSpc>
                <a:spcPct val="200000"/>
              </a:lnSpc>
              <a:buNone/>
            </a:pPr>
            <a:r>
              <a:rPr lang="fa-IR" sz="2400" dirty="0" smtClean="0">
                <a:cs typeface="2  Titr" pitchFamily="2" charset="-78"/>
              </a:rPr>
              <a:t> تا ديناميزم هاي داخلي رشد بهره وري و توسعه دانش فني و ايجاد محيطي براي ابداع و نوآوري و يادگيري در صنايع کشور شکل نگيرد، صنايع دولتي موجود رشد نيافته و محصولات آن ها قادر به </a:t>
            </a:r>
            <a:r>
              <a:rPr lang="fa-IR" sz="2400" dirty="0" smtClean="0">
                <a:solidFill>
                  <a:srgbClr val="A70972"/>
                </a:solidFill>
                <a:cs typeface="2  Titr" pitchFamily="2" charset="-78"/>
              </a:rPr>
              <a:t>رقابت</a:t>
            </a:r>
            <a:r>
              <a:rPr lang="fa-IR" sz="2400" dirty="0" smtClean="0">
                <a:cs typeface="2  Titr" pitchFamily="2" charset="-78"/>
              </a:rPr>
              <a:t> در بازارهاي حتي </a:t>
            </a:r>
            <a:r>
              <a:rPr lang="fa-IR" sz="2400" dirty="0" smtClean="0">
                <a:solidFill>
                  <a:srgbClr val="A70972"/>
                </a:solidFill>
                <a:cs typeface="2  Titr" pitchFamily="2" charset="-78"/>
              </a:rPr>
              <a:t>داخلي</a:t>
            </a:r>
            <a:r>
              <a:rPr lang="fa-IR" sz="2400" dirty="0" smtClean="0">
                <a:cs typeface="2  Titr" pitchFamily="2" charset="-78"/>
              </a:rPr>
              <a:t> تا چه رسد به </a:t>
            </a:r>
            <a:r>
              <a:rPr lang="fa-IR" sz="2400" dirty="0" smtClean="0">
                <a:solidFill>
                  <a:srgbClr val="A70972"/>
                </a:solidFill>
                <a:cs typeface="2  Titr" pitchFamily="2" charset="-78"/>
              </a:rPr>
              <a:t>بازارهاي جهاني </a:t>
            </a:r>
            <a:r>
              <a:rPr lang="fa-IR" sz="2400" dirty="0" smtClean="0">
                <a:cs typeface="2  Titr" pitchFamily="2" charset="-78"/>
              </a:rPr>
              <a:t>نخواهند بود .</a:t>
            </a:r>
            <a:endParaRPr lang="fa-IR" sz="2400" dirty="0">
              <a:cs typeface="2  Titr" pitchFamily="2" charset="-78"/>
            </a:endParaRPr>
          </a:p>
          <a:p>
            <a:pPr algn="r" rtl="1">
              <a:lnSpc>
                <a:spcPct val="150000"/>
              </a:lnSpc>
            </a:pPr>
            <a:endParaRPr lang="fa-IR" sz="2400" dirty="0">
              <a:cs typeface="2  Tit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0954037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Slide Number Placeholder 3"/>
          <p:cNvSpPr>
            <a:spLocks noGrp="1"/>
          </p:cNvSpPr>
          <p:nvPr>
            <p:ph type="sldNum" sz="quarter" idx="12"/>
          </p:nvPr>
        </p:nvSpPr>
        <p:spPr bwMode="auto">
          <a:xfrm>
            <a:off x="0" y="6248400"/>
            <a:ext cx="762000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578DC6A6-C370-4E9C-B180-25CF2003F18B}" type="slidenum">
              <a:rPr lang="ar-SA" smtClean="0">
                <a:latin typeface="Arial" charset="0"/>
              </a:rPr>
              <a:pPr/>
              <a:t>90</a:t>
            </a:fld>
            <a:endParaRPr lang="en-US" dirty="0" smtClean="0">
              <a:latin typeface="Arial" charset="0"/>
            </a:endParaRPr>
          </a:p>
        </p:txBody>
      </p:sp>
      <p:sp>
        <p:nvSpPr>
          <p:cNvPr id="7065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1" y="1196975"/>
            <a:ext cx="8208963" cy="5399088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بايد مراکز هزينه مشخص باشد تا بتوان هزينه يابي کرد .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32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مراکز هزينه ممکن است بر اساس موارد زير مشخص شود :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   1- کارگاه هاي مختلف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   2- خطوط توليد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   3- ماشين آلات 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   4- ساختمان ها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   5- قسمت هاي خاص بطور جداگانه ( مثلا : غذا خوري , 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        بخش هاي اداري و . . . ) </a:t>
            </a:r>
          </a:p>
        </p:txBody>
      </p:sp>
      <p:sp>
        <p:nvSpPr>
          <p:cNvPr id="65540" name="Line 5"/>
          <p:cNvSpPr>
            <a:spLocks noChangeShapeType="1"/>
          </p:cNvSpPr>
          <p:nvPr/>
        </p:nvSpPr>
        <p:spPr bwMode="auto">
          <a:xfrm flipH="1">
            <a:off x="8101013" y="1989138"/>
            <a:ext cx="433387" cy="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Number Placeholder 2"/>
          <p:cNvSpPr>
            <a:spLocks noGrp="1"/>
          </p:cNvSpPr>
          <p:nvPr>
            <p:ph type="sldNum" sz="quarter" idx="12"/>
          </p:nvPr>
        </p:nvSpPr>
        <p:spPr bwMode="auto">
          <a:xfrm>
            <a:off x="0" y="6248400"/>
            <a:ext cx="762000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55FC1DC8-BE61-4454-BE2B-61AE47199092}" type="slidenum">
              <a:rPr lang="ar-SA" smtClean="0">
                <a:latin typeface="Arial" charset="0"/>
              </a:rPr>
              <a:pPr/>
              <a:t>91</a:t>
            </a:fld>
            <a:endParaRPr lang="en-US" dirty="0" smtClean="0">
              <a:latin typeface="Arial" charset="0"/>
            </a:endParaRPr>
          </a:p>
        </p:txBody>
      </p:sp>
      <p:sp>
        <p:nvSpPr>
          <p:cNvPr id="7065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1" y="1196975"/>
            <a:ext cx="8208963" cy="5399088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تشکيلات پشتيباني نت ( فراهم نمودن امکانات ) :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endParaRPr lang="fa-IR" sz="32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يک گروه از افراد مسئوليت انجام فعاليت هاي پشتيباني و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فراهم نمودن امکانات را بر عهده دارند 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32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تأمين مواد و قطعات يدکي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تجهيزات حمل و نقل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ابزار و تجهيزات آزمايش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دستور العمل هاي فني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Slide Number Placeholder 2"/>
          <p:cNvSpPr>
            <a:spLocks noGrp="1"/>
          </p:cNvSpPr>
          <p:nvPr>
            <p:ph type="sldNum" sz="quarter" idx="12"/>
          </p:nvPr>
        </p:nvSpPr>
        <p:spPr bwMode="auto">
          <a:xfrm>
            <a:off x="0" y="6248400"/>
            <a:ext cx="762000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F8FF3855-2B9D-40CB-9ED5-A5A1F1C1E3CA}" type="slidenum">
              <a:rPr lang="ar-SA" smtClean="0">
                <a:latin typeface="Arial" charset="0"/>
              </a:rPr>
              <a:pPr/>
              <a:t>92</a:t>
            </a:fld>
            <a:endParaRPr lang="en-US" dirty="0" smtClean="0">
              <a:latin typeface="Arial" charset="0"/>
            </a:endParaRPr>
          </a:p>
        </p:txBody>
      </p:sp>
      <p:sp>
        <p:nvSpPr>
          <p:cNvPr id="7065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1" y="1196975"/>
            <a:ext cx="8208963" cy="5399088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آموزش :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آموزش هاي لازم براي افراد در مورد عملکرد سيستم نت؛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آموزش تعميرکاران ؛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14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در هر دوره آمزشي ارکان زير بايد مشخص شود: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16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اهداف آموزش 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مدت آموزش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روش آموزش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افرادي که بايد آموزش ببينند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Slide Number Placeholder 2"/>
          <p:cNvSpPr>
            <a:spLocks noGrp="1"/>
          </p:cNvSpPr>
          <p:nvPr>
            <p:ph type="sldNum" sz="quarter" idx="12"/>
          </p:nvPr>
        </p:nvSpPr>
        <p:spPr bwMode="auto">
          <a:xfrm>
            <a:off x="0" y="6225611"/>
            <a:ext cx="762000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58285EF9-3EB9-4BFD-BEE5-C3BD72E67214}" type="slidenum">
              <a:rPr lang="ar-SA" smtClean="0">
                <a:latin typeface="Arial" charset="0"/>
              </a:rPr>
              <a:pPr/>
              <a:t>93</a:t>
            </a:fld>
            <a:endParaRPr lang="en-US" dirty="0" smtClean="0">
              <a:latin typeface="Arial" charset="0"/>
            </a:endParaRPr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body" idx="4294967295"/>
          </p:nvPr>
        </p:nvSpPr>
        <p:spPr>
          <a:xfrm>
            <a:off x="1" y="500064"/>
            <a:ext cx="6696075" cy="5399087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fa-IR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66"/>
              </a:buClr>
              <a:buFont typeface="Wingdings" pitchFamily="2" charset="2"/>
              <a:buChar char="Ù"/>
              <a:defRPr/>
            </a:pPr>
            <a:r>
              <a:rPr lang="fa-IR" dirty="0" err="1" smtClean="0">
                <a:solidFill>
                  <a:srgbClr val="96969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كليات</a:t>
            </a:r>
            <a:endParaRPr lang="fa-IR" dirty="0" smtClean="0">
              <a:solidFill>
                <a:srgbClr val="969696"/>
              </a:solidFill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66"/>
              </a:buClr>
              <a:buFont typeface="Wingdings" pitchFamily="2" charset="2"/>
              <a:buChar char="Ù"/>
              <a:defRPr/>
            </a:pPr>
            <a:r>
              <a:rPr lang="fa-IR" dirty="0" smtClean="0">
                <a:solidFill>
                  <a:srgbClr val="96969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برنامه ريزي و کنترل امور نگهداري و تعميرات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66"/>
              </a:buClr>
              <a:buFont typeface="Wingdings" pitchFamily="2" charset="2"/>
              <a:buChar char="Ù"/>
              <a:defRPr/>
            </a:pPr>
            <a:r>
              <a:rPr lang="fa-IR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نمونه هايي از سيستم کنترل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66"/>
              </a:buClr>
              <a:buFont typeface="Wingdings" pitchFamily="2" charset="2"/>
              <a:buChar char="Ù"/>
              <a:defRPr/>
            </a:pPr>
            <a:r>
              <a:rPr lang="fa-IR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مديريت و پرسنل بخش نگهداري و تعميرات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66"/>
              </a:buClr>
              <a:buFont typeface="Wingdings" pitchFamily="2" charset="2"/>
              <a:buChar char="Ù"/>
              <a:defRPr/>
            </a:pPr>
            <a:r>
              <a:rPr lang="fa-IR" dirty="0" err="1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تشكيلات</a:t>
            </a:r>
            <a:r>
              <a:rPr lang="fa-IR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</a:t>
            </a:r>
            <a:r>
              <a:rPr lang="fa-IR" dirty="0" err="1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سازماني</a:t>
            </a:r>
            <a:r>
              <a:rPr lang="fa-IR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</a:t>
            </a:r>
            <a:r>
              <a:rPr lang="fa-IR" dirty="0" err="1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نگهداري</a:t>
            </a:r>
            <a:r>
              <a:rPr lang="fa-IR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و </a:t>
            </a:r>
            <a:r>
              <a:rPr lang="fa-IR" dirty="0" err="1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تعميرات</a:t>
            </a:r>
            <a:endParaRPr lang="en-US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66"/>
              </a:buClr>
              <a:buFont typeface="Wingdings" pitchFamily="2" charset="2"/>
              <a:buChar char="Ù"/>
              <a:defRPr/>
            </a:pPr>
            <a:r>
              <a:rPr lang="fa-IR" dirty="0" err="1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بازرسيهاي</a:t>
            </a:r>
            <a:r>
              <a:rPr lang="fa-IR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</a:t>
            </a:r>
            <a:r>
              <a:rPr lang="fa-IR" dirty="0" err="1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فني</a:t>
            </a:r>
            <a:r>
              <a:rPr lang="fa-IR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و </a:t>
            </a:r>
            <a:r>
              <a:rPr lang="fa-IR" dirty="0" err="1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تعميرات</a:t>
            </a:r>
            <a:r>
              <a:rPr lang="fa-IR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</a:t>
            </a:r>
            <a:r>
              <a:rPr lang="fa-IR" dirty="0" err="1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پيشگيري</a:t>
            </a:r>
            <a:r>
              <a:rPr lang="fa-IR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66"/>
              </a:buClr>
              <a:buFont typeface="Wingdings" pitchFamily="2" charset="2"/>
              <a:buChar char="Ù"/>
              <a:defRPr/>
            </a:pPr>
            <a:r>
              <a:rPr lang="fa-IR" dirty="0" err="1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سيستمهاي</a:t>
            </a:r>
            <a:r>
              <a:rPr lang="fa-IR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اطلاعات </a:t>
            </a:r>
            <a:r>
              <a:rPr lang="fa-IR" dirty="0" err="1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بازگشتي</a:t>
            </a:r>
            <a:r>
              <a:rPr lang="fa-IR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66"/>
              </a:buClr>
              <a:buFont typeface="Wingdings" pitchFamily="2" charset="2"/>
              <a:buChar char="Ù"/>
              <a:defRPr/>
            </a:pPr>
            <a:r>
              <a:rPr lang="fa-IR" dirty="0" err="1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پيمانكاران</a:t>
            </a:r>
            <a:endParaRPr lang="fa-IR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66"/>
              </a:buClr>
              <a:buFont typeface="Wingdings" pitchFamily="2" charset="2"/>
              <a:buChar char="Ù"/>
              <a:defRPr/>
            </a:pPr>
            <a:r>
              <a:rPr lang="fa-IR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استفاده از </a:t>
            </a:r>
            <a:r>
              <a:rPr lang="fa-IR" dirty="0" err="1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كامپيوتر</a:t>
            </a:r>
            <a:r>
              <a:rPr lang="fa-IR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در امور برنامه </a:t>
            </a:r>
            <a:r>
              <a:rPr lang="fa-IR" dirty="0" err="1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ريزي</a:t>
            </a:r>
            <a:r>
              <a:rPr lang="fa-IR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و </a:t>
            </a:r>
            <a:r>
              <a:rPr lang="fa-IR" dirty="0" err="1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كنترل</a:t>
            </a:r>
            <a:r>
              <a:rPr lang="fa-IR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66"/>
              </a:buClr>
              <a:buFont typeface="Wingdings" pitchFamily="2" charset="2"/>
              <a:buChar char="Ù"/>
              <a:defRPr/>
            </a:pPr>
            <a:r>
              <a:rPr lang="fa-IR" dirty="0" err="1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انبارهاي</a:t>
            </a:r>
            <a:r>
              <a:rPr lang="fa-IR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</a:t>
            </a:r>
            <a:r>
              <a:rPr lang="fa-IR" dirty="0" err="1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فني</a:t>
            </a:r>
            <a:r>
              <a:rPr lang="fa-IR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</a:t>
            </a:r>
            <a:endParaRPr lang="en-US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66"/>
              </a:buClr>
              <a:buFont typeface="Wingdings" pitchFamily="2" charset="2"/>
              <a:buNone/>
              <a:defRPr/>
            </a:pPr>
            <a:endParaRPr lang="en-US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Rectangle 6"/>
          <p:cNvSpPr>
            <a:spLocks noGrp="1" noChangeArrowheads="1"/>
          </p:cNvSpPr>
          <p:nvPr>
            <p:ph type="ctrTitle"/>
          </p:nvPr>
        </p:nvSpPr>
        <p:spPr>
          <a:xfrm>
            <a:off x="1214415" y="1785927"/>
            <a:ext cx="7772400" cy="1470025"/>
          </a:xfrm>
        </p:spPr>
        <p:txBody>
          <a:bodyPr/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fa-IR" sz="75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نمونه هايي از سيستم کنترل</a:t>
            </a:r>
            <a:endParaRPr lang="en-US" sz="75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</p:txBody>
      </p:sp>
      <p:sp>
        <p:nvSpPr>
          <p:cNvPr id="6963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762000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8D72581F-8937-4960-88A1-A442297D4C54}" type="slidenum">
              <a:rPr lang="ar-SA" smtClean="0">
                <a:latin typeface="Arial" charset="0"/>
              </a:rPr>
              <a:pPr/>
              <a:t>94</a:t>
            </a:fld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Slide Number Placeholder 4"/>
          <p:cNvSpPr>
            <a:spLocks noGrp="1"/>
          </p:cNvSpPr>
          <p:nvPr>
            <p:ph type="sldNum" sz="quarter" idx="12"/>
          </p:nvPr>
        </p:nvSpPr>
        <p:spPr bwMode="auto">
          <a:xfrm>
            <a:off x="0" y="6248400"/>
            <a:ext cx="762000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21BD9147-24D1-4ADF-AD3A-DBCD85273A0A}" type="slidenum">
              <a:rPr lang="ar-SA" smtClean="0">
                <a:latin typeface="Arial" charset="0"/>
              </a:rPr>
              <a:pPr/>
              <a:t>95</a:t>
            </a:fld>
            <a:endParaRPr lang="en-US" dirty="0" smtClean="0">
              <a:latin typeface="Arial" charset="0"/>
            </a:endParaRPr>
          </a:p>
        </p:txBody>
      </p:sp>
      <p:sp>
        <p:nvSpPr>
          <p:cNvPr id="2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28597" y="1000108"/>
            <a:ext cx="8208963" cy="5399088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نکته مهم،</a:t>
            </a:r>
            <a:r>
              <a:rPr lang="fa-IR" sz="3200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پويايي </a:t>
            </a: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در امر برنامه ريزي نت است . در امر برنامه ريزي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نت , ابتدا يک برنامه اوليه تهيه مي شود , سپس اين برنامه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اوليه توسط عمل کنترل مرتباً بهنگام , اصلاح و تکميل 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مي شود تا در نهايت يک برنامه کامل و جامع از کار در آيد .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32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دو هدف اصلي کنترل نگهداري و تعميرات عبارت است از :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1- اجراي هر کار مورد نياز در زمان مناسب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2- بدست آوردن اطلاعات لازم براي پشتيباني و اطلاعات بازگشتي</a:t>
            </a:r>
          </a:p>
        </p:txBody>
      </p:sp>
      <p:sp>
        <p:nvSpPr>
          <p:cNvPr id="70660" name="Line 3"/>
          <p:cNvSpPr>
            <a:spLocks noChangeShapeType="1"/>
          </p:cNvSpPr>
          <p:nvPr/>
        </p:nvSpPr>
        <p:spPr bwMode="auto">
          <a:xfrm flipH="1">
            <a:off x="8143901" y="1785926"/>
            <a:ext cx="433388" cy="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70661" name="Line 4"/>
          <p:cNvSpPr>
            <a:spLocks noChangeShapeType="1"/>
          </p:cNvSpPr>
          <p:nvPr/>
        </p:nvSpPr>
        <p:spPr bwMode="auto">
          <a:xfrm flipH="1">
            <a:off x="8072463" y="4429132"/>
            <a:ext cx="433388" cy="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Slide Number Placeholder 4"/>
          <p:cNvSpPr>
            <a:spLocks noGrp="1"/>
          </p:cNvSpPr>
          <p:nvPr>
            <p:ph type="sldNum" sz="quarter" idx="12"/>
          </p:nvPr>
        </p:nvSpPr>
        <p:spPr bwMode="auto">
          <a:xfrm>
            <a:off x="0" y="6248400"/>
            <a:ext cx="762000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D1797D57-3B51-4E88-ACDB-3C223254F722}" type="slidenum">
              <a:rPr lang="ar-SA" smtClean="0">
                <a:latin typeface="Arial" charset="0"/>
              </a:rPr>
              <a:pPr/>
              <a:t>96</a:t>
            </a:fld>
            <a:endParaRPr lang="en-US" dirty="0" smtClean="0">
              <a:latin typeface="Arial" charset="0"/>
            </a:endParaRPr>
          </a:p>
        </p:txBody>
      </p:sp>
      <p:sp>
        <p:nvSpPr>
          <p:cNvPr id="7065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1" y="1196975"/>
            <a:ext cx="8208963" cy="5399088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32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براي کارگاه هاي صنعتي کوچک , جهت کنترل فعاليت هاي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برنامه ريزي شده ي نگهداري و تعميرات مي توان از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سيستم هاي دستي استفاده نمود 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32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براي کارگاه هاي بزرگ و کارخانجات , استفاده از سيستم هاي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 کامپيوتري لازم است .</a:t>
            </a:r>
          </a:p>
        </p:txBody>
      </p:sp>
      <p:sp>
        <p:nvSpPr>
          <p:cNvPr id="71684" name="Line 3"/>
          <p:cNvSpPr>
            <a:spLocks noChangeShapeType="1"/>
          </p:cNvSpPr>
          <p:nvPr/>
        </p:nvSpPr>
        <p:spPr bwMode="auto">
          <a:xfrm flipH="1">
            <a:off x="7956551" y="2060575"/>
            <a:ext cx="433388" cy="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71685" name="Line 4"/>
          <p:cNvSpPr>
            <a:spLocks noChangeShapeType="1"/>
          </p:cNvSpPr>
          <p:nvPr/>
        </p:nvSpPr>
        <p:spPr bwMode="auto">
          <a:xfrm flipH="1">
            <a:off x="7956551" y="4437063"/>
            <a:ext cx="433388" cy="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Slide Number Placeholder 2"/>
          <p:cNvSpPr>
            <a:spLocks noGrp="1"/>
          </p:cNvSpPr>
          <p:nvPr>
            <p:ph type="sldNum" sz="quarter" idx="12"/>
          </p:nvPr>
        </p:nvSpPr>
        <p:spPr bwMode="auto">
          <a:xfrm>
            <a:off x="0" y="6248400"/>
            <a:ext cx="762000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FA04095F-ABD8-4224-8147-092F8EE4A40E}" type="slidenum">
              <a:rPr lang="ar-SA" smtClean="0">
                <a:latin typeface="Arial" charset="0"/>
              </a:rPr>
              <a:pPr/>
              <a:t>97</a:t>
            </a:fld>
            <a:endParaRPr lang="en-US" dirty="0" smtClean="0">
              <a:latin typeface="Arial" charset="0"/>
            </a:endParaRPr>
          </a:p>
        </p:txBody>
      </p:sp>
      <p:sp>
        <p:nvSpPr>
          <p:cNvPr id="2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214283" y="1214422"/>
            <a:ext cx="8208963" cy="5399088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نتايج حاصل از کنترل درست و دقيق :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fa-IR" sz="32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1- تغيير , بهنگام سازي و تنظيم سياست هاي نت 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2- تغيير در روش هاي بهره برداري از دستگاه ها 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3- تغيير در طرح و استقرار ماشين آلات 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4- مدرنيزه سازي 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5- بازنشسته و از دور خارج کردن ماشين ها و جايگزيني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a-I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ماشين هاي نو .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Slide Number Placeholder 2"/>
          <p:cNvSpPr>
            <a:spLocks noGrp="1"/>
          </p:cNvSpPr>
          <p:nvPr>
            <p:ph type="sldNum" sz="quarter" idx="12"/>
          </p:nvPr>
        </p:nvSpPr>
        <p:spPr bwMode="auto">
          <a:xfrm>
            <a:off x="0" y="6248400"/>
            <a:ext cx="762000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2FA9EE13-8B85-423E-9F04-DA69F78BC6CA}" type="slidenum">
              <a:rPr lang="ar-SA" smtClean="0">
                <a:latin typeface="Arial" charset="0"/>
              </a:rPr>
              <a:pPr/>
              <a:t>98</a:t>
            </a:fld>
            <a:endParaRPr lang="en-US" dirty="0" smtClean="0">
              <a:latin typeface="Arial" charset="0"/>
            </a:endParaRPr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body" idx="4294967295"/>
          </p:nvPr>
        </p:nvSpPr>
        <p:spPr>
          <a:xfrm>
            <a:off x="1" y="642939"/>
            <a:ext cx="6696075" cy="5399087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fa-IR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66"/>
              </a:buClr>
              <a:buFont typeface="Wingdings" pitchFamily="2" charset="2"/>
              <a:buChar char="Ù"/>
              <a:defRPr/>
            </a:pPr>
            <a:r>
              <a:rPr lang="fa-IR" dirty="0" err="1" smtClean="0">
                <a:solidFill>
                  <a:srgbClr val="96969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كليات</a:t>
            </a:r>
            <a:endParaRPr lang="fa-IR" dirty="0" smtClean="0">
              <a:solidFill>
                <a:srgbClr val="969696"/>
              </a:solidFill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66"/>
              </a:buClr>
              <a:buFont typeface="Wingdings" pitchFamily="2" charset="2"/>
              <a:buChar char="Ù"/>
              <a:defRPr/>
            </a:pPr>
            <a:r>
              <a:rPr lang="fa-IR" dirty="0" smtClean="0">
                <a:solidFill>
                  <a:srgbClr val="96969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برنامه ريزي و کنترل امور نگهداري و تعميرات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66"/>
              </a:buClr>
              <a:buFont typeface="Wingdings" pitchFamily="2" charset="2"/>
              <a:buChar char="Ù"/>
              <a:defRPr/>
            </a:pPr>
            <a:r>
              <a:rPr lang="fa-IR" dirty="0" smtClean="0">
                <a:solidFill>
                  <a:srgbClr val="96969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نمونه هايي از سيستم کنترل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66"/>
              </a:buClr>
              <a:buFont typeface="Wingdings" pitchFamily="2" charset="2"/>
              <a:buChar char="Ù"/>
              <a:defRPr/>
            </a:pPr>
            <a:r>
              <a:rPr lang="fa-IR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مديريت و پرسنل بخش نگهداري و تعميرات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66"/>
              </a:buClr>
              <a:buFont typeface="Wingdings" pitchFamily="2" charset="2"/>
              <a:buChar char="Ù"/>
              <a:defRPr/>
            </a:pPr>
            <a:r>
              <a:rPr lang="fa-IR" dirty="0" err="1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تشكيلات</a:t>
            </a:r>
            <a:r>
              <a:rPr lang="fa-IR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</a:t>
            </a:r>
            <a:r>
              <a:rPr lang="fa-IR" dirty="0" err="1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سازماني</a:t>
            </a:r>
            <a:r>
              <a:rPr lang="fa-IR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</a:t>
            </a:r>
            <a:r>
              <a:rPr lang="fa-IR" dirty="0" err="1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نگهداري</a:t>
            </a:r>
            <a:r>
              <a:rPr lang="fa-IR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و </a:t>
            </a:r>
            <a:r>
              <a:rPr lang="fa-IR" dirty="0" err="1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تعميرات</a:t>
            </a:r>
            <a:endParaRPr lang="en-US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66"/>
              </a:buClr>
              <a:buFont typeface="Wingdings" pitchFamily="2" charset="2"/>
              <a:buChar char="Ù"/>
              <a:defRPr/>
            </a:pPr>
            <a:r>
              <a:rPr lang="fa-IR" dirty="0" err="1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بازرسيهاي</a:t>
            </a:r>
            <a:r>
              <a:rPr lang="fa-IR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</a:t>
            </a:r>
            <a:r>
              <a:rPr lang="fa-IR" dirty="0" err="1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فني</a:t>
            </a:r>
            <a:r>
              <a:rPr lang="fa-IR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و </a:t>
            </a:r>
            <a:r>
              <a:rPr lang="fa-IR" dirty="0" err="1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تعميرات</a:t>
            </a:r>
            <a:r>
              <a:rPr lang="fa-IR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</a:t>
            </a:r>
            <a:r>
              <a:rPr lang="fa-IR" dirty="0" err="1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پيشگيري</a:t>
            </a:r>
            <a:r>
              <a:rPr lang="fa-IR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66"/>
              </a:buClr>
              <a:buFont typeface="Wingdings" pitchFamily="2" charset="2"/>
              <a:buChar char="Ù"/>
              <a:defRPr/>
            </a:pPr>
            <a:r>
              <a:rPr lang="fa-IR" dirty="0" err="1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سيستمهاي</a:t>
            </a:r>
            <a:r>
              <a:rPr lang="fa-IR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اطلاعات </a:t>
            </a:r>
            <a:r>
              <a:rPr lang="fa-IR" dirty="0" err="1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بازگشتي</a:t>
            </a:r>
            <a:r>
              <a:rPr lang="fa-IR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66"/>
              </a:buClr>
              <a:buFont typeface="Wingdings" pitchFamily="2" charset="2"/>
              <a:buChar char="Ù"/>
              <a:defRPr/>
            </a:pPr>
            <a:r>
              <a:rPr lang="fa-IR" dirty="0" err="1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پيمانكاران</a:t>
            </a:r>
            <a:endParaRPr lang="fa-IR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66"/>
              </a:buClr>
              <a:buFont typeface="Wingdings" pitchFamily="2" charset="2"/>
              <a:buChar char="Ù"/>
              <a:defRPr/>
            </a:pPr>
            <a:r>
              <a:rPr lang="fa-IR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استفاده از </a:t>
            </a:r>
            <a:r>
              <a:rPr lang="fa-IR" dirty="0" err="1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كامپيوتر</a:t>
            </a:r>
            <a:r>
              <a:rPr lang="fa-IR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در امور برنامه </a:t>
            </a:r>
            <a:r>
              <a:rPr lang="fa-IR" dirty="0" err="1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ريزي</a:t>
            </a:r>
            <a:r>
              <a:rPr lang="fa-IR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و </a:t>
            </a:r>
            <a:r>
              <a:rPr lang="fa-IR" dirty="0" err="1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كنترل</a:t>
            </a:r>
            <a:r>
              <a:rPr lang="fa-IR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66"/>
              </a:buClr>
              <a:buFont typeface="Wingdings" pitchFamily="2" charset="2"/>
              <a:buChar char="Ù"/>
              <a:defRPr/>
            </a:pPr>
            <a:r>
              <a:rPr lang="fa-IR" dirty="0" err="1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انبارهاي</a:t>
            </a:r>
            <a:r>
              <a:rPr lang="fa-IR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</a:t>
            </a:r>
            <a:r>
              <a:rPr lang="fa-IR" dirty="0" err="1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فني</a:t>
            </a:r>
            <a:r>
              <a:rPr lang="fa-IR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</a:t>
            </a:r>
            <a:endParaRPr lang="en-US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66"/>
              </a:buClr>
              <a:buFont typeface="Wingdings" pitchFamily="2" charset="2"/>
              <a:buNone/>
              <a:defRPr/>
            </a:pPr>
            <a:endParaRPr lang="en-US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Rectangle 6"/>
          <p:cNvSpPr>
            <a:spLocks noGrp="1" noChangeArrowheads="1"/>
          </p:cNvSpPr>
          <p:nvPr>
            <p:ph type="ctrTitle"/>
          </p:nvPr>
        </p:nvSpPr>
        <p:spPr>
          <a:xfrm>
            <a:off x="1071537" y="2143117"/>
            <a:ext cx="7772400" cy="147002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a-IR" sz="75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مديريت و پرسنل بخش </a:t>
            </a:r>
            <a:br>
              <a:rPr lang="fa-IR" sz="75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</a:br>
            <a:r>
              <a:rPr lang="fa-IR" sz="75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نگهداري و تعميرات</a:t>
            </a:r>
            <a:endParaRPr lang="en-US" sz="7500" dirty="0" smtClean="0"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</p:txBody>
      </p:sp>
      <p:sp>
        <p:nvSpPr>
          <p:cNvPr id="7475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762000" cy="609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32CE28B7-32BF-44DE-B9E2-A206ACA84BFF}" type="slidenum">
              <a:rPr lang="ar-SA" smtClean="0">
                <a:latin typeface="Arial" charset="0"/>
              </a:rPr>
              <a:pPr/>
              <a:t>99</a:t>
            </a:fld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RANCHTO" val="262"/>
  <p:tag name="HOTSPOTTYPE" val="DefinedInNavigator"/>
  <p:tag name="DEFINEDINNAVIGATOR" val="True"/>
</p:tagLst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Recommending A Strategy">
  <a:themeElements>
    <a:clrScheme name="Recommending A Strategy 1">
      <a:dk1>
        <a:srgbClr val="009999"/>
      </a:dk1>
      <a:lt1>
        <a:srgbClr val="FFFFFF"/>
      </a:lt1>
      <a:dk2>
        <a:srgbClr val="000066"/>
      </a:dk2>
      <a:lt2>
        <a:srgbClr val="339966"/>
      </a:lt2>
      <a:accent1>
        <a:srgbClr val="00CC99"/>
      </a:accent1>
      <a:accent2>
        <a:srgbClr val="0099CC"/>
      </a:accent2>
      <a:accent3>
        <a:srgbClr val="AAAAB8"/>
      </a:accent3>
      <a:accent4>
        <a:srgbClr val="DADADA"/>
      </a:accent4>
      <a:accent5>
        <a:srgbClr val="AAE2CA"/>
      </a:accent5>
      <a:accent6>
        <a:srgbClr val="008AB9"/>
      </a:accent6>
      <a:hlink>
        <a:srgbClr val="336699"/>
      </a:hlink>
      <a:folHlink>
        <a:srgbClr val="B2B2B2"/>
      </a:folHlink>
    </a:clrScheme>
    <a:fontScheme name="Recommending A Strategy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ar-SA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HMOJTABA" pitchFamily="2" charset="-7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ar-SA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HMOJTABA" pitchFamily="2" charset="-78"/>
          </a:defRPr>
        </a:defPPr>
      </a:lstStyle>
    </a:lnDef>
  </a:objectDefaults>
  <a:extraClrSchemeLst>
    <a:extraClrScheme>
      <a:clrScheme name="Recommending A Strategy 1">
        <a:dk1>
          <a:srgbClr val="009999"/>
        </a:dk1>
        <a:lt1>
          <a:srgbClr val="FFFFFF"/>
        </a:lt1>
        <a:dk2>
          <a:srgbClr val="000066"/>
        </a:dk2>
        <a:lt2>
          <a:srgbClr val="339966"/>
        </a:lt2>
        <a:accent1>
          <a:srgbClr val="00CC99"/>
        </a:accent1>
        <a:accent2>
          <a:srgbClr val="0099CC"/>
        </a:accent2>
        <a:accent3>
          <a:srgbClr val="AAAAB8"/>
        </a:accent3>
        <a:accent4>
          <a:srgbClr val="DADADA"/>
        </a:accent4>
        <a:accent5>
          <a:srgbClr val="AAE2CA"/>
        </a:accent5>
        <a:accent6>
          <a:srgbClr val="008AB9"/>
        </a:accent6>
        <a:hlink>
          <a:srgbClr val="3366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commending A Strategy 2">
        <a:dk1>
          <a:srgbClr val="000000"/>
        </a:dk1>
        <a:lt1>
          <a:srgbClr val="FFFFFF"/>
        </a:lt1>
        <a:dk2>
          <a:srgbClr val="009900"/>
        </a:dk2>
        <a:lt2>
          <a:srgbClr val="CC0000"/>
        </a:lt2>
        <a:accent1>
          <a:srgbClr val="CCCC00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2D2DB9"/>
        </a:accent6>
        <a:hlink>
          <a:srgbClr val="00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commending A Strateg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commending A Strategy 4">
        <a:dk1>
          <a:srgbClr val="333399"/>
        </a:dk1>
        <a:lt1>
          <a:srgbClr val="FFFFCC"/>
        </a:lt1>
        <a:dk2>
          <a:srgbClr val="000000"/>
        </a:dk2>
        <a:lt2>
          <a:srgbClr val="0000FF"/>
        </a:lt2>
        <a:accent1>
          <a:srgbClr val="800000"/>
        </a:accent1>
        <a:accent2>
          <a:srgbClr val="3366CC"/>
        </a:accent2>
        <a:accent3>
          <a:srgbClr val="AAAAAA"/>
        </a:accent3>
        <a:accent4>
          <a:srgbClr val="DADAAE"/>
        </a:accent4>
        <a:accent5>
          <a:srgbClr val="C0AAAA"/>
        </a:accent5>
        <a:accent6>
          <a:srgbClr val="2D5CB9"/>
        </a:accent6>
        <a:hlink>
          <a:srgbClr val="FFFF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commending A Strategy 5">
        <a:dk1>
          <a:srgbClr val="CC3300"/>
        </a:dk1>
        <a:lt1>
          <a:srgbClr val="FFFFCC"/>
        </a:lt1>
        <a:dk2>
          <a:srgbClr val="000000"/>
        </a:dk2>
        <a:lt2>
          <a:srgbClr val="CC6600"/>
        </a:lt2>
        <a:accent1>
          <a:srgbClr val="993300"/>
        </a:accent1>
        <a:accent2>
          <a:srgbClr val="808000"/>
        </a:accent2>
        <a:accent3>
          <a:srgbClr val="AAAAAA"/>
        </a:accent3>
        <a:accent4>
          <a:srgbClr val="DADAAE"/>
        </a:accent4>
        <a:accent5>
          <a:srgbClr val="CAADAA"/>
        </a:accent5>
        <a:accent6>
          <a:srgbClr val="7373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commending A Strategy 6">
        <a:dk1>
          <a:srgbClr val="66CCFF"/>
        </a:dk1>
        <a:lt1>
          <a:srgbClr val="CCECFF"/>
        </a:lt1>
        <a:dk2>
          <a:srgbClr val="000000"/>
        </a:dk2>
        <a:lt2>
          <a:srgbClr val="9999FF"/>
        </a:lt2>
        <a:accent1>
          <a:srgbClr val="FFFFFF"/>
        </a:accent1>
        <a:accent2>
          <a:srgbClr val="99CCFF"/>
        </a:accent2>
        <a:accent3>
          <a:srgbClr val="AAAAAA"/>
        </a:accent3>
        <a:accent4>
          <a:srgbClr val="AEC9DA"/>
        </a:accent4>
        <a:accent5>
          <a:srgbClr val="FFFFFF"/>
        </a:accent5>
        <a:accent6>
          <a:srgbClr val="8AB9E7"/>
        </a:accent6>
        <a:hlink>
          <a:srgbClr val="CCEC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commending A Strategy 7">
        <a:dk1>
          <a:srgbClr val="993366"/>
        </a:dk1>
        <a:lt1>
          <a:srgbClr val="FFFFCC"/>
        </a:lt1>
        <a:dk2>
          <a:srgbClr val="333399"/>
        </a:dk2>
        <a:lt2>
          <a:srgbClr val="0066FF"/>
        </a:lt2>
        <a:accent1>
          <a:srgbClr val="6600FF"/>
        </a:accent1>
        <a:accent2>
          <a:srgbClr val="0099CC"/>
        </a:accent2>
        <a:accent3>
          <a:srgbClr val="ADADCA"/>
        </a:accent3>
        <a:accent4>
          <a:srgbClr val="DADAAE"/>
        </a:accent4>
        <a:accent5>
          <a:srgbClr val="B8AAFF"/>
        </a:accent5>
        <a:accent6>
          <a:srgbClr val="008AB9"/>
        </a:accent6>
        <a:hlink>
          <a:srgbClr val="66FF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commending A Strategy 8">
        <a:dk1>
          <a:srgbClr val="993366"/>
        </a:dk1>
        <a:lt1>
          <a:srgbClr val="EAEAEA"/>
        </a:lt1>
        <a:dk2>
          <a:srgbClr val="660066"/>
        </a:dk2>
        <a:lt2>
          <a:srgbClr val="CC0000"/>
        </a:lt2>
        <a:accent1>
          <a:srgbClr val="A50021"/>
        </a:accent1>
        <a:accent2>
          <a:srgbClr val="660033"/>
        </a:accent2>
        <a:accent3>
          <a:srgbClr val="B8AAB8"/>
        </a:accent3>
        <a:accent4>
          <a:srgbClr val="C8C8C8"/>
        </a:accent4>
        <a:accent5>
          <a:srgbClr val="CFAAAB"/>
        </a:accent5>
        <a:accent6>
          <a:srgbClr val="5C002D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Recommending A Strategy</Template>
  <TotalTime>3071</TotalTime>
  <Words>16785</Words>
  <Application>Microsoft Office PowerPoint</Application>
  <PresentationFormat>On-screen Show (4:3)</PresentationFormat>
  <Paragraphs>2795</Paragraphs>
  <Slides>302</Slides>
  <Notes>143</Notes>
  <HiddenSlides>0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302</vt:i4>
      </vt:variant>
    </vt:vector>
  </HeadingPairs>
  <TitlesOfParts>
    <vt:vector size="316" baseType="lpstr">
      <vt:lpstr>2  Titr</vt:lpstr>
      <vt:lpstr>Andalus</vt:lpstr>
      <vt:lpstr>Arial</vt:lpstr>
      <vt:lpstr>Calibri</vt:lpstr>
      <vt:lpstr>Courier New</vt:lpstr>
      <vt:lpstr>Franklin Gothic Book</vt:lpstr>
      <vt:lpstr>HMOJTABA</vt:lpstr>
      <vt:lpstr>Perpetua</vt:lpstr>
      <vt:lpstr>Tahoma</vt:lpstr>
      <vt:lpstr>Times New Roman</vt:lpstr>
      <vt:lpstr>Wingdings</vt:lpstr>
      <vt:lpstr>Wingdings 2</vt:lpstr>
      <vt:lpstr>Recommending A Strategy</vt:lpstr>
      <vt:lpstr>Equity</vt:lpstr>
      <vt:lpstr>                  دانشگاه صنعتي اصفهان               دانشكده صنايع و مركز برنامه ريزي سيستمها               برنامه ريزي نگهداري و تعميرات     1394 – 1                          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برنامه ريزي و کنترل امور نگهداري و تعميرات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نمونه هايي از سيستم کنترل</vt:lpstr>
      <vt:lpstr>PowerPoint Presentation</vt:lpstr>
      <vt:lpstr>PowerPoint Presentation</vt:lpstr>
      <vt:lpstr>PowerPoint Presentation</vt:lpstr>
      <vt:lpstr>PowerPoint Presentation</vt:lpstr>
      <vt:lpstr>مديريت و پرسنل بخش  نگهداري و تعميرات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تشكيلات سازماني نگهداري و تعميرات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بازرسيهاي فني و  تعميرات پيشگيري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سيستمهاي  اطلاعات بازگشتي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سرويسهاي قابل دريافت از پيمانكاران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استفاده از كامپيوتر در  امور برنامه ريزي و كنترل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انبارهاي فني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Recommending a Strategy</dc:title>
  <dc:creator>Win XP</dc:creator>
  <cp:lastModifiedBy>Naser</cp:lastModifiedBy>
  <cp:revision>299</cp:revision>
  <cp:lastPrinted>2014-06-02T06:07:20Z</cp:lastPrinted>
  <dcterms:created xsi:type="dcterms:W3CDTF">2009-01-06T23:45:43Z</dcterms:created>
  <dcterms:modified xsi:type="dcterms:W3CDTF">2015-09-13T06:31:09Z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2</vt:i4>
  </property>
  <property fmtid="{D5CDD505-2E9C-101B-9397-08002B2CF9AE}" pid="3" name="LCID">
    <vt:i4>1033</vt:i4>
  </property>
</Properties>
</file>