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7" r:id="rId8"/>
    <p:sldId id="263" r:id="rId9"/>
    <p:sldId id="268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04EF2-B239-4000-83FB-E1736FE7EACB}" type="datetime1">
              <a:rPr lang="en-US" smtClean="0"/>
              <a:pPr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3A531-2557-4107-8632-253E30CEB1AB}" type="datetime1">
              <a:rPr lang="en-US" smtClean="0"/>
              <a:pPr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B90D-25B5-4AF7-93D1-63128B306196}" type="datetime1">
              <a:rPr lang="en-US" smtClean="0"/>
              <a:pPr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1A7CA-D3C3-4C4A-9FED-40409BDD721C}" type="datetime1">
              <a:rPr lang="en-US" smtClean="0"/>
              <a:pPr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533E-D33B-4F0A-A7A4-42C318337DFA}" type="datetime1">
              <a:rPr lang="en-US" smtClean="0"/>
              <a:pPr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0D750-2A85-4E3F-A2CA-5ACAF4547C3B}" type="datetime1">
              <a:rPr lang="en-US" smtClean="0"/>
              <a:pPr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50A9B-3A3D-40A2-B54E-3538EFEE815C}" type="datetime1">
              <a:rPr lang="en-US" smtClean="0"/>
              <a:pPr/>
              <a:t>5/13/2014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08E7-D708-4795-9F45-902E66B8E312}" type="datetime1">
              <a:rPr lang="en-US" smtClean="0"/>
              <a:pPr/>
              <a:t>5/13/2014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FEC50-891B-4A03-AFC9-651231DFCC33}" type="datetime1">
              <a:rPr lang="en-US" smtClean="0"/>
              <a:pPr/>
              <a:t>5/13/2014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BD3D3-943B-43B8-B399-200A585F4024}" type="datetime1">
              <a:rPr lang="en-US" smtClean="0"/>
              <a:pPr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C4A5-497B-474B-A8F4-0CFF538CCBF3}" type="datetime1">
              <a:rPr lang="en-US" smtClean="0"/>
              <a:pPr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2E5AC"/>
            </a:gs>
            <a:gs pos="64999">
              <a:srgbClr val="F0EBD5"/>
            </a:gs>
            <a:gs pos="100000">
              <a:srgbClr val="D1C39F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94C38-AC61-49EE-8DBC-67CF2E2487CE}" type="datetime1">
              <a:rPr lang="en-US" smtClean="0"/>
              <a:pPr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457200"/>
            <a:ext cx="868680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Mutation</a:t>
            </a:r>
            <a:r>
              <a:rPr kumimoji="0" lang="fa-IR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 (موتاسیون): 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هر گونه تغییر در اطلاعات موجود در یک ژن را موتاسیون گویند. 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به عبارت دیگر، هر گونه تغییر در توالیهای ملکول 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DNA</a:t>
            </a:r>
            <a:r>
              <a:rPr kumimoji="0" lang="fa-IR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 .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این پدیده امری است 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Random</a:t>
            </a:r>
            <a:r>
              <a:rPr kumimoji="0" lang="fa-IR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 . 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موتاسون منبع تمام تنوعات ژنتیکی در طبیعت است. بدون موتاسیون آللی وجود نداشت. 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تقسیم بندی موتاسیون از جنبه های مختلف امکان پذیر است. </a:t>
            </a:r>
            <a:endParaRPr kumimoji="0" lang="fa-IR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9089" name="Rectangle 1"/>
          <p:cNvSpPr>
            <a:spLocks noChangeArrowheads="1"/>
          </p:cNvSpPr>
          <p:nvPr/>
        </p:nvSpPr>
        <p:spPr bwMode="auto">
          <a:xfrm>
            <a:off x="228600" y="509855"/>
            <a:ext cx="8686800" cy="558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تقسیم بندی از نظر تاثیر در سطح موجود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Mutation at the level the organism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Lethal mutation</a:t>
            </a:r>
            <a:r>
              <a:rPr kumimoji="0" lang="fa-I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 (کشنده): در اثر این موتاسیون موجود قادر به ادامه حیات نخواهد بود. 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Nutritional or biochemical mutation</a:t>
            </a:r>
            <a:r>
              <a:rPr kumimoji="0" lang="fa-I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 : مانند </a:t>
            </a:r>
            <a:r>
              <a:rPr kumimoji="0" lang="en-US" altLang="zh-CN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Auxotrophic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 mutants</a:t>
            </a:r>
            <a:r>
              <a:rPr kumimoji="0" lang="fa-I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  در 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E. coli</a:t>
            </a:r>
            <a:r>
              <a:rPr kumimoji="0" lang="fa-I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 چنین موتانتهایی قادر به ساخت بعضی از موارد مورد نیاز مانند یکاسید آمینه نیستند. 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Conditional 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SimSun" charset="-122"/>
                <a:cs typeface="B Zar" pitchFamily="2" charset="-78"/>
              </a:rPr>
              <a:t>–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 Lethal mutant</a:t>
            </a:r>
            <a:r>
              <a:rPr kumimoji="0" lang="fa-I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 : این موتانت ها در شرایط خاص قادر به ادامه حیات هستند، مانند 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Temperature-sensitive</a:t>
            </a:r>
            <a:r>
              <a:rPr kumimoji="0" lang="fa-I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 موتانت، که فقط قادر به ادامه حیات در درجه حرارتهای کمتر از 30 درجه هستند. 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SimSun" charset="-122"/>
              <a:cs typeface="Times New Roman" pitchFamily="18" charset="0"/>
            </a:endParaRPr>
          </a:p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Times New Roman" pitchFamily="18" charset="0"/>
              </a:rPr>
              <a:t>Antibiotic resistant mutants</a:t>
            </a:r>
            <a:r>
              <a:rPr kumimoji="0" lang="fa-I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 : این موتانتها قادر به ادامه حیات در محیط دارای آنتی بیوتیک می باشند. </a:t>
            </a:r>
            <a:endParaRPr kumimoji="0" lang="fa-IR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0113" name="Rectangle 1"/>
          <p:cNvSpPr>
            <a:spLocks noChangeArrowheads="1"/>
          </p:cNvSpPr>
          <p:nvPr/>
        </p:nvSpPr>
        <p:spPr bwMode="auto">
          <a:xfrm>
            <a:off x="228600" y="76200"/>
            <a:ext cx="8686801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برگشت آثار موتاسیون: 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 Mitra"/>
                <a:ea typeface="SimSun" charset="-122"/>
                <a:cs typeface="B Zar" pitchFamily="2" charset="-78"/>
              </a:rPr>
              <a:t>اگر موتاسیونی در یک نوکلئوتید توسط موتاسیون دیگری به حالت اولیه برگردد، به آن 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SimSun" charset="-122"/>
                <a:cs typeface="B Zar" pitchFamily="2" charset="-78"/>
              </a:rPr>
              <a:t>“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back mutation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SimSun" charset="-122"/>
                <a:cs typeface="B Zar" pitchFamily="2" charset="-78"/>
              </a:rPr>
              <a:t>”</a:t>
            </a:r>
            <a:r>
              <a:rPr kumimoji="0" lang="ar-SA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 Mitra"/>
                <a:ea typeface="SimSun" charset="-122"/>
                <a:cs typeface="B Zar" pitchFamily="2" charset="-78"/>
              </a:rPr>
              <a:t> که بسیار نادر است. 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 Mitra"/>
              <a:ea typeface="SimSun" charset="-122"/>
              <a:cs typeface="B Zar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 Mitra"/>
                <a:ea typeface="SimSun" charset="-122"/>
                <a:cs typeface="B Zar" pitchFamily="2" charset="-78"/>
              </a:rPr>
              <a:t>اگر موتاسیونی در یک نوکلئوتید از یک ژن توسط موتاسیون دیگری در نوکلئوتید دیگر همان ژن خنثی شود و فینوتیپ اولیه حفظ گردد، به آن 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SimSun" charset="-122"/>
                <a:cs typeface="B Zar" pitchFamily="2" charset="-78"/>
              </a:rPr>
              <a:t>“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Second site reversion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/>
                <a:ea typeface="SimSun" charset="-122"/>
                <a:cs typeface="B Zar" pitchFamily="2" charset="-78"/>
              </a:rPr>
              <a:t>”</a:t>
            </a:r>
            <a:r>
              <a:rPr kumimoji="0" lang="fa-IR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 Mitra"/>
                <a:ea typeface="SimSun" charset="-122"/>
                <a:cs typeface="B Zar" pitchFamily="2" charset="-78"/>
              </a:rPr>
              <a:t> گویند. 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838200" y="4267200"/>
            <a:ext cx="2667000" cy="2196000"/>
            <a:chOff x="838200" y="4662000"/>
            <a:chExt cx="2667000" cy="2196000"/>
          </a:xfrm>
        </p:grpSpPr>
        <p:sp>
          <p:nvSpPr>
            <p:cNvPr id="4" name="TextBox 3"/>
            <p:cNvSpPr txBox="1"/>
            <p:nvPr/>
          </p:nvSpPr>
          <p:spPr>
            <a:xfrm>
              <a:off x="838200" y="4662000"/>
              <a:ext cx="990600" cy="219600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600" dirty="0" smtClean="0">
                  <a:cs typeface="+mj-cs"/>
                </a:rPr>
                <a:t>TTA</a:t>
              </a:r>
            </a:p>
            <a:p>
              <a:r>
                <a:rPr lang="en-US" sz="2600" dirty="0" err="1" smtClean="0">
                  <a:cs typeface="+mj-cs"/>
                </a:rPr>
                <a:t>Leu</a:t>
              </a:r>
              <a:endParaRPr lang="en-US" sz="2600" dirty="0" smtClean="0">
                <a:cs typeface="+mj-cs"/>
              </a:endParaRPr>
            </a:p>
            <a:p>
              <a:endParaRPr lang="en-US" sz="2600" dirty="0" smtClean="0">
                <a:cs typeface="+mj-cs"/>
              </a:endParaRPr>
            </a:p>
            <a:p>
              <a:r>
                <a:rPr lang="en-US" sz="2600" dirty="0" smtClean="0">
                  <a:cs typeface="+mj-cs"/>
                </a:rPr>
                <a:t>TT</a:t>
              </a:r>
              <a:r>
                <a:rPr lang="en-US" sz="2600" b="1" dirty="0" smtClean="0">
                  <a:solidFill>
                    <a:srgbClr val="0070C0"/>
                  </a:solidFill>
                  <a:cs typeface="+mj-cs"/>
                </a:rPr>
                <a:t>T</a:t>
              </a:r>
            </a:p>
            <a:p>
              <a:r>
                <a:rPr lang="en-US" sz="2600" dirty="0" err="1" smtClean="0">
                  <a:cs typeface="+mj-cs"/>
                </a:rPr>
                <a:t>Phe</a:t>
              </a:r>
              <a:endParaRPr lang="en-US" sz="2600" dirty="0" smtClean="0">
                <a:cs typeface="+mj-cs"/>
              </a:endParaRPr>
            </a:p>
            <a:p>
              <a:endParaRPr lang="en-US" sz="2600" dirty="0" smtClean="0">
                <a:cs typeface="+mj-cs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514600" y="4688919"/>
              <a:ext cx="990600" cy="209288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600" dirty="0" smtClean="0">
                  <a:cs typeface="+mj-cs"/>
                </a:rPr>
                <a:t>TTT</a:t>
              </a:r>
              <a:endParaRPr lang="en-US" sz="2600" dirty="0" smtClean="0">
                <a:cs typeface="+mj-cs"/>
              </a:endParaRPr>
            </a:p>
            <a:p>
              <a:r>
                <a:rPr lang="en-US" sz="2600" dirty="0" err="1" smtClean="0">
                  <a:cs typeface="+mj-cs"/>
                </a:rPr>
                <a:t>Phe</a:t>
              </a:r>
              <a:endParaRPr lang="en-US" sz="2600" dirty="0" smtClean="0">
                <a:cs typeface="+mj-cs"/>
              </a:endParaRPr>
            </a:p>
            <a:p>
              <a:endParaRPr lang="en-US" sz="2600" dirty="0" smtClean="0">
                <a:cs typeface="+mj-cs"/>
              </a:endParaRPr>
            </a:p>
            <a:p>
              <a:r>
                <a:rPr lang="en-US" sz="2600" b="1" dirty="0" smtClean="0">
                  <a:solidFill>
                    <a:srgbClr val="0070C0"/>
                  </a:solidFill>
                  <a:cs typeface="+mj-cs"/>
                </a:rPr>
                <a:t>C</a:t>
              </a:r>
              <a:r>
                <a:rPr lang="en-US" sz="2600" dirty="0" smtClean="0">
                  <a:cs typeface="+mj-cs"/>
                </a:rPr>
                <a:t>TT</a:t>
              </a:r>
            </a:p>
            <a:p>
              <a:r>
                <a:rPr lang="en-US" sz="2600" dirty="0" err="1" smtClean="0">
                  <a:cs typeface="+mj-cs"/>
                </a:rPr>
                <a:t>leu</a:t>
              </a:r>
              <a:endParaRPr lang="fa-IR" sz="2600" dirty="0">
                <a:cs typeface="+mj-cs"/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rot="5400000">
              <a:off x="1029494" y="5752306"/>
              <a:ext cx="381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5400000">
              <a:off x="2705894" y="5676106"/>
              <a:ext cx="381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609600" y="1963340"/>
            <a:ext cx="3276600" cy="932260"/>
            <a:chOff x="609600" y="1896070"/>
            <a:chExt cx="3276600" cy="932260"/>
          </a:xfrm>
        </p:grpSpPr>
        <p:sp>
          <p:nvSpPr>
            <p:cNvPr id="11" name="Rectangle 10"/>
            <p:cNvSpPr/>
            <p:nvPr/>
          </p:nvSpPr>
          <p:spPr>
            <a:xfrm>
              <a:off x="609600" y="1896070"/>
              <a:ext cx="68580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/>
                <a:t>TTA</a:t>
              </a:r>
            </a:p>
            <a:p>
              <a:r>
                <a:rPr lang="en-US" dirty="0" err="1" smtClean="0"/>
                <a:t>Leu</a:t>
              </a:r>
              <a:endParaRPr lang="en-US" dirty="0" smtClean="0"/>
            </a:p>
            <a:p>
              <a:endParaRPr lang="en-US" dirty="0" smtClean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1295400" y="2286000"/>
              <a:ext cx="533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981200" y="1944469"/>
              <a:ext cx="762000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/>
                <a:t>TT</a:t>
              </a:r>
              <a:r>
                <a:rPr lang="en-US" b="1" dirty="0" smtClean="0">
                  <a:solidFill>
                    <a:srgbClr val="0070C0"/>
                  </a:solidFill>
                </a:rPr>
                <a:t>T</a:t>
              </a:r>
            </a:p>
            <a:p>
              <a:r>
                <a:rPr lang="en-US" dirty="0" err="1" smtClean="0"/>
                <a:t>Phe</a:t>
              </a:r>
              <a:endParaRPr lang="en-US" dirty="0" smtClean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200400" y="1905000"/>
              <a:ext cx="685800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 smtClean="0"/>
                <a:t>TTA</a:t>
              </a:r>
            </a:p>
            <a:p>
              <a:r>
                <a:rPr lang="en-US" dirty="0" err="1" smtClean="0"/>
                <a:t>Leu</a:t>
              </a:r>
              <a:endParaRPr lang="en-US" dirty="0" smtClean="0"/>
            </a:p>
            <a:p>
              <a:endParaRPr lang="en-US" dirty="0" smtClean="0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2514600" y="2286000"/>
              <a:ext cx="533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62000" y="869752"/>
            <a:ext cx="78486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50000"/>
              </a:lnSpc>
            </a:pPr>
            <a:r>
              <a:rPr lang="fa-IR" sz="2800" dirty="0" smtClean="0">
                <a:cs typeface="B Zar" pitchFamily="2" charset="-78"/>
              </a:rPr>
              <a:t> اگر موتاسیون در یک ژن توسط موتاسیون دیگری در ژن دیگر خنثی شود، به آن </a:t>
            </a:r>
            <a:r>
              <a:rPr lang="en-US" sz="2800" dirty="0" smtClean="0">
                <a:cs typeface="B Zar" pitchFamily="2" charset="-78"/>
              </a:rPr>
              <a:t>“Suppression”</a:t>
            </a:r>
            <a:r>
              <a:rPr lang="fa-IR" sz="2800" dirty="0" smtClean="0">
                <a:cs typeface="B Zar" pitchFamily="2" charset="-78"/>
              </a:rPr>
              <a:t> گویند. </a:t>
            </a:r>
            <a:endParaRPr lang="en-US" sz="2800" dirty="0" smtClean="0">
              <a:cs typeface="B Zar" pitchFamily="2" charset="-78"/>
            </a:endParaRPr>
          </a:p>
          <a:p>
            <a:pPr lvl="0" algn="just" rtl="1">
              <a:lnSpc>
                <a:spcPct val="150000"/>
              </a:lnSpc>
            </a:pPr>
            <a:r>
              <a:rPr lang="fa-IR" sz="2800" dirty="0" smtClean="0">
                <a:cs typeface="B Zar" pitchFamily="2" charset="-78"/>
              </a:rPr>
              <a:t>موتاسیون</a:t>
            </a:r>
            <a:r>
              <a:rPr lang="en-US" sz="2800" dirty="0" smtClean="0">
                <a:cs typeface="B Zar" pitchFamily="2" charset="-78"/>
              </a:rPr>
              <a:t> </a:t>
            </a:r>
            <a:r>
              <a:rPr lang="fa-IR" sz="2800" dirty="0" smtClean="0">
                <a:cs typeface="B Zar" pitchFamily="2" charset="-78"/>
              </a:rPr>
              <a:t>ها ممکن است غالب یا مغلوب باشند. اکثرا مغلوب</a:t>
            </a:r>
            <a:r>
              <a:rPr lang="en-US" sz="2800" dirty="0" smtClean="0">
                <a:cs typeface="B Zar" pitchFamily="2" charset="-78"/>
              </a:rPr>
              <a:t> </a:t>
            </a:r>
            <a:r>
              <a:rPr lang="fa-IR" sz="2800" dirty="0" smtClean="0">
                <a:cs typeface="B Zar" pitchFamily="2" charset="-78"/>
              </a:rPr>
              <a:t> مي باشند. </a:t>
            </a:r>
            <a:endParaRPr lang="en-US" sz="2800" dirty="0" smtClean="0">
              <a:cs typeface="B Zar" pitchFamily="2" charset="-78"/>
            </a:endParaRPr>
          </a:p>
          <a:p>
            <a:pPr lvl="0" algn="just" rtl="1">
              <a:lnSpc>
                <a:spcPct val="150000"/>
              </a:lnSpc>
            </a:pPr>
            <a:r>
              <a:rPr lang="fa-IR" sz="2800" dirty="0" smtClean="0">
                <a:cs typeface="B Zar" pitchFamily="2" charset="-78"/>
              </a:rPr>
              <a:t>در ارگانیزم</a:t>
            </a:r>
            <a:r>
              <a:rPr lang="en-US" sz="2800" dirty="0" smtClean="0">
                <a:cs typeface="B Zar" pitchFamily="2" charset="-78"/>
              </a:rPr>
              <a:t> </a:t>
            </a:r>
            <a:r>
              <a:rPr lang="fa-IR" sz="2800" dirty="0" smtClean="0">
                <a:cs typeface="B Zar" pitchFamily="2" charset="-78"/>
              </a:rPr>
              <a:t>های </a:t>
            </a:r>
            <a:r>
              <a:rPr lang="en-US" sz="2800" dirty="0" smtClean="0">
                <a:cs typeface="B Zar" pitchFamily="2" charset="-78"/>
              </a:rPr>
              <a:t>Monoploid</a:t>
            </a:r>
            <a:r>
              <a:rPr lang="fa-IR" sz="2800" dirty="0" smtClean="0">
                <a:cs typeface="B Zar" pitchFamily="2" charset="-78"/>
              </a:rPr>
              <a:t>، مانند باکتریها و ویروسها، هر دو حالت قابل مشاهده اند. (چون یک کپی از آن ژن موجود است)</a:t>
            </a:r>
            <a:endParaRPr lang="en-US" sz="2800" dirty="0" smtClean="0">
              <a:cs typeface="B Zar" pitchFamily="2" charset="-78"/>
            </a:endParaRPr>
          </a:p>
          <a:p>
            <a:pPr lvl="0" algn="just" rtl="1">
              <a:lnSpc>
                <a:spcPct val="150000"/>
              </a:lnSpc>
            </a:pPr>
            <a:r>
              <a:rPr lang="fa-IR" sz="2800" dirty="0" smtClean="0">
                <a:cs typeface="B Zar" pitchFamily="2" charset="-78"/>
              </a:rPr>
              <a:t>در ارگانیزم</a:t>
            </a:r>
            <a:r>
              <a:rPr lang="en-US" sz="2800" dirty="0" smtClean="0">
                <a:cs typeface="B Zar" pitchFamily="2" charset="-78"/>
              </a:rPr>
              <a:t> </a:t>
            </a:r>
            <a:r>
              <a:rPr lang="fa-IR" sz="2800" dirty="0" smtClean="0">
                <a:cs typeface="B Zar" pitchFamily="2" charset="-78"/>
              </a:rPr>
              <a:t>های </a:t>
            </a:r>
            <a:r>
              <a:rPr lang="en-US" sz="2800" dirty="0" smtClean="0">
                <a:cs typeface="B Zar" pitchFamily="2" charset="-78"/>
              </a:rPr>
              <a:t>Diploid</a:t>
            </a:r>
            <a:r>
              <a:rPr lang="fa-IR" sz="2800" dirty="0" smtClean="0">
                <a:cs typeface="B Zar" pitchFamily="2" charset="-78"/>
              </a:rPr>
              <a:t> یا </a:t>
            </a:r>
            <a:r>
              <a:rPr lang="en-US" sz="2800" dirty="0" smtClean="0">
                <a:cs typeface="B Zar" pitchFamily="2" charset="-78"/>
              </a:rPr>
              <a:t>polyploidy</a:t>
            </a:r>
            <a:r>
              <a:rPr lang="fa-IR" sz="2800" dirty="0" smtClean="0">
                <a:cs typeface="B Zar" pitchFamily="2" charset="-78"/>
              </a:rPr>
              <a:t>، موتاسیون</a:t>
            </a:r>
            <a:r>
              <a:rPr lang="en-US" sz="2800" dirty="0" smtClean="0">
                <a:cs typeface="B Zar" pitchFamily="2" charset="-78"/>
              </a:rPr>
              <a:t> </a:t>
            </a:r>
            <a:r>
              <a:rPr lang="fa-IR" sz="2800" dirty="0" smtClean="0">
                <a:cs typeface="B Zar" pitchFamily="2" charset="-78"/>
              </a:rPr>
              <a:t>های مغلوب، تنها در شرایط هموزیگوس قابل مشاهده اند. </a:t>
            </a:r>
            <a:endParaRPr lang="en-US" sz="2800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2945" name="Rectangle 1"/>
          <p:cNvSpPr>
            <a:spLocks noChangeArrowheads="1"/>
          </p:cNvSpPr>
          <p:nvPr/>
        </p:nvSpPr>
        <p:spPr bwMode="auto">
          <a:xfrm>
            <a:off x="381000" y="717352"/>
            <a:ext cx="838200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از جنبه چگونگی وقوع به دو دسته تقسیم می گردند: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514350" marR="0" lvl="0" indent="-514350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Spontaneous</a:t>
            </a:r>
            <a:r>
              <a:rPr kumimoji="0" lang="fa-IR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 (خود بخود): موتاسیونهایی است که در طبیعت به خودی خود صورت می گیرد. آنچه مسلم است، عوامل طبیعی باعث چنین تغییراتی می شوند. 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اشعه های طبیعی 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مواد شیمیایی در طبیعت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just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a-IR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تغییرات شدید درجه حرارت</a:t>
            </a:r>
            <a:endParaRPr kumimoji="0" lang="fa-IR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3969" name="Rectangle 1"/>
          <p:cNvSpPr>
            <a:spLocks noChangeArrowheads="1"/>
          </p:cNvSpPr>
          <p:nvPr/>
        </p:nvSpPr>
        <p:spPr bwMode="auto">
          <a:xfrm>
            <a:off x="228600" y="1524000"/>
            <a:ext cx="8763000" cy="391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/>
                <a:cs typeface="B Zar" pitchFamily="2" charset="-78"/>
              </a:rPr>
              <a:t>Induced mutation</a:t>
            </a:r>
            <a:r>
              <a:rPr kumimoji="0" lang="fa-IR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/>
                <a:cs typeface="B Zar" pitchFamily="2" charset="-78"/>
              </a:rPr>
              <a:t> (القایی): به موتاسیونهایی گفته می شود که توسط انسان با استفاده از عوامل موتاسیون زا ایجاد گردد. به این عوامل 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/>
                <a:cs typeface="B Zar" pitchFamily="2" charset="-78"/>
              </a:rPr>
              <a:t>mutagenic Agents</a:t>
            </a:r>
            <a:r>
              <a:rPr kumimoji="0" lang="fa-IR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/>
                <a:cs typeface="B Zar" pitchFamily="2" charset="-78"/>
              </a:rPr>
              <a:t> گویند که می توان به موارد زیر اشاره نمود: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/>
                <a:cs typeface="B Zar" pitchFamily="2" charset="-78"/>
              </a:rPr>
              <a:t>Ionizing Irradiation</a:t>
            </a:r>
            <a:r>
              <a:rPr kumimoji="0" lang="fa-IR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/>
                <a:cs typeface="B Zar" pitchFamily="2" charset="-78"/>
              </a:rPr>
              <a:t> : اشعه های یونیزه کننده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/>
                <a:cs typeface="B Zar" pitchFamily="2" charset="-78"/>
              </a:rPr>
              <a:t>Ultraviolet Light</a:t>
            </a:r>
            <a:r>
              <a:rPr kumimoji="0" lang="fa-IR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/>
                <a:cs typeface="B Zar" pitchFamily="2" charset="-78"/>
              </a:rPr>
              <a:t> : اشعه ماورای بنفش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/>
                <a:cs typeface="B Zar" pitchFamily="2" charset="-78"/>
              </a:rPr>
              <a:t>Chemical Agents</a:t>
            </a:r>
            <a:r>
              <a:rPr kumimoji="0" lang="fa-IR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/>
                <a:cs typeface="B Zar" pitchFamily="2" charset="-78"/>
              </a:rPr>
              <a:t> : انواع مواد شیمیایی. </a:t>
            </a:r>
            <a:endParaRPr kumimoji="0" lang="fa-IR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4993" name="Rectangle 1"/>
          <p:cNvSpPr>
            <a:spLocks noChangeArrowheads="1"/>
          </p:cNvSpPr>
          <p:nvPr/>
        </p:nvSpPr>
        <p:spPr bwMode="auto">
          <a:xfrm>
            <a:off x="457200" y="762000"/>
            <a:ext cx="8458201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تقسیم بندی از نظر سلولی 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Somatic mutation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Germinal mutation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اگر از نوع اول باشد، فقط در سلولهای سوماتیک منتشر می گردد. در انسان و </a:t>
            </a:r>
            <a:r>
              <a:rPr kumimoji="0" lang="fa-IR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حیوانات مضر </a:t>
            </a:r>
            <a:r>
              <a:rPr kumimoji="0" lang="fa-IR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و اکثرا از نوع سرطانی است. در گیاهان می تواند بسیار مفید واقع گردد و در صورت تکثیر رویشی می تواند منشاء واریته جدید گردد. 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اگر از نوع دوم باشد می تواند به نسلهای بعدی نیز منتقل گردد. </a:t>
            </a: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57200" y="304800"/>
            <a:ext cx="8305800" cy="6140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400" dirty="0" smtClean="0">
                <a:cs typeface="B Zar" pitchFamily="2" charset="-78"/>
              </a:rPr>
              <a:t>تقسیم بندی از نظر تاثیر در سطح توالیهای </a:t>
            </a:r>
            <a:r>
              <a:rPr lang="en-US" sz="2400" dirty="0" smtClean="0">
                <a:cs typeface="B Zar" pitchFamily="2" charset="-78"/>
              </a:rPr>
              <a:t>DNA</a:t>
            </a:r>
          </a:p>
          <a:p>
            <a:pPr algn="just" rtl="1">
              <a:lnSpc>
                <a:spcPct val="150000"/>
              </a:lnSpc>
            </a:pPr>
            <a:r>
              <a:rPr lang="en-US" sz="2400" dirty="0" smtClean="0">
                <a:cs typeface="B Zar" pitchFamily="2" charset="-78"/>
              </a:rPr>
              <a:t>Mutation at the level of DNA Sequence</a:t>
            </a:r>
          </a:p>
          <a:p>
            <a:pPr lvl="0" algn="just" rtl="1">
              <a:lnSpc>
                <a:spcPct val="150000"/>
              </a:lnSpc>
            </a:pPr>
            <a:r>
              <a:rPr lang="en-US" sz="2400" dirty="0" smtClean="0">
                <a:cs typeface="B Zar" pitchFamily="2" charset="-78"/>
              </a:rPr>
              <a:t>Point mutation</a:t>
            </a:r>
            <a:r>
              <a:rPr lang="fa-IR" sz="2400" dirty="0" smtClean="0">
                <a:cs typeface="B Zar" pitchFamily="2" charset="-78"/>
              </a:rPr>
              <a:t> (موتاسیون نقطه ای): به جایگزینی </a:t>
            </a:r>
            <a:r>
              <a:rPr lang="en-US" sz="2400" dirty="0" smtClean="0">
                <a:cs typeface="B Zar" pitchFamily="2" charset="-78"/>
              </a:rPr>
              <a:t>Substitution</a:t>
            </a:r>
            <a:r>
              <a:rPr lang="fa-IR" sz="2400" dirty="0" smtClean="0">
                <a:cs typeface="B Zar" pitchFamily="2" charset="-78"/>
              </a:rPr>
              <a:t> نیز معروف است. این موتاسیون شامل جایگزین شدن یک نوکلئوتید توسط نوکلئوتید دیگر است. اگر جایگزینی از نوع پورین با پورین (</a:t>
            </a:r>
            <a:r>
              <a:rPr lang="en-US" sz="2400" dirty="0" smtClean="0">
                <a:cs typeface="B Zar" pitchFamily="2" charset="-78"/>
              </a:rPr>
              <a:t>A</a:t>
            </a:r>
            <a:r>
              <a:rPr lang="en-US" sz="2400" dirty="0" smtClean="0">
                <a:cs typeface="B Zar" pitchFamily="2" charset="-78"/>
                <a:sym typeface="Wingdings 3"/>
              </a:rPr>
              <a:t></a:t>
            </a:r>
            <a:r>
              <a:rPr lang="en-US" sz="2400" dirty="0" smtClean="0">
                <a:cs typeface="B Zar" pitchFamily="2" charset="-78"/>
              </a:rPr>
              <a:t> G</a:t>
            </a:r>
            <a:r>
              <a:rPr lang="fa-IR" sz="2400" dirty="0" smtClean="0">
                <a:cs typeface="B Zar" pitchFamily="2" charset="-78"/>
              </a:rPr>
              <a:t>) و یا از نوع پریمیدین با پریمیدین (</a:t>
            </a:r>
            <a:r>
              <a:rPr lang="en-US" sz="2400" dirty="0" smtClean="0">
                <a:cs typeface="B Zar" pitchFamily="2" charset="-78"/>
              </a:rPr>
              <a:t>T</a:t>
            </a:r>
            <a:r>
              <a:rPr lang="en-US" sz="2400" dirty="0" smtClean="0">
                <a:cs typeface="B Zar" pitchFamily="2" charset="-78"/>
                <a:sym typeface="Wingdings 3"/>
              </a:rPr>
              <a:t></a:t>
            </a:r>
            <a:r>
              <a:rPr lang="en-US" sz="2400" dirty="0" smtClean="0">
                <a:cs typeface="B Zar" pitchFamily="2" charset="-78"/>
              </a:rPr>
              <a:t> C</a:t>
            </a:r>
            <a:r>
              <a:rPr lang="fa-IR" sz="2400" dirty="0" smtClean="0">
                <a:cs typeface="B Zar" pitchFamily="2" charset="-78"/>
              </a:rPr>
              <a:t>) باشد، به آن </a:t>
            </a:r>
            <a:r>
              <a:rPr lang="en-US" sz="2400" dirty="0" smtClean="0">
                <a:cs typeface="B Zar" pitchFamily="2" charset="-78"/>
              </a:rPr>
              <a:t>Transition</a:t>
            </a:r>
            <a:r>
              <a:rPr lang="fa-IR" sz="2400" dirty="0" smtClean="0">
                <a:cs typeface="B Zar" pitchFamily="2" charset="-78"/>
              </a:rPr>
              <a:t> گویند ولی اگر از نوع پورین با پیریمیدنی و یا بالعکس (</a:t>
            </a:r>
            <a:r>
              <a:rPr lang="en-US" sz="2400" dirty="0" smtClean="0">
                <a:cs typeface="B Zar" pitchFamily="2" charset="-78"/>
              </a:rPr>
              <a:t>A or G </a:t>
            </a:r>
            <a:r>
              <a:rPr lang="en-US" sz="2400" dirty="0" smtClean="0">
                <a:cs typeface="B Zar" pitchFamily="2" charset="-78"/>
                <a:sym typeface="Wingdings 3"/>
              </a:rPr>
              <a:t></a:t>
            </a:r>
            <a:r>
              <a:rPr lang="en-US" sz="2400" dirty="0" smtClean="0">
                <a:cs typeface="B Zar" pitchFamily="2" charset="-78"/>
              </a:rPr>
              <a:t> T or C</a:t>
            </a:r>
            <a:r>
              <a:rPr lang="fa-IR" sz="2400" dirty="0" smtClean="0">
                <a:cs typeface="B Zar" pitchFamily="2" charset="-78"/>
              </a:rPr>
              <a:t>) باشد به آن </a:t>
            </a:r>
            <a:r>
              <a:rPr lang="en-US" sz="2400" dirty="0" smtClean="0">
                <a:cs typeface="B Zar" pitchFamily="2" charset="-78"/>
              </a:rPr>
              <a:t>Transversion</a:t>
            </a:r>
            <a:r>
              <a:rPr lang="fa-IR" sz="2400" dirty="0" smtClean="0">
                <a:cs typeface="B Zar" pitchFamily="2" charset="-78"/>
              </a:rPr>
              <a:t> گوند. </a:t>
            </a:r>
            <a:endParaRPr lang="en-US" sz="2400" dirty="0" smtClean="0">
              <a:cs typeface="B Zar" pitchFamily="2" charset="-78"/>
            </a:endParaRPr>
          </a:p>
          <a:p>
            <a:pPr lvl="0" algn="just" rtl="1">
              <a:lnSpc>
                <a:spcPct val="150000"/>
              </a:lnSpc>
            </a:pPr>
            <a:r>
              <a:rPr lang="en-US" sz="2400" dirty="0" smtClean="0">
                <a:cs typeface="B Zar" pitchFamily="2" charset="-78"/>
              </a:rPr>
              <a:t>Insertion</a:t>
            </a:r>
            <a:r>
              <a:rPr lang="fa-IR" sz="2400" dirty="0" smtClean="0">
                <a:cs typeface="B Zar" pitchFamily="2" charset="-78"/>
              </a:rPr>
              <a:t> و </a:t>
            </a:r>
            <a:r>
              <a:rPr lang="en-US" sz="2400" dirty="0" smtClean="0">
                <a:cs typeface="B Zar" pitchFamily="2" charset="-78"/>
              </a:rPr>
              <a:t>Duplication</a:t>
            </a:r>
            <a:r>
              <a:rPr lang="fa-IR" sz="2400" dirty="0" smtClean="0">
                <a:cs typeface="B Zar" pitchFamily="2" charset="-78"/>
              </a:rPr>
              <a:t> و </a:t>
            </a:r>
            <a:r>
              <a:rPr lang="en-US" sz="2400" dirty="0" smtClean="0">
                <a:cs typeface="B Zar" pitchFamily="2" charset="-78"/>
              </a:rPr>
              <a:t>Addition</a:t>
            </a:r>
            <a:r>
              <a:rPr lang="fa-IR" sz="2400" dirty="0" smtClean="0">
                <a:cs typeface="B Zar" pitchFamily="2" charset="-78"/>
              </a:rPr>
              <a:t> : اضافه شدن یک یا چند </a:t>
            </a:r>
            <a:r>
              <a:rPr lang="en-US" sz="2400" dirty="0" smtClean="0">
                <a:cs typeface="B Zar" pitchFamily="2" charset="-78"/>
              </a:rPr>
              <a:t>base pair</a:t>
            </a:r>
            <a:r>
              <a:rPr lang="fa-IR" sz="2400" dirty="0" smtClean="0">
                <a:cs typeface="B Zar" pitchFamily="2" charset="-78"/>
              </a:rPr>
              <a:t> در زنجیره </a:t>
            </a:r>
            <a:r>
              <a:rPr lang="en-US" sz="2400" dirty="0" smtClean="0">
                <a:cs typeface="B Zar" pitchFamily="2" charset="-78"/>
              </a:rPr>
              <a:t>DNA</a:t>
            </a:r>
            <a:r>
              <a:rPr lang="fa-IR" sz="2400" dirty="0" smtClean="0">
                <a:cs typeface="B Zar" pitchFamily="2" charset="-78"/>
              </a:rPr>
              <a:t> .</a:t>
            </a:r>
            <a:endParaRPr lang="en-US" sz="2400" dirty="0" smtClean="0">
              <a:cs typeface="B Zar" pitchFamily="2" charset="-78"/>
            </a:endParaRPr>
          </a:p>
          <a:p>
            <a:pPr lvl="0" algn="just" rtl="1">
              <a:lnSpc>
                <a:spcPct val="150000"/>
              </a:lnSpc>
            </a:pPr>
            <a:r>
              <a:rPr lang="en-US" sz="2400" dirty="0" smtClean="0">
                <a:cs typeface="B Zar" pitchFamily="2" charset="-78"/>
              </a:rPr>
              <a:t>Deletion</a:t>
            </a:r>
            <a:r>
              <a:rPr lang="fa-IR" sz="2400" dirty="0" smtClean="0">
                <a:cs typeface="B Zar" pitchFamily="2" charset="-78"/>
              </a:rPr>
              <a:t> : حذف یک یا چند </a:t>
            </a:r>
            <a:r>
              <a:rPr lang="en-US" sz="2400" dirty="0" smtClean="0">
                <a:cs typeface="B Zar" pitchFamily="2" charset="-78"/>
              </a:rPr>
              <a:t>base pair</a:t>
            </a:r>
            <a:r>
              <a:rPr lang="fa-IR" sz="2400" dirty="0" smtClean="0">
                <a:cs typeface="B Zar" pitchFamily="2" charset="-78"/>
              </a:rPr>
              <a:t> در زنجیره </a:t>
            </a:r>
            <a:r>
              <a:rPr lang="en-US" sz="2400" dirty="0" smtClean="0">
                <a:cs typeface="B Zar" pitchFamily="2" charset="-78"/>
              </a:rPr>
              <a:t>DNA</a:t>
            </a:r>
            <a:r>
              <a:rPr lang="fa-IR" sz="2400" dirty="0" smtClean="0">
                <a:cs typeface="B Zar" pitchFamily="2" charset="-78"/>
              </a:rPr>
              <a:t> . </a:t>
            </a:r>
            <a:endParaRPr lang="en-US" sz="2400" dirty="0" smtClean="0">
              <a:cs typeface="B Zar" pitchFamily="2" charset="-78"/>
            </a:endParaRPr>
          </a:p>
          <a:p>
            <a:pPr lvl="0" algn="just" rtl="1">
              <a:lnSpc>
                <a:spcPct val="150000"/>
              </a:lnSpc>
            </a:pPr>
            <a:r>
              <a:rPr lang="en-US" sz="2400" dirty="0" smtClean="0">
                <a:cs typeface="B Zar" pitchFamily="2" charset="-78"/>
              </a:rPr>
              <a:t>Inversion</a:t>
            </a:r>
            <a:r>
              <a:rPr lang="fa-IR" sz="2400" dirty="0" smtClean="0">
                <a:cs typeface="B Zar" pitchFamily="2" charset="-78"/>
              </a:rPr>
              <a:t> : معکوس شدن یک قطعه از زنجیره </a:t>
            </a:r>
            <a:r>
              <a:rPr lang="en-US" sz="2400" dirty="0" smtClean="0">
                <a:cs typeface="B Zar" pitchFamily="2" charset="-78"/>
              </a:rPr>
              <a:t>DNA</a:t>
            </a:r>
            <a:r>
              <a:rPr lang="fa-IR" sz="2400" dirty="0" smtClean="0">
                <a:cs typeface="B Zar" pitchFamily="2" charset="-78"/>
              </a:rPr>
              <a:t> . </a:t>
            </a:r>
            <a:r>
              <a:rPr lang="en-US" sz="2400" dirty="0" smtClean="0">
                <a:cs typeface="B Zar" pitchFamily="2" charset="-78"/>
              </a:rPr>
              <a:t>(Fig 12-3)</a:t>
            </a:r>
            <a:endParaRPr lang="en-US" sz="2400" dirty="0"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6017" name="Rectangle 1"/>
          <p:cNvSpPr>
            <a:spLocks noChangeArrowheads="1"/>
          </p:cNvSpPr>
          <p:nvPr/>
        </p:nvSpPr>
        <p:spPr bwMode="auto">
          <a:xfrm>
            <a:off x="76200" y="990600"/>
            <a:ext cx="89916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تقسیم بندی از نظر تاثیر در سطح ژن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Mutation at the level of the gene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Silent mutation</a:t>
            </a:r>
            <a:r>
              <a:rPr kumimoji="0" lang="fa-I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 (خاموش): وقتی است که تغییر در یک نوکلئوتید باعث تغییر در اسید آمینه نشود. معمولا تغییر در نوکلئوتید شماره 3 </a:t>
            </a:r>
            <a:r>
              <a:rPr kumimoji="0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codon</a:t>
            </a:r>
            <a:r>
              <a:rPr kumimoji="0" lang="fa-IR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 ها ، به این صورت است. </a:t>
            </a:r>
            <a:endParaRPr kumimoji="0" lang="en-US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09800" y="3505200"/>
            <a:ext cx="2895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ATG   GGA   GCT  TT</a:t>
            </a:r>
            <a:r>
              <a:rPr lang="en-US" sz="2400" b="1" dirty="0" smtClean="0">
                <a:solidFill>
                  <a:srgbClr val="00B050"/>
                </a:solidFill>
              </a:rPr>
              <a:t>A</a:t>
            </a:r>
            <a:r>
              <a:rPr lang="en-US" sz="2400" dirty="0" smtClean="0"/>
              <a:t>  </a:t>
            </a:r>
          </a:p>
          <a:p>
            <a:endParaRPr lang="en-US" sz="2400" dirty="0" smtClean="0"/>
          </a:p>
          <a:p>
            <a:r>
              <a:rPr lang="en-US" sz="2400" dirty="0" smtClean="0"/>
              <a:t>Met   </a:t>
            </a:r>
            <a:r>
              <a:rPr lang="en-US" sz="2400" dirty="0" err="1" smtClean="0"/>
              <a:t>gly</a:t>
            </a:r>
            <a:r>
              <a:rPr lang="en-US" sz="2400" dirty="0" smtClean="0"/>
              <a:t>      ala     </a:t>
            </a:r>
            <a:r>
              <a:rPr lang="en-US" sz="2400" dirty="0" err="1" smtClean="0"/>
              <a:t>leu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ATG   GGA   GCT  TT</a:t>
            </a:r>
            <a:r>
              <a:rPr lang="en-US" sz="2400" b="1" dirty="0" smtClean="0">
                <a:solidFill>
                  <a:srgbClr val="00B050"/>
                </a:solidFill>
              </a:rPr>
              <a:t>G</a:t>
            </a:r>
          </a:p>
          <a:p>
            <a:endParaRPr lang="en-US" sz="2400" dirty="0" smtClean="0"/>
          </a:p>
          <a:p>
            <a:r>
              <a:rPr lang="en-US" sz="2400" dirty="0" smtClean="0"/>
              <a:t> Met    </a:t>
            </a:r>
            <a:r>
              <a:rPr lang="en-US" sz="2400" dirty="0" err="1" smtClean="0"/>
              <a:t>gly</a:t>
            </a:r>
            <a:r>
              <a:rPr lang="en-US" sz="2400" dirty="0" smtClean="0"/>
              <a:t>    ala     </a:t>
            </a:r>
            <a:r>
              <a:rPr lang="en-US" sz="2400" dirty="0" err="1" smtClean="0"/>
              <a:t>leu</a:t>
            </a:r>
            <a:endParaRPr lang="fa-I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52600" y="2895600"/>
            <a:ext cx="4683600" cy="489364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ATG   </a:t>
            </a:r>
            <a:r>
              <a:rPr lang="en-US" sz="2400" b="1" dirty="0" smtClean="0">
                <a:solidFill>
                  <a:srgbClr val="00B050"/>
                </a:solidFill>
              </a:rPr>
              <a:t>G</a:t>
            </a:r>
            <a:r>
              <a:rPr lang="en-US" sz="2400" dirty="0" smtClean="0"/>
              <a:t>GA   GCT  CTA  </a:t>
            </a:r>
          </a:p>
          <a:p>
            <a:endParaRPr lang="en-US" sz="2400" dirty="0" smtClean="0"/>
          </a:p>
          <a:p>
            <a:r>
              <a:rPr lang="en-US" sz="2400" dirty="0" smtClean="0"/>
              <a:t>met   </a:t>
            </a:r>
            <a:r>
              <a:rPr lang="en-US" sz="2400" dirty="0" err="1" smtClean="0">
                <a:solidFill>
                  <a:srgbClr val="00B050"/>
                </a:solidFill>
              </a:rPr>
              <a:t>gly</a:t>
            </a:r>
            <a:r>
              <a:rPr lang="en-US" sz="2400" dirty="0" smtClean="0"/>
              <a:t>      ala     </a:t>
            </a:r>
            <a:r>
              <a:rPr lang="en-US" sz="2400" dirty="0" err="1" smtClean="0"/>
              <a:t>leu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ATG   </a:t>
            </a:r>
            <a:r>
              <a:rPr lang="en-US" sz="2400" b="1" dirty="0" smtClean="0">
                <a:solidFill>
                  <a:srgbClr val="0070C0"/>
                </a:solidFill>
              </a:rPr>
              <a:t>A</a:t>
            </a:r>
            <a:r>
              <a:rPr lang="en-US" sz="2400" dirty="0" smtClean="0"/>
              <a:t>GA   GCT  CTA</a:t>
            </a:r>
          </a:p>
          <a:p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dirty="0" smtClean="0"/>
              <a:t>met   </a:t>
            </a:r>
            <a:r>
              <a:rPr lang="en-US" sz="2400" dirty="0" err="1" smtClean="0">
                <a:solidFill>
                  <a:srgbClr val="0070C0"/>
                </a:solidFill>
              </a:rPr>
              <a:t>arg</a:t>
            </a:r>
            <a:r>
              <a:rPr lang="en-US" sz="2400" dirty="0" smtClean="0"/>
              <a:t>     ala     </a:t>
            </a:r>
            <a:r>
              <a:rPr lang="en-US" sz="2400" dirty="0" err="1" smtClean="0"/>
              <a:t>leu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fa-IR" sz="2400" dirty="0"/>
          </a:p>
        </p:txBody>
      </p:sp>
      <p:sp>
        <p:nvSpPr>
          <p:cNvPr id="4" name="Rectangle 3"/>
          <p:cNvSpPr/>
          <p:nvPr/>
        </p:nvSpPr>
        <p:spPr>
          <a:xfrm>
            <a:off x="0" y="533400"/>
            <a:ext cx="8915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zh-CN" sz="2400" dirty="0" err="1" smtClean="0">
                <a:latin typeface="Times New Roman" pitchFamily="18" charset="0"/>
                <a:ea typeface="SimSun" charset="-122"/>
                <a:cs typeface="B Zar" pitchFamily="2" charset="-78"/>
              </a:rPr>
              <a:t>Missense</a:t>
            </a:r>
            <a:r>
              <a:rPr lang="en-US" altLang="zh-CN" sz="2400" dirty="0" smtClean="0">
                <a:latin typeface="Times New Roman" pitchFamily="18" charset="0"/>
                <a:ea typeface="SimSun" charset="-122"/>
                <a:cs typeface="B Zar" pitchFamily="2" charset="-78"/>
              </a:rPr>
              <a:t> mutation</a:t>
            </a:r>
            <a:r>
              <a:rPr lang="fa-IR" altLang="zh-CN" sz="2400" dirty="0" smtClean="0">
                <a:latin typeface="Times New Roman" pitchFamily="18" charset="0"/>
                <a:ea typeface="SimSun" charset="-122"/>
                <a:cs typeface="B Zar" pitchFamily="2" charset="-78"/>
              </a:rPr>
              <a:t> (تغییر معنی): وقتی است که تغییر در یک نوکلئوتید باعث تغییر در اسید آمینه شود. بیشتر تغییرات در نوکلئوتید شماره 2 و 1 </a:t>
            </a:r>
            <a:r>
              <a:rPr lang="en-US" altLang="zh-CN" sz="2400" dirty="0" err="1" smtClean="0">
                <a:latin typeface="Times New Roman" pitchFamily="18" charset="0"/>
                <a:ea typeface="SimSun" charset="-122"/>
                <a:cs typeface="B Zar" pitchFamily="2" charset="-78"/>
              </a:rPr>
              <a:t>codon</a:t>
            </a:r>
            <a:r>
              <a:rPr lang="fa-IR" altLang="zh-CN" sz="2400" dirty="0" smtClean="0">
                <a:latin typeface="Times New Roman" pitchFamily="18" charset="0"/>
                <a:ea typeface="SimSun" charset="-122"/>
                <a:cs typeface="B Zar" pitchFamily="2" charset="-78"/>
              </a:rPr>
              <a:t> ها از این قبیل است. </a:t>
            </a:r>
            <a:endParaRPr lang="en-US" altLang="zh-CN" sz="2400" dirty="0" smtClean="0">
              <a:latin typeface="Arial" pitchFamily="34" charset="0"/>
              <a:cs typeface="Arial" pitchFamily="34" charset="0"/>
            </a:endParaRPr>
          </a:p>
          <a:p>
            <a:pPr lvl="0" algn="r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altLang="zh-CN" sz="2400" dirty="0" smtClean="0">
                <a:latin typeface="Times New Roman" pitchFamily="18" charset="0"/>
                <a:ea typeface="SimSun" charset="-122"/>
                <a:cs typeface="B Zar" pitchFamily="2" charset="-78"/>
              </a:rPr>
              <a:t>بسته به اهمیت اسید آمینه تغییر یافته در ساختمان پروتئین این موتاسیونها ممکن است، تغییرات فینوتیپی حاصل کرده و یا تغییری ندهند. </a:t>
            </a:r>
            <a:endParaRPr lang="fa-IR" altLang="zh-CN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8065" name="Rectangle 1"/>
          <p:cNvSpPr>
            <a:spLocks noChangeArrowheads="1"/>
          </p:cNvSpPr>
          <p:nvPr/>
        </p:nvSpPr>
        <p:spPr bwMode="auto">
          <a:xfrm>
            <a:off x="228600" y="609600"/>
            <a:ext cx="861060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Nonsense mutation</a:t>
            </a:r>
            <a:r>
              <a:rPr kumimoji="0" lang="fa-IR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 (بی معنی): وقتی است که تغییر در یک نوکلئوتید یک 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codon</a:t>
            </a:r>
            <a:r>
              <a:rPr kumimoji="0" lang="fa-IR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 را تبدیل به یک </a:t>
            </a:r>
            <a:r>
              <a:rPr kumimoji="0" lang="en-US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codon</a:t>
            </a:r>
            <a:r>
              <a:rPr kumimoji="0" lang="fa-IR" altLang="zh-CN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charset="-122"/>
                <a:cs typeface="B Zar" pitchFamily="2" charset="-78"/>
              </a:rPr>
              <a:t> ختم کند. این تغییر معمولا از نظر فینوتیپی قابل مشاهده است. </a:t>
            </a:r>
          </a:p>
          <a:p>
            <a:pPr marL="0" marR="0" lvl="0" indent="0" algn="just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a-IR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marL="0" marR="0" lvl="0" indent="0" algn="just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52600" y="2667000"/>
            <a:ext cx="3810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ATG   GGA   GCT  T</a:t>
            </a:r>
            <a:r>
              <a:rPr lang="en-US" sz="2400" b="1" dirty="0" smtClean="0">
                <a:solidFill>
                  <a:srgbClr val="0070C0"/>
                </a:solidFill>
              </a:rPr>
              <a:t>T</a:t>
            </a:r>
            <a:r>
              <a:rPr lang="en-US" sz="2400" dirty="0" smtClean="0"/>
              <a:t>A  </a:t>
            </a:r>
          </a:p>
          <a:p>
            <a:endParaRPr lang="en-US" sz="2400" dirty="0" smtClean="0"/>
          </a:p>
          <a:p>
            <a:r>
              <a:rPr lang="en-US" sz="2400" dirty="0" smtClean="0"/>
              <a:t>Met   </a:t>
            </a:r>
            <a:r>
              <a:rPr lang="en-US" sz="2400" dirty="0" err="1" smtClean="0"/>
              <a:t>gly</a:t>
            </a:r>
            <a:r>
              <a:rPr lang="en-US" sz="2400" dirty="0" smtClean="0"/>
              <a:t>      ala     </a:t>
            </a:r>
            <a:r>
              <a:rPr lang="en-US" sz="2400" dirty="0" err="1" smtClean="0"/>
              <a:t>leu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ATG   GGA   GCT  T</a:t>
            </a:r>
            <a:r>
              <a:rPr lang="en-US" sz="2400" b="1" dirty="0" smtClean="0">
                <a:solidFill>
                  <a:srgbClr val="0070C0"/>
                </a:solidFill>
              </a:rPr>
              <a:t>G</a:t>
            </a:r>
            <a:r>
              <a:rPr lang="en-US" sz="2400" dirty="0" smtClean="0"/>
              <a:t>A</a:t>
            </a:r>
          </a:p>
          <a:p>
            <a:endParaRPr lang="en-US" sz="2400" dirty="0" smtClean="0"/>
          </a:p>
          <a:p>
            <a:r>
              <a:rPr lang="en-US" sz="2400" dirty="0" smtClean="0"/>
              <a:t> Met    </a:t>
            </a:r>
            <a:r>
              <a:rPr lang="en-US" sz="2400" dirty="0" err="1" smtClean="0"/>
              <a:t>gly</a:t>
            </a:r>
            <a:r>
              <a:rPr lang="en-US" sz="2400" dirty="0" smtClean="0"/>
              <a:t>    ala  “Stop”</a:t>
            </a:r>
            <a:endParaRPr lang="fa-I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" y="533400"/>
            <a:ext cx="838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zh-CN" sz="2400" dirty="0" smtClean="0">
                <a:latin typeface="Times New Roman" pitchFamily="18" charset="0"/>
                <a:ea typeface="SimSun" charset="-122"/>
                <a:cs typeface="B Zar" pitchFamily="2" charset="-78"/>
              </a:rPr>
              <a:t>Frame shift mutation</a:t>
            </a:r>
            <a:r>
              <a:rPr lang="fa-IR" altLang="zh-CN" sz="2400" dirty="0" smtClean="0">
                <a:latin typeface="Times New Roman" pitchFamily="18" charset="0"/>
                <a:ea typeface="SimSun" charset="-122"/>
                <a:cs typeface="B Zar" pitchFamily="2" charset="-78"/>
              </a:rPr>
              <a:t> : دراثر حذف یا اضافه شدن هر تعداد نوکلئوتید که ضریبی از سه نباشد باعث تغییر کلی و تشکیل </a:t>
            </a:r>
            <a:r>
              <a:rPr lang="en-US" altLang="zh-CN" sz="2400" dirty="0" err="1" smtClean="0">
                <a:latin typeface="Times New Roman" pitchFamily="18" charset="0"/>
                <a:ea typeface="SimSun" charset="-122"/>
                <a:cs typeface="B Zar" pitchFamily="2" charset="-78"/>
              </a:rPr>
              <a:t>codon</a:t>
            </a:r>
            <a:r>
              <a:rPr lang="fa-IR" altLang="zh-CN" sz="2400" dirty="0" smtClean="0">
                <a:latin typeface="Times New Roman" pitchFamily="18" charset="0"/>
                <a:ea typeface="SimSun" charset="-122"/>
                <a:cs typeface="B Zar" pitchFamily="2" charset="-78"/>
              </a:rPr>
              <a:t> های جدید می شود. این تغییر از نظر فینوتیپی قابل مشاهده است. </a:t>
            </a:r>
            <a:endParaRPr lang="en-US" altLang="zh-CN" sz="2400" dirty="0" smtClean="0">
              <a:latin typeface="Arial" pitchFamily="34" charset="0"/>
              <a:cs typeface="B Zar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2362200"/>
            <a:ext cx="3810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ATG   GGA   GCT  CTA  </a:t>
            </a:r>
          </a:p>
          <a:p>
            <a:endParaRPr lang="en-US" sz="2400" dirty="0" smtClean="0"/>
          </a:p>
          <a:p>
            <a:r>
              <a:rPr lang="en-US" sz="2400" dirty="0" smtClean="0"/>
              <a:t>met   </a:t>
            </a:r>
            <a:r>
              <a:rPr lang="en-US" sz="2400" dirty="0" err="1" smtClean="0"/>
              <a:t>gly</a:t>
            </a:r>
            <a:r>
              <a:rPr lang="en-US" sz="2400" dirty="0" smtClean="0"/>
              <a:t>      ala     </a:t>
            </a:r>
            <a:r>
              <a:rPr lang="en-US" sz="2400" dirty="0" err="1" smtClean="0"/>
              <a:t>leu</a:t>
            </a:r>
            <a:endParaRPr lang="en-US" sz="2400" dirty="0" smtClean="0"/>
          </a:p>
          <a:p>
            <a:r>
              <a:rPr lang="en-US" sz="2400" dirty="0" smtClean="0"/>
              <a:t>                 </a:t>
            </a:r>
            <a:r>
              <a:rPr lang="fa-IR" sz="2400" b="1" dirty="0" smtClean="0">
                <a:solidFill>
                  <a:srgbClr val="00B050"/>
                </a:solidFill>
              </a:rPr>
              <a:t>افزایش</a:t>
            </a:r>
            <a:endParaRPr lang="en-US" sz="2400" b="1" dirty="0" smtClean="0">
              <a:solidFill>
                <a:srgbClr val="00B050"/>
              </a:solidFill>
            </a:endParaRPr>
          </a:p>
          <a:p>
            <a:endParaRPr lang="en-US" sz="2400" dirty="0" smtClean="0"/>
          </a:p>
          <a:p>
            <a:r>
              <a:rPr lang="en-US" sz="2400" dirty="0" smtClean="0"/>
              <a:t>ATG   GG</a:t>
            </a:r>
            <a:r>
              <a:rPr lang="en-US" sz="2400" b="1" dirty="0" smtClean="0">
                <a:solidFill>
                  <a:srgbClr val="00B050"/>
                </a:solidFill>
              </a:rPr>
              <a:t>G</a:t>
            </a:r>
            <a:r>
              <a:rPr lang="en-US" sz="2400" dirty="0" smtClean="0"/>
              <a:t>   AGC   TCT</a:t>
            </a:r>
          </a:p>
          <a:p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dirty="0" smtClean="0"/>
              <a:t>met    </a:t>
            </a:r>
            <a:r>
              <a:rPr lang="en-US" sz="2400" dirty="0" err="1" smtClean="0"/>
              <a:t>gly</a:t>
            </a:r>
            <a:r>
              <a:rPr lang="en-US" sz="2400" dirty="0" smtClean="0"/>
              <a:t>    ser      </a:t>
            </a:r>
            <a:r>
              <a:rPr lang="en-US" sz="2400" dirty="0" err="1" smtClean="0"/>
              <a:t>ser</a:t>
            </a:r>
            <a:endParaRPr lang="fa-IR" sz="2400" dirty="0"/>
          </a:p>
        </p:txBody>
      </p:sp>
      <p:sp>
        <p:nvSpPr>
          <p:cNvPr id="5" name="Rectangle 4"/>
          <p:cNvSpPr/>
          <p:nvPr/>
        </p:nvSpPr>
        <p:spPr>
          <a:xfrm>
            <a:off x="4724400" y="2438400"/>
            <a:ext cx="3810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ATG   GG</a:t>
            </a:r>
            <a:r>
              <a:rPr lang="en-US" sz="2400" b="1" dirty="0" smtClean="0">
                <a:solidFill>
                  <a:srgbClr val="00B050"/>
                </a:solidFill>
              </a:rPr>
              <a:t>A</a:t>
            </a:r>
            <a:r>
              <a:rPr lang="en-US" sz="2400" dirty="0" smtClean="0"/>
              <a:t>   GCT  TTA</a:t>
            </a:r>
          </a:p>
          <a:p>
            <a:endParaRPr lang="en-US" sz="2400" dirty="0" smtClean="0"/>
          </a:p>
          <a:p>
            <a:r>
              <a:rPr lang="en-US" sz="2400" dirty="0" smtClean="0"/>
              <a:t>met   </a:t>
            </a:r>
            <a:r>
              <a:rPr lang="en-US" sz="2400" dirty="0" err="1" smtClean="0"/>
              <a:t>gly</a:t>
            </a:r>
            <a:r>
              <a:rPr lang="en-US" sz="2400" dirty="0" smtClean="0"/>
              <a:t>      ala     </a:t>
            </a:r>
            <a:r>
              <a:rPr lang="en-US" sz="2400" dirty="0" err="1" smtClean="0"/>
              <a:t>leu</a:t>
            </a:r>
            <a:endParaRPr lang="en-US" sz="2400" dirty="0" smtClean="0"/>
          </a:p>
          <a:p>
            <a:r>
              <a:rPr lang="en-US" sz="2400" dirty="0" smtClean="0"/>
              <a:t>                 </a:t>
            </a:r>
            <a:r>
              <a:rPr lang="fa-IR" sz="2400" b="1" dirty="0" smtClean="0">
                <a:solidFill>
                  <a:srgbClr val="00B050"/>
                </a:solidFill>
              </a:rPr>
              <a:t>حذف </a:t>
            </a:r>
            <a:endParaRPr lang="en-US" sz="2400" b="1" dirty="0" smtClean="0">
              <a:solidFill>
                <a:srgbClr val="00B050"/>
              </a:solidFill>
            </a:endParaRPr>
          </a:p>
          <a:p>
            <a:endParaRPr lang="en-US" sz="2400" dirty="0" smtClean="0"/>
          </a:p>
          <a:p>
            <a:r>
              <a:rPr lang="en-US" sz="2400" dirty="0" smtClean="0"/>
              <a:t>ATG   GGG   CTT    TAT</a:t>
            </a:r>
          </a:p>
          <a:p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dirty="0" smtClean="0"/>
              <a:t>met    </a:t>
            </a:r>
            <a:r>
              <a:rPr lang="en-US" sz="2400" dirty="0" err="1" smtClean="0"/>
              <a:t>gly</a:t>
            </a:r>
            <a:r>
              <a:rPr lang="en-US" sz="2400" dirty="0" smtClean="0"/>
              <a:t>     </a:t>
            </a:r>
            <a:r>
              <a:rPr lang="en-US" sz="2400" dirty="0" err="1" smtClean="0"/>
              <a:t>leu</a:t>
            </a:r>
            <a:r>
              <a:rPr lang="en-US" sz="2400" dirty="0" smtClean="0"/>
              <a:t>      </a:t>
            </a:r>
            <a:r>
              <a:rPr lang="en-US" sz="2400" dirty="0" err="1" smtClean="0"/>
              <a:t>tyr</a:t>
            </a:r>
            <a:endParaRPr lang="fa-I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927</Words>
  <Application>Microsoft Office PowerPoint</Application>
  <PresentationFormat>On-screen Show (4:3)</PresentationFormat>
  <Paragraphs>116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1_Office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Dr.Mirlohi</dc:creator>
  <cp:lastModifiedBy>office</cp:lastModifiedBy>
  <cp:revision>20</cp:revision>
  <dcterms:created xsi:type="dcterms:W3CDTF">2010-05-29T13:02:56Z</dcterms:created>
  <dcterms:modified xsi:type="dcterms:W3CDTF">2014-05-13T16:24:23Z</dcterms:modified>
</cp:coreProperties>
</file>