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445" r:id="rId2"/>
    <p:sldId id="452" r:id="rId3"/>
    <p:sldId id="468" r:id="rId4"/>
    <p:sldId id="453" r:id="rId5"/>
    <p:sldId id="478" r:id="rId6"/>
    <p:sldId id="442" r:id="rId7"/>
    <p:sldId id="455" r:id="rId8"/>
    <p:sldId id="456" r:id="rId9"/>
    <p:sldId id="471" r:id="rId10"/>
    <p:sldId id="486" r:id="rId11"/>
    <p:sldId id="479" r:id="rId12"/>
    <p:sldId id="480" r:id="rId13"/>
    <p:sldId id="474" r:id="rId14"/>
    <p:sldId id="457" r:id="rId15"/>
    <p:sldId id="472" r:id="rId16"/>
    <p:sldId id="484" r:id="rId17"/>
    <p:sldId id="470" r:id="rId18"/>
    <p:sldId id="481" r:id="rId19"/>
    <p:sldId id="475" r:id="rId20"/>
    <p:sldId id="458" r:id="rId21"/>
    <p:sldId id="485" r:id="rId22"/>
    <p:sldId id="482" r:id="rId23"/>
    <p:sldId id="487" r:id="rId24"/>
    <p:sldId id="493" r:id="rId25"/>
    <p:sldId id="494" r:id="rId26"/>
    <p:sldId id="501" r:id="rId27"/>
    <p:sldId id="503" r:id="rId28"/>
    <p:sldId id="490" r:id="rId29"/>
    <p:sldId id="491" r:id="rId30"/>
    <p:sldId id="492" r:id="rId31"/>
    <p:sldId id="496" r:id="rId32"/>
    <p:sldId id="495" r:id="rId33"/>
    <p:sldId id="497" r:id="rId34"/>
    <p:sldId id="498" r:id="rId35"/>
    <p:sldId id="499" r:id="rId36"/>
    <p:sldId id="500" r:id="rId37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B Zar" pitchFamily="2" charset="-78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E5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23C29A-9AA9-4E84-952E-87E1D97F427D}" type="datetimeFigureOut">
              <a:rPr lang="fa-IR" smtClean="0"/>
              <a:pPr/>
              <a:t>1431/06/16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10C6DA-65BB-49A0-96D2-9ACA8B7953A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0C6DA-65BB-49A0-96D2-9ACA8B7953A0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4EF2-B239-4000-83FB-E1736FE7EACB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531-2557-4107-8632-253E30CEB1AB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B90D-25B5-4AF7-93D1-63128B306196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A7CA-D3C3-4C4A-9FED-40409BDD721C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533E-D33B-4F0A-A7A4-42C318337DFA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D750-2A85-4E3F-A2CA-5ACAF4547C3B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0A9B-3A3D-40A2-B54E-3538EFEE815C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8E7-D708-4795-9F45-902E66B8E312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C50-891B-4A03-AFC9-651231DFCC33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D3D3-943B-43B8-B399-200A585F4024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C4A5-497B-474B-A8F4-0CFF538CCBF3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E5AC"/>
            </a:gs>
            <a:gs pos="64999">
              <a:srgbClr val="F0EBD5"/>
            </a:gs>
            <a:gs pos="100000">
              <a:srgbClr val="D1C39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4C38-AC61-49EE-8DBC-67CF2E2487CE}" type="datetime1">
              <a:rPr lang="en-US" smtClean="0"/>
              <a:pPr/>
              <a:t>5/29/2010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686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ژنها قطعه اي از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DNA</a:t>
            </a: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 هستند كه معمولا به دو صورت زير در موجودات يافت مي شوند:</a:t>
            </a:r>
            <a:endParaRPr lang="en-US" sz="2800" dirty="0" smtClean="0">
              <a:latin typeface="Arial" pitchFamily="34" charset="0"/>
              <a:cs typeface="B Zar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گسسته: با فاصله هايي بين آنها كه به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(DNA) intergenic</a:t>
            </a: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 معروف است.</a:t>
            </a:r>
            <a:endParaRPr lang="en-US" sz="2800" dirty="0" smtClean="0">
              <a:latin typeface="Arial" pitchFamily="34" charset="0"/>
              <a:cs typeface="B Zar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پيوسته: بدون اينكه فاصله اي بين آنها باشد</a:t>
            </a: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 موجودات پست در باكتريها گاهي تعدادي ژن كه در انجام يك فرايند خاص به هم مربوط هستند، در يك گروه و بصورت پشت سرهم قرار مي گيرند كه به آنها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Operons</a:t>
            </a: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 گويند.</a:t>
            </a:r>
            <a:endParaRPr lang="fa-IR" sz="2800" dirty="0" smtClean="0"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 r="143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838200"/>
            <a:ext cx="815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پلي مراز در موجودات عالي بزرگتر، پيچيده تر و از تعداد حدوداً 10 قسمت تشکیل شده است.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نسخه برداري شامل سه مرحله است: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Initiation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یا شروع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Elongation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يا طويل شدن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Termination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يا ختم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934200" cy="681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218" y="0"/>
            <a:ext cx="7037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از آنجايي كه نسخه برداري بايد از ژنها صورت پذيرد و نمي تواند بصورت تصادفي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(Random)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باشد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,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بايد در ابتداي ژن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(upstream) 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قسمتي وجود داشته باشد كه توسط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پلي مراز قابل تشخيص براي اتصال باشد.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به اين قسمت ژن كه توسط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پلي مراز </a:t>
            </a:r>
            <a:r>
              <a:rPr lang="fa-IR" sz="2800" dirty="0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براي اتصال قابل تشخيص است،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Promoter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گويند. در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E.coli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پروموتور شامل دو قسمت است:  </a:t>
            </a: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-10 box			-35 box</a:t>
            </a:r>
            <a:endParaRPr kumimoji="0" lang="fa-I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B Zar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پس از اتصال </a:t>
            </a:r>
            <a:r>
              <a:rPr lang="fa-IR" sz="2800" dirty="0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كامل،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پلي مراز در طول رشته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DNA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حركت كرده دو رشته را باز نموده و با اضافه نمودن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Ribonucleotides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به انتهاي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3´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رشته،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mRNA‌‌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را طويل مي كند.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5943600"/>
            <a:ext cx="229550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endParaRPr lang="en-US" dirty="0" smtClean="0"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15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 b="20549"/>
          <a:stretch>
            <a:fillRect/>
          </a:stretch>
        </p:blipFill>
        <p:spPr bwMode="auto">
          <a:xfrm>
            <a:off x="152400" y="62653"/>
            <a:ext cx="4724400" cy="67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78210"/>
          <a:stretch>
            <a:fillRect/>
          </a:stretch>
        </p:blipFill>
        <p:spPr bwMode="auto">
          <a:xfrm>
            <a:off x="4876800" y="1752600"/>
            <a:ext cx="426028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7171"/>
            <a:ext cx="5486400" cy="392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2971800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ختم يا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Termination‌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توسط توالي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هاي ديگري در انتهاي ژن به اسم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Terminator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صورت مي گيرد. نه تنها اين توالي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ها قادرند با رشته مكمل خود ايجاد باند كنند،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بلكه در داخل تك رشته خود نیز قادر به ايجاد باند با توالي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هاي مكمل خود هستند.</a:t>
            </a: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در نتيجه اين عمل يك شكل صليب مانند در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DNA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بنام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cruciform structure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در حالت دو رشته اي و يا به نام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Stem-loop structure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يا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Hairpin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در حالت يك رشته اي ايجاد مي گردد.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30480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چند نكته در اين مورد بايد مورد توجه قرار گيرد: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1-نسخه برداشته شده طولاني تر از ژن است.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2-تنها قسمت كوچكي از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DNA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در آن واحد جهت نسخه برداري باز مي شود.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3- سرعت رشد يا طويل شدن نسخه ثابت نيست.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 b="31481"/>
          <a:stretch>
            <a:fillRect/>
          </a:stretch>
        </p:blipFill>
        <p:spPr bwMode="auto">
          <a:xfrm>
            <a:off x="152400" y="241808"/>
            <a:ext cx="4191000" cy="661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67593"/>
          <a:stretch>
            <a:fillRect/>
          </a:stretch>
        </p:blipFill>
        <p:spPr bwMode="auto">
          <a:xfrm>
            <a:off x="4648200" y="1905000"/>
            <a:ext cx="4267200" cy="318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-76200" y="119405"/>
            <a:ext cx="9144000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در ژنهاي گسسته قسمتي از ژن كه اطلاعات در آن وجود دارد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Exons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ناميده مي شود و قسمت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هاي مياني كه حاوي اطلاعات نيستند به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Introns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معروفند.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Zar" pitchFamily="2" charset="-78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76200" y="838200"/>
            <a:ext cx="8915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به دليل وجود توالي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هاي مكمل در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mRNA‌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هم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stem-loop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بوجود مي آيد</a:t>
            </a:r>
            <a:r>
              <a:rPr lang="fa-IR" sz="2800" dirty="0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محققين به اين باورند كه پس از اين توالي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ها، نسخه برداري توسط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پلي مراز در منطقه اي كه داراي تعداد زيادي باز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A-T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مي باشد خاتمه مي يابد.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در بعضي از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Terminator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ها منطقه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A-T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يافت نمي شود و تنها با وجود آنزيمي به نام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Rho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عمل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Termination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صورت مي پذيرد.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B Zar" pitchFamily="2" charset="-78"/>
            </a:endParaRP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800" dirty="0" smtClean="0">
                <a:latin typeface="Arial" pitchFamily="34" charset="0"/>
                <a:cs typeface="B Zar" pitchFamily="2" charset="-78"/>
              </a:rPr>
              <a:t>به اينها </a:t>
            </a:r>
            <a:r>
              <a:rPr lang="en-US" sz="2800" dirty="0" smtClean="0">
                <a:latin typeface="Arial" pitchFamily="34" charset="0"/>
                <a:cs typeface="B Zar" pitchFamily="2" charset="-78"/>
              </a:rPr>
              <a:t>Rho-dependent terminators </a:t>
            </a:r>
            <a:r>
              <a:rPr lang="fa-IR" sz="2800" dirty="0" smtClean="0">
                <a:latin typeface="Arial" pitchFamily="34" charset="0"/>
                <a:cs typeface="B Zar" pitchFamily="2" charset="-78"/>
              </a:rPr>
              <a:t> گويند.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1"/>
            <a:ext cx="58674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533400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mRNA‌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ساخته شده از هسته به سيتوپلاسم آمده و در آنجا طي فرايندي كه به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Translation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معروف است، اطلاعات موجود به پروتئين تبديل مي گردد.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- هر سه نوكلئوتيد در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mRNA‌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مخصوص يك اسيد آمينه است كه به اسم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Codon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مي باشد.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514600"/>
            <a:ext cx="8991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- عمل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Translation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توسط ريبوزوم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ها انجام مي گيرد، كه خود داراي دو جزء كه يكي بزرگتر و ديگري كوچكتر است، مي باشد. هر جزء تشكيل شده از چندين پروتئين و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که به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(rRNA) Ribosomal RNA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معروفند  مي باشند.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-از ملكول هاي مهم ديگر در اين فرايند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(tRNA) transfer RNA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مي باشد كه نقش واسط یا مترجم را ايفا مي كند.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tRNA‌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ملكولي است به شكل برگ شبدر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(Clover leaf)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كه داراي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قسمت های مختلف از جمله موارد زیر: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999"/>
            <a:ext cx="9144000" cy="477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791200" cy="67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562600" cy="682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686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2800" dirty="0" smtClean="0">
                <a:cs typeface="B Zar" pitchFamily="2" charset="-78"/>
              </a:rPr>
              <a:t>Acceptor Arm</a:t>
            </a:r>
            <a:r>
              <a:rPr lang="fa-IR" sz="2800" dirty="0" smtClean="0">
                <a:cs typeface="B Zar" pitchFamily="2" charset="-78"/>
              </a:rPr>
              <a:t>: که آمینو اسید به آن متصل می شود.</a:t>
            </a:r>
          </a:p>
          <a:p>
            <a:pPr algn="just" rtl="1">
              <a:lnSpc>
                <a:spcPct val="150000"/>
              </a:lnSpc>
            </a:pPr>
            <a:r>
              <a:rPr lang="en-US" sz="2800" dirty="0" smtClean="0">
                <a:cs typeface="B Zar" pitchFamily="2" charset="-78"/>
              </a:rPr>
              <a:t>Anti Codon Arm</a:t>
            </a:r>
            <a:r>
              <a:rPr lang="fa-IR" sz="2800" dirty="0" smtClean="0">
                <a:cs typeface="B Zar" pitchFamily="2" charset="-78"/>
              </a:rPr>
              <a:t>: که دارای توالی هایی است که مکمل </a:t>
            </a:r>
            <a:r>
              <a:rPr lang="en-US" sz="2800" dirty="0" smtClean="0">
                <a:cs typeface="B Zar" pitchFamily="2" charset="-78"/>
              </a:rPr>
              <a:t>Codon</a:t>
            </a:r>
            <a:r>
              <a:rPr lang="fa-IR" sz="2800" dirty="0" smtClean="0">
                <a:cs typeface="B Zar" pitchFamily="2" charset="-78"/>
              </a:rPr>
              <a:t> ها هستند و در اتصال با آن ها، آمینو اسیدی را که در زنجیره پلی پپتید قرار می گیرد، تعیین می کنند.</a:t>
            </a:r>
            <a:endParaRPr lang="fa-IR" sz="2800" dirty="0">
              <a:cs typeface="B Za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113544"/>
            <a:ext cx="8686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Zar" pitchFamily="2" charset="-78"/>
              </a:rPr>
              <a:t>اولین مرحله از </a:t>
            </a:r>
            <a:r>
              <a:rPr lang="en-US" sz="2800" dirty="0" smtClean="0">
                <a:cs typeface="B Zar" pitchFamily="2" charset="-78"/>
              </a:rPr>
              <a:t>Translation</a:t>
            </a:r>
            <a:r>
              <a:rPr lang="fa-IR" sz="2800" dirty="0" smtClean="0">
                <a:cs typeface="B Zar" pitchFamily="2" charset="-78"/>
              </a:rPr>
              <a:t> با چسبیدن جزء کوچک ریبوزم به </a:t>
            </a:r>
            <a:r>
              <a:rPr lang="en-US" sz="2800" dirty="0" smtClean="0">
                <a:cs typeface="B Zar" pitchFamily="2" charset="-78"/>
              </a:rPr>
              <a:t>mRNA</a:t>
            </a:r>
            <a:r>
              <a:rPr lang="fa-IR" sz="2800" dirty="0" smtClean="0">
                <a:cs typeface="B Zar" pitchFamily="2" charset="-78"/>
              </a:rPr>
              <a:t> شروع می گردد. در ابتدای </a:t>
            </a:r>
            <a:r>
              <a:rPr lang="en-US" sz="2800" dirty="0" smtClean="0">
                <a:cs typeface="B Zar" pitchFamily="2" charset="-78"/>
              </a:rPr>
              <a:t>mRNA</a:t>
            </a:r>
            <a:r>
              <a:rPr lang="fa-IR" sz="2800" dirty="0" smtClean="0">
                <a:cs typeface="B Zar" pitchFamily="2" charset="-78"/>
              </a:rPr>
              <a:t> توالی هایی وجود دارد که توسط ریبوزوم قابل تشخیص است، به نام </a:t>
            </a:r>
            <a:r>
              <a:rPr lang="en-US" sz="2800" dirty="0" smtClean="0">
                <a:cs typeface="B Zar" pitchFamily="2" charset="-78"/>
              </a:rPr>
              <a:t>“Ribosome binding Site”</a:t>
            </a:r>
            <a:r>
              <a:rPr lang="fa-IR" sz="2800" dirty="0" smtClean="0">
                <a:cs typeface="B Zar" pitchFamily="2" charset="-78"/>
              </a:rPr>
              <a:t> . در اینجا </a:t>
            </a:r>
            <a:r>
              <a:rPr lang="en-US" sz="2800" dirty="0" smtClean="0">
                <a:cs typeface="B Zar" pitchFamily="2" charset="-78"/>
              </a:rPr>
              <a:t>rRNA</a:t>
            </a:r>
            <a:r>
              <a:rPr lang="fa-IR" sz="2800" dirty="0" smtClean="0">
                <a:cs typeface="B Zar" pitchFamily="2" charset="-78"/>
              </a:rPr>
              <a:t> نقش مهمی به عهده دارد.</a:t>
            </a:r>
            <a:endParaRPr lang="fa-IR" sz="28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6868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Zar" pitchFamily="2" charset="-78"/>
              </a:rPr>
              <a:t>بعد از اتصال، جزء کوچک به طرف پایین حرکت کرده تا به</a:t>
            </a:r>
            <a:r>
              <a:rPr lang="en-US" sz="2400" dirty="0" smtClean="0">
                <a:cs typeface="B Zar" pitchFamily="2" charset="-78"/>
              </a:rPr>
              <a:t> AUG </a:t>
            </a:r>
            <a:r>
              <a:rPr lang="fa-IR" sz="2400" dirty="0" smtClean="0">
                <a:cs typeface="B Zar" pitchFamily="2" charset="-78"/>
              </a:rPr>
              <a:t>که معمولا 10 نوکلئوتید پایین تر از نقطه اتصال و اولین </a:t>
            </a:r>
            <a:r>
              <a:rPr lang="en-US" sz="2400" dirty="0" smtClean="0">
                <a:cs typeface="B Zar" pitchFamily="2" charset="-78"/>
              </a:rPr>
              <a:t>Codon</a:t>
            </a:r>
            <a:r>
              <a:rPr lang="fa-IR" sz="2400" dirty="0" smtClean="0">
                <a:cs typeface="B Zar" pitchFamily="2" charset="-78"/>
              </a:rPr>
              <a:t> ژن و نقطه شروع ترجمه </a:t>
            </a:r>
            <a:r>
              <a:rPr lang="en-US" sz="2400" dirty="0" smtClean="0">
                <a:cs typeface="B Zar" pitchFamily="2" charset="-78"/>
              </a:rPr>
              <a:t>Initial </a:t>
            </a:r>
            <a:r>
              <a:rPr lang="en-US" sz="2400" dirty="0" err="1" smtClean="0">
                <a:cs typeface="B Zar" pitchFamily="2" charset="-78"/>
              </a:rPr>
              <a:t>Codon</a:t>
            </a:r>
            <a:r>
              <a:rPr lang="fa-IR" sz="2400" dirty="0" smtClean="0">
                <a:cs typeface="B Zar" pitchFamily="2" charset="-78"/>
              </a:rPr>
              <a:t> است می رسد. در این موقع اولین </a:t>
            </a:r>
            <a:r>
              <a:rPr lang="en-US" sz="2400" dirty="0" smtClean="0">
                <a:cs typeface="B Zar" pitchFamily="2" charset="-78"/>
              </a:rPr>
              <a:t>tRNA</a:t>
            </a:r>
            <a:r>
              <a:rPr lang="fa-IR" sz="2400" dirty="0" smtClean="0">
                <a:cs typeface="B Zar" pitchFamily="2" charset="-78"/>
              </a:rPr>
              <a:t> که حامل </a:t>
            </a:r>
            <a:r>
              <a:rPr lang="en-US" sz="2400" dirty="0" err="1" smtClean="0">
                <a:cs typeface="B Zar" pitchFamily="2" charset="-78"/>
              </a:rPr>
              <a:t>Methionine</a:t>
            </a:r>
            <a:r>
              <a:rPr lang="fa-IR" sz="2400" dirty="0" smtClean="0">
                <a:cs typeface="B Zar" pitchFamily="2" charset="-78"/>
              </a:rPr>
              <a:t> است از طریق </a:t>
            </a:r>
            <a:r>
              <a:rPr lang="en-US" sz="2400" dirty="0" smtClean="0">
                <a:cs typeface="B Zar" pitchFamily="2" charset="-78"/>
              </a:rPr>
              <a:t>Anti Codon</a:t>
            </a:r>
            <a:r>
              <a:rPr lang="fa-IR" sz="2400" dirty="0" smtClean="0">
                <a:cs typeface="B Zar" pitchFamily="2" charset="-78"/>
              </a:rPr>
              <a:t> با اولین </a:t>
            </a:r>
            <a:r>
              <a:rPr lang="en-US" sz="2400" dirty="0" smtClean="0">
                <a:cs typeface="B Zar" pitchFamily="2" charset="-78"/>
              </a:rPr>
              <a:t>Codon</a:t>
            </a:r>
            <a:r>
              <a:rPr lang="fa-IR" sz="2400" dirty="0" smtClean="0">
                <a:cs typeface="B Zar" pitchFamily="2" charset="-78"/>
              </a:rPr>
              <a:t> ایجاد باند می کند. به این مجموعه </a:t>
            </a:r>
            <a:r>
              <a:rPr lang="en-US" sz="2400" dirty="0" smtClean="0">
                <a:cs typeface="B Zar" pitchFamily="2" charset="-78"/>
              </a:rPr>
              <a:t>Initial Complex</a:t>
            </a:r>
            <a:r>
              <a:rPr lang="fa-IR" sz="2400" dirty="0" smtClean="0">
                <a:cs typeface="B Zar" pitchFamily="2" charset="-78"/>
              </a:rPr>
              <a:t> می گویند. پس از آنکه </a:t>
            </a:r>
            <a:r>
              <a:rPr lang="en-US" sz="2400" dirty="0" smtClean="0">
                <a:cs typeface="B Zar" pitchFamily="2" charset="-78"/>
              </a:rPr>
              <a:t> int.com.</a:t>
            </a:r>
            <a:r>
              <a:rPr lang="fa-IR" sz="2400" dirty="0" smtClean="0">
                <a:cs typeface="B Zar" pitchFamily="2" charset="-78"/>
              </a:rPr>
              <a:t> شکل گرفت، جزء بزرگتر ریبوزوم وصل می شود و </a:t>
            </a:r>
            <a:r>
              <a:rPr lang="en-US" sz="2400" dirty="0" smtClean="0">
                <a:cs typeface="B Zar" pitchFamily="2" charset="-78"/>
              </a:rPr>
              <a:t>tRNA</a:t>
            </a:r>
            <a:r>
              <a:rPr lang="fa-IR" sz="2400" dirty="0" smtClean="0">
                <a:cs typeface="B Zar" pitchFamily="2" charset="-78"/>
              </a:rPr>
              <a:t> دومین اسید آمینه را حمل کرده و درمحل دوم </a:t>
            </a:r>
            <a:r>
              <a:rPr lang="en-US" sz="2400" dirty="0" smtClean="0">
                <a:cs typeface="B Zar" pitchFamily="2" charset="-78"/>
              </a:rPr>
              <a:t>A-site</a:t>
            </a:r>
            <a:r>
              <a:rPr lang="fa-IR" sz="2400" dirty="0" smtClean="0">
                <a:cs typeface="B Zar" pitchFamily="2" charset="-78"/>
              </a:rPr>
              <a:t> قرار می دهد.  </a:t>
            </a:r>
            <a:endParaRPr lang="fa-IR" sz="2400" dirty="0">
              <a:cs typeface="B Zar" pitchFamily="2" charset="-78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" y="3962400"/>
            <a:ext cx="8915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B Zar" pitchFamily="2" charset="-78"/>
              </a:rPr>
              <a:t>بعد از اینکه دو آمینو اسید متصل شدند، ریبوزوم به جلو حرکت کرده و رشته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B Zar" pitchFamily="2" charset="-78"/>
              </a:rPr>
              <a:t>polypeptide</a:t>
            </a:r>
            <a:r>
              <a:rPr kumimoji="0" lang="fa-I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B Zar" pitchFamily="2" charset="-78"/>
              </a:rPr>
              <a:t> رشد می کند. </a:t>
            </a: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B Zar" pitchFamily="2" charset="-78"/>
              </a:rPr>
              <a:t>ختم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B Zar" pitchFamily="2" charset="-78"/>
              </a:rPr>
              <a:t>Translation</a:t>
            </a:r>
            <a:r>
              <a:rPr kumimoji="0" lang="fa-I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B Zar" pitchFamily="2" charset="-78"/>
              </a:rPr>
              <a:t> با برخورد ریبوزوم به یکی از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B Zar" pitchFamily="2" charset="-78"/>
              </a:rPr>
              <a:t>Termination codon</a:t>
            </a:r>
            <a:r>
              <a:rPr kumimoji="0" lang="fa-I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B Zar" pitchFamily="2" charset="-78"/>
              </a:rPr>
              <a:t> ها اتفاق می افتد. </a:t>
            </a:r>
            <a:endParaRPr kumimoji="0" lang="fa-I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 b="18943"/>
          <a:stretch>
            <a:fillRect/>
          </a:stretch>
        </p:blipFill>
        <p:spPr bwMode="auto">
          <a:xfrm>
            <a:off x="1524000" y="0"/>
            <a:ext cx="61125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14204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ژنها در طول يك رشته بزرگ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B Zar" pitchFamily="2" charset="-78"/>
              </a:rPr>
              <a:t>DNA</a:t>
            </a:r>
            <a:r>
              <a:rPr lang="fa-IR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 كه به آن كروموزوم مي گويند بصورت بزرگ و كوچك (صدها يا هزاران نوكلئوتيد) قرار گرفته اند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.</a:t>
            </a:r>
            <a:r>
              <a:rPr lang="en-US" sz="2400" dirty="0" smtClean="0">
                <a:latin typeface="Arial" pitchFamily="34" charset="0"/>
                <a:cs typeface="B Zar" pitchFamily="2" charset="-78"/>
              </a:rPr>
              <a:t> </a:t>
            </a:r>
            <a:endParaRPr lang="en-US" sz="4000" dirty="0" smtClean="0">
              <a:latin typeface="Arial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800" dirty="0" smtClean="0"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Zar" pitchFamily="2" charset="-78"/>
              </a:rPr>
              <a:t>هر كروموزوم تشكيل شده است از يك رشته بزرگ و متصل </a:t>
            </a:r>
            <a:r>
              <a:rPr lang="en-US" sz="2800" dirty="0" smtClean="0">
                <a:cs typeface="B Zar" pitchFamily="2" charset="-78"/>
              </a:rPr>
              <a:t>DNA</a:t>
            </a:r>
            <a:r>
              <a:rPr lang="fa-IR" sz="2800" dirty="0" smtClean="0">
                <a:cs typeface="B Zar" pitchFamily="2" charset="-78"/>
              </a:rPr>
              <a:t> كه هزاران برابر بزرگتر است از قطر هسته سلولي كه در آن قرار گرفته است. ولي بصورت منظم جمع شده و فضاي كمي را اشغال مي كند. </a:t>
            </a:r>
          </a:p>
          <a:p>
            <a:pPr algn="just" rtl="1">
              <a:lnSpc>
                <a:spcPct val="150000"/>
              </a:lnSpc>
            </a:pPr>
            <a:endParaRPr lang="fa-IR" sz="2800" dirty="0" smtClean="0"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Zar" pitchFamily="2" charset="-78"/>
              </a:rPr>
              <a:t>در </a:t>
            </a:r>
            <a:r>
              <a:rPr lang="en-US" sz="2800" dirty="0" smtClean="0">
                <a:cs typeface="B Zar" pitchFamily="2" charset="-78"/>
              </a:rPr>
              <a:t>Prokaryotic cells</a:t>
            </a:r>
            <a:r>
              <a:rPr lang="fa-IR" sz="2800" dirty="0" smtClean="0">
                <a:cs typeface="B Zar" pitchFamily="2" charset="-78"/>
              </a:rPr>
              <a:t> بصورت يك ملكول تك حلقوي </a:t>
            </a:r>
            <a:r>
              <a:rPr lang="en-US" sz="2800" dirty="0" smtClean="0">
                <a:cs typeface="B Zar" pitchFamily="2" charset="-78"/>
              </a:rPr>
              <a:t>DNA</a:t>
            </a:r>
            <a:r>
              <a:rPr lang="fa-IR" sz="2800" dirty="0" smtClean="0">
                <a:cs typeface="B Zar" pitchFamily="2" charset="-78"/>
              </a:rPr>
              <a:t> است.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8918"/>
            <a:ext cx="5867400" cy="680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03" y="0"/>
            <a:ext cx="74876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47744"/>
          <a:stretch>
            <a:fillRect/>
          </a:stretch>
        </p:blipFill>
        <p:spPr bwMode="auto">
          <a:xfrm>
            <a:off x="4572000" y="19050"/>
            <a:ext cx="4572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52256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0755"/>
            <a:ext cx="6172200" cy="68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47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670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42402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724400"/>
            <a:ext cx="462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743200"/>
            <a:ext cx="7230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47471"/>
            <a:ext cx="876300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در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Eukaryotic cells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بصورت چندين ملكول خطي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DNA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و معمولا در دوكپي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(homologous chromosomes)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موجود است.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بسته بندي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DNA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به شكل كروموزوم توسط پروتئين هايي صورت مي گيرد كه تا كنون پنج نوع از يك گروه آنها به نام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Histones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شناخته شده اند.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(H₁,H₂A,H₂B,H₃,H₄)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057400"/>
            <a:ext cx="8839200" cy="26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واژه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chromatin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به مجموع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DNA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و پروتئينهاي كروموزوم اطلاق مي گردد.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كوچكترين واحد اساسي ساختمان كروموزومها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Nucleosomes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هستند. كه شامل هشت ملكول از چهار نوع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Histon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(ازهر نوع دو ملكول) در وسط بصورت استوانه و چرخش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DNA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به دور آن مي باشد. 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1219200"/>
            <a:ext cx="8763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اطلاعات ژنتيكي از كروموزوم بايد به پروتئين هاي مختلف تبديل گردد تا فرايندهاي زيستی صورت پذيرد.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اولين مرحله از اين فرايند با ساختن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كه مكمل ژن مربوطه است، به اسم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(mRNA) messenger RNA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يا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 Transcript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است،</a:t>
            </a:r>
            <a:r>
              <a:rPr kumimoji="0" lang="fa-I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شروع مي شود.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به اين عمل نسخه برداري يا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Transcription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گفته مي شود. زيرا اطلاعات از يك زبان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Polynucleotides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به همان زبان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نسخه برداري شده است.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304800" y="838200"/>
            <a:ext cx="8458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آنزيمي كه به عنوان كاتاليزور در ساخت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mRNA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دخيل است به نام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 Polymerase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معروف است.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 Polymerase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در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E.coli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از پنج قسمت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(</a:t>
            </a:r>
            <a:r>
              <a:rPr lang="en-US" sz="2800" dirty="0" err="1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α₂ßß´σ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₁)</a:t>
            </a:r>
            <a:r>
              <a:rPr lang="fa-IR" sz="2800" dirty="0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تشكيل شده است.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تقريبا همه ژنها در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E.coli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توسط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پلي مراز مشابهي نسخه برداري مي شود. در صورتيكه در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B Zar" pitchFamily="2" charset="-78"/>
              </a:rPr>
              <a:t>Eukaryotes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تاكنون سه نوع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RNA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Zar" pitchFamily="2" charset="-78"/>
              </a:rPr>
              <a:t> پلي مراز مختلف شناخته شده است كه هر كدام مسئول نسخه برداري از ژنهاي مختلف است.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b="23109"/>
          <a:stretch>
            <a:fillRect/>
          </a:stretch>
        </p:blipFill>
        <p:spPr bwMode="auto">
          <a:xfrm>
            <a:off x="-1" y="0"/>
            <a:ext cx="47846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75928"/>
          <a:stretch>
            <a:fillRect/>
          </a:stretch>
        </p:blipFill>
        <p:spPr bwMode="auto">
          <a:xfrm>
            <a:off x="4800600" y="22860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1157</Words>
  <Application>Microsoft Office PowerPoint</Application>
  <PresentationFormat>On-screen Show (4:3)</PresentationFormat>
  <Paragraphs>87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B Zar</vt:lpstr>
      <vt:lpstr>Times New Roman</vt:lpstr>
      <vt:lpstr>SimSun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Dr.Mirlohi</cp:lastModifiedBy>
  <cp:revision>389</cp:revision>
  <dcterms:created xsi:type="dcterms:W3CDTF">2006-08-16T00:00:00Z</dcterms:created>
  <dcterms:modified xsi:type="dcterms:W3CDTF">2010-05-29T12:57:11Z</dcterms:modified>
</cp:coreProperties>
</file>