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0"/>
  </p:notesMasterIdLst>
  <p:sldIdLst>
    <p:sldId id="380" r:id="rId3"/>
    <p:sldId id="405" r:id="rId4"/>
    <p:sldId id="381" r:id="rId5"/>
    <p:sldId id="422" r:id="rId6"/>
    <p:sldId id="423" r:id="rId7"/>
    <p:sldId id="420" r:id="rId8"/>
    <p:sldId id="407" r:id="rId9"/>
    <p:sldId id="408" r:id="rId10"/>
    <p:sldId id="382" r:id="rId11"/>
    <p:sldId id="430" r:id="rId12"/>
    <p:sldId id="409" r:id="rId13"/>
    <p:sldId id="457" r:id="rId14"/>
    <p:sldId id="410" r:id="rId15"/>
    <p:sldId id="459" r:id="rId16"/>
    <p:sldId id="431" r:id="rId17"/>
    <p:sldId id="432" r:id="rId18"/>
    <p:sldId id="433" r:id="rId19"/>
    <p:sldId id="462" r:id="rId20"/>
    <p:sldId id="461" r:id="rId21"/>
    <p:sldId id="411" r:id="rId22"/>
    <p:sldId id="434" r:id="rId23"/>
    <p:sldId id="463" r:id="rId24"/>
    <p:sldId id="435" r:id="rId25"/>
    <p:sldId id="415" r:id="rId26"/>
    <p:sldId id="444" r:id="rId27"/>
    <p:sldId id="439" r:id="rId28"/>
    <p:sldId id="436" r:id="rId29"/>
    <p:sldId id="438" r:id="rId30"/>
    <p:sldId id="454" r:id="rId31"/>
    <p:sldId id="440" r:id="rId32"/>
    <p:sldId id="406" r:id="rId33"/>
    <p:sldId id="441" r:id="rId34"/>
    <p:sldId id="446" r:id="rId35"/>
    <p:sldId id="447" r:id="rId36"/>
    <p:sldId id="449" r:id="rId37"/>
    <p:sldId id="450" r:id="rId38"/>
    <p:sldId id="451" r:id="rId39"/>
  </p:sldIdLst>
  <p:sldSz cx="9144000" cy="6858000" type="screen4x3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B Zar" pitchFamily="2" charset="-78"/>
      <p:regular r:id="rId45"/>
      <p:bold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E5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09B06F-73F7-4C87-8590-87AD975DB61C}" type="datetimeFigureOut">
              <a:rPr lang="fa-IR"/>
              <a:pPr>
                <a:defRPr/>
              </a:pPr>
              <a:t>1431/09/05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617BBE-059E-404A-B922-C13A55E747C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6DA26-64DC-46F9-BBB2-4CDE7D5FF8A7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CDEB9-F687-43CD-8589-19C6F1A19249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75322-480D-416C-9CAC-571C1064860E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25200-CD7E-45B2-B4A7-11AA5E2F5E6E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0FAF88-7B11-41D0-9E83-570D08769B5E}" type="slidenum">
              <a:rPr lang="ar-SA"/>
              <a:pPr>
                <a:defRPr/>
              </a:pPr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69C4C-DCC4-4C85-9AC3-71C157B523A5}" type="slidenum">
              <a:rPr lang="ar-SA"/>
              <a:pPr>
                <a:defRPr/>
              </a:pPr>
              <a:t>19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4472F-87F2-4CB5-BF7E-72567D7CF03C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0C040-C262-4A29-B126-91B7090AA5DF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0ECB61-7135-4616-AEC0-2406300946E1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5530EB-A8BA-474F-BF6A-978684146807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9AFF1-239E-4441-96AC-8D7ACC4876CD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DB740-82C9-4E7F-9896-6D4B49C8EB14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9E60B-CEA2-4CAE-A726-E025C59B243A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C3EF7-4CD8-47A2-9A82-DEB43EFEDE01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F2C75-CCBA-4488-A3AF-B6168C023FCB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748B0-A909-4A12-8711-CC9D0BC7AFF3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65450-0A48-4AA2-B89D-70031939C42F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E6C6B-36E2-4432-9F5F-C2E5C803DC23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98772-73A1-42E3-9BE9-FF100A94FCEE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97D915-F096-4E2B-8793-37CB5766DF20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5988-1C5B-46D5-A675-6D97B5B21B70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FF3D-8FD8-4A74-B880-A7101E417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D303-EA3A-4AFA-91DA-0248CFCA2C88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6D2F-452E-4238-90EF-83D27360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BD19-24EE-4EFE-8254-C8BD20CBBDA2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566D-FE26-4D51-92EC-ED8D53239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78BC-B951-4034-8199-31F4F65B3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6D01-9F65-4828-BD29-6A4F7F923F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6D41-7127-456E-804B-745A3061C0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EA2E-8D31-4615-B972-63D7E74814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954C-1CC9-486D-A3BA-B783145960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6DE27-17A2-453B-8839-CF36993217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4EDE-7DB8-42BF-A1D1-B1576575C0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A44C-1976-453B-8F72-A19894F03D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1E6B-4C71-4B8F-8AE4-02E4834996DE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9FD6-3918-46B3-8444-9D092BE1F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178B1-5577-4F20-9511-609BFDA54DD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B134-3179-4A41-B85C-0B0804D2AE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8E6E-DFEB-459B-B613-2316BF367A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8D12-FCC4-4A4C-ACD0-2851A19832D6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EEBF-9BDA-4B0B-A8B2-30E005511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A731-4F88-41D1-8F3F-0C49FDC0ED6C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9859-37F9-4986-95BE-64C46F33B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95AB-B20B-4D7E-B48B-09EFA76D574C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F13E-B69B-4ED4-9552-CF41F9F0A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72CC-7444-4CE7-9879-065017B48F96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177C-A2C7-44E0-89DA-AA06C9AE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D981-6100-4C7C-AEB8-A278C5DDB281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B901-1559-43AE-A394-C5156D549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4216-97F2-4FBD-8BC8-FB85ADF7314F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F4A3-25A3-4539-98A5-BCA1EA68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39CC-4EB9-4C28-8128-B87DAB1707E5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514E-AA40-4602-A835-ED619D93A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5AC"/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91E91-D1C5-4275-B294-5EF7CDF64583}" type="datetime1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284956-6FAB-4B4E-A5EF-6A44A5AD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fld id="{DAD430F9-CB66-42F0-9C3A-E37F22B062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E09D0-8F59-4792-9D3C-BD3301743C4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04800" y="152400"/>
            <a:ext cx="8763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ماده ژنتيكي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 Genetic material </a:t>
            </a:r>
            <a:endParaRPr lang="en-US" sz="2400" b="1">
              <a:solidFill>
                <a:srgbClr val="0000FF"/>
              </a:solidFill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در گذشته مسئله اينكه ماده ژنتيكي از نسلي به نسل ديگر بصورت فيزيكي منتقل مي شود معلوم بود، ولي ماده آن شناخته نشده بود.</a:t>
            </a:r>
            <a:endParaRPr lang="en-US" sz="24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تا سال هاي دهه 1940 اكثرا فكر مي كردند كه ماده ژنتيكي پروتئين است زيرا:</a:t>
            </a:r>
            <a:endParaRPr lang="en-US" sz="24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fa-IR" sz="2400">
                <a:latin typeface="Calibri" pitchFamily="34" charset="0"/>
                <a:cs typeface="B Zar" pitchFamily="2" charset="-78"/>
              </a:rPr>
              <a:t>پروتئين بصورت فراوان در سلول ها یافت مي شود (50% وزن خشك سلول).</a:t>
            </a:r>
            <a:endParaRPr lang="en-US" sz="24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fa-IR" sz="2400">
                <a:latin typeface="Calibri" pitchFamily="34" charset="0"/>
                <a:cs typeface="B Zar" pitchFamily="2" charset="-78"/>
              </a:rPr>
              <a:t>ساختمان شيميايي اسيدهاي نوكلئيك </a:t>
            </a:r>
            <a:r>
              <a:rPr lang="en-US" sz="2400">
                <a:latin typeface="Calibri" pitchFamily="34" charset="0"/>
                <a:cs typeface="B Zar" pitchFamily="2" charset="-78"/>
              </a:rPr>
              <a:t>(Nucleic acid)</a:t>
            </a:r>
            <a:endParaRPr lang="fa-IR" sz="2400">
              <a:latin typeface="Calibri" pitchFamily="34" charset="0"/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endParaRPr lang="fa-IR" sz="2400">
              <a:latin typeface="Calibri" pitchFamily="34" charset="0"/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endParaRPr lang="fa-IR" sz="2400">
              <a:latin typeface="Calibri" pitchFamily="34" charset="0"/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endParaRPr lang="fa-IR" sz="24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Arial" charset="0"/>
              <a:buChar char="•"/>
            </a:pPr>
            <a:r>
              <a:rPr lang="fa-IR" sz="2400">
                <a:latin typeface="Calibri" pitchFamily="34" charset="0"/>
                <a:cs typeface="B Zar" pitchFamily="2" charset="-78"/>
              </a:rPr>
              <a:t>بيشتر تحقيقات در قسمت ژنتيكي انتقالي و موتاسيون متمركز شده بود. 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Transmission Genetics and Mutation   </a:t>
            </a:r>
          </a:p>
          <a:p>
            <a:pPr algn="r" rtl="1" eaLnBrk="0" hangingPunct="0">
              <a:lnSpc>
                <a:spcPct val="150000"/>
              </a:lnSpc>
            </a:pPr>
            <a:endParaRPr lang="en-US" sz="2400">
              <a:cs typeface="B Zar" pitchFamily="2" charset="-78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838200" y="3429000"/>
            <a:ext cx="800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   *ارتباطشان درست شناخته نشده بود.</a:t>
            </a:r>
            <a:endParaRPr lang="en-US" sz="24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   *نسبت شان درست شناخته نشده بود.</a:t>
            </a:r>
            <a:endParaRPr lang="en-US" sz="24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   *فكر مي كردند ساده تر از آن است كه بتوان مقدار تنوع موجود را حاصل كند.</a:t>
            </a:r>
            <a:endParaRPr lang="fa-IR" sz="240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3C19-F50C-4802-9D7F-763322B2D43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28600" y="381000"/>
            <a:ext cx="8534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قند پنج كربني در </a:t>
            </a:r>
            <a:r>
              <a:rPr lang="en-US" sz="2800">
                <a:latin typeface="Calibri" pitchFamily="34" charset="0"/>
                <a:cs typeface="B Zar" pitchFamily="2" charset="-78"/>
              </a:rPr>
              <a:t>RNA</a:t>
            </a:r>
            <a:r>
              <a:rPr lang="fa-IR" sz="2800">
                <a:latin typeface="Calibri" pitchFamily="34" charset="0"/>
                <a:cs typeface="B Zar" pitchFamily="2" charset="-78"/>
              </a:rPr>
              <a:t>، ريبوز</a:t>
            </a:r>
            <a:r>
              <a:rPr lang="en-US" sz="2800">
                <a:latin typeface="Calibri" pitchFamily="34" charset="0"/>
                <a:cs typeface="B Zar" pitchFamily="2" charset="-78"/>
              </a:rPr>
              <a:t> (Ribose)</a:t>
            </a:r>
            <a:r>
              <a:rPr lang="fa-IR" sz="2800">
                <a:latin typeface="Calibri" pitchFamily="34" charset="0"/>
                <a:cs typeface="B Zar" pitchFamily="2" charset="-78"/>
              </a:rPr>
              <a:t> است</a:t>
            </a:r>
          </a:p>
          <a:p>
            <a:pPr algn="r" rtl="1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 	</a:t>
            </a:r>
            <a:r>
              <a:rPr lang="en-US" sz="2800">
                <a:latin typeface="Calibri" pitchFamily="34" charset="0"/>
                <a:cs typeface="B Zar" pitchFamily="2" charset="-78"/>
              </a:rPr>
              <a:t>Ribo Nucleic Acid</a:t>
            </a:r>
            <a:endParaRPr lang="fa-IR" sz="28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 قند پنج كربني در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</a:t>
            </a:r>
            <a:r>
              <a:rPr lang="fa-IR" sz="2800">
                <a:latin typeface="Calibri" pitchFamily="34" charset="0"/>
                <a:cs typeface="B Zar" pitchFamily="2" charset="-78"/>
              </a:rPr>
              <a:t>، دي اكسي ريبوز </a:t>
            </a:r>
            <a:r>
              <a:rPr lang="en-US" sz="2800">
                <a:latin typeface="Calibri" pitchFamily="34" charset="0"/>
                <a:cs typeface="B Zar" pitchFamily="2" charset="-78"/>
              </a:rPr>
              <a:t> (Dioxyribose) </a:t>
            </a:r>
            <a:r>
              <a:rPr lang="fa-IR" sz="2800">
                <a:latin typeface="Calibri" pitchFamily="34" charset="0"/>
                <a:cs typeface="B Zar" pitchFamily="2" charset="-78"/>
              </a:rPr>
              <a:t>است.</a:t>
            </a:r>
            <a:r>
              <a:rPr lang="en-US" sz="2800">
                <a:latin typeface="Calibri" pitchFamily="34" charset="0"/>
                <a:cs typeface="B Zar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en-US" sz="2800">
                <a:latin typeface="Calibri" pitchFamily="34" charset="0"/>
                <a:cs typeface="B Zar" pitchFamily="2" charset="-78"/>
              </a:rPr>
              <a:t>Dioxyribo Nucleic Acid</a:t>
            </a:r>
            <a:endParaRPr lang="fa-IR" sz="28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بازهاي نيتروژني شامل:</a:t>
            </a:r>
            <a:endParaRPr lang="en-US" sz="28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fa-IR" sz="2800">
                <a:latin typeface="Calibri" pitchFamily="34" charset="0"/>
                <a:cs typeface="B Zar" pitchFamily="2" charset="-78"/>
              </a:rPr>
              <a:t>آدنين     </a:t>
            </a:r>
            <a:r>
              <a:rPr lang="en-US" sz="2800">
                <a:latin typeface="Calibri" pitchFamily="34" charset="0"/>
                <a:cs typeface="B Zar" pitchFamily="2" charset="-78"/>
              </a:rPr>
              <a:t>Adenine        </a:t>
            </a:r>
            <a:endParaRPr lang="en-US" sz="28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fa-IR" sz="2800">
                <a:latin typeface="Calibri" pitchFamily="34" charset="0"/>
                <a:cs typeface="B Zar" pitchFamily="2" charset="-78"/>
              </a:rPr>
              <a:t>گوانين</a:t>
            </a:r>
            <a:r>
              <a:rPr lang="en-US" sz="2800">
                <a:latin typeface="Calibri" pitchFamily="34" charset="0"/>
                <a:cs typeface="B Zar" pitchFamily="2" charset="-78"/>
              </a:rPr>
              <a:t>Guanine        </a:t>
            </a:r>
            <a:endParaRPr lang="en-US" sz="28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fa-IR" sz="2800">
                <a:latin typeface="Calibri" pitchFamily="34" charset="0"/>
                <a:cs typeface="B Zar" pitchFamily="2" charset="-78"/>
              </a:rPr>
              <a:t>سيتوسين     </a:t>
            </a:r>
            <a:r>
              <a:rPr lang="en-US" sz="2800">
                <a:latin typeface="Calibri" pitchFamily="34" charset="0"/>
                <a:cs typeface="B Zar" pitchFamily="2" charset="-78"/>
              </a:rPr>
              <a:t>Cytosine</a:t>
            </a:r>
            <a:endParaRPr lang="en-US" sz="28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fa-IR" sz="2800">
                <a:latin typeface="Calibri" pitchFamily="34" charset="0"/>
                <a:cs typeface="B Zar" pitchFamily="2" charset="-78"/>
              </a:rPr>
              <a:t>تيمين     </a:t>
            </a:r>
            <a:r>
              <a:rPr lang="en-US" sz="2800">
                <a:latin typeface="Calibri" pitchFamily="34" charset="0"/>
                <a:cs typeface="B Zar" pitchFamily="2" charset="-78"/>
              </a:rPr>
              <a:t>Thymine    </a:t>
            </a:r>
            <a:endParaRPr lang="en-US" sz="280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3DE1-56D2-4858-B8FF-10C2C347274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19200"/>
            <a:ext cx="8839200" cy="427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ure 1-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93800"/>
            <a:ext cx="85312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Figure 1.4a </a:t>
            </a:r>
            <a:r>
              <a:rPr lang="en-US" sz="1100" i="1"/>
              <a:t> Genomes 3 </a:t>
            </a:r>
            <a:r>
              <a:rPr lang="en-US" sz="1100"/>
              <a:t>(© Garland Science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8E5E0-5683-4FE9-9437-4A14BB01BEA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971800"/>
            <a:ext cx="5715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/>
          <a:srcRect l="4349" t="5911"/>
          <a:stretch>
            <a:fillRect/>
          </a:stretch>
        </p:blipFill>
        <p:spPr bwMode="auto">
          <a:xfrm>
            <a:off x="0" y="0"/>
            <a:ext cx="533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Figure 1.5 </a:t>
            </a:r>
            <a:r>
              <a:rPr lang="en-US" sz="1100" i="1"/>
              <a:t> Genomes 3 </a:t>
            </a:r>
            <a:r>
              <a:rPr lang="en-US" sz="1100"/>
              <a:t>(© Garland Science 2007)</a:t>
            </a:r>
          </a:p>
        </p:txBody>
      </p:sp>
      <p:pic>
        <p:nvPicPr>
          <p:cNvPr id="17411" name="Picture 4" descr="figure 1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379413"/>
            <a:ext cx="73660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23156-3711-4514-9121-97808C1D9A4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62000" y="685800"/>
            <a:ext cx="8077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در </a:t>
            </a:r>
            <a:r>
              <a:rPr lang="en-US" sz="2800">
                <a:latin typeface="Calibri" pitchFamily="34" charset="0"/>
                <a:cs typeface="B Zar" pitchFamily="2" charset="-78"/>
              </a:rPr>
              <a:t>RNA</a:t>
            </a:r>
            <a:r>
              <a:rPr lang="fa-IR" sz="2800">
                <a:latin typeface="Calibri" pitchFamily="34" charset="0"/>
                <a:cs typeface="B Zar" pitchFamily="2" charset="-78"/>
              </a:rPr>
              <a:t> بجاي</a:t>
            </a:r>
            <a:r>
              <a:rPr lang="en-US" sz="2800">
                <a:latin typeface="Calibri" pitchFamily="34" charset="0"/>
                <a:cs typeface="B Zar" pitchFamily="2" charset="-78"/>
              </a:rPr>
              <a:t>Thymine </a:t>
            </a:r>
            <a:r>
              <a:rPr lang="fa-IR" sz="2800">
                <a:latin typeface="Calibri" pitchFamily="34" charset="0"/>
                <a:cs typeface="B Zar" pitchFamily="2" charset="-78"/>
              </a:rPr>
              <a:t> باز نيتروژني ديگري بنام </a:t>
            </a:r>
            <a:r>
              <a:rPr lang="en-US" sz="2800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Uracil</a:t>
            </a:r>
            <a:r>
              <a:rPr lang="fa-IR" sz="2800">
                <a:latin typeface="Calibri" pitchFamily="34" charset="0"/>
                <a:cs typeface="B Zar" pitchFamily="2" charset="-78"/>
              </a:rPr>
              <a:t> وجود دارد.</a:t>
            </a:r>
            <a:endParaRPr lang="en-US" sz="280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81000" y="1981200"/>
            <a:ext cx="838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به تركيب قند پنج كربني و يكي از بازهاي نيتروژني </a:t>
            </a:r>
            <a:r>
              <a:rPr lang="en-US" sz="2800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Nucleoside</a:t>
            </a:r>
            <a:r>
              <a:rPr lang="fa-IR" sz="2800">
                <a:latin typeface="Calibri" pitchFamily="34" charset="0"/>
                <a:cs typeface="B Zar" pitchFamily="2" charset="-78"/>
              </a:rPr>
              <a:t> گويند. در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 </a:t>
            </a:r>
            <a:r>
              <a:rPr lang="fa-IR" sz="2800">
                <a:latin typeface="Calibri" pitchFamily="34" charset="0"/>
                <a:cs typeface="B Zar" pitchFamily="2" charset="-78"/>
              </a:rPr>
              <a:t> آدنين با تيمين جفت شده و سيتوزين با گوانين جفت می شود. بنابراين انتظار مي رود در موجودات مختلف روابط زير حاكم باشد.</a:t>
            </a:r>
            <a:endParaRPr lang="en-US" sz="280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762000" y="4572000"/>
            <a:ext cx="4643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latin typeface="Calibri" pitchFamily="34" charset="0"/>
              </a:rPr>
              <a:t>A=T          A/T=1</a:t>
            </a:r>
            <a:endParaRPr lang="en-US" sz="3200"/>
          </a:p>
          <a:p>
            <a:pPr eaLnBrk="0" hangingPunct="0"/>
            <a:r>
              <a:rPr lang="en-US" sz="3200">
                <a:latin typeface="Calibri" pitchFamily="34" charset="0"/>
              </a:rPr>
              <a:t>G=C         G/C=1</a:t>
            </a:r>
            <a:endParaRPr lang="en-US" sz="3200"/>
          </a:p>
          <a:p>
            <a:pPr eaLnBrk="0" hangingPunct="0"/>
            <a:r>
              <a:rPr lang="en-US" sz="3200">
                <a:latin typeface="Calibri" pitchFamily="34" charset="0"/>
              </a:rPr>
              <a:t>A+C=T+G               A+T≠C+G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A98C1-B389-41E5-9044-ABB9CFF9D59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81000" y="381000"/>
            <a:ext cx="84677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مثلا اگر درصد </a:t>
            </a:r>
            <a:r>
              <a:rPr lang="en-US" sz="2800">
                <a:latin typeface="Calibri" pitchFamily="34" charset="0"/>
                <a:cs typeface="B Zar" pitchFamily="2" charset="-78"/>
              </a:rPr>
              <a:t>GC</a:t>
            </a:r>
            <a:r>
              <a:rPr lang="fa-IR" sz="2800">
                <a:latin typeface="Calibri" pitchFamily="34" charset="0"/>
                <a:cs typeface="B Zar" pitchFamily="2" charset="-78"/>
              </a:rPr>
              <a:t> برابر 40% باشد: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en-US" sz="2800">
                <a:latin typeface="Calibri" pitchFamily="34" charset="0"/>
                <a:cs typeface="B Zar" pitchFamily="2" charset="-78"/>
              </a:rPr>
              <a:t>G=20%     A=30%</a:t>
            </a:r>
            <a:endParaRPr lang="en-US" sz="28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en-US" sz="2800">
                <a:cs typeface="B Zar" pitchFamily="2" charset="-78"/>
              </a:rPr>
              <a:t>C=20%     T=30%</a:t>
            </a:r>
            <a:r>
              <a:rPr lang="en-US" sz="2000">
                <a:cs typeface="B Zar" pitchFamily="2" charset="-78"/>
              </a:rPr>
              <a:t> </a:t>
            </a:r>
            <a:endParaRPr lang="en-US" sz="3600">
              <a:cs typeface="B Zar" pitchFamily="2" charset="-7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87169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68414-3BCA-4FF6-BD48-7D428D2326E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ساختمان فيزيكي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DNA‌</a:t>
            </a:r>
            <a:r>
              <a:rPr lang="fa-IR" sz="2800">
                <a:latin typeface="Calibri" pitchFamily="34" charset="0"/>
                <a:cs typeface="B Zar" pitchFamily="2" charset="-78"/>
              </a:rPr>
              <a:t> و مدل واتسون وكريك: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ساختمان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</a:t>
            </a:r>
            <a:r>
              <a:rPr lang="fa-IR" sz="2800">
                <a:latin typeface="Calibri" pitchFamily="34" charset="0"/>
                <a:cs typeface="B Zar" pitchFamily="2" charset="-78"/>
              </a:rPr>
              <a:t> براساس نظريه يا مدل فوق </a:t>
            </a:r>
            <a:r>
              <a:rPr lang="en-US" sz="2800">
                <a:latin typeface="Calibri" pitchFamily="34" charset="0"/>
                <a:cs typeface="B Zar" pitchFamily="2" charset="-78"/>
              </a:rPr>
              <a:t>Double helix</a:t>
            </a:r>
            <a:r>
              <a:rPr lang="fa-IR" sz="2800">
                <a:latin typeface="Calibri" pitchFamily="34" charset="0"/>
                <a:cs typeface="B Zar" pitchFamily="2" charset="-78"/>
              </a:rPr>
              <a:t> است، يعني دو رشته اي است. با خصوصيت زير: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fa-IR" sz="2800">
                <a:latin typeface="Calibri" pitchFamily="34" charset="0"/>
                <a:cs typeface="B Zar" pitchFamily="2" charset="-78"/>
              </a:rPr>
              <a:t>از دو </a:t>
            </a:r>
            <a:r>
              <a:rPr lang="en-US" sz="2800">
                <a:latin typeface="Calibri" pitchFamily="34" charset="0"/>
                <a:cs typeface="B Zar" pitchFamily="2" charset="-78"/>
              </a:rPr>
              <a:t>Poly nucleotide</a:t>
            </a:r>
            <a:r>
              <a:rPr lang="fa-IR" sz="2800">
                <a:latin typeface="Calibri" pitchFamily="34" charset="0"/>
                <a:cs typeface="B Zar" pitchFamily="2" charset="-78"/>
              </a:rPr>
              <a:t> تشكيل شده است.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fa-IR" sz="2800">
                <a:latin typeface="Calibri" pitchFamily="34" charset="0"/>
                <a:cs typeface="B Zar" pitchFamily="2" charset="-78"/>
              </a:rPr>
              <a:t>بازهاي نيتروژني در داخل </a:t>
            </a:r>
            <a:r>
              <a:rPr lang="en-US" sz="2800">
                <a:latin typeface="Calibri" pitchFamily="34" charset="0"/>
                <a:cs typeface="B Zar" pitchFamily="2" charset="-78"/>
              </a:rPr>
              <a:t> Double helix</a:t>
            </a:r>
            <a:r>
              <a:rPr lang="fa-IR" sz="2800">
                <a:latin typeface="Calibri" pitchFamily="34" charset="0"/>
                <a:cs typeface="B Zar" pitchFamily="2" charset="-78"/>
              </a:rPr>
              <a:t>‌بر روي هم چيده شده اند.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fa-IR" sz="2800">
                <a:latin typeface="Calibri" pitchFamily="34" charset="0"/>
                <a:cs typeface="B Zar" pitchFamily="2" charset="-78"/>
              </a:rPr>
              <a:t>بازهاي دو رشته توسط باندهاي هيدروژني به هم متصلند.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fa-IR" sz="2800">
                <a:latin typeface="Calibri" pitchFamily="34" charset="0"/>
                <a:cs typeface="B Zar" pitchFamily="2" charset="-78"/>
              </a:rPr>
              <a:t>ده جفت باز در هر چرخش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</a:t>
            </a:r>
            <a:r>
              <a:rPr lang="fa-IR" sz="2800">
                <a:latin typeface="Calibri" pitchFamily="34" charset="0"/>
                <a:cs typeface="B Zar" pitchFamily="2" charset="-78"/>
              </a:rPr>
              <a:t> قرار دارد.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fa-IR" sz="2800">
                <a:latin typeface="Calibri" pitchFamily="34" charset="0"/>
                <a:cs typeface="B Zar" pitchFamily="2" charset="-78"/>
              </a:rPr>
              <a:t>دو رشته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</a:t>
            </a:r>
            <a:r>
              <a:rPr lang="fa-IR" sz="2800">
                <a:latin typeface="Calibri" pitchFamily="34" charset="0"/>
                <a:cs typeface="B Zar" pitchFamily="2" charset="-78"/>
              </a:rPr>
              <a:t> غير موازي هستند.</a:t>
            </a:r>
            <a:r>
              <a:rPr lang="en-US" sz="2800">
                <a:latin typeface="Calibri" pitchFamily="34" charset="0"/>
                <a:cs typeface="B Zar" pitchFamily="2" charset="-78"/>
              </a:rPr>
              <a:t>(Anti parallel) 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en-US" sz="2800">
                <a:latin typeface="Calibri" pitchFamily="34" charset="0"/>
                <a:cs typeface="B Zar" pitchFamily="2" charset="-78"/>
              </a:rPr>
              <a:t>Double helix</a:t>
            </a:r>
            <a:r>
              <a:rPr lang="fa-IR" sz="2800">
                <a:latin typeface="Calibri" pitchFamily="34" charset="0"/>
                <a:cs typeface="B Zar" pitchFamily="2" charset="-78"/>
              </a:rPr>
              <a:t> داراي دو فرو رفتگي است.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en-US" sz="2800">
                <a:latin typeface="Calibri" pitchFamily="34" charset="0"/>
                <a:cs typeface="B Zar" pitchFamily="2" charset="-78"/>
              </a:rPr>
              <a:t>Double helix</a:t>
            </a:r>
            <a:r>
              <a:rPr lang="fa-IR" sz="2800">
                <a:latin typeface="Calibri" pitchFamily="34" charset="0"/>
                <a:cs typeface="B Zar" pitchFamily="2" charset="-78"/>
              </a:rPr>
              <a:t> راست دست است.</a:t>
            </a:r>
            <a:r>
              <a:rPr lang="en-US" sz="2800">
                <a:latin typeface="Calibri" pitchFamily="34" charset="0"/>
                <a:cs typeface="B Zar" pitchFamily="2" charset="-78"/>
              </a:rPr>
              <a:t>(Right-handed)</a:t>
            </a:r>
            <a:endParaRPr lang="en-US" sz="360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5263-0CD7-4B0B-8A87-63D12DEC34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1507" name="Picture 5" descr="figure 1-0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919288"/>
            <a:ext cx="853598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Figure 1.8a </a:t>
            </a:r>
            <a:r>
              <a:rPr lang="en-US" sz="1100" i="1"/>
              <a:t> Genomes 3 </a:t>
            </a:r>
            <a:r>
              <a:rPr lang="en-US" sz="1100"/>
              <a:t>(© Garland Science 2007)</a:t>
            </a:r>
          </a:p>
        </p:txBody>
      </p:sp>
      <p:pic>
        <p:nvPicPr>
          <p:cNvPr id="22531" name="Picture 4" descr="figure 1-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379413"/>
            <a:ext cx="7627937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EC47C-A574-404E-8D36-853C30653EF6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9144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52400"/>
            <a:ext cx="8686800" cy="6526213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77385-8DEE-4F27-908B-DA3E3FF7CA4A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0A5F-EDAB-4C43-931B-BDC2D2278A7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b="17830"/>
          <a:stretch>
            <a:fillRect/>
          </a:stretch>
        </p:blipFill>
        <p:spPr bwMode="auto">
          <a:xfrm>
            <a:off x="228600" y="0"/>
            <a:ext cx="44958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 t="82234"/>
          <a:stretch>
            <a:fillRect/>
          </a:stretch>
        </p:blipFill>
        <p:spPr bwMode="auto">
          <a:xfrm>
            <a:off x="4800600" y="334963"/>
            <a:ext cx="43434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figure 1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40560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re 1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52500"/>
            <a:ext cx="853122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Figure 1.11 </a:t>
            </a:r>
            <a:r>
              <a:rPr lang="en-US" sz="1100" i="1"/>
              <a:t> Genomes 3 </a:t>
            </a:r>
            <a:r>
              <a:rPr lang="en-US" sz="1100"/>
              <a:t>(© Garland Science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55A3F-4201-42A5-A343-80F9B541384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همانندسازي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</a:t>
            </a:r>
            <a:r>
              <a:rPr lang="fa-IR" sz="2400">
                <a:latin typeface="Calibri" pitchFamily="34" charset="0"/>
                <a:cs typeface="B Zar" pitchFamily="2" charset="-78"/>
              </a:rPr>
              <a:t> : </a:t>
            </a:r>
            <a:r>
              <a:rPr lang="en-US" sz="2400">
                <a:latin typeface="Calibri" pitchFamily="34" charset="0"/>
                <a:cs typeface="B Zar" pitchFamily="2" charset="-78"/>
              </a:rPr>
              <a:t>(DNA Replication)</a:t>
            </a:r>
            <a:endParaRPr lang="en-US" sz="24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همانند سازي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DNA‌</a:t>
            </a:r>
            <a:r>
              <a:rPr lang="fa-IR" sz="2400">
                <a:latin typeface="Calibri" pitchFamily="34" charset="0"/>
                <a:cs typeface="B Zar" pitchFamily="2" charset="-78"/>
              </a:rPr>
              <a:t> بصورت نيمه حفاظتي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Semi conservative</a:t>
            </a:r>
            <a:r>
              <a:rPr lang="fa-IR" sz="2400">
                <a:latin typeface="Calibri" pitchFamily="34" charset="0"/>
                <a:cs typeface="B Zar" pitchFamily="2" charset="-78"/>
              </a:rPr>
              <a:t> است. بدين معني كه هر رشته بعنوان لوح </a:t>
            </a:r>
            <a:r>
              <a:rPr lang="en-US" sz="2400">
                <a:latin typeface="Calibri" pitchFamily="34" charset="0"/>
                <a:cs typeface="B Zar" pitchFamily="2" charset="-78"/>
              </a:rPr>
              <a:t>(Template)</a:t>
            </a:r>
            <a:r>
              <a:rPr lang="fa-IR" sz="2400">
                <a:latin typeface="Calibri" pitchFamily="34" charset="0"/>
                <a:cs typeface="B Zar" pitchFamily="2" charset="-78"/>
              </a:rPr>
              <a:t> براي ساختن رشته جديد قرار مي گيرد.</a:t>
            </a:r>
            <a:endParaRPr lang="en-US" sz="24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قبل از اينكه نظريه نيمه حفظ شده همانند سازي كاملا به اثبات برسد دو نظريه ديگر نيز ارائه شده بود:</a:t>
            </a:r>
            <a:endParaRPr lang="en-US" sz="2400">
              <a:cs typeface="B Zar" pitchFamily="2" charset="-78"/>
            </a:endParaRPr>
          </a:p>
          <a:p>
            <a:pPr algn="just" eaLnBrk="0" hangingPunct="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  <a:cs typeface="B Zar" pitchFamily="2" charset="-78"/>
              </a:rPr>
              <a:t>Conservative </a:t>
            </a:r>
            <a:endParaRPr lang="en-US" sz="2400">
              <a:cs typeface="B Zar" pitchFamily="2" charset="-78"/>
            </a:endParaRPr>
          </a:p>
          <a:p>
            <a:pPr algn="just" eaLnBrk="0" hangingPunct="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  <a:cs typeface="B Zar" pitchFamily="2" charset="-78"/>
              </a:rPr>
              <a:t>Dispersive</a:t>
            </a:r>
            <a:endParaRPr lang="en-US" sz="2400">
              <a:cs typeface="B Zar" pitchFamily="2" charset="-78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76200" y="43434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 eaLnBrk="0" hangingPunct="0"/>
            <a:r>
              <a:rPr lang="fa-IR" sz="2400">
                <a:latin typeface="Calibri" pitchFamily="34" charset="0"/>
                <a:cs typeface="B Zar" pitchFamily="2" charset="-78"/>
              </a:rPr>
              <a:t>يكي از آزمايشات مهمي كه ثابت كرده است همانند سازي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</a:t>
            </a:r>
            <a:r>
              <a:rPr lang="fa-IR" sz="2400">
                <a:latin typeface="Calibri" pitchFamily="34" charset="0"/>
                <a:cs typeface="B Zar" pitchFamily="2" charset="-78"/>
              </a:rPr>
              <a:t> نيمه حفاظت شده است، آزمايش</a:t>
            </a:r>
            <a:r>
              <a:rPr lang="en-US" sz="2400">
                <a:latin typeface="Calibri" pitchFamily="34" charset="0"/>
                <a:cs typeface="B Zar" pitchFamily="2" charset="-78"/>
              </a:rPr>
              <a:t>  </a:t>
            </a:r>
            <a:r>
              <a:rPr lang="fa-IR" sz="2400">
                <a:latin typeface="Calibri" pitchFamily="34" charset="0"/>
                <a:cs typeface="B Zar" pitchFamily="2" charset="-78"/>
              </a:rPr>
              <a:t> </a:t>
            </a:r>
            <a:r>
              <a:rPr lang="en-US" sz="2400">
                <a:latin typeface="Calibri" pitchFamily="34" charset="0"/>
                <a:cs typeface="B Zar" pitchFamily="2" charset="-78"/>
              </a:rPr>
              <a:t>Meselson and Stahl</a:t>
            </a:r>
            <a:r>
              <a:rPr lang="fa-IR" sz="2400">
                <a:latin typeface="Calibri" pitchFamily="34" charset="0"/>
                <a:cs typeface="B Zar" pitchFamily="2" charset="-78"/>
              </a:rPr>
              <a:t> است.</a:t>
            </a:r>
            <a:endParaRPr lang="en-US" sz="240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B5BF9-F750-4D9F-9D9A-7C705901269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838200"/>
            <a:ext cx="8839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15D30-7A8B-4745-BABC-D6F0BF1F355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3092"/>
          <a:stretch>
            <a:fillRect/>
          </a:stretch>
        </p:blipFill>
        <p:spPr>
          <a:xfrm>
            <a:off x="415925" y="0"/>
            <a:ext cx="5832475" cy="6858000"/>
          </a:xfrm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 t="86908"/>
          <a:stretch>
            <a:fillRect/>
          </a:stretch>
        </p:blipFill>
        <p:spPr bwMode="auto">
          <a:xfrm>
            <a:off x="3505200" y="13716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34A36-A6D5-4CBD-9E9D-5E38D967714A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53202-EA41-425B-9B22-C8956ACAB76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52400" y="260350"/>
            <a:ext cx="8763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Calibri" pitchFamily="34" charset="0"/>
              </a:rPr>
              <a:t>The mechanism of DNA replication:</a:t>
            </a:r>
            <a:endParaRPr lang="en-US" sz="24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شكته شدن باندهاي بين بازها در منطقه اي بنام </a:t>
            </a:r>
            <a:r>
              <a:rPr lang="en-US" sz="2400">
                <a:latin typeface="Calibri" pitchFamily="34" charset="0"/>
                <a:cs typeface="B Zar" pitchFamily="2" charset="-78"/>
              </a:rPr>
              <a:t>Replication Origin</a:t>
            </a:r>
            <a:r>
              <a:rPr lang="fa-IR" sz="2400">
                <a:latin typeface="Calibri" pitchFamily="34" charset="0"/>
                <a:cs typeface="B Zar" pitchFamily="2" charset="-78"/>
              </a:rPr>
              <a:t> شروع مي شود.</a:t>
            </a:r>
            <a:endParaRPr lang="en-US" sz="24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آنزيم مسئول باز كردن دو رشته </a:t>
            </a:r>
            <a:r>
              <a:rPr lang="en-US" sz="2400">
                <a:latin typeface="Calibri" pitchFamily="34" charset="0"/>
                <a:cs typeface="B Zar" pitchFamily="2" charset="-78"/>
              </a:rPr>
              <a:t>helicase</a:t>
            </a:r>
            <a:r>
              <a:rPr lang="fa-IR" sz="2400">
                <a:latin typeface="Calibri" pitchFamily="34" charset="0"/>
                <a:cs typeface="B Zar" pitchFamily="2" charset="-78"/>
              </a:rPr>
              <a:t> مي باشد.</a:t>
            </a:r>
            <a:endParaRPr lang="en-US" sz="24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منطقه اي كه دو رشته از هم جدا شده و پلي نوكلئوتيدهاي جديد درحال ساخته شدن هستند </a:t>
            </a:r>
            <a:r>
              <a:rPr lang="en-US" sz="2400">
                <a:latin typeface="Calibri" pitchFamily="34" charset="0"/>
                <a:cs typeface="B Zar" pitchFamily="2" charset="-78"/>
              </a:rPr>
              <a:t>“Replication fork”</a:t>
            </a:r>
            <a:r>
              <a:rPr lang="fa-IR" sz="2400">
                <a:latin typeface="Calibri" pitchFamily="34" charset="0"/>
                <a:cs typeface="B Zar" pitchFamily="2" charset="-78"/>
              </a:rPr>
              <a:t> نام دارد.</a:t>
            </a:r>
            <a:endParaRPr lang="en-US" sz="24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آنزيم مسئول ساختن رشته جديد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</a:t>
            </a:r>
            <a:r>
              <a:rPr lang="fa-IR" sz="2400">
                <a:latin typeface="Calibri" pitchFamily="34" charset="0"/>
                <a:cs typeface="B Zar" pitchFamily="2" charset="-78"/>
              </a:rPr>
              <a:t> را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DNA-Polymerase</a:t>
            </a:r>
            <a:r>
              <a:rPr lang="fa-IR" sz="2400">
                <a:latin typeface="Calibri" pitchFamily="34" charset="0"/>
                <a:cs typeface="B Zar" pitchFamily="2" charset="-78"/>
              </a:rPr>
              <a:t> گويند.</a:t>
            </a:r>
            <a:endParaRPr lang="en-US" sz="24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اين آنزيم قادر است فقط در جهت </a:t>
            </a:r>
            <a:r>
              <a:rPr lang="en-US" sz="2400">
                <a:latin typeface="Calibri" pitchFamily="34" charset="0"/>
                <a:cs typeface="B Zar" pitchFamily="2" charset="-78"/>
              </a:rPr>
              <a:t>5' </a:t>
            </a:r>
            <a:r>
              <a:rPr lang="fa-IR" sz="2400">
                <a:latin typeface="Calibri" pitchFamily="34" charset="0"/>
                <a:cs typeface="B Zar" pitchFamily="2" charset="-78"/>
                <a:sym typeface="Wingdings" pitchFamily="2" charset="2"/>
              </a:rPr>
              <a:t></a:t>
            </a:r>
            <a:r>
              <a:rPr lang="en-US" sz="2400">
                <a:latin typeface="Calibri" pitchFamily="34" charset="0"/>
                <a:cs typeface="B Zar" pitchFamily="2" charset="-78"/>
              </a:rPr>
              <a:t> 3'</a:t>
            </a:r>
            <a:r>
              <a:rPr lang="fa-IR" sz="2400">
                <a:latin typeface="Calibri" pitchFamily="34" charset="0"/>
                <a:cs typeface="B Zar" pitchFamily="2" charset="-78"/>
              </a:rPr>
              <a:t> ،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</a:t>
            </a:r>
            <a:r>
              <a:rPr lang="fa-IR" sz="2400">
                <a:latin typeface="Calibri" pitchFamily="34" charset="0"/>
                <a:cs typeface="B Zar" pitchFamily="2" charset="-78"/>
              </a:rPr>
              <a:t> را سنتز كند بنابراين يك رشته را بصورت پيوسته مي سازد كه به </a:t>
            </a:r>
            <a:r>
              <a:rPr lang="en-US" sz="2400">
                <a:latin typeface="Calibri" pitchFamily="34" charset="0"/>
                <a:cs typeface="B Zar" pitchFamily="2" charset="-78"/>
              </a:rPr>
              <a:t>Leading strand</a:t>
            </a:r>
            <a:r>
              <a:rPr lang="fa-IR" sz="2400">
                <a:latin typeface="Calibri" pitchFamily="34" charset="0"/>
                <a:cs typeface="B Zar" pitchFamily="2" charset="-78"/>
              </a:rPr>
              <a:t> معروف است و رشته ديگر را بصورت گسسته مي سازد كه به </a:t>
            </a:r>
            <a:r>
              <a:rPr lang="en-US" sz="2400">
                <a:latin typeface="Calibri" pitchFamily="34" charset="0"/>
                <a:cs typeface="B Zar" pitchFamily="2" charset="-78"/>
              </a:rPr>
              <a:t>Lagging strand</a:t>
            </a:r>
            <a:r>
              <a:rPr lang="fa-IR" sz="2400">
                <a:latin typeface="Calibri" pitchFamily="34" charset="0"/>
                <a:cs typeface="B Zar" pitchFamily="2" charset="-78"/>
              </a:rPr>
              <a:t> معروف است.</a:t>
            </a:r>
            <a:endParaRPr lang="en-US" sz="24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شروع ساختن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</a:t>
            </a:r>
            <a:r>
              <a:rPr lang="fa-IR" sz="2400">
                <a:latin typeface="Calibri" pitchFamily="34" charset="0"/>
                <a:cs typeface="B Zar" pitchFamily="2" charset="-78"/>
              </a:rPr>
              <a:t> توسط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</a:t>
            </a:r>
            <a:r>
              <a:rPr lang="fa-IR" sz="2400">
                <a:latin typeface="Calibri" pitchFamily="34" charset="0"/>
                <a:cs typeface="B Zar" pitchFamily="2" charset="-78"/>
              </a:rPr>
              <a:t> پلي مراز </a:t>
            </a:r>
            <a:r>
              <a:rPr lang="en-US" sz="2400">
                <a:latin typeface="Calibri" pitchFamily="34" charset="0"/>
                <a:cs typeface="B Zar" pitchFamily="2" charset="-78"/>
              </a:rPr>
              <a:t>,‌</a:t>
            </a:r>
            <a:r>
              <a:rPr lang="fa-IR" sz="2400">
                <a:latin typeface="Calibri" pitchFamily="34" charset="0"/>
                <a:cs typeface="B Zar" pitchFamily="2" charset="-78"/>
              </a:rPr>
              <a:t> با اتصال قطعه كوچكي از </a:t>
            </a:r>
            <a:r>
              <a:rPr lang="en-US" sz="2400">
                <a:latin typeface="Calibri" pitchFamily="34" charset="0"/>
                <a:cs typeface="B Zar" pitchFamily="2" charset="-78"/>
              </a:rPr>
              <a:t> RNA</a:t>
            </a:r>
            <a:r>
              <a:rPr lang="fa-IR" sz="2400">
                <a:latin typeface="Calibri" pitchFamily="34" charset="0"/>
                <a:cs typeface="B Zar" pitchFamily="2" charset="-78"/>
              </a:rPr>
              <a:t>كه اسم آن </a:t>
            </a:r>
            <a:r>
              <a:rPr lang="en-US" sz="2400">
                <a:latin typeface="Calibri" pitchFamily="34" charset="0"/>
                <a:cs typeface="B Zar" pitchFamily="2" charset="-78"/>
              </a:rPr>
              <a:t>primer</a:t>
            </a:r>
            <a:r>
              <a:rPr lang="fa-IR" sz="2400">
                <a:latin typeface="Calibri" pitchFamily="34" charset="0"/>
                <a:cs typeface="B Zar" pitchFamily="2" charset="-78"/>
              </a:rPr>
              <a:t> مي باشد </a:t>
            </a:r>
            <a:r>
              <a:rPr lang="en-US" sz="2400">
                <a:latin typeface="Calibri" pitchFamily="34" charset="0"/>
                <a:cs typeface="B Zar" pitchFamily="2" charset="-78"/>
              </a:rPr>
              <a:t>,</a:t>
            </a:r>
            <a:r>
              <a:rPr lang="fa-IR" sz="2400">
                <a:latin typeface="Calibri" pitchFamily="34" charset="0"/>
                <a:cs typeface="B Zar" pitchFamily="2" charset="-78"/>
              </a:rPr>
              <a:t> به يكي از رشته هاي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</a:t>
            </a:r>
            <a:r>
              <a:rPr lang="fa-IR" sz="2400">
                <a:latin typeface="Calibri" pitchFamily="34" charset="0"/>
                <a:cs typeface="B Zar" pitchFamily="2" charset="-78"/>
              </a:rPr>
              <a:t>ي مادر شروع مي شود.</a:t>
            </a:r>
            <a:endParaRPr lang="en-US" sz="240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088F3-0616-4B98-A1F8-9E8ABB6F815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 b="11330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 t="87685"/>
          <a:stretch>
            <a:fillRect/>
          </a:stretch>
        </p:blipFill>
        <p:spPr bwMode="auto">
          <a:xfrm>
            <a:off x="4495800" y="304800"/>
            <a:ext cx="4584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78B23-4301-45D1-A5F9-47B7A0826797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3C357-AC76-470D-8BE4-3F32FDC690E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257800" y="914400"/>
            <a:ext cx="3429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در فاصله 1940 به بعد چندين آزمايش نشان داد كه پروتئين ماده ژنتيكي نيست و اسيدهاي نوكلئيك ماده ژنتيكي هستند.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400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Griffith Experiment</a:t>
            </a:r>
          </a:p>
          <a:p>
            <a:pPr algn="just" rtl="1">
              <a:lnSpc>
                <a:spcPct val="150000"/>
              </a:lnSpc>
            </a:pPr>
            <a:endParaRPr lang="en-US" sz="2400">
              <a:cs typeface="B Zar" pitchFamily="2" charset="-78"/>
            </a:endParaRPr>
          </a:p>
        </p:txBody>
      </p:sp>
      <p:pic>
        <p:nvPicPr>
          <p:cNvPr id="5124" name="Picture 6" descr="DN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1613"/>
            <a:ext cx="4876800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F7129-42DF-4B4B-83A6-6BDC9E8C1C7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4DC85-4084-4900-95A7-F926B1C2AF0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3"/>
          <a:srcRect t="2592" b="42934"/>
          <a:stretch>
            <a:fillRect/>
          </a:stretch>
        </p:blipFill>
        <p:spPr bwMode="auto">
          <a:xfrm>
            <a:off x="1295400" y="0"/>
            <a:ext cx="58674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9A0ED-68BE-4F0C-A8E4-D053902C221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2"/>
          <a:srcRect t="57237"/>
          <a:stretch>
            <a:fillRect/>
          </a:stretch>
        </p:blipFill>
        <p:spPr bwMode="auto">
          <a:xfrm>
            <a:off x="1143000" y="90488"/>
            <a:ext cx="6705600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3C60A-73BB-45DE-8731-313D863A0F8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97469-CA98-444E-BAB5-4A8A655118C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 b="124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 l="88564" t="35846" b="5774"/>
          <a:stretch>
            <a:fillRect/>
          </a:stretch>
        </p:blipFill>
        <p:spPr bwMode="auto">
          <a:xfrm>
            <a:off x="0" y="0"/>
            <a:ext cx="8953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65865-9625-41E1-A89A-FB5293B502B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 b="47459"/>
          <a:stretch>
            <a:fillRect/>
          </a:stretch>
        </p:blipFill>
        <p:spPr bwMode="auto">
          <a:xfrm>
            <a:off x="0" y="762000"/>
            <a:ext cx="4572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 t="52541"/>
          <a:stretch>
            <a:fillRect/>
          </a:stretch>
        </p:blipFill>
        <p:spPr bwMode="auto">
          <a:xfrm>
            <a:off x="4608513" y="990600"/>
            <a:ext cx="45354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B582C-66E7-4420-8338-4564616514F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838200"/>
            <a:ext cx="90185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5052A-4600-4DF7-86DD-7A06642B8A1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962400"/>
            <a:ext cx="288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76200"/>
            <a:ext cx="4343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C8198-CE54-4494-81B6-827D391E1FA1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t="6667" b="4443"/>
          <a:stretch>
            <a:fillRect/>
          </a:stretch>
        </p:blipFill>
        <p:spPr bwMode="auto">
          <a:xfrm>
            <a:off x="304800" y="0"/>
            <a:ext cx="4114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5105400" y="0"/>
            <a:ext cx="4038600" cy="1676400"/>
            <a:chOff x="5867400" y="2971800"/>
            <a:chExt cx="2549595" cy="762000"/>
          </a:xfrm>
        </p:grpSpPr>
        <p:pic>
          <p:nvPicPr>
            <p:cNvPr id="7175" name="Picture 3"/>
            <p:cNvPicPr>
              <a:picLocks noChangeAspect="1" noChangeArrowheads="1"/>
            </p:cNvPicPr>
            <p:nvPr/>
          </p:nvPicPr>
          <p:blipFill>
            <a:blip r:embed="rId3"/>
            <a:srcRect t="95557"/>
            <a:stretch>
              <a:fillRect/>
            </a:stretch>
          </p:blipFill>
          <p:spPr bwMode="auto">
            <a:xfrm>
              <a:off x="5867400" y="3429000"/>
              <a:ext cx="254959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3"/>
            <p:cNvPicPr>
              <a:picLocks noChangeAspect="1" noChangeArrowheads="1"/>
            </p:cNvPicPr>
            <p:nvPr/>
          </p:nvPicPr>
          <p:blipFill>
            <a:blip r:embed="rId3"/>
            <a:srcRect b="93333"/>
            <a:stretch>
              <a:fillRect/>
            </a:stretch>
          </p:blipFill>
          <p:spPr bwMode="auto">
            <a:xfrm>
              <a:off x="5867400" y="2971800"/>
              <a:ext cx="254959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2" descr="figure 1-0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62113"/>
            <a:ext cx="38862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2082800" y="0"/>
            <a:ext cx="325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Avery, MacLeod and McCarty 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0"/>
            <a:ext cx="8991600" cy="6829425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27F9B-9E35-4C97-A8AC-4C6A8D7C5C3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3755A-EC70-44AC-AB4B-5D28F0A66D5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81000" y="457200"/>
            <a:ext cx="8610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0" hangingPunct="0">
              <a:lnSpc>
                <a:spcPct val="150000"/>
              </a:lnSpc>
            </a:pPr>
            <a:r>
              <a:rPr lang="fa-IR" sz="2800">
                <a:latin typeface="Calibri" pitchFamily="34" charset="0"/>
                <a:cs typeface="B Zar" pitchFamily="2" charset="-78"/>
              </a:rPr>
              <a:t>بعد از اينكه ثابت شد كه ماده ژنتيكي </a:t>
            </a:r>
            <a:r>
              <a:rPr lang="en-US" sz="2800">
                <a:latin typeface="Calibri" pitchFamily="34" charset="0"/>
                <a:cs typeface="B Zar" pitchFamily="2" charset="-78"/>
              </a:rPr>
              <a:t>Nucleic Acid‌</a:t>
            </a:r>
            <a:r>
              <a:rPr lang="fa-IR" sz="2800">
                <a:latin typeface="Calibri" pitchFamily="34" charset="0"/>
                <a:cs typeface="B Zar" pitchFamily="2" charset="-78"/>
              </a:rPr>
              <a:t> ها هستند، عده اي مطالعه برروي ساختمان آنها را شروع كردند.</a:t>
            </a:r>
            <a:endParaRPr lang="en-US" sz="28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Watson and Crick</a:t>
            </a:r>
            <a:r>
              <a:rPr lang="fa-IR" sz="2800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 </a:t>
            </a:r>
            <a:r>
              <a:rPr lang="fa-IR" sz="2800">
                <a:latin typeface="Calibri" pitchFamily="34" charset="0"/>
                <a:cs typeface="B Zar" pitchFamily="2" charset="-78"/>
              </a:rPr>
              <a:t>در سال 1953 موفق به كشف صحيح ساختمان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</a:t>
            </a:r>
            <a:r>
              <a:rPr lang="fa-IR" sz="2800">
                <a:latin typeface="Calibri" pitchFamily="34" charset="0"/>
                <a:cs typeface="B Zar" pitchFamily="2" charset="-78"/>
              </a:rPr>
              <a:t> شدند. عوامل موفقيت آنها عبارت بود از:</a:t>
            </a:r>
            <a:endParaRPr lang="en-US" sz="28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>
                <a:latin typeface="Calibri" pitchFamily="34" charset="0"/>
                <a:cs typeface="B Zar" pitchFamily="2" charset="-78"/>
              </a:rPr>
              <a:t>شناخت دقيق اجزاء و ارتباط </a:t>
            </a:r>
            <a:r>
              <a:rPr lang="en-US" sz="2800">
                <a:latin typeface="Calibri" pitchFamily="34" charset="0"/>
                <a:cs typeface="B Zar" pitchFamily="2" charset="-78"/>
              </a:rPr>
              <a:t>Nucleotide</a:t>
            </a:r>
            <a:r>
              <a:rPr lang="fa-IR" sz="2800">
                <a:latin typeface="Calibri" pitchFamily="34" charset="0"/>
                <a:cs typeface="B Zar" pitchFamily="2" charset="-78"/>
              </a:rPr>
              <a:t> ها</a:t>
            </a:r>
            <a:endParaRPr lang="en-US" sz="28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>
                <a:latin typeface="Calibri" pitchFamily="34" charset="0"/>
                <a:cs typeface="B Zar" pitchFamily="2" charset="-78"/>
              </a:rPr>
              <a:t>مشاهده تصویر سه بعدي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</a:t>
            </a:r>
            <a:endParaRPr lang="en-US" sz="28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>
                <a:latin typeface="Calibri" pitchFamily="34" charset="0"/>
                <a:cs typeface="B Zar" pitchFamily="2" charset="-78"/>
              </a:rPr>
              <a:t>نسبت هاي بدست آمده از بازهاي نيتروژني در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</a:t>
            </a:r>
            <a:r>
              <a:rPr lang="fa-IR" sz="2800">
                <a:latin typeface="Calibri" pitchFamily="34" charset="0"/>
                <a:cs typeface="B Zar" pitchFamily="2" charset="-78"/>
              </a:rPr>
              <a:t> ارگانيزم هاي مختلف</a:t>
            </a:r>
            <a:endParaRPr lang="en-US" sz="2800"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>
                <a:latin typeface="Calibri" pitchFamily="34" charset="0"/>
                <a:cs typeface="B Zar" pitchFamily="2" charset="-78"/>
              </a:rPr>
              <a:t>ساخت مدل فيزيكي </a:t>
            </a:r>
            <a:r>
              <a:rPr lang="en-US" sz="2800">
                <a:latin typeface="Calibri" pitchFamily="34" charset="0"/>
                <a:cs typeface="B Zar" pitchFamily="2" charset="-78"/>
              </a:rPr>
              <a:t>DNA</a:t>
            </a:r>
            <a:r>
              <a:rPr lang="fa-IR" sz="2800">
                <a:latin typeface="Calibri" pitchFamily="34" charset="0"/>
                <a:cs typeface="B Zar" pitchFamily="2" charset="-78"/>
              </a:rPr>
              <a:t> براساس شواهد فوق</a:t>
            </a:r>
            <a:endParaRPr lang="fa-IR" sz="280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33C74-8774-4052-83B0-535FF5D04DEE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8425" y="990600"/>
            <a:ext cx="8969375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4F9D-BFDD-4F8F-8585-54775A1C946D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533400"/>
            <a:ext cx="5638800" cy="550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1A800-20F3-444A-93DA-DA955BD6CC8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28600" y="152400"/>
            <a:ext cx="8763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ساختمان </a:t>
            </a:r>
            <a:r>
              <a:rPr lang="en-US" sz="2400">
                <a:latin typeface="Calibri" pitchFamily="34" charset="0"/>
                <a:cs typeface="B Zar" pitchFamily="2" charset="-78"/>
              </a:rPr>
              <a:t>DNA</a:t>
            </a:r>
            <a:r>
              <a:rPr lang="fa-IR" sz="2400">
                <a:latin typeface="Calibri" pitchFamily="34" charset="0"/>
                <a:cs typeface="B Zar" pitchFamily="2" charset="-78"/>
              </a:rPr>
              <a:t>  (</a:t>
            </a:r>
            <a:r>
              <a:rPr lang="en-US" sz="2400">
                <a:latin typeface="Calibri" pitchFamily="34" charset="0"/>
                <a:cs typeface="B Zar" pitchFamily="2" charset="-78"/>
              </a:rPr>
              <a:t>Deoxyribo Nucleic Acid</a:t>
            </a:r>
            <a:r>
              <a:rPr lang="fa-IR" sz="2400">
                <a:latin typeface="Calibri" pitchFamily="34" charset="0"/>
                <a:cs typeface="B Zar" pitchFamily="2" charset="-78"/>
              </a:rPr>
              <a:t>)</a:t>
            </a:r>
            <a:endParaRPr lang="en-US" sz="24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اسيدهاي نوكلئيك از اجزاي كوچكتري به اسم </a:t>
            </a:r>
            <a:r>
              <a:rPr lang="en-US" sz="2400">
                <a:latin typeface="Calibri" pitchFamily="34" charset="0"/>
                <a:cs typeface="B Zar" pitchFamily="2" charset="-78"/>
              </a:rPr>
              <a:t>Nucleotides</a:t>
            </a:r>
            <a:r>
              <a:rPr lang="fa-IR" sz="2400">
                <a:latin typeface="Calibri" pitchFamily="34" charset="0"/>
                <a:cs typeface="B Zar" pitchFamily="2" charset="-78"/>
              </a:rPr>
              <a:t> تشكيل شده:</a:t>
            </a:r>
            <a:endParaRPr lang="en-US" sz="24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romanUcPeriod"/>
            </a:pPr>
            <a:r>
              <a:rPr lang="fa-IR" sz="2400">
                <a:latin typeface="Calibri" pitchFamily="34" charset="0"/>
                <a:cs typeface="B Zar" pitchFamily="2" charset="-78"/>
              </a:rPr>
              <a:t>يك گروه فسفري     </a:t>
            </a:r>
            <a:r>
              <a:rPr lang="en-US" sz="2400">
                <a:latin typeface="Calibri" pitchFamily="34" charset="0"/>
                <a:cs typeface="B Zar" pitchFamily="2" charset="-78"/>
              </a:rPr>
              <a:t>A phosphate group              </a:t>
            </a: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romanUcPeriod"/>
            </a:pPr>
            <a:r>
              <a:rPr lang="fa-IR" sz="2400">
                <a:latin typeface="Calibri" pitchFamily="34" charset="0"/>
                <a:cs typeface="B Zar" pitchFamily="2" charset="-78"/>
              </a:rPr>
              <a:t>يك قند پنج كربني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	</a:t>
            </a:r>
            <a:r>
              <a:rPr lang="fa-IR" sz="2400">
                <a:latin typeface="Calibri" pitchFamily="34" charset="0"/>
                <a:cs typeface="B Zar" pitchFamily="2" charset="-78"/>
              </a:rPr>
              <a:t>  </a:t>
            </a:r>
            <a:r>
              <a:rPr lang="en-US" sz="2400">
                <a:latin typeface="Calibri" pitchFamily="34" charset="0"/>
                <a:cs typeface="B Zar" pitchFamily="2" charset="-78"/>
              </a:rPr>
              <a:t>	</a:t>
            </a:r>
            <a:r>
              <a:rPr lang="fa-IR" sz="2400">
                <a:latin typeface="Calibri" pitchFamily="34" charset="0"/>
                <a:cs typeface="B Zar" pitchFamily="2" charset="-78"/>
              </a:rPr>
              <a:t> </a:t>
            </a:r>
            <a:r>
              <a:rPr lang="en-US" sz="2400">
                <a:latin typeface="Calibri" pitchFamily="34" charset="0"/>
                <a:cs typeface="B Zar" pitchFamily="2" charset="-78"/>
              </a:rPr>
              <a:t>A five carbon sugar	</a:t>
            </a:r>
            <a:endParaRPr lang="en-US" sz="24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 typeface="Calibri" pitchFamily="34" charset="0"/>
              <a:buAutoNum type="romanUcPeriod"/>
            </a:pPr>
            <a:r>
              <a:rPr lang="fa-IR" sz="2400">
                <a:latin typeface="Calibri" pitchFamily="34" charset="0"/>
                <a:cs typeface="B Zar" pitchFamily="2" charset="-78"/>
              </a:rPr>
              <a:t>يك باز نيتروژني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	</a:t>
            </a:r>
            <a:r>
              <a:rPr lang="fa-IR" sz="2400">
                <a:latin typeface="Calibri" pitchFamily="34" charset="0"/>
                <a:cs typeface="B Zar" pitchFamily="2" charset="-78"/>
              </a:rPr>
              <a:t>    </a:t>
            </a:r>
            <a:r>
              <a:rPr lang="en-US" sz="2400">
                <a:latin typeface="Calibri" pitchFamily="34" charset="0"/>
                <a:cs typeface="B Zar" pitchFamily="2" charset="-78"/>
              </a:rPr>
              <a:t>A nitrogen containing base</a:t>
            </a:r>
            <a:endParaRPr lang="en-US" sz="2400">
              <a:cs typeface="B Zar" pitchFamily="2" charset="-78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3562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276600"/>
            <a:ext cx="5048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/>
          <a:srcRect l="36292" r="36884" b="18280"/>
          <a:stretch>
            <a:fillRect/>
          </a:stretch>
        </p:blipFill>
        <p:spPr bwMode="auto">
          <a:xfrm>
            <a:off x="228600" y="9906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754</Words>
  <Application>Microsoft Office PowerPoint</Application>
  <PresentationFormat>On-screen Show (4:3)</PresentationFormat>
  <Paragraphs>124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B Zar</vt:lpstr>
      <vt:lpstr>Times New Roman</vt:lpstr>
      <vt:lpstr>Wingdings</vt:lpstr>
      <vt:lpstr>Times</vt:lpstr>
      <vt:lpstr>Office Theme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Dr.Mirlohi</cp:lastModifiedBy>
  <cp:revision>329</cp:revision>
  <dcterms:created xsi:type="dcterms:W3CDTF">2006-08-16T00:00:00Z</dcterms:created>
  <dcterms:modified xsi:type="dcterms:W3CDTF">2010-08-14T18:12:58Z</dcterms:modified>
</cp:coreProperties>
</file>