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75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78723-F1CC-4FB7-AB34-58236AC68C31}" type="datetimeFigureOut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FC78B3-FB5F-410A-9690-423A3C4F4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7BF80-2D0B-46E3-9C02-13457D0EC19A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a-I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7DF0A-2BED-4CEE-9B44-0A471204B9F6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a-I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95862E-231F-4080-92D1-B3D68DA46C28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a-I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CABDB-436F-47F0-9F40-2603E70E429E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a-I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F0B44-D8E9-4014-951E-F82D4F9662D2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a-I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D73DC-A171-49E1-BE7E-737E19CAF860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a-I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8894E-F40C-478C-8124-79DC0D411668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a-I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F23D0-B6CA-44A2-9EAE-B4FFFDFAD141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a-I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8EA51-0114-48D6-94E3-6FBECC7A04D7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a-I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809FB-368F-4C26-8FE6-8A728A75245E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F2ADF8-E90E-4EA9-B789-3CC30DCE3125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E91F1-49D9-4D21-8A60-6152FAC4A795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8AA91-BDB7-471D-A1D2-7658714B982C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E9F9-C69B-4012-9A58-250009DC9945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25D9D-CFB5-422A-9D17-4F3C9BC56BC2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a-I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07E85-4149-425B-9945-3D5882B532F2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a-I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23D4D-56BC-41A1-92BA-096789909C67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a-I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EB9AD5-0FD0-4C6E-932A-715A372518D7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3BB3-A162-4AEC-99D9-3A47C9674ECD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9F4B-F130-4B4E-B848-CCC8D8EA2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C604-721E-4ECE-B2B6-06CBF12BA0AE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91EA-4D1C-4FDB-AA12-3FB6E05E6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138A-A50A-42CB-B387-3CC568553CA2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4213-BA81-493A-92D3-AA5C2E9C7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FAEA-8962-4D9A-9EF0-2F4587C4847E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0A23-45EA-4BCC-A512-A8E5E2EF1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D46B8-8A0C-4302-8379-63F1AE79A11C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6B71-27BB-498C-8638-CBBFC3D3C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60C1-43C7-4928-87A2-85A117AD009D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CF6A-BE3E-46CB-9F95-AF901B801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3C7E-0A3D-4EC5-A713-7F14C605714A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A604-056C-466D-B79B-96F15AA71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58CB-4C9C-48D6-9199-4444B10F39C7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7417-53C2-480D-9B1D-CA0C3667D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B84-D06B-409D-9684-54E592D4592A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8387-E62F-4B67-A3F4-D8E90DB11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13C9-73CA-4EBD-A121-AEA525EC0383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1345-23BE-459A-B821-A39C28E4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6B78-9014-4CB4-BC58-0BC94FBFF88B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0B52-84C7-4912-89A1-ADD8F395C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5AC"/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E8B51-C087-442E-A05D-EF3BBA31ED5E}" type="datetime1">
              <a:rPr lang="en-US"/>
              <a:pPr>
                <a:defRPr/>
              </a:pPr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F9EA4C-3AED-4822-9C75-0C0BDE5DD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E560A-B52F-4E3F-8933-90BD24B9FF4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968375"/>
            <a:ext cx="8715375" cy="572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در ژنتيك تنوع يا صفات را به دودسته تقسيم مي كنند:</a:t>
            </a:r>
            <a:endParaRPr lang="en-US" sz="2000" dirty="0">
              <a:latin typeface="+mn-lt"/>
              <a:cs typeface="B Zar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تنوع کیفی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B Zar" pitchFamily="2" charset="-78"/>
              </a:rPr>
              <a:t>Qualitative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تنوع کمی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B Zar" pitchFamily="2" charset="-78"/>
              </a:rPr>
              <a:t>Quantitative</a:t>
            </a:r>
            <a:r>
              <a:rPr lang="fa-IR" sz="2000" dirty="0">
                <a:latin typeface="+mn-lt"/>
                <a:cs typeface="B Zar" pitchFamily="2" charset="-78"/>
              </a:rPr>
              <a:t> یا </a:t>
            </a:r>
            <a:r>
              <a:rPr lang="en-US" sz="2000" dirty="0">
                <a:latin typeface="+mn-lt"/>
                <a:cs typeface="B Zar" pitchFamily="2" charset="-78"/>
              </a:rPr>
              <a:t>Polygenic inheritance</a:t>
            </a:r>
            <a:endParaRPr lang="fa-IR" sz="2000" dirty="0">
              <a:latin typeface="+mn-lt"/>
              <a:cs typeface="B Zar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000" dirty="0">
              <a:latin typeface="+mn-lt"/>
              <a:cs typeface="B Zar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latin typeface="+mn-lt"/>
                <a:cs typeface="B Zar" pitchFamily="2" charset="-78"/>
              </a:rPr>
              <a:t>خصوصیات صفات </a:t>
            </a:r>
            <a:r>
              <a:rPr lang="fa-IR" sz="2400" dirty="0">
                <a:solidFill>
                  <a:srgbClr val="0000FF"/>
                </a:solidFill>
                <a:latin typeface="+mn-lt"/>
                <a:cs typeface="B Zar" pitchFamily="2" charset="-78"/>
              </a:rPr>
              <a:t>کمی</a:t>
            </a:r>
            <a:r>
              <a:rPr lang="fa-IR" sz="2000" dirty="0">
                <a:latin typeface="+mn-lt"/>
                <a:cs typeface="B Zar" pitchFamily="2" charset="-78"/>
              </a:rPr>
              <a:t>: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000" dirty="0">
              <a:latin typeface="+mn-lt"/>
              <a:cs typeface="B Zar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به سادگي در چند دسته كلاسه بندي نمي شوند.</a:t>
            </a:r>
          </a:p>
          <a:p>
            <a:pPr marL="457200" indent="-4572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معمولا توسط بيشتر از يك يا دو ژن كنترل مي شوند.</a:t>
            </a:r>
          </a:p>
          <a:p>
            <a:pPr marL="457200" indent="-4572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عوامل محيطي اثر زيادي برروي آنها دارند.</a:t>
            </a:r>
            <a:endParaRPr lang="en-US" sz="2000" dirty="0">
              <a:latin typeface="+mn-lt"/>
              <a:cs typeface="B Zar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000" dirty="0">
              <a:latin typeface="+mn-lt"/>
              <a:cs typeface="B Zar" pitchFamily="2" charset="-78"/>
            </a:endParaRPr>
          </a:p>
          <a:p>
            <a:pPr marL="457200" indent="-4572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latin typeface="+mn-lt"/>
                <a:cs typeface="B Zar" pitchFamily="2" charset="-78"/>
              </a:rPr>
              <a:t>اين صفات تحت تاثير تعداد زيادي ژن كه آلل هاي آنها بصورت افزايشي عمل مي كنند، هستند.</a:t>
            </a:r>
          </a:p>
          <a:p>
            <a:pPr marL="457200" indent="-45720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B Zar" pitchFamily="2" charset="-78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3581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E0509-D2F5-4493-84F8-11805DA9CF4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87" r="1587"/>
          <a:stretch>
            <a:fillRect/>
          </a:stretch>
        </p:blipFill>
        <p:spPr>
          <a:xfrm>
            <a:off x="2286000" y="74613"/>
            <a:ext cx="4648200" cy="6783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5D55C-7434-4C57-8D04-30B16973CBD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ژنتيك جمعيت </a:t>
            </a:r>
            <a:r>
              <a:rPr lang="en-US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(Population Genetics)</a:t>
            </a:r>
            <a:r>
              <a:rPr lang="fa-IR" sz="2000">
                <a:latin typeface="Calibri" pitchFamily="34" charset="0"/>
                <a:cs typeface="B Zar" pitchFamily="2" charset="-78"/>
              </a:rPr>
              <a:t>	</a:t>
            </a:r>
          </a:p>
          <a:p>
            <a:pPr algn="just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در ژنتيك جمعيت مطالعه بر روي فراواني ژنها و آلل</a:t>
            </a:r>
            <a:r>
              <a:rPr lang="en-US" sz="2000">
                <a:latin typeface="Calibri" pitchFamily="34" charset="0"/>
                <a:cs typeface="B Zar" pitchFamily="2" charset="-78"/>
              </a:rPr>
              <a:t> </a:t>
            </a:r>
            <a:r>
              <a:rPr lang="fa-IR" sz="2000">
                <a:latin typeface="Calibri" pitchFamily="34" charset="0"/>
                <a:cs typeface="B Zar" pitchFamily="2" charset="-78"/>
              </a:rPr>
              <a:t>ها از نسلي به نسل ديگر است، زيرا در فرايند تكاملي اين جمعيت است كه تغيير مي كند.</a:t>
            </a:r>
            <a:endParaRPr lang="en-US" sz="200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52400" y="1876425"/>
            <a:ext cx="8839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>
                <a:latin typeface="Calibri" pitchFamily="34" charset="0"/>
                <a:cs typeface="B Zar" pitchFamily="2" charset="-78"/>
              </a:rPr>
              <a:t>جمیعت </a:t>
            </a:r>
            <a:r>
              <a:rPr lang="en-GB" sz="2000" b="1">
                <a:latin typeface="Calibri" pitchFamily="34" charset="0"/>
                <a:cs typeface="B Zar" pitchFamily="2" charset="-78"/>
              </a:rPr>
              <a:t>(Population)</a:t>
            </a:r>
            <a:r>
              <a:rPr lang="fa-IR" sz="2000" b="1">
                <a:latin typeface="Calibri" pitchFamily="34" charset="0"/>
                <a:cs typeface="B Zar" pitchFamily="2" charset="-78"/>
              </a:rPr>
              <a:t>: </a:t>
            </a:r>
            <a:r>
              <a:rPr lang="fa-IR" sz="2000">
                <a:latin typeface="Calibri" pitchFamily="34" charset="0"/>
                <a:cs typeface="B Zar" pitchFamily="2" charset="-78"/>
              </a:rPr>
              <a:t>یک گروه محلی از موجودات متعلق به یک گونه که در بین آنها بصورت تصادفی تلاقی صورت می گیرد.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en-GB" sz="2000" b="1">
                <a:solidFill>
                  <a:srgbClr val="0070C0"/>
                </a:solidFill>
                <a:latin typeface="Calibri" pitchFamily="34" charset="0"/>
                <a:cs typeface="B Zar" pitchFamily="2" charset="-78"/>
              </a:rPr>
              <a:t>Gene pool</a:t>
            </a:r>
            <a:r>
              <a:rPr lang="fa-IR" sz="2000" b="1">
                <a:latin typeface="Calibri" pitchFamily="34" charset="0"/>
                <a:cs typeface="B Zar" pitchFamily="2" charset="-78"/>
              </a:rPr>
              <a:t>: </a:t>
            </a:r>
            <a:r>
              <a:rPr lang="fa-IR" sz="2000">
                <a:latin typeface="Calibri" pitchFamily="34" charset="0"/>
                <a:cs typeface="B Zar" pitchFamily="2" charset="-78"/>
              </a:rPr>
              <a:t>در یک جمیعت کلیه اطلاعات ژنتیکی که بوسیله افراد آن جمیعت حمل می شود را </a:t>
            </a:r>
            <a:r>
              <a:rPr lang="en-GB" sz="2000" b="1">
                <a:solidFill>
                  <a:srgbClr val="0070C0"/>
                </a:solidFill>
                <a:latin typeface="Calibri" pitchFamily="34" charset="0"/>
                <a:cs typeface="B Zar" pitchFamily="2" charset="-78"/>
              </a:rPr>
              <a:t>Gene pool </a:t>
            </a:r>
            <a:r>
              <a:rPr lang="fa-IR" sz="2000">
                <a:latin typeface="Calibri" pitchFamily="34" charset="0"/>
                <a:cs typeface="B Zar" pitchFamily="2" charset="-78"/>
              </a:rPr>
              <a:t>گویند.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b="1">
                <a:latin typeface="Calibri" pitchFamily="34" charset="0"/>
                <a:cs typeface="B Zar" pitchFamily="2" charset="-78"/>
              </a:rPr>
              <a:t>-</a:t>
            </a:r>
            <a:r>
              <a:rPr lang="en-US" sz="2000">
                <a:latin typeface="Calibri" pitchFamily="34" charset="0"/>
                <a:cs typeface="B Zar" pitchFamily="2" charset="-78"/>
              </a:rPr>
              <a:t>  </a:t>
            </a:r>
            <a:r>
              <a:rPr lang="fa-IR" sz="2000">
                <a:latin typeface="Calibri" pitchFamily="34" charset="0"/>
                <a:cs typeface="B Zar" pitchFamily="2" charset="-78"/>
              </a:rPr>
              <a:t>برای یک ژن بخصوص، </a:t>
            </a:r>
            <a:r>
              <a:rPr lang="en-GB" sz="2000">
                <a:latin typeface="Calibri" pitchFamily="34" charset="0"/>
                <a:cs typeface="B Zar" pitchFamily="2" charset="-78"/>
              </a:rPr>
              <a:t>Gene pool</a:t>
            </a:r>
            <a:r>
              <a:rPr lang="fa-IR" sz="2000">
                <a:latin typeface="Calibri" pitchFamily="34" charset="0"/>
                <a:cs typeface="B Zar" pitchFamily="2" charset="-78"/>
              </a:rPr>
              <a:t> شامل تمامی آلل هایی است که از آن ژن در جمیعت موجود است.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457200" y="4114800"/>
            <a:ext cx="845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بنابراین در ژنتیک جمیعت تمرکز بر روی گروه (</a:t>
            </a:r>
            <a:r>
              <a:rPr lang="en-GB" sz="2000">
                <a:latin typeface="Calibri" pitchFamily="34" charset="0"/>
                <a:cs typeface="B Zar" pitchFamily="2" charset="-78"/>
              </a:rPr>
              <a:t>Group</a:t>
            </a:r>
            <a:r>
              <a:rPr lang="fa-IR" sz="2000">
                <a:latin typeface="Calibri" pitchFamily="34" charset="0"/>
                <a:cs typeface="B Zar" pitchFamily="2" charset="-78"/>
              </a:rPr>
              <a:t>) و اندازه گیری ژن (آلل ها) و فراوانی ژنوتیپ ها از نسلی به نسل دیگر است.</a:t>
            </a:r>
            <a:endParaRPr lang="en-US" sz="20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000">
                <a:latin typeface="Calibri" pitchFamily="34" charset="0"/>
                <a:cs typeface="B Zar" pitchFamily="2" charset="-78"/>
              </a:rPr>
              <a:t>گامت های تولید شده بوسیله یک نسل مشخص کننده بخش استخراج شده از </a:t>
            </a:r>
            <a:r>
              <a:rPr lang="en-GB" sz="2000">
                <a:latin typeface="Calibri" pitchFamily="34" charset="0"/>
                <a:cs typeface="B Zar" pitchFamily="2" charset="-78"/>
              </a:rPr>
              <a:t>Gene pool</a:t>
            </a:r>
            <a:r>
              <a:rPr lang="fa-IR" sz="2000">
                <a:latin typeface="Calibri" pitchFamily="34" charset="0"/>
                <a:cs typeface="B Zar" pitchFamily="2" charset="-78"/>
              </a:rPr>
              <a:t> است، که زایگوت های نسل بعد را تشکیل می دهد.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D50DF-9A3A-47DA-A93A-BA4BFC16010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 l="50845"/>
          <a:stretch>
            <a:fillRect/>
          </a:stretch>
        </p:blipFill>
        <p:spPr bwMode="auto">
          <a:xfrm>
            <a:off x="2286000" y="457200"/>
            <a:ext cx="4429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7AEA4-3FA2-435F-A047-FB505EE20F4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81000" y="838200"/>
            <a:ext cx="845661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-این نسل جدید دارای </a:t>
            </a:r>
            <a:r>
              <a:rPr lang="en-GB" sz="2400">
                <a:latin typeface="Calibri" pitchFamily="34" charset="0"/>
                <a:cs typeface="B Zar" pitchFamily="2" charset="-78"/>
              </a:rPr>
              <a:t>Gene pool</a:t>
            </a:r>
            <a:r>
              <a:rPr lang="fa-IR" sz="2400">
                <a:latin typeface="Calibri" pitchFamily="34" charset="0"/>
                <a:cs typeface="B Zar" pitchFamily="2" charset="-78"/>
              </a:rPr>
              <a:t> دوباره ساخته شده ای است که ممکن است با </a:t>
            </a:r>
            <a:r>
              <a:rPr lang="en-GB" sz="2400">
                <a:latin typeface="Calibri" pitchFamily="34" charset="0"/>
                <a:cs typeface="B Zar" pitchFamily="2" charset="-78"/>
              </a:rPr>
              <a:t>Gene pool</a:t>
            </a:r>
            <a:r>
              <a:rPr lang="fa-IR" sz="2400">
                <a:latin typeface="Calibri" pitchFamily="34" charset="0"/>
                <a:cs typeface="B Zar" pitchFamily="2" charset="-78"/>
              </a:rPr>
              <a:t> قبلی متفاوت باشد.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-بنابراین جمیعت ها ثابت نیستند (</a:t>
            </a:r>
            <a:r>
              <a:rPr lang="en-GB" sz="2400">
                <a:latin typeface="Calibri" pitchFamily="34" charset="0"/>
                <a:cs typeface="B Zar" pitchFamily="2" charset="-78"/>
              </a:rPr>
              <a:t>Dynamic</a:t>
            </a:r>
            <a:r>
              <a:rPr lang="fa-IR" sz="2400">
                <a:latin typeface="Calibri" pitchFamily="34" charset="0"/>
                <a:cs typeface="B Zar" pitchFamily="2" charset="-78"/>
              </a:rPr>
              <a:t>) و ممکن است بزرگ یا کوچک شوند (توسط میزان تولد یا مرگ ، مهاجرت یا به هم پیوستن).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-یکی از راههای مطالعه ساختار ژنتیکی جمعیت</a:t>
            </a:r>
            <a:r>
              <a:rPr lang="en-US" sz="2400">
                <a:latin typeface="Calibri" pitchFamily="34" charset="0"/>
                <a:cs typeface="B Zar" pitchFamily="2" charset="-78"/>
              </a:rPr>
              <a:t> </a:t>
            </a:r>
            <a:r>
              <a:rPr lang="fa-IR" sz="2400">
                <a:latin typeface="Calibri" pitchFamily="34" charset="0"/>
                <a:cs typeface="B Zar" pitchFamily="2" charset="-78"/>
              </a:rPr>
              <a:t>ها، اندازه گیری فراوانی آللهای یک ژن که صفت خاصی را کنترل می کند، می باشد.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برای استفاده از این روش باید ابتدا تعداد آلل</a:t>
            </a:r>
            <a:r>
              <a:rPr lang="en-US" sz="2400">
                <a:latin typeface="Calibri" pitchFamily="34" charset="0"/>
                <a:cs typeface="B Zar" pitchFamily="2" charset="-78"/>
              </a:rPr>
              <a:t> </a:t>
            </a:r>
            <a:r>
              <a:rPr lang="fa-IR" sz="2400">
                <a:latin typeface="Calibri" pitchFamily="34" charset="0"/>
                <a:cs typeface="B Zar" pitchFamily="2" charset="-78"/>
              </a:rPr>
              <a:t>ها و رابطه بین آللی مشخص گردد.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اگر رابطه بین آللی، هم بارزی </a:t>
            </a:r>
            <a:r>
              <a:rPr lang="en-GB" sz="2400">
                <a:latin typeface="Calibri" pitchFamily="34" charset="0"/>
                <a:cs typeface="B Zar" pitchFamily="2" charset="-78"/>
              </a:rPr>
              <a:t>Co dominant</a:t>
            </a:r>
            <a:r>
              <a:rPr lang="fa-IR" sz="2400">
                <a:latin typeface="Calibri" pitchFamily="34" charset="0"/>
                <a:cs typeface="B Zar" pitchFamily="2" charset="-78"/>
              </a:rPr>
              <a:t> باشد، فنوتیپ بیانگر ژنوتیپ است.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endParaRPr lang="fa-IR" sz="24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9B337-0620-47FF-B3F2-A71854CED3D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762000"/>
          <a:ext cx="6858000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143000"/>
                <a:gridCol w="1143000"/>
                <a:gridCol w="1295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Genotype</a:t>
                      </a:r>
                    </a:p>
                    <a:p>
                      <a:pPr algn="l"/>
                      <a:r>
                        <a:rPr lang="en-US" b="1" dirty="0" smtClean="0"/>
                        <a:t>Phenotype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30000" dirty="0" smtClean="0">
                          <a:sym typeface="Wingdings" pitchFamily="2" charset="2"/>
                        </a:rPr>
                        <a:t></a:t>
                      </a:r>
                      <a:endParaRPr lang="en-US" b="1" baseline="30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MM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MN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NN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# of individuals</a:t>
                      </a:r>
                      <a:endParaRPr lang="en-US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# of M Alleles</a:t>
                      </a:r>
                      <a:endParaRPr lang="en-US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72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48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120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# of N Alleles</a:t>
                      </a:r>
                      <a:endParaRPr lang="en-US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48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80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Total # of Alleles</a:t>
                      </a:r>
                      <a:endParaRPr lang="en-US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72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96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32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200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6417" name="TextBox 5"/>
          <p:cNvSpPr txBox="1">
            <a:spLocks noChangeArrowheads="1"/>
          </p:cNvSpPr>
          <p:nvPr/>
        </p:nvSpPr>
        <p:spPr bwMode="auto">
          <a:xfrm>
            <a:off x="1371600" y="3505200"/>
            <a:ext cx="5867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alibri" pitchFamily="34" charset="0"/>
              </a:rPr>
              <a:t>Frequency of “M” In population: </a:t>
            </a:r>
          </a:p>
          <a:p>
            <a:pPr>
              <a:lnSpc>
                <a:spcPct val="15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Calibri" pitchFamily="34" charset="0"/>
              </a:rPr>
              <a:t>Frequency of “N” In population: </a:t>
            </a:r>
          </a:p>
          <a:p>
            <a:pPr>
              <a:lnSpc>
                <a:spcPct val="150000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16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641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495675"/>
            <a:ext cx="1924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642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5350" y="4333875"/>
            <a:ext cx="1924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2" name="Rectangle 10"/>
          <p:cNvSpPr>
            <a:spLocks noChangeArrowheads="1"/>
          </p:cNvSpPr>
          <p:nvPr/>
        </p:nvSpPr>
        <p:spPr bwMode="auto">
          <a:xfrm>
            <a:off x="7891463" y="76200"/>
            <a:ext cx="1100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روش اول :</a:t>
            </a:r>
            <a:endParaRPr lang="fa-IR" sz="1600" b="1">
              <a:solidFill>
                <a:srgbClr val="0000FF"/>
              </a:solidFill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CF4A-C1C6-471A-A0C0-4D276F3D972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685800"/>
          <a:ext cx="6858000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143000"/>
                <a:gridCol w="1143000"/>
                <a:gridCol w="1295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Genotype</a:t>
                      </a:r>
                    </a:p>
                    <a:p>
                      <a:pPr algn="l"/>
                      <a:r>
                        <a:rPr lang="en-US" dirty="0" smtClean="0"/>
                        <a:t>Phenotype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</a:t>
                      </a:r>
                      <a:endParaRPr lang="en-US" b="1" baseline="30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MN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NN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# of individuals</a:t>
                      </a:r>
                      <a:endParaRPr lang="en-US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Genotype Frequency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36/100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48/100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16/100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0.36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0.48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0.16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36" name="Rectangle 1"/>
          <p:cNvSpPr>
            <a:spLocks noChangeArrowheads="1"/>
          </p:cNvSpPr>
          <p:nvPr/>
        </p:nvSpPr>
        <p:spPr bwMode="auto">
          <a:xfrm>
            <a:off x="5181600" y="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fa-IR" sz="2000" b="1">
                <a:solidFill>
                  <a:srgbClr val="0000FF"/>
                </a:solidFill>
                <a:latin typeface="Calibri" pitchFamily="34" charset="0"/>
                <a:cs typeface="B Zar" pitchFamily="2" charset="-78"/>
              </a:rPr>
              <a:t>روش دوم :</a:t>
            </a:r>
            <a:endParaRPr lang="fa-IR" b="1">
              <a:solidFill>
                <a:srgbClr val="0000FF"/>
              </a:solidFill>
              <a:latin typeface="Calibri" pitchFamily="34" charset="0"/>
              <a:cs typeface="B Zar" pitchFamily="2" charset="-78"/>
            </a:endParaRPr>
          </a:p>
        </p:txBody>
      </p:sp>
      <p:sp>
        <p:nvSpPr>
          <p:cNvPr id="17437" name="Rectangle 7"/>
          <p:cNvSpPr>
            <a:spLocks noChangeArrowheads="1"/>
          </p:cNvSpPr>
          <p:nvPr/>
        </p:nvSpPr>
        <p:spPr bwMode="auto">
          <a:xfrm>
            <a:off x="228600" y="3200400"/>
            <a:ext cx="5965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Frequency of “M” In population:	36+1/2(48)=0.60=60%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Frequency of “N” In population: 	16+1/2(48)=0.4=40%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7438" name="Rectangle 8"/>
          <p:cNvSpPr>
            <a:spLocks noChangeArrowheads="1"/>
          </p:cNvSpPr>
          <p:nvPr/>
        </p:nvSpPr>
        <p:spPr bwMode="auto">
          <a:xfrm>
            <a:off x="457200" y="50292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400">
                <a:latin typeface="Calibri" pitchFamily="34" charset="0"/>
                <a:cs typeface="B Zar" pitchFamily="2" charset="-78"/>
              </a:rPr>
              <a:t>در مثال بالا رابطه بين آللي هم بارزي است. ولي چنانچه رابطه بين آلل</a:t>
            </a:r>
            <a:r>
              <a:rPr lang="en-US" sz="2400">
                <a:latin typeface="Calibri" pitchFamily="34" charset="0"/>
                <a:cs typeface="B Zar" pitchFamily="2" charset="-78"/>
              </a:rPr>
              <a:t> </a:t>
            </a:r>
            <a:r>
              <a:rPr lang="fa-IR" sz="2400">
                <a:latin typeface="Calibri" pitchFamily="34" charset="0"/>
                <a:cs typeface="B Zar" pitchFamily="2" charset="-78"/>
              </a:rPr>
              <a:t>ها غالب و مغلوب باشد، افراد هتروزيگوت از هموزيگوس غالب قابل تفكيك نيستند.</a:t>
            </a:r>
            <a:endParaRPr lang="en-US" sz="24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FAFE7-3809-464E-B74A-EA7647C960B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96863" y="685800"/>
            <a:ext cx="861853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در اينجا يك رابطه </a:t>
            </a:r>
            <a:r>
              <a:rPr lang="en-US" sz="2400">
                <a:latin typeface="Calibri" pitchFamily="34" charset="0"/>
                <a:cs typeface="B Zar" pitchFamily="2" charset="-78"/>
              </a:rPr>
              <a:t>(model)</a:t>
            </a:r>
            <a:r>
              <a:rPr lang="fa-IR" sz="2400">
                <a:latin typeface="Calibri" pitchFamily="34" charset="0"/>
                <a:cs typeface="B Zar" pitchFamily="2" charset="-78"/>
              </a:rPr>
              <a:t> رياضي توسط دو دانشمند بوجود آمده و به قانون هاردي-وينبرگ معروف است.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B Zar" pitchFamily="2" charset="-78"/>
              </a:rPr>
              <a:t>(Hardy-Weinberg)</a:t>
            </a:r>
            <a:r>
              <a:rPr lang="en-US" sz="2400">
                <a:latin typeface="Calibri" pitchFamily="34" charset="0"/>
                <a:cs typeface="B Zar" pitchFamily="2" charset="-78"/>
              </a:rPr>
              <a:t> </a:t>
            </a: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براي استفاده از اين رابطه چندين فرض را بايد در نظر گرفت:  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>
                <a:latin typeface="Calibri" pitchFamily="34" charset="0"/>
                <a:cs typeface="B Zar" pitchFamily="2" charset="-78"/>
              </a:rPr>
              <a:t>جمعيت به اندازه كافي بزرگ باشد تا از اشتباهات نمونه گيري جلوگيري شود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>
                <a:latin typeface="Calibri" pitchFamily="34" charset="0"/>
                <a:cs typeface="B Zar" pitchFamily="2" charset="-78"/>
              </a:rPr>
              <a:t>تلاقي بين افراد جمعيت بصورت تصادفي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Random</a:t>
            </a:r>
            <a:r>
              <a:rPr lang="fa-IR" sz="2400">
                <a:latin typeface="Calibri" pitchFamily="34" charset="0"/>
                <a:cs typeface="B Zar" pitchFamily="2" charset="-78"/>
              </a:rPr>
              <a:t> باشد.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>
                <a:latin typeface="Calibri" pitchFamily="34" charset="0"/>
                <a:cs typeface="B Zar" pitchFamily="2" charset="-78"/>
              </a:rPr>
              <a:t>انتخاب طبيعي به جهت خاصی نباشد.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>
                <a:latin typeface="Calibri" pitchFamily="34" charset="0"/>
                <a:cs typeface="B Zar" pitchFamily="2" charset="-78"/>
              </a:rPr>
              <a:t>موتاسيون، مهاجرت و رانده شدن ژنتيكي نداشته باشیم</a:t>
            </a:r>
          </a:p>
          <a:p>
            <a:pPr algn="just" rtl="1" eaLnBrk="0" hangingPunct="0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 </a:t>
            </a:r>
            <a:endParaRPr lang="fa-IR" sz="24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اگر شرایط فوق برای جمعیتی وجود داشته باشد آن جمعیت در حالت تعادل می باشد </a:t>
            </a:r>
            <a:endParaRPr lang="en-US" sz="24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1D027-433A-43FE-8E3E-DF5EEDEAA06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4572000" y="3657600"/>
            <a:ext cx="4419600" cy="2862322"/>
          </a:xfrm>
        </p:spPr>
        <p:txBody>
          <a:bodyPr wrap="square" anchor="ctr">
            <a:spAutoFit/>
          </a:bodyPr>
          <a:lstStyle/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sz="2400" dirty="0" smtClean="0">
                <a:cs typeface="B Zar" pitchFamily="2" charset="-78"/>
              </a:rPr>
              <a:t>براي استفاده از اين قانون فرض مي گيريم:</a:t>
            </a:r>
            <a:endParaRPr lang="en-US" sz="2400" dirty="0" smtClean="0">
              <a:latin typeface="Arial" charset="0"/>
              <a:cs typeface="B Zar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cs typeface="B Zar" pitchFamily="2" charset="-78"/>
              </a:rPr>
              <a:t> = P</a:t>
            </a:r>
            <a:r>
              <a:rPr lang="fa-IR" sz="2400" dirty="0" smtClean="0">
                <a:cs typeface="B Zar" pitchFamily="2" charset="-78"/>
              </a:rPr>
              <a:t>فراواني </a:t>
            </a:r>
            <a:r>
              <a:rPr lang="fa-IR" sz="2400" dirty="0" smtClean="0">
                <a:cs typeface="B Zar" pitchFamily="2" charset="-78"/>
              </a:rPr>
              <a:t>آلل </a:t>
            </a:r>
            <a:r>
              <a:rPr lang="en-US" sz="2400" dirty="0" smtClean="0">
                <a:cs typeface="B Zar" pitchFamily="2" charset="-78"/>
              </a:rPr>
              <a:t>A</a:t>
            </a:r>
            <a:r>
              <a:rPr lang="fa-IR" sz="2400" dirty="0" smtClean="0">
                <a:cs typeface="B Zar" pitchFamily="2" charset="-78"/>
              </a:rPr>
              <a:t> در </a:t>
            </a:r>
            <a:r>
              <a:rPr lang="fa-IR" sz="2400" dirty="0" smtClean="0">
                <a:cs typeface="B Zar" pitchFamily="2" charset="-78"/>
              </a:rPr>
              <a:t>جمعيت</a:t>
            </a:r>
            <a:endParaRPr lang="fa-IR" sz="2400" dirty="0" smtClean="0">
              <a:cs typeface="B Zar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cs typeface="B Zar" pitchFamily="2" charset="-78"/>
              </a:rPr>
              <a:t> = q</a:t>
            </a:r>
            <a:r>
              <a:rPr lang="ar-SA" sz="2400" dirty="0" smtClean="0">
                <a:cs typeface="B Zar" pitchFamily="2" charset="-78"/>
              </a:rPr>
              <a:t>فراواني </a:t>
            </a:r>
            <a:r>
              <a:rPr lang="ar-SA" sz="2400" dirty="0" smtClean="0">
                <a:cs typeface="B Zar" pitchFamily="2" charset="-78"/>
              </a:rPr>
              <a:t>آلل مغلوب </a:t>
            </a:r>
            <a:r>
              <a:rPr lang="en-US" sz="2400" dirty="0" smtClean="0">
                <a:cs typeface="B Zar" pitchFamily="2" charset="-78"/>
              </a:rPr>
              <a:t>a</a:t>
            </a:r>
            <a:r>
              <a:rPr lang="fa-IR" sz="2400" dirty="0" smtClean="0">
                <a:cs typeface="B Zar" pitchFamily="2" charset="-78"/>
              </a:rPr>
              <a:t> در </a:t>
            </a:r>
            <a:r>
              <a:rPr lang="fa-IR" sz="2400" dirty="0" smtClean="0">
                <a:cs typeface="B Zar" pitchFamily="2" charset="-78"/>
              </a:rPr>
              <a:t>جمعيت</a:t>
            </a:r>
            <a:endParaRPr lang="en-US" sz="2400" dirty="0" smtClean="0">
              <a:latin typeface="Arial" charset="0"/>
              <a:cs typeface="B Zar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sz="2400" dirty="0" smtClean="0">
                <a:cs typeface="B Zar" pitchFamily="2" charset="-78"/>
              </a:rPr>
              <a:t>از آنجایی كه فراواني دو آلل در </a:t>
            </a:r>
            <a:r>
              <a:rPr lang="fa-IR" sz="2400" dirty="0" smtClean="0">
                <a:cs typeface="B Zar" pitchFamily="2" charset="-78"/>
              </a:rPr>
              <a:t>جمعيت </a:t>
            </a:r>
            <a:r>
              <a:rPr lang="fa-IR" sz="2400" dirty="0" smtClean="0">
                <a:cs typeface="B Zar" pitchFamily="2" charset="-78"/>
              </a:rPr>
              <a:t>برابر يك </a:t>
            </a:r>
            <a:r>
              <a:rPr lang="fa-IR" sz="2400" dirty="0" smtClean="0">
                <a:cs typeface="B Zar" pitchFamily="2" charset="-78"/>
              </a:rPr>
              <a:t>است:</a:t>
            </a:r>
            <a:r>
              <a:rPr lang="en-US" sz="2400" dirty="0" smtClean="0">
                <a:cs typeface="B Zar" pitchFamily="2" charset="-78"/>
              </a:rPr>
              <a:t> </a:t>
            </a:r>
            <a:r>
              <a:rPr lang="en-US" sz="2400" dirty="0" err="1" smtClean="0">
                <a:latin typeface="Arial" charset="0"/>
                <a:cs typeface="B Zar" pitchFamily="2" charset="-78"/>
              </a:rPr>
              <a:t>p+q</a:t>
            </a:r>
            <a:r>
              <a:rPr lang="en-US" sz="2400" dirty="0" smtClean="0">
                <a:latin typeface="Arial" charset="0"/>
                <a:cs typeface="B Zar" pitchFamily="2" charset="-78"/>
              </a:rPr>
              <a:t>=1        </a:t>
            </a:r>
            <a:endParaRPr lang="en-US" sz="2400" dirty="0" smtClean="0">
              <a:latin typeface="Arial" charset="0"/>
              <a:cs typeface="B Zar" pitchFamily="2" charset="-78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724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4208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53000" y="533400"/>
            <a:ext cx="403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1908, G.H. Hardy and W. Weinberg formulated what has become known </a:t>
            </a:r>
            <a:r>
              <a:rPr lang="en-US" dirty="0" smtClean="0"/>
              <a:t>as the </a:t>
            </a:r>
            <a:r>
              <a:rPr lang="en-US" dirty="0"/>
              <a:t>Hardy–Weinberg Principle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What </a:t>
            </a:r>
            <a:r>
              <a:rPr lang="en-US" dirty="0"/>
              <a:t>these two men discovered </a:t>
            </a:r>
            <a:r>
              <a:rPr lang="en-US" dirty="0" smtClean="0"/>
              <a:t>mathematically is </a:t>
            </a:r>
            <a:r>
              <a:rPr lang="en-US" dirty="0"/>
              <a:t>that genotype frequencies will reach an equilibrium in one generation of </a:t>
            </a:r>
            <a:r>
              <a:rPr lang="en-US" dirty="0" smtClean="0"/>
              <a:t>random mating </a:t>
            </a:r>
            <a:r>
              <a:rPr lang="en-US" dirty="0"/>
              <a:t>in the absence of any other evolutionary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BDCBE-2F1D-44E5-99AA-79E9F7704C5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381000" y="228600"/>
            <a:ext cx="84582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>
                <a:latin typeface="Calibri" pitchFamily="34" charset="0"/>
                <a:cs typeface="B Zar" pitchFamily="2" charset="-78"/>
              </a:rPr>
              <a:t>اگر جمعيت 70 درصد آللها </a:t>
            </a:r>
            <a:r>
              <a:rPr lang="en-US" sz="2200">
                <a:latin typeface="Calibri" pitchFamily="34" charset="0"/>
                <a:cs typeface="B Zar" pitchFamily="2" charset="-78"/>
              </a:rPr>
              <a:t>A</a:t>
            </a:r>
            <a:r>
              <a:rPr lang="fa-IR" sz="2200">
                <a:latin typeface="Calibri" pitchFamily="34" charset="0"/>
                <a:cs typeface="B Zar" pitchFamily="2" charset="-78"/>
              </a:rPr>
              <a:t> باشد و 30 درصد </a:t>
            </a:r>
            <a:r>
              <a:rPr lang="en-US" sz="2200">
                <a:latin typeface="Calibri" pitchFamily="34" charset="0"/>
                <a:cs typeface="B Zar" pitchFamily="2" charset="-78"/>
              </a:rPr>
              <a:t>a</a:t>
            </a:r>
            <a:r>
              <a:rPr lang="fa-IR" sz="2200">
                <a:latin typeface="Calibri" pitchFamily="34" charset="0"/>
                <a:cs typeface="B Zar" pitchFamily="2" charset="-78"/>
              </a:rPr>
              <a:t> باشد:</a:t>
            </a:r>
            <a:endParaRPr lang="en-US" sz="2200">
              <a:latin typeface="Calibri" pitchFamily="34" charset="0"/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en-US" sz="2200">
                <a:latin typeface="Calibri" pitchFamily="34" charset="0"/>
                <a:cs typeface="B Zar" pitchFamily="2" charset="-78"/>
              </a:rPr>
              <a:t>P=0.7               q=0.3              0.7+0.3=1                                   </a:t>
            </a:r>
          </a:p>
          <a:p>
            <a:pPr algn="r" rtl="1" eaLnBrk="0" hangingPunct="0">
              <a:lnSpc>
                <a:spcPct val="150000"/>
              </a:lnSpc>
            </a:pPr>
            <a:r>
              <a:rPr lang="fa-IR" sz="2200">
                <a:latin typeface="Calibri" pitchFamily="34" charset="0"/>
                <a:cs typeface="B Zar" pitchFamily="2" charset="-78"/>
              </a:rPr>
              <a:t>با استفاده از مربع پانت مي توان مشخص كرد كه توزيع ژنوتيپ هاي حاصله تصادفي در نسل بعد بصورت  	</a:t>
            </a:r>
            <a:r>
              <a:rPr lang="en-US" sz="2200">
                <a:latin typeface="Calibri" pitchFamily="34" charset="0"/>
                <a:cs typeface="B Zar" pitchFamily="2" charset="-78"/>
              </a:rPr>
              <a:t>p</a:t>
            </a:r>
            <a:r>
              <a:rPr lang="en-US" sz="2200" baseline="30000">
                <a:latin typeface="Calibri" pitchFamily="34" charset="0"/>
                <a:cs typeface="B Zar" pitchFamily="2" charset="-78"/>
              </a:rPr>
              <a:t>2</a:t>
            </a:r>
            <a:r>
              <a:rPr lang="en-US" sz="2200">
                <a:latin typeface="Calibri" pitchFamily="34" charset="0"/>
                <a:cs typeface="B Zar" pitchFamily="2" charset="-78"/>
              </a:rPr>
              <a:t>+2pq+q</a:t>
            </a:r>
            <a:r>
              <a:rPr lang="en-US" sz="2200" baseline="30000">
                <a:latin typeface="Calibri" pitchFamily="34" charset="0"/>
                <a:cs typeface="B Zar" pitchFamily="2" charset="-78"/>
              </a:rPr>
              <a:t>2</a:t>
            </a:r>
            <a:r>
              <a:rPr lang="en-US" sz="2200">
                <a:latin typeface="Calibri" pitchFamily="34" charset="0"/>
                <a:cs typeface="B Zar" pitchFamily="2" charset="-78"/>
              </a:rPr>
              <a:t>=1</a:t>
            </a:r>
            <a:r>
              <a:rPr lang="fa-IR" sz="2200">
                <a:latin typeface="Calibri" pitchFamily="34" charset="0"/>
                <a:cs typeface="B Zar" pitchFamily="2" charset="-78"/>
              </a:rPr>
              <a:t>   خواهد بود.</a:t>
            </a:r>
            <a:endParaRPr lang="en-US" sz="2200">
              <a:latin typeface="Calibri" pitchFamily="34" charset="0"/>
              <a:cs typeface="B Zar" pitchFamily="2" charset="-78"/>
            </a:endParaRPr>
          </a:p>
          <a:p>
            <a:pPr algn="r" rtl="1" eaLnBrk="0" hangingPunct="0">
              <a:lnSpc>
                <a:spcPct val="150000"/>
              </a:lnSpc>
            </a:pPr>
            <a:r>
              <a:rPr lang="fa-IR" sz="2200">
                <a:latin typeface="Calibri" pitchFamily="34" charset="0"/>
                <a:cs typeface="B Zar" pitchFamily="2" charset="-78"/>
              </a:rPr>
              <a:t>و بنابراین در نسل جديد فراواني </a:t>
            </a:r>
            <a:r>
              <a:rPr lang="en-US" sz="2200">
                <a:latin typeface="Calibri" pitchFamily="34" charset="0"/>
                <a:cs typeface="B Zar" pitchFamily="2" charset="-78"/>
              </a:rPr>
              <a:t>a, A</a:t>
            </a:r>
            <a:r>
              <a:rPr lang="fa-IR" sz="2200">
                <a:latin typeface="Calibri" pitchFamily="34" charset="0"/>
                <a:cs typeface="B Zar" pitchFamily="2" charset="-78"/>
              </a:rPr>
              <a:t> به قرار زير خواهد بود.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429000"/>
          <a:ext cx="43434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447800"/>
                <a:gridCol w="1447800"/>
              </a:tblGrid>
              <a:tr h="3901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A(p=0.7) 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a(q=0.3)</a:t>
                      </a:r>
                      <a:endParaRPr lang="en-US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2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A </a:t>
                      </a:r>
                      <a:endParaRPr lang="en-US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AA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Aa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682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P=0.7 </a:t>
                      </a:r>
                      <a:endParaRPr lang="en-US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0.49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0.21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2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a </a:t>
                      </a:r>
                      <a:endParaRPr lang="en-US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Aa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aa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682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q=0.3 </a:t>
                      </a:r>
                      <a:endParaRPr lang="en-US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0.21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B Zar" pitchFamily="2" charset="-78"/>
                        </a:rPr>
                        <a:t>0.09 </a:t>
                      </a:r>
                      <a:endParaRPr 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6" name="Rectangle 3"/>
          <p:cNvSpPr>
            <a:spLocks noChangeArrowheads="1"/>
          </p:cNvSpPr>
          <p:nvPr/>
        </p:nvSpPr>
        <p:spPr bwMode="auto">
          <a:xfrm>
            <a:off x="5832475" y="3581400"/>
            <a:ext cx="2247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en-US" sz="2400">
                <a:latin typeface="Calibri" pitchFamily="34" charset="0"/>
              </a:rPr>
              <a:t>p</a:t>
            </a:r>
            <a:r>
              <a:rPr lang="en-US" sz="2400" baseline="30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+1/2 (2pq)    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r" rtl="1" eaLnBrk="0" hangingPunct="0"/>
            <a:r>
              <a:rPr lang="en-US" sz="2400">
                <a:latin typeface="Calibri" pitchFamily="34" charset="0"/>
              </a:rPr>
              <a:t>0.49+1/2 (0.42)  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r" rtl="1" eaLnBrk="0" hangingPunct="0"/>
            <a:r>
              <a:rPr lang="en-US" sz="2400">
                <a:latin typeface="Calibri" pitchFamily="34" charset="0"/>
              </a:rPr>
              <a:t>0.49+0.21=0.70</a:t>
            </a:r>
          </a:p>
          <a:p>
            <a:pPr algn="r" rtl="1" eaLnBrk="0" hangingPunct="0"/>
            <a:r>
              <a:rPr lang="en-US" sz="2400">
                <a:latin typeface="Calibri" pitchFamily="34" charset="0"/>
              </a:rPr>
              <a:t> 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r" rtl="1" eaLnBrk="0" hangingPunct="0"/>
            <a:r>
              <a:rPr lang="en-US" sz="2400">
                <a:latin typeface="Calibri" pitchFamily="34" charset="0"/>
              </a:rPr>
              <a:t>q</a:t>
            </a:r>
            <a:r>
              <a:rPr lang="en-US" sz="2400" baseline="30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+1/2 (2pq)   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r" rtl="1" eaLnBrk="0" hangingPunct="0"/>
            <a:r>
              <a:rPr lang="en-US" sz="2400">
                <a:latin typeface="Calibri" pitchFamily="34" charset="0"/>
              </a:rPr>
              <a:t>0.09+0.21=0.30</a:t>
            </a:r>
            <a:endParaRPr lang="en-US" sz="24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3591A-D110-4468-BE90-F1AA285CD2F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28600" y="990600"/>
            <a:ext cx="8610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در جمعيت هايي كه فراواني ژني از نسلي به نسل ديگر ثابت است ابراز مي شود كه جمعيت به تعادل ژنتيكي رسيده است.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 eaLnBrk="0" hangingPunct="0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Genetic Equilibrium                                                 </a:t>
            </a:r>
          </a:p>
          <a:p>
            <a:pPr algn="just" rtl="1" eaLnBrk="0" hangingPunct="0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مثال1:اگر فراواني </a:t>
            </a:r>
            <a:r>
              <a:rPr lang="en-US" sz="2400">
                <a:latin typeface="Calibri" pitchFamily="34" charset="0"/>
                <a:cs typeface="B Zar" pitchFamily="2" charset="-78"/>
              </a:rPr>
              <a:t>a</a:t>
            </a:r>
            <a:r>
              <a:rPr lang="fa-IR" sz="2400">
                <a:latin typeface="Calibri" pitchFamily="34" charset="0"/>
                <a:cs typeface="B Zar" pitchFamily="2" charset="-78"/>
              </a:rPr>
              <a:t> در جمعيت برابر 0/2 باشد، فراواني ژنوتيپها را مشخص كنيد.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			p+q=1     </a:t>
            </a:r>
            <a:r>
              <a:rPr lang="en-US" sz="2400">
                <a:latin typeface="Calibri" pitchFamily="34" charset="0"/>
                <a:cs typeface="B Zar" pitchFamily="2" charset="-78"/>
                <a:sym typeface="Wingdings" pitchFamily="2" charset="2"/>
              </a:rPr>
              <a:t></a:t>
            </a:r>
            <a:r>
              <a:rPr lang="en-US" sz="2400">
                <a:latin typeface="Calibri" pitchFamily="34" charset="0"/>
                <a:cs typeface="B Zar" pitchFamily="2" charset="-78"/>
              </a:rPr>
              <a:t> p=1-q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			p=1-0.2  </a:t>
            </a:r>
            <a:r>
              <a:rPr lang="en-US" sz="2400">
                <a:latin typeface="Calibri" pitchFamily="34" charset="0"/>
                <a:cs typeface="B Zar" pitchFamily="2" charset="-78"/>
                <a:sym typeface="Wingdings" pitchFamily="2" charset="2"/>
              </a:rPr>
              <a:t></a:t>
            </a:r>
            <a:r>
              <a:rPr lang="en-US" sz="2400">
                <a:latin typeface="Calibri" pitchFamily="34" charset="0"/>
                <a:cs typeface="B Zar" pitchFamily="2" charset="-78"/>
              </a:rPr>
              <a:t> p=0.8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		p</a:t>
            </a:r>
            <a:r>
              <a:rPr lang="en-US" sz="2400" baseline="30000">
                <a:latin typeface="Calibri" pitchFamily="34" charset="0"/>
                <a:cs typeface="B Zar" pitchFamily="2" charset="-78"/>
              </a:rPr>
              <a:t>2</a:t>
            </a:r>
            <a:r>
              <a:rPr lang="en-US" sz="2400">
                <a:latin typeface="Calibri" pitchFamily="34" charset="0"/>
                <a:cs typeface="B Zar" pitchFamily="2" charset="-78"/>
              </a:rPr>
              <a:t> +2pq+q</a:t>
            </a:r>
            <a:r>
              <a:rPr lang="en-US" sz="2400" baseline="30000">
                <a:latin typeface="Calibri" pitchFamily="34" charset="0"/>
                <a:cs typeface="B Zar" pitchFamily="2" charset="-78"/>
              </a:rPr>
              <a:t>2</a:t>
            </a:r>
            <a:r>
              <a:rPr lang="en-US" sz="2400">
                <a:latin typeface="Calibri" pitchFamily="34" charset="0"/>
                <a:cs typeface="B Zar" pitchFamily="2" charset="-78"/>
              </a:rPr>
              <a:t>=1          (0.8)</a:t>
            </a:r>
            <a:r>
              <a:rPr lang="en-US" sz="2400" baseline="30000">
                <a:latin typeface="Calibri" pitchFamily="34" charset="0"/>
                <a:cs typeface="B Zar" pitchFamily="2" charset="-78"/>
              </a:rPr>
              <a:t>2</a:t>
            </a:r>
            <a:r>
              <a:rPr lang="en-US" sz="2400">
                <a:latin typeface="Calibri" pitchFamily="34" charset="0"/>
                <a:cs typeface="B Zar" pitchFamily="2" charset="-78"/>
              </a:rPr>
              <a:t>+2(0.8)(0.2)+(0.2)</a:t>
            </a:r>
            <a:r>
              <a:rPr lang="en-US" sz="2400" baseline="30000">
                <a:latin typeface="Calibri" pitchFamily="34" charset="0"/>
                <a:cs typeface="B Zar" pitchFamily="2" charset="-78"/>
              </a:rPr>
              <a:t>2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			0.64+0.32+0.04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611BA-1B2C-4CC1-8F31-4C0156D334E4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295400"/>
            <a:ext cx="87455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00A7-770C-4FFF-AE4B-8B86AD56885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838200" y="457200"/>
            <a:ext cx="74215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مثال2: اگر فراواني هموزيگوس مغلوب در جمعيت 4 درصد باشد، فراواني آلل ها و ژنوتيپ ها در جمعيت چيست؟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q</a:t>
            </a:r>
            <a:r>
              <a:rPr lang="en-US" sz="2400" baseline="30000">
                <a:latin typeface="Calibri" pitchFamily="34" charset="0"/>
                <a:cs typeface="B Zar" pitchFamily="2" charset="-78"/>
              </a:rPr>
              <a:t>2</a:t>
            </a:r>
            <a:r>
              <a:rPr lang="en-US" sz="2400">
                <a:latin typeface="Calibri" pitchFamily="34" charset="0"/>
                <a:cs typeface="B Zar" pitchFamily="2" charset="-78"/>
              </a:rPr>
              <a:t>=0.04   </a:t>
            </a:r>
            <a:r>
              <a:rPr lang="en-US" sz="2400">
                <a:latin typeface="Calibri" pitchFamily="34" charset="0"/>
                <a:cs typeface="B Zar" pitchFamily="2" charset="-78"/>
                <a:sym typeface="Wingdings" pitchFamily="2" charset="2"/>
              </a:rPr>
              <a:t></a:t>
            </a:r>
            <a:r>
              <a:rPr lang="en-US" sz="2400">
                <a:latin typeface="Calibri" pitchFamily="34" charset="0"/>
                <a:cs typeface="B Zar" pitchFamily="2" charset="-78"/>
              </a:rPr>
              <a:t>  q=0.2                                  p=1-0.2  </a:t>
            </a:r>
            <a:r>
              <a:rPr lang="en-US" sz="2400">
                <a:latin typeface="Calibri" pitchFamily="34" charset="0"/>
                <a:cs typeface="B Zar" pitchFamily="2" charset="-78"/>
                <a:sym typeface="Wingdings" pitchFamily="2" charset="2"/>
              </a:rPr>
              <a:t></a:t>
            </a:r>
            <a:r>
              <a:rPr lang="en-US" sz="2400">
                <a:latin typeface="Calibri" pitchFamily="34" charset="0"/>
                <a:cs typeface="B Zar" pitchFamily="2" charset="-78"/>
              </a:rPr>
              <a:t>  p=0.8</a:t>
            </a:r>
          </a:p>
          <a:p>
            <a:pPr eaLnBrk="0" hangingPunct="0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			p</a:t>
            </a:r>
            <a:r>
              <a:rPr lang="en-US" sz="2400" baseline="30000">
                <a:latin typeface="Calibri" pitchFamily="34" charset="0"/>
                <a:cs typeface="B Zar" pitchFamily="2" charset="-78"/>
              </a:rPr>
              <a:t>2</a:t>
            </a:r>
            <a:r>
              <a:rPr lang="en-US" sz="2400">
                <a:latin typeface="Calibri" pitchFamily="34" charset="0"/>
                <a:cs typeface="B Zar" pitchFamily="2" charset="-78"/>
              </a:rPr>
              <a:t>+2pq+q</a:t>
            </a:r>
            <a:r>
              <a:rPr lang="en-US" sz="2400" baseline="30000">
                <a:latin typeface="Calibri" pitchFamily="34" charset="0"/>
                <a:cs typeface="B Zar" pitchFamily="2" charset="-78"/>
              </a:rPr>
              <a:t>2</a:t>
            </a:r>
            <a:r>
              <a:rPr lang="en-US" sz="2400">
                <a:latin typeface="Calibri" pitchFamily="34" charset="0"/>
                <a:cs typeface="B Zar" pitchFamily="2" charset="-78"/>
              </a:rPr>
              <a:t>=1 </a:t>
            </a:r>
          </a:p>
          <a:p>
            <a:pPr eaLnBrk="0" hangingPunct="0">
              <a:lnSpc>
                <a:spcPct val="150000"/>
              </a:lnSpc>
            </a:pPr>
            <a:r>
              <a:rPr lang="en-US" sz="2400">
                <a:latin typeface="Calibri" pitchFamily="34" charset="0"/>
                <a:cs typeface="B Zar" pitchFamily="2" charset="-78"/>
              </a:rPr>
              <a:t>			0.64+0.32+0.04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39C5D-9FB9-417F-BCA3-1C466F3A822C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7150"/>
            <a:ext cx="57912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715000" y="152400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>
                <a:latin typeface="Calibri" pitchFamily="34" charset="0"/>
                <a:cs typeface="B Zar" pitchFamily="2" charset="-78"/>
              </a:rPr>
              <a:t>تعداد فنوتیپ قابل مشاهده= تعداد آلل + 1</a:t>
            </a:r>
          </a:p>
          <a:p>
            <a:pPr algn="ctr" rtl="1"/>
            <a:r>
              <a:rPr lang="fa-IR" sz="2000">
                <a:latin typeface="Calibri" pitchFamily="34" charset="0"/>
                <a:cs typeface="B Zar" pitchFamily="2" charset="-78"/>
              </a:rPr>
              <a:t>(به شرطی که محیط در بروز</a:t>
            </a:r>
            <a:br>
              <a:rPr lang="fa-IR" sz="2000">
                <a:latin typeface="Calibri" pitchFamily="34" charset="0"/>
                <a:cs typeface="B Zar" pitchFamily="2" charset="-78"/>
              </a:rPr>
            </a:br>
            <a:r>
              <a:rPr lang="fa-IR" sz="2000">
                <a:latin typeface="Calibri" pitchFamily="34" charset="0"/>
                <a:cs typeface="B Zar" pitchFamily="2" charset="-78"/>
              </a:rPr>
              <a:t> صفت اثری نداشته باشد)</a:t>
            </a:r>
            <a:endParaRPr lang="en-US" sz="200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749AC-2719-4B66-BC9B-6DACA4E47BB3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5797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5334000" y="5334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>
                <a:latin typeface="Calibri" pitchFamily="34" charset="0"/>
                <a:cs typeface="B Zar" pitchFamily="2" charset="-78"/>
              </a:rPr>
              <a:t>زمانی که محیط در بروز فنوتیپ اثر می گذارد.</a:t>
            </a:r>
            <a:endParaRPr lang="en-US" sz="2400">
              <a:latin typeface="Calibri" pitchFamily="34" charset="0"/>
              <a:cs typeface="B Zar" pitchFamily="2" charset="-78"/>
            </a:endParaRPr>
          </a:p>
        </p:txBody>
      </p:sp>
      <p:cxnSp>
        <p:nvCxnSpPr>
          <p:cNvPr id="11" name="Elbow Connector 10"/>
          <p:cNvCxnSpPr>
            <a:stCxn id="31746" idx="3"/>
          </p:cNvCxnSpPr>
          <p:nvPr/>
        </p:nvCxnSpPr>
        <p:spPr>
          <a:xfrm flipV="1">
            <a:off x="4956175" y="1066800"/>
            <a:ext cx="1444625" cy="952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27C93-5608-494C-B80F-1071B7716FDC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AADAB-BC53-4EBA-837B-923C43D378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550" y="228600"/>
            <a:ext cx="6902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1825"/>
            <a:ext cx="222091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401888" y="304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latin typeface="Times New Roman" pitchFamily="18" charset="0"/>
              </a:rPr>
              <a:t>Polygenic inheritance: </a:t>
            </a:r>
            <a:r>
              <a:rPr lang="en-US" altLang="en-US" sz="2000" b="1" u="sng">
                <a:latin typeface="Times New Roman" pitchFamily="18" charset="0"/>
              </a:rPr>
              <a:t>additive</a:t>
            </a:r>
            <a:r>
              <a:rPr lang="en-US" altLang="en-US" sz="2000" b="1">
                <a:latin typeface="Times New Roman" pitchFamily="18" charset="0"/>
              </a:rPr>
              <a:t> effects (essentially, incomplete dominance) of multiple genes on a single trait</a:t>
            </a:r>
            <a:endParaRPr lang="en-US" altLang="en-US" sz="2000">
              <a:latin typeface="Times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6200" y="1851660"/>
            <a:ext cx="3810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/>
              <a:t>AA</a:t>
            </a:r>
            <a:r>
              <a:rPr lang="en-US" altLang="en-US" sz="2000" dirty="0"/>
              <a:t> = dark</a:t>
            </a:r>
          </a:p>
          <a:p>
            <a:pPr>
              <a:spcBef>
                <a:spcPct val="50000"/>
              </a:spcBef>
            </a:pPr>
            <a:r>
              <a:rPr lang="en-US" altLang="en-US" sz="2000" i="1" dirty="0" err="1"/>
              <a:t>Aa</a:t>
            </a:r>
            <a:r>
              <a:rPr lang="en-US" altLang="en-US" sz="2000" dirty="0"/>
              <a:t> = less dark</a:t>
            </a:r>
          </a:p>
          <a:p>
            <a:pPr>
              <a:spcBef>
                <a:spcPct val="50000"/>
              </a:spcBef>
            </a:pPr>
            <a:r>
              <a:rPr lang="en-US" altLang="en-US" sz="2000" i="1" dirty="0" err="1"/>
              <a:t>aa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= light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And similarly for the other two genes - in all cases dominance is incomplete for each gene.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Think of each “capital” </a:t>
            </a:r>
            <a:r>
              <a:rPr lang="en-US" altLang="en-US" sz="2000" dirty="0" smtClean="0"/>
              <a:t>allele   </a:t>
            </a:r>
            <a:r>
              <a:rPr lang="en-US" altLang="en-US" sz="2000" dirty="0"/>
              <a:t>(A, B, C) as adding a dose of brown paint to white paint.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5725" y="1177925"/>
            <a:ext cx="46529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33350" y="150813"/>
            <a:ext cx="1200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olidFill>
                  <a:schemeClr val="hlink"/>
                </a:solidFill>
                <a:cs typeface="Times New Roman" pitchFamily="18" charset="0"/>
              </a:rPr>
              <a:t>Polygeny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ADA0A-337B-4E7B-8D39-0A2D187F507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04" t="3046" b="3548"/>
          <a:stretch>
            <a:fillRect/>
          </a:stretch>
        </p:blipFill>
        <p:spPr>
          <a:xfrm>
            <a:off x="1447800" y="68263"/>
            <a:ext cx="6629400" cy="6713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F3DD-B7F3-4326-BFE5-559277289F4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 l="2826" b="5624"/>
          <a:stretch>
            <a:fillRect/>
          </a:stretch>
        </p:blipFill>
        <p:spPr bwMode="auto">
          <a:xfrm>
            <a:off x="1447800" y="0"/>
            <a:ext cx="624840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887</Words>
  <Application>Microsoft Office PowerPoint</Application>
  <PresentationFormat>On-screen Show (4:3)</PresentationFormat>
  <Paragraphs>176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B Zar</vt:lpstr>
      <vt:lpstr>Times New Roman</vt:lpstr>
      <vt:lpstr>Times</vt:lpstr>
      <vt:lpstr>Wingdings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Dr.Mirlohi</dc:creator>
  <cp:lastModifiedBy>Dr.Mirlohi</cp:lastModifiedBy>
  <cp:revision>8</cp:revision>
  <dcterms:created xsi:type="dcterms:W3CDTF">2010-08-14T10:29:39Z</dcterms:created>
  <dcterms:modified xsi:type="dcterms:W3CDTF">2010-08-17T06:45:20Z</dcterms:modified>
</cp:coreProperties>
</file>