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4"/>
  </p:notesMasterIdLst>
  <p:sldIdLst>
    <p:sldId id="338" r:id="rId2"/>
    <p:sldId id="340" r:id="rId3"/>
    <p:sldId id="332" r:id="rId4"/>
    <p:sldId id="341" r:id="rId5"/>
    <p:sldId id="365" r:id="rId6"/>
    <p:sldId id="366" r:id="rId7"/>
    <p:sldId id="343" r:id="rId8"/>
    <p:sldId id="334" r:id="rId9"/>
    <p:sldId id="335" r:id="rId10"/>
    <p:sldId id="336" r:id="rId11"/>
    <p:sldId id="345" r:id="rId12"/>
    <p:sldId id="346" r:id="rId13"/>
    <p:sldId id="351" r:id="rId14"/>
    <p:sldId id="352" r:id="rId15"/>
    <p:sldId id="344" r:id="rId16"/>
    <p:sldId id="382" r:id="rId17"/>
    <p:sldId id="390" r:id="rId18"/>
    <p:sldId id="379" r:id="rId19"/>
    <p:sldId id="391" r:id="rId20"/>
    <p:sldId id="348" r:id="rId21"/>
    <p:sldId id="381" r:id="rId22"/>
    <p:sldId id="349" r:id="rId23"/>
    <p:sldId id="387" r:id="rId24"/>
    <p:sldId id="384" r:id="rId25"/>
    <p:sldId id="383" r:id="rId26"/>
    <p:sldId id="385" r:id="rId27"/>
    <p:sldId id="377" r:id="rId28"/>
    <p:sldId id="389" r:id="rId29"/>
    <p:sldId id="347" r:id="rId30"/>
    <p:sldId id="337" r:id="rId31"/>
    <p:sldId id="367" r:id="rId32"/>
    <p:sldId id="368" r:id="rId33"/>
  </p:sldIdLst>
  <p:sldSz cx="9144000" cy="6858000" type="screen4x3"/>
  <p:notesSz cx="6858000" cy="9144000"/>
  <p:embeddedFontLst>
    <p:embeddedFont>
      <p:font typeface="Calibri" pitchFamily="34" charset="0"/>
      <p:regular r:id="rId35"/>
      <p:bold r:id="rId36"/>
      <p:italic r:id="rId37"/>
      <p:boldItalic r:id="rId38"/>
    </p:embeddedFont>
    <p:embeddedFont>
      <p:font typeface="B Zar" pitchFamily="2" charset="-78"/>
      <p:regular r:id="rId39"/>
      <p:bold r:id="rId40"/>
    </p:embeddedFont>
    <p:embeddedFont>
      <p:font typeface="Georgia" pitchFamily="18" charset="0"/>
      <p:regular r:id="rId41"/>
      <p:bold r:id="rId42"/>
      <p:italic r:id="rId43"/>
      <p:boldItalic r:id="rId44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C7C7C7"/>
    <a:srgbClr val="33CCFF"/>
    <a:srgbClr val="0000FF"/>
    <a:srgbClr val="99CCFF"/>
    <a:srgbClr val="CCFF99"/>
    <a:srgbClr val="CCFFCC"/>
    <a:srgbClr val="00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09" autoAdjust="0"/>
  </p:normalViewPr>
  <p:slideViewPr>
    <p:cSldViewPr>
      <p:cViewPr>
        <p:scale>
          <a:sx n="106" d="100"/>
          <a:sy n="106" d="100"/>
        </p:scale>
        <p:origin x="-8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13BFC19-8906-461F-9C3E-17748DD9D71A}" type="datetimeFigureOut">
              <a:rPr lang="fa-IR"/>
              <a:pPr>
                <a:defRPr/>
              </a:pPr>
              <a:t>1434/01/13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fa-I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13CFE9F-CD11-48DD-B181-7A7FBCB5E393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E020FC-72CF-4A80-AA23-663167396E94}" type="slidenum">
              <a:rPr lang="fa-I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fa-I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C16099-C712-42ED-BC0F-9C4014929698}" type="slidenum">
              <a:rPr lang="fa-I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fa-I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1667BE-2B33-42AD-9240-0371128BC798}" type="slidenum">
              <a:rPr lang="fa-I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fa-I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B7EACD-7A88-49D5-9449-868EE23C6372}" type="slidenum">
              <a:rPr lang="fa-I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fa-I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0A1F77-CFFB-4909-B5DB-4834732F5D64}" type="slidenum">
              <a:rPr lang="fa-I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fa-I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347F76-9969-4B62-BA35-0BB1426D2A17}" type="slidenum">
              <a:rPr lang="fa-I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fa-I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B440FE-A91F-4C21-8FE8-4670B096FB3B}" type="slidenum">
              <a:rPr lang="fa-I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fa-I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DE7715-713C-4698-BB66-7F9FE49A658A}" type="slidenum">
              <a:rPr lang="fa-I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fa-I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8CA4C9-353A-4638-AD78-ED31F3D54946}" type="slidenum">
              <a:rPr lang="fa-I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fa-I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D0B556-78BC-4B91-BF0D-C336FBFA7768}" type="slidenum">
              <a:rPr lang="fa-I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fa-I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37DC0C-C6AE-44A3-8850-8D4F73316845}" type="slidenum">
              <a:rPr lang="fa-I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fa-I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A65797-A595-4C1F-8FCA-AF6F12545ADB}" type="slidenum">
              <a:rPr lang="fa-I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fa-I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2AA5D6-5907-48E2-BB18-2FB71A35C71C}" type="slidenum">
              <a:rPr lang="fa-I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fa-I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907EA9-7E79-4F7F-8034-6D223B8805BF}" type="slidenum">
              <a:rPr lang="fa-I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fa-I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3E9E48-FF84-46F2-A904-FE4C5B1ADE71}" type="slidenum">
              <a:rPr lang="fa-I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fa-I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7D4DAB-916D-4C30-A1CD-E13499749065}" type="slidenum">
              <a:rPr lang="fa-I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fa-I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8080A8-1BA9-4738-B144-08C1C0B0A643}" type="slidenum">
              <a:rPr lang="fa-I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fa-I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D0C00D-7EFA-4D70-B6A6-FD8BC5460902}" type="slidenum">
              <a:rPr lang="fa-I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fa-I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FB4E30-739D-4F1D-A84C-C0FA9A67943D}" type="slidenum">
              <a:rPr lang="fa-I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fa-I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2C835F-BEF3-49B0-9938-ADF5D0158964}" type="slidenum">
              <a:rPr lang="fa-I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fa-I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4EEA42-541E-461A-A9EE-D65A98CF0F74}" type="slidenum">
              <a:rPr lang="fa-I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fa-I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1E5BF9-D22A-49AC-912B-80E25C2642F6}" type="slidenum">
              <a:rPr lang="fa-I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fa-I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B850A3-18F5-4594-A8A8-1E5408A355CD}" type="slidenum">
              <a:rPr lang="fa-I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fa-I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88CFF7-946F-40D8-B000-2B2FE91EDA25}" type="slidenum">
              <a:rPr lang="fa-I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fa-I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940F9E-563B-48A9-8349-C546AC70FE61}" type="slidenum">
              <a:rPr lang="fa-I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fa-I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300F51-4BFC-47BA-A21A-6D3A6ABC9F36}" type="slidenum">
              <a:rPr lang="fa-I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fa-I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A00DDB-C81F-4FBA-A0B1-9CD7488A3E6E}" type="slidenum">
              <a:rPr lang="fa-I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fa-I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69B986-D8D3-44DE-A9B0-768364A89236}" type="slidenum">
              <a:rPr lang="fa-I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fa-I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D04871-4CA8-49A3-91C6-25D9B4F45CA9}" type="slidenum">
              <a:rPr lang="fa-I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fa-I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018687-9A23-4FB2-97DF-F5183543ED4E}" type="slidenum">
              <a:rPr lang="fa-I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fa-I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D6EC0-E33F-46F9-BF11-4B0B5C6C9BA0}" type="datetime1">
              <a:rPr lang="en-US"/>
              <a:pPr>
                <a:defRPr/>
              </a:pPr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E7C22-DBAB-40B8-B4FB-1E9CA9F54D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28577-948E-47C2-A9FB-545B66DDF962}" type="datetime1">
              <a:rPr lang="en-US"/>
              <a:pPr>
                <a:defRPr/>
              </a:pPr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1695A-0738-4238-85FA-04562F9E33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AA01A-3C0F-4457-AA68-0895D1F1B923}" type="datetime1">
              <a:rPr lang="en-US"/>
              <a:pPr>
                <a:defRPr/>
              </a:pPr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6D671-06FC-4AE5-888B-7FEEAE8608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F7E53-292D-4FDE-B917-32EF2C732770}" type="datetime1">
              <a:rPr lang="en-US"/>
              <a:pPr>
                <a:defRPr/>
              </a:pPr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FE9B6-CE23-4DBD-A6F1-E0A47406FF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DEE46-3109-434D-916B-866B11DA27BA}" type="datetime1">
              <a:rPr lang="en-US"/>
              <a:pPr>
                <a:defRPr/>
              </a:pPr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7407B-6B33-4F45-847A-0910D77729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84708-D2F1-45EE-BEB8-61F6ED6B22CE}" type="datetime1">
              <a:rPr lang="en-US"/>
              <a:pPr>
                <a:defRPr/>
              </a:pPr>
              <a:t>11/26/2012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605D5-FA8E-4ED4-8211-7A669C721C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5DB35-F44F-4789-92F7-FB4EBB0AF31F}" type="datetime1">
              <a:rPr lang="en-US"/>
              <a:pPr>
                <a:defRPr/>
              </a:pPr>
              <a:t>11/26/2012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37A7E-9708-4E83-BFD7-806727008D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B8E0F-86A8-4C5E-B90F-7F93E35B2CCE}" type="datetime1">
              <a:rPr lang="en-US"/>
              <a:pPr>
                <a:defRPr/>
              </a:pPr>
              <a:t>11/26/2012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0CCF9-A91A-44A0-BC25-A7A62D6262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85DC9-0A8E-4B83-BCD2-47F1A82CB57B}" type="datetime1">
              <a:rPr lang="en-US"/>
              <a:pPr>
                <a:defRPr/>
              </a:pPr>
              <a:t>11/26/2012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2A347-B8F1-4BB6-8BAE-FD2A03E428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4F784-E4E2-437C-B679-7C37B72275D1}" type="datetime1">
              <a:rPr lang="en-US"/>
              <a:pPr>
                <a:defRPr/>
              </a:pPr>
              <a:t>11/26/2012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B4F41-DEE8-4B82-8170-400D6DE1F8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A0114-3EE9-48B3-87F9-0F59D80188D8}" type="datetime1">
              <a:rPr lang="en-US"/>
              <a:pPr>
                <a:defRPr/>
              </a:pPr>
              <a:t>11/26/2012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866C6-36EC-4789-AA92-04CD2B970A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2E5AC"/>
            </a:gs>
            <a:gs pos="64999">
              <a:srgbClr val="F0EBD5"/>
            </a:gs>
            <a:gs pos="100000">
              <a:srgbClr val="D1C39F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60408B-68AE-482A-8852-573798458221}" type="datetime1">
              <a:rPr lang="en-US"/>
              <a:pPr>
                <a:defRPr/>
              </a:pPr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61A713-AF1D-47AA-A051-EC6B7D6A2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1749CE-488D-4C20-BF7E-FEACD48E1F10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2051" name="Picture 2" descr="http://wpcontent.answers.com/wikipedia/commons/a/a3/XlinkRecessive.jpg"/>
          <p:cNvPicPr>
            <a:picLocks noChangeAspect="1" noChangeArrowheads="1"/>
          </p:cNvPicPr>
          <p:nvPr/>
        </p:nvPicPr>
        <p:blipFill>
          <a:blip r:embed="rId3"/>
          <a:srcRect b="3441"/>
          <a:stretch>
            <a:fillRect/>
          </a:stretch>
        </p:blipFill>
        <p:spPr bwMode="auto">
          <a:xfrm>
            <a:off x="1143000" y="61913"/>
            <a:ext cx="6781800" cy="641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7C70B5-8207-44A7-8FC5-F8F793B6C301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11267" name="Rectangle 1"/>
          <p:cNvSpPr>
            <a:spLocks noChangeArrowheads="1"/>
          </p:cNvSpPr>
          <p:nvPr/>
        </p:nvSpPr>
        <p:spPr bwMode="auto">
          <a:xfrm>
            <a:off x="228600" y="304800"/>
            <a:ext cx="89154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>
                <a:solidFill>
                  <a:srgbClr val="0066FF"/>
                </a:solidFill>
                <a:latin typeface="Calibri" pitchFamily="34" charset="0"/>
              </a:rPr>
              <a:t>E</a:t>
            </a:r>
            <a:r>
              <a:rPr lang="en-GB" sz="2000">
                <a:latin typeface="Calibri" pitchFamily="34" charset="0"/>
              </a:rPr>
              <a:t>) Lethal  Alleles</a:t>
            </a:r>
            <a:r>
              <a:rPr lang="fa-IR" sz="2000">
                <a:latin typeface="Calibri" pitchFamily="34" charset="0"/>
                <a:cs typeface="B Zar" pitchFamily="2" charset="-78"/>
              </a:rPr>
              <a:t>	</a:t>
            </a:r>
            <a:r>
              <a:rPr lang="en-GB" sz="2000">
                <a:latin typeface="Calibri" pitchFamily="34" charset="0"/>
                <a:cs typeface="B Zar" pitchFamily="2" charset="-78"/>
              </a:rPr>
              <a:t>	</a:t>
            </a:r>
            <a:r>
              <a:rPr lang="fa-IR" sz="2000">
                <a:latin typeface="Calibri" pitchFamily="34" charset="0"/>
                <a:cs typeface="B Zar" pitchFamily="2" charset="-78"/>
              </a:rPr>
              <a:t>آلل های کشنده</a:t>
            </a:r>
            <a:endParaRPr lang="en-US" sz="2000">
              <a:cs typeface="B Zar" pitchFamily="2" charset="-78"/>
            </a:endParaRPr>
          </a:p>
          <a:p>
            <a:pPr algn="r" rtl="1" eaLnBrk="0" hangingPunct="0">
              <a:lnSpc>
                <a:spcPct val="150000"/>
              </a:lnSpc>
            </a:pPr>
            <a:r>
              <a:rPr lang="fa-IR" sz="2000">
                <a:latin typeface="Calibri" pitchFamily="34" charset="0"/>
                <a:cs typeface="B Zar" pitchFamily="2" charset="-78"/>
              </a:rPr>
              <a:t>آلل هایی هستند که وقتی خود را اظهار می کنند باعث مرگ یا ناهنجاری شدید در موجود شده.</a:t>
            </a:r>
            <a:endParaRPr lang="en-US" sz="2000">
              <a:cs typeface="B Zar" pitchFamily="2" charset="-78"/>
            </a:endParaRPr>
          </a:p>
          <a:p>
            <a:pPr algn="r" rtl="1" eaLnBrk="0" hangingPunct="0">
              <a:lnSpc>
                <a:spcPct val="150000"/>
              </a:lnSpc>
            </a:pPr>
            <a:r>
              <a:rPr lang="fa-IR" sz="2000">
                <a:latin typeface="Calibri" pitchFamily="34" charset="0"/>
                <a:cs typeface="B Zar" pitchFamily="2" charset="-78"/>
              </a:rPr>
              <a:t>به دو حالت خود را اظهار می کنند :</a:t>
            </a:r>
            <a:endParaRPr lang="en-US" sz="2000">
              <a:cs typeface="B Zar" pitchFamily="2" charset="-78"/>
            </a:endParaRPr>
          </a:p>
          <a:p>
            <a:pPr algn="r" rtl="1" eaLnBrk="0" hangingPunct="0">
              <a:lnSpc>
                <a:spcPct val="150000"/>
              </a:lnSpc>
              <a:buFontTx/>
              <a:buChar char="•"/>
            </a:pPr>
            <a:r>
              <a:rPr lang="fa-IR" sz="2000">
                <a:latin typeface="Calibri" pitchFamily="34" charset="0"/>
                <a:cs typeface="B Zar" pitchFamily="2" charset="-78"/>
              </a:rPr>
              <a:t> حالت مغلوب            </a:t>
            </a:r>
            <a:r>
              <a:rPr lang="en-GB" sz="2000">
                <a:latin typeface="Calibri" pitchFamily="34" charset="0"/>
                <a:cs typeface="B Zar" pitchFamily="2" charset="-78"/>
              </a:rPr>
              <a:t>Recessive Lethal</a:t>
            </a:r>
            <a:endParaRPr lang="en-US" sz="2000">
              <a:cs typeface="B Zar" pitchFamily="2" charset="-78"/>
            </a:endParaRPr>
          </a:p>
          <a:p>
            <a:pPr algn="r" rtl="1" eaLnBrk="0" hangingPunct="0">
              <a:lnSpc>
                <a:spcPct val="150000"/>
              </a:lnSpc>
              <a:buFontTx/>
              <a:buChar char="•"/>
            </a:pPr>
            <a:r>
              <a:rPr lang="fa-IR" sz="2000">
                <a:latin typeface="Calibri" pitchFamily="34" charset="0"/>
                <a:cs typeface="B Zar" pitchFamily="2" charset="-78"/>
              </a:rPr>
              <a:t> حالت غالب              </a:t>
            </a:r>
            <a:r>
              <a:rPr lang="en-GB" sz="2000">
                <a:latin typeface="Calibri" pitchFamily="34" charset="0"/>
                <a:cs typeface="B Zar" pitchFamily="2" charset="-78"/>
              </a:rPr>
              <a:t>Dominant Lethal</a:t>
            </a:r>
            <a:endParaRPr lang="en-US" sz="2000">
              <a:cs typeface="B Zar" pitchFamily="2" charset="-78"/>
            </a:endParaRPr>
          </a:p>
          <a:p>
            <a:pPr algn="r" rtl="1" eaLnBrk="0" hangingPunct="0">
              <a:lnSpc>
                <a:spcPct val="150000"/>
              </a:lnSpc>
            </a:pPr>
            <a:r>
              <a:rPr lang="fa-IR" sz="2000">
                <a:latin typeface="Calibri" pitchFamily="34" charset="0"/>
                <a:cs typeface="B Zar" pitchFamily="2" charset="-78"/>
              </a:rPr>
              <a:t>در حالت غالب ، آلل فوراً خود را اظهار می کند – این آلل از جمیعت حذف می گردد.</a:t>
            </a:r>
            <a:endParaRPr lang="fa-IR" sz="2000">
              <a:cs typeface="B Zar" pitchFamily="2" charset="-78"/>
            </a:endParaRPr>
          </a:p>
        </p:txBody>
      </p:sp>
      <p:sp>
        <p:nvSpPr>
          <p:cNvPr id="11268" name="Rectangle 2"/>
          <p:cNvSpPr>
            <a:spLocks noChangeArrowheads="1"/>
          </p:cNvSpPr>
          <p:nvPr/>
        </p:nvSpPr>
        <p:spPr bwMode="auto">
          <a:xfrm>
            <a:off x="152400" y="3424238"/>
            <a:ext cx="883920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latin typeface="Calibri" pitchFamily="34" charset="0"/>
                <a:cs typeface="B Zar" pitchFamily="2" charset="-78"/>
              </a:rPr>
              <a:t>aa</a:t>
            </a:r>
            <a:r>
              <a:rPr lang="en-US" sz="2000" dirty="0">
                <a:latin typeface="Calibri" pitchFamily="34" charset="0"/>
                <a:cs typeface="B Zar" pitchFamily="2" charset="-78"/>
              </a:rPr>
              <a:t>	</a:t>
            </a:r>
            <a:r>
              <a:rPr lang="en-US" sz="2000" b="1" baseline="10000" dirty="0">
                <a:latin typeface="Calibri" pitchFamily="34" charset="0"/>
                <a:cs typeface="B Zar" pitchFamily="2" charset="-78"/>
              </a:rPr>
              <a:t>Mutation</a:t>
            </a:r>
            <a:r>
              <a:rPr lang="en-US" sz="2000" dirty="0">
                <a:latin typeface="Calibri" pitchFamily="34" charset="0"/>
                <a:cs typeface="B Zar" pitchFamily="2" charset="-78"/>
              </a:rPr>
              <a:t>	</a:t>
            </a:r>
            <a:r>
              <a:rPr lang="en-US" sz="2000" dirty="0" err="1">
                <a:latin typeface="Calibri" pitchFamily="34" charset="0"/>
                <a:cs typeface="B Zar" pitchFamily="2" charset="-78"/>
              </a:rPr>
              <a:t>Aa</a:t>
            </a:r>
            <a:endParaRPr lang="fa-IR" sz="2000" dirty="0">
              <a:latin typeface="Calibri" pitchFamily="34" charset="0"/>
              <a:cs typeface="B Zar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en-GB" sz="2000" dirty="0" err="1">
                <a:latin typeface="Calibri" pitchFamily="34" charset="0"/>
              </a:rPr>
              <a:t>Aa</a:t>
            </a:r>
            <a:r>
              <a:rPr lang="fa-IR" sz="2000" dirty="0">
                <a:latin typeface="Calibri" pitchFamily="34" charset="0"/>
                <a:cs typeface="B Zar" pitchFamily="2" charset="-78"/>
              </a:rPr>
              <a:t> می میرد و اگر فرزندی هم تولید کند ، ¾ آنها می میرند.</a:t>
            </a:r>
          </a:p>
          <a:p>
            <a:pPr>
              <a:lnSpc>
                <a:spcPct val="150000"/>
              </a:lnSpc>
            </a:pPr>
            <a:endParaRPr lang="en-US" sz="2000" dirty="0">
              <a:cs typeface="B Zar" pitchFamily="2" charset="-78"/>
            </a:endParaRPr>
          </a:p>
          <a:p>
            <a:pPr algn="r" rtl="1" eaLnBrk="0" hangingPunct="0">
              <a:lnSpc>
                <a:spcPct val="150000"/>
              </a:lnSpc>
              <a:buFontTx/>
              <a:buChar char="•"/>
            </a:pPr>
            <a:r>
              <a:rPr lang="fa-IR" sz="2000" dirty="0">
                <a:latin typeface="Calibri" pitchFamily="34" charset="0"/>
                <a:cs typeface="B Zar" pitchFamily="2" charset="-78"/>
              </a:rPr>
              <a:t>آلل کشنده در حالت هموزیگوس </a:t>
            </a:r>
            <a:r>
              <a:rPr lang="fa-IR" sz="2000" dirty="0" smtClean="0">
                <a:latin typeface="Calibri" pitchFamily="34" charset="0"/>
                <a:cs typeface="B Zar" pitchFamily="2" charset="-78"/>
              </a:rPr>
              <a:t>غلب خود </a:t>
            </a:r>
            <a:r>
              <a:rPr lang="fa-IR" sz="2000" dirty="0">
                <a:latin typeface="Calibri" pitchFamily="34" charset="0"/>
                <a:cs typeface="B Zar" pitchFamily="2" charset="-78"/>
              </a:rPr>
              <a:t>را فوراً اظهار کرده و در حالت هتروزیگوس در مراحل بعد از بلوغ خود را اظهار کرده و یا در موجود حالت غیر طبیعی بوجود می آورد.</a:t>
            </a:r>
            <a:endParaRPr lang="en-US" sz="2000" dirty="0">
              <a:cs typeface="B Zar" pitchFamily="2" charset="-78"/>
            </a:endParaRPr>
          </a:p>
          <a:p>
            <a:pPr algn="r" rtl="1" eaLnBrk="0" hangingPunct="0">
              <a:lnSpc>
                <a:spcPct val="150000"/>
              </a:lnSpc>
            </a:pPr>
            <a:r>
              <a:rPr lang="fa-IR" sz="2000" dirty="0">
                <a:latin typeface="Calibri" pitchFamily="34" charset="0"/>
                <a:cs typeface="B Zar" pitchFamily="2" charset="-78"/>
              </a:rPr>
              <a:t>در انسان </a:t>
            </a:r>
            <a:r>
              <a:rPr lang="en-GB" sz="2000" dirty="0">
                <a:latin typeface="Calibri" pitchFamily="34" charset="0"/>
                <a:cs typeface="B Zar" pitchFamily="2" charset="-78"/>
              </a:rPr>
              <a:t>Huntington’s disease </a:t>
            </a:r>
            <a:r>
              <a:rPr lang="fa-IR" sz="2000" dirty="0">
                <a:latin typeface="Calibri" pitchFamily="34" charset="0"/>
                <a:cs typeface="B Zar" pitchFamily="2" charset="-78"/>
              </a:rPr>
              <a:t>– شخص ناقل در سنین </a:t>
            </a:r>
            <a:r>
              <a:rPr lang="en-GB" sz="2000" dirty="0">
                <a:latin typeface="Calibri" pitchFamily="34" charset="0"/>
                <a:cs typeface="B Zar" pitchFamily="2" charset="-78"/>
              </a:rPr>
              <a:t>20−50</a:t>
            </a:r>
            <a:r>
              <a:rPr lang="fa-IR" sz="2000" dirty="0">
                <a:latin typeface="Calibri" pitchFamily="34" charset="0"/>
                <a:cs typeface="B Zar" pitchFamily="2" charset="-78"/>
              </a:rPr>
              <a:t> سال بیماری را اظهار کرده و می میرد.</a:t>
            </a:r>
            <a:endParaRPr lang="fa-IR" sz="2000" dirty="0">
              <a:cs typeface="B Zar" pitchFamily="2" charset="-78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85800" y="3808413"/>
            <a:ext cx="1371600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Circular Arrow 13"/>
          <p:cNvSpPr/>
          <p:nvPr/>
        </p:nvSpPr>
        <p:spPr>
          <a:xfrm flipH="1">
            <a:off x="304800" y="2819400"/>
            <a:ext cx="1295400" cy="1600200"/>
          </a:xfrm>
          <a:prstGeom prst="circular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E32582-D161-48A1-BCD1-3A94F84D4625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2291" name="Rectangle 1"/>
          <p:cNvSpPr>
            <a:spLocks noChangeArrowheads="1"/>
          </p:cNvSpPr>
          <p:nvPr/>
        </p:nvSpPr>
        <p:spPr bwMode="auto">
          <a:xfrm>
            <a:off x="76200" y="609600"/>
            <a:ext cx="89916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dirty="0">
                <a:latin typeface="Calibri" pitchFamily="34" charset="0"/>
                <a:cs typeface="B Zar" pitchFamily="2" charset="-78"/>
              </a:rPr>
              <a:t>پس اگر ناقل قبل از بیماری ازدواج کند ، ژن</a:t>
            </a:r>
            <a:r>
              <a:rPr lang="en-US" sz="2400" dirty="0">
                <a:latin typeface="Calibri" pitchFamily="34" charset="0"/>
                <a:cs typeface="B Zar" pitchFamily="2" charset="-78"/>
              </a:rPr>
              <a:t> </a:t>
            </a:r>
            <a:r>
              <a:rPr lang="fa-IR" sz="2400" dirty="0">
                <a:latin typeface="Calibri" pitchFamily="34" charset="0"/>
                <a:cs typeface="B Zar" pitchFamily="2" charset="-78"/>
              </a:rPr>
              <a:t>کشنده را به نیمی از  فرزندان منتقل می کند </a:t>
            </a:r>
            <a:r>
              <a:rPr lang="en-GB" sz="2400" dirty="0">
                <a:latin typeface="Calibri" pitchFamily="34" charset="0"/>
                <a:cs typeface="B Zar" pitchFamily="2" charset="-78"/>
              </a:rPr>
              <a:t>.</a:t>
            </a:r>
            <a:endParaRPr lang="fa-IR" sz="2400" dirty="0">
              <a:latin typeface="Calibri" pitchFamily="34" charset="0"/>
              <a:cs typeface="B Zar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>
                <a:latin typeface="Calibri" pitchFamily="34" charset="0"/>
                <a:cs typeface="B Zar" pitchFamily="2" charset="-78"/>
              </a:rPr>
              <a:t>	</a:t>
            </a:r>
            <a:r>
              <a:rPr lang="fa-IR" sz="2400" smtClean="0">
                <a:latin typeface="Calibri" pitchFamily="34" charset="0"/>
                <a:cs typeface="B Zar" pitchFamily="2" charset="-78"/>
              </a:rPr>
              <a:t>ناقل        </a:t>
            </a:r>
            <a:r>
              <a:rPr lang="fa-IR" sz="2400" dirty="0" smtClean="0">
                <a:latin typeface="Calibri" pitchFamily="34" charset="0"/>
                <a:cs typeface="B Zar" pitchFamily="2" charset="-78"/>
              </a:rPr>
              <a:t>طبیعی</a:t>
            </a:r>
            <a:endParaRPr lang="en-US" sz="2400" dirty="0">
              <a:cs typeface="B Zar" pitchFamily="2" charset="-78"/>
            </a:endParaRPr>
          </a:p>
          <a:p>
            <a:pPr eaLnBrk="0" hangingPunct="0">
              <a:lnSpc>
                <a:spcPct val="150000"/>
              </a:lnSpc>
            </a:pPr>
            <a:r>
              <a:rPr lang="fa-IR" sz="2400" dirty="0">
                <a:latin typeface="Calibri" pitchFamily="34" charset="0"/>
                <a:cs typeface="B Zar" pitchFamily="2" charset="-78"/>
              </a:rPr>
              <a:t>	</a:t>
            </a:r>
            <a:r>
              <a:rPr lang="en-GB" sz="2400" dirty="0" err="1">
                <a:latin typeface="Calibri" pitchFamily="34" charset="0"/>
                <a:cs typeface="B Zar" pitchFamily="2" charset="-78"/>
              </a:rPr>
              <a:t>dd</a:t>
            </a:r>
            <a:r>
              <a:rPr lang="fa-IR" sz="2400" dirty="0">
                <a:latin typeface="Calibri" pitchFamily="34" charset="0"/>
                <a:cs typeface="B Zar" pitchFamily="2" charset="-78"/>
              </a:rPr>
              <a:t>     </a:t>
            </a:r>
            <a:r>
              <a:rPr lang="en-GB" sz="2400" dirty="0">
                <a:latin typeface="Calibri" pitchFamily="34" charset="0"/>
                <a:cs typeface="B Zar" pitchFamily="2" charset="-78"/>
              </a:rPr>
              <a:t> ×</a:t>
            </a:r>
            <a:r>
              <a:rPr lang="fa-IR" sz="2400" dirty="0">
                <a:latin typeface="Calibri" pitchFamily="34" charset="0"/>
                <a:cs typeface="B Zar" pitchFamily="2" charset="-78"/>
              </a:rPr>
              <a:t>    </a:t>
            </a:r>
            <a:r>
              <a:rPr lang="en-GB" sz="2400" dirty="0" err="1">
                <a:latin typeface="Calibri" pitchFamily="34" charset="0"/>
                <a:cs typeface="B Zar" pitchFamily="2" charset="-78"/>
              </a:rPr>
              <a:t>Dd</a:t>
            </a:r>
            <a:endParaRPr lang="en-US" sz="2400" dirty="0">
              <a:cs typeface="B Zar" pitchFamily="2" charset="-78"/>
            </a:endParaRPr>
          </a:p>
          <a:p>
            <a:pPr eaLnBrk="0" hangingPunct="0">
              <a:lnSpc>
                <a:spcPct val="150000"/>
              </a:lnSpc>
            </a:pPr>
            <a:r>
              <a:rPr lang="en-GB" sz="2400" dirty="0">
                <a:latin typeface="Calibri" pitchFamily="34" charset="0"/>
                <a:cs typeface="B Zar" pitchFamily="2" charset="-78"/>
              </a:rPr>
              <a:t>F₁</a:t>
            </a:r>
            <a:r>
              <a:rPr lang="fa-IR" sz="2400" dirty="0">
                <a:latin typeface="Calibri" pitchFamily="34" charset="0"/>
                <a:cs typeface="B Zar" pitchFamily="2" charset="-78"/>
              </a:rPr>
              <a:t>	 </a:t>
            </a:r>
            <a:r>
              <a:rPr lang="en-GB" sz="2400" dirty="0" err="1">
                <a:latin typeface="Calibri" pitchFamily="34" charset="0"/>
                <a:cs typeface="B Zar" pitchFamily="2" charset="-78"/>
              </a:rPr>
              <a:t>Dd</a:t>
            </a:r>
            <a:r>
              <a:rPr lang="fa-IR" sz="2400" dirty="0">
                <a:latin typeface="Calibri" pitchFamily="34" charset="0"/>
                <a:cs typeface="B Zar" pitchFamily="2" charset="-78"/>
              </a:rPr>
              <a:t> - ½  ناقل </a:t>
            </a:r>
            <a:r>
              <a:rPr lang="en-GB" sz="2400" dirty="0" err="1">
                <a:latin typeface="Calibri" pitchFamily="34" charset="0"/>
                <a:cs typeface="B Zar" pitchFamily="2" charset="-78"/>
              </a:rPr>
              <a:t>dd</a:t>
            </a:r>
            <a:r>
              <a:rPr lang="fa-IR" sz="2400" dirty="0">
                <a:latin typeface="Calibri" pitchFamily="34" charset="0"/>
                <a:cs typeface="B Zar" pitchFamily="2" charset="-78"/>
              </a:rPr>
              <a:t>  ½طبیعی</a:t>
            </a:r>
          </a:p>
          <a:p>
            <a:pPr eaLnBrk="0" hangingPunct="0">
              <a:lnSpc>
                <a:spcPct val="150000"/>
              </a:lnSpc>
            </a:pPr>
            <a:endParaRPr lang="fa-IR" sz="2400" dirty="0">
              <a:latin typeface="Calibri" pitchFamily="34" charset="0"/>
              <a:cs typeface="B Zar" pitchFamily="2" charset="-78"/>
            </a:endParaRPr>
          </a:p>
          <a:p>
            <a:pPr eaLnBrk="0" hangingPunct="0">
              <a:lnSpc>
                <a:spcPct val="150000"/>
              </a:lnSpc>
            </a:pPr>
            <a:endParaRPr lang="en-US" sz="2400" dirty="0">
              <a:latin typeface="Calibri" pitchFamily="34" charset="0"/>
              <a:cs typeface="B Zar" pitchFamily="2" charset="-78"/>
            </a:endParaRPr>
          </a:p>
          <a:p>
            <a:pPr algn="r" rtl="1" eaLnBrk="0" hangingPunct="0">
              <a:lnSpc>
                <a:spcPct val="150000"/>
              </a:lnSpc>
            </a:pPr>
            <a:r>
              <a:rPr lang="fa-IR" sz="2200" dirty="0">
                <a:latin typeface="Calibri" pitchFamily="34" charset="0"/>
                <a:cs typeface="B Zar" pitchFamily="2" charset="-78"/>
              </a:rPr>
              <a:t>اگر دو شخص </a:t>
            </a:r>
            <a:r>
              <a:rPr lang="en-GB" sz="2200" dirty="0" err="1">
                <a:latin typeface="Calibri" pitchFamily="34" charset="0"/>
                <a:cs typeface="B Zar" pitchFamily="2" charset="-78"/>
              </a:rPr>
              <a:t>Dd</a:t>
            </a:r>
            <a:r>
              <a:rPr lang="fa-IR" sz="2200" dirty="0">
                <a:latin typeface="Calibri" pitchFamily="34" charset="0"/>
                <a:cs typeface="B Zar" pitchFamily="2" charset="-78"/>
              </a:rPr>
              <a:t> (ناقل) با هم ازدواج کنند ، ¼ فرزندان </a:t>
            </a:r>
            <a:r>
              <a:rPr lang="en-GB" sz="2200" dirty="0">
                <a:latin typeface="Calibri" pitchFamily="34" charset="0"/>
                <a:cs typeface="B Zar" pitchFamily="2" charset="-78"/>
              </a:rPr>
              <a:t>DD</a:t>
            </a:r>
            <a:r>
              <a:rPr lang="fa-IR" sz="2200" dirty="0">
                <a:latin typeface="Calibri" pitchFamily="34" charset="0"/>
                <a:cs typeface="B Zar" pitchFamily="2" charset="-78"/>
              </a:rPr>
              <a:t> اند . (ازدواج نزدیک) </a:t>
            </a:r>
            <a:r>
              <a:rPr lang="fa-IR" sz="2400" dirty="0">
                <a:latin typeface="Calibri" pitchFamily="34" charset="0"/>
                <a:cs typeface="B Zar" pitchFamily="2" charset="-78"/>
              </a:rPr>
              <a:t>←  مرگ     </a:t>
            </a:r>
            <a:r>
              <a:rPr lang="en-GB" sz="2400" dirty="0">
                <a:latin typeface="Calibri" pitchFamily="34" charset="0"/>
                <a:cs typeface="B Zar" pitchFamily="2" charset="-78"/>
              </a:rPr>
              <a:t>DD</a:t>
            </a:r>
            <a:endParaRPr lang="en-US" sz="2400" dirty="0">
              <a:cs typeface="B Zar" pitchFamily="2" charset="-78"/>
            </a:endParaRPr>
          </a:p>
          <a:p>
            <a:pPr algn="r" rtl="1" eaLnBrk="0" hangingPunct="0">
              <a:lnSpc>
                <a:spcPct val="150000"/>
              </a:lnSpc>
            </a:pPr>
            <a:r>
              <a:rPr lang="fa-IR" sz="2200" dirty="0">
                <a:latin typeface="Calibri" pitchFamily="34" charset="0"/>
                <a:cs typeface="B Zar" pitchFamily="2" charset="-78"/>
              </a:rPr>
              <a:t>در مرغ   </a:t>
            </a:r>
            <a:r>
              <a:rPr lang="en-GB" sz="2200" dirty="0">
                <a:latin typeface="Calibri" pitchFamily="34" charset="0"/>
                <a:cs typeface="B Zar" pitchFamily="2" charset="-78"/>
              </a:rPr>
              <a:t>Creeper</a:t>
            </a:r>
            <a:r>
              <a:rPr lang="fa-IR" sz="2200" dirty="0">
                <a:latin typeface="Calibri" pitchFamily="34" charset="0"/>
                <a:cs typeface="B Zar" pitchFamily="2" charset="-78"/>
              </a:rPr>
              <a:t> (خزنده)</a:t>
            </a:r>
            <a:endParaRPr lang="en-US" sz="2200" dirty="0">
              <a:cs typeface="B Zar" pitchFamily="2" charset="-78"/>
            </a:endParaRPr>
          </a:p>
          <a:p>
            <a:pPr rtl="1" eaLnBrk="0" hangingPunct="0">
              <a:lnSpc>
                <a:spcPct val="150000"/>
              </a:lnSpc>
            </a:pPr>
            <a:r>
              <a:rPr lang="en-GB" sz="2400" dirty="0">
                <a:latin typeface="Calibri" pitchFamily="34" charset="0"/>
                <a:cs typeface="B Zar" pitchFamily="2" charset="-78"/>
              </a:rPr>
              <a:t>P           Cc   ×    Cc</a:t>
            </a:r>
            <a:endParaRPr lang="en-US" sz="2400" dirty="0">
              <a:cs typeface="B Zar" pitchFamily="2" charset="-78"/>
            </a:endParaRPr>
          </a:p>
          <a:p>
            <a:pPr rtl="1" eaLnBrk="0" hangingPunct="0">
              <a:lnSpc>
                <a:spcPct val="150000"/>
              </a:lnSpc>
            </a:pPr>
            <a:r>
              <a:rPr lang="en-GB" sz="2400" dirty="0">
                <a:latin typeface="Calibri" pitchFamily="34" charset="0"/>
                <a:cs typeface="B Zar" pitchFamily="2" charset="-78"/>
              </a:rPr>
              <a:t>F₁       ¼ CC    </a:t>
            </a:r>
            <a:r>
              <a:rPr lang="en-GB" dirty="0">
                <a:latin typeface="Calibri" pitchFamily="34" charset="0"/>
                <a:cs typeface="B Zar" pitchFamily="2" charset="-78"/>
              </a:rPr>
              <a:t>(Dies) </a:t>
            </a:r>
            <a:r>
              <a:rPr lang="en-GB" sz="2400" dirty="0">
                <a:latin typeface="Calibri" pitchFamily="34" charset="0"/>
                <a:cs typeface="B Zar" pitchFamily="2" charset="-78"/>
              </a:rPr>
              <a:t>    ½ Cc   </a:t>
            </a:r>
            <a:r>
              <a:rPr lang="en-GB" dirty="0">
                <a:latin typeface="Calibri" pitchFamily="34" charset="0"/>
                <a:cs typeface="B Zar" pitchFamily="2" charset="-78"/>
              </a:rPr>
              <a:t>(Creeper )  </a:t>
            </a:r>
            <a:r>
              <a:rPr lang="en-GB" sz="2400" dirty="0">
                <a:latin typeface="Calibri" pitchFamily="34" charset="0"/>
                <a:cs typeface="B Zar" pitchFamily="2" charset="-78"/>
              </a:rPr>
              <a:t>¼ cc </a:t>
            </a:r>
            <a:r>
              <a:rPr lang="en-US" dirty="0">
                <a:latin typeface="Calibri" pitchFamily="34" charset="0"/>
                <a:cs typeface="B Zar" pitchFamily="2" charset="-78"/>
              </a:rPr>
              <a:t>(</a:t>
            </a:r>
            <a:r>
              <a:rPr lang="en-GB" dirty="0">
                <a:latin typeface="Calibri" pitchFamily="34" charset="0"/>
                <a:cs typeface="B Zar" pitchFamily="2" charset="-78"/>
              </a:rPr>
              <a:t>normal)</a:t>
            </a:r>
            <a:endParaRPr lang="en-US" sz="2400" dirty="0"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28C49-EAA9-4337-85BF-08826B4F3F14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457200" y="533400"/>
            <a:ext cx="8534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 eaLnBrk="0" hangingPunct="0">
              <a:lnSpc>
                <a:spcPct val="150000"/>
              </a:lnSpc>
            </a:pPr>
            <a:r>
              <a:rPr lang="en-GB" sz="2000">
                <a:latin typeface="Calibri" pitchFamily="34" charset="0"/>
              </a:rPr>
              <a:t>Recessive Lethal</a:t>
            </a:r>
            <a:r>
              <a:rPr lang="fa-IR" sz="2000">
                <a:latin typeface="Calibri" pitchFamily="34" charset="0"/>
                <a:cs typeface="B Zar" pitchFamily="2" charset="-78"/>
              </a:rPr>
              <a:t> : آلل هایی هستند که در حالت هموزیگوس مغلوب کشنده و در حالت هتروریگوس غیر طبیعی یا طبیعی هستند.</a:t>
            </a:r>
            <a:endParaRPr lang="en-US" sz="2000">
              <a:cs typeface="B Zar" pitchFamily="2" charset="-78"/>
            </a:endParaRPr>
          </a:p>
          <a:p>
            <a:pPr eaLnBrk="0" hangingPunct="0">
              <a:lnSpc>
                <a:spcPct val="150000"/>
              </a:lnSpc>
            </a:pPr>
            <a:r>
              <a:rPr lang="en-GB" sz="2000">
                <a:latin typeface="Calibri" pitchFamily="34" charset="0"/>
                <a:cs typeface="B Zar" pitchFamily="2" charset="-78"/>
              </a:rPr>
              <a:t>Aa    ×   Aa</a:t>
            </a:r>
            <a:endParaRPr lang="en-US" sz="2000">
              <a:cs typeface="B Zar" pitchFamily="2" charset="-78"/>
            </a:endParaRPr>
          </a:p>
          <a:p>
            <a:pPr eaLnBrk="0" hangingPunct="0">
              <a:lnSpc>
                <a:spcPct val="150000"/>
              </a:lnSpc>
            </a:pPr>
            <a:r>
              <a:rPr lang="en-GB" sz="2000">
                <a:latin typeface="Calibri" pitchFamily="34" charset="0"/>
                <a:cs typeface="B Zar" pitchFamily="2" charset="-78"/>
              </a:rPr>
              <a:t>¼ AA </a:t>
            </a:r>
            <a:r>
              <a:rPr lang="fa-IR">
                <a:latin typeface="Calibri" pitchFamily="34" charset="0"/>
                <a:cs typeface="B Zar" pitchFamily="2" charset="-78"/>
              </a:rPr>
              <a:t>(طبیعی)</a:t>
            </a:r>
            <a:r>
              <a:rPr lang="en-GB">
                <a:latin typeface="Calibri" pitchFamily="34" charset="0"/>
                <a:cs typeface="B Zar" pitchFamily="2" charset="-78"/>
              </a:rPr>
              <a:t>    </a:t>
            </a:r>
            <a:r>
              <a:rPr lang="en-GB" sz="2000">
                <a:latin typeface="Calibri" pitchFamily="34" charset="0"/>
                <a:cs typeface="B Zar" pitchFamily="2" charset="-78"/>
              </a:rPr>
              <a:t>½ Aa  </a:t>
            </a:r>
            <a:r>
              <a:rPr lang="fa-IR">
                <a:latin typeface="Calibri" pitchFamily="34" charset="0"/>
                <a:cs typeface="B Zar" pitchFamily="2" charset="-78"/>
              </a:rPr>
              <a:t>(طبیعی یا غیر طبیعی)</a:t>
            </a:r>
            <a:r>
              <a:rPr lang="en-GB">
                <a:latin typeface="Calibri" pitchFamily="34" charset="0"/>
                <a:cs typeface="B Zar" pitchFamily="2" charset="-78"/>
              </a:rPr>
              <a:t>     </a:t>
            </a:r>
            <a:r>
              <a:rPr lang="en-GB" sz="2000">
                <a:latin typeface="Calibri" pitchFamily="34" charset="0"/>
                <a:cs typeface="B Zar" pitchFamily="2" charset="-78"/>
              </a:rPr>
              <a:t>¼ aa   </a:t>
            </a:r>
            <a:r>
              <a:rPr lang="fa-IR">
                <a:latin typeface="Calibri" pitchFamily="34" charset="0"/>
                <a:cs typeface="B Zar" pitchFamily="2" charset="-78"/>
              </a:rPr>
              <a:t>(مرگ)</a:t>
            </a:r>
            <a:endParaRPr lang="en-US" sz="2000">
              <a:cs typeface="B Zar" pitchFamily="2" charset="-78"/>
            </a:endParaRPr>
          </a:p>
          <a:p>
            <a:pPr algn="r" rtl="1" eaLnBrk="0" hangingPunct="0">
              <a:lnSpc>
                <a:spcPct val="150000"/>
              </a:lnSpc>
            </a:pPr>
            <a:r>
              <a:rPr lang="fa-IR" sz="2000">
                <a:latin typeface="Calibri" pitchFamily="34" charset="0"/>
                <a:cs typeface="B Zar" pitchFamily="2" charset="-78"/>
              </a:rPr>
              <a:t>(ازدواج نزدیک)</a:t>
            </a:r>
            <a:endParaRPr lang="en-US" sz="2000">
              <a:cs typeface="B Zar" pitchFamily="2" charset="-78"/>
            </a:endParaRPr>
          </a:p>
        </p:txBody>
      </p:sp>
      <p:pic>
        <p:nvPicPr>
          <p:cNvPr id="13316" name="Picture 2" descr="F13_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124200"/>
            <a:ext cx="81915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868125-F2E7-4B81-881D-BEC4242FB442}" type="slidenum">
              <a:rPr lang="en-US"/>
              <a:pPr>
                <a:defRPr/>
              </a:pPr>
              <a:t>13</a:t>
            </a:fld>
            <a:endParaRPr lang="en-US"/>
          </a:p>
        </p:txBody>
      </p:sp>
      <p:pic>
        <p:nvPicPr>
          <p:cNvPr id="14339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b="2654"/>
          <a:stretch>
            <a:fillRect/>
          </a:stretch>
        </p:blipFill>
        <p:spPr>
          <a:xfrm>
            <a:off x="609600" y="109538"/>
            <a:ext cx="7772400" cy="64436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9E3F10-6201-4E7B-8C08-9857E82B4206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381000" y="1981200"/>
            <a:ext cx="7772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Blood Group phenotype→</a:t>
            </a: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	     Genotype→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429000" y="1981200"/>
          <a:ext cx="3886200" cy="1600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71550"/>
                <a:gridCol w="971550"/>
                <a:gridCol w="971550"/>
                <a:gridCol w="971550"/>
              </a:tblGrid>
              <a:tr h="4000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AB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r>
                        <a:rPr lang="en-US" baseline="30000" dirty="0" smtClean="0"/>
                        <a:t>A</a:t>
                      </a:r>
                      <a:r>
                        <a:rPr lang="en-US" dirty="0" smtClean="0"/>
                        <a:t>I</a:t>
                      </a:r>
                      <a:r>
                        <a:rPr lang="en-US" baseline="30000" dirty="0" smtClean="0"/>
                        <a:t>A</a:t>
                      </a:r>
                      <a:endParaRPr lang="en-US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r>
                        <a:rPr lang="en-US" baseline="30000" dirty="0" smtClean="0"/>
                        <a:t>B</a:t>
                      </a:r>
                      <a:r>
                        <a:rPr lang="en-US" dirty="0" smtClean="0"/>
                        <a:t>I</a:t>
                      </a:r>
                      <a:r>
                        <a:rPr lang="en-US" baseline="30000" dirty="0" smtClean="0"/>
                        <a:t>B</a:t>
                      </a:r>
                      <a:endParaRPr lang="en-US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00050">
                <a:tc>
                  <a:txBody>
                    <a:bodyPr/>
                    <a:lstStyle/>
                    <a:p>
                      <a:r>
                        <a:rPr lang="en-US" dirty="0" smtClean="0"/>
                        <a:t>ii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Or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Or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r>
                        <a:rPr lang="en-US" baseline="30000" dirty="0" smtClean="0"/>
                        <a:t>A</a:t>
                      </a:r>
                      <a:r>
                        <a:rPr lang="en-US" dirty="0" smtClean="0"/>
                        <a:t>I</a:t>
                      </a:r>
                      <a:r>
                        <a:rPr lang="en-US" baseline="30000" dirty="0" smtClean="0"/>
                        <a:t>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000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r>
                        <a:rPr lang="en-US" baseline="30000" dirty="0" smtClean="0"/>
                        <a:t>A</a:t>
                      </a:r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r>
                        <a:rPr lang="en-US" baseline="30000" dirty="0" smtClean="0"/>
                        <a:t>B</a:t>
                      </a:r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15385" name="Rectangle 6"/>
          <p:cNvSpPr>
            <a:spLocks noChangeArrowheads="1"/>
          </p:cNvSpPr>
          <p:nvPr/>
        </p:nvSpPr>
        <p:spPr bwMode="auto">
          <a:xfrm>
            <a:off x="228600" y="381000"/>
            <a:ext cx="868680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GB">
                <a:latin typeface="Calibri" pitchFamily="34" charset="0"/>
              </a:rPr>
              <a:t>F) Multiple Allele              </a:t>
            </a:r>
            <a:r>
              <a:rPr lang="fa-IR">
                <a:latin typeface="Calibri" pitchFamily="34" charset="0"/>
                <a:cs typeface="B Zar" pitchFamily="2" charset="-78"/>
              </a:rPr>
              <a:t>آلل های چند گانه</a:t>
            </a:r>
            <a:endParaRPr lang="en-US">
              <a:cs typeface="B Zar" pitchFamily="2" charset="-78"/>
            </a:endParaRPr>
          </a:p>
          <a:p>
            <a:pPr algn="r" rtl="1" eaLnBrk="0" hangingPunct="0">
              <a:lnSpc>
                <a:spcPct val="150000"/>
              </a:lnSpc>
            </a:pPr>
            <a:r>
              <a:rPr lang="fa-IR">
                <a:latin typeface="Calibri" pitchFamily="34" charset="0"/>
                <a:cs typeface="B Zar" pitchFamily="2" charset="-78"/>
              </a:rPr>
              <a:t>وقتی است که یک ژن 3 یا بیشتر آلل باشد .</a:t>
            </a:r>
            <a:endParaRPr lang="en-US">
              <a:cs typeface="B Zar" pitchFamily="2" charset="-78"/>
            </a:endParaRPr>
          </a:p>
          <a:p>
            <a:pPr algn="r" rtl="1" eaLnBrk="0" hangingPunct="0">
              <a:lnSpc>
                <a:spcPct val="150000"/>
              </a:lnSpc>
            </a:pPr>
            <a:r>
              <a:rPr lang="fa-IR">
                <a:latin typeface="Calibri" pitchFamily="34" charset="0"/>
                <a:cs typeface="B Zar" pitchFamily="2" charset="-78"/>
              </a:rPr>
              <a:t>گروه های خونی در انسان از این قبیل هستند .</a:t>
            </a:r>
            <a:endParaRPr lang="fa-IR"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647FE9-DD5A-452B-B5B1-F322A7E0E86F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0" y="0"/>
            <a:ext cx="9144000" cy="612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lnSpc>
                <a:spcPct val="150000"/>
              </a:lnSpc>
            </a:pPr>
            <a:endParaRPr lang="en-US" sz="2400">
              <a:latin typeface="Calibri" pitchFamily="34" charset="0"/>
              <a:cs typeface="B Zar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>
                <a:latin typeface="Calibri" pitchFamily="34" charset="0"/>
                <a:cs typeface="B Zar" pitchFamily="2" charset="-78"/>
              </a:rPr>
              <a:t>رابطه ژني </a:t>
            </a:r>
            <a:r>
              <a:rPr lang="en-US" sz="2400">
                <a:latin typeface="Calibri" pitchFamily="34" charset="0"/>
                <a:cs typeface="B Zar" pitchFamily="2" charset="-78"/>
              </a:rPr>
              <a:t>(Epistasis)</a:t>
            </a:r>
            <a:r>
              <a:rPr lang="fa-IR" sz="2400">
                <a:latin typeface="Calibri" pitchFamily="34" charset="0"/>
                <a:cs typeface="B Zar" pitchFamily="2" charset="-78"/>
              </a:rPr>
              <a:t>:</a:t>
            </a:r>
            <a:endParaRPr lang="en-US" sz="2400">
              <a:latin typeface="Calibri" pitchFamily="34" charset="0"/>
              <a:cs typeface="B Zar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>
                <a:latin typeface="Calibri" pitchFamily="34" charset="0"/>
                <a:cs typeface="B Zar" pitchFamily="2" charset="-78"/>
              </a:rPr>
              <a:t>حالتی است که یک ژن در یک لوکوس (</a:t>
            </a:r>
            <a:r>
              <a:rPr lang="en-US" sz="2400">
                <a:latin typeface="Calibri" pitchFamily="34" charset="0"/>
                <a:cs typeface="B Zar" pitchFamily="2" charset="-78"/>
              </a:rPr>
              <a:t>Locus</a:t>
            </a:r>
            <a:r>
              <a:rPr lang="fa-IR" sz="2400">
                <a:latin typeface="Calibri" pitchFamily="34" charset="0"/>
                <a:cs typeface="B Zar" pitchFamily="2" charset="-78"/>
              </a:rPr>
              <a:t>) از بروز یا اظهار ژن دیگری در لوکوس دیگر جلوگیری کند یا در بروز آن تغییر ایجاد کند. یا دو </a:t>
            </a:r>
            <a:r>
              <a:rPr lang="en-US" sz="2400">
                <a:latin typeface="Calibri" pitchFamily="34" charset="0"/>
                <a:cs typeface="B Zar" pitchFamily="2" charset="-78"/>
              </a:rPr>
              <a:t>Loci</a:t>
            </a:r>
            <a:r>
              <a:rPr lang="fa-IR" sz="2400">
                <a:latin typeface="Calibri" pitchFamily="34" charset="0"/>
                <a:cs typeface="B Zar" pitchFamily="2" charset="-78"/>
              </a:rPr>
              <a:t> مسئول بروز یک صفت باشند.</a:t>
            </a:r>
          </a:p>
          <a:p>
            <a:pPr algn="r" rtl="1">
              <a:lnSpc>
                <a:spcPct val="150000"/>
              </a:lnSpc>
            </a:pPr>
            <a:endParaRPr lang="fa-IR" sz="2400">
              <a:latin typeface="Calibri" pitchFamily="34" charset="0"/>
              <a:cs typeface="B Zar" pitchFamily="2" charset="-78"/>
            </a:endParaRPr>
          </a:p>
          <a:p>
            <a:pPr algn="r" rtl="1">
              <a:lnSpc>
                <a:spcPct val="150000"/>
              </a:lnSpc>
            </a:pPr>
            <a:endParaRPr lang="fa-IR" sz="2400">
              <a:latin typeface="Calibri" pitchFamily="34" charset="0"/>
              <a:cs typeface="B Zar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>
                <a:latin typeface="Calibri" pitchFamily="34" charset="0"/>
                <a:cs typeface="B Zar" pitchFamily="2" charset="-78"/>
              </a:rPr>
              <a:t>1-اپيستازي مغلوب		</a:t>
            </a:r>
            <a:r>
              <a:rPr lang="en-US" sz="2400">
                <a:latin typeface="Calibri" pitchFamily="34" charset="0"/>
                <a:cs typeface="B Zar" pitchFamily="2" charset="-78"/>
              </a:rPr>
              <a:t>Recessive Epistasis</a:t>
            </a:r>
            <a:r>
              <a:rPr lang="fa-IR" sz="2400">
                <a:latin typeface="Calibri" pitchFamily="34" charset="0"/>
                <a:cs typeface="B Zar" pitchFamily="2" charset="-78"/>
              </a:rPr>
              <a:t> </a:t>
            </a:r>
            <a:endParaRPr lang="en-US" sz="2400">
              <a:latin typeface="Calibri" pitchFamily="34" charset="0"/>
              <a:cs typeface="B Zar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>
                <a:latin typeface="Calibri" pitchFamily="34" charset="0"/>
                <a:cs typeface="B Zar" pitchFamily="2" charset="-78"/>
              </a:rPr>
              <a:t>2-اپيستازي مغلوب مضاعف	</a:t>
            </a:r>
            <a:r>
              <a:rPr lang="en-US" sz="2400">
                <a:latin typeface="Calibri" pitchFamily="34" charset="0"/>
                <a:cs typeface="B Zar" pitchFamily="2" charset="-78"/>
              </a:rPr>
              <a:t>Duplicate Recessive Epistasis</a:t>
            </a:r>
          </a:p>
          <a:p>
            <a:pPr algn="r" rtl="1">
              <a:lnSpc>
                <a:spcPct val="150000"/>
              </a:lnSpc>
            </a:pPr>
            <a:r>
              <a:rPr lang="fa-IR" sz="2400">
                <a:latin typeface="Calibri" pitchFamily="34" charset="0"/>
                <a:cs typeface="B Zar" pitchFamily="2" charset="-78"/>
              </a:rPr>
              <a:t>3-اپيستازي غالب		</a:t>
            </a:r>
            <a:r>
              <a:rPr lang="en-US" sz="2400">
                <a:latin typeface="Calibri" pitchFamily="34" charset="0"/>
                <a:cs typeface="B Zar" pitchFamily="2" charset="-78"/>
              </a:rPr>
              <a:t>Dominant Epistasis</a:t>
            </a:r>
          </a:p>
          <a:p>
            <a:pPr algn="r" rtl="1">
              <a:lnSpc>
                <a:spcPct val="150000"/>
              </a:lnSpc>
            </a:pPr>
            <a:r>
              <a:rPr lang="fa-IR" sz="2400">
                <a:latin typeface="Calibri" pitchFamily="34" charset="0"/>
                <a:cs typeface="B Zar" pitchFamily="2" charset="-78"/>
              </a:rPr>
              <a:t>4-اپيستازي غالب مضاعف	</a:t>
            </a:r>
            <a:r>
              <a:rPr lang="en-US" sz="2400">
                <a:latin typeface="Calibri" pitchFamily="34" charset="0"/>
                <a:cs typeface="B Zar" pitchFamily="2" charset="-78"/>
              </a:rPr>
              <a:t>Duplicate Dominant Epistasis</a:t>
            </a:r>
            <a:endParaRPr lang="fa-IR" sz="2400">
              <a:latin typeface="Calibri" pitchFamily="34" charset="0"/>
              <a:cs typeface="B Zar" pitchFamily="2" charset="-78"/>
            </a:endParaRPr>
          </a:p>
          <a:p>
            <a:pPr algn="r" rtl="1">
              <a:lnSpc>
                <a:spcPct val="150000"/>
              </a:lnSpc>
            </a:pPr>
            <a:endParaRPr lang="en-US" sz="2400">
              <a:latin typeface="Calibri" pitchFamily="34" charset="0"/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0428E9-D1C6-40D3-B54A-64244995A896}" type="slidenum">
              <a:rPr lang="en-US"/>
              <a:pPr>
                <a:defRPr/>
              </a:pPr>
              <a:t>16</a:t>
            </a:fld>
            <a:endParaRPr lang="en-US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/>
          <a:srcRect l="3368" t="5074" r="3999" b="1855"/>
          <a:stretch>
            <a:fillRect/>
          </a:stretch>
        </p:blipFill>
        <p:spPr bwMode="auto">
          <a:xfrm>
            <a:off x="76200" y="914400"/>
            <a:ext cx="4419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4"/>
          <a:srcRect l="2820" t="6699" r="3471"/>
          <a:stretch>
            <a:fillRect/>
          </a:stretch>
        </p:blipFill>
        <p:spPr bwMode="auto">
          <a:xfrm>
            <a:off x="4724400" y="914400"/>
            <a:ext cx="4191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3352800" y="76200"/>
            <a:ext cx="27860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alibri" pitchFamily="34" charset="0"/>
              </a:rPr>
              <a:t>Gene Interaction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921F99-BC5E-4166-AA4A-A325086A9D1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90600"/>
            <a:ext cx="4114800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04800"/>
            <a:ext cx="4495800" cy="604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363CC0-93E3-4C43-BC4E-09DFB1C38734}" type="slidenum">
              <a:rPr lang="en-US"/>
              <a:pPr>
                <a:defRPr/>
              </a:pPr>
              <a:t>18</a:t>
            </a:fld>
            <a:endParaRPr lang="en-US"/>
          </a:p>
        </p:txBody>
      </p:sp>
      <p:grpSp>
        <p:nvGrpSpPr>
          <p:cNvPr id="19459" name="Group 24"/>
          <p:cNvGrpSpPr>
            <a:grpSpLocks/>
          </p:cNvGrpSpPr>
          <p:nvPr/>
        </p:nvGrpSpPr>
        <p:grpSpPr bwMode="auto">
          <a:xfrm>
            <a:off x="1219200" y="3779838"/>
            <a:ext cx="6705600" cy="2163762"/>
            <a:chOff x="1219200" y="4085272"/>
            <a:chExt cx="6705600" cy="2163128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5029200" y="5761181"/>
              <a:ext cx="1600200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grpSp>
          <p:nvGrpSpPr>
            <p:cNvPr id="19463" name="Group 20"/>
            <p:cNvGrpSpPr>
              <a:grpSpLocks/>
            </p:cNvGrpSpPr>
            <p:nvPr/>
          </p:nvGrpSpPr>
          <p:grpSpPr bwMode="auto">
            <a:xfrm>
              <a:off x="1219200" y="4085272"/>
              <a:ext cx="6705600" cy="2163128"/>
              <a:chOff x="914400" y="351472"/>
              <a:chExt cx="6705600" cy="2163128"/>
            </a:xfrm>
          </p:grpSpPr>
          <p:sp>
            <p:nvSpPr>
              <p:cNvPr id="19464" name="TextBox 4"/>
              <p:cNvSpPr txBox="1">
                <a:spLocks noChangeArrowheads="1"/>
              </p:cNvSpPr>
              <p:nvPr/>
            </p:nvSpPr>
            <p:spPr bwMode="auto">
              <a:xfrm>
                <a:off x="914400" y="1037272"/>
                <a:ext cx="6705600" cy="14773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b="1">
                    <a:latin typeface="Calibri" pitchFamily="34" charset="0"/>
                  </a:rPr>
                  <a:t>*Recessive Epistasis </a:t>
                </a:r>
              </a:p>
              <a:p>
                <a:endParaRPr lang="en-US" b="1">
                  <a:latin typeface="Calibri" pitchFamily="34" charset="0"/>
                </a:endParaRPr>
              </a:p>
              <a:p>
                <a:r>
                  <a:rPr lang="en-US" b="1">
                    <a:latin typeface="Calibri" pitchFamily="34" charset="0"/>
                  </a:rPr>
                  <a:t>Precursor 		Black 			Agouti </a:t>
                </a:r>
              </a:p>
              <a:p>
                <a:r>
                  <a:rPr lang="en-US" b="1">
                    <a:latin typeface="Calibri" pitchFamily="34" charset="0"/>
                  </a:rPr>
                  <a:t>Molecule			Pigment			Pattern</a:t>
                </a:r>
              </a:p>
              <a:p>
                <a:r>
                  <a:rPr lang="en-US" b="1">
                    <a:latin typeface="Calibri" pitchFamily="34" charset="0"/>
                  </a:rPr>
                  <a:t>(colorless)			</a:t>
                </a:r>
              </a:p>
            </p:txBody>
          </p:sp>
          <p:cxnSp>
            <p:nvCxnSpPr>
              <p:cNvPr id="7" name="Straight Arrow Connector 6"/>
              <p:cNvCxnSpPr/>
              <p:nvPr/>
            </p:nvCxnSpPr>
            <p:spPr>
              <a:xfrm>
                <a:off x="2209800" y="2027381"/>
                <a:ext cx="1219200" cy="158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19466" name="TextBox 11"/>
              <p:cNvSpPr txBox="1">
                <a:spLocks noChangeArrowheads="1"/>
              </p:cNvSpPr>
              <p:nvPr/>
            </p:nvSpPr>
            <p:spPr bwMode="auto">
              <a:xfrm>
                <a:off x="2438400" y="1646872"/>
                <a:ext cx="91440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600" b="1">
                    <a:solidFill>
                      <a:srgbClr val="FF0000"/>
                    </a:solidFill>
                    <a:latin typeface="Calibri" pitchFamily="34" charset="0"/>
                  </a:rPr>
                  <a:t>Gene A</a:t>
                </a:r>
              </a:p>
            </p:txBody>
          </p:sp>
          <p:sp>
            <p:nvSpPr>
              <p:cNvPr id="19467" name="TextBox 12"/>
              <p:cNvSpPr txBox="1">
                <a:spLocks noChangeArrowheads="1"/>
              </p:cNvSpPr>
              <p:nvPr/>
            </p:nvSpPr>
            <p:spPr bwMode="auto">
              <a:xfrm>
                <a:off x="5105400" y="1613118"/>
                <a:ext cx="91440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600" b="1">
                    <a:solidFill>
                      <a:srgbClr val="FF0000"/>
                    </a:solidFill>
                    <a:latin typeface="Calibri" pitchFamily="34" charset="0"/>
                  </a:rPr>
                  <a:t>Gene B</a:t>
                </a:r>
              </a:p>
            </p:txBody>
          </p:sp>
          <p:cxnSp>
            <p:nvCxnSpPr>
              <p:cNvPr id="15" name="Straight Arrow Connector 14"/>
              <p:cNvCxnSpPr/>
              <p:nvPr/>
            </p:nvCxnSpPr>
            <p:spPr>
              <a:xfrm rot="5400000">
                <a:off x="2857634" y="922726"/>
                <a:ext cx="914132" cy="533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19469" name="TextBox 15"/>
              <p:cNvSpPr txBox="1">
                <a:spLocks noChangeArrowheads="1"/>
              </p:cNvSpPr>
              <p:nvPr/>
            </p:nvSpPr>
            <p:spPr bwMode="auto">
              <a:xfrm>
                <a:off x="3505200" y="351472"/>
                <a:ext cx="30480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600" b="1">
                    <a:solidFill>
                      <a:srgbClr val="FF0000"/>
                    </a:solidFill>
                    <a:latin typeface="Calibri" pitchFamily="34" charset="0"/>
                  </a:rPr>
                  <a:t>a</a:t>
                </a:r>
              </a:p>
            </p:txBody>
          </p:sp>
          <p:sp>
            <p:nvSpPr>
              <p:cNvPr id="19470" name="TextBox 16"/>
              <p:cNvSpPr txBox="1">
                <a:spLocks noChangeArrowheads="1"/>
              </p:cNvSpPr>
              <p:nvPr/>
            </p:nvSpPr>
            <p:spPr bwMode="auto">
              <a:xfrm>
                <a:off x="6248400" y="427672"/>
                <a:ext cx="30480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600" b="1">
                    <a:solidFill>
                      <a:srgbClr val="FF0000"/>
                    </a:solidFill>
                    <a:latin typeface="Calibri" pitchFamily="34" charset="0"/>
                  </a:rPr>
                  <a:t>b</a:t>
                </a:r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 rot="16980000" flipH="1">
                <a:off x="3086178" y="1086246"/>
                <a:ext cx="533244" cy="152400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10800000" flipV="1">
                <a:off x="3124200" y="1057702"/>
                <a:ext cx="533400" cy="177748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 rot="5400000">
                <a:off x="5600834" y="922726"/>
                <a:ext cx="914132" cy="533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16980000" flipH="1">
                <a:off x="5829378" y="1086246"/>
                <a:ext cx="533244" cy="152400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10800000" flipV="1">
                <a:off x="5867400" y="1057702"/>
                <a:ext cx="533400" cy="177748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30" name="TextBox 29"/>
          <p:cNvSpPr txBox="1"/>
          <p:nvPr/>
        </p:nvSpPr>
        <p:spPr>
          <a:xfrm>
            <a:off x="1143000" y="1855788"/>
            <a:ext cx="6096000" cy="1878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1AABB	2AaBB</a:t>
            </a:r>
            <a:r>
              <a:rPr lang="en-US" sz="2800" dirty="0">
                <a:latin typeface="+mn-lt"/>
                <a:cs typeface="+mn-cs"/>
              </a:rPr>
              <a:t>	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1aaBB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2AABb	4AaBb</a:t>
            </a:r>
            <a:r>
              <a:rPr lang="en-US" sz="2800" dirty="0">
                <a:latin typeface="+mn-lt"/>
                <a:cs typeface="+mn-cs"/>
              </a:rPr>
              <a:t>	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2aaBb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+mn-lt"/>
                <a:cs typeface="+mn-cs"/>
              </a:rPr>
              <a:t>1AAbb	2Aabb	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1aabb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latin typeface="+mn-lt"/>
              <a:cs typeface="+mn-cs"/>
            </a:endParaRPr>
          </a:p>
        </p:txBody>
      </p:sp>
      <p:sp>
        <p:nvSpPr>
          <p:cNvPr id="19461" name="Rectangle 20"/>
          <p:cNvSpPr>
            <a:spLocks noChangeArrowheads="1"/>
          </p:cNvSpPr>
          <p:nvPr/>
        </p:nvSpPr>
        <p:spPr bwMode="auto">
          <a:xfrm>
            <a:off x="838200" y="685800"/>
            <a:ext cx="73152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000">
                <a:latin typeface="Calibri" pitchFamily="34" charset="0"/>
                <a:cs typeface="B Zar" pitchFamily="2" charset="-78"/>
              </a:rPr>
              <a:t>اپيستازي مغلوب:زماني كه يكي از ژنها بصورت مغلوب از اظهار ژن ديگر جلوگيري نمايد.</a:t>
            </a:r>
            <a:endParaRPr lang="en-US" sz="2000">
              <a:latin typeface="Calibri" pitchFamily="34" charset="0"/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8B1DFF-BF95-4137-A777-1F1BCB3BB0A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153400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13C8EF-6BE8-44E7-847E-56C69729DD4B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30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15842" t="13953" r="5940" b="13399"/>
          <a:stretch>
            <a:fillRect/>
          </a:stretch>
        </p:blipFill>
        <p:spPr>
          <a:xfrm>
            <a:off x="152400" y="304800"/>
            <a:ext cx="5867400" cy="6172200"/>
          </a:xfrm>
        </p:spPr>
      </p:pic>
      <p:sp>
        <p:nvSpPr>
          <p:cNvPr id="3076" name="TextBox 4"/>
          <p:cNvSpPr txBox="1">
            <a:spLocks noChangeArrowheads="1"/>
          </p:cNvSpPr>
          <p:nvPr/>
        </p:nvSpPr>
        <p:spPr bwMode="auto">
          <a:xfrm>
            <a:off x="5486400" y="795338"/>
            <a:ext cx="358140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400">
                <a:latin typeface="Calibri" pitchFamily="34" charset="0"/>
                <a:cs typeface="B Zar" pitchFamily="2" charset="-78"/>
              </a:rPr>
              <a:t>این که یک صفت در پدر مشاهده شده و بعد در هیچ یک از فرزندان مشاهده نمی شود ولی سپس در فرزندان نر نسل بعد مشاهده می شود را </a:t>
            </a:r>
            <a:r>
              <a:rPr lang="en-GB" sz="2400">
                <a:latin typeface="Calibri" pitchFamily="34" charset="0"/>
                <a:cs typeface="B Zar" pitchFamily="2" charset="-78"/>
              </a:rPr>
              <a:t>Criss Cross Pattern</a:t>
            </a:r>
            <a:r>
              <a:rPr lang="fa-IR" sz="2400">
                <a:latin typeface="Calibri" pitchFamily="34" charset="0"/>
                <a:cs typeface="B Zar" pitchFamily="2" charset="-78"/>
              </a:rPr>
              <a:t> گویند</a:t>
            </a:r>
            <a:r>
              <a:rPr lang="en-US" sz="2400">
                <a:latin typeface="Calibri" pitchFamily="34" charset="0"/>
                <a:cs typeface="B Zar" pitchFamily="2" charset="-78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b="2715"/>
          <a:stretch>
            <a:fillRect/>
          </a:stretch>
        </p:blipFill>
        <p:spPr>
          <a:xfrm>
            <a:off x="0" y="0"/>
            <a:ext cx="9158288" cy="6858000"/>
          </a:xfrm>
        </p:spPr>
      </p:pic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6324600" y="-76200"/>
            <a:ext cx="2590800" cy="914400"/>
          </a:xfrm>
        </p:spPr>
        <p:txBody>
          <a:bodyPr/>
          <a:lstStyle/>
          <a:p>
            <a:pPr eaLnBrk="1" hangingPunct="1"/>
            <a:r>
              <a:rPr lang="en-US" sz="2000" b="1" smtClean="0"/>
              <a:t>Recessive Epistasis 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90939A-E558-4078-BD98-DCD3A86987FA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098D97-9E4B-479F-8DDE-6D4AD2A06019}" type="slidenum">
              <a:rPr lang="en-US"/>
              <a:pPr>
                <a:defRPr/>
              </a:pPr>
              <a:t>21</a:t>
            </a:fld>
            <a:endParaRPr lang="en-US"/>
          </a:p>
        </p:txBody>
      </p:sp>
      <p:grpSp>
        <p:nvGrpSpPr>
          <p:cNvPr id="22531" name="Group 9"/>
          <p:cNvGrpSpPr>
            <a:grpSpLocks/>
          </p:cNvGrpSpPr>
          <p:nvPr/>
        </p:nvGrpSpPr>
        <p:grpSpPr bwMode="auto">
          <a:xfrm>
            <a:off x="1066800" y="3886200"/>
            <a:ext cx="6705600" cy="1477963"/>
            <a:chOff x="1066800" y="4694872"/>
            <a:chExt cx="6705600" cy="1477328"/>
          </a:xfrm>
        </p:grpSpPr>
        <p:sp>
          <p:nvSpPr>
            <p:cNvPr id="22545" name="TextBox 24"/>
            <p:cNvSpPr txBox="1">
              <a:spLocks noChangeArrowheads="1"/>
            </p:cNvSpPr>
            <p:nvPr/>
          </p:nvSpPr>
          <p:spPr bwMode="auto">
            <a:xfrm>
              <a:off x="1066800" y="4694872"/>
              <a:ext cx="6705600" cy="1477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latin typeface="Calibri" pitchFamily="34" charset="0"/>
                </a:rPr>
                <a:t>*Duplicate Recessive  Epistasis</a:t>
              </a:r>
            </a:p>
            <a:p>
              <a:endParaRPr lang="en-US" b="1">
                <a:latin typeface="Calibri" pitchFamily="34" charset="0"/>
              </a:endParaRPr>
            </a:p>
            <a:p>
              <a:r>
                <a:rPr lang="en-US" b="1">
                  <a:latin typeface="Calibri" pitchFamily="34" charset="0"/>
                </a:rPr>
                <a:t>Precursor 		Intermediate 		Final</a:t>
              </a:r>
            </a:p>
            <a:p>
              <a:r>
                <a:rPr lang="en-US" b="1">
                  <a:latin typeface="Calibri" pitchFamily="34" charset="0"/>
                </a:rPr>
                <a:t>Molecule			product			product</a:t>
              </a:r>
            </a:p>
            <a:p>
              <a:r>
                <a:rPr lang="en-US" b="1">
                  <a:latin typeface="Calibri" pitchFamily="34" charset="0"/>
                </a:rPr>
                <a:t>(colorless)		(Colorless)		</a:t>
              </a:r>
              <a:r>
                <a:rPr lang="en-US" b="1">
                  <a:solidFill>
                    <a:srgbClr val="7030A0"/>
                  </a:solidFill>
                  <a:latin typeface="Calibri" pitchFamily="34" charset="0"/>
                </a:rPr>
                <a:t>(Purple)</a:t>
              </a: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2286000" y="5685046"/>
              <a:ext cx="1219200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4876800" y="5699328"/>
              <a:ext cx="1600200" cy="158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22548" name="TextBox 27"/>
            <p:cNvSpPr txBox="1">
              <a:spLocks noChangeArrowheads="1"/>
            </p:cNvSpPr>
            <p:nvPr/>
          </p:nvSpPr>
          <p:spPr bwMode="auto">
            <a:xfrm>
              <a:off x="2438400" y="5270718"/>
              <a:ext cx="9144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>
                  <a:solidFill>
                    <a:srgbClr val="FF0000"/>
                  </a:solidFill>
                  <a:latin typeface="Calibri" pitchFamily="34" charset="0"/>
                </a:rPr>
                <a:t>Gene A</a:t>
              </a:r>
            </a:p>
          </p:txBody>
        </p:sp>
        <p:sp>
          <p:nvSpPr>
            <p:cNvPr id="22549" name="TextBox 28"/>
            <p:cNvSpPr txBox="1">
              <a:spLocks noChangeArrowheads="1"/>
            </p:cNvSpPr>
            <p:nvPr/>
          </p:nvSpPr>
          <p:spPr bwMode="auto">
            <a:xfrm>
              <a:off x="5334000" y="5304472"/>
              <a:ext cx="9144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>
                  <a:solidFill>
                    <a:srgbClr val="FF0000"/>
                  </a:solidFill>
                  <a:latin typeface="Calibri" pitchFamily="34" charset="0"/>
                </a:rPr>
                <a:t>Gene B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752600" y="1676400"/>
            <a:ext cx="4876800" cy="1662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7030A0"/>
                </a:solidFill>
                <a:latin typeface="+mn-lt"/>
                <a:cs typeface="+mn-cs"/>
              </a:rPr>
              <a:t>1AABB	2AaBB</a:t>
            </a:r>
            <a:r>
              <a:rPr lang="en-US" sz="2800" dirty="0">
                <a:latin typeface="+mn-lt"/>
                <a:cs typeface="+mn-cs"/>
              </a:rPr>
              <a:t>	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1aaBB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7030A0"/>
                </a:solidFill>
                <a:latin typeface="+mn-lt"/>
                <a:cs typeface="+mn-cs"/>
              </a:rPr>
              <a:t>2AABb	4AaBb</a:t>
            </a:r>
            <a:r>
              <a:rPr lang="en-US" sz="2800" dirty="0">
                <a:latin typeface="+mn-lt"/>
                <a:cs typeface="+mn-cs"/>
              </a:rPr>
              <a:t>	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2aaBb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1AAbb	2Aabb</a:t>
            </a:r>
            <a:r>
              <a:rPr lang="en-US" sz="2800" dirty="0">
                <a:latin typeface="+mn-lt"/>
                <a:cs typeface="+mn-cs"/>
              </a:rPr>
              <a:t>	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1aabb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533" name="Rectangle 8"/>
          <p:cNvSpPr>
            <a:spLocks noChangeArrowheads="1"/>
          </p:cNvSpPr>
          <p:nvPr/>
        </p:nvSpPr>
        <p:spPr bwMode="auto">
          <a:xfrm>
            <a:off x="0" y="152400"/>
            <a:ext cx="8991600" cy="115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>
                <a:latin typeface="Calibri" pitchFamily="34" charset="0"/>
                <a:cs typeface="B Zar" pitchFamily="2" charset="-78"/>
              </a:rPr>
              <a:t>اپيستازي مغلوب مضاعف: زماني كه ژن اول بصورت مغلوب از اظهار ژن دوم جلوگيري نمايد و ژن دوم بصورت مغلوب از بروز ژن اول جلوگيري نمايد.</a:t>
            </a:r>
            <a:endParaRPr lang="en-US" sz="2400">
              <a:latin typeface="Calibri" pitchFamily="34" charset="0"/>
              <a:cs typeface="B Zar" pitchFamily="2" charset="-78"/>
            </a:endParaRPr>
          </a:p>
        </p:txBody>
      </p:sp>
      <p:grpSp>
        <p:nvGrpSpPr>
          <p:cNvPr id="22534" name="Group 10"/>
          <p:cNvGrpSpPr>
            <a:grpSpLocks/>
          </p:cNvGrpSpPr>
          <p:nvPr/>
        </p:nvGrpSpPr>
        <p:grpSpPr bwMode="auto">
          <a:xfrm flipV="1">
            <a:off x="5638800" y="5105400"/>
            <a:ext cx="762000" cy="1219200"/>
            <a:chOff x="6096000" y="4161472"/>
            <a:chExt cx="762000" cy="1219200"/>
          </a:xfrm>
        </p:grpSpPr>
        <p:sp>
          <p:nvSpPr>
            <p:cNvPr id="12" name="TextBox 11"/>
            <p:cNvSpPr txBox="1"/>
            <p:nvPr/>
          </p:nvSpPr>
          <p:spPr>
            <a:xfrm>
              <a:off x="6553200" y="4161472"/>
              <a:ext cx="304800" cy="338554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>
                  <a:rot lat="0" lon="0" rev="10800000"/>
                </a:camera>
                <a:lightRig rig="threePt" dir="t"/>
              </a:scene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rgbClr val="FF0000"/>
                  </a:solidFill>
                  <a:latin typeface="+mn-lt"/>
                  <a:cs typeface="+mn-cs"/>
                </a:rPr>
                <a:t>b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rot="5400000">
              <a:off x="5905500" y="4656772"/>
              <a:ext cx="914400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980000" flipH="1">
              <a:off x="6134100" y="4818697"/>
              <a:ext cx="533400" cy="15240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 flipV="1">
              <a:off x="6172200" y="4791709"/>
              <a:ext cx="533400" cy="176213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2535" name="Group 15"/>
          <p:cNvGrpSpPr>
            <a:grpSpLocks/>
          </p:cNvGrpSpPr>
          <p:nvPr/>
        </p:nvGrpSpPr>
        <p:grpSpPr bwMode="auto">
          <a:xfrm flipV="1">
            <a:off x="2667000" y="5105400"/>
            <a:ext cx="762000" cy="1219200"/>
            <a:chOff x="6096000" y="4161472"/>
            <a:chExt cx="762000" cy="1219200"/>
          </a:xfrm>
        </p:grpSpPr>
        <p:sp>
          <p:nvSpPr>
            <p:cNvPr id="17" name="TextBox 16"/>
            <p:cNvSpPr txBox="1"/>
            <p:nvPr/>
          </p:nvSpPr>
          <p:spPr>
            <a:xfrm>
              <a:off x="6553200" y="4161472"/>
              <a:ext cx="304800" cy="338554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>
                  <a:rot lat="0" lon="0" rev="10800000"/>
                </a:camera>
                <a:lightRig rig="threePt" dir="t"/>
              </a:scene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rgbClr val="FF0000"/>
                  </a:solidFill>
                  <a:latin typeface="+mn-lt"/>
                  <a:cs typeface="+mn-cs"/>
                </a:rPr>
                <a:t>a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rot="5400000">
              <a:off x="5905500" y="4656772"/>
              <a:ext cx="914400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980000" flipH="1">
              <a:off x="6134100" y="4818697"/>
              <a:ext cx="533400" cy="15240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0800000" flipV="1">
              <a:off x="6172200" y="4791709"/>
              <a:ext cx="533400" cy="176213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2536" name="Rectangle 20"/>
          <p:cNvSpPr>
            <a:spLocks noChangeArrowheads="1"/>
          </p:cNvSpPr>
          <p:nvPr/>
        </p:nvSpPr>
        <p:spPr bwMode="auto">
          <a:xfrm>
            <a:off x="4197350" y="3886200"/>
            <a:ext cx="3194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  <a:sym typeface="Wingdings" pitchFamily="2" charset="2"/>
              </a:rPr>
              <a:t></a:t>
            </a:r>
            <a:r>
              <a:rPr lang="en-US" b="1">
                <a:latin typeface="Calibri" pitchFamily="34" charset="0"/>
              </a:rPr>
              <a:t>Complementary Gene Action</a:t>
            </a:r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b="5139"/>
          <a:stretch>
            <a:fillRect/>
          </a:stretch>
        </p:blipFill>
        <p:spPr>
          <a:xfrm>
            <a:off x="431800" y="457200"/>
            <a:ext cx="8331200" cy="6248400"/>
          </a:xfrm>
        </p:spPr>
      </p:pic>
      <p:sp>
        <p:nvSpPr>
          <p:cNvPr id="23555" name="Rectangle 5"/>
          <p:cNvSpPr>
            <a:spLocks noChangeArrowheads="1"/>
          </p:cNvSpPr>
          <p:nvPr/>
        </p:nvSpPr>
        <p:spPr bwMode="auto">
          <a:xfrm>
            <a:off x="1752600" y="0"/>
            <a:ext cx="5422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66FF"/>
                </a:solidFill>
                <a:latin typeface="Georgia" pitchFamily="18" charset="0"/>
              </a:rPr>
              <a:t>An example of Duplicate Recessive Epistasis</a:t>
            </a:r>
            <a:endParaRPr lang="en-US">
              <a:solidFill>
                <a:srgbClr val="0066FF"/>
              </a:solidFill>
              <a:latin typeface="Calibri" pitchFamily="34" charset="0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DE4187-E2C4-4A2F-9731-629D76E80C01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60DDE-E849-436A-9260-B13A9FEFA6FD}" type="slidenum">
              <a:rPr lang="en-US"/>
              <a:pPr>
                <a:defRPr/>
              </a:pPr>
              <a:t>23</a:t>
            </a:fld>
            <a:endParaRPr lang="en-US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3000"/>
            <a:ext cx="91249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762000" y="228600"/>
            <a:ext cx="5562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66FF"/>
                </a:solidFill>
                <a:latin typeface="Calibri" pitchFamily="34" charset="0"/>
              </a:rPr>
              <a:t>An example of Duplicate  Recessive Epistasis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1A5022-C489-4CD4-B39D-842CEE1FE73C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25603" name="TextBox 8"/>
          <p:cNvSpPr txBox="1">
            <a:spLocks noChangeArrowheads="1"/>
          </p:cNvSpPr>
          <p:nvPr/>
        </p:nvSpPr>
        <p:spPr bwMode="auto">
          <a:xfrm>
            <a:off x="2286000" y="1676400"/>
            <a:ext cx="4876800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FF00"/>
                </a:solidFill>
                <a:latin typeface="Calibri" pitchFamily="34" charset="0"/>
              </a:rPr>
              <a:t>1AABB	2AaBB</a:t>
            </a:r>
            <a:r>
              <a:rPr lang="en-US" sz="2800" b="1">
                <a:latin typeface="Calibri" pitchFamily="34" charset="0"/>
              </a:rPr>
              <a:t>	</a:t>
            </a:r>
            <a:r>
              <a:rPr lang="en-US" sz="2800" b="1">
                <a:solidFill>
                  <a:srgbClr val="00B050"/>
                </a:solidFill>
                <a:latin typeface="Calibri" pitchFamily="34" charset="0"/>
              </a:rPr>
              <a:t>1aaBB</a:t>
            </a:r>
          </a:p>
          <a:p>
            <a:r>
              <a:rPr lang="en-US" sz="2800" b="1">
                <a:solidFill>
                  <a:srgbClr val="FFFF00"/>
                </a:solidFill>
                <a:latin typeface="Calibri" pitchFamily="34" charset="0"/>
              </a:rPr>
              <a:t>2AABb	4AaBb</a:t>
            </a:r>
            <a:r>
              <a:rPr lang="en-US" sz="2800" b="1">
                <a:latin typeface="Calibri" pitchFamily="34" charset="0"/>
              </a:rPr>
              <a:t>	</a:t>
            </a:r>
            <a:r>
              <a:rPr lang="en-US" sz="2800" b="1">
                <a:solidFill>
                  <a:srgbClr val="00B050"/>
                </a:solidFill>
                <a:latin typeface="Calibri" pitchFamily="34" charset="0"/>
              </a:rPr>
              <a:t>2aaBb</a:t>
            </a:r>
          </a:p>
          <a:p>
            <a:r>
              <a:rPr lang="en-US" sz="2800" b="1">
                <a:solidFill>
                  <a:srgbClr val="FFFF00"/>
                </a:solidFill>
                <a:latin typeface="Calibri" pitchFamily="34" charset="0"/>
              </a:rPr>
              <a:t>1AAbb	2Aabb</a:t>
            </a:r>
            <a:r>
              <a:rPr lang="en-US" sz="2800" b="1">
                <a:latin typeface="Calibri" pitchFamily="34" charset="0"/>
              </a:rPr>
              <a:t>	</a:t>
            </a:r>
            <a:r>
              <a:rPr lang="en-US" sz="2800" b="1">
                <a:solidFill>
                  <a:schemeClr val="bg1"/>
                </a:solidFill>
                <a:latin typeface="Calibri" pitchFamily="34" charset="0"/>
              </a:rPr>
              <a:t>1aabb</a:t>
            </a:r>
          </a:p>
          <a:p>
            <a:endParaRPr lang="en-US" b="1">
              <a:latin typeface="Calibri" pitchFamily="34" charset="0"/>
            </a:endParaRPr>
          </a:p>
        </p:txBody>
      </p:sp>
      <p:sp>
        <p:nvSpPr>
          <p:cNvPr id="25604" name="TextBox 9"/>
          <p:cNvSpPr txBox="1">
            <a:spLocks noChangeArrowheads="1"/>
          </p:cNvSpPr>
          <p:nvPr/>
        </p:nvSpPr>
        <p:spPr bwMode="auto">
          <a:xfrm>
            <a:off x="381000" y="457200"/>
            <a:ext cx="800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fa-IR" sz="2400">
                <a:latin typeface="Calibri" pitchFamily="34" charset="0"/>
                <a:cs typeface="B Zar" pitchFamily="2" charset="-78"/>
              </a:rPr>
              <a:t>اپیستازی غالب: زمانی که یک ژن به صورت غالب اثر ژن دیگر را می پوشاند. </a:t>
            </a:r>
            <a:endParaRPr lang="en-US" sz="2400">
              <a:latin typeface="Calibri" pitchFamily="34" charset="0"/>
              <a:cs typeface="B Zar" pitchFamily="2" charset="-78"/>
            </a:endParaRPr>
          </a:p>
        </p:txBody>
      </p:sp>
      <p:grpSp>
        <p:nvGrpSpPr>
          <p:cNvPr id="25605" name="Group 15"/>
          <p:cNvGrpSpPr>
            <a:grpSpLocks/>
          </p:cNvGrpSpPr>
          <p:nvPr/>
        </p:nvGrpSpPr>
        <p:grpSpPr bwMode="auto">
          <a:xfrm>
            <a:off x="533400" y="3733800"/>
            <a:ext cx="6934200" cy="2308225"/>
            <a:chOff x="1219200" y="3657600"/>
            <a:chExt cx="6934200" cy="2308324"/>
          </a:xfrm>
        </p:grpSpPr>
        <p:sp>
          <p:nvSpPr>
            <p:cNvPr id="25606" name="TextBox 4"/>
            <p:cNvSpPr txBox="1">
              <a:spLocks noChangeArrowheads="1"/>
            </p:cNvSpPr>
            <p:nvPr/>
          </p:nvSpPr>
          <p:spPr bwMode="auto">
            <a:xfrm>
              <a:off x="1219200" y="3657600"/>
              <a:ext cx="6934200" cy="2308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>
                  <a:latin typeface="Calibri" pitchFamily="34" charset="0"/>
                </a:rPr>
                <a:t>Dominant Epistasis:</a:t>
              </a:r>
            </a:p>
            <a:p>
              <a:pPr>
                <a:lnSpc>
                  <a:spcPct val="150000"/>
                </a:lnSpc>
              </a:pPr>
              <a:r>
                <a:rPr lang="en-US" sz="2400">
                  <a:latin typeface="Calibri" pitchFamily="34" charset="0"/>
                </a:rPr>
                <a:t>		 </a:t>
              </a:r>
              <a:r>
                <a:rPr lang="en-US" sz="2400" b="1">
                  <a:solidFill>
                    <a:schemeClr val="bg1"/>
                  </a:solidFill>
                  <a:latin typeface="Calibri" pitchFamily="34" charset="0"/>
                </a:rPr>
                <a:t>White</a:t>
              </a:r>
              <a:r>
                <a:rPr lang="en-US" sz="2400">
                  <a:latin typeface="Calibri" pitchFamily="34" charset="0"/>
                </a:rPr>
                <a:t> 	</a:t>
              </a:r>
              <a:r>
                <a:rPr lang="en-US" sz="2400" b="1">
                  <a:solidFill>
                    <a:srgbClr val="0000FF"/>
                  </a:solidFill>
                  <a:latin typeface="Calibri" pitchFamily="34" charset="0"/>
                </a:rPr>
                <a:t>      </a:t>
              </a:r>
              <a:r>
                <a:rPr lang="en-US" sz="2800" b="1" baseline="20000">
                  <a:solidFill>
                    <a:srgbClr val="0000FF"/>
                  </a:solidFill>
                  <a:latin typeface="Calibri" pitchFamily="34" charset="0"/>
                </a:rPr>
                <a:t>A- B- &amp; A- bb</a:t>
              </a:r>
              <a:r>
                <a:rPr lang="en-US" sz="2400">
                  <a:latin typeface="Calibri" pitchFamily="34" charset="0"/>
                </a:rPr>
                <a:t>	</a:t>
              </a:r>
              <a:r>
                <a:rPr lang="fa-IR" sz="2400">
                  <a:latin typeface="Calibri" pitchFamily="34" charset="0"/>
                </a:rPr>
                <a:t>	</a:t>
              </a:r>
              <a:r>
                <a:rPr lang="en-US" sz="2400" b="1">
                  <a:solidFill>
                    <a:srgbClr val="FFFF00"/>
                  </a:solidFill>
                  <a:latin typeface="Calibri" pitchFamily="34" charset="0"/>
                </a:rPr>
                <a:t>Yellow</a:t>
              </a:r>
            </a:p>
            <a:p>
              <a:pPr>
                <a:lnSpc>
                  <a:spcPct val="150000"/>
                </a:lnSpc>
              </a:pPr>
              <a:r>
                <a:rPr lang="en-US" sz="2400">
                  <a:latin typeface="Calibri" pitchFamily="34" charset="0"/>
                </a:rPr>
                <a:t>		 </a:t>
              </a:r>
              <a:r>
                <a:rPr lang="en-US" sz="2400" b="1">
                  <a:solidFill>
                    <a:schemeClr val="bg1"/>
                  </a:solidFill>
                  <a:latin typeface="Calibri" pitchFamily="34" charset="0"/>
                </a:rPr>
                <a:t>White</a:t>
              </a:r>
              <a:r>
                <a:rPr lang="en-US" sz="2400">
                  <a:latin typeface="Calibri" pitchFamily="34" charset="0"/>
                </a:rPr>
                <a:t> 		</a:t>
              </a:r>
              <a:r>
                <a:rPr lang="en-US" sz="2800" b="1" baseline="20000">
                  <a:solidFill>
                    <a:srgbClr val="0000FF"/>
                  </a:solidFill>
                  <a:latin typeface="Calibri" pitchFamily="34" charset="0"/>
                </a:rPr>
                <a:t>aa B-</a:t>
              </a:r>
              <a:r>
                <a:rPr lang="en-US" sz="2400">
                  <a:latin typeface="Calibri" pitchFamily="34" charset="0"/>
                </a:rPr>
                <a:t>		</a:t>
              </a:r>
              <a:r>
                <a:rPr lang="en-US" sz="2400" b="1">
                  <a:solidFill>
                    <a:srgbClr val="00B050"/>
                  </a:solidFill>
                  <a:latin typeface="Calibri" pitchFamily="34" charset="0"/>
                </a:rPr>
                <a:t>Green</a:t>
              </a:r>
            </a:p>
            <a:p>
              <a:pPr>
                <a:lnSpc>
                  <a:spcPct val="150000"/>
                </a:lnSpc>
              </a:pPr>
              <a:r>
                <a:rPr lang="en-US" sz="2400">
                  <a:latin typeface="Calibri" pitchFamily="34" charset="0"/>
                </a:rPr>
                <a:t>		 </a:t>
              </a:r>
              <a:r>
                <a:rPr lang="en-US" sz="2400" b="1">
                  <a:solidFill>
                    <a:schemeClr val="bg1"/>
                  </a:solidFill>
                  <a:latin typeface="Calibri" pitchFamily="34" charset="0"/>
                </a:rPr>
                <a:t>White</a:t>
              </a:r>
              <a:r>
                <a:rPr lang="en-US" sz="2400">
                  <a:latin typeface="Calibri" pitchFamily="34" charset="0"/>
                </a:rPr>
                <a:t> 		</a:t>
              </a:r>
              <a:r>
                <a:rPr lang="en-US" sz="2800" b="1" baseline="20000">
                  <a:solidFill>
                    <a:srgbClr val="0000FF"/>
                  </a:solidFill>
                  <a:latin typeface="Calibri" pitchFamily="34" charset="0"/>
                </a:rPr>
                <a:t>aa bb </a:t>
              </a:r>
              <a:r>
                <a:rPr lang="en-US" sz="2400">
                  <a:latin typeface="Calibri" pitchFamily="34" charset="0"/>
                </a:rPr>
                <a:t>		 </a:t>
              </a:r>
              <a:r>
                <a:rPr lang="en-US" sz="2400" b="1">
                  <a:solidFill>
                    <a:schemeClr val="bg1"/>
                  </a:solidFill>
                  <a:latin typeface="Calibri" pitchFamily="34" charset="0"/>
                </a:rPr>
                <a:t>White 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4038600" y="4648242"/>
              <a:ext cx="2667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4038600" y="5180078"/>
              <a:ext cx="2667000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4038600" y="5713501"/>
              <a:ext cx="2667000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EB44B9-303E-4261-A21C-03C599BD6468}" type="slidenum">
              <a:rPr lang="en-US"/>
              <a:pPr>
                <a:defRPr/>
              </a:pPr>
              <a:t>25</a:t>
            </a:fld>
            <a:endParaRPr lang="en-US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" y="928688"/>
            <a:ext cx="9159875" cy="501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88" y="111125"/>
            <a:ext cx="38227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B22ECE-0177-48EE-A6B3-055705BF1234}" type="slidenum">
              <a:rPr lang="en-US"/>
              <a:pPr>
                <a:defRPr/>
              </a:pPr>
              <a:t>26</a:t>
            </a:fld>
            <a:endParaRPr lang="en-US"/>
          </a:p>
        </p:txBody>
      </p:sp>
      <p:grpSp>
        <p:nvGrpSpPr>
          <p:cNvPr id="27651" name="Group 4"/>
          <p:cNvGrpSpPr>
            <a:grpSpLocks/>
          </p:cNvGrpSpPr>
          <p:nvPr/>
        </p:nvGrpSpPr>
        <p:grpSpPr bwMode="auto">
          <a:xfrm>
            <a:off x="457200" y="2514600"/>
            <a:ext cx="8077200" cy="4246563"/>
            <a:chOff x="457200" y="3318570"/>
            <a:chExt cx="8077200" cy="4247317"/>
          </a:xfrm>
        </p:grpSpPr>
        <p:sp>
          <p:nvSpPr>
            <p:cNvPr id="6" name="TextBox 5"/>
            <p:cNvSpPr txBox="1"/>
            <p:nvPr/>
          </p:nvSpPr>
          <p:spPr>
            <a:xfrm>
              <a:off x="457200" y="3318570"/>
              <a:ext cx="8077200" cy="424731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latin typeface="+mn-lt"/>
                  <a:cs typeface="+mn-cs"/>
                </a:rPr>
                <a:t>Duplicate Dominant: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>
                <a:latin typeface="+mn-lt"/>
                <a:cs typeface="+mn-cs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latin typeface="+mn-lt"/>
                  <a:cs typeface="+mn-cs"/>
                </a:rPr>
                <a:t>	precursor 			</a:t>
              </a:r>
              <a:r>
                <a:rPr lang="en-US" sz="2000" b="1" dirty="0">
                  <a:solidFill>
                    <a:schemeClr val="accent6">
                      <a:lumMod val="50000"/>
                    </a:schemeClr>
                  </a:solidFill>
                  <a:latin typeface="+mn-lt"/>
                  <a:cs typeface="+mn-cs"/>
                </a:rPr>
                <a:t>Product</a:t>
              </a:r>
              <a:endParaRPr lang="fa-IR" sz="20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>
                <a:latin typeface="+mn-lt"/>
                <a:cs typeface="+mn-cs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>
                <a:latin typeface="+mn-lt"/>
                <a:cs typeface="+mn-cs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latin typeface="+mn-lt"/>
                  <a:cs typeface="+mn-cs"/>
                </a:rPr>
                <a:t>	Precursor			</a:t>
              </a:r>
              <a:r>
                <a:rPr lang="en-US" sz="2000" b="1" dirty="0">
                  <a:solidFill>
                    <a:schemeClr val="accent6">
                      <a:lumMod val="50000"/>
                    </a:schemeClr>
                  </a:solidFill>
                  <a:latin typeface="+mn-lt"/>
                  <a:cs typeface="+mn-cs"/>
                </a:rPr>
                <a:t>Product</a:t>
              </a:r>
              <a:endParaRPr lang="fa-IR" sz="20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>
                <a:latin typeface="+mn-lt"/>
                <a:cs typeface="+mn-cs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>
                <a:latin typeface="+mn-lt"/>
                <a:cs typeface="+mn-cs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latin typeface="+mn-lt"/>
                  <a:cs typeface="+mn-cs"/>
                </a:rPr>
                <a:t>	Precursor			</a:t>
              </a:r>
              <a:r>
                <a:rPr lang="en-US" sz="2000" b="1" dirty="0">
                  <a:solidFill>
                    <a:schemeClr val="accent6">
                      <a:lumMod val="50000"/>
                    </a:schemeClr>
                  </a:solidFill>
                  <a:latin typeface="+mn-lt"/>
                  <a:cs typeface="+mn-cs"/>
                </a:rPr>
                <a:t>Product</a:t>
              </a:r>
              <a:endParaRPr lang="fa-IR" sz="20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>
                <a:latin typeface="+mn-lt"/>
                <a:cs typeface="+mn-cs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>
                <a:latin typeface="+mn-lt"/>
                <a:cs typeface="+mn-cs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latin typeface="+mn-lt"/>
                  <a:cs typeface="+mn-cs"/>
                </a:rPr>
                <a:t>	precursor</a:t>
              </a:r>
              <a:r>
                <a:rPr lang="en-US" sz="2400" dirty="0">
                  <a:latin typeface="+mn-lt"/>
                  <a:cs typeface="+mn-cs"/>
                </a:rPr>
                <a:t>			</a:t>
              </a:r>
              <a:r>
                <a:rPr lang="en-US" sz="2000" b="1" dirty="0">
                  <a:solidFill>
                    <a:schemeClr val="bg1"/>
                  </a:solidFill>
                  <a:latin typeface="+mn-lt"/>
                  <a:cs typeface="+mn-cs"/>
                </a:rPr>
                <a:t>No Product</a:t>
              </a:r>
              <a:endParaRPr lang="en-US" sz="2200" b="1" dirty="0">
                <a:solidFill>
                  <a:schemeClr val="bg1"/>
                </a:solidFill>
                <a:latin typeface="+mn-lt"/>
                <a:cs typeface="+mn-cs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00" dirty="0">
                <a:latin typeface="+mn-lt"/>
                <a:cs typeface="+mn-cs"/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2819400" y="4153743"/>
              <a:ext cx="19812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2819400" y="4306170"/>
              <a:ext cx="19812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2819400" y="5069894"/>
              <a:ext cx="1981200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2819400" y="5222321"/>
              <a:ext cx="1981200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2819400" y="5982868"/>
              <a:ext cx="19812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2819400" y="6135295"/>
              <a:ext cx="19812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2819400" y="6940301"/>
              <a:ext cx="1981200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2819400" y="7092728"/>
              <a:ext cx="1981200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27663" name="TextBox 14"/>
            <p:cNvSpPr txBox="1">
              <a:spLocks noChangeArrowheads="1"/>
            </p:cNvSpPr>
            <p:nvPr/>
          </p:nvSpPr>
          <p:spPr bwMode="auto">
            <a:xfrm>
              <a:off x="3124200" y="3848518"/>
              <a:ext cx="838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  <a:latin typeface="Calibri" pitchFamily="34" charset="0"/>
                </a:rPr>
                <a:t>Gene A</a:t>
              </a:r>
            </a:p>
          </p:txBody>
        </p:sp>
        <p:sp>
          <p:nvSpPr>
            <p:cNvPr id="27664" name="TextBox 15"/>
            <p:cNvSpPr txBox="1">
              <a:spLocks noChangeArrowheads="1"/>
            </p:cNvSpPr>
            <p:nvPr/>
          </p:nvSpPr>
          <p:spPr bwMode="auto">
            <a:xfrm>
              <a:off x="3124200" y="4275416"/>
              <a:ext cx="9144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  <a:latin typeface="Calibri" pitchFamily="34" charset="0"/>
                </a:rPr>
                <a:t>Gene B</a:t>
              </a:r>
            </a:p>
          </p:txBody>
        </p:sp>
        <p:sp>
          <p:nvSpPr>
            <p:cNvPr id="27665" name="TextBox 16"/>
            <p:cNvSpPr txBox="1">
              <a:spLocks noChangeArrowheads="1"/>
            </p:cNvSpPr>
            <p:nvPr/>
          </p:nvSpPr>
          <p:spPr bwMode="auto">
            <a:xfrm>
              <a:off x="3124200" y="4842570"/>
              <a:ext cx="838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  <a:latin typeface="Calibri" pitchFamily="34" charset="0"/>
                </a:rPr>
                <a:t>Gene A</a:t>
              </a:r>
            </a:p>
          </p:txBody>
        </p:sp>
        <p:sp>
          <p:nvSpPr>
            <p:cNvPr id="27666" name="TextBox 17"/>
            <p:cNvSpPr txBox="1">
              <a:spLocks noChangeArrowheads="1"/>
            </p:cNvSpPr>
            <p:nvPr/>
          </p:nvSpPr>
          <p:spPr bwMode="auto">
            <a:xfrm>
              <a:off x="3048000" y="5147846"/>
              <a:ext cx="9144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solidFill>
                    <a:srgbClr val="FF0000"/>
                  </a:solidFill>
                  <a:latin typeface="Calibri" pitchFamily="34" charset="0"/>
                </a:rPr>
                <a:t>bb</a:t>
              </a:r>
            </a:p>
          </p:txBody>
        </p:sp>
        <p:sp>
          <p:nvSpPr>
            <p:cNvPr id="27667" name="TextBox 18"/>
            <p:cNvSpPr txBox="1">
              <a:spLocks noChangeArrowheads="1"/>
            </p:cNvSpPr>
            <p:nvPr/>
          </p:nvSpPr>
          <p:spPr bwMode="auto">
            <a:xfrm>
              <a:off x="3200400" y="5711548"/>
              <a:ext cx="838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solidFill>
                    <a:srgbClr val="FF0000"/>
                  </a:solidFill>
                  <a:latin typeface="Calibri" pitchFamily="34" charset="0"/>
                </a:rPr>
                <a:t>aa</a:t>
              </a:r>
            </a:p>
          </p:txBody>
        </p:sp>
        <p:sp>
          <p:nvSpPr>
            <p:cNvPr id="27668" name="TextBox 19"/>
            <p:cNvSpPr txBox="1">
              <a:spLocks noChangeArrowheads="1"/>
            </p:cNvSpPr>
            <p:nvPr/>
          </p:nvSpPr>
          <p:spPr bwMode="auto">
            <a:xfrm>
              <a:off x="3200400" y="6104216"/>
              <a:ext cx="9144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  <a:latin typeface="Calibri" pitchFamily="34" charset="0"/>
                </a:rPr>
                <a:t>Gene B</a:t>
              </a:r>
            </a:p>
          </p:txBody>
        </p:sp>
        <p:sp>
          <p:nvSpPr>
            <p:cNvPr id="27669" name="TextBox 20"/>
            <p:cNvSpPr txBox="1">
              <a:spLocks noChangeArrowheads="1"/>
            </p:cNvSpPr>
            <p:nvPr/>
          </p:nvSpPr>
          <p:spPr bwMode="auto">
            <a:xfrm>
              <a:off x="3200400" y="6671370"/>
              <a:ext cx="838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solidFill>
                    <a:srgbClr val="FF0000"/>
                  </a:solidFill>
                  <a:latin typeface="Calibri" pitchFamily="34" charset="0"/>
                </a:rPr>
                <a:t>aa</a:t>
              </a:r>
            </a:p>
          </p:txBody>
        </p:sp>
        <p:sp>
          <p:nvSpPr>
            <p:cNvPr id="27670" name="TextBox 21"/>
            <p:cNvSpPr txBox="1">
              <a:spLocks noChangeArrowheads="1"/>
            </p:cNvSpPr>
            <p:nvPr/>
          </p:nvSpPr>
          <p:spPr bwMode="auto">
            <a:xfrm>
              <a:off x="3200400" y="7094816"/>
              <a:ext cx="9144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solidFill>
                    <a:srgbClr val="FF0000"/>
                  </a:solidFill>
                  <a:latin typeface="Calibri" pitchFamily="34" charset="0"/>
                </a:rPr>
                <a:t>bb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133600" y="838200"/>
            <a:ext cx="4876800" cy="1662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1AABB	2AaBB	1aaBB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2AABb	4AaBb	2aaBb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1AAbb	2Aabb</a:t>
            </a:r>
            <a:r>
              <a:rPr lang="en-US" sz="2800" b="1" dirty="0">
                <a:latin typeface="+mn-lt"/>
                <a:cs typeface="+mn-cs"/>
              </a:rPr>
              <a:t>	</a:t>
            </a:r>
            <a:r>
              <a:rPr lang="en-US" sz="2800" b="1" dirty="0">
                <a:solidFill>
                  <a:schemeClr val="bg1"/>
                </a:solidFill>
                <a:latin typeface="+mn-lt"/>
                <a:cs typeface="+mn-cs"/>
              </a:rPr>
              <a:t>1aabb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+mn-lt"/>
              <a:cs typeface="+mn-cs"/>
            </a:endParaRPr>
          </a:p>
        </p:txBody>
      </p:sp>
      <p:sp>
        <p:nvSpPr>
          <p:cNvPr id="27653" name="TextBox 23"/>
          <p:cNvSpPr txBox="1">
            <a:spLocks noChangeArrowheads="1"/>
          </p:cNvSpPr>
          <p:nvPr/>
        </p:nvSpPr>
        <p:spPr bwMode="auto">
          <a:xfrm>
            <a:off x="0" y="228600"/>
            <a:ext cx="8534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fa-IR" sz="2000" b="1">
                <a:latin typeface="Calibri" pitchFamily="34" charset="0"/>
                <a:cs typeface="B Zar" pitchFamily="2" charset="-78"/>
              </a:rPr>
              <a:t>اپیستازی غالب مضاعف: </a:t>
            </a:r>
            <a:r>
              <a:rPr lang="fa-IR" sz="2000">
                <a:latin typeface="Calibri" pitchFamily="34" charset="0"/>
                <a:cs typeface="B Zar" pitchFamily="2" charset="-78"/>
              </a:rPr>
              <a:t>زمانی که حضور  حداقل یک ژن به صورت غالب اثر ژن دیگر را بپوشاند.    </a:t>
            </a:r>
            <a:endParaRPr lang="en-US" sz="2000">
              <a:latin typeface="Calibri" pitchFamily="34" charset="0"/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119EA-C058-4AED-A3BD-33D7472495DA}" type="slidenum">
              <a:rPr lang="en-US"/>
              <a:pPr>
                <a:defRPr/>
              </a:pPr>
              <a:t>27</a:t>
            </a:fld>
            <a:endParaRPr lang="en-US"/>
          </a:p>
        </p:txBody>
      </p:sp>
      <p:grpSp>
        <p:nvGrpSpPr>
          <p:cNvPr id="28675" name="Group 21"/>
          <p:cNvGrpSpPr>
            <a:grpSpLocks/>
          </p:cNvGrpSpPr>
          <p:nvPr/>
        </p:nvGrpSpPr>
        <p:grpSpPr bwMode="auto">
          <a:xfrm>
            <a:off x="228600" y="3810000"/>
            <a:ext cx="9144000" cy="3521075"/>
            <a:chOff x="381000" y="381000"/>
            <a:chExt cx="9144000" cy="3520321"/>
          </a:xfrm>
        </p:grpSpPr>
        <p:sp>
          <p:nvSpPr>
            <p:cNvPr id="28679" name="TextBox 4"/>
            <p:cNvSpPr txBox="1">
              <a:spLocks noChangeArrowheads="1"/>
            </p:cNvSpPr>
            <p:nvPr/>
          </p:nvSpPr>
          <p:spPr bwMode="auto">
            <a:xfrm>
              <a:off x="381000" y="762000"/>
              <a:ext cx="9144000" cy="3139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>
                <a:latin typeface="Calibri" pitchFamily="34" charset="0"/>
              </a:endParaRPr>
            </a:p>
            <a:p>
              <a:endParaRPr lang="en-US">
                <a:latin typeface="Calibri" pitchFamily="34" charset="0"/>
              </a:endParaRPr>
            </a:p>
            <a:p>
              <a:endParaRPr lang="en-US">
                <a:latin typeface="Calibri" pitchFamily="34" charset="0"/>
              </a:endParaRPr>
            </a:p>
            <a:p>
              <a:r>
                <a:rPr lang="en-US" b="1">
                  <a:latin typeface="Calibri" pitchFamily="34" charset="0"/>
                </a:rPr>
                <a:t>	Precursor 		Intermediate 		Final</a:t>
              </a:r>
            </a:p>
            <a:p>
              <a:r>
                <a:rPr lang="en-US" b="1">
                  <a:latin typeface="Calibri" pitchFamily="34" charset="0"/>
                </a:rPr>
                <a:t>	Molecule			product			product</a:t>
              </a:r>
            </a:p>
            <a:p>
              <a:r>
                <a:rPr lang="en-US" b="1">
                  <a:latin typeface="Calibri" pitchFamily="34" charset="0"/>
                </a:rPr>
                <a:t>	(colorless)		(Colorless)		(Purple)</a:t>
              </a:r>
            </a:p>
            <a:p>
              <a:endParaRPr lang="en-US" b="1">
                <a:latin typeface="Calibri" pitchFamily="34" charset="0"/>
              </a:endParaRPr>
            </a:p>
            <a:p>
              <a:endParaRPr lang="en-US" b="1">
                <a:latin typeface="Calibri" pitchFamily="34" charset="0"/>
              </a:endParaRPr>
            </a:p>
            <a:p>
              <a:endParaRPr lang="en-US" b="1">
                <a:latin typeface="Calibri" pitchFamily="34" charset="0"/>
              </a:endParaRPr>
            </a:p>
            <a:p>
              <a:endParaRPr lang="en-US">
                <a:latin typeface="Calibri" pitchFamily="34" charset="0"/>
              </a:endParaRPr>
            </a:p>
            <a:p>
              <a:endParaRPr lang="en-US">
                <a:latin typeface="Calibri" pitchFamily="34" charset="0"/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2667000" y="2090372"/>
              <a:ext cx="1219200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5181600" y="2090372"/>
              <a:ext cx="1600200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28682" name="TextBox 7"/>
            <p:cNvSpPr txBox="1">
              <a:spLocks noChangeArrowheads="1"/>
            </p:cNvSpPr>
            <p:nvPr/>
          </p:nvSpPr>
          <p:spPr bwMode="auto">
            <a:xfrm>
              <a:off x="2895600" y="1710154"/>
              <a:ext cx="9144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b="1">
                  <a:solidFill>
                    <a:srgbClr val="FF0000"/>
                  </a:solidFill>
                  <a:latin typeface="Calibri" pitchFamily="34" charset="0"/>
                </a:rPr>
                <a:t>aa</a:t>
              </a:r>
            </a:p>
          </p:txBody>
        </p:sp>
        <p:sp>
          <p:nvSpPr>
            <p:cNvPr id="28683" name="TextBox 8"/>
            <p:cNvSpPr txBox="1">
              <a:spLocks noChangeArrowheads="1"/>
            </p:cNvSpPr>
            <p:nvPr/>
          </p:nvSpPr>
          <p:spPr bwMode="auto">
            <a:xfrm>
              <a:off x="5562600" y="1676400"/>
              <a:ext cx="9144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b="1">
                  <a:solidFill>
                    <a:srgbClr val="FF0000"/>
                  </a:solidFill>
                  <a:latin typeface="Calibri" pitchFamily="34" charset="0"/>
                </a:rPr>
                <a:t>B-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rot="5400000">
              <a:off x="3238598" y="952321"/>
              <a:ext cx="914204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28685" name="TextBox 14"/>
            <p:cNvSpPr txBox="1">
              <a:spLocks noChangeArrowheads="1"/>
            </p:cNvSpPr>
            <p:nvPr/>
          </p:nvSpPr>
          <p:spPr bwMode="auto">
            <a:xfrm>
              <a:off x="3886200" y="381000"/>
              <a:ext cx="457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>
                  <a:solidFill>
                    <a:srgbClr val="FF0000"/>
                  </a:solidFill>
                  <a:latin typeface="Calibri" pitchFamily="34" charset="0"/>
                </a:rPr>
                <a:t>A-</a:t>
              </a:r>
            </a:p>
          </p:txBody>
        </p:sp>
        <p:sp>
          <p:nvSpPr>
            <p:cNvPr id="28686" name="TextBox 15"/>
            <p:cNvSpPr txBox="1">
              <a:spLocks noChangeArrowheads="1"/>
            </p:cNvSpPr>
            <p:nvPr/>
          </p:nvSpPr>
          <p:spPr bwMode="auto">
            <a:xfrm>
              <a:off x="6629400" y="457200"/>
              <a:ext cx="457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>
                  <a:solidFill>
                    <a:srgbClr val="FF0000"/>
                  </a:solidFill>
                  <a:latin typeface="Calibri" pitchFamily="34" charset="0"/>
                </a:rPr>
                <a:t>bb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6980000" flipH="1">
              <a:off x="3467157" y="1115839"/>
              <a:ext cx="533286" cy="15240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 flipV="1">
              <a:off x="3505200" y="1087287"/>
              <a:ext cx="533400" cy="177762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5400000">
              <a:off x="5981798" y="952321"/>
              <a:ext cx="914204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980000" flipH="1">
              <a:off x="6210357" y="1115839"/>
              <a:ext cx="533286" cy="15240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0800000" flipV="1">
              <a:off x="6248400" y="1087287"/>
              <a:ext cx="533400" cy="177762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2286000" y="1981200"/>
            <a:ext cx="4876800" cy="1662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1AABB	2AaBB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	</a:t>
            </a:r>
            <a:r>
              <a:rPr lang="en-US" sz="2800" b="1" dirty="0">
                <a:solidFill>
                  <a:srgbClr val="7030A0"/>
                </a:solidFill>
                <a:latin typeface="+mn-lt"/>
                <a:cs typeface="+mn-cs"/>
              </a:rPr>
              <a:t>1aaBB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2AABb	4AaBb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	</a:t>
            </a:r>
            <a:r>
              <a:rPr lang="en-US" sz="2800" b="1" dirty="0">
                <a:solidFill>
                  <a:srgbClr val="7030A0"/>
                </a:solidFill>
                <a:latin typeface="+mn-lt"/>
                <a:cs typeface="+mn-cs"/>
              </a:rPr>
              <a:t>2aaBb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1AAbb	2Aabb</a:t>
            </a:r>
            <a:r>
              <a:rPr lang="en-US" sz="2800" b="1" dirty="0">
                <a:latin typeface="+mn-lt"/>
                <a:cs typeface="+mn-cs"/>
              </a:rPr>
              <a:t>	</a:t>
            </a:r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1aabb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+mn-lt"/>
              <a:cs typeface="+mn-cs"/>
            </a:endParaRPr>
          </a:p>
        </p:txBody>
      </p:sp>
      <p:sp>
        <p:nvSpPr>
          <p:cNvPr id="28677" name="Rectangle 23"/>
          <p:cNvSpPr>
            <a:spLocks noChangeArrowheads="1"/>
          </p:cNvSpPr>
          <p:nvPr/>
        </p:nvSpPr>
        <p:spPr bwMode="auto">
          <a:xfrm>
            <a:off x="685800" y="381000"/>
            <a:ext cx="37258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Calibri" pitchFamily="34" charset="0"/>
              </a:rPr>
              <a:t>Dominant &amp; Recessive Epistasis:</a:t>
            </a:r>
          </a:p>
        </p:txBody>
      </p:sp>
      <p:sp>
        <p:nvSpPr>
          <p:cNvPr id="28678" name="TextBox 24"/>
          <p:cNvSpPr txBox="1">
            <a:spLocks noChangeArrowheads="1"/>
          </p:cNvSpPr>
          <p:nvPr/>
        </p:nvSpPr>
        <p:spPr bwMode="auto">
          <a:xfrm>
            <a:off x="457200" y="846138"/>
            <a:ext cx="82296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rtl="1"/>
            <a:r>
              <a:rPr lang="fa-IR" sz="2000" b="1">
                <a:latin typeface="Calibri" pitchFamily="34" charset="0"/>
                <a:cs typeface="B Zar" pitchFamily="2" charset="-78"/>
              </a:rPr>
              <a:t>اپیستازی غالب و مغلوب: </a:t>
            </a:r>
            <a:r>
              <a:rPr lang="fa-IR" sz="2400">
                <a:latin typeface="Calibri" pitchFamily="34" charset="0"/>
                <a:cs typeface="B Zar" pitchFamily="2" charset="-78"/>
              </a:rPr>
              <a:t>در این حالت ژن اول به صورت غالب اثر ژن دوم و به طور همزمان ژن دوم به صورت مغلوب اثر ژن اول را می پوشاند.</a:t>
            </a:r>
            <a:endParaRPr lang="en-US" sz="2400">
              <a:latin typeface="Calibri" pitchFamily="34" charset="0"/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A08EA1-3CB3-4D15-882F-E4005577AAEB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29699" name="TextBox 5"/>
          <p:cNvSpPr txBox="1">
            <a:spLocks noChangeArrowheads="1"/>
          </p:cNvSpPr>
          <p:nvPr/>
        </p:nvSpPr>
        <p:spPr bwMode="auto">
          <a:xfrm>
            <a:off x="304800" y="533400"/>
            <a:ext cx="480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Duplicate Interaction Epistasis:</a:t>
            </a:r>
          </a:p>
        </p:txBody>
      </p:sp>
      <p:grpSp>
        <p:nvGrpSpPr>
          <p:cNvPr id="29700" name="Group 20"/>
          <p:cNvGrpSpPr>
            <a:grpSpLocks/>
          </p:cNvGrpSpPr>
          <p:nvPr/>
        </p:nvGrpSpPr>
        <p:grpSpPr bwMode="auto">
          <a:xfrm>
            <a:off x="457200" y="2611438"/>
            <a:ext cx="8077200" cy="4246562"/>
            <a:chOff x="457200" y="3318570"/>
            <a:chExt cx="8077200" cy="4247317"/>
          </a:xfrm>
        </p:grpSpPr>
        <p:sp>
          <p:nvSpPr>
            <p:cNvPr id="22" name="TextBox 21"/>
            <p:cNvSpPr txBox="1"/>
            <p:nvPr/>
          </p:nvSpPr>
          <p:spPr>
            <a:xfrm>
              <a:off x="457200" y="3318570"/>
              <a:ext cx="8077200" cy="424731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dirty="0">
                <a:latin typeface="+mn-lt"/>
                <a:cs typeface="+mn-cs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>
                <a:latin typeface="+mn-lt"/>
                <a:cs typeface="+mn-cs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latin typeface="+mn-lt"/>
                  <a:cs typeface="+mn-cs"/>
                </a:rPr>
                <a:t>	precursor 			</a:t>
              </a:r>
              <a:r>
                <a:rPr lang="en-US" sz="2000" b="1" dirty="0">
                  <a:solidFill>
                    <a:srgbClr val="0000FF"/>
                  </a:solidFill>
                  <a:latin typeface="+mn-lt"/>
                  <a:cs typeface="+mn-cs"/>
                </a:rPr>
                <a:t>Product(value=2)</a:t>
              </a:r>
              <a:endParaRPr lang="fa-IR" sz="2000" b="1" dirty="0">
                <a:solidFill>
                  <a:srgbClr val="0000FF"/>
                </a:solidFill>
                <a:latin typeface="+mn-lt"/>
                <a:cs typeface="+mn-cs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>
                <a:latin typeface="+mn-lt"/>
                <a:cs typeface="+mn-cs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>
                <a:latin typeface="+mn-lt"/>
                <a:cs typeface="+mn-cs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latin typeface="+mn-lt"/>
                  <a:cs typeface="+mn-cs"/>
                </a:rPr>
                <a:t>	Precursor			</a:t>
              </a:r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cs"/>
                </a:rPr>
                <a:t> </a:t>
              </a:r>
              <a:r>
                <a:rPr lang="en-US" sz="2000" b="1" dirty="0">
                  <a:solidFill>
                    <a:srgbClr val="33CCFF"/>
                  </a:solidFill>
                  <a:latin typeface="+mn-lt"/>
                  <a:cs typeface="+mn-cs"/>
                </a:rPr>
                <a:t>Product(value=1)</a:t>
              </a:r>
              <a:endParaRPr lang="fa-IR" sz="2000" b="1" dirty="0">
                <a:solidFill>
                  <a:srgbClr val="33CCFF"/>
                </a:solidFill>
                <a:latin typeface="+mn-lt"/>
                <a:cs typeface="+mn-cs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>
                <a:latin typeface="+mn-lt"/>
                <a:cs typeface="+mn-cs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>
                <a:latin typeface="+mn-lt"/>
                <a:cs typeface="+mn-cs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latin typeface="+mn-lt"/>
                  <a:cs typeface="+mn-cs"/>
                </a:rPr>
                <a:t>	Precursor			</a:t>
              </a:r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cs"/>
                </a:rPr>
                <a:t> </a:t>
              </a:r>
              <a:r>
                <a:rPr lang="en-US" sz="2000" b="1" dirty="0">
                  <a:solidFill>
                    <a:srgbClr val="33CCFF"/>
                  </a:solidFill>
                  <a:latin typeface="+mn-lt"/>
                  <a:cs typeface="+mn-cs"/>
                </a:rPr>
                <a:t>Product(value=1)</a:t>
              </a:r>
              <a:endParaRPr lang="fa-IR" sz="2000" b="1" dirty="0">
                <a:solidFill>
                  <a:srgbClr val="33CCFF"/>
                </a:solidFill>
                <a:latin typeface="+mn-lt"/>
                <a:cs typeface="+mn-cs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>
                <a:latin typeface="+mn-lt"/>
                <a:cs typeface="+mn-cs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>
                <a:latin typeface="+mn-lt"/>
                <a:cs typeface="+mn-cs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latin typeface="+mn-lt"/>
                  <a:cs typeface="+mn-cs"/>
                </a:rPr>
                <a:t>	precursor</a:t>
              </a:r>
              <a:r>
                <a:rPr lang="en-US" sz="2400" dirty="0">
                  <a:latin typeface="+mn-lt"/>
                  <a:cs typeface="+mn-cs"/>
                </a:rPr>
                <a:t>			</a:t>
              </a:r>
              <a:r>
                <a:rPr lang="en-US" sz="2400" b="1" dirty="0">
                  <a:solidFill>
                    <a:schemeClr val="bg2">
                      <a:lumMod val="90000"/>
                    </a:schemeClr>
                  </a:solidFill>
                  <a:latin typeface="+mn-lt"/>
                  <a:cs typeface="+mn-cs"/>
                </a:rPr>
                <a:t>No</a:t>
              </a:r>
              <a:r>
                <a:rPr lang="en-US" sz="2000" b="1" dirty="0">
                  <a:solidFill>
                    <a:schemeClr val="bg2">
                      <a:lumMod val="90000"/>
                    </a:schemeClr>
                  </a:solidFill>
                  <a:latin typeface="+mn-lt"/>
                  <a:cs typeface="+mn-cs"/>
                </a:rPr>
                <a:t> Product(value=0)</a:t>
              </a:r>
              <a:endParaRPr lang="en-US" sz="2200" b="1" dirty="0">
                <a:solidFill>
                  <a:schemeClr val="bg2">
                    <a:lumMod val="90000"/>
                  </a:schemeClr>
                </a:solidFill>
                <a:latin typeface="+mn-lt"/>
                <a:cs typeface="+mn-cs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00" dirty="0">
                <a:latin typeface="+mn-lt"/>
                <a:cs typeface="+mn-cs"/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2819400" y="4153743"/>
              <a:ext cx="1981200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2819400" y="4306171"/>
              <a:ext cx="1981200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2819400" y="5069893"/>
              <a:ext cx="19812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2819400" y="5222320"/>
              <a:ext cx="19812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2819400" y="5982869"/>
              <a:ext cx="1981200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2819400" y="6135296"/>
              <a:ext cx="1981200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2819400" y="6940301"/>
              <a:ext cx="19812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2819400" y="7092728"/>
              <a:ext cx="19812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29712" name="TextBox 30"/>
            <p:cNvSpPr txBox="1">
              <a:spLocks noChangeArrowheads="1"/>
            </p:cNvSpPr>
            <p:nvPr/>
          </p:nvSpPr>
          <p:spPr bwMode="auto">
            <a:xfrm>
              <a:off x="3124200" y="3848518"/>
              <a:ext cx="838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  <a:latin typeface="Calibri" pitchFamily="34" charset="0"/>
                </a:rPr>
                <a:t>Gene A</a:t>
              </a:r>
            </a:p>
          </p:txBody>
        </p:sp>
        <p:sp>
          <p:nvSpPr>
            <p:cNvPr id="29713" name="TextBox 31"/>
            <p:cNvSpPr txBox="1">
              <a:spLocks noChangeArrowheads="1"/>
            </p:cNvSpPr>
            <p:nvPr/>
          </p:nvSpPr>
          <p:spPr bwMode="auto">
            <a:xfrm>
              <a:off x="3124200" y="4275416"/>
              <a:ext cx="9144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  <a:latin typeface="Calibri" pitchFamily="34" charset="0"/>
                </a:rPr>
                <a:t>Gene B</a:t>
              </a:r>
            </a:p>
          </p:txBody>
        </p:sp>
        <p:sp>
          <p:nvSpPr>
            <p:cNvPr id="29714" name="TextBox 32"/>
            <p:cNvSpPr txBox="1">
              <a:spLocks noChangeArrowheads="1"/>
            </p:cNvSpPr>
            <p:nvPr/>
          </p:nvSpPr>
          <p:spPr bwMode="auto">
            <a:xfrm>
              <a:off x="3124200" y="4842570"/>
              <a:ext cx="838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  <a:latin typeface="Calibri" pitchFamily="34" charset="0"/>
                </a:rPr>
                <a:t>Gene A</a:t>
              </a:r>
            </a:p>
          </p:txBody>
        </p:sp>
        <p:sp>
          <p:nvSpPr>
            <p:cNvPr id="29715" name="TextBox 33"/>
            <p:cNvSpPr txBox="1">
              <a:spLocks noChangeArrowheads="1"/>
            </p:cNvSpPr>
            <p:nvPr/>
          </p:nvSpPr>
          <p:spPr bwMode="auto">
            <a:xfrm>
              <a:off x="3048000" y="5147846"/>
              <a:ext cx="9144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solidFill>
                    <a:srgbClr val="FF0000"/>
                  </a:solidFill>
                  <a:latin typeface="Calibri" pitchFamily="34" charset="0"/>
                </a:rPr>
                <a:t>bb</a:t>
              </a:r>
            </a:p>
          </p:txBody>
        </p:sp>
        <p:sp>
          <p:nvSpPr>
            <p:cNvPr id="29716" name="TextBox 34"/>
            <p:cNvSpPr txBox="1">
              <a:spLocks noChangeArrowheads="1"/>
            </p:cNvSpPr>
            <p:nvPr/>
          </p:nvSpPr>
          <p:spPr bwMode="auto">
            <a:xfrm>
              <a:off x="3200400" y="5711548"/>
              <a:ext cx="838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solidFill>
                    <a:srgbClr val="FF0000"/>
                  </a:solidFill>
                  <a:latin typeface="Calibri" pitchFamily="34" charset="0"/>
                </a:rPr>
                <a:t>aa</a:t>
              </a:r>
            </a:p>
          </p:txBody>
        </p:sp>
        <p:sp>
          <p:nvSpPr>
            <p:cNvPr id="29717" name="TextBox 35"/>
            <p:cNvSpPr txBox="1">
              <a:spLocks noChangeArrowheads="1"/>
            </p:cNvSpPr>
            <p:nvPr/>
          </p:nvSpPr>
          <p:spPr bwMode="auto">
            <a:xfrm>
              <a:off x="3200400" y="6104216"/>
              <a:ext cx="9144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  <a:latin typeface="Calibri" pitchFamily="34" charset="0"/>
                </a:rPr>
                <a:t>Gene B</a:t>
              </a:r>
            </a:p>
          </p:txBody>
        </p:sp>
        <p:sp>
          <p:nvSpPr>
            <p:cNvPr id="29718" name="TextBox 36"/>
            <p:cNvSpPr txBox="1">
              <a:spLocks noChangeArrowheads="1"/>
            </p:cNvSpPr>
            <p:nvPr/>
          </p:nvSpPr>
          <p:spPr bwMode="auto">
            <a:xfrm>
              <a:off x="3200400" y="6671370"/>
              <a:ext cx="838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solidFill>
                    <a:srgbClr val="FF0000"/>
                  </a:solidFill>
                  <a:latin typeface="Calibri" pitchFamily="34" charset="0"/>
                </a:rPr>
                <a:t>aa</a:t>
              </a:r>
            </a:p>
          </p:txBody>
        </p:sp>
        <p:sp>
          <p:nvSpPr>
            <p:cNvPr id="29719" name="TextBox 37"/>
            <p:cNvSpPr txBox="1">
              <a:spLocks noChangeArrowheads="1"/>
            </p:cNvSpPr>
            <p:nvPr/>
          </p:nvSpPr>
          <p:spPr bwMode="auto">
            <a:xfrm>
              <a:off x="3200400" y="7094816"/>
              <a:ext cx="9144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solidFill>
                    <a:srgbClr val="FF0000"/>
                  </a:solidFill>
                  <a:latin typeface="Calibri" pitchFamily="34" charset="0"/>
                </a:rPr>
                <a:t>bb</a:t>
              </a:r>
            </a:p>
          </p:txBody>
        </p:sp>
      </p:grpSp>
      <p:sp>
        <p:nvSpPr>
          <p:cNvPr id="29701" name="TextBox 38"/>
          <p:cNvSpPr txBox="1">
            <a:spLocks noChangeArrowheads="1"/>
          </p:cNvSpPr>
          <p:nvPr/>
        </p:nvSpPr>
        <p:spPr bwMode="auto">
          <a:xfrm>
            <a:off x="5257800" y="1295400"/>
            <a:ext cx="3581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rtl="1"/>
            <a:r>
              <a:rPr lang="fa-IR" sz="2000">
                <a:latin typeface="Calibri" pitchFamily="34" charset="0"/>
                <a:cs typeface="B Zar" pitchFamily="2" charset="-78"/>
              </a:rPr>
              <a:t>اپیستازی افزایشی بین دو ژن: در این حالت هر ژن غالب در هر مکان به میزان مشخصی به فنوتیپ می افزاید.</a:t>
            </a:r>
            <a:endParaRPr lang="en-US" sz="2000">
              <a:latin typeface="Calibri" pitchFamily="34" charset="0"/>
              <a:cs typeface="B Zar" pitchFamily="2" charset="-78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38200" y="1066800"/>
            <a:ext cx="3352800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FF"/>
                </a:solidFill>
                <a:latin typeface="+mn-lt"/>
                <a:cs typeface="+mn-cs"/>
              </a:rPr>
              <a:t>1AABB	2AaBB</a:t>
            </a:r>
            <a:r>
              <a:rPr lang="en-US" sz="2400" dirty="0">
                <a:latin typeface="+mn-lt"/>
                <a:cs typeface="+mn-cs"/>
              </a:rPr>
              <a:t>	</a:t>
            </a:r>
            <a:r>
              <a:rPr lang="en-US" sz="2400" dirty="0">
                <a:solidFill>
                  <a:srgbClr val="33CCFF"/>
                </a:solidFill>
                <a:latin typeface="+mn-lt"/>
                <a:cs typeface="+mn-cs"/>
              </a:rPr>
              <a:t>1aaBB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FF"/>
                </a:solidFill>
                <a:latin typeface="+mn-lt"/>
                <a:cs typeface="+mn-cs"/>
              </a:rPr>
              <a:t>2AABb	4AaBb</a:t>
            </a:r>
            <a:r>
              <a:rPr lang="en-US" sz="2400" dirty="0">
                <a:latin typeface="+mn-lt"/>
                <a:cs typeface="+mn-cs"/>
              </a:rPr>
              <a:t>	</a:t>
            </a:r>
            <a:r>
              <a:rPr lang="en-US" sz="2400" dirty="0">
                <a:solidFill>
                  <a:srgbClr val="33CCFF"/>
                </a:solidFill>
                <a:latin typeface="+mn-lt"/>
                <a:cs typeface="+mn-cs"/>
              </a:rPr>
              <a:t>2aaBb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33CCFF"/>
                </a:solidFill>
                <a:latin typeface="+mn-lt"/>
                <a:cs typeface="+mn-cs"/>
              </a:rPr>
              <a:t>1AAbb	2Aabb</a:t>
            </a:r>
            <a:r>
              <a:rPr lang="en-US" sz="2400" dirty="0">
                <a:latin typeface="+mn-lt"/>
                <a:cs typeface="+mn-cs"/>
              </a:rPr>
              <a:t>	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  <a:latin typeface="+mn-lt"/>
                <a:cs typeface="+mn-cs"/>
              </a:rPr>
              <a:t>1aabb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EFC976-D390-46F8-B511-082714FB397E}" type="slidenum">
              <a:rPr lang="en-US"/>
              <a:pPr>
                <a:defRPr/>
              </a:pPr>
              <a:t>29</a:t>
            </a:fld>
            <a:endParaRPr lang="en-US"/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914400"/>
            <a:ext cx="8915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/>
          <p:cNvSpPr>
            <a:spLocks noGrp="1"/>
          </p:cNvSpPr>
          <p:nvPr>
            <p:ph idx="1"/>
          </p:nvPr>
        </p:nvSpPr>
        <p:spPr>
          <a:xfrm>
            <a:off x="1143000" y="533400"/>
            <a:ext cx="2209800" cy="6858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GB" smtClean="0">
                <a:solidFill>
                  <a:srgbClr val="0000FF"/>
                </a:solidFill>
              </a:rPr>
              <a:t>X-Linked</a:t>
            </a:r>
            <a:r>
              <a:rPr lang="fa-IR" smtClean="0">
                <a:solidFill>
                  <a:srgbClr val="0000FF"/>
                </a:solidFill>
              </a:rPr>
              <a:t>: </a:t>
            </a:r>
            <a:endParaRPr lang="en-US" smtClean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31C8AC-46BB-4643-ABDD-0286F1B6699D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457200"/>
            <a:ext cx="8458200" cy="2400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000" dirty="0">
                <a:latin typeface="+mn-lt"/>
                <a:cs typeface="B Zar" pitchFamily="2" charset="-78"/>
              </a:rPr>
              <a:t>دلایلی که می توان احتمال وابستگی یک ژن را به جنسیت داد:</a:t>
            </a:r>
            <a:endParaRPr lang="en-US" sz="2000" dirty="0">
              <a:latin typeface="+mn-lt"/>
              <a:cs typeface="B Zar" pitchFamily="2" charset="-78"/>
            </a:endParaRPr>
          </a:p>
          <a:p>
            <a:pPr marL="457200" indent="-457200" algn="r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fa-IR" sz="2000" dirty="0">
                <a:latin typeface="+mn-lt"/>
                <a:cs typeface="B Zar" pitchFamily="2" charset="-78"/>
              </a:rPr>
              <a:t>خصوصيت مورد نظر در مردها به دفعات بيشتري ديده مي شود. </a:t>
            </a:r>
            <a:endParaRPr lang="en-US" sz="2000" dirty="0">
              <a:latin typeface="+mn-lt"/>
              <a:cs typeface="B Zar" pitchFamily="2" charset="-78"/>
            </a:endParaRPr>
          </a:p>
          <a:p>
            <a:pPr marL="457200" indent="-457200" algn="r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fa-IR" sz="2000" dirty="0">
                <a:latin typeface="+mn-lt"/>
                <a:cs typeface="B Zar" pitchFamily="2" charset="-78"/>
              </a:rPr>
              <a:t>خصوصيت مورد نظر از مرد مبتلا توسط دخترش به نيمي از نوه هاي ذكور منتقل شود.</a:t>
            </a:r>
            <a:endParaRPr lang="en-US" sz="2000" dirty="0">
              <a:latin typeface="+mn-lt"/>
              <a:cs typeface="B Zar" pitchFamily="2" charset="-78"/>
            </a:endParaRPr>
          </a:p>
          <a:p>
            <a:pPr marL="457200" indent="-457200" algn="just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fa-IR" sz="2000" dirty="0">
                <a:latin typeface="+mn-lt"/>
                <a:cs typeface="B Zar" pitchFamily="2" charset="-78"/>
              </a:rPr>
              <a:t>ژني كه وابسته به كروموزوم </a:t>
            </a:r>
            <a:r>
              <a:rPr lang="en-US" sz="2000" dirty="0">
                <a:latin typeface="+mn-lt"/>
                <a:cs typeface="B Zar" pitchFamily="2" charset="-78"/>
              </a:rPr>
              <a:t>X </a:t>
            </a:r>
            <a:r>
              <a:rPr lang="fa-IR" sz="2000" dirty="0">
                <a:latin typeface="+mn-lt"/>
                <a:cs typeface="B Zar" pitchFamily="2" charset="-78"/>
              </a:rPr>
              <a:t> است، هرگز بصورت مستقيم از پدر به فرزند پسرمنتقل نمي گردد. </a:t>
            </a:r>
            <a:endParaRPr lang="en-US" sz="2000" dirty="0">
              <a:latin typeface="+mn-lt"/>
              <a:cs typeface="B Zar" pitchFamily="2" charset="-78"/>
            </a:endParaRPr>
          </a:p>
          <a:p>
            <a:pPr marL="457200" indent="-457200" algn="r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fa-IR" sz="2000" dirty="0">
                <a:latin typeface="+mn-lt"/>
                <a:cs typeface="B Zar" pitchFamily="2" charset="-78"/>
              </a:rPr>
              <a:t>همه فرزندان دختر مبتلا داراي پدر مبتلا و مادر مبتلا يا ناقل هستند.</a:t>
            </a:r>
            <a:endParaRPr lang="en-US" sz="2000" dirty="0">
              <a:latin typeface="+mn-lt"/>
              <a:cs typeface="B Zar" pitchFamily="2" charset="-78"/>
            </a:endParaRPr>
          </a:p>
        </p:txBody>
      </p:sp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152400" y="2895600"/>
            <a:ext cx="8458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>
                <a:latin typeface="Calibri" pitchFamily="34" charset="0"/>
                <a:cs typeface="B Zar" pitchFamily="2" charset="-78"/>
              </a:rPr>
              <a:t>ژنهايي كه برروي كروموزوم  </a:t>
            </a:r>
            <a:r>
              <a:rPr lang="en-US">
                <a:latin typeface="Calibri" pitchFamily="34" charset="0"/>
                <a:cs typeface="B Zar" pitchFamily="2" charset="-78"/>
              </a:rPr>
              <a:t> y</a:t>
            </a:r>
            <a:r>
              <a:rPr lang="fa-IR">
                <a:latin typeface="Calibri" pitchFamily="34" charset="0"/>
                <a:cs typeface="B Zar" pitchFamily="2" charset="-78"/>
              </a:rPr>
              <a:t> قرار دارند به "ژنهاي  </a:t>
            </a:r>
            <a:r>
              <a:rPr lang="en-US">
                <a:latin typeface="Calibri" pitchFamily="34" charset="0"/>
                <a:cs typeface="B Zar" pitchFamily="2" charset="-78"/>
              </a:rPr>
              <a:t> “</a:t>
            </a:r>
            <a:r>
              <a:rPr lang="en-US">
                <a:solidFill>
                  <a:srgbClr val="0066FF"/>
                </a:solidFill>
                <a:latin typeface="Calibri" pitchFamily="34" charset="0"/>
                <a:cs typeface="B Zar" pitchFamily="2" charset="-78"/>
              </a:rPr>
              <a:t>Holandric</a:t>
            </a:r>
            <a:r>
              <a:rPr lang="fa-IR">
                <a:latin typeface="Calibri" pitchFamily="34" charset="0"/>
                <a:cs typeface="B Zar" pitchFamily="2" charset="-78"/>
              </a:rPr>
              <a:t>معروفند و بطور مستقيم از پدر به پسر منتقل مي گردد</a:t>
            </a:r>
            <a:r>
              <a:rPr lang="en-US">
                <a:latin typeface="Calibri" pitchFamily="34" charset="0"/>
                <a:cs typeface="B Zar" pitchFamily="2" charset="-78"/>
              </a:rPr>
              <a:t> . </a:t>
            </a:r>
            <a:endParaRPr lang="en-US">
              <a:cs typeface="B Zar" pitchFamily="2" charset="-78"/>
            </a:endParaRPr>
          </a:p>
        </p:txBody>
      </p:sp>
      <p:pic>
        <p:nvPicPr>
          <p:cNvPr id="410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657600"/>
            <a:ext cx="5638800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8692C5-8D33-46F2-B5B7-9F21449BCAC9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31747" name="Rectangle 1"/>
          <p:cNvSpPr>
            <a:spLocks noChangeArrowheads="1"/>
          </p:cNvSpPr>
          <p:nvPr/>
        </p:nvSpPr>
        <p:spPr bwMode="auto">
          <a:xfrm>
            <a:off x="152400" y="195263"/>
            <a:ext cx="87630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571500">
              <a:tabLst>
                <a:tab pos="2544763" algn="l"/>
              </a:tabLst>
            </a:pPr>
            <a:r>
              <a:rPr lang="en-US" sz="2400">
                <a:solidFill>
                  <a:srgbClr val="0000FF"/>
                </a:solidFill>
                <a:latin typeface="Calibri" pitchFamily="34" charset="0"/>
              </a:rPr>
              <a:t>G</a:t>
            </a:r>
            <a:r>
              <a:rPr lang="en-US">
                <a:solidFill>
                  <a:srgbClr val="0000FF"/>
                </a:solidFill>
                <a:latin typeface="Calibri" pitchFamily="34" charset="0"/>
              </a:rPr>
              <a:t>) </a:t>
            </a:r>
            <a:r>
              <a:rPr lang="en-US" sz="2400">
                <a:solidFill>
                  <a:srgbClr val="0000FF"/>
                </a:solidFill>
                <a:latin typeface="Calibri" pitchFamily="34" charset="0"/>
              </a:rPr>
              <a:t>Pleiotropy</a:t>
            </a:r>
            <a:endParaRPr lang="fa-IR">
              <a:solidFill>
                <a:srgbClr val="0000FF"/>
              </a:solidFill>
              <a:latin typeface="Calibri" pitchFamily="34" charset="0"/>
              <a:cs typeface="B Zar" pitchFamily="2" charset="-78"/>
            </a:endParaRPr>
          </a:p>
          <a:p>
            <a:pPr indent="571500" algn="r" rtl="1">
              <a:tabLst>
                <a:tab pos="2544763" algn="l"/>
              </a:tabLst>
            </a:pPr>
            <a:r>
              <a:rPr lang="fa-IR" sz="2000">
                <a:latin typeface="Calibri" pitchFamily="34" charset="0"/>
                <a:cs typeface="B Zar" pitchFamily="2" charset="-78"/>
              </a:rPr>
              <a:t>تاثيرات چندگانه يك ژن يا يك آلل را گويند</a:t>
            </a:r>
            <a:endParaRPr lang="en-US" sz="2000">
              <a:cs typeface="B Zar" pitchFamily="2" charset="-78"/>
            </a:endParaRPr>
          </a:p>
        </p:txBody>
      </p:sp>
      <p:sp>
        <p:nvSpPr>
          <p:cNvPr id="31748" name="TextBox 4"/>
          <p:cNvSpPr txBox="1">
            <a:spLocks noChangeArrowheads="1"/>
          </p:cNvSpPr>
          <p:nvPr/>
        </p:nvSpPr>
        <p:spPr bwMode="auto">
          <a:xfrm>
            <a:off x="381000" y="1447800"/>
            <a:ext cx="83820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>
                <a:latin typeface="Calibri" pitchFamily="34" charset="0"/>
              </a:rPr>
              <a:t>Sabtance		substance	substance	End product</a:t>
            </a:r>
          </a:p>
          <a:p>
            <a:r>
              <a:rPr lang="en-US" sz="1900" b="1">
                <a:latin typeface="Calibri" pitchFamily="34" charset="0"/>
              </a:rPr>
              <a:t>      </a:t>
            </a:r>
            <a:r>
              <a:rPr lang="en-US" sz="1900" b="1">
                <a:solidFill>
                  <a:srgbClr val="FF0000"/>
                </a:solidFill>
                <a:latin typeface="Calibri" pitchFamily="34" charset="0"/>
              </a:rPr>
              <a:t>D</a:t>
            </a:r>
            <a:r>
              <a:rPr lang="en-US" sz="1900" b="1">
                <a:latin typeface="Calibri" pitchFamily="34" charset="0"/>
              </a:rPr>
              <a:t>		       </a:t>
            </a:r>
            <a:r>
              <a:rPr lang="en-US" sz="1900" b="1">
                <a:solidFill>
                  <a:srgbClr val="FF0000"/>
                </a:solidFill>
                <a:latin typeface="Calibri" pitchFamily="34" charset="0"/>
              </a:rPr>
              <a:t>C</a:t>
            </a:r>
            <a:r>
              <a:rPr lang="en-US" sz="1900" b="1">
                <a:latin typeface="Calibri" pitchFamily="34" charset="0"/>
              </a:rPr>
              <a:t>		       </a:t>
            </a:r>
            <a:r>
              <a:rPr lang="en-US" sz="1900" b="1">
                <a:solidFill>
                  <a:srgbClr val="FF0000"/>
                </a:solidFill>
                <a:latin typeface="Calibri" pitchFamily="34" charset="0"/>
              </a:rPr>
              <a:t>B</a:t>
            </a:r>
            <a:r>
              <a:rPr lang="en-US" sz="1900" b="1">
                <a:latin typeface="Calibri" pitchFamily="34" charset="0"/>
              </a:rPr>
              <a:t>		</a:t>
            </a:r>
            <a:r>
              <a:rPr lang="en-US" sz="1900" b="1">
                <a:solidFill>
                  <a:srgbClr val="FF0000"/>
                </a:solidFill>
                <a:latin typeface="Calibri" pitchFamily="34" charset="0"/>
              </a:rPr>
              <a:t>          </a:t>
            </a:r>
            <a:r>
              <a:rPr lang="en-US" sz="1900" b="1">
                <a:solidFill>
                  <a:srgbClr val="7030A0"/>
                </a:solidFill>
                <a:latin typeface="Calibri" pitchFamily="34" charset="0"/>
              </a:rPr>
              <a:t>A</a:t>
            </a:r>
          </a:p>
          <a:p>
            <a:endParaRPr lang="en-US" sz="1900">
              <a:latin typeface="Calibri" pitchFamily="34" charset="0"/>
            </a:endParaRPr>
          </a:p>
          <a:p>
            <a:r>
              <a:rPr lang="en-US" sz="1900">
                <a:latin typeface="Calibri" pitchFamily="34" charset="0"/>
              </a:rPr>
              <a:t>			substance	 substance	 End product</a:t>
            </a:r>
          </a:p>
          <a:p>
            <a:r>
              <a:rPr lang="en-US" sz="1900">
                <a:latin typeface="Calibri" pitchFamily="34" charset="0"/>
              </a:rPr>
              <a:t>			</a:t>
            </a:r>
            <a:r>
              <a:rPr lang="en-US" sz="1900" b="1">
                <a:latin typeface="Calibri" pitchFamily="34" charset="0"/>
              </a:rPr>
              <a:t>         </a:t>
            </a:r>
            <a:r>
              <a:rPr lang="en-US" sz="1900" b="1">
                <a:solidFill>
                  <a:srgbClr val="FF0000"/>
                </a:solidFill>
                <a:latin typeface="Calibri" pitchFamily="34" charset="0"/>
              </a:rPr>
              <a:t>X</a:t>
            </a:r>
            <a:r>
              <a:rPr lang="en-US" sz="1900" b="1">
                <a:latin typeface="Calibri" pitchFamily="34" charset="0"/>
              </a:rPr>
              <a:t> 		         </a:t>
            </a:r>
            <a:r>
              <a:rPr lang="en-US" sz="1900" b="1">
                <a:solidFill>
                  <a:srgbClr val="FF0000"/>
                </a:solidFill>
                <a:latin typeface="Calibri" pitchFamily="34" charset="0"/>
              </a:rPr>
              <a:t>Y</a:t>
            </a:r>
            <a:r>
              <a:rPr lang="en-US" sz="1900" b="1">
                <a:latin typeface="Calibri" pitchFamily="34" charset="0"/>
              </a:rPr>
              <a:t>		</a:t>
            </a:r>
            <a:r>
              <a:rPr lang="en-US" sz="1900" b="1">
                <a:solidFill>
                  <a:srgbClr val="7030A0"/>
                </a:solidFill>
                <a:latin typeface="Calibri" pitchFamily="34" charset="0"/>
              </a:rPr>
              <a:t>        Z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447800" y="16764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276600" y="1674813"/>
            <a:ext cx="838200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181600" y="16764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267200" y="2513013"/>
            <a:ext cx="838200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096000" y="2513013"/>
            <a:ext cx="838200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1754" name="TextBox 11"/>
          <p:cNvSpPr txBox="1">
            <a:spLocks noChangeArrowheads="1"/>
          </p:cNvSpPr>
          <p:nvPr/>
        </p:nvSpPr>
        <p:spPr bwMode="auto">
          <a:xfrm>
            <a:off x="1295400" y="1371600"/>
            <a:ext cx="914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latin typeface="Calibri" pitchFamily="34" charset="0"/>
              </a:rPr>
              <a:t>Enzyme </a:t>
            </a:r>
            <a:r>
              <a:rPr lang="en-US" sz="1200" b="1">
                <a:solidFill>
                  <a:srgbClr val="0000FF"/>
                </a:solidFill>
                <a:latin typeface="Calibri" pitchFamily="34" charset="0"/>
              </a:rPr>
              <a:t>D</a:t>
            </a:r>
          </a:p>
        </p:txBody>
      </p:sp>
      <p:sp>
        <p:nvSpPr>
          <p:cNvPr id="31755" name="TextBox 12"/>
          <p:cNvSpPr txBox="1">
            <a:spLocks noChangeArrowheads="1"/>
          </p:cNvSpPr>
          <p:nvPr/>
        </p:nvSpPr>
        <p:spPr bwMode="auto">
          <a:xfrm>
            <a:off x="3200400" y="1400175"/>
            <a:ext cx="914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latin typeface="Calibri" pitchFamily="34" charset="0"/>
              </a:rPr>
              <a:t>Enzyme </a:t>
            </a:r>
            <a:r>
              <a:rPr lang="en-US" sz="1200" b="1">
                <a:solidFill>
                  <a:srgbClr val="0000FF"/>
                </a:solidFill>
                <a:latin typeface="Calibri" pitchFamily="34" charset="0"/>
              </a:rPr>
              <a:t>C1</a:t>
            </a:r>
          </a:p>
        </p:txBody>
      </p:sp>
      <p:sp>
        <p:nvSpPr>
          <p:cNvPr id="31756" name="TextBox 13"/>
          <p:cNvSpPr txBox="1">
            <a:spLocks noChangeArrowheads="1"/>
          </p:cNvSpPr>
          <p:nvPr/>
        </p:nvSpPr>
        <p:spPr bwMode="auto">
          <a:xfrm>
            <a:off x="5105400" y="1371600"/>
            <a:ext cx="914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latin typeface="Calibri" pitchFamily="34" charset="0"/>
              </a:rPr>
              <a:t>Enzyme </a:t>
            </a:r>
            <a:r>
              <a:rPr lang="en-US" sz="1200" b="1">
                <a:solidFill>
                  <a:srgbClr val="0000FF"/>
                </a:solidFill>
                <a:latin typeface="Calibri" pitchFamily="34" charset="0"/>
              </a:rPr>
              <a:t>B</a:t>
            </a:r>
          </a:p>
        </p:txBody>
      </p:sp>
      <p:sp>
        <p:nvSpPr>
          <p:cNvPr id="31757" name="TextBox 14"/>
          <p:cNvSpPr txBox="1">
            <a:spLocks noChangeArrowheads="1"/>
          </p:cNvSpPr>
          <p:nvPr/>
        </p:nvSpPr>
        <p:spPr bwMode="auto">
          <a:xfrm>
            <a:off x="4191000" y="2286000"/>
            <a:ext cx="914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latin typeface="Calibri" pitchFamily="34" charset="0"/>
              </a:rPr>
              <a:t>Enzyme </a:t>
            </a:r>
            <a:r>
              <a:rPr lang="en-US" sz="1200" b="1">
                <a:solidFill>
                  <a:srgbClr val="0000FF"/>
                </a:solidFill>
                <a:latin typeface="Calibri" pitchFamily="34" charset="0"/>
              </a:rPr>
              <a:t>X</a:t>
            </a:r>
          </a:p>
        </p:txBody>
      </p:sp>
      <p:sp>
        <p:nvSpPr>
          <p:cNvPr id="31758" name="TextBox 15"/>
          <p:cNvSpPr txBox="1">
            <a:spLocks noChangeArrowheads="1"/>
          </p:cNvSpPr>
          <p:nvPr/>
        </p:nvSpPr>
        <p:spPr bwMode="auto">
          <a:xfrm>
            <a:off x="6019800" y="2286000"/>
            <a:ext cx="914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latin typeface="Calibri" pitchFamily="34" charset="0"/>
              </a:rPr>
              <a:t>Enzyme </a:t>
            </a:r>
            <a:r>
              <a:rPr lang="en-US" sz="1200" b="1">
                <a:solidFill>
                  <a:srgbClr val="0000FF"/>
                </a:solidFill>
                <a:latin typeface="Calibri" pitchFamily="34" charset="0"/>
              </a:rPr>
              <a:t>Y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362200" y="1752600"/>
            <a:ext cx="762000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1760" name="TextBox 21"/>
          <p:cNvSpPr txBox="1">
            <a:spLocks noChangeArrowheads="1"/>
          </p:cNvSpPr>
          <p:nvPr/>
        </p:nvSpPr>
        <p:spPr bwMode="auto">
          <a:xfrm rot="2340000">
            <a:off x="2089150" y="2032000"/>
            <a:ext cx="914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latin typeface="Calibri" pitchFamily="34" charset="0"/>
              </a:rPr>
              <a:t>Enzyme </a:t>
            </a:r>
            <a:r>
              <a:rPr lang="en-US" sz="1200" b="1">
                <a:solidFill>
                  <a:srgbClr val="0000FF"/>
                </a:solidFill>
                <a:latin typeface="Calibri" pitchFamily="34" charset="0"/>
              </a:rPr>
              <a:t>C2</a:t>
            </a:r>
          </a:p>
        </p:txBody>
      </p:sp>
      <p:sp>
        <p:nvSpPr>
          <p:cNvPr id="31761" name="TextBox 22"/>
          <p:cNvSpPr txBox="1">
            <a:spLocks noChangeArrowheads="1"/>
          </p:cNvSpPr>
          <p:nvPr/>
        </p:nvSpPr>
        <p:spPr bwMode="auto">
          <a:xfrm>
            <a:off x="533400" y="3505200"/>
            <a:ext cx="7696200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>
                <a:latin typeface="Calibri" pitchFamily="34" charset="0"/>
              </a:rPr>
              <a:t>Sabtance  		Step in pathway “</a:t>
            </a:r>
            <a:r>
              <a:rPr lang="en-US" sz="1900" b="1">
                <a:solidFill>
                  <a:srgbClr val="7030A0"/>
                </a:solidFill>
                <a:latin typeface="Calibri" pitchFamily="34" charset="0"/>
              </a:rPr>
              <a:t>A</a:t>
            </a:r>
            <a:r>
              <a:rPr lang="en-US" sz="1900">
                <a:latin typeface="Calibri" pitchFamily="34" charset="0"/>
              </a:rPr>
              <a:t>” can not proceed.</a:t>
            </a:r>
          </a:p>
          <a:p>
            <a:r>
              <a:rPr lang="en-US" sz="1900">
                <a:latin typeface="Calibri" pitchFamily="34" charset="0"/>
              </a:rPr>
              <a:t>       </a:t>
            </a:r>
            <a:r>
              <a:rPr lang="en-US" sz="1900" b="1">
                <a:solidFill>
                  <a:srgbClr val="FF0000"/>
                </a:solidFill>
                <a:latin typeface="Calibri" pitchFamily="34" charset="0"/>
              </a:rPr>
              <a:t>D</a:t>
            </a:r>
            <a:r>
              <a:rPr lang="en-US" sz="1900">
                <a:latin typeface="Calibri" pitchFamily="34" charset="0"/>
              </a:rPr>
              <a:t>                         	Step in pathway “</a:t>
            </a:r>
            <a:r>
              <a:rPr lang="en-US" sz="1900" b="1">
                <a:solidFill>
                  <a:srgbClr val="7030A0"/>
                </a:solidFill>
                <a:latin typeface="Calibri" pitchFamily="34" charset="0"/>
              </a:rPr>
              <a:t>Z</a:t>
            </a:r>
            <a:r>
              <a:rPr lang="en-US" sz="1900">
                <a:latin typeface="Calibri" pitchFamily="34" charset="0"/>
              </a:rPr>
              <a:t>” can not proceed.</a:t>
            </a:r>
          </a:p>
          <a:p>
            <a:endParaRPr lang="en-US" sz="1900">
              <a:latin typeface="Calibri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1524000" y="36576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1763" name="TextBox 24"/>
          <p:cNvSpPr txBox="1">
            <a:spLocks noChangeArrowheads="1"/>
          </p:cNvSpPr>
          <p:nvPr/>
        </p:nvSpPr>
        <p:spPr bwMode="auto">
          <a:xfrm>
            <a:off x="1447800" y="3352800"/>
            <a:ext cx="914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latin typeface="Calibri" pitchFamily="34" charset="0"/>
              </a:rPr>
              <a:t>Enzyme </a:t>
            </a:r>
            <a:r>
              <a:rPr lang="en-US" sz="1200" b="1">
                <a:solidFill>
                  <a:srgbClr val="0000FF"/>
                </a:solidFill>
                <a:latin typeface="Calibri" pitchFamily="34" charset="0"/>
              </a:rPr>
              <a:t>D</a:t>
            </a:r>
          </a:p>
        </p:txBody>
      </p:sp>
      <p:sp>
        <p:nvSpPr>
          <p:cNvPr id="26" name="&quot;No&quot; Symbol 25"/>
          <p:cNvSpPr/>
          <p:nvPr/>
        </p:nvSpPr>
        <p:spPr>
          <a:xfrm>
            <a:off x="1524000" y="3352800"/>
            <a:ext cx="609600" cy="533400"/>
          </a:xfrm>
          <a:prstGeom prst="noSmoking">
            <a:avLst>
              <a:gd name="adj" fmla="val 6515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514600" y="3657600"/>
            <a:ext cx="7620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514600" y="3657600"/>
            <a:ext cx="8382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A680F3-EACB-422B-B3E7-B3A4EDDB6DEF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32771" name="Rectangle 1"/>
          <p:cNvSpPr>
            <a:spLocks noChangeArrowheads="1"/>
          </p:cNvSpPr>
          <p:nvPr/>
        </p:nvSpPr>
        <p:spPr bwMode="auto">
          <a:xfrm>
            <a:off x="152400" y="228600"/>
            <a:ext cx="89916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2544763" algn="l"/>
              </a:tabLst>
            </a:pPr>
            <a:r>
              <a:rPr lang="en-US" sz="2000">
                <a:latin typeface="Calibri" pitchFamily="34" charset="0"/>
              </a:rPr>
              <a:t>H)</a:t>
            </a:r>
            <a:r>
              <a:rPr lang="fa-IR" sz="2000">
                <a:latin typeface="Calibri" pitchFamily="34" charset="0"/>
                <a:cs typeface="B Zar" pitchFamily="2" charset="-78"/>
              </a:rPr>
              <a:t> </a:t>
            </a:r>
            <a:r>
              <a:rPr lang="en-US" sz="2000">
                <a:latin typeface="Calibri" pitchFamily="34" charset="0"/>
                <a:cs typeface="B Zar" pitchFamily="2" charset="-78"/>
              </a:rPr>
              <a:t>Penetrance   </a:t>
            </a:r>
            <a:r>
              <a:rPr lang="fa-IR" sz="2000">
                <a:latin typeface="Calibri" pitchFamily="34" charset="0"/>
                <a:cs typeface="B Zar" pitchFamily="2" charset="-78"/>
              </a:rPr>
              <a:t>قدرت نفوذ ژن              </a:t>
            </a:r>
            <a:endParaRPr lang="en-US" sz="2000">
              <a:latin typeface="Calibri" pitchFamily="34" charset="0"/>
              <a:cs typeface="B Zar" pitchFamily="2" charset="-78"/>
            </a:endParaRPr>
          </a:p>
          <a:p>
            <a:pPr algn="r" rtl="1">
              <a:lnSpc>
                <a:spcPct val="150000"/>
              </a:lnSpc>
              <a:tabLst>
                <a:tab pos="2544763" algn="l"/>
              </a:tabLst>
            </a:pPr>
            <a:r>
              <a:rPr lang="fa-IR" sz="2000">
                <a:latin typeface="Calibri" pitchFamily="34" charset="0"/>
                <a:cs typeface="B Zar" pitchFamily="2" charset="-78"/>
              </a:rPr>
              <a:t>نسبت افرادي كه فنوتيپ خاصي را از ژنوتيپ خاص بروز مي دهند.</a:t>
            </a:r>
            <a:endParaRPr lang="fa-IR" sz="2000">
              <a:cs typeface="B Zar" pitchFamily="2" charset="-78"/>
            </a:endParaRPr>
          </a:p>
        </p:txBody>
      </p:sp>
      <p:sp>
        <p:nvSpPr>
          <p:cNvPr id="32772" name="Rectangle 3"/>
          <p:cNvSpPr txBox="1">
            <a:spLocks noChangeArrowheads="1"/>
          </p:cNvSpPr>
          <p:nvPr/>
        </p:nvSpPr>
        <p:spPr bwMode="auto">
          <a:xfrm>
            <a:off x="-228600" y="1219200"/>
            <a:ext cx="8763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00200" lvl="3" indent="-228600">
              <a:spcBef>
                <a:spcPct val="20000"/>
              </a:spcBef>
            </a:pPr>
            <a:endParaRPr lang="en-US" sz="2400">
              <a:solidFill>
                <a:srgbClr val="000099"/>
              </a:solidFill>
              <a:latin typeface="Calibri" pitchFamily="34" charset="0"/>
            </a:endParaRPr>
          </a:p>
          <a:p>
            <a:pPr marL="1600200" lvl="3" indent="-228600">
              <a:spcBef>
                <a:spcPct val="20000"/>
              </a:spcBef>
              <a:buFont typeface="Arial" charset="0"/>
              <a:buChar char="–"/>
            </a:pPr>
            <a:r>
              <a:rPr lang="en-US" sz="2400">
                <a:solidFill>
                  <a:srgbClr val="000099"/>
                </a:solidFill>
                <a:latin typeface="Calibri" pitchFamily="34" charset="0"/>
              </a:rPr>
              <a:t>Brachydactyly involves abnormalities of the fingers, and shows 50–80% penetrance</a:t>
            </a:r>
          </a:p>
          <a:p>
            <a:pPr marL="1600200" lvl="3" indent="-228600">
              <a:spcBef>
                <a:spcPct val="20000"/>
              </a:spcBef>
              <a:buFont typeface="Arial" charset="0"/>
              <a:buChar char="–"/>
            </a:pPr>
            <a:endParaRPr lang="en-US" sz="2400">
              <a:solidFill>
                <a:srgbClr val="000099"/>
              </a:solidFill>
              <a:latin typeface="Calibri" pitchFamily="34" charset="0"/>
            </a:endParaRPr>
          </a:p>
          <a:p>
            <a:pPr marL="1600200" lvl="3" indent="-228600">
              <a:spcBef>
                <a:spcPct val="20000"/>
              </a:spcBef>
              <a:buFont typeface="Arial" charset="0"/>
              <a:buChar char="–"/>
            </a:pPr>
            <a:r>
              <a:rPr lang="en-US" sz="2400">
                <a:solidFill>
                  <a:srgbClr val="000099"/>
                </a:solidFill>
                <a:latin typeface="Calibri" pitchFamily="34" charset="0"/>
              </a:rPr>
              <a:t>Many cancer genes are thought to have low penetrance, making them harder to identify and characterize</a:t>
            </a:r>
          </a:p>
        </p:txBody>
      </p:sp>
      <p:sp>
        <p:nvSpPr>
          <p:cNvPr id="32773" name="Rectangle 2"/>
          <p:cNvSpPr>
            <a:spLocks noChangeArrowheads="1"/>
          </p:cNvSpPr>
          <p:nvPr/>
        </p:nvSpPr>
        <p:spPr bwMode="auto">
          <a:xfrm>
            <a:off x="228600" y="3886200"/>
            <a:ext cx="6019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000">
                <a:latin typeface="Calibri" pitchFamily="34" charset="0"/>
              </a:rPr>
              <a:t>I) Expressivity</a:t>
            </a:r>
            <a:r>
              <a:rPr lang="fa-IR" sz="2000">
                <a:latin typeface="Calibri" pitchFamily="34" charset="0"/>
                <a:cs typeface="B Zar" pitchFamily="2" charset="-78"/>
              </a:rPr>
              <a:t>	درجه يا قدرت اظهار ژن </a:t>
            </a:r>
            <a:endParaRPr lang="fa-IR" sz="3600"/>
          </a:p>
        </p:txBody>
      </p:sp>
      <p:sp>
        <p:nvSpPr>
          <p:cNvPr id="32774" name="Rectangle 3"/>
          <p:cNvSpPr>
            <a:spLocks noChangeArrowheads="1"/>
          </p:cNvSpPr>
          <p:nvPr/>
        </p:nvSpPr>
        <p:spPr bwMode="auto">
          <a:xfrm>
            <a:off x="2438400" y="4324350"/>
            <a:ext cx="655320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000">
                <a:latin typeface="Calibri" pitchFamily="34" charset="0"/>
                <a:cs typeface="B Zar" pitchFamily="2" charset="-78"/>
              </a:rPr>
              <a:t>درجه ای كه يك ژن مخصوص در فردي كه داراي صفت است بروز مي كند.    </a:t>
            </a:r>
            <a:endParaRPr lang="fa-IR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381000" y="228600"/>
            <a:ext cx="800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tabLst>
                <a:tab pos="977900" algn="l"/>
              </a:tabLst>
            </a:pPr>
            <a:r>
              <a:rPr lang="en-US" sz="2000" b="1">
                <a:latin typeface="Georgia" pitchFamily="18" charset="0"/>
              </a:rPr>
              <a:t>Illustrations of the concepts of penetrance and expressivity in the phenotypic expression of a genotype</a:t>
            </a:r>
            <a:endParaRPr lang="en-US" sz="4400" b="1">
              <a:latin typeface="Georgia" pitchFamily="18" charset="0"/>
            </a:endParaRPr>
          </a:p>
        </p:txBody>
      </p:sp>
      <p:pic>
        <p:nvPicPr>
          <p:cNvPr id="33795" name="Picture 5"/>
          <p:cNvPicPr>
            <a:picLocks noChangeAspect="1" noChangeArrowheads="1"/>
          </p:cNvPicPr>
          <p:nvPr/>
        </p:nvPicPr>
        <p:blipFill>
          <a:blip r:embed="rId3"/>
          <a:srcRect b="3200"/>
          <a:stretch>
            <a:fillRect/>
          </a:stretch>
        </p:blipFill>
        <p:spPr bwMode="auto">
          <a:xfrm>
            <a:off x="0" y="91440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42550D-5A43-4EA9-B09C-39882E944663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3076575" y="304800"/>
            <a:ext cx="5562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Low" rtl="1" eaLnBrk="0" hangingPunct="0"/>
            <a:r>
              <a:rPr lang="fa-IR" sz="2000" b="1">
                <a:solidFill>
                  <a:srgbClr val="0000FF"/>
                </a:solidFill>
                <a:latin typeface="Calibri" pitchFamily="34" charset="0"/>
                <a:cs typeface="B Zar" pitchFamily="2" charset="-78"/>
              </a:rPr>
              <a:t>آللهاي تحت تاثير جنس</a:t>
            </a:r>
            <a:r>
              <a:rPr lang="en-US" sz="2000" b="1">
                <a:solidFill>
                  <a:srgbClr val="0000FF"/>
                </a:solidFill>
                <a:latin typeface="Calibri" pitchFamily="34" charset="0"/>
                <a:cs typeface="B Zar" pitchFamily="2" charset="-78"/>
              </a:rPr>
              <a:t> :</a:t>
            </a:r>
            <a:r>
              <a:rPr lang="fa-IR" sz="2000" b="1">
                <a:solidFill>
                  <a:srgbClr val="0000FF"/>
                </a:solidFill>
                <a:latin typeface="Calibri" pitchFamily="34" charset="0"/>
                <a:cs typeface="B Zar" pitchFamily="2" charset="-78"/>
              </a:rPr>
              <a:t>	</a:t>
            </a:r>
            <a:r>
              <a:rPr lang="en-US" sz="2000" b="1">
                <a:solidFill>
                  <a:srgbClr val="0000FF"/>
                </a:solidFill>
                <a:latin typeface="Calibri" pitchFamily="34" charset="0"/>
                <a:cs typeface="B Zar" pitchFamily="2" charset="-78"/>
              </a:rPr>
              <a:t>alleles</a:t>
            </a:r>
            <a:r>
              <a:rPr lang="fa-IR" sz="2000" b="1">
                <a:solidFill>
                  <a:srgbClr val="0000FF"/>
                </a:solidFill>
                <a:latin typeface="Calibri" pitchFamily="34" charset="0"/>
                <a:cs typeface="B Zar" pitchFamily="2" charset="-78"/>
              </a:rPr>
              <a:t> </a:t>
            </a:r>
            <a:r>
              <a:rPr lang="en-US" sz="2000" b="1">
                <a:solidFill>
                  <a:srgbClr val="0000FF"/>
                </a:solidFill>
                <a:latin typeface="Calibri" pitchFamily="34" charset="0"/>
                <a:cs typeface="B Zar" pitchFamily="2" charset="-78"/>
              </a:rPr>
              <a:t>Sex-influenced</a:t>
            </a:r>
            <a:r>
              <a:rPr lang="fa-IR" sz="2000" b="1">
                <a:solidFill>
                  <a:srgbClr val="0000FF"/>
                </a:solidFill>
                <a:latin typeface="Calibri" pitchFamily="34" charset="0"/>
                <a:cs typeface="B Zar" pitchFamily="2" charset="-78"/>
              </a:rPr>
              <a:t> </a:t>
            </a:r>
            <a:endParaRPr lang="en-US" sz="2000" b="1">
              <a:solidFill>
                <a:srgbClr val="0000FF"/>
              </a:solidFill>
              <a:cs typeface="B Zar" pitchFamily="2" charset="-78"/>
            </a:endParaRP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762000" y="781050"/>
            <a:ext cx="78771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000">
                <a:latin typeface="Calibri" pitchFamily="34" charset="0"/>
                <a:cs typeface="B Zar" pitchFamily="2" charset="-78"/>
              </a:rPr>
              <a:t>به آلل هايي گفته مي شود كه اظهار آنها تحت تاثير جنسيت موجود ناقل آلل است. اين آلل ها لزوماً برروي كروموزومهاي جنسي قرار ندارند. </a:t>
            </a:r>
            <a:endParaRPr lang="en-US" sz="2000">
              <a:latin typeface="Calibri" pitchFamily="34" charset="0"/>
              <a:cs typeface="B Zar" pitchFamily="2" charset="-78"/>
            </a:endParaRPr>
          </a:p>
        </p:txBody>
      </p:sp>
      <p:sp>
        <p:nvSpPr>
          <p:cNvPr id="5125" name="Rectangle 1"/>
          <p:cNvSpPr>
            <a:spLocks noChangeArrowheads="1"/>
          </p:cNvSpPr>
          <p:nvPr/>
        </p:nvSpPr>
        <p:spPr bwMode="auto">
          <a:xfrm>
            <a:off x="3076575" y="2057400"/>
            <a:ext cx="5753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Low" rtl="1"/>
            <a:r>
              <a:rPr lang="fa-IR" sz="2000">
                <a:latin typeface="Calibri" pitchFamily="34" charset="0"/>
                <a:cs typeface="B Zar" pitchFamily="2" charset="-78"/>
              </a:rPr>
              <a:t>آلل هايي كه درجه غالبيت آنها توسط جنس شخص ناقل معلوم مي گردد</a:t>
            </a:r>
            <a:r>
              <a:rPr lang="en-US" sz="2000">
                <a:latin typeface="Calibri" pitchFamily="34" charset="0"/>
                <a:cs typeface="B Zar" pitchFamily="2" charset="-78"/>
              </a:rPr>
              <a:t>. </a:t>
            </a:r>
            <a:endParaRPr lang="en-US" sz="3600">
              <a:cs typeface="B Zar" pitchFamily="2" charset="-78"/>
            </a:endParaRPr>
          </a:p>
        </p:txBody>
      </p:sp>
      <p:sp>
        <p:nvSpPr>
          <p:cNvPr id="5126" name="Rectangle 2"/>
          <p:cNvSpPr>
            <a:spLocks noChangeArrowheads="1"/>
          </p:cNvSpPr>
          <p:nvPr/>
        </p:nvSpPr>
        <p:spPr bwMode="auto">
          <a:xfrm>
            <a:off x="228600" y="2633663"/>
            <a:ext cx="86106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>
                <a:latin typeface="Calibri" pitchFamily="34" charset="0"/>
              </a:rPr>
              <a:t>Pattern of baldness in human: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Calibri" pitchFamily="34" charset="0"/>
              </a:rPr>
              <a:t>B   behave as dominant</a:t>
            </a:r>
            <a:r>
              <a:rPr lang="fa-IR" sz="2000">
                <a:latin typeface="Calibri" pitchFamily="34" charset="0"/>
              </a:rPr>
              <a:t> </a:t>
            </a:r>
            <a:r>
              <a:rPr lang="en-US" sz="2000">
                <a:latin typeface="Calibri" pitchFamily="34" charset="0"/>
              </a:rPr>
              <a:t>in  </a:t>
            </a:r>
            <a:r>
              <a:rPr lang="en-US" sz="2000"/>
              <a:t>♂</a:t>
            </a:r>
            <a:endParaRPr lang="en-US" sz="200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>
                <a:latin typeface="Calibri" pitchFamily="34" charset="0"/>
              </a:rPr>
              <a:t>and recessive in  </a:t>
            </a:r>
            <a:r>
              <a:rPr lang="en-US" sz="2000"/>
              <a:t>♀.</a:t>
            </a:r>
            <a:endParaRPr lang="en-US" sz="200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endParaRPr lang="fa-IR" sz="2000">
              <a:latin typeface="Calibri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3733800" y="3090863"/>
          <a:ext cx="5105400" cy="1143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76350"/>
                <a:gridCol w="1276350"/>
                <a:gridCol w="1276350"/>
                <a:gridCol w="1276350"/>
              </a:tblGrid>
              <a:tr h="3810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BB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Bb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bb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/>
                          <a:cs typeface="Arial"/>
                        </a:rPr>
                        <a:t>♀</a:t>
                      </a:r>
                      <a:endParaRPr lang="en-US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Bald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Nonbald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Nonbald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/>
                          <a:cs typeface="Arial"/>
                        </a:rPr>
                        <a:t>♂</a:t>
                      </a:r>
                      <a:endParaRPr lang="en-US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Bald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Bald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Nonbald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147" name="Rectangle 2"/>
          <p:cNvSpPr>
            <a:spLocks noChangeArrowheads="1"/>
          </p:cNvSpPr>
          <p:nvPr/>
        </p:nvSpPr>
        <p:spPr bwMode="auto">
          <a:xfrm>
            <a:off x="457200" y="4737100"/>
            <a:ext cx="8458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000">
                <a:latin typeface="Calibri" pitchFamily="34" charset="0"/>
                <a:cs typeface="B Zar" pitchFamily="2" charset="-78"/>
              </a:rPr>
              <a:t>زمان شروع و چگونگي ريزش مو بستگي به عكس العمل تعداد زيادي ژن با عوامل داخلي (</a:t>
            </a:r>
            <a:r>
              <a:rPr lang="en-US" sz="2000">
                <a:latin typeface="Calibri" pitchFamily="34" charset="0"/>
                <a:cs typeface="B Zar" pitchFamily="2" charset="-78"/>
              </a:rPr>
              <a:t>Hormonal</a:t>
            </a:r>
            <a:r>
              <a:rPr lang="fa-IR" sz="2000">
                <a:latin typeface="Calibri" pitchFamily="34" charset="0"/>
                <a:cs typeface="B Zar" pitchFamily="2" charset="-78"/>
              </a:rPr>
              <a:t>) و يا خارجي (</a:t>
            </a:r>
            <a:r>
              <a:rPr lang="en-US" sz="2000">
                <a:latin typeface="Calibri" pitchFamily="34" charset="0"/>
                <a:cs typeface="B Zar" pitchFamily="2" charset="-78"/>
              </a:rPr>
              <a:t>Environmental</a:t>
            </a:r>
            <a:r>
              <a:rPr lang="fa-IR" sz="2000">
                <a:latin typeface="Calibri" pitchFamily="34" charset="0"/>
                <a:cs typeface="B Zar" pitchFamily="2" charset="-78"/>
              </a:rPr>
              <a:t>)</a:t>
            </a:r>
            <a:r>
              <a:rPr lang="en-US" sz="2000">
                <a:latin typeface="Calibri" pitchFamily="34" charset="0"/>
                <a:cs typeface="B Zar" pitchFamily="2" charset="-78"/>
              </a:rPr>
              <a:t> </a:t>
            </a:r>
            <a:r>
              <a:rPr lang="fa-IR" sz="2000">
                <a:latin typeface="Calibri" pitchFamily="34" charset="0"/>
                <a:cs typeface="B Zar" pitchFamily="2" charset="-78"/>
              </a:rPr>
              <a:t>دارد.</a:t>
            </a:r>
            <a:endParaRPr lang="fa-IR" sz="3600">
              <a:cs typeface="B Zar" pitchFamily="2" charset="-78"/>
            </a:endParaRPr>
          </a:p>
        </p:txBody>
      </p:sp>
      <p:sp>
        <p:nvSpPr>
          <p:cNvPr id="5148" name="Rectangle 3"/>
          <p:cNvSpPr>
            <a:spLocks noChangeArrowheads="1"/>
          </p:cNvSpPr>
          <p:nvPr/>
        </p:nvSpPr>
        <p:spPr bwMode="auto">
          <a:xfrm>
            <a:off x="0" y="5880100"/>
            <a:ext cx="89916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000">
                <a:cs typeface="B Zar" pitchFamily="2" charset="-78"/>
              </a:rPr>
              <a:t>به دلیل وضعیت محیط داخل بدن (</a:t>
            </a:r>
            <a:r>
              <a:rPr lang="en-US" sz="2000">
                <a:cs typeface="B Zar" pitchFamily="2" charset="-78"/>
              </a:rPr>
              <a:t>Hormonal</a:t>
            </a:r>
            <a:r>
              <a:rPr lang="fa-IR" sz="2000">
                <a:cs typeface="B Zar" pitchFamily="2" charset="-78"/>
              </a:rPr>
              <a:t>) شروع ریزش مو در زن (</a:t>
            </a:r>
            <a:r>
              <a:rPr lang="en-US" sz="2000">
                <a:cs typeface="B Zar" pitchFamily="2" charset="-78"/>
              </a:rPr>
              <a:t>BB</a:t>
            </a:r>
            <a:r>
              <a:rPr lang="fa-IR" sz="2000">
                <a:cs typeface="B Zar" pitchFamily="2" charset="-78"/>
              </a:rPr>
              <a:t>) بسیار دیرتر از مرد شروع می شود.</a:t>
            </a:r>
            <a:endParaRPr lang="en-US" sz="2000"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0" y="2286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tabLst>
                <a:tab pos="863600" algn="l"/>
              </a:tabLst>
            </a:pPr>
            <a:r>
              <a:rPr lang="en-US" sz="2000" b="1">
                <a:solidFill>
                  <a:srgbClr val="000099"/>
                </a:solidFill>
                <a:latin typeface="Georgia" pitchFamily="18" charset="0"/>
              </a:rPr>
              <a:t>Sex-influenced inheritance of pattern of baldness in humans</a:t>
            </a:r>
            <a:endParaRPr lang="en-US" sz="4400" b="1">
              <a:solidFill>
                <a:srgbClr val="000099"/>
              </a:solidFill>
              <a:latin typeface="Georgia" pitchFamily="18" charset="0"/>
            </a:endParaRPr>
          </a:p>
        </p:txBody>
      </p:sp>
      <p:pic>
        <p:nvPicPr>
          <p:cNvPr id="6147" name="Picture 5"/>
          <p:cNvPicPr>
            <a:picLocks noChangeAspect="1" noChangeArrowheads="1"/>
          </p:cNvPicPr>
          <p:nvPr/>
        </p:nvPicPr>
        <p:blipFill>
          <a:blip r:embed="rId3"/>
          <a:srcRect b="9091"/>
          <a:stretch>
            <a:fillRect/>
          </a:stretch>
        </p:blipFill>
        <p:spPr bwMode="auto">
          <a:xfrm>
            <a:off x="228600" y="685800"/>
            <a:ext cx="8686800" cy="602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b="3314"/>
          <a:stretch>
            <a:fillRect/>
          </a:stretch>
        </p:blipFill>
        <p:spPr>
          <a:xfrm>
            <a:off x="304800" y="61913"/>
            <a:ext cx="8382000" cy="67960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4A25D-0018-45A6-8307-F994B8FE680D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-152400" y="457200"/>
            <a:ext cx="9296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en-US" sz="2000">
                <a:solidFill>
                  <a:srgbClr val="0066FF"/>
                </a:solidFill>
                <a:cs typeface="B Zar" pitchFamily="2" charset="-78"/>
              </a:rPr>
              <a:t>Sex-limited Genes</a:t>
            </a:r>
            <a:r>
              <a:rPr lang="fa-IR" sz="2000">
                <a:cs typeface="B Zar" pitchFamily="2" charset="-78"/>
              </a:rPr>
              <a:t>: </a:t>
            </a:r>
            <a:r>
              <a:rPr lang="fa-IR" sz="2400">
                <a:cs typeface="B Zar" pitchFamily="2" charset="-78"/>
              </a:rPr>
              <a:t>به ژن هایی گفته می شود که اظهار آن ها فقط در یک جنس اتفاق می افتد</a:t>
            </a:r>
            <a:r>
              <a:rPr lang="fa-IR" sz="2000">
                <a:cs typeface="B Zar" pitchFamily="2" charset="-78"/>
              </a:rPr>
              <a:t>. </a:t>
            </a:r>
            <a:endParaRPr lang="en-US" sz="2000">
              <a:cs typeface="B Zar" pitchFamily="2" charset="-78"/>
            </a:endParaRP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3"/>
          <a:srcRect b="6688"/>
          <a:stretch>
            <a:fillRect/>
          </a:stretch>
        </p:blipFill>
        <p:spPr bwMode="auto">
          <a:xfrm>
            <a:off x="304800" y="1371600"/>
            <a:ext cx="8534400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AF3E74-13D5-49B8-BCAB-518682C5AAC0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9219" name="Rectangle 1"/>
          <p:cNvSpPr>
            <a:spLocks noChangeArrowheads="1"/>
          </p:cNvSpPr>
          <p:nvPr/>
        </p:nvSpPr>
        <p:spPr bwMode="auto">
          <a:xfrm>
            <a:off x="284163" y="423863"/>
            <a:ext cx="8631237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57200" indent="-457200" algn="justLow" rtl="1">
              <a:lnSpc>
                <a:spcPct val="150000"/>
              </a:lnSpc>
            </a:pPr>
            <a:r>
              <a:rPr lang="fa-IR" sz="2000">
                <a:latin typeface="Calibri" pitchFamily="34" charset="0"/>
                <a:cs typeface="B Zar" pitchFamily="2" charset="-78"/>
              </a:rPr>
              <a:t>دلايل ديگري كه مي تواند باعث انحراف  از نسبت هاي مندلي شود:</a:t>
            </a:r>
            <a:endParaRPr lang="en-US" sz="2000">
              <a:latin typeface="Calibri" pitchFamily="34" charset="0"/>
              <a:cs typeface="B Zar" pitchFamily="2" charset="-78"/>
            </a:endParaRPr>
          </a:p>
          <a:p>
            <a:pPr marL="457200" indent="-457200" algn="justLow" rtl="1">
              <a:lnSpc>
                <a:spcPct val="150000"/>
              </a:lnSpc>
              <a:buFont typeface="Arial" charset="0"/>
              <a:buChar char="•"/>
            </a:pPr>
            <a:r>
              <a:rPr lang="fa-IR" sz="2000">
                <a:latin typeface="Calibri" pitchFamily="34" charset="0"/>
                <a:cs typeface="B Zar" pitchFamily="2" charset="-78"/>
              </a:rPr>
              <a:t>رابطه بین آللی یا  </a:t>
            </a:r>
            <a:r>
              <a:rPr lang="en-US" sz="2000">
                <a:latin typeface="Calibri" pitchFamily="34" charset="0"/>
                <a:cs typeface="B Zar" pitchFamily="2" charset="-78"/>
              </a:rPr>
              <a:t>locus Interaction</a:t>
            </a:r>
            <a:r>
              <a:rPr lang="fa-IR" sz="2000">
                <a:latin typeface="Calibri" pitchFamily="34" charset="0"/>
                <a:cs typeface="B Zar" pitchFamily="2" charset="-78"/>
              </a:rPr>
              <a:t> </a:t>
            </a:r>
            <a:r>
              <a:rPr lang="en-US" sz="2000">
                <a:latin typeface="Calibri" pitchFamily="34" charset="0"/>
                <a:cs typeface="B Zar" pitchFamily="2" charset="-78"/>
              </a:rPr>
              <a:t>Intra</a:t>
            </a:r>
            <a:r>
              <a:rPr lang="fa-IR" sz="2000">
                <a:latin typeface="Calibri" pitchFamily="34" charset="0"/>
                <a:cs typeface="B Zar" pitchFamily="2" charset="-78"/>
              </a:rPr>
              <a:t>یا</a:t>
            </a:r>
            <a:r>
              <a:rPr lang="en-US" sz="2000">
                <a:latin typeface="Calibri" pitchFamily="34" charset="0"/>
                <a:cs typeface="B Zar" pitchFamily="2" charset="-78"/>
              </a:rPr>
              <a:t> Allelic Interaction </a:t>
            </a:r>
          </a:p>
          <a:p>
            <a:pPr marL="457200" indent="-457200" algn="justLow" rtl="1">
              <a:lnSpc>
                <a:spcPct val="150000"/>
              </a:lnSpc>
              <a:buFont typeface="Arial" charset="0"/>
              <a:buChar char="•"/>
            </a:pPr>
            <a:r>
              <a:rPr lang="fa-IR" sz="2000">
                <a:latin typeface="Calibri" pitchFamily="34" charset="0"/>
                <a:cs typeface="B Zar" pitchFamily="2" charset="-78"/>
              </a:rPr>
              <a:t> رابطه بین ژنی یا:</a:t>
            </a:r>
          </a:p>
          <a:p>
            <a:pPr marL="457200" indent="-457200" algn="justLow">
              <a:lnSpc>
                <a:spcPct val="150000"/>
              </a:lnSpc>
            </a:pPr>
            <a:r>
              <a:rPr lang="en-US" sz="2000">
                <a:latin typeface="Calibri" pitchFamily="34" charset="0"/>
                <a:cs typeface="B Zar" pitchFamily="2" charset="-78"/>
              </a:rPr>
              <a:t>Inter locus Interaction</a:t>
            </a:r>
            <a:r>
              <a:rPr lang="fa-IR" sz="2000">
                <a:latin typeface="Calibri" pitchFamily="34" charset="0"/>
                <a:cs typeface="B Zar" pitchFamily="2" charset="-78"/>
              </a:rPr>
              <a:t>يا </a:t>
            </a:r>
            <a:r>
              <a:rPr lang="en-US" sz="2000">
                <a:latin typeface="Calibri" pitchFamily="34" charset="0"/>
                <a:cs typeface="B Zar" pitchFamily="2" charset="-78"/>
              </a:rPr>
              <a:t> Gene Interaction</a:t>
            </a:r>
          </a:p>
          <a:p>
            <a:pPr marL="457200" indent="-457200" algn="justLow" rtl="1"/>
            <a:endParaRPr lang="en-US" sz="2000">
              <a:latin typeface="Calibri" pitchFamily="34" charset="0"/>
              <a:cs typeface="B Zar" pitchFamily="2" charset="-78"/>
            </a:endParaRPr>
          </a:p>
          <a:p>
            <a:pPr marL="457200" indent="-457200" algn="justLow" rtl="1"/>
            <a:endParaRPr lang="en-US" sz="2000">
              <a:cs typeface="B Zar" pitchFamily="2" charset="-78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04800" y="2286000"/>
            <a:ext cx="8631238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57200" indent="-457200" algn="justLow" rtl="1">
              <a:defRPr/>
            </a:pPr>
            <a:r>
              <a:rPr lang="fa-IR" sz="2000" b="1" dirty="0">
                <a:solidFill>
                  <a:srgbClr val="0000FF"/>
                </a:solidFill>
                <a:latin typeface="+mn-lt"/>
                <a:cs typeface="B Zar" pitchFamily="2" charset="-78"/>
              </a:rPr>
              <a:t>رابطه بین آللی: </a:t>
            </a:r>
          </a:p>
          <a:p>
            <a:pPr marL="457200" indent="-457200" algn="justLow">
              <a:defRPr/>
            </a:pPr>
            <a:r>
              <a:rPr lang="en-US" sz="2000" dirty="0">
                <a:solidFill>
                  <a:srgbClr val="0066FF"/>
                </a:solidFill>
                <a:latin typeface="+mn-lt"/>
                <a:cs typeface="B Zar" pitchFamily="2" charset="-78"/>
              </a:rPr>
              <a:t>A</a:t>
            </a:r>
            <a:r>
              <a:rPr lang="en-US" sz="2000" dirty="0">
                <a:latin typeface="+mn-lt"/>
                <a:cs typeface="B Zar" pitchFamily="2" charset="-78"/>
              </a:rPr>
              <a:t>): Dominance </a:t>
            </a:r>
          </a:p>
          <a:p>
            <a:pPr marL="457200" indent="-457200" algn="justLow">
              <a:defRPr/>
            </a:pPr>
            <a:endParaRPr lang="en-US" sz="2000" dirty="0">
              <a:latin typeface="+mn-lt"/>
              <a:cs typeface="B Zar" pitchFamily="2" charset="-78"/>
            </a:endParaRPr>
          </a:p>
          <a:p>
            <a:pPr marL="457200" indent="-457200" algn="justLow">
              <a:defRPr/>
            </a:pPr>
            <a:r>
              <a:rPr lang="en-US" sz="2000" dirty="0">
                <a:solidFill>
                  <a:srgbClr val="0066FF"/>
                </a:solidFill>
                <a:latin typeface="+mn-lt"/>
                <a:cs typeface="B Zar" pitchFamily="2" charset="-78"/>
              </a:rPr>
              <a:t>B</a:t>
            </a:r>
            <a:r>
              <a:rPr lang="en-US" sz="2000" dirty="0">
                <a:latin typeface="+mn-lt"/>
                <a:cs typeface="B Zar" pitchFamily="2" charset="-78"/>
              </a:rPr>
              <a:t>): Partial Dominance </a:t>
            </a:r>
            <a:r>
              <a:rPr lang="fa-IR" sz="2000" dirty="0">
                <a:latin typeface="+mn-lt"/>
                <a:cs typeface="B Zar" pitchFamily="2" charset="-78"/>
              </a:rPr>
              <a:t>یا</a:t>
            </a:r>
            <a:r>
              <a:rPr lang="en-US" sz="2000" dirty="0">
                <a:latin typeface="+mn-lt"/>
                <a:cs typeface="B Zar" pitchFamily="2" charset="-78"/>
              </a:rPr>
              <a:t> Incomplete Dominance</a:t>
            </a:r>
            <a:endParaRPr lang="fa-IR" sz="2000" dirty="0">
              <a:latin typeface="+mn-lt"/>
              <a:cs typeface="B Zar" pitchFamily="2" charset="-78"/>
            </a:endParaRPr>
          </a:p>
          <a:p>
            <a:pPr marL="457200" indent="-457200" algn="justLow" rtl="1">
              <a:defRPr/>
            </a:pPr>
            <a:r>
              <a:rPr lang="fa-IR" sz="2000" dirty="0">
                <a:latin typeface="+mn-lt"/>
                <a:cs typeface="B Zar" pitchFamily="2" charset="-78"/>
              </a:rPr>
              <a:t>غالبیت ناقص: </a:t>
            </a:r>
          </a:p>
          <a:p>
            <a:pPr marL="457200" indent="-457200" algn="justLow"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  <a:cs typeface="B Zar" pitchFamily="2" charset="-78"/>
              </a:rPr>
              <a:t>Semi Dominance</a:t>
            </a:r>
          </a:p>
          <a:p>
            <a:pPr marL="457200" indent="-457200" algn="justLow"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  <a:cs typeface="B Zar" pitchFamily="2" charset="-78"/>
              </a:rPr>
              <a:t>No Dominance</a:t>
            </a:r>
          </a:p>
          <a:p>
            <a:pPr marL="457200" indent="-457200" algn="justLow"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  <a:cs typeface="B Zar" pitchFamily="2" charset="-78"/>
              </a:rPr>
              <a:t>Additive</a:t>
            </a:r>
            <a:endParaRPr lang="fa-IR" sz="2000" dirty="0">
              <a:latin typeface="+mn-lt"/>
              <a:cs typeface="B Zar" pitchFamily="2" charset="-78"/>
            </a:endParaRPr>
          </a:p>
          <a:p>
            <a:pPr marL="457200" indent="-457200" algn="justLow" rtl="1">
              <a:defRPr/>
            </a:pPr>
            <a:r>
              <a:rPr lang="fa-IR" sz="2000" dirty="0">
                <a:latin typeface="+mn-lt"/>
                <a:cs typeface="B Zar" pitchFamily="2" charset="-78"/>
              </a:rPr>
              <a:t>وقتی است که </a:t>
            </a:r>
            <a:r>
              <a:rPr lang="en-US" sz="2000" dirty="0">
                <a:latin typeface="+mn-lt"/>
                <a:cs typeface="B Zar" pitchFamily="2" charset="-78"/>
              </a:rPr>
              <a:t>F</a:t>
            </a:r>
            <a:r>
              <a:rPr lang="en-US" sz="2000" baseline="-25000" dirty="0">
                <a:latin typeface="+mn-lt"/>
                <a:cs typeface="B Zar" pitchFamily="2" charset="-78"/>
              </a:rPr>
              <a:t>1</a:t>
            </a:r>
            <a:r>
              <a:rPr lang="fa-IR" sz="2000" dirty="0">
                <a:latin typeface="+mn-lt"/>
                <a:cs typeface="B Zar" pitchFamily="2" charset="-78"/>
              </a:rPr>
              <a:t> حاصل از فنوتیپ فی مابین در دو والد قرار گیرد.</a:t>
            </a:r>
          </a:p>
          <a:p>
            <a:pPr marL="457200" indent="-457200" algn="justLow">
              <a:defRPr/>
            </a:pPr>
            <a:r>
              <a:rPr lang="fa-IR" sz="2000" dirty="0">
                <a:latin typeface="+mn-lt"/>
                <a:cs typeface="B Zar" pitchFamily="2" charset="-78"/>
              </a:rPr>
              <a:t>		قرمز		سفید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cs typeface="B Zar" pitchFamily="2" charset="-78"/>
              </a:rPr>
              <a:t>P </a:t>
            </a:r>
            <a:r>
              <a:rPr lang="fa-IR" sz="2000" dirty="0">
                <a:latin typeface="+mn-lt"/>
                <a:cs typeface="B Zar" pitchFamily="2" charset="-78"/>
              </a:rPr>
              <a:t>:	</a:t>
            </a:r>
            <a:r>
              <a:rPr lang="en-US" sz="2000" dirty="0">
                <a:latin typeface="+mn-lt"/>
                <a:cs typeface="B Zar" pitchFamily="2" charset="-78"/>
              </a:rPr>
              <a:t>RR </a:t>
            </a:r>
            <a:r>
              <a:rPr lang="fa-IR" sz="2000" dirty="0">
                <a:latin typeface="+mn-lt"/>
                <a:cs typeface="B Zar" pitchFamily="2" charset="-78"/>
              </a:rPr>
              <a:t>	</a:t>
            </a:r>
            <a:r>
              <a:rPr lang="en-US" sz="2000" dirty="0">
                <a:latin typeface="+mn-lt"/>
                <a:cs typeface="B Zar" pitchFamily="2" charset="-78"/>
              </a:rPr>
              <a:t> ×</a:t>
            </a:r>
            <a:r>
              <a:rPr lang="fa-IR" sz="2000" dirty="0">
                <a:latin typeface="+mn-lt"/>
                <a:cs typeface="B Zar" pitchFamily="2" charset="-78"/>
              </a:rPr>
              <a:t>	</a:t>
            </a:r>
            <a:r>
              <a:rPr lang="en-US" sz="2000" dirty="0">
                <a:latin typeface="+mn-lt"/>
                <a:cs typeface="B Zar" pitchFamily="2" charset="-78"/>
              </a:rPr>
              <a:t>   </a:t>
            </a:r>
            <a:r>
              <a:rPr lang="en-US" sz="2000" dirty="0" err="1">
                <a:latin typeface="+mn-lt"/>
                <a:cs typeface="B Zar" pitchFamily="2" charset="-78"/>
              </a:rPr>
              <a:t>rr</a:t>
            </a:r>
            <a:endParaRPr lang="en-US" sz="2000" dirty="0">
              <a:latin typeface="+mn-lt"/>
              <a:cs typeface="B Zar" pitchFamily="2" charset="-7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cs typeface="B Zar" pitchFamily="2" charset="-78"/>
              </a:rPr>
              <a:t>F1</a:t>
            </a:r>
            <a:r>
              <a:rPr lang="fa-IR" sz="2000" dirty="0">
                <a:latin typeface="+mn-lt"/>
                <a:cs typeface="B Zar" pitchFamily="2" charset="-78"/>
              </a:rPr>
              <a:t>:		</a:t>
            </a:r>
            <a:r>
              <a:rPr lang="en-US" sz="2000" dirty="0" err="1">
                <a:latin typeface="+mn-lt"/>
                <a:cs typeface="B Zar" pitchFamily="2" charset="-78"/>
              </a:rPr>
              <a:t>Rr</a:t>
            </a:r>
            <a:r>
              <a:rPr lang="en-US" sz="2000" dirty="0">
                <a:latin typeface="+mn-lt"/>
                <a:cs typeface="B Zar" pitchFamily="2" charset="-78"/>
              </a:rPr>
              <a:t>   </a:t>
            </a:r>
            <a:r>
              <a:rPr lang="fa-IR" sz="2000" dirty="0">
                <a:latin typeface="+mn-lt"/>
                <a:cs typeface="B Zar" pitchFamily="2" charset="-78"/>
              </a:rPr>
              <a:t>صورتي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  <a:cs typeface="B Zar" pitchFamily="2" charset="-7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cs typeface="B Zar" pitchFamily="2" charset="-78"/>
              </a:rPr>
              <a:t>F2</a:t>
            </a:r>
            <a:r>
              <a:rPr lang="fa-IR" sz="2000" dirty="0">
                <a:latin typeface="+mn-lt"/>
                <a:cs typeface="B Zar" pitchFamily="2" charset="-78"/>
              </a:rPr>
              <a:t>:	</a:t>
            </a:r>
            <a:r>
              <a:rPr lang="en-US" sz="2000" dirty="0">
                <a:latin typeface="+mn-lt"/>
                <a:cs typeface="B Zar" pitchFamily="2" charset="-78"/>
              </a:rPr>
              <a:t>¼ RR</a:t>
            </a:r>
            <a:r>
              <a:rPr lang="fa-IR" sz="2000" dirty="0">
                <a:latin typeface="+mn-lt"/>
                <a:cs typeface="B Zar" pitchFamily="2" charset="-78"/>
              </a:rPr>
              <a:t>قرمز</a:t>
            </a:r>
            <a:r>
              <a:rPr lang="en-US" sz="2000" dirty="0">
                <a:latin typeface="+mn-lt"/>
                <a:cs typeface="B Zar" pitchFamily="2" charset="-78"/>
              </a:rPr>
              <a:t>    ½ </a:t>
            </a:r>
            <a:r>
              <a:rPr lang="en-US" sz="2000" dirty="0" err="1">
                <a:latin typeface="+mn-lt"/>
                <a:cs typeface="B Zar" pitchFamily="2" charset="-78"/>
              </a:rPr>
              <a:t>Rr</a:t>
            </a:r>
            <a:r>
              <a:rPr lang="en-US" sz="2000" dirty="0">
                <a:latin typeface="+mn-lt"/>
                <a:cs typeface="B Zar" pitchFamily="2" charset="-78"/>
              </a:rPr>
              <a:t> </a:t>
            </a:r>
            <a:r>
              <a:rPr lang="fa-IR" sz="2000" dirty="0">
                <a:latin typeface="+mn-lt"/>
                <a:cs typeface="B Zar" pitchFamily="2" charset="-78"/>
              </a:rPr>
              <a:t>صورتي</a:t>
            </a:r>
            <a:r>
              <a:rPr lang="en-US" sz="2000" dirty="0">
                <a:latin typeface="+mn-lt"/>
                <a:cs typeface="B Zar" pitchFamily="2" charset="-78"/>
              </a:rPr>
              <a:t>     ¼ </a:t>
            </a:r>
            <a:r>
              <a:rPr lang="en-US" sz="2000" dirty="0" err="1">
                <a:latin typeface="+mn-lt"/>
                <a:cs typeface="B Zar" pitchFamily="2" charset="-78"/>
              </a:rPr>
              <a:t>rr</a:t>
            </a:r>
            <a:r>
              <a:rPr lang="en-US" sz="2000" dirty="0">
                <a:latin typeface="+mn-lt"/>
                <a:cs typeface="B Zar" pitchFamily="2" charset="-78"/>
              </a:rPr>
              <a:t> </a:t>
            </a:r>
            <a:r>
              <a:rPr lang="fa-IR" sz="2000" dirty="0">
                <a:latin typeface="+mn-lt"/>
                <a:cs typeface="B Zar" pitchFamily="2" charset="-78"/>
              </a:rPr>
              <a:t>سفيد</a:t>
            </a:r>
            <a:endParaRPr lang="en-US" sz="2000" dirty="0">
              <a:latin typeface="+mn-lt"/>
              <a:cs typeface="B Zar" pitchFamily="2" charset="-78"/>
            </a:endParaRPr>
          </a:p>
          <a:p>
            <a:pPr marL="457200" indent="-457200" algn="justLow" rtl="1">
              <a:defRPr/>
            </a:pPr>
            <a:endParaRPr lang="en-US" sz="2000" dirty="0">
              <a:latin typeface="Arial" pitchFamily="34" charset="0"/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559F3D-A281-477F-8515-9766A32D9E29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10243" name="Rectangle 1"/>
          <p:cNvSpPr>
            <a:spLocks noChangeArrowheads="1"/>
          </p:cNvSpPr>
          <p:nvPr/>
        </p:nvSpPr>
        <p:spPr bwMode="auto">
          <a:xfrm>
            <a:off x="228600" y="-76200"/>
            <a:ext cx="8631238" cy="701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solidFill>
                  <a:srgbClr val="0066FF"/>
                </a:solidFill>
                <a:latin typeface="Calibri" pitchFamily="34" charset="0"/>
                <a:cs typeface="B Zar" pitchFamily="2" charset="-78"/>
              </a:rPr>
              <a:t>C</a:t>
            </a:r>
            <a:r>
              <a:rPr lang="en-US" sz="2000">
                <a:latin typeface="Calibri" pitchFamily="34" charset="0"/>
                <a:cs typeface="B Zar" pitchFamily="2" charset="-78"/>
              </a:rPr>
              <a:t>): Over Dominance:	</a:t>
            </a:r>
            <a:r>
              <a:rPr lang="fa-IR" sz="2000">
                <a:latin typeface="Calibri" pitchFamily="34" charset="0"/>
                <a:cs typeface="B Zar" pitchFamily="2" charset="-78"/>
              </a:rPr>
              <a:t>فوق غالبیت</a:t>
            </a:r>
          </a:p>
          <a:p>
            <a:pPr algn="r" rtl="1">
              <a:lnSpc>
                <a:spcPct val="150000"/>
              </a:lnSpc>
            </a:pPr>
            <a:r>
              <a:rPr lang="fa-IR" sz="2000">
                <a:latin typeface="Calibri" pitchFamily="34" charset="0"/>
                <a:cs typeface="B Zar" pitchFamily="2" charset="-78"/>
              </a:rPr>
              <a:t>وقتی است که </a:t>
            </a:r>
            <a:r>
              <a:rPr lang="en-US" sz="2000">
                <a:latin typeface="Calibri" pitchFamily="34" charset="0"/>
                <a:cs typeface="B Zar" pitchFamily="2" charset="-78"/>
              </a:rPr>
              <a:t>F</a:t>
            </a:r>
            <a:r>
              <a:rPr lang="en-US" sz="2000" baseline="-25000">
                <a:latin typeface="Calibri" pitchFamily="34" charset="0"/>
                <a:cs typeface="B Zar" pitchFamily="2" charset="-78"/>
              </a:rPr>
              <a:t>1</a:t>
            </a:r>
            <a:r>
              <a:rPr lang="fa-IR" sz="2000">
                <a:latin typeface="Calibri" pitchFamily="34" charset="0"/>
                <a:cs typeface="B Zar" pitchFamily="2" charset="-78"/>
              </a:rPr>
              <a:t> هتروزیگوت خارج از محدوده والد غالب باشد.</a:t>
            </a:r>
          </a:p>
          <a:p>
            <a:pPr>
              <a:lnSpc>
                <a:spcPct val="150000"/>
              </a:lnSpc>
            </a:pPr>
            <a:r>
              <a:rPr lang="en-GB" sz="2000">
                <a:latin typeface="Calibri" pitchFamily="34" charset="0"/>
                <a:cs typeface="B Zar" pitchFamily="2" charset="-78"/>
              </a:rPr>
              <a:t>P</a:t>
            </a:r>
            <a:r>
              <a:rPr lang="fa-IR" sz="2000">
                <a:latin typeface="Calibri" pitchFamily="34" charset="0"/>
                <a:cs typeface="B Zar" pitchFamily="2" charset="-78"/>
              </a:rPr>
              <a:t>:	بلند</a:t>
            </a:r>
            <a:r>
              <a:rPr lang="en-GB" sz="2000">
                <a:latin typeface="Calibri" pitchFamily="34" charset="0"/>
                <a:cs typeface="B Zar" pitchFamily="2" charset="-78"/>
              </a:rPr>
              <a:t>AA    ×    </a:t>
            </a:r>
            <a:r>
              <a:rPr lang="fa-IR" sz="2000">
                <a:latin typeface="Calibri" pitchFamily="34" charset="0"/>
                <a:cs typeface="B Zar" pitchFamily="2" charset="-78"/>
              </a:rPr>
              <a:t>کوتاه</a:t>
            </a:r>
            <a:r>
              <a:rPr lang="en-GB" sz="2000">
                <a:latin typeface="Calibri" pitchFamily="34" charset="0"/>
                <a:cs typeface="B Zar" pitchFamily="2" charset="-78"/>
              </a:rPr>
              <a:t>aa</a:t>
            </a:r>
            <a:endParaRPr lang="en-US" sz="2000">
              <a:latin typeface="Calibri" pitchFamily="34" charset="0"/>
              <a:cs typeface="B Zar" pitchFamily="2" charset="-78"/>
            </a:endParaRPr>
          </a:p>
          <a:p>
            <a:pPr>
              <a:lnSpc>
                <a:spcPct val="150000"/>
              </a:lnSpc>
            </a:pPr>
            <a:r>
              <a:rPr lang="en-GB" sz="2000">
                <a:latin typeface="Calibri" pitchFamily="34" charset="0"/>
                <a:cs typeface="B Zar" pitchFamily="2" charset="-78"/>
              </a:rPr>
              <a:t>F₁</a:t>
            </a:r>
            <a:r>
              <a:rPr lang="fa-IR" sz="2000">
                <a:latin typeface="Calibri" pitchFamily="34" charset="0"/>
                <a:cs typeface="B Zar" pitchFamily="2" charset="-78"/>
              </a:rPr>
              <a:t>:	        </a:t>
            </a:r>
            <a:r>
              <a:rPr lang="en-GB" sz="2000">
                <a:latin typeface="Calibri" pitchFamily="34" charset="0"/>
                <a:cs typeface="B Zar" pitchFamily="2" charset="-78"/>
              </a:rPr>
              <a:t>Aa      </a:t>
            </a:r>
            <a:r>
              <a:rPr lang="fa-IR" sz="2000">
                <a:latin typeface="Calibri" pitchFamily="34" charset="0"/>
                <a:cs typeface="B Zar" pitchFamily="2" charset="-78"/>
              </a:rPr>
              <a:t>بسیار بلند</a:t>
            </a:r>
            <a:endParaRPr lang="en-US" sz="2000">
              <a:latin typeface="Calibri" pitchFamily="34" charset="0"/>
              <a:cs typeface="B Zar" pitchFamily="2" charset="-78"/>
            </a:endParaRPr>
          </a:p>
          <a:p>
            <a:pPr>
              <a:lnSpc>
                <a:spcPct val="150000"/>
              </a:lnSpc>
            </a:pPr>
            <a:r>
              <a:rPr lang="en-GB" sz="2000">
                <a:latin typeface="Calibri" pitchFamily="34" charset="0"/>
                <a:cs typeface="B Zar" pitchFamily="2" charset="-78"/>
              </a:rPr>
              <a:t>F₂</a:t>
            </a:r>
            <a:r>
              <a:rPr lang="fa-IR" sz="2000">
                <a:latin typeface="Calibri" pitchFamily="34" charset="0"/>
                <a:cs typeface="B Zar" pitchFamily="2" charset="-78"/>
              </a:rPr>
              <a:t>:	</a:t>
            </a:r>
            <a:r>
              <a:rPr lang="en-GB" sz="2000">
                <a:latin typeface="Calibri" pitchFamily="34" charset="0"/>
                <a:cs typeface="B Zar" pitchFamily="2" charset="-78"/>
              </a:rPr>
              <a:t>⅟₄ AA             ⅟₂ Aa    </a:t>
            </a:r>
            <a:r>
              <a:rPr lang="fa-IR" sz="2000">
                <a:latin typeface="Calibri" pitchFamily="34" charset="0"/>
                <a:cs typeface="B Zar" pitchFamily="2" charset="-78"/>
              </a:rPr>
              <a:t>    </a:t>
            </a:r>
            <a:r>
              <a:rPr lang="en-GB" sz="2000">
                <a:latin typeface="Calibri" pitchFamily="34" charset="0"/>
                <a:cs typeface="B Zar" pitchFamily="2" charset="-78"/>
              </a:rPr>
              <a:t>   ⅟₄ aa</a:t>
            </a:r>
            <a:endParaRPr lang="en-US" sz="2000">
              <a:latin typeface="Calibri" pitchFamily="34" charset="0"/>
              <a:cs typeface="B Zar" pitchFamily="2" charset="-78"/>
            </a:endParaRPr>
          </a:p>
          <a:p>
            <a:pPr>
              <a:lnSpc>
                <a:spcPct val="150000"/>
              </a:lnSpc>
            </a:pPr>
            <a:r>
              <a:rPr lang="en-GB" sz="2000">
                <a:latin typeface="Calibri" pitchFamily="34" charset="0"/>
                <a:cs typeface="B Zar" pitchFamily="2" charset="-78"/>
              </a:rPr>
              <a:t>  </a:t>
            </a:r>
            <a:r>
              <a:rPr lang="fa-IR" sz="2000">
                <a:latin typeface="Calibri" pitchFamily="34" charset="0"/>
                <a:cs typeface="B Zar" pitchFamily="2" charset="-78"/>
              </a:rPr>
              <a:t>	بلند  	</a:t>
            </a:r>
            <a:r>
              <a:rPr lang="en-GB" sz="2000">
                <a:latin typeface="Calibri" pitchFamily="34" charset="0"/>
                <a:cs typeface="B Zar" pitchFamily="2" charset="-78"/>
              </a:rPr>
              <a:t> </a:t>
            </a:r>
            <a:r>
              <a:rPr lang="fa-IR" sz="2000">
                <a:latin typeface="Calibri" pitchFamily="34" charset="0"/>
                <a:cs typeface="B Zar" pitchFamily="2" charset="-78"/>
              </a:rPr>
              <a:t>بسیار بلند		کوتاه</a:t>
            </a:r>
          </a:p>
          <a:p>
            <a:pPr algn="r" rtl="1">
              <a:lnSpc>
                <a:spcPct val="150000"/>
              </a:lnSpc>
            </a:pPr>
            <a:r>
              <a:rPr lang="en-GB" sz="2000">
                <a:latin typeface="Calibri" pitchFamily="34" charset="0"/>
                <a:cs typeface="B Zar" pitchFamily="2" charset="-78"/>
              </a:rPr>
              <a:t>Transgressive Segregation</a:t>
            </a:r>
            <a:r>
              <a:rPr lang="fa-IR" sz="2000">
                <a:latin typeface="Calibri" pitchFamily="34" charset="0"/>
                <a:cs typeface="B Zar" pitchFamily="2" charset="-78"/>
              </a:rPr>
              <a:t> : وقتی که تفرق در فرزندان از نظر فنوتیپ خارج از محدوده والدین باشد.</a:t>
            </a:r>
            <a:endParaRPr lang="en-US" sz="2000">
              <a:latin typeface="Calibri" pitchFamily="34" charset="0"/>
              <a:cs typeface="B Zar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000">
                <a:latin typeface="Calibri" pitchFamily="34" charset="0"/>
                <a:cs typeface="B Zar" pitchFamily="2" charset="-78"/>
              </a:rPr>
              <a:t>در اصلاح نباتات و حیوانات کاربرد دارد.</a:t>
            </a:r>
            <a:endParaRPr lang="en-US" sz="2000">
              <a:latin typeface="Calibri" pitchFamily="34" charset="0"/>
              <a:cs typeface="B Zar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en-GB" sz="2000">
                <a:latin typeface="Calibri" pitchFamily="34" charset="0"/>
                <a:cs typeface="B Zar" pitchFamily="2" charset="-78"/>
              </a:rPr>
              <a:t>Hybrid vigour</a:t>
            </a:r>
            <a:r>
              <a:rPr lang="fa-IR" sz="2000">
                <a:latin typeface="Calibri" pitchFamily="34" charset="0"/>
                <a:cs typeface="B Zar" pitchFamily="2" charset="-78"/>
              </a:rPr>
              <a:t> : به رشد زیادتر فرزندان نسبت به والدین در یک تلاقی گویند.</a:t>
            </a:r>
            <a:endParaRPr lang="en-US" sz="2000">
              <a:latin typeface="Calibri" pitchFamily="34" charset="0"/>
              <a:cs typeface="B Zar" pitchFamily="2" charset="-78"/>
            </a:endParaRPr>
          </a:p>
          <a:p>
            <a:pPr rtl="1">
              <a:lnSpc>
                <a:spcPct val="150000"/>
              </a:lnSpc>
            </a:pPr>
            <a:r>
              <a:rPr lang="fa-IR" sz="2000">
                <a:latin typeface="Calibri" pitchFamily="34" charset="0"/>
                <a:cs typeface="B Zar" pitchFamily="2" charset="-78"/>
              </a:rPr>
              <a:t>هم بارزی</a:t>
            </a:r>
            <a:r>
              <a:rPr lang="en-US" sz="2000">
                <a:latin typeface="Calibri" pitchFamily="34" charset="0"/>
                <a:cs typeface="B Zar" pitchFamily="2" charset="-78"/>
              </a:rPr>
              <a:t>	</a:t>
            </a:r>
            <a:r>
              <a:rPr lang="en-GB" sz="2000">
                <a:solidFill>
                  <a:srgbClr val="0066FF"/>
                </a:solidFill>
                <a:latin typeface="Calibri" pitchFamily="34" charset="0"/>
                <a:cs typeface="B Zar" pitchFamily="2" charset="-78"/>
              </a:rPr>
              <a:t>D</a:t>
            </a:r>
            <a:r>
              <a:rPr lang="en-GB" sz="2000">
                <a:latin typeface="Calibri" pitchFamily="34" charset="0"/>
                <a:cs typeface="B Zar" pitchFamily="2" charset="-78"/>
              </a:rPr>
              <a:t> ) Co dominance</a:t>
            </a:r>
            <a:endParaRPr lang="en-US" sz="2000">
              <a:latin typeface="Calibri" pitchFamily="34" charset="0"/>
              <a:cs typeface="B Zar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000">
                <a:latin typeface="Calibri" pitchFamily="34" charset="0"/>
                <a:cs typeface="B Zar" pitchFamily="2" charset="-78"/>
              </a:rPr>
              <a:t>وقتی است که هر دو آلل از یک ژن بطور کامل خود را اظهار می کنند.</a:t>
            </a:r>
            <a:endParaRPr lang="en-US" sz="2000">
              <a:latin typeface="Calibri" pitchFamily="34" charset="0"/>
              <a:cs typeface="B Zar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000">
                <a:latin typeface="Calibri" pitchFamily="34" charset="0"/>
                <a:cs typeface="B Zar" pitchFamily="2" charset="-78"/>
              </a:rPr>
              <a:t>مثلاً در گروه خونی</a:t>
            </a:r>
            <a:r>
              <a:rPr lang="en-US" sz="2000">
                <a:latin typeface="Calibri" pitchFamily="34" charset="0"/>
                <a:cs typeface="B Zar" pitchFamily="2" charset="-78"/>
              </a:rPr>
              <a:t>I</a:t>
            </a:r>
            <a:r>
              <a:rPr lang="en-US" sz="2000" baseline="30000">
                <a:latin typeface="Calibri" pitchFamily="34" charset="0"/>
                <a:cs typeface="B Zar" pitchFamily="2" charset="-78"/>
              </a:rPr>
              <a:t>A</a:t>
            </a:r>
            <a:r>
              <a:rPr lang="en-US" sz="2000">
                <a:latin typeface="Calibri" pitchFamily="34" charset="0"/>
                <a:cs typeface="B Zar" pitchFamily="2" charset="-78"/>
              </a:rPr>
              <a:t>I</a:t>
            </a:r>
            <a:r>
              <a:rPr lang="en-US" sz="2000" baseline="30000">
                <a:latin typeface="Calibri" pitchFamily="34" charset="0"/>
                <a:cs typeface="B Zar" pitchFamily="2" charset="-78"/>
              </a:rPr>
              <a:t>B</a:t>
            </a:r>
          </a:p>
          <a:p>
            <a:pPr>
              <a:lnSpc>
                <a:spcPct val="150000"/>
              </a:lnSpc>
            </a:pPr>
            <a:r>
              <a:rPr lang="en-GB" sz="2000">
                <a:latin typeface="Calibri" pitchFamily="34" charset="0"/>
                <a:cs typeface="B Zar" pitchFamily="2" charset="-78"/>
              </a:rPr>
              <a:t>P:	</a:t>
            </a:r>
            <a:r>
              <a:rPr lang="en-US" sz="2000"/>
              <a:t>♀</a:t>
            </a:r>
            <a:r>
              <a:rPr lang="en-GB" sz="2000">
                <a:latin typeface="Calibri" pitchFamily="34" charset="0"/>
                <a:cs typeface="B Zar" pitchFamily="2" charset="-78"/>
              </a:rPr>
              <a:t>I</a:t>
            </a:r>
            <a:r>
              <a:rPr lang="en-GB" sz="2000" baseline="30000">
                <a:latin typeface="Calibri" pitchFamily="34" charset="0"/>
                <a:cs typeface="B Zar" pitchFamily="2" charset="-78"/>
              </a:rPr>
              <a:t>A</a:t>
            </a:r>
            <a:r>
              <a:rPr lang="en-GB" sz="2000">
                <a:latin typeface="Calibri" pitchFamily="34" charset="0"/>
                <a:cs typeface="B Zar" pitchFamily="2" charset="-78"/>
              </a:rPr>
              <a:t>I</a:t>
            </a:r>
            <a:r>
              <a:rPr lang="en-GB" sz="2000" baseline="30000">
                <a:latin typeface="Calibri" pitchFamily="34" charset="0"/>
                <a:cs typeface="B Zar" pitchFamily="2" charset="-78"/>
              </a:rPr>
              <a:t>A</a:t>
            </a:r>
            <a:r>
              <a:rPr lang="en-GB" sz="2000">
                <a:latin typeface="Calibri" pitchFamily="34" charset="0"/>
                <a:cs typeface="B Zar" pitchFamily="2" charset="-78"/>
              </a:rPr>
              <a:t>	X	 I</a:t>
            </a:r>
            <a:r>
              <a:rPr lang="en-GB" sz="2000" baseline="30000">
                <a:latin typeface="Calibri" pitchFamily="34" charset="0"/>
                <a:cs typeface="B Zar" pitchFamily="2" charset="-78"/>
              </a:rPr>
              <a:t>B</a:t>
            </a:r>
            <a:r>
              <a:rPr lang="en-GB" sz="2000">
                <a:latin typeface="Calibri" pitchFamily="34" charset="0"/>
                <a:cs typeface="B Zar" pitchFamily="2" charset="-78"/>
              </a:rPr>
              <a:t>I</a:t>
            </a:r>
            <a:r>
              <a:rPr lang="en-GB" sz="2000" baseline="30000">
                <a:latin typeface="Calibri" pitchFamily="34" charset="0"/>
                <a:cs typeface="B Zar" pitchFamily="2" charset="-78"/>
              </a:rPr>
              <a:t>B</a:t>
            </a:r>
            <a:r>
              <a:rPr lang="en-GB" sz="2000">
                <a:latin typeface="Calibri" pitchFamily="34" charset="0"/>
                <a:cs typeface="B Zar" pitchFamily="2" charset="-78"/>
              </a:rPr>
              <a:t> </a:t>
            </a:r>
            <a:r>
              <a:rPr lang="en-US" sz="2000"/>
              <a:t>♂</a:t>
            </a:r>
            <a:endParaRPr lang="en-US" sz="200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>
                <a:latin typeface="Calibri" pitchFamily="34" charset="0"/>
                <a:cs typeface="B Zar" pitchFamily="2" charset="-78"/>
              </a:rPr>
              <a:t>F₁:		</a:t>
            </a:r>
            <a:r>
              <a:rPr lang="en-US" sz="2000">
                <a:latin typeface="Calibri" pitchFamily="34" charset="0"/>
                <a:cs typeface="B Zar" pitchFamily="2" charset="-78"/>
              </a:rPr>
              <a:t> I</a:t>
            </a:r>
            <a:r>
              <a:rPr lang="en-US" sz="2000" baseline="30000">
                <a:latin typeface="Calibri" pitchFamily="34" charset="0"/>
                <a:cs typeface="B Zar" pitchFamily="2" charset="-78"/>
              </a:rPr>
              <a:t>A</a:t>
            </a:r>
            <a:r>
              <a:rPr lang="en-US" sz="2000">
                <a:latin typeface="Calibri" pitchFamily="34" charset="0"/>
                <a:cs typeface="B Zar" pitchFamily="2" charset="-78"/>
              </a:rPr>
              <a:t>I</a:t>
            </a:r>
            <a:r>
              <a:rPr lang="en-US" sz="2000" baseline="30000">
                <a:latin typeface="Calibri" pitchFamily="34" charset="0"/>
                <a:cs typeface="B Zar" pitchFamily="2" charset="-78"/>
              </a:rPr>
              <a:t>B</a:t>
            </a:r>
          </a:p>
          <a:p>
            <a:pPr algn="r" rtl="1">
              <a:lnSpc>
                <a:spcPct val="150000"/>
              </a:lnSpc>
            </a:pPr>
            <a:r>
              <a:rPr lang="fa-IR" sz="2000">
                <a:latin typeface="Calibri" pitchFamily="34" charset="0"/>
                <a:cs typeface="B Zar" pitchFamily="2" charset="-78"/>
              </a:rPr>
              <a:t>هم آلل </a:t>
            </a:r>
            <a:r>
              <a:rPr lang="en-US" sz="2000">
                <a:latin typeface="Calibri" pitchFamily="34" charset="0"/>
                <a:cs typeface="B Zar" pitchFamily="2" charset="-78"/>
              </a:rPr>
              <a:t>I</a:t>
            </a:r>
            <a:r>
              <a:rPr lang="en-US" sz="2000" baseline="30000">
                <a:latin typeface="Calibri" pitchFamily="34" charset="0"/>
                <a:cs typeface="B Zar" pitchFamily="2" charset="-78"/>
              </a:rPr>
              <a:t>A</a:t>
            </a:r>
            <a:r>
              <a:rPr lang="fa-IR" sz="2000">
                <a:latin typeface="Calibri" pitchFamily="34" charset="0"/>
                <a:cs typeface="B Zar" pitchFamily="2" charset="-78"/>
              </a:rPr>
              <a:t> و هم آلل </a:t>
            </a:r>
            <a:r>
              <a:rPr lang="en-US" sz="2000">
                <a:latin typeface="Calibri" pitchFamily="34" charset="0"/>
                <a:cs typeface="B Zar" pitchFamily="2" charset="-78"/>
              </a:rPr>
              <a:t>I</a:t>
            </a:r>
            <a:r>
              <a:rPr lang="en-US" sz="2000" baseline="30000">
                <a:latin typeface="Calibri" pitchFamily="34" charset="0"/>
                <a:cs typeface="B Zar" pitchFamily="2" charset="-78"/>
              </a:rPr>
              <a:t>B</a:t>
            </a:r>
            <a:r>
              <a:rPr lang="fa-IR" sz="2000">
                <a:latin typeface="Calibri" pitchFamily="34" charset="0"/>
                <a:cs typeface="B Zar" pitchFamily="2" charset="-78"/>
              </a:rPr>
              <a:t> خود را اظهار کرده اند.</a:t>
            </a:r>
            <a:endParaRPr lang="en-US" sz="2000">
              <a:latin typeface="Calibri" pitchFamily="34" charset="0"/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2032</TotalTime>
  <Words>924</Words>
  <Application>Microsoft Office PowerPoint</Application>
  <PresentationFormat>On-screen Show (4:3)</PresentationFormat>
  <Paragraphs>305</Paragraphs>
  <Slides>32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B Zar</vt:lpstr>
      <vt:lpstr>Georgia</vt:lpstr>
      <vt:lpstr>Wingdings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Recessive Epistasis 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Mehdi Khodaee</dc:creator>
  <cp:lastModifiedBy>mirlohi</cp:lastModifiedBy>
  <cp:revision>329</cp:revision>
  <dcterms:created xsi:type="dcterms:W3CDTF">2006-08-16T00:00:00Z</dcterms:created>
  <dcterms:modified xsi:type="dcterms:W3CDTF">2012-11-26T05:24:33Z</dcterms:modified>
</cp:coreProperties>
</file>