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15" r:id="rId2"/>
    <p:sldId id="316" r:id="rId3"/>
    <p:sldId id="328" r:id="rId4"/>
    <p:sldId id="317" r:id="rId5"/>
    <p:sldId id="330" r:id="rId6"/>
    <p:sldId id="332" r:id="rId7"/>
    <p:sldId id="334" r:id="rId8"/>
    <p:sldId id="318" r:id="rId9"/>
    <p:sldId id="319" r:id="rId10"/>
    <p:sldId id="320" r:id="rId11"/>
    <p:sldId id="336" r:id="rId12"/>
    <p:sldId id="335" r:id="rId13"/>
    <p:sldId id="333" r:id="rId14"/>
    <p:sldId id="325" r:id="rId15"/>
    <p:sldId id="321" r:id="rId16"/>
    <p:sldId id="322" r:id="rId17"/>
    <p:sldId id="324" r:id="rId18"/>
    <p:sldId id="337" r:id="rId19"/>
    <p:sldId id="323" r:id="rId20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B Zar" pitchFamily="2" charset="-78"/>
      <p:regular r:id="rId26"/>
      <p:bold r:id="rId27"/>
    </p:embeddedFont>
    <p:embeddedFont>
      <p:font typeface="Comic Sans MS" pitchFamily="66" charset="0"/>
      <p:regular r:id="rId28"/>
      <p:bold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E5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E2577B-3654-4872-9700-45DBD285D6A8}" type="datetimeFigureOut">
              <a:rPr lang="fa-IR"/>
              <a:pPr>
                <a:defRPr/>
              </a:pPr>
              <a:t>1431/09/04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64420E-D972-4BE6-8D6E-BC27586B44D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18AF-D909-483D-8593-C31073299230}" type="datetime1">
              <a:rPr lang="en-US"/>
              <a:pPr>
                <a:defRPr/>
              </a:pPr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9BBA1-8136-4F85-BB29-AC3CADAD5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7D81-FAB5-4935-A3CD-061F23030D22}" type="datetime1">
              <a:rPr lang="en-US"/>
              <a:pPr>
                <a:defRPr/>
              </a:pPr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F952-8BA7-430A-9CB8-055655484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1A3E-C5BB-48C7-AC5D-2738627084D6}" type="datetime1">
              <a:rPr lang="en-US"/>
              <a:pPr>
                <a:defRPr/>
              </a:pPr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52DBF-FB09-4053-84F8-955739D5D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B4CAD-20B8-4879-A921-1D1D8F65CDDF}" type="datetime1">
              <a:rPr lang="en-US"/>
              <a:pPr>
                <a:defRPr/>
              </a:pPr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32385-5EC4-4721-92A2-5761DC6A8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309E-782D-4932-A237-8CE12C0E6F88}" type="datetime1">
              <a:rPr lang="en-US"/>
              <a:pPr>
                <a:defRPr/>
              </a:pPr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8DD81-B809-4A54-9878-2DA59E92B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0EF8-B225-4427-BC01-AE7153DA0681}" type="datetime1">
              <a:rPr lang="en-US"/>
              <a:pPr>
                <a:defRPr/>
              </a:pPr>
              <a:t>8/13/2010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2F94-758A-459F-84FB-3039AA56B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6BC9-FEC2-43B7-9938-C3C129C50435}" type="datetime1">
              <a:rPr lang="en-US"/>
              <a:pPr>
                <a:defRPr/>
              </a:pPr>
              <a:t>8/13/2010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6E20-32E1-4436-9C8B-37DF7C2B3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1C5AE-E088-42D8-BC8F-E3E615DA2EA8}" type="datetime1">
              <a:rPr lang="en-US"/>
              <a:pPr>
                <a:defRPr/>
              </a:pPr>
              <a:t>8/13/2010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E0CE-DDD4-4E9F-A83E-2F19E3857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C577-B97B-4EF0-BD72-08B8BC14C267}" type="datetime1">
              <a:rPr lang="en-US"/>
              <a:pPr>
                <a:defRPr/>
              </a:pPr>
              <a:t>8/13/2010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7D0F-A6DA-4DF4-BC12-C5695BA67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DCE8E-F621-43EE-89CA-0FE8BBB03FCC}" type="datetime1">
              <a:rPr lang="en-US"/>
              <a:pPr>
                <a:defRPr/>
              </a:pPr>
              <a:t>8/13/2010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20F19-A023-4D56-BB40-D64398AF5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08EE7-FFE1-4599-9FB4-48114F2F5CC0}" type="datetime1">
              <a:rPr lang="en-US"/>
              <a:pPr>
                <a:defRPr/>
              </a:pPr>
              <a:t>8/13/2010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63D7-2852-40A2-A830-7766E6EFC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E5AC"/>
            </a:gs>
            <a:gs pos="64999">
              <a:srgbClr val="F0EBD5"/>
            </a:gs>
            <a:gs pos="100000">
              <a:srgbClr val="D1C39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658317-6770-4082-9AA0-0C0D91099121}" type="datetime1">
              <a:rPr lang="en-US"/>
              <a:pPr>
                <a:defRPr/>
              </a:pPr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4016CF-EBC9-4610-BE89-3E660E0A4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2438400"/>
          </a:xfrm>
        </p:spPr>
        <p:txBody>
          <a:bodyPr/>
          <a:lstStyle/>
          <a:p>
            <a:pPr algn="r" rtl="1" eaLnBrk="1" hangingPunct="1">
              <a:lnSpc>
                <a:spcPct val="150000"/>
              </a:lnSpc>
              <a:buFont typeface="Arial" charset="0"/>
              <a:buNone/>
            </a:pPr>
            <a:r>
              <a:rPr lang="fa-IR" sz="2000" smtClean="0">
                <a:solidFill>
                  <a:srgbClr val="0000FF"/>
                </a:solidFill>
                <a:cs typeface="B Zar" pitchFamily="2" charset="-78"/>
              </a:rPr>
              <a:t>انواع </a:t>
            </a:r>
            <a:r>
              <a:rPr lang="en-GB" sz="2000" smtClean="0">
                <a:solidFill>
                  <a:srgbClr val="0000FF"/>
                </a:solidFill>
                <a:cs typeface="B Zar" pitchFamily="2" charset="-78"/>
              </a:rPr>
              <a:t>Cross over</a:t>
            </a:r>
            <a:r>
              <a:rPr lang="fa-IR" sz="2000" smtClean="0">
                <a:solidFill>
                  <a:srgbClr val="0000FF"/>
                </a:solidFill>
                <a:cs typeface="B Zar" pitchFamily="2" charset="-78"/>
              </a:rPr>
              <a:t> :</a:t>
            </a:r>
            <a:endParaRPr lang="en-US" sz="2000" smtClean="0">
              <a:solidFill>
                <a:srgbClr val="0000FF"/>
              </a:solidFill>
              <a:cs typeface="B Zar" pitchFamily="2" charset="-78"/>
            </a:endParaRPr>
          </a:p>
          <a:p>
            <a:pPr algn="r" rtl="1" eaLnBrk="1" hangingPunct="1">
              <a:lnSpc>
                <a:spcPct val="150000"/>
              </a:lnSpc>
              <a:buFont typeface="Arial" charset="0"/>
              <a:buNone/>
            </a:pPr>
            <a:r>
              <a:rPr lang="fa-IR" sz="2000" smtClean="0">
                <a:cs typeface="B Zar" pitchFamily="2" charset="-78"/>
              </a:rPr>
              <a:t>1-</a:t>
            </a:r>
            <a:r>
              <a:rPr lang="en-GB" sz="2000" smtClean="0">
                <a:cs typeface="B Zar" pitchFamily="2" charset="-78"/>
              </a:rPr>
              <a:t>Single Cross over </a:t>
            </a:r>
            <a:endParaRPr lang="en-US" sz="2000" smtClean="0">
              <a:cs typeface="B Zar" pitchFamily="2" charset="-78"/>
            </a:endParaRPr>
          </a:p>
          <a:p>
            <a:pPr algn="r" rtl="1" eaLnBrk="1" hangingPunct="1">
              <a:lnSpc>
                <a:spcPct val="150000"/>
              </a:lnSpc>
              <a:buFont typeface="Arial" charset="0"/>
              <a:buNone/>
            </a:pPr>
            <a:r>
              <a:rPr lang="fa-IR" sz="2000" smtClean="0">
                <a:cs typeface="B Zar" pitchFamily="2" charset="-78"/>
              </a:rPr>
              <a:t>2- </a:t>
            </a:r>
            <a:r>
              <a:rPr lang="en-GB" sz="2000" smtClean="0">
                <a:cs typeface="B Zar" pitchFamily="2" charset="-78"/>
              </a:rPr>
              <a:t>Double Cross over</a:t>
            </a:r>
            <a:r>
              <a:rPr lang="fa-IR" sz="2000" smtClean="0">
                <a:cs typeface="B Zar" pitchFamily="2" charset="-78"/>
              </a:rPr>
              <a:t> یا </a:t>
            </a:r>
            <a:r>
              <a:rPr lang="en-GB" sz="2000" smtClean="0">
                <a:cs typeface="B Zar" pitchFamily="2" charset="-78"/>
              </a:rPr>
              <a:t>Multiple Cross over</a:t>
            </a:r>
            <a:endParaRPr lang="en-US" sz="2000" smtClean="0">
              <a:cs typeface="B Zar" pitchFamily="2" charset="-78"/>
            </a:endParaRPr>
          </a:p>
          <a:p>
            <a:pPr algn="r" rtl="1" eaLnBrk="1" hangingPunct="1">
              <a:lnSpc>
                <a:spcPct val="150000"/>
              </a:lnSpc>
              <a:buFont typeface="Arial" charset="0"/>
              <a:buNone/>
            </a:pPr>
            <a:r>
              <a:rPr lang="en-GB" sz="2000" smtClean="0">
                <a:cs typeface="B Zar" pitchFamily="2" charset="-78"/>
              </a:rPr>
              <a:t>Single Cross over</a:t>
            </a:r>
            <a:r>
              <a:rPr lang="fa-IR" sz="2000" smtClean="0">
                <a:cs typeface="B Zar" pitchFamily="2" charset="-78"/>
              </a:rPr>
              <a:t> : وقتی است که فقط یک تعویض بین دو کروماتید غیر خواهری صورت گیرد.</a:t>
            </a:r>
            <a:endParaRPr lang="en-US" sz="2000" smtClean="0">
              <a:cs typeface="B Zar" pitchFamily="2" charset="-78"/>
            </a:endParaRPr>
          </a:p>
          <a:p>
            <a:pPr algn="r" rtl="1" eaLnBrk="1" hangingPunct="1">
              <a:lnSpc>
                <a:spcPct val="150000"/>
              </a:lnSpc>
              <a:buFont typeface="Arial" charset="0"/>
              <a:buNone/>
            </a:pPr>
            <a:endParaRPr lang="fa-IR" sz="2000" smtClean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9C103-F410-42EF-95F5-910825FEE3DD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2052" name="Picture 2" descr="&#10;Chiasmata.gif                                                  000EB9ED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3695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comeio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457450"/>
            <a:ext cx="59610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021013" y="4343400"/>
            <a:ext cx="2389187" cy="3381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mic Sans MS" pitchFamily="66" charset="0"/>
              </a:rPr>
              <a:t>Recombinant</a:t>
            </a:r>
            <a:r>
              <a:rPr lang="fa-IR" sz="1600">
                <a:latin typeface="Comic Sans MS" pitchFamily="66" charset="0"/>
              </a:rPr>
              <a:t> </a:t>
            </a:r>
            <a:r>
              <a:rPr lang="en-US" sz="1600">
                <a:latin typeface="Comic Sans MS" pitchFamily="66" charset="0"/>
              </a:rPr>
              <a:t>gametes</a:t>
            </a:r>
          </a:p>
        </p:txBody>
      </p:sp>
      <p:sp>
        <p:nvSpPr>
          <p:cNvPr id="2055" name="Line 5"/>
          <p:cNvSpPr>
            <a:spLocks noChangeShapeType="1"/>
          </p:cNvSpPr>
          <p:nvPr/>
        </p:nvSpPr>
        <p:spPr bwMode="auto">
          <a:xfrm>
            <a:off x="4495800" y="4724400"/>
            <a:ext cx="2743200" cy="9144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6" name="Line 6"/>
          <p:cNvSpPr>
            <a:spLocks noChangeShapeType="1"/>
          </p:cNvSpPr>
          <p:nvPr/>
        </p:nvSpPr>
        <p:spPr bwMode="auto">
          <a:xfrm>
            <a:off x="4495800" y="4724400"/>
            <a:ext cx="1905000" cy="10668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Box 10"/>
          <p:cNvSpPr txBox="1">
            <a:spLocks noChangeArrowheads="1"/>
          </p:cNvSpPr>
          <p:nvPr/>
        </p:nvSpPr>
        <p:spPr bwMode="auto">
          <a:xfrm>
            <a:off x="228600" y="3392488"/>
            <a:ext cx="26670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>
                <a:latin typeface="Calibri" pitchFamily="34" charset="0"/>
                <a:cs typeface="B Zar" pitchFamily="2" charset="-78"/>
              </a:rPr>
              <a:t>این تعویض آللهای </a:t>
            </a:r>
            <a:r>
              <a:rPr lang="en-US">
                <a:latin typeface="Calibri" pitchFamily="34" charset="0"/>
                <a:cs typeface="B Zar" pitchFamily="2" charset="-78"/>
              </a:rPr>
              <a:t>A</a:t>
            </a:r>
            <a:r>
              <a:rPr lang="fa-IR">
                <a:latin typeface="Calibri" pitchFamily="34" charset="0"/>
                <a:cs typeface="B Zar" pitchFamily="2" charset="-78"/>
              </a:rPr>
              <a:t> و </a:t>
            </a:r>
            <a:r>
              <a:rPr lang="en-US">
                <a:latin typeface="Calibri" pitchFamily="34" charset="0"/>
                <a:cs typeface="B Zar" pitchFamily="2" charset="-78"/>
              </a:rPr>
              <a:t>B</a:t>
            </a:r>
            <a:r>
              <a:rPr lang="fa-IR">
                <a:latin typeface="Calibri" pitchFamily="34" charset="0"/>
                <a:cs typeface="B Zar" pitchFamily="2" charset="-78"/>
              </a:rPr>
              <a:t> را جدا نکرده مشخص هم نمی شود، اما  این تعویض باعث جدا شدن آللهای </a:t>
            </a:r>
            <a:r>
              <a:rPr lang="en-US">
                <a:latin typeface="Calibri" pitchFamily="34" charset="0"/>
                <a:cs typeface="B Zar" pitchFamily="2" charset="-78"/>
              </a:rPr>
              <a:t>A</a:t>
            </a:r>
            <a:r>
              <a:rPr lang="fa-IR">
                <a:latin typeface="Calibri" pitchFamily="34" charset="0"/>
                <a:cs typeface="B Zar" pitchFamily="2" charset="-78"/>
              </a:rPr>
              <a:t> از </a:t>
            </a:r>
            <a:r>
              <a:rPr lang="en-US">
                <a:latin typeface="Calibri" pitchFamily="34" charset="0"/>
                <a:cs typeface="B Zar" pitchFamily="2" charset="-78"/>
              </a:rPr>
              <a:t>C</a:t>
            </a:r>
            <a:r>
              <a:rPr lang="fa-IR">
                <a:latin typeface="Calibri" pitchFamily="34" charset="0"/>
                <a:cs typeface="B Zar" pitchFamily="2" charset="-78"/>
              </a:rPr>
              <a:t> یا </a:t>
            </a:r>
            <a:r>
              <a:rPr lang="en-US">
                <a:latin typeface="Calibri" pitchFamily="34" charset="0"/>
                <a:cs typeface="B Zar" pitchFamily="2" charset="-78"/>
              </a:rPr>
              <a:t>B</a:t>
            </a:r>
            <a:r>
              <a:rPr lang="fa-IR">
                <a:latin typeface="Calibri" pitchFamily="34" charset="0"/>
                <a:cs typeface="B Zar" pitchFamily="2" charset="-78"/>
              </a:rPr>
              <a:t> از </a:t>
            </a:r>
            <a:r>
              <a:rPr lang="en-US">
                <a:latin typeface="Calibri" pitchFamily="34" charset="0"/>
                <a:cs typeface="B Zar" pitchFamily="2" charset="-78"/>
              </a:rPr>
              <a:t>C</a:t>
            </a:r>
            <a:r>
              <a:rPr lang="fa-IR">
                <a:latin typeface="Calibri" pitchFamily="34" charset="0"/>
                <a:cs typeface="B Zar" pitchFamily="2" charset="-78"/>
              </a:rPr>
              <a:t> می شود و در فرزندان قابل تشخیص است.</a:t>
            </a:r>
            <a:endParaRPr lang="en-US">
              <a:latin typeface="Calibri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371600" y="533400"/>
            <a:ext cx="7391400" cy="4525963"/>
          </a:xfrm>
        </p:spPr>
        <p:txBody>
          <a:bodyPr/>
          <a:lstStyle/>
          <a:p>
            <a:pPr algn="r" rtl="1" eaLnBrk="1" hangingPunct="1">
              <a:buFont typeface="Arial" charset="0"/>
              <a:buNone/>
            </a:pPr>
            <a:r>
              <a:rPr lang="fa-IR" sz="2000" smtClean="0">
                <a:cs typeface="B Zar" pitchFamily="2" charset="-78"/>
              </a:rPr>
              <a:t>*كمترين كلاس فينوتيپي مربوط است به نتايج حاصل از</a:t>
            </a:r>
            <a:r>
              <a:rPr lang="en-US" sz="2000" smtClean="0">
                <a:cs typeface="B Zar" pitchFamily="2" charset="-78"/>
              </a:rPr>
              <a:t>Double cross over </a:t>
            </a:r>
            <a:r>
              <a:rPr lang="fa-IR" sz="2000" smtClean="0">
                <a:cs typeface="B Zar" pitchFamily="2" charset="-78"/>
              </a:rPr>
              <a:t>.</a:t>
            </a:r>
          </a:p>
          <a:p>
            <a:pPr algn="r" rtl="1" eaLnBrk="1" hangingPunct="1">
              <a:buFont typeface="Arial" charset="0"/>
              <a:buNone/>
            </a:pPr>
            <a:endParaRPr lang="en-US" sz="2000" smtClean="0">
              <a:cs typeface="B Zar" pitchFamily="2" charset="-78"/>
            </a:endParaRP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A</a:t>
            </a:r>
            <a:r>
              <a:rPr lang="en-US" sz="2000" baseline="30000" smtClean="0"/>
              <a:t>__</a:t>
            </a:r>
            <a:r>
              <a:rPr lang="en-US" sz="2000" smtClean="0"/>
              <a:t>B                        B</a:t>
            </a:r>
            <a:r>
              <a:rPr lang="en-US" sz="2000" baseline="30000" smtClean="0"/>
              <a:t> __ </a:t>
            </a:r>
            <a:r>
              <a:rPr lang="en-US" sz="2000" smtClean="0"/>
              <a:t>D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 20%                          30%</a:t>
            </a:r>
            <a:endParaRPr lang="fa-IR" sz="2000" smtClean="0"/>
          </a:p>
          <a:p>
            <a:pPr eaLnBrk="1" hangingPunct="1">
              <a:buFont typeface="Arial" charset="0"/>
              <a:buNone/>
            </a:pPr>
            <a:endParaRPr lang="en-US" sz="2000" smtClean="0"/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(0.2)         X               (0.3) </a:t>
            </a:r>
            <a:r>
              <a:rPr lang="fa-IR" sz="2000" smtClean="0"/>
              <a:t> </a:t>
            </a:r>
            <a:r>
              <a:rPr lang="en-US" sz="2000" smtClean="0"/>
              <a:t>= </a:t>
            </a:r>
            <a:r>
              <a:rPr lang="fa-IR" sz="2000" smtClean="0"/>
              <a:t> </a:t>
            </a:r>
            <a:r>
              <a:rPr lang="en-US" sz="2000" smtClean="0"/>
              <a:t>0.06  </a:t>
            </a:r>
            <a:r>
              <a:rPr lang="fa-IR" sz="2000" smtClean="0"/>
              <a:t> </a:t>
            </a:r>
            <a:r>
              <a:rPr lang="en-US" sz="2000" smtClean="0"/>
              <a:t>or 	6% D.C.O</a:t>
            </a:r>
          </a:p>
          <a:p>
            <a:pPr algn="r" rtl="1" eaLnBrk="1" hangingPunct="1">
              <a:buFont typeface="Arial" charset="0"/>
              <a:buNone/>
            </a:pPr>
            <a:endParaRPr lang="en-US" sz="2000" smtClean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57E89-76BE-4ADD-8465-072F9BA67695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64CB8-AD2E-4306-98DF-FE306F87005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55063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553DE-D0F6-40AD-A449-EDFD757F03C7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88900"/>
            <a:ext cx="8991600" cy="6575425"/>
          </a:xfr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9E13D-887E-4043-829E-381B8FCCD2FD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E0658-054F-4385-97C9-0D0FA53A0E1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76200"/>
            <a:ext cx="7543800" cy="6689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r" rtl="1" eaLnBrk="1" hangingPunct="1">
              <a:lnSpc>
                <a:spcPct val="150000"/>
              </a:lnSpc>
              <a:buFont typeface="Arial" charset="0"/>
              <a:buNone/>
            </a:pPr>
            <a:r>
              <a:rPr lang="en-GB" sz="2400" smtClean="0">
                <a:solidFill>
                  <a:srgbClr val="0000FF"/>
                </a:solidFill>
                <a:cs typeface="B Zar" pitchFamily="2" charset="-78"/>
              </a:rPr>
              <a:t>X-Linked Genes</a:t>
            </a:r>
            <a:r>
              <a:rPr lang="ar-SA" sz="2400" smtClean="0">
                <a:solidFill>
                  <a:srgbClr val="0000FF"/>
                </a:solidFill>
                <a:cs typeface="B Zar" pitchFamily="2" charset="-78"/>
              </a:rPr>
              <a:t> ی</a:t>
            </a:r>
            <a:r>
              <a:rPr lang="fa-IR" sz="2400" smtClean="0">
                <a:solidFill>
                  <a:srgbClr val="0000FF"/>
                </a:solidFill>
                <a:cs typeface="B Zar" pitchFamily="2" charset="-78"/>
              </a:rPr>
              <a:t>ا </a:t>
            </a:r>
            <a:r>
              <a:rPr lang="en-GB" sz="2400" smtClean="0">
                <a:solidFill>
                  <a:srgbClr val="0000FF"/>
                </a:solidFill>
                <a:cs typeface="B Zar" pitchFamily="2" charset="-78"/>
              </a:rPr>
              <a:t>Sex-Linked Genes</a:t>
            </a:r>
            <a:r>
              <a:rPr lang="fa-IR" sz="2400" smtClean="0">
                <a:solidFill>
                  <a:srgbClr val="0000FF"/>
                </a:solidFill>
                <a:cs typeface="B Zar" pitchFamily="2" charset="-78"/>
              </a:rPr>
              <a:t> :</a:t>
            </a:r>
            <a:endParaRPr lang="en-US" sz="2400" smtClean="0">
              <a:solidFill>
                <a:srgbClr val="0000FF"/>
              </a:solidFill>
              <a:cs typeface="B Zar" pitchFamily="2" charset="-78"/>
            </a:endParaRPr>
          </a:p>
          <a:p>
            <a:pPr algn="r" rtl="1" eaLnBrk="1" hangingPunct="1">
              <a:lnSpc>
                <a:spcPct val="150000"/>
              </a:lnSpc>
              <a:buFont typeface="Arial" charset="0"/>
              <a:buNone/>
            </a:pPr>
            <a:r>
              <a:rPr lang="fa-IR" sz="2000" smtClean="0">
                <a:cs typeface="B Zar" pitchFamily="2" charset="-78"/>
              </a:rPr>
              <a:t>به ژنهایی گفته می شود که بر روی کرومزوم های </a:t>
            </a:r>
            <a:r>
              <a:rPr lang="en-GB" sz="2000" smtClean="0">
                <a:cs typeface="B Zar" pitchFamily="2" charset="-78"/>
              </a:rPr>
              <a:t>X</a:t>
            </a:r>
            <a:r>
              <a:rPr lang="fa-IR" sz="2000" smtClean="0">
                <a:cs typeface="B Zar" pitchFamily="2" charset="-78"/>
              </a:rPr>
              <a:t> قرار دارند.</a:t>
            </a:r>
            <a:endParaRPr lang="en-US" sz="2000" smtClean="0">
              <a:cs typeface="B Zar" pitchFamily="2" charset="-78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GB" sz="2000" smtClean="0">
                <a:cs typeface="B Zar" pitchFamily="2" charset="-78"/>
              </a:rPr>
              <a:t>Sex chromosomes # Autosomes</a:t>
            </a:r>
            <a:endParaRPr lang="en-US" sz="2000" smtClean="0">
              <a:cs typeface="B Zar" pitchFamily="2" charset="-78"/>
            </a:endParaRPr>
          </a:p>
          <a:p>
            <a:pPr algn="r" rtl="1" eaLnBrk="1" hangingPunct="1">
              <a:lnSpc>
                <a:spcPct val="150000"/>
              </a:lnSpc>
              <a:buFont typeface="Arial" charset="0"/>
              <a:buNone/>
            </a:pPr>
            <a:r>
              <a:rPr lang="fa-IR" sz="2000" smtClean="0">
                <a:cs typeface="B Zar" pitchFamily="2" charset="-78"/>
              </a:rPr>
              <a:t>اولین آزمایشی که ژنهای وابسته به جنس را نشان داد، در مگس سرکه به وسیله "</a:t>
            </a:r>
            <a:r>
              <a:rPr lang="en-GB" sz="2000" smtClean="0">
                <a:cs typeface="B Zar" pitchFamily="2" charset="-78"/>
              </a:rPr>
              <a:t>Morgan</a:t>
            </a:r>
            <a:r>
              <a:rPr lang="fa-IR" sz="2000" smtClean="0">
                <a:cs typeface="B Zar" pitchFamily="2" charset="-78"/>
              </a:rPr>
              <a:t>" بود.</a:t>
            </a:r>
            <a:endParaRPr lang="en-US" sz="2000" smtClean="0">
              <a:cs typeface="B Zar" pitchFamily="2" charset="-78"/>
            </a:endParaRP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cs typeface="B Zar" pitchFamily="2" charset="-78"/>
              </a:rPr>
              <a:t>      Cross A				Cross B</a:t>
            </a:r>
            <a:endParaRPr lang="en-US" sz="2000" smtClean="0">
              <a:cs typeface="B Zar" pitchFamily="2" charset="-78"/>
            </a:endParaRP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cs typeface="B Zar" pitchFamily="2" charset="-78"/>
              </a:rPr>
              <a:t>P₁: </a:t>
            </a:r>
            <a:r>
              <a:rPr lang="en-US" sz="2000" smtClean="0">
                <a:latin typeface="Arial" charset="0"/>
                <a:cs typeface="Arial" charset="0"/>
              </a:rPr>
              <a:t>♀ </a:t>
            </a:r>
            <a:r>
              <a:rPr lang="en-GB" sz="2000" smtClean="0">
                <a:cs typeface="B Zar" pitchFamily="2" charset="-78"/>
              </a:rPr>
              <a:t>Red × </a:t>
            </a:r>
            <a:r>
              <a:rPr lang="en-US" sz="2000" smtClean="0">
                <a:latin typeface="Arial" charset="0"/>
                <a:cs typeface="Arial" charset="0"/>
              </a:rPr>
              <a:t>♂ </a:t>
            </a:r>
            <a:r>
              <a:rPr lang="en-GB" sz="2000" smtClean="0">
                <a:cs typeface="B Zar" pitchFamily="2" charset="-78"/>
              </a:rPr>
              <a:t>white 			</a:t>
            </a:r>
            <a:r>
              <a:rPr lang="en-US" sz="2000" smtClean="0">
                <a:latin typeface="Arial" charset="0"/>
                <a:cs typeface="Arial" charset="0"/>
              </a:rPr>
              <a:t>♀ </a:t>
            </a:r>
            <a:r>
              <a:rPr lang="en-GB" sz="2000" smtClean="0">
                <a:cs typeface="B Zar" pitchFamily="2" charset="-78"/>
              </a:rPr>
              <a:t>white × </a:t>
            </a:r>
            <a:r>
              <a:rPr lang="en-US" sz="2000" smtClean="0">
                <a:latin typeface="Arial" charset="0"/>
                <a:cs typeface="Arial" charset="0"/>
              </a:rPr>
              <a:t>♂ </a:t>
            </a:r>
            <a:r>
              <a:rPr lang="en-GB" sz="2000" smtClean="0">
                <a:cs typeface="B Zar" pitchFamily="2" charset="-78"/>
              </a:rPr>
              <a:t>Red</a:t>
            </a:r>
            <a:endParaRPr lang="en-US" sz="2000" smtClean="0">
              <a:cs typeface="B Zar" pitchFamily="2" charset="-78"/>
            </a:endParaRP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cs typeface="B Zar" pitchFamily="2" charset="-78"/>
              </a:rPr>
              <a:t> </a:t>
            </a:r>
            <a:endParaRPr lang="en-US" sz="2000" smtClean="0">
              <a:cs typeface="B Zar" pitchFamily="2" charset="-78"/>
            </a:endParaRP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cs typeface="B Zar" pitchFamily="2" charset="-78"/>
              </a:rPr>
              <a:t>F₁:   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cs typeface="B Zar" pitchFamily="2" charset="-78"/>
              </a:rPr>
              <a:t>	 ⅟₂ Red</a:t>
            </a:r>
            <a:r>
              <a:rPr lang="en-US" sz="2000" smtClean="0">
                <a:latin typeface="Arial" charset="0"/>
                <a:cs typeface="Arial" charset="0"/>
              </a:rPr>
              <a:t> ♀ </a:t>
            </a:r>
            <a:r>
              <a:rPr lang="en-GB" sz="2000" smtClean="0">
                <a:cs typeface="B Zar" pitchFamily="2" charset="-78"/>
              </a:rPr>
              <a:t>				⅟₂ Red</a:t>
            </a:r>
            <a:r>
              <a:rPr lang="en-US" sz="2000" smtClean="0">
                <a:latin typeface="Arial" charset="0"/>
                <a:cs typeface="Arial" charset="0"/>
              </a:rPr>
              <a:t> ♀</a:t>
            </a:r>
            <a:endParaRPr lang="en-US" sz="2000" smtClean="0">
              <a:cs typeface="B Zar" pitchFamily="2" charset="-78"/>
            </a:endParaRP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cs typeface="B Zar" pitchFamily="2" charset="-78"/>
              </a:rPr>
              <a:t>       ⅟₂ Red</a:t>
            </a:r>
            <a:r>
              <a:rPr lang="en-US" sz="2000" smtClean="0">
                <a:latin typeface="Arial" charset="0"/>
                <a:cs typeface="Arial" charset="0"/>
              </a:rPr>
              <a:t> ♂ </a:t>
            </a:r>
            <a:r>
              <a:rPr lang="en-GB" sz="2000" smtClean="0">
                <a:cs typeface="B Zar" pitchFamily="2" charset="-78"/>
              </a:rPr>
              <a:t>				⅟₂ white</a:t>
            </a:r>
            <a:r>
              <a:rPr lang="en-US" sz="2000" smtClean="0">
                <a:latin typeface="Arial" charset="0"/>
                <a:cs typeface="Arial" charset="0"/>
              </a:rPr>
              <a:t> ♂ </a:t>
            </a:r>
            <a:endParaRPr lang="en-US" sz="2000" smtClean="0">
              <a:cs typeface="B Zar" pitchFamily="2" charset="-78"/>
            </a:endParaRP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cs typeface="B Zar" pitchFamily="2" charset="-78"/>
              </a:rPr>
              <a:t> </a:t>
            </a:r>
            <a:endParaRPr lang="en-US" sz="2000" smtClean="0">
              <a:cs typeface="B Zar" pitchFamily="2" charset="-78"/>
            </a:endParaRP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cs typeface="B Zar" pitchFamily="2" charset="-78"/>
              </a:rPr>
              <a:t>F₂:  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cs typeface="B Zar" pitchFamily="2" charset="-78"/>
              </a:rPr>
              <a:t>	 ⅟₂ Red</a:t>
            </a:r>
            <a:r>
              <a:rPr lang="en-US" sz="2000" smtClean="0">
                <a:latin typeface="Arial" charset="0"/>
                <a:cs typeface="Arial" charset="0"/>
              </a:rPr>
              <a:t> ♀ </a:t>
            </a:r>
            <a:r>
              <a:rPr lang="en-GB" sz="2000" smtClean="0">
                <a:cs typeface="B Zar" pitchFamily="2" charset="-78"/>
              </a:rPr>
              <a:t>				⅟₄ Red</a:t>
            </a:r>
            <a:r>
              <a:rPr lang="en-US" sz="2000" smtClean="0">
                <a:latin typeface="Arial" charset="0"/>
                <a:cs typeface="Arial" charset="0"/>
              </a:rPr>
              <a:t> ♀</a:t>
            </a:r>
            <a:endParaRPr lang="en-US" sz="2000" smtClean="0">
              <a:cs typeface="B Zar" pitchFamily="2" charset="-78"/>
            </a:endParaRP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cs typeface="B Zar" pitchFamily="2" charset="-78"/>
              </a:rPr>
              <a:t>      ⅟₄ Red</a:t>
            </a:r>
            <a:r>
              <a:rPr lang="en-US" sz="2000" smtClean="0">
                <a:latin typeface="Arial" charset="0"/>
                <a:cs typeface="Arial" charset="0"/>
              </a:rPr>
              <a:t> ♂ </a:t>
            </a:r>
            <a:r>
              <a:rPr lang="en-GB" sz="2000" smtClean="0">
                <a:cs typeface="B Zar" pitchFamily="2" charset="-78"/>
              </a:rPr>
              <a:t>				⅟₄ white</a:t>
            </a:r>
            <a:r>
              <a:rPr lang="en-US" sz="2000" smtClean="0">
                <a:latin typeface="Arial" charset="0"/>
                <a:cs typeface="Arial" charset="0"/>
              </a:rPr>
              <a:t> ♀</a:t>
            </a:r>
            <a:endParaRPr lang="en-US" sz="2000" smtClean="0">
              <a:cs typeface="B Zar" pitchFamily="2" charset="-78"/>
            </a:endParaRP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cs typeface="B Zar" pitchFamily="2" charset="-78"/>
              </a:rPr>
              <a:t>      ⅟₄ white</a:t>
            </a:r>
            <a:r>
              <a:rPr lang="en-US" sz="2000" smtClean="0">
                <a:latin typeface="Arial" charset="0"/>
                <a:cs typeface="Arial" charset="0"/>
              </a:rPr>
              <a:t> ♂ </a:t>
            </a:r>
            <a:r>
              <a:rPr lang="en-GB" sz="2000" smtClean="0">
                <a:cs typeface="B Zar" pitchFamily="2" charset="-78"/>
              </a:rPr>
              <a:t>				⅟₄ Red</a:t>
            </a:r>
            <a:r>
              <a:rPr lang="en-US" sz="2000" smtClean="0">
                <a:latin typeface="Arial" charset="0"/>
                <a:cs typeface="Arial" charset="0"/>
              </a:rPr>
              <a:t> ♂ </a:t>
            </a:r>
            <a:endParaRPr lang="en-US" sz="2000" smtClean="0">
              <a:cs typeface="B Zar" pitchFamily="2" charset="-78"/>
            </a:endParaRP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cs typeface="B Zar" pitchFamily="2" charset="-78"/>
              </a:rPr>
              <a:t>						⅟₄ white</a:t>
            </a:r>
            <a:r>
              <a:rPr lang="en-US" sz="2000" smtClean="0">
                <a:latin typeface="Arial" charset="0"/>
                <a:cs typeface="Arial" charset="0"/>
              </a:rPr>
              <a:t> ♂ </a:t>
            </a:r>
            <a:endParaRPr lang="en-US" sz="2000" smtClean="0">
              <a:cs typeface="B Zar" pitchFamily="2" charset="-78"/>
            </a:endParaRPr>
          </a:p>
          <a:p>
            <a:pPr eaLnBrk="1" hangingPunct="1">
              <a:buFont typeface="Arial" charset="0"/>
              <a:buNone/>
            </a:pPr>
            <a:endParaRPr lang="en-US" sz="2000" smtClean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5226E-8F69-439D-A35F-E51A46AF692B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400800"/>
          </a:xfrm>
        </p:spPr>
        <p:txBody>
          <a:bodyPr rtlCol="0">
            <a:normAutofit fontScale="85000" lnSpcReduction="20000"/>
          </a:bodyPr>
          <a:lstStyle/>
          <a:p>
            <a:pPr marL="0" algn="just" rt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400" dirty="0" smtClean="0">
                <a:cs typeface="B Zar" pitchFamily="2" charset="-78"/>
              </a:rPr>
              <a:t>تفاوتهای فنوتیپی در </a:t>
            </a:r>
            <a:r>
              <a:rPr lang="en-GB" sz="2400" dirty="0" smtClean="0">
                <a:cs typeface="B Zar" pitchFamily="2" charset="-78"/>
              </a:rPr>
              <a:t>F₁</a:t>
            </a:r>
            <a:r>
              <a:rPr lang="fa-IR" sz="2400" dirty="0" smtClean="0">
                <a:cs typeface="B Zar" pitchFamily="2" charset="-78"/>
              </a:rPr>
              <a:t> و </a:t>
            </a:r>
            <a:r>
              <a:rPr lang="en-GB" sz="2400" dirty="0" smtClean="0">
                <a:cs typeface="B Zar" pitchFamily="2" charset="-78"/>
              </a:rPr>
              <a:t>F₂</a:t>
            </a:r>
            <a:r>
              <a:rPr lang="fa-IR" sz="2400" dirty="0" smtClean="0">
                <a:cs typeface="B Zar" pitchFamily="2" charset="-78"/>
              </a:rPr>
              <a:t> مشخصاً مربوط به این است که آیا والد چشم سفید نر است یا ماده . مورگان این مساله را به تفاوت های بین کروموزوم های نر و ماده ربط داد و گفت یک جفت از کرومزوم ها مربوط به جنسیت است و در زن بصورت “</a:t>
            </a:r>
            <a:r>
              <a:rPr lang="en-GB" sz="2400" dirty="0" smtClean="0">
                <a:cs typeface="B Zar" pitchFamily="2" charset="-78"/>
              </a:rPr>
              <a:t>XX</a:t>
            </a:r>
            <a:r>
              <a:rPr lang="fa-IR" sz="2400" dirty="0" smtClean="0">
                <a:cs typeface="B Zar" pitchFamily="2" charset="-78"/>
              </a:rPr>
              <a:t>" و در مرد بصورت “</a:t>
            </a:r>
            <a:r>
              <a:rPr lang="en-GB" sz="2400" dirty="0" smtClean="0">
                <a:cs typeface="B Zar" pitchFamily="2" charset="-78"/>
              </a:rPr>
              <a:t>XY</a:t>
            </a:r>
            <a:r>
              <a:rPr lang="fa-IR" sz="2400" dirty="0" smtClean="0">
                <a:cs typeface="B Zar" pitchFamily="2" charset="-78"/>
              </a:rPr>
              <a:t>" می باشد. در مثال مذکور ژنها فقط بر روی کروموزوم </a:t>
            </a:r>
            <a:r>
              <a:rPr lang="en-GB" sz="2400" dirty="0" smtClean="0">
                <a:cs typeface="B Zar" pitchFamily="2" charset="-78"/>
              </a:rPr>
              <a:t>X</a:t>
            </a:r>
            <a:r>
              <a:rPr lang="fa-IR" sz="2400" dirty="0" smtClean="0">
                <a:cs typeface="B Zar" pitchFamily="2" charset="-78"/>
              </a:rPr>
              <a:t> است 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cs typeface="B Zar" pitchFamily="2" charset="-78"/>
              </a:rPr>
              <a:t>P: 		</a:t>
            </a:r>
            <a:r>
              <a:rPr lang="en-US" sz="2800" b="1" baseline="30000" dirty="0" smtClean="0">
                <a:cs typeface="B Zar" pitchFamily="2" charset="-78"/>
              </a:rPr>
              <a:t>R</a:t>
            </a:r>
            <a:r>
              <a:rPr lang="en-US" sz="2000" b="1" dirty="0" smtClean="0">
                <a:cs typeface="B Zar" pitchFamily="2" charset="-78"/>
              </a:rPr>
              <a:t>	X	</a:t>
            </a:r>
            <a:r>
              <a:rPr lang="en-US" sz="2800" b="1" baseline="30000" dirty="0" smtClean="0">
                <a:cs typeface="B Zar" pitchFamily="2" charset="-78"/>
              </a:rPr>
              <a:t>r</a:t>
            </a:r>
            <a:r>
              <a:rPr lang="en-US" sz="2000" b="1" dirty="0" smtClean="0">
                <a:cs typeface="B Zar" pitchFamily="2" charset="-78"/>
              </a:rPr>
              <a:t>			</a:t>
            </a:r>
            <a:r>
              <a:rPr lang="en-US" sz="2800" b="1" baseline="30000" dirty="0" smtClean="0">
                <a:cs typeface="B Zar" pitchFamily="2" charset="-78"/>
              </a:rPr>
              <a:t>r</a:t>
            </a:r>
            <a:r>
              <a:rPr lang="en-US" sz="2000" b="1" dirty="0" smtClean="0">
                <a:cs typeface="B Zar" pitchFamily="2" charset="-78"/>
              </a:rPr>
              <a:t>	X	</a:t>
            </a:r>
            <a:r>
              <a:rPr lang="en-US" sz="2800" b="1" baseline="30000" dirty="0" smtClean="0">
                <a:cs typeface="B Zar" pitchFamily="2" charset="-78"/>
              </a:rPr>
              <a:t>R</a:t>
            </a:r>
            <a:endParaRPr lang="en-US" sz="2000" b="1" baseline="30000" dirty="0" smtClean="0">
              <a:cs typeface="B Zar" pitchFamily="2" charset="-78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cs typeface="B Zar" pitchFamily="2" charset="-78"/>
              </a:rPr>
              <a:t>		</a:t>
            </a:r>
            <a:r>
              <a:rPr lang="en-US" sz="2800" b="1" baseline="-25000" dirty="0" smtClean="0">
                <a:cs typeface="B Zar" pitchFamily="2" charset="-78"/>
              </a:rPr>
              <a:t>R</a:t>
            </a:r>
            <a:r>
              <a:rPr lang="en-US" sz="2000" b="1" dirty="0" smtClean="0">
                <a:cs typeface="B Zar" pitchFamily="2" charset="-78"/>
              </a:rPr>
              <a:t>					</a:t>
            </a:r>
            <a:r>
              <a:rPr lang="en-US" sz="2800" b="1" baseline="-25000" dirty="0" smtClean="0">
                <a:cs typeface="B Zar" pitchFamily="2" charset="-78"/>
              </a:rPr>
              <a:t>r</a:t>
            </a:r>
            <a:r>
              <a:rPr lang="en-US" sz="2000" b="1" dirty="0" smtClean="0">
                <a:cs typeface="B Zar" pitchFamily="2" charset="-78"/>
              </a:rPr>
              <a:t>		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cs typeface="B Zar" pitchFamily="2" charset="-78"/>
              </a:rPr>
              <a:t>F</a:t>
            </a:r>
            <a:r>
              <a:rPr lang="en-US" sz="2000" b="1" baseline="-25000" dirty="0" smtClean="0">
                <a:cs typeface="B Zar" pitchFamily="2" charset="-78"/>
              </a:rPr>
              <a:t>1</a:t>
            </a:r>
            <a:r>
              <a:rPr lang="en-US" sz="2000" b="1" dirty="0" smtClean="0">
                <a:cs typeface="B Zar" pitchFamily="2" charset="-78"/>
              </a:rPr>
              <a:t>:		</a:t>
            </a:r>
            <a:r>
              <a:rPr lang="en-US" sz="2800" b="1" baseline="30000" dirty="0" smtClean="0">
                <a:cs typeface="B Zar" pitchFamily="2" charset="-78"/>
              </a:rPr>
              <a:t>R		</a:t>
            </a:r>
            <a:r>
              <a:rPr lang="en-US" sz="2800" b="1" baseline="30000" dirty="0" err="1" smtClean="0">
                <a:cs typeface="B Zar" pitchFamily="2" charset="-78"/>
              </a:rPr>
              <a:t>R</a:t>
            </a:r>
            <a:r>
              <a:rPr lang="en-US" sz="2800" b="1" baseline="30000" dirty="0" smtClean="0">
                <a:cs typeface="B Zar" pitchFamily="2" charset="-78"/>
              </a:rPr>
              <a:t>			</a:t>
            </a:r>
            <a:r>
              <a:rPr lang="en-US" sz="2800" b="1" baseline="30000" dirty="0" err="1" smtClean="0">
                <a:cs typeface="B Zar" pitchFamily="2" charset="-78"/>
              </a:rPr>
              <a:t>R</a:t>
            </a:r>
            <a:r>
              <a:rPr lang="en-US" sz="2800" b="1" baseline="30000" dirty="0" smtClean="0">
                <a:cs typeface="B Zar" pitchFamily="2" charset="-78"/>
              </a:rPr>
              <a:t>		</a:t>
            </a:r>
            <a:r>
              <a:rPr lang="en-US" sz="2800" b="1" baseline="30000" dirty="0" err="1" smtClean="0">
                <a:cs typeface="B Zar" pitchFamily="2" charset="-78"/>
              </a:rPr>
              <a:t>r</a:t>
            </a:r>
            <a:r>
              <a:rPr lang="en-US" sz="2000" b="1" baseline="-25000" dirty="0" smtClean="0">
                <a:cs typeface="B Zar" pitchFamily="2" charset="-78"/>
              </a:rPr>
              <a:t>	</a:t>
            </a:r>
            <a:r>
              <a:rPr lang="en-US" sz="2800" b="1" baseline="-25000" dirty="0" smtClean="0">
                <a:cs typeface="B Zar" pitchFamily="2" charset="-78"/>
              </a:rPr>
              <a:t>r					</a:t>
            </a:r>
            <a:r>
              <a:rPr lang="en-US" sz="2800" b="1" baseline="-25000" dirty="0" err="1" smtClean="0">
                <a:cs typeface="B Zar" pitchFamily="2" charset="-78"/>
              </a:rPr>
              <a:t>r</a:t>
            </a:r>
            <a:endParaRPr lang="fa-IR" sz="2000" b="1" baseline="-25000" dirty="0" smtClean="0">
              <a:cs typeface="B Zar" pitchFamily="2" charset="-78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cs typeface="B Zar" pitchFamily="2" charset="-78"/>
              </a:rPr>
              <a:t>F</a:t>
            </a:r>
            <a:r>
              <a:rPr lang="en-US" sz="2000" b="1" baseline="-25000" dirty="0" smtClean="0">
                <a:cs typeface="B Zar" pitchFamily="2" charset="-78"/>
              </a:rPr>
              <a:t>2</a:t>
            </a:r>
            <a:r>
              <a:rPr lang="en-US" sz="2000" b="1" dirty="0" smtClean="0">
                <a:cs typeface="B Zar" pitchFamily="2" charset="-78"/>
              </a:rPr>
              <a:t>:		</a:t>
            </a:r>
            <a:endParaRPr lang="fa-IR" sz="2000" b="1" dirty="0" smtClean="0">
              <a:cs typeface="B Zar" pitchFamily="2" charset="-78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a-IR" sz="2000" dirty="0" smtClean="0">
              <a:cs typeface="B Zar" pitchFamily="2" charset="-78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a-IR" sz="2000" dirty="0" smtClean="0">
              <a:cs typeface="B Zar" pitchFamily="2" charset="-78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cs typeface="B Zar" pitchFamily="2" charset="-78"/>
            </a:endParaRPr>
          </a:p>
          <a:p>
            <a:pPr algn="just" rt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a-IR" sz="2000" dirty="0" smtClean="0">
              <a:cs typeface="B Zar" pitchFamily="2" charset="-78"/>
            </a:endParaRPr>
          </a:p>
          <a:p>
            <a:pPr algn="just" rt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000" dirty="0" smtClean="0">
                <a:cs typeface="B Zar" pitchFamily="2" charset="-78"/>
              </a:rPr>
              <a:t> </a:t>
            </a:r>
            <a:r>
              <a:rPr lang="en-GB" sz="2000" dirty="0" smtClean="0">
                <a:cs typeface="B Zar" pitchFamily="2" charset="-78"/>
              </a:rPr>
              <a:t>Heterogametic Sex</a:t>
            </a:r>
            <a:r>
              <a:rPr lang="fa-IR" sz="2000" dirty="0" smtClean="0">
                <a:cs typeface="B Zar" pitchFamily="2" charset="-78"/>
              </a:rPr>
              <a:t> : موجودی که دو نوع گامت نسبت به کروموزومهای جنسی تولید می کند .</a:t>
            </a:r>
            <a:endParaRPr lang="en-US" sz="2000" dirty="0" smtClean="0">
              <a:cs typeface="B Zar" pitchFamily="2" charset="-78"/>
            </a:endParaRPr>
          </a:p>
          <a:p>
            <a:pPr algn="just" rt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cs typeface="B Zar" pitchFamily="2" charset="-78"/>
              </a:rPr>
              <a:t>Homogametic Sex</a:t>
            </a:r>
            <a:r>
              <a:rPr lang="fa-IR" sz="2000" dirty="0" smtClean="0">
                <a:cs typeface="B Zar" pitchFamily="2" charset="-78"/>
              </a:rPr>
              <a:t> : موجودی که یک نوع گامت نسبت به کروموزومهای جنسی تولید می کند .</a:t>
            </a:r>
            <a:endParaRPr lang="en-US" sz="2000" dirty="0" smtClean="0">
              <a:cs typeface="B Zar" pitchFamily="2" charset="-78"/>
            </a:endParaRPr>
          </a:p>
          <a:p>
            <a:pPr algn="just" rt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err="1" smtClean="0">
                <a:cs typeface="B Zar" pitchFamily="2" charset="-78"/>
              </a:rPr>
              <a:t>Hemizygous</a:t>
            </a:r>
            <a:r>
              <a:rPr lang="fa-IR" sz="2000" dirty="0" smtClean="0">
                <a:cs typeface="B Zar" pitchFamily="2" charset="-78"/>
              </a:rPr>
              <a:t> : به موجود </a:t>
            </a:r>
            <a:r>
              <a:rPr lang="en-GB" sz="2000" dirty="0" smtClean="0">
                <a:cs typeface="B Zar" pitchFamily="2" charset="-78"/>
              </a:rPr>
              <a:t>Heterogametic</a:t>
            </a:r>
            <a:r>
              <a:rPr lang="fa-IR" sz="2000" dirty="0" smtClean="0">
                <a:cs typeface="B Zar" pitchFamily="2" charset="-78"/>
              </a:rPr>
              <a:t> گفته می شود، چون تنها یک آلل از یک ژن در آن موجود، وجود دارد .</a:t>
            </a:r>
            <a:endParaRPr lang="en-US" sz="2000" dirty="0" smtClean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19FCC-4D2E-40FA-80F1-1D6E68E2E2D4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3429000"/>
          <a:ext cx="25146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920"/>
                <a:gridCol w="502920"/>
                <a:gridCol w="502920"/>
                <a:gridCol w="502920"/>
                <a:gridCol w="502920"/>
              </a:tblGrid>
              <a:tr h="3200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R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R</a:t>
                      </a:r>
                      <a:endParaRPr lang="en-US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-25000" dirty="0" smtClean="0"/>
                        <a:t>R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R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r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-25000" dirty="0" smtClean="0"/>
                        <a:t>r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0" y="3429000"/>
          <a:ext cx="25146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920"/>
                <a:gridCol w="502920"/>
                <a:gridCol w="502920"/>
                <a:gridCol w="502920"/>
                <a:gridCol w="502920"/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R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R</a:t>
                      </a:r>
                      <a:endParaRPr lang="en-US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-25000" dirty="0" smtClean="0"/>
                        <a:t>r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r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r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-25000" dirty="0" smtClean="0"/>
                        <a:t>r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143000" y="22860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24384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6800" y="30480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32004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95600" y="22860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2436813"/>
            <a:ext cx="304800" cy="15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200400" y="2438400"/>
            <a:ext cx="7620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48000" y="3198813"/>
            <a:ext cx="304800" cy="15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276600" y="3200400"/>
            <a:ext cx="7620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71800" y="30480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67000" y="3656013"/>
            <a:ext cx="304800" cy="15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895600" y="3657600"/>
            <a:ext cx="7620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58000" y="3657600"/>
            <a:ext cx="3048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086600" y="3659188"/>
            <a:ext cx="7620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600200" y="3960813"/>
            <a:ext cx="533400" cy="15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00200" y="4113213"/>
            <a:ext cx="533400" cy="15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76400" y="4722813"/>
            <a:ext cx="533400" cy="15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76400" y="4875213"/>
            <a:ext cx="533400" cy="15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43200" y="4113213"/>
            <a:ext cx="304800" cy="15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67000" y="39624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971800" y="4114800"/>
            <a:ext cx="7620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743200" y="4875213"/>
            <a:ext cx="304800" cy="15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667000" y="47244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971800" y="4876800"/>
            <a:ext cx="7620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00200" y="3732213"/>
            <a:ext cx="533400" cy="15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90600" y="40386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90600" y="48006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81600" y="40386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181600" y="48006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91200" y="37338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943600" y="39624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43600" y="41148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19800" y="47244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019800" y="48768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6600" y="4114800"/>
            <a:ext cx="3048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10400" y="3963988"/>
            <a:ext cx="533400" cy="15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7315200" y="4116388"/>
            <a:ext cx="7620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086600" y="4876800"/>
            <a:ext cx="3048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010400" y="4725988"/>
            <a:ext cx="533400" cy="15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7315200" y="4878388"/>
            <a:ext cx="7620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715000" y="22860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715000" y="24384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467600" y="22860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543800" y="2436813"/>
            <a:ext cx="304800" cy="15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7772400" y="2438400"/>
            <a:ext cx="7620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15000" y="30480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715000" y="32004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696200" y="3198813"/>
            <a:ext cx="304800" cy="158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7924800" y="3200400"/>
            <a:ext cx="76200" cy="76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620000" y="3048000"/>
            <a:ext cx="5334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5F01E-4910-4CF2-BD6C-B38C1C8B0850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51148-70AA-4C87-B6CD-5EAB6170391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2"/>
          <a:srcRect b="3192"/>
          <a:stretch>
            <a:fillRect/>
          </a:stretch>
        </p:blipFill>
        <p:spPr bwMode="auto">
          <a:xfrm>
            <a:off x="311150" y="381000"/>
            <a:ext cx="42608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35"/>
          <p:cNvPicPr>
            <a:picLocks noChangeAspect="1" noChangeArrowheads="1"/>
          </p:cNvPicPr>
          <p:nvPr/>
        </p:nvPicPr>
        <p:blipFill>
          <a:blip r:embed="rId3"/>
          <a:srcRect b="3714"/>
          <a:stretch>
            <a:fillRect/>
          </a:stretch>
        </p:blipFill>
        <p:spPr bwMode="auto">
          <a:xfrm>
            <a:off x="4724400" y="381000"/>
            <a:ext cx="4114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5D2BC-C05E-4C23-8AA7-EF753BC6235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114800" y="228600"/>
            <a:ext cx="48006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در جانوران مختلف حالتهای متفاوتی از این سیستم پیدا شده است :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*حالت </a:t>
            </a:r>
            <a:r>
              <a:rPr lang="en-US" sz="2400">
                <a:latin typeface="Calibri" pitchFamily="34" charset="0"/>
                <a:cs typeface="B Zar" pitchFamily="2" charset="-78"/>
              </a:rPr>
              <a:t> </a:t>
            </a:r>
            <a:r>
              <a:rPr lang="en-GB" sz="2400">
                <a:latin typeface="Calibri" pitchFamily="34" charset="0"/>
                <a:cs typeface="B Zar" pitchFamily="2" charset="-78"/>
              </a:rPr>
              <a:t>XO</a:t>
            </a:r>
            <a:r>
              <a:rPr lang="fa-IR" sz="2400">
                <a:latin typeface="Calibri" pitchFamily="34" charset="0"/>
                <a:cs typeface="B Zar" pitchFamily="2" charset="-78"/>
              </a:rPr>
              <a:t>در بسیاری از گونه های حشرات مشاهده شده است ، در این سیستم کرومزوم </a:t>
            </a:r>
            <a:r>
              <a:rPr lang="en-US" sz="2400">
                <a:latin typeface="Calibri" pitchFamily="34" charset="0"/>
                <a:cs typeface="B Zar" pitchFamily="2" charset="-78"/>
              </a:rPr>
              <a:t>Y</a:t>
            </a:r>
            <a:r>
              <a:rPr lang="fa-IR" sz="2400">
                <a:latin typeface="Calibri" pitchFamily="34" charset="0"/>
                <a:cs typeface="B Zar" pitchFamily="2" charset="-78"/>
              </a:rPr>
              <a:t> وجود ندارد . در بعضی از موجودات با سیستم </a:t>
            </a:r>
            <a:r>
              <a:rPr lang="en-GB" sz="2400">
                <a:latin typeface="Calibri" pitchFamily="34" charset="0"/>
                <a:cs typeface="B Zar" pitchFamily="2" charset="-78"/>
              </a:rPr>
              <a:t>XO</a:t>
            </a:r>
            <a:r>
              <a:rPr lang="fa-IR" sz="2400">
                <a:latin typeface="Calibri" pitchFamily="34" charset="0"/>
                <a:cs typeface="B Zar" pitchFamily="2" charset="-78"/>
              </a:rPr>
              <a:t> ، ماده </a:t>
            </a:r>
            <a:r>
              <a:rPr lang="en-GB" sz="2400">
                <a:latin typeface="Calibri" pitchFamily="34" charset="0"/>
                <a:cs typeface="B Zar" pitchFamily="2" charset="-78"/>
              </a:rPr>
              <a:t>Heterogametic</a:t>
            </a:r>
            <a:r>
              <a:rPr lang="fa-IR" sz="2400">
                <a:latin typeface="Calibri" pitchFamily="34" charset="0"/>
                <a:cs typeface="B Zar" pitchFamily="2" charset="-78"/>
              </a:rPr>
              <a:t> و نر </a:t>
            </a:r>
            <a:r>
              <a:rPr lang="en-GB" sz="2400">
                <a:latin typeface="Calibri" pitchFamily="34" charset="0"/>
                <a:cs typeface="B Zar" pitchFamily="2" charset="-78"/>
              </a:rPr>
              <a:t>Homo</a:t>
            </a:r>
            <a:r>
              <a:rPr lang="fa-IR" sz="2400">
                <a:latin typeface="Calibri" pitchFamily="34" charset="0"/>
                <a:cs typeface="B Zar" pitchFamily="2" charset="-78"/>
              </a:rPr>
              <a:t> می باشد.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*حالت </a:t>
            </a:r>
            <a:r>
              <a:rPr lang="en-US" sz="2400">
                <a:latin typeface="Calibri" pitchFamily="34" charset="0"/>
                <a:cs typeface="B Zar" pitchFamily="2" charset="-78"/>
              </a:rPr>
              <a:t> </a:t>
            </a:r>
            <a:r>
              <a:rPr lang="en-GB" sz="2400">
                <a:latin typeface="Calibri" pitchFamily="34" charset="0"/>
                <a:cs typeface="B Zar" pitchFamily="2" charset="-78"/>
              </a:rPr>
              <a:t>ZW</a:t>
            </a:r>
            <a:r>
              <a:rPr lang="fa-IR" sz="2400">
                <a:latin typeface="Calibri" pitchFamily="34" charset="0"/>
                <a:cs typeface="B Zar" pitchFamily="2" charset="-78"/>
              </a:rPr>
              <a:t>در پرندگان وجود دارد ، که شبیه سیستم </a:t>
            </a:r>
            <a:r>
              <a:rPr lang="en-GB" sz="2400">
                <a:latin typeface="Calibri" pitchFamily="34" charset="0"/>
                <a:cs typeface="B Zar" pitchFamily="2" charset="-78"/>
              </a:rPr>
              <a:t>XY</a:t>
            </a:r>
            <a:r>
              <a:rPr lang="fa-IR" sz="2400">
                <a:latin typeface="Calibri" pitchFamily="34" charset="0"/>
                <a:cs typeface="B Zar" pitchFamily="2" charset="-78"/>
              </a:rPr>
              <a:t> است ، با این تفاوت که ماده </a:t>
            </a:r>
            <a:r>
              <a:rPr lang="en-GB" sz="2400">
                <a:latin typeface="Calibri" pitchFamily="34" charset="0"/>
                <a:cs typeface="B Zar" pitchFamily="2" charset="-78"/>
              </a:rPr>
              <a:t>Heterogametic</a:t>
            </a:r>
            <a:r>
              <a:rPr lang="fa-IR" sz="2400">
                <a:latin typeface="Calibri" pitchFamily="34" charset="0"/>
                <a:cs typeface="B Zar" pitchFamily="2" charset="-78"/>
              </a:rPr>
              <a:t> است .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>
                <a:latin typeface="Calibri" pitchFamily="34" charset="0"/>
                <a:cs typeface="B Zar" pitchFamily="2" charset="-78"/>
              </a:rPr>
              <a:t>*در انسان حدود بیش از 200 صفت را به کرومزوم </a:t>
            </a:r>
            <a:r>
              <a:rPr lang="en-GB" sz="2400">
                <a:latin typeface="Calibri" pitchFamily="34" charset="0"/>
                <a:cs typeface="B Zar" pitchFamily="2" charset="-78"/>
              </a:rPr>
              <a:t>x</a:t>
            </a:r>
            <a:r>
              <a:rPr lang="fa-IR" sz="2400">
                <a:latin typeface="Calibri" pitchFamily="34" charset="0"/>
                <a:cs typeface="B Zar" pitchFamily="2" charset="-78"/>
              </a:rPr>
              <a:t> مربوط دانسته اند ، از جمله کوررنگی و هموفیلی .</a:t>
            </a:r>
            <a:endParaRPr lang="en-US" sz="2400">
              <a:latin typeface="Calibri" pitchFamily="34" charset="0"/>
              <a:cs typeface="B Zar" pitchFamily="2" charset="-78"/>
            </a:endParaRPr>
          </a:p>
          <a:p>
            <a:pPr algn="just" rtl="1"/>
            <a:endParaRPr lang="en-US" sz="2400">
              <a:latin typeface="Calibri" pitchFamily="34" charset="0"/>
              <a:cs typeface="B Zar" pitchFamily="2" charset="-78"/>
            </a:endParaRPr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611D7-6A40-4E88-885F-1222E751713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757238"/>
            <a:ext cx="8610600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latin typeface="+mn-lt"/>
                <a:cs typeface="B Zar" pitchFamily="2" charset="-78"/>
              </a:rPr>
              <a:t>درصد ترکیبات </a:t>
            </a:r>
            <a:r>
              <a:rPr lang="fa-IR" sz="2800" dirty="0">
                <a:latin typeface="+mn-lt"/>
                <a:cs typeface="B Zar" pitchFamily="2" charset="-78"/>
              </a:rPr>
              <a:t>جدید</a:t>
            </a:r>
            <a:r>
              <a:rPr lang="en-US" sz="2800" dirty="0">
                <a:latin typeface="+mn-lt"/>
                <a:cs typeface="B Zar" pitchFamily="2" charset="-78"/>
              </a:rPr>
              <a:t> </a:t>
            </a:r>
            <a:r>
              <a:rPr lang="fa-IR" sz="2800" dirty="0">
                <a:latin typeface="+mn-lt"/>
                <a:cs typeface="B Zar" pitchFamily="2" charset="-78"/>
              </a:rPr>
              <a:t>(</a:t>
            </a:r>
            <a:r>
              <a:rPr lang="en-GB" sz="2800" dirty="0">
                <a:latin typeface="+mn-lt"/>
                <a:cs typeface="B Zar" pitchFamily="2" charset="-78"/>
              </a:rPr>
              <a:t>Recombinant</a:t>
            </a:r>
            <a:r>
              <a:rPr lang="fa-IR" sz="2800" dirty="0">
                <a:latin typeface="+mn-lt"/>
                <a:cs typeface="B Zar" pitchFamily="2" charset="-78"/>
              </a:rPr>
              <a:t>) بین دو ژن همیشه از %50 کمتر یا مساوی%50 می باشد.</a:t>
            </a:r>
            <a:endParaRPr lang="en-US" sz="2800" dirty="0">
              <a:latin typeface="+mn-lt"/>
              <a:cs typeface="B Zar" pitchFamily="2" charset="-78"/>
            </a:endParaRPr>
          </a:p>
          <a:p>
            <a:pPr algn="just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latin typeface="+mn-lt"/>
                <a:cs typeface="B Zar" pitchFamily="2" charset="-78"/>
              </a:rPr>
              <a:t>اگر مساوی %50 </a:t>
            </a:r>
            <a:r>
              <a:rPr lang="fa-IR" sz="2800" dirty="0">
                <a:latin typeface="+mn-lt"/>
                <a:cs typeface="B Zar" pitchFamily="2" charset="-78"/>
              </a:rPr>
              <a:t>باشد، </a:t>
            </a:r>
            <a:r>
              <a:rPr lang="fa-IR" sz="2800" dirty="0">
                <a:latin typeface="+mn-lt"/>
                <a:cs typeface="B Zar" pitchFamily="2" charset="-78"/>
              </a:rPr>
              <a:t>مثل وقتی است که روی کروموزوم های مختلف قرار</a:t>
            </a:r>
            <a:r>
              <a:rPr lang="en-US" sz="2800" dirty="0">
                <a:latin typeface="+mn-lt"/>
                <a:cs typeface="B Zar" pitchFamily="2" charset="-78"/>
              </a:rPr>
              <a:t> </a:t>
            </a:r>
            <a:r>
              <a:rPr lang="fa-IR" sz="2800" dirty="0">
                <a:latin typeface="+mn-lt"/>
                <a:cs typeface="B Zar" pitchFamily="2" charset="-78"/>
              </a:rPr>
              <a:t>گرفته اند.</a:t>
            </a: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latin typeface="+mn-lt"/>
                <a:cs typeface="B Zar" pitchFamily="2" charset="-78"/>
              </a:rPr>
              <a:t> یعنی:			</a:t>
            </a:r>
            <a:r>
              <a:rPr lang="fa-IR" sz="2800" dirty="0">
                <a:solidFill>
                  <a:srgbClr val="0000FF"/>
                </a:solidFill>
                <a:latin typeface="+mn-lt"/>
                <a:cs typeface="B Zar" pitchFamily="2" charset="-78"/>
              </a:rPr>
              <a:t>"</a:t>
            </a:r>
            <a:r>
              <a:rPr lang="en-GB" sz="2800" dirty="0">
                <a:solidFill>
                  <a:srgbClr val="0000FF"/>
                </a:solidFill>
                <a:latin typeface="+mn-lt"/>
                <a:cs typeface="B Zar" pitchFamily="2" charset="-78"/>
              </a:rPr>
              <a:t>Assorting independently </a:t>
            </a:r>
            <a:r>
              <a:rPr lang="fa-IR" sz="2800" dirty="0">
                <a:solidFill>
                  <a:srgbClr val="0000FF"/>
                </a:solidFill>
                <a:latin typeface="+mn-lt"/>
                <a:cs typeface="B Zar" pitchFamily="2" charset="-78"/>
              </a:rPr>
              <a:t>"</a:t>
            </a:r>
            <a:endParaRPr lang="en-US" sz="2800" dirty="0">
              <a:solidFill>
                <a:srgbClr val="0000FF"/>
              </a:solidFill>
              <a:latin typeface="+mn-lt"/>
              <a:cs typeface="B Zar" pitchFamily="2" charset="-78"/>
            </a:endParaRPr>
          </a:p>
          <a:p>
            <a:pPr algn="just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spc="-30" dirty="0">
                <a:latin typeface="+mn-lt"/>
                <a:cs typeface="B Zar" pitchFamily="2" charset="-78"/>
              </a:rPr>
              <a:t>دلیل اینکه نمی تواند ترکیبات جدید بیش از %50 </a:t>
            </a:r>
            <a:r>
              <a:rPr lang="fa-IR" sz="2800" spc="-30" dirty="0">
                <a:latin typeface="+mn-lt"/>
                <a:cs typeface="B Zar" pitchFamily="2" charset="-78"/>
              </a:rPr>
              <a:t>باشد، </a:t>
            </a:r>
            <a:r>
              <a:rPr lang="fa-IR" sz="2800" spc="-30" dirty="0">
                <a:latin typeface="+mn-lt"/>
                <a:cs typeface="B Zar" pitchFamily="2" charset="-78"/>
              </a:rPr>
              <a:t>این است که در </a:t>
            </a:r>
            <a:r>
              <a:rPr lang="en-US" sz="2800" spc="-30" dirty="0">
                <a:latin typeface="+mn-lt"/>
                <a:cs typeface="B Zar" pitchFamily="2" charset="-78"/>
              </a:rPr>
              <a:t>                </a:t>
            </a:r>
            <a:r>
              <a:rPr lang="en-GB" sz="2800" spc="-30" dirty="0">
                <a:latin typeface="+mn-lt"/>
                <a:cs typeface="B Zar" pitchFamily="2" charset="-78"/>
              </a:rPr>
              <a:t>Prophase </a:t>
            </a:r>
            <a:r>
              <a:rPr lang="fa-IR" sz="2800" spc="-30" dirty="0">
                <a:latin typeface="+mn-lt"/>
                <a:cs typeface="B Zar" pitchFamily="2" charset="-78"/>
              </a:rPr>
              <a:t>(پروفاز</a:t>
            </a:r>
            <a:r>
              <a:rPr lang="fa-IR" sz="2800" spc="-30" dirty="0">
                <a:latin typeface="+mn-lt"/>
                <a:cs typeface="B Zar" pitchFamily="2" charset="-78"/>
              </a:rPr>
              <a:t>)، </a:t>
            </a:r>
            <a:r>
              <a:rPr lang="en-GB" sz="2800" dirty="0">
                <a:latin typeface="+mn-lt"/>
                <a:cs typeface="B Zar" pitchFamily="2" charset="-78"/>
              </a:rPr>
              <a:t>Crossing over </a:t>
            </a:r>
            <a:r>
              <a:rPr lang="fa-IR" sz="2800" dirty="0">
                <a:latin typeface="+mn-lt"/>
                <a:cs typeface="B Zar" pitchFamily="2" charset="-78"/>
              </a:rPr>
              <a:t> بین </a:t>
            </a:r>
            <a:r>
              <a:rPr lang="fa-IR" sz="2800" dirty="0">
                <a:latin typeface="+mn-lt"/>
                <a:cs typeface="B Zar" pitchFamily="2" charset="-78"/>
              </a:rPr>
              <a:t>دو کروماتید غیر خواهری است و دو کروماتید دیگر در این فرایند دخیل </a:t>
            </a:r>
            <a:r>
              <a:rPr lang="fa-IR" sz="2800" dirty="0">
                <a:latin typeface="+mn-lt"/>
                <a:cs typeface="B Zar" pitchFamily="2" charset="-78"/>
              </a:rPr>
              <a:t>نیستند و اگر هم دخیل باشند امکان عدم وقوع کراس اور در سلول های دیگر نیز وجود دارد.</a:t>
            </a:r>
            <a:endParaRPr lang="en-US" sz="2800" dirty="0">
              <a:latin typeface="+mn-lt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912"/>
          <a:stretch>
            <a:fillRect/>
          </a:stretch>
        </p:blipFill>
        <p:spPr>
          <a:xfrm>
            <a:off x="0" y="0"/>
            <a:ext cx="9169400" cy="6858000"/>
          </a:xfr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BD51C-AED4-464E-98A6-D874D6786EE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8915400" cy="6096000"/>
          </a:xfrm>
        </p:spPr>
        <p:txBody>
          <a:bodyPr/>
          <a:lstStyle/>
          <a:p>
            <a:pPr marL="0" indent="0" algn="just" rtl="1" eaLnBrk="1" hangingPunct="1">
              <a:lnSpc>
                <a:spcPct val="150000"/>
              </a:lnSpc>
              <a:buFont typeface="Arial" charset="0"/>
              <a:buNone/>
            </a:pPr>
            <a:r>
              <a:rPr lang="en-GB" sz="2800" smtClean="0">
                <a:cs typeface="B Zar" pitchFamily="2" charset="-78"/>
              </a:rPr>
              <a:t>Multiple C</a:t>
            </a:r>
            <a:r>
              <a:rPr lang="en-US" sz="2800" smtClean="0">
                <a:cs typeface="B Zar" pitchFamily="2" charset="-78"/>
              </a:rPr>
              <a:t>ross </a:t>
            </a:r>
            <a:r>
              <a:rPr lang="en-GB" sz="2800" smtClean="0">
                <a:cs typeface="B Zar" pitchFamily="2" charset="-78"/>
              </a:rPr>
              <a:t>over</a:t>
            </a:r>
            <a:r>
              <a:rPr lang="fa-IR" sz="2800" smtClean="0">
                <a:cs typeface="B Zar" pitchFamily="2" charset="-78"/>
              </a:rPr>
              <a:t>: وقتی است که دو یا سه و یا بیشتر از آن تعویض بین کروموزومهای غیر خواهری در اثر چندین کراس آور، صورت گیرد.</a:t>
            </a:r>
            <a:endParaRPr lang="en-US" sz="2800" smtClean="0">
              <a:cs typeface="B Zar" pitchFamily="2" charset="-78"/>
            </a:endParaRPr>
          </a:p>
          <a:p>
            <a:pPr marL="0" indent="0" algn="just" rtl="1" eaLnBrk="1" hangingPunct="1">
              <a:lnSpc>
                <a:spcPct val="150000"/>
              </a:lnSpc>
              <a:buFont typeface="Arial" charset="0"/>
              <a:buNone/>
            </a:pPr>
            <a:r>
              <a:rPr lang="fa-IR" sz="2800" smtClean="0">
                <a:cs typeface="B Zar" pitchFamily="2" charset="-78"/>
              </a:rPr>
              <a:t>اگر ژن دیگری در بین یک </a:t>
            </a:r>
            <a:r>
              <a:rPr lang="en-GB" sz="2800" smtClean="0">
                <a:cs typeface="B Zar" pitchFamily="2" charset="-78"/>
              </a:rPr>
              <a:t>Double Cross</a:t>
            </a:r>
            <a:r>
              <a:rPr lang="fa-IR" sz="2800" smtClean="0">
                <a:cs typeface="B Zar" pitchFamily="2" charset="-78"/>
              </a:rPr>
              <a:t> نباشد ، تغییری حاصل نشده و در در فرزندان </a:t>
            </a:r>
            <a:r>
              <a:rPr lang="en-GB" sz="2800" smtClean="0">
                <a:cs typeface="B Zar" pitchFamily="2" charset="-78"/>
              </a:rPr>
              <a:t>Cross over</a:t>
            </a:r>
            <a:r>
              <a:rPr lang="fa-IR" sz="2800" smtClean="0">
                <a:cs typeface="B Zar" pitchFamily="2" charset="-78"/>
              </a:rPr>
              <a:t> صورت گرفته مشاهده نخواهد شد.</a:t>
            </a:r>
            <a:endParaRPr lang="en-US" sz="2800" smtClean="0">
              <a:cs typeface="B Zar" pitchFamily="2" charset="-78"/>
            </a:endParaRPr>
          </a:p>
          <a:p>
            <a:pPr marL="0" indent="0" algn="just" rtl="1" eaLnBrk="1" hangingPunct="1">
              <a:lnSpc>
                <a:spcPct val="150000"/>
              </a:lnSpc>
              <a:buFont typeface="Arial" charset="0"/>
              <a:buNone/>
            </a:pPr>
            <a:r>
              <a:rPr lang="fa-IR" sz="2800" smtClean="0">
                <a:cs typeface="B Zar" pitchFamily="2" charset="-78"/>
              </a:rPr>
              <a:t>این باعث تخمین فاصله دو ژن کمتر از آن فاصله ای که هست می گردد و این خود یکی از عوامل انحراف از قانون کلی است.</a:t>
            </a:r>
            <a:endParaRPr lang="en-US" sz="2800" smtClean="0">
              <a:cs typeface="B Zar" pitchFamily="2" charset="-78"/>
            </a:endParaRPr>
          </a:p>
          <a:p>
            <a:pPr marL="0" indent="0" algn="just" rtl="1" eaLnBrk="1" hangingPunct="1">
              <a:lnSpc>
                <a:spcPct val="150000"/>
              </a:lnSpc>
              <a:buFont typeface="Arial" charset="0"/>
              <a:buNone/>
            </a:pPr>
            <a:r>
              <a:rPr lang="fa-IR" sz="2800" smtClean="0">
                <a:cs typeface="B Zar" pitchFamily="2" charset="-78"/>
              </a:rPr>
              <a:t>با وجود ژن سوم بین این دو ژن می توان به </a:t>
            </a:r>
            <a:r>
              <a:rPr lang="en-GB" sz="2800" smtClean="0">
                <a:cs typeface="B Zar" pitchFamily="2" charset="-78"/>
              </a:rPr>
              <a:t>Cross over </a:t>
            </a:r>
            <a:r>
              <a:rPr lang="fa-IR" sz="2800" smtClean="0">
                <a:cs typeface="B Zar" pitchFamily="2" charset="-78"/>
              </a:rPr>
              <a:t> انجام شده پی برد و فاصله و ترتیب این ژنها را تعیین نمود که به "</a:t>
            </a:r>
            <a:r>
              <a:rPr lang="en-GB" sz="2800" smtClean="0">
                <a:cs typeface="B Zar" pitchFamily="2" charset="-78"/>
              </a:rPr>
              <a:t>Three – point mapping</a:t>
            </a:r>
            <a:r>
              <a:rPr lang="fa-IR" sz="2800" smtClean="0">
                <a:cs typeface="B Zar" pitchFamily="2" charset="-78"/>
              </a:rPr>
              <a:t>" معروف است.</a:t>
            </a:r>
            <a:endParaRPr lang="en-US" sz="2800" smtClean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16E95-0A46-45BA-9D81-A1CA6E56C975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3AC0D-0124-44AD-9212-D7F56CEFD4DD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9D41C-282D-4A54-806C-A0EC83C04E38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2A85-0E4E-4A37-AD42-6E61633A0655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819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11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 rtlCol="0">
            <a:noAutofit/>
          </a:bodyPr>
          <a:lstStyle/>
          <a:p>
            <a:pPr marL="457200" indent="-457200" algn="r" rt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000" dirty="0" smtClean="0">
                <a:cs typeface="B Zar" pitchFamily="2" charset="-78"/>
              </a:rPr>
              <a:t>* </a:t>
            </a:r>
            <a:r>
              <a:rPr lang="fa-IR" sz="2400" dirty="0" smtClean="0">
                <a:cs typeface="B Zar" pitchFamily="2" charset="-78"/>
              </a:rPr>
              <a:t>ترتیب ژنها بر روی کروموزوم چگونه معلوم می شود؟</a:t>
            </a:r>
            <a:endParaRPr lang="en-US" sz="2400" dirty="0" smtClean="0">
              <a:cs typeface="B Zar" pitchFamily="2" charset="-78"/>
            </a:endParaRPr>
          </a:p>
          <a:p>
            <a:pPr marL="457200" indent="-457200" algn="r" rtl="1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 smtClean="0">
                <a:cs typeface="B Zar" pitchFamily="2" charset="-78"/>
              </a:rPr>
              <a:t>مقايسه فاصله بدست آمده با ترتيب هاي ممكن.  </a:t>
            </a:r>
            <a:endParaRPr lang="en-US" sz="2400" dirty="0" smtClean="0">
              <a:cs typeface="B Zar" pitchFamily="2" charset="-78"/>
            </a:endParaRPr>
          </a:p>
          <a:p>
            <a:pPr marL="457200" indent="-457200" algn="r" rtl="1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 smtClean="0">
                <a:cs typeface="B Zar" pitchFamily="2" charset="-78"/>
              </a:rPr>
              <a:t>از طريق فنوتيپ هاي بدست آمده در اثر </a:t>
            </a:r>
            <a:r>
              <a:rPr lang="en-US" sz="2400" dirty="0" smtClean="0">
                <a:cs typeface="B Zar" pitchFamily="2" charset="-78"/>
              </a:rPr>
              <a:t>. Double crossing over</a:t>
            </a:r>
          </a:p>
          <a:p>
            <a:pPr marL="457200" indent="-457200" algn="r" rtl="1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 smtClean="0">
                <a:cs typeface="B Zar" pitchFamily="2" charset="-78"/>
              </a:rPr>
              <a:t>روش هاي ديگر. </a:t>
            </a:r>
            <a:endParaRPr lang="en-US" sz="2400" dirty="0" smtClean="0">
              <a:cs typeface="B Zar" pitchFamily="2" charset="-78"/>
            </a:endParaRPr>
          </a:p>
          <a:p>
            <a:pPr algn="r" rt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000" b="1" dirty="0" smtClean="0">
                <a:solidFill>
                  <a:srgbClr val="0000FF"/>
                </a:solidFill>
                <a:cs typeface="B Zar" pitchFamily="2" charset="-78"/>
              </a:rPr>
              <a:t>روش اول:</a:t>
            </a:r>
            <a:endParaRPr lang="en-US" sz="2000" b="1" dirty="0" smtClean="0">
              <a:solidFill>
                <a:srgbClr val="0000FF"/>
              </a:solidFill>
              <a:cs typeface="B Zar" pitchFamily="2" charset="-78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cs typeface="B Zar" pitchFamily="2" charset="-78"/>
              </a:rPr>
              <a:t>Cross 1        A</a:t>
            </a:r>
            <a:r>
              <a:rPr lang="en-US" sz="2000" baseline="30000" dirty="0" smtClean="0">
                <a:cs typeface="B Zar" pitchFamily="2" charset="-78"/>
              </a:rPr>
              <a:t>___</a:t>
            </a:r>
            <a:r>
              <a:rPr lang="en-US" sz="2000" dirty="0" smtClean="0">
                <a:cs typeface="B Zar" pitchFamily="2" charset="-78"/>
              </a:rPr>
              <a:t>B      %10  crossing over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cs typeface="B Zar" pitchFamily="2" charset="-78"/>
              </a:rPr>
              <a:t>Cross 2        B</a:t>
            </a:r>
            <a:r>
              <a:rPr lang="en-US" sz="2000" baseline="30000" dirty="0" smtClean="0">
                <a:cs typeface="B Zar" pitchFamily="2" charset="-78"/>
              </a:rPr>
              <a:t>___</a:t>
            </a:r>
            <a:r>
              <a:rPr lang="en-US" sz="2000" dirty="0" smtClean="0">
                <a:cs typeface="B Zar" pitchFamily="2" charset="-78"/>
              </a:rPr>
              <a:t>D      %20  crossing over</a:t>
            </a:r>
          </a:p>
          <a:p>
            <a:pPr algn="r" rt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000" dirty="0" smtClean="0">
                <a:cs typeface="B Zar" pitchFamily="2" charset="-78"/>
              </a:rPr>
              <a:t>كدام ترتيب زير صحيح است؟                                                                                                                      </a:t>
            </a:r>
            <a:endParaRPr lang="en-US" sz="2000" dirty="0" smtClean="0">
              <a:cs typeface="B Zar" pitchFamily="2" charset="-78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cs typeface="B Zar" pitchFamily="2" charset="-78"/>
              </a:rPr>
              <a:t>A</a:t>
            </a:r>
            <a:r>
              <a:rPr lang="en-US" sz="2000" baseline="30000" dirty="0" smtClean="0">
                <a:cs typeface="B Zar" pitchFamily="2" charset="-78"/>
              </a:rPr>
              <a:t> ___ </a:t>
            </a:r>
            <a:r>
              <a:rPr lang="en-US" sz="2000" dirty="0" smtClean="0">
                <a:cs typeface="B Zar" pitchFamily="2" charset="-78"/>
              </a:rPr>
              <a:t>B</a:t>
            </a:r>
            <a:r>
              <a:rPr lang="en-US" sz="2000" baseline="30000" dirty="0" smtClean="0">
                <a:cs typeface="B Zar" pitchFamily="2" charset="-78"/>
              </a:rPr>
              <a:t> ___ </a:t>
            </a:r>
            <a:r>
              <a:rPr lang="en-US" sz="2000" dirty="0" smtClean="0">
                <a:cs typeface="B Zar" pitchFamily="2" charset="-78"/>
              </a:rPr>
              <a:t>D               A</a:t>
            </a:r>
            <a:r>
              <a:rPr lang="en-US" sz="2000" baseline="30000" dirty="0" smtClean="0">
                <a:cs typeface="B Zar" pitchFamily="2" charset="-78"/>
              </a:rPr>
              <a:t> ___ </a:t>
            </a:r>
            <a:r>
              <a:rPr lang="en-US" sz="2000" dirty="0" smtClean="0">
                <a:cs typeface="B Zar" pitchFamily="2" charset="-78"/>
              </a:rPr>
              <a:t>D</a:t>
            </a:r>
            <a:r>
              <a:rPr lang="en-US" sz="2000" baseline="30000" dirty="0" smtClean="0">
                <a:cs typeface="B Zar" pitchFamily="2" charset="-78"/>
              </a:rPr>
              <a:t> ___ </a:t>
            </a:r>
            <a:r>
              <a:rPr lang="en-US" sz="2000" dirty="0" smtClean="0">
                <a:cs typeface="B Zar" pitchFamily="2" charset="-78"/>
              </a:rPr>
              <a:t>B                 B</a:t>
            </a:r>
            <a:r>
              <a:rPr lang="en-US" sz="2000" baseline="30000" dirty="0" smtClean="0">
                <a:cs typeface="B Zar" pitchFamily="2" charset="-78"/>
              </a:rPr>
              <a:t> ___ </a:t>
            </a:r>
            <a:r>
              <a:rPr lang="en-US" sz="2000" dirty="0" smtClean="0">
                <a:cs typeface="B Zar" pitchFamily="2" charset="-78"/>
              </a:rPr>
              <a:t>A</a:t>
            </a:r>
            <a:r>
              <a:rPr lang="en-US" sz="2000" baseline="30000" dirty="0" smtClean="0">
                <a:cs typeface="B Zar" pitchFamily="2" charset="-78"/>
              </a:rPr>
              <a:t> ___ </a:t>
            </a:r>
            <a:r>
              <a:rPr lang="en-US" sz="2000" dirty="0" smtClean="0">
                <a:cs typeface="B Zar" pitchFamily="2" charset="-78"/>
              </a:rPr>
              <a:t>D</a:t>
            </a:r>
          </a:p>
          <a:p>
            <a:pPr algn="r" rt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000" dirty="0" smtClean="0">
                <a:cs typeface="B Zar" pitchFamily="2" charset="-78"/>
              </a:rPr>
              <a:t>در اینجا درصد </a:t>
            </a:r>
            <a:r>
              <a:rPr lang="en-US" sz="2000" dirty="0" smtClean="0">
                <a:cs typeface="B Zar" pitchFamily="2" charset="-78"/>
              </a:rPr>
              <a:t>C.O. </a:t>
            </a:r>
            <a:r>
              <a:rPr lang="fa-IR" sz="2000" dirty="0" smtClean="0">
                <a:cs typeface="B Zar" pitchFamily="2" charset="-78"/>
              </a:rPr>
              <a:t> بین دو ژن </a:t>
            </a:r>
            <a:r>
              <a:rPr lang="en-US" sz="2000" dirty="0" smtClean="0">
                <a:cs typeface="B Zar" pitchFamily="2" charset="-78"/>
              </a:rPr>
              <a:t>A-D</a:t>
            </a:r>
            <a:r>
              <a:rPr lang="fa-IR" sz="2000" dirty="0" smtClean="0">
                <a:cs typeface="B Zar" pitchFamily="2" charset="-78"/>
              </a:rPr>
              <a:t> ترتیب صحیح را مشخص می کند.</a:t>
            </a:r>
          </a:p>
          <a:p>
            <a:pPr algn="r" rt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000" dirty="0" smtClean="0">
                <a:cs typeface="B Zar" pitchFamily="2" charset="-78"/>
              </a:rPr>
              <a:t>ترتيب درست :			</a:t>
            </a:r>
            <a:r>
              <a:rPr lang="en-US" sz="2000" dirty="0" smtClean="0">
                <a:cs typeface="B Zar" pitchFamily="2" charset="-78"/>
              </a:rPr>
              <a:t>Cross 3     A</a:t>
            </a:r>
            <a:r>
              <a:rPr lang="en-US" sz="2000" baseline="30000" dirty="0" smtClean="0">
                <a:cs typeface="B Zar" pitchFamily="2" charset="-78"/>
              </a:rPr>
              <a:t> ___ </a:t>
            </a:r>
            <a:r>
              <a:rPr lang="en-US" sz="2000" dirty="0" smtClean="0">
                <a:cs typeface="B Zar" pitchFamily="2" charset="-78"/>
              </a:rPr>
              <a:t>D    %30         A</a:t>
            </a:r>
            <a:r>
              <a:rPr lang="en-US" sz="2000" baseline="30000" dirty="0" smtClean="0">
                <a:cs typeface="B Zar" pitchFamily="2" charset="-78"/>
              </a:rPr>
              <a:t> ___ </a:t>
            </a:r>
            <a:r>
              <a:rPr lang="en-US" sz="2000" dirty="0" smtClean="0">
                <a:cs typeface="B Zar" pitchFamily="2" charset="-78"/>
              </a:rPr>
              <a:t>B</a:t>
            </a:r>
            <a:r>
              <a:rPr lang="en-US" sz="2000" baseline="30000" dirty="0" smtClean="0">
                <a:cs typeface="B Zar" pitchFamily="2" charset="-78"/>
              </a:rPr>
              <a:t> ___ </a:t>
            </a:r>
            <a:r>
              <a:rPr lang="en-US" sz="2000" dirty="0" smtClean="0">
                <a:cs typeface="B Zar" pitchFamily="2" charset="-78"/>
              </a:rPr>
              <a:t>D</a:t>
            </a:r>
          </a:p>
          <a:p>
            <a:pPr algn="r" rt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000" dirty="0" smtClean="0">
                <a:cs typeface="B Zar" pitchFamily="2" charset="-78"/>
              </a:rPr>
              <a:t>ترتيب درست:			</a:t>
            </a:r>
            <a:r>
              <a:rPr lang="en-US" sz="2000" dirty="0" smtClean="0">
                <a:cs typeface="B Zar" pitchFamily="2" charset="-78"/>
              </a:rPr>
              <a:t>Cross 3     A</a:t>
            </a:r>
            <a:r>
              <a:rPr lang="en-US" sz="2000" baseline="30000" dirty="0" smtClean="0">
                <a:cs typeface="B Zar" pitchFamily="2" charset="-78"/>
              </a:rPr>
              <a:t> ___ </a:t>
            </a:r>
            <a:r>
              <a:rPr lang="en-US" sz="2000" dirty="0" smtClean="0">
                <a:cs typeface="B Zar" pitchFamily="2" charset="-78"/>
              </a:rPr>
              <a:t>D    %10         B</a:t>
            </a:r>
            <a:r>
              <a:rPr lang="en-US" sz="2000" baseline="30000" dirty="0" smtClean="0">
                <a:cs typeface="B Zar" pitchFamily="2" charset="-78"/>
              </a:rPr>
              <a:t> ___ </a:t>
            </a:r>
            <a:r>
              <a:rPr lang="en-US" sz="2000" dirty="0" smtClean="0">
                <a:cs typeface="B Zar" pitchFamily="2" charset="-78"/>
              </a:rPr>
              <a:t>A</a:t>
            </a:r>
            <a:r>
              <a:rPr lang="en-US" sz="2000" baseline="30000" dirty="0" smtClean="0">
                <a:cs typeface="B Zar" pitchFamily="2" charset="-78"/>
              </a:rPr>
              <a:t> ___ </a:t>
            </a:r>
            <a:r>
              <a:rPr lang="en-US" sz="2000" dirty="0" smtClean="0">
                <a:cs typeface="B Zar" pitchFamily="2" charset="-78"/>
              </a:rPr>
              <a:t>D</a:t>
            </a:r>
          </a:p>
          <a:p>
            <a:pPr algn="r" rt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cs typeface="B Zar" pitchFamily="2" charset="-78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2D276-0300-4D87-A853-532FDE53AA5E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5867400"/>
          </a:xfrm>
        </p:spPr>
        <p:txBody>
          <a:bodyPr rtlCol="0">
            <a:normAutofit fontScale="92500" lnSpcReduction="10000"/>
          </a:bodyPr>
          <a:lstStyle/>
          <a:p>
            <a:pPr algn="r" rt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200" b="1" dirty="0" smtClean="0">
                <a:solidFill>
                  <a:srgbClr val="0000FF"/>
                </a:solidFill>
                <a:cs typeface="B Zar" pitchFamily="2" charset="-78"/>
              </a:rPr>
              <a:t>روش دوم:در اين روش </a:t>
            </a:r>
          </a:p>
          <a:p>
            <a:pPr marL="457200" indent="-457200" algn="r" rtl="1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200" dirty="0" smtClean="0">
                <a:cs typeface="B Zar" pitchFamily="2" charset="-78"/>
              </a:rPr>
              <a:t>موجودي كه گامت هاي كراس آور را توليد مي كند،  بايد در تمام لوساي</a:t>
            </a:r>
            <a:r>
              <a:rPr lang="en-US" sz="2200" dirty="0" smtClean="0">
                <a:cs typeface="B Zar" pitchFamily="2" charset="-78"/>
              </a:rPr>
              <a:t>(Loci) </a:t>
            </a:r>
            <a:r>
              <a:rPr lang="fa-IR" sz="2200" dirty="0" smtClean="0">
                <a:cs typeface="B Zar" pitchFamily="2" charset="-78"/>
              </a:rPr>
              <a:t>تحت مطالعه هتروزيگوت باشد. </a:t>
            </a:r>
          </a:p>
          <a:p>
            <a:pPr marL="457200" indent="-457200" algn="just" rtl="1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200" dirty="0" smtClean="0">
                <a:cs typeface="B Zar" pitchFamily="2" charset="-78"/>
              </a:rPr>
              <a:t>تلاقي بايد چنان باشد كه ژنوتيپ همه گامت ها را بتوان به طور دقيق از فنوتيپ فرزندان پي برد.</a:t>
            </a:r>
          </a:p>
          <a:p>
            <a:pPr marL="457200" indent="-457200" algn="r" rtl="1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200" dirty="0" smtClean="0">
                <a:cs typeface="B Zar" pitchFamily="2" charset="-78"/>
              </a:rPr>
              <a:t>تعداد فرزندان به اندازه كافي باشند كه نمونه اي از همه كراس آورهاي ممكن داشته باشيم.</a:t>
            </a:r>
          </a:p>
          <a:p>
            <a:pPr marL="457200" indent="-457200" algn="r" rt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200" dirty="0" smtClean="0">
                <a:cs typeface="B Zar" pitchFamily="2" charset="-78"/>
              </a:rPr>
              <a:t>كدام  ترتيب فنوتيپ هاي ممكن بدست آمده از </a:t>
            </a:r>
            <a:r>
              <a:rPr lang="en-US" sz="2200" dirty="0" smtClean="0">
                <a:cs typeface="B Zar" pitchFamily="2" charset="-78"/>
              </a:rPr>
              <a:t>D.C.O </a:t>
            </a:r>
            <a:r>
              <a:rPr lang="fa-IR" sz="2200" dirty="0" smtClean="0">
                <a:cs typeface="B Zar" pitchFamily="2" charset="-78"/>
              </a:rPr>
              <a:t>را مي دهد؟</a:t>
            </a: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200" dirty="0" smtClean="0">
                <a:cs typeface="B Zar" pitchFamily="2" charset="-78"/>
              </a:rPr>
              <a:t>گرد  سبز  بلند     </a:t>
            </a:r>
            <a:endParaRPr lang="en-US" sz="2200" dirty="0" smtClean="0">
              <a:cs typeface="B Zar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200" dirty="0" smtClean="0">
                <a:cs typeface="B Zar" pitchFamily="2" charset="-78"/>
              </a:rPr>
              <a:t>چروكيده  زرد  كوتاه  </a:t>
            </a:r>
            <a:endParaRPr lang="en-US" sz="2200" dirty="0" smtClean="0">
              <a:cs typeface="B Zar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200" dirty="0" smtClean="0">
                <a:cs typeface="B Zar" pitchFamily="2" charset="-78"/>
              </a:rPr>
              <a:t> </a:t>
            </a:r>
            <a:endParaRPr lang="en-US" sz="2200" dirty="0" smtClean="0">
              <a:cs typeface="B Zar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200" dirty="0" smtClean="0">
                <a:cs typeface="B Zar" pitchFamily="2" charset="-78"/>
              </a:rPr>
              <a:t>گرد  كوتاه  زرد    </a:t>
            </a:r>
            <a:endParaRPr lang="en-US" sz="2200" dirty="0" smtClean="0">
              <a:cs typeface="B Zar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200" dirty="0" smtClean="0">
                <a:cs typeface="B Zar" pitchFamily="2" charset="-78"/>
              </a:rPr>
              <a:t>چروكيده  بلند  سبز </a:t>
            </a:r>
            <a:endParaRPr lang="en-US" sz="2200" dirty="0" smtClean="0">
              <a:cs typeface="B Zar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200" dirty="0" smtClean="0">
                <a:cs typeface="B Zar" pitchFamily="2" charset="-78"/>
              </a:rPr>
              <a:t> </a:t>
            </a:r>
            <a:endParaRPr lang="en-US" sz="2200" dirty="0" smtClean="0">
              <a:cs typeface="B Zar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200" dirty="0" smtClean="0">
                <a:cs typeface="B Zar" pitchFamily="2" charset="-78"/>
              </a:rPr>
              <a:t>بلند  چروكيده  زرد</a:t>
            </a:r>
            <a:endParaRPr lang="en-US" sz="2200" dirty="0" smtClean="0">
              <a:cs typeface="B Zar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200" dirty="0" smtClean="0">
                <a:cs typeface="B Zar" pitchFamily="2" charset="-78"/>
              </a:rPr>
              <a:t>كوتاه  گرد  سبز </a:t>
            </a:r>
            <a:endParaRPr lang="en-US" sz="2200" dirty="0" smtClean="0">
              <a:cs typeface="B Zar" pitchFamily="2" charset="-78"/>
            </a:endParaRPr>
          </a:p>
          <a:p>
            <a:pPr marL="457200" indent="-457200" algn="r" rt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87D1E-8E32-4E27-9B7F-BA66F02C3246}" type="slidenum">
              <a:rPr lang="en-US"/>
              <a:pPr>
                <a:defRPr/>
              </a:pPr>
              <a:t>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3503613"/>
            <a:ext cx="9906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3656013"/>
            <a:ext cx="9906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0" y="3505200"/>
            <a:ext cx="99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3657600"/>
            <a:ext cx="99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29200" y="3505200"/>
            <a:ext cx="99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29200" y="3657600"/>
            <a:ext cx="99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4492625"/>
            <a:ext cx="99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43000" y="4645025"/>
            <a:ext cx="99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4494213"/>
            <a:ext cx="9906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0" y="4646613"/>
            <a:ext cx="9906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9200" y="4494213"/>
            <a:ext cx="9906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29200" y="4646613"/>
            <a:ext cx="9906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43000" y="5410200"/>
            <a:ext cx="99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43000" y="5562600"/>
            <a:ext cx="99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8000" y="5411788"/>
            <a:ext cx="9906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48000" y="5564188"/>
            <a:ext cx="9906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5411788"/>
            <a:ext cx="9906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29200" y="5564188"/>
            <a:ext cx="9906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62" name="TextBox 23"/>
          <p:cNvSpPr txBox="1">
            <a:spLocks noChangeArrowheads="1"/>
          </p:cNvSpPr>
          <p:nvPr/>
        </p:nvSpPr>
        <p:spPr bwMode="auto">
          <a:xfrm>
            <a:off x="1219200" y="3200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 B D</a:t>
            </a:r>
          </a:p>
        </p:txBody>
      </p:sp>
      <p:sp>
        <p:nvSpPr>
          <p:cNvPr id="10263" name="TextBox 24"/>
          <p:cNvSpPr txBox="1">
            <a:spLocks noChangeArrowheads="1"/>
          </p:cNvSpPr>
          <p:nvPr/>
        </p:nvSpPr>
        <p:spPr bwMode="auto">
          <a:xfrm>
            <a:off x="1219200" y="4202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 A D</a:t>
            </a:r>
          </a:p>
        </p:txBody>
      </p:sp>
      <p:sp>
        <p:nvSpPr>
          <p:cNvPr id="10264" name="TextBox 25"/>
          <p:cNvSpPr txBox="1">
            <a:spLocks noChangeArrowheads="1"/>
          </p:cNvSpPr>
          <p:nvPr/>
        </p:nvSpPr>
        <p:spPr bwMode="auto">
          <a:xfrm>
            <a:off x="1219200" y="5040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 D A</a:t>
            </a:r>
          </a:p>
        </p:txBody>
      </p:sp>
      <p:sp>
        <p:nvSpPr>
          <p:cNvPr id="10265" name="TextBox 26"/>
          <p:cNvSpPr txBox="1">
            <a:spLocks noChangeArrowheads="1"/>
          </p:cNvSpPr>
          <p:nvPr/>
        </p:nvSpPr>
        <p:spPr bwMode="auto">
          <a:xfrm>
            <a:off x="1219200" y="3668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 b d</a:t>
            </a:r>
          </a:p>
        </p:txBody>
      </p:sp>
      <p:sp>
        <p:nvSpPr>
          <p:cNvPr id="10266" name="TextBox 27"/>
          <p:cNvSpPr txBox="1">
            <a:spLocks noChangeArrowheads="1"/>
          </p:cNvSpPr>
          <p:nvPr/>
        </p:nvSpPr>
        <p:spPr bwMode="auto">
          <a:xfrm>
            <a:off x="1219200" y="4659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 a d</a:t>
            </a:r>
          </a:p>
        </p:txBody>
      </p:sp>
      <p:sp>
        <p:nvSpPr>
          <p:cNvPr id="10267" name="TextBox 28"/>
          <p:cNvSpPr txBox="1">
            <a:spLocks noChangeArrowheads="1"/>
          </p:cNvSpPr>
          <p:nvPr/>
        </p:nvSpPr>
        <p:spPr bwMode="auto">
          <a:xfrm>
            <a:off x="1219200" y="5573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 d a</a:t>
            </a:r>
          </a:p>
        </p:txBody>
      </p:sp>
      <p:sp>
        <p:nvSpPr>
          <p:cNvPr id="10268" name="TextBox 29"/>
          <p:cNvSpPr txBox="1">
            <a:spLocks noChangeArrowheads="1"/>
          </p:cNvSpPr>
          <p:nvPr/>
        </p:nvSpPr>
        <p:spPr bwMode="auto">
          <a:xfrm>
            <a:off x="3124200" y="5562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 d a</a:t>
            </a:r>
          </a:p>
        </p:txBody>
      </p:sp>
      <p:sp>
        <p:nvSpPr>
          <p:cNvPr id="10269" name="TextBox 30"/>
          <p:cNvSpPr txBox="1">
            <a:spLocks noChangeArrowheads="1"/>
          </p:cNvSpPr>
          <p:nvPr/>
        </p:nvSpPr>
        <p:spPr bwMode="auto">
          <a:xfrm>
            <a:off x="3124200" y="4191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 A D</a:t>
            </a:r>
          </a:p>
        </p:txBody>
      </p:sp>
      <p:sp>
        <p:nvSpPr>
          <p:cNvPr id="10270" name="TextBox 31"/>
          <p:cNvSpPr txBox="1">
            <a:spLocks noChangeArrowheads="1"/>
          </p:cNvSpPr>
          <p:nvPr/>
        </p:nvSpPr>
        <p:spPr bwMode="auto">
          <a:xfrm>
            <a:off x="3124200" y="3200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 B D</a:t>
            </a:r>
          </a:p>
        </p:txBody>
      </p:sp>
      <p:sp>
        <p:nvSpPr>
          <p:cNvPr id="10271" name="TextBox 32"/>
          <p:cNvSpPr txBox="1">
            <a:spLocks noChangeArrowheads="1"/>
          </p:cNvSpPr>
          <p:nvPr/>
        </p:nvSpPr>
        <p:spPr bwMode="auto">
          <a:xfrm>
            <a:off x="3124200" y="3657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 b d</a:t>
            </a:r>
          </a:p>
        </p:txBody>
      </p:sp>
      <p:sp>
        <p:nvSpPr>
          <p:cNvPr id="10272" name="TextBox 33"/>
          <p:cNvSpPr txBox="1">
            <a:spLocks noChangeArrowheads="1"/>
          </p:cNvSpPr>
          <p:nvPr/>
        </p:nvSpPr>
        <p:spPr bwMode="auto">
          <a:xfrm>
            <a:off x="3124200" y="4648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 a d</a:t>
            </a:r>
          </a:p>
        </p:txBody>
      </p:sp>
      <p:sp>
        <p:nvSpPr>
          <p:cNvPr id="10273" name="TextBox 34"/>
          <p:cNvSpPr txBox="1">
            <a:spLocks noChangeArrowheads="1"/>
          </p:cNvSpPr>
          <p:nvPr/>
        </p:nvSpPr>
        <p:spPr bwMode="auto">
          <a:xfrm>
            <a:off x="3124200" y="5029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 D A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276600" y="5410200"/>
            <a:ext cx="3810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3276600" y="5410200"/>
            <a:ext cx="3810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276600" y="4495800"/>
            <a:ext cx="3810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3276600" y="4495800"/>
            <a:ext cx="3810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76600" y="3505200"/>
            <a:ext cx="3810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V="1">
            <a:off x="3276600" y="3505200"/>
            <a:ext cx="3810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0" name="TextBox 50"/>
          <p:cNvSpPr txBox="1">
            <a:spLocks noChangeArrowheads="1"/>
          </p:cNvSpPr>
          <p:nvPr/>
        </p:nvSpPr>
        <p:spPr bwMode="auto">
          <a:xfrm>
            <a:off x="5181600" y="3200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 b D</a:t>
            </a:r>
          </a:p>
        </p:txBody>
      </p:sp>
      <p:sp>
        <p:nvSpPr>
          <p:cNvPr id="10281" name="TextBox 51"/>
          <p:cNvSpPr txBox="1">
            <a:spLocks noChangeArrowheads="1"/>
          </p:cNvSpPr>
          <p:nvPr/>
        </p:nvSpPr>
        <p:spPr bwMode="auto">
          <a:xfrm>
            <a:off x="5181600" y="4202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 a D</a:t>
            </a:r>
          </a:p>
        </p:txBody>
      </p:sp>
      <p:sp>
        <p:nvSpPr>
          <p:cNvPr id="10282" name="TextBox 52"/>
          <p:cNvSpPr txBox="1">
            <a:spLocks noChangeArrowheads="1"/>
          </p:cNvSpPr>
          <p:nvPr/>
        </p:nvSpPr>
        <p:spPr bwMode="auto">
          <a:xfrm>
            <a:off x="5181600" y="5040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 d A</a:t>
            </a:r>
          </a:p>
        </p:txBody>
      </p:sp>
      <p:sp>
        <p:nvSpPr>
          <p:cNvPr id="10283" name="TextBox 53"/>
          <p:cNvSpPr txBox="1">
            <a:spLocks noChangeArrowheads="1"/>
          </p:cNvSpPr>
          <p:nvPr/>
        </p:nvSpPr>
        <p:spPr bwMode="auto">
          <a:xfrm>
            <a:off x="5181600" y="3668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 B d</a:t>
            </a:r>
          </a:p>
        </p:txBody>
      </p:sp>
      <p:sp>
        <p:nvSpPr>
          <p:cNvPr id="10284" name="TextBox 54"/>
          <p:cNvSpPr txBox="1">
            <a:spLocks noChangeArrowheads="1"/>
          </p:cNvSpPr>
          <p:nvPr/>
        </p:nvSpPr>
        <p:spPr bwMode="auto">
          <a:xfrm>
            <a:off x="5181600" y="4659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 A d</a:t>
            </a:r>
          </a:p>
        </p:txBody>
      </p:sp>
      <p:sp>
        <p:nvSpPr>
          <p:cNvPr id="10285" name="TextBox 55"/>
          <p:cNvSpPr txBox="1">
            <a:spLocks noChangeArrowheads="1"/>
          </p:cNvSpPr>
          <p:nvPr/>
        </p:nvSpPr>
        <p:spPr bwMode="auto">
          <a:xfrm>
            <a:off x="5181600" y="5573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 D a</a:t>
            </a:r>
          </a:p>
        </p:txBody>
      </p:sp>
      <p:sp>
        <p:nvSpPr>
          <p:cNvPr id="57" name="Notched Right Arrow 56"/>
          <p:cNvSpPr/>
          <p:nvPr/>
        </p:nvSpPr>
        <p:spPr>
          <a:xfrm>
            <a:off x="2286000" y="3505200"/>
            <a:ext cx="609600" cy="1524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Notched Right Arrow 57"/>
          <p:cNvSpPr/>
          <p:nvPr/>
        </p:nvSpPr>
        <p:spPr>
          <a:xfrm>
            <a:off x="2286000" y="4495800"/>
            <a:ext cx="609600" cy="1524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Notched Right Arrow 58"/>
          <p:cNvSpPr/>
          <p:nvPr/>
        </p:nvSpPr>
        <p:spPr>
          <a:xfrm>
            <a:off x="2286000" y="5410200"/>
            <a:ext cx="609600" cy="1524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Notched Right Arrow 59"/>
          <p:cNvSpPr/>
          <p:nvPr/>
        </p:nvSpPr>
        <p:spPr>
          <a:xfrm>
            <a:off x="4191000" y="3505200"/>
            <a:ext cx="609600" cy="1524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Notched Right Arrow 60"/>
          <p:cNvSpPr/>
          <p:nvPr/>
        </p:nvSpPr>
        <p:spPr>
          <a:xfrm>
            <a:off x="4191000" y="4495800"/>
            <a:ext cx="609600" cy="1524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Notched Right Arrow 61"/>
          <p:cNvSpPr/>
          <p:nvPr/>
        </p:nvSpPr>
        <p:spPr>
          <a:xfrm>
            <a:off x="4191000" y="5410200"/>
            <a:ext cx="609600" cy="15240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758</Words>
  <Application>Microsoft Office PowerPoint</Application>
  <PresentationFormat>On-screen Show (4:3)</PresentationFormat>
  <Paragraphs>132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B Zar</vt:lpstr>
      <vt:lpstr>Comic Sans MS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Mehdi</dc:creator>
  <cp:lastModifiedBy>Dr.Mirlohi</cp:lastModifiedBy>
  <cp:revision>216</cp:revision>
  <dcterms:created xsi:type="dcterms:W3CDTF">2006-08-16T00:00:00Z</dcterms:created>
  <dcterms:modified xsi:type="dcterms:W3CDTF">2010-08-13T08:18:03Z</dcterms:modified>
</cp:coreProperties>
</file>