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5"/>
  </p:notesMasterIdLst>
  <p:sldIdLst>
    <p:sldId id="290" r:id="rId2"/>
    <p:sldId id="291" r:id="rId3"/>
    <p:sldId id="280" r:id="rId4"/>
    <p:sldId id="292" r:id="rId5"/>
    <p:sldId id="304" r:id="rId6"/>
    <p:sldId id="314" r:id="rId7"/>
    <p:sldId id="312" r:id="rId8"/>
    <p:sldId id="308" r:id="rId9"/>
    <p:sldId id="313" r:id="rId10"/>
    <p:sldId id="305" r:id="rId11"/>
    <p:sldId id="306" r:id="rId12"/>
    <p:sldId id="307" r:id="rId13"/>
    <p:sldId id="309" r:id="rId14"/>
  </p:sldIdLst>
  <p:sldSz cx="9144000" cy="6858000" type="screen4x3"/>
  <p:notesSz cx="6858000" cy="9144000"/>
  <p:embeddedFontLst>
    <p:embeddedFont>
      <p:font typeface="Calibri" pitchFamily="34" charset="0"/>
      <p:regular r:id="rId16"/>
      <p:bold r:id="rId17"/>
      <p:italic r:id="rId18"/>
      <p:boldItalic r:id="rId19"/>
    </p:embeddedFont>
    <p:embeddedFont>
      <p:font typeface="B Zar" pitchFamily="2" charset="-78"/>
      <p:regular r:id="rId20"/>
      <p:bold r:id="rId21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2E5A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>
        <p:scale>
          <a:sx n="98" d="100"/>
          <a:sy n="98" d="100"/>
        </p:scale>
        <p:origin x="-72" y="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font" Target="fonts/font6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5EEC9CD-2FBC-4248-8509-4B73810906F5}" type="datetimeFigureOut">
              <a:rPr lang="fa-IR"/>
              <a:pPr>
                <a:defRPr/>
              </a:pPr>
              <a:t>1432/04/14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fa-IR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5FA7423-4275-4F68-A325-6E07A2463614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a-IR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8CD3667-F282-44F9-BD36-DCBC4569BBD7}" type="slidenum">
              <a:rPr lang="fa-I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fa-I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9CC90-708B-41A9-A20D-F50B0B44EC40}" type="datetime1">
              <a:rPr lang="en-US"/>
              <a:pPr>
                <a:defRPr/>
              </a:pPr>
              <a:t>3/19/2011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0FC55-EA53-435A-A1D6-A9B7A5AC7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A90E6-63EA-401B-ADDE-28943EFDCD5F}" type="datetime1">
              <a:rPr lang="en-US"/>
              <a:pPr>
                <a:defRPr/>
              </a:pPr>
              <a:t>3/19/2011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BF144-D5CF-4072-830A-622DDBAF56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3265C-CC87-4A25-B952-3ED499F6F198}" type="datetime1">
              <a:rPr lang="en-US"/>
              <a:pPr>
                <a:defRPr/>
              </a:pPr>
              <a:t>3/19/2011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2053C-B3B5-41F3-9571-8B483A5C3B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19348-F549-4014-BC56-4ED2229235D7}" type="datetime1">
              <a:rPr lang="en-US"/>
              <a:pPr>
                <a:defRPr/>
              </a:pPr>
              <a:t>3/19/2011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D924F-236B-4AF0-B362-2736B59293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250CC-6DCA-4C2E-AA33-95D83BE54C75}" type="datetime1">
              <a:rPr lang="en-US"/>
              <a:pPr>
                <a:defRPr/>
              </a:pPr>
              <a:t>3/19/2011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64391-A947-4A39-B542-49412F8579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A3BCD-A02C-422A-9EBB-82773871475D}" type="datetime1">
              <a:rPr lang="en-US"/>
              <a:pPr>
                <a:defRPr/>
              </a:pPr>
              <a:t>3/19/2011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5384B-4372-43AB-ADD1-DFC6CA9710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EA867-358C-48A6-A13F-18F4A9B9C5F2}" type="datetime1">
              <a:rPr lang="en-US"/>
              <a:pPr>
                <a:defRPr/>
              </a:pPr>
              <a:t>3/19/2011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A73B8-A022-4A26-83AF-61625575B4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44DB3-91F3-4A7A-B804-64855FCD53A3}" type="datetime1">
              <a:rPr lang="en-US"/>
              <a:pPr>
                <a:defRPr/>
              </a:pPr>
              <a:t>3/19/2011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F7414-5870-4BE3-B81B-4BF1BB0261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2E701-F981-4CA5-A979-C928A5470BD5}" type="datetime1">
              <a:rPr lang="en-US"/>
              <a:pPr>
                <a:defRPr/>
              </a:pPr>
              <a:t>3/19/2011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0C7FE-F856-4729-BA36-A5F6B66E8A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64747-B4E4-4544-A969-91059D8073E3}" type="datetime1">
              <a:rPr lang="en-US"/>
              <a:pPr>
                <a:defRPr/>
              </a:pPr>
              <a:t>3/19/2011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25CCE-A698-4D2C-B1EF-A12A6A9FA6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C17ED-2EBE-4639-A3AB-28A896DAFDF0}" type="datetime1">
              <a:rPr lang="en-US"/>
              <a:pPr>
                <a:defRPr/>
              </a:pPr>
              <a:t>3/19/2011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B6CE6-1E46-416D-BB19-6A56CAAF95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2E5AC"/>
            </a:gs>
            <a:gs pos="64999">
              <a:srgbClr val="F0EBD5"/>
            </a:gs>
            <a:gs pos="100000">
              <a:srgbClr val="D1C39F"/>
            </a:gs>
          </a:gsLst>
          <a:lin ang="108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BB37584-B4A8-4D9B-BF12-732637D76E17}" type="datetime1">
              <a:rPr lang="en-US"/>
              <a:pPr>
                <a:defRPr/>
              </a:pPr>
              <a:t>3/19/2011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A4595BD-6528-4B06-AD2A-B29459756A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803EB9-D217-436A-BAC1-0CD077056E29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743200" y="228600"/>
            <a:ext cx="6019800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2000" dirty="0">
                <a:latin typeface="+mn-lt"/>
                <a:cs typeface="B Zar" pitchFamily="2" charset="-78"/>
              </a:rPr>
              <a:t>نکته</a:t>
            </a:r>
            <a:r>
              <a:rPr lang="fa-IR" dirty="0">
                <a:latin typeface="+mn-lt"/>
                <a:cs typeface="B Zar" pitchFamily="2" charset="-78"/>
              </a:rPr>
              <a:t>:</a:t>
            </a:r>
          </a:p>
          <a:p>
            <a:pPr marL="457200" indent="-457200" algn="r" rt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a-IR" sz="2000" dirty="0">
                <a:latin typeface="+mn-lt"/>
                <a:cs typeface="B Zar" pitchFamily="2" charset="-78"/>
              </a:rPr>
              <a:t>اصل جور شدن صفات به صورت مستقل به ما یک نسبت مساوی از گامت ها را نخواهد داد زیرا جور شدن آن ها بر اساس شانس است.</a:t>
            </a:r>
          </a:p>
          <a:p>
            <a:pPr marL="457200" indent="-457200" algn="r" rt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a-IR" sz="2000" dirty="0">
                <a:latin typeface="+mn-lt"/>
                <a:cs typeface="B Zar" pitchFamily="2" charset="-78"/>
              </a:rPr>
              <a:t>ترکیب گامت ها نیز بر اساس شانس است.</a:t>
            </a:r>
            <a:endParaRPr lang="en-US" sz="2000" dirty="0">
              <a:latin typeface="+mn-lt"/>
              <a:cs typeface="B Zar" pitchFamily="2" charset="-78"/>
            </a:endParaRPr>
          </a:p>
        </p:txBody>
      </p:sp>
      <p:sp>
        <p:nvSpPr>
          <p:cNvPr id="2052" name="TextBox 4"/>
          <p:cNvSpPr txBox="1">
            <a:spLocks noChangeArrowheads="1"/>
          </p:cNvSpPr>
          <p:nvPr/>
        </p:nvSpPr>
        <p:spPr bwMode="auto">
          <a:xfrm>
            <a:off x="914400" y="1828800"/>
            <a:ext cx="77724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  <a:cs typeface="B Zar" pitchFamily="2" charset="-78"/>
              </a:rPr>
              <a:t>P:		DD</a:t>
            </a:r>
            <a:r>
              <a:rPr lang="fa-IR" b="1">
                <a:latin typeface="Calibri" pitchFamily="34" charset="0"/>
                <a:cs typeface="B Zar" pitchFamily="2" charset="-78"/>
              </a:rPr>
              <a:t>   </a:t>
            </a:r>
            <a:r>
              <a:rPr lang="en-US" b="1">
                <a:latin typeface="Calibri" pitchFamily="34" charset="0"/>
                <a:cs typeface="B Zar" pitchFamily="2" charset="-78"/>
              </a:rPr>
              <a:t>     X    </a:t>
            </a:r>
            <a:r>
              <a:rPr lang="fa-IR" b="1">
                <a:latin typeface="Calibri" pitchFamily="34" charset="0"/>
                <a:cs typeface="B Zar" pitchFamily="2" charset="-78"/>
              </a:rPr>
              <a:t>  </a:t>
            </a:r>
            <a:r>
              <a:rPr lang="en-US" b="1">
                <a:latin typeface="Calibri" pitchFamily="34" charset="0"/>
                <a:cs typeface="B Zar" pitchFamily="2" charset="-78"/>
              </a:rPr>
              <a:t>dd</a:t>
            </a:r>
          </a:p>
          <a:p>
            <a:r>
              <a:rPr lang="en-US" b="1">
                <a:latin typeface="Calibri" pitchFamily="34" charset="0"/>
                <a:cs typeface="B Zar" pitchFamily="2" charset="-78"/>
              </a:rPr>
              <a:t>G:		D  	      d</a:t>
            </a:r>
          </a:p>
          <a:p>
            <a:r>
              <a:rPr lang="en-US" b="1">
                <a:latin typeface="Calibri" pitchFamily="34" charset="0"/>
                <a:cs typeface="B Zar" pitchFamily="2" charset="-78"/>
              </a:rPr>
              <a:t>F1:		</a:t>
            </a:r>
            <a:r>
              <a:rPr lang="fa-IR" b="1">
                <a:latin typeface="Calibri" pitchFamily="34" charset="0"/>
                <a:cs typeface="B Zar" pitchFamily="2" charset="-78"/>
              </a:rPr>
              <a:t> </a:t>
            </a:r>
            <a:r>
              <a:rPr lang="en-US" b="1">
                <a:latin typeface="Calibri" pitchFamily="34" charset="0"/>
                <a:cs typeface="B Zar" pitchFamily="2" charset="-78"/>
              </a:rPr>
              <a:t>   </a:t>
            </a:r>
            <a:r>
              <a:rPr lang="fa-IR" b="1">
                <a:latin typeface="Calibri" pitchFamily="34" charset="0"/>
                <a:cs typeface="B Zar" pitchFamily="2" charset="-78"/>
              </a:rPr>
              <a:t>        </a:t>
            </a:r>
            <a:r>
              <a:rPr lang="en-US" b="1">
                <a:latin typeface="Calibri" pitchFamily="34" charset="0"/>
                <a:cs typeface="B Zar" pitchFamily="2" charset="-78"/>
              </a:rPr>
              <a:t>Dd</a:t>
            </a:r>
          </a:p>
          <a:p>
            <a:r>
              <a:rPr lang="en-US" b="1">
                <a:latin typeface="Calibri" pitchFamily="34" charset="0"/>
                <a:cs typeface="B Zar" pitchFamily="2" charset="-78"/>
              </a:rPr>
              <a:t>F1 X F1:		Dd </a:t>
            </a:r>
            <a:r>
              <a:rPr lang="fa-IR" b="1">
                <a:latin typeface="Calibri" pitchFamily="34" charset="0"/>
                <a:cs typeface="B Zar" pitchFamily="2" charset="-78"/>
              </a:rPr>
              <a:t>  </a:t>
            </a:r>
            <a:r>
              <a:rPr lang="en-US" b="1">
                <a:latin typeface="Calibri" pitchFamily="34" charset="0"/>
                <a:cs typeface="B Zar" pitchFamily="2" charset="-78"/>
              </a:rPr>
              <a:t>   </a:t>
            </a:r>
            <a:r>
              <a:rPr lang="fa-IR" b="1">
                <a:latin typeface="Calibri" pitchFamily="34" charset="0"/>
                <a:cs typeface="B Zar" pitchFamily="2" charset="-78"/>
              </a:rPr>
              <a:t> </a:t>
            </a:r>
            <a:r>
              <a:rPr lang="en-US" b="1">
                <a:latin typeface="Calibri" pitchFamily="34" charset="0"/>
                <a:cs typeface="B Zar" pitchFamily="2" charset="-78"/>
              </a:rPr>
              <a:t> X </a:t>
            </a:r>
            <a:r>
              <a:rPr lang="fa-IR" b="1">
                <a:latin typeface="Calibri" pitchFamily="34" charset="0"/>
                <a:cs typeface="B Zar" pitchFamily="2" charset="-78"/>
              </a:rPr>
              <a:t> </a:t>
            </a:r>
            <a:r>
              <a:rPr lang="en-US" b="1">
                <a:latin typeface="Calibri" pitchFamily="34" charset="0"/>
                <a:cs typeface="B Zar" pitchFamily="2" charset="-78"/>
              </a:rPr>
              <a:t> </a:t>
            </a:r>
            <a:r>
              <a:rPr lang="fa-IR" b="1">
                <a:latin typeface="Calibri" pitchFamily="34" charset="0"/>
                <a:cs typeface="B Zar" pitchFamily="2" charset="-78"/>
              </a:rPr>
              <a:t>  </a:t>
            </a:r>
            <a:r>
              <a:rPr lang="en-US" b="1">
                <a:latin typeface="Calibri" pitchFamily="34" charset="0"/>
                <a:cs typeface="B Zar" pitchFamily="2" charset="-78"/>
              </a:rPr>
              <a:t> Dd</a:t>
            </a:r>
          </a:p>
          <a:p>
            <a:r>
              <a:rPr lang="en-US" b="1">
                <a:latin typeface="Calibri" pitchFamily="34" charset="0"/>
                <a:cs typeface="B Zar" pitchFamily="2" charset="-78"/>
              </a:rPr>
              <a:t>G2:	           50D, 50d         50D, 50d </a:t>
            </a:r>
          </a:p>
          <a:p>
            <a:r>
              <a:rPr lang="en-US" b="1">
                <a:latin typeface="Calibri" pitchFamily="34" charset="0"/>
                <a:cs typeface="B Zar" pitchFamily="2" charset="-78"/>
              </a:rPr>
              <a:t>F2:		</a:t>
            </a:r>
            <a:endParaRPr lang="fa-IR" b="1">
              <a:latin typeface="Calibri" pitchFamily="34" charset="0"/>
              <a:cs typeface="B Zar" pitchFamily="2" charset="-78"/>
            </a:endParaRPr>
          </a:p>
        </p:txBody>
      </p:sp>
      <p:sp>
        <p:nvSpPr>
          <p:cNvPr id="2053" name="TextBox 5"/>
          <p:cNvSpPr txBox="1">
            <a:spLocks noChangeArrowheads="1"/>
          </p:cNvSpPr>
          <p:nvPr/>
        </p:nvSpPr>
        <p:spPr bwMode="auto">
          <a:xfrm>
            <a:off x="1524000" y="3278188"/>
            <a:ext cx="7620000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fa-IR">
                <a:latin typeface="Calibri" pitchFamily="34" charset="0"/>
                <a:cs typeface="B Zar" pitchFamily="2" charset="-78"/>
              </a:rPr>
              <a:t>نسبت مورد انتظار:</a:t>
            </a:r>
            <a:r>
              <a:rPr lang="fa-IR" b="1">
                <a:latin typeface="Calibri" pitchFamily="34" charset="0"/>
                <a:cs typeface="B Zar" pitchFamily="2" charset="-78"/>
              </a:rPr>
              <a:t>		</a:t>
            </a:r>
            <a:r>
              <a:rPr lang="en-US" b="1">
                <a:latin typeface="Calibri" pitchFamily="34" charset="0"/>
                <a:cs typeface="B Zar" pitchFamily="2" charset="-78"/>
              </a:rPr>
              <a:t>	</a:t>
            </a:r>
            <a:r>
              <a:rPr lang="fa-IR" b="1">
                <a:latin typeface="Calibri" pitchFamily="34" charset="0"/>
                <a:cs typeface="B Zar" pitchFamily="2" charset="-78"/>
              </a:rPr>
              <a:t>	</a:t>
            </a:r>
            <a:r>
              <a:rPr lang="en-US" b="1">
                <a:latin typeface="Calibri" pitchFamily="34" charset="0"/>
                <a:cs typeface="B Zar" pitchFamily="2" charset="-78"/>
              </a:rPr>
              <a:t> </a:t>
            </a:r>
            <a:r>
              <a:rPr lang="en-US" b="1">
                <a:solidFill>
                  <a:srgbClr val="0000FF"/>
                </a:solidFill>
                <a:latin typeface="Calibri" pitchFamily="34" charset="0"/>
              </a:rPr>
              <a:t>♂		♀</a:t>
            </a:r>
            <a:r>
              <a:rPr lang="fa-IR" b="1">
                <a:solidFill>
                  <a:srgbClr val="0000FF"/>
                </a:solidFill>
                <a:latin typeface="Calibri" pitchFamily="34" charset="0"/>
              </a:rPr>
              <a:t> </a:t>
            </a:r>
            <a:endParaRPr lang="fa-IR" b="1">
              <a:latin typeface="Calibri" pitchFamily="34" charset="0"/>
              <a:cs typeface="B Zar" pitchFamily="2" charset="-78"/>
            </a:endParaRPr>
          </a:p>
          <a:p>
            <a:r>
              <a:rPr lang="en-US" b="1">
                <a:latin typeface="Calibri" pitchFamily="34" charset="0"/>
                <a:cs typeface="B Zar" pitchFamily="2" charset="-78"/>
              </a:rPr>
              <a:t>	25D		25D:	25DD</a:t>
            </a:r>
          </a:p>
          <a:p>
            <a:r>
              <a:rPr lang="en-US" b="1">
                <a:latin typeface="Calibri" pitchFamily="34" charset="0"/>
                <a:cs typeface="B Zar" pitchFamily="2" charset="-78"/>
              </a:rPr>
              <a:t>	25D		25d:	25Dd</a:t>
            </a:r>
          </a:p>
          <a:p>
            <a:r>
              <a:rPr lang="en-US" b="1">
                <a:latin typeface="Calibri" pitchFamily="34" charset="0"/>
                <a:cs typeface="B Zar" pitchFamily="2" charset="-78"/>
              </a:rPr>
              <a:t>	25d		25D:	25Dd</a:t>
            </a:r>
          </a:p>
          <a:p>
            <a:r>
              <a:rPr lang="en-US" b="1">
                <a:latin typeface="Calibri" pitchFamily="34" charset="0"/>
                <a:cs typeface="B Zar" pitchFamily="2" charset="-78"/>
              </a:rPr>
              <a:t>	25d		25d:	25dd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0" y="4876800"/>
            <a:ext cx="75438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fa-IR">
                <a:latin typeface="Calibri" pitchFamily="34" charset="0"/>
                <a:cs typeface="B Zar" pitchFamily="2" charset="-78"/>
              </a:rPr>
              <a:t>اما نسبت واقعی به صورت زیر می تواند نمایان شود:</a:t>
            </a:r>
            <a:r>
              <a:rPr lang="fa-IR" b="1">
                <a:latin typeface="Calibri" pitchFamily="34" charset="0"/>
                <a:cs typeface="B Zar" pitchFamily="2" charset="-78"/>
              </a:rPr>
              <a:t>	</a:t>
            </a:r>
            <a:r>
              <a:rPr lang="en-US" b="1">
                <a:latin typeface="Calibri" pitchFamily="34" charset="0"/>
                <a:cs typeface="B Zar" pitchFamily="2" charset="-78"/>
              </a:rPr>
              <a:t>	</a:t>
            </a:r>
            <a:r>
              <a:rPr lang="en-US" b="1">
                <a:solidFill>
                  <a:srgbClr val="0000FF"/>
                </a:solidFill>
                <a:latin typeface="Calibri" pitchFamily="34" charset="0"/>
              </a:rPr>
              <a:t>♂		♀</a:t>
            </a:r>
            <a:r>
              <a:rPr lang="fa-IR" b="1">
                <a:solidFill>
                  <a:srgbClr val="0000FF"/>
                </a:solidFill>
                <a:latin typeface="Calibri" pitchFamily="34" charset="0"/>
              </a:rPr>
              <a:t> </a:t>
            </a:r>
          </a:p>
          <a:p>
            <a:r>
              <a:rPr lang="fa-IR" b="1">
                <a:solidFill>
                  <a:srgbClr val="0000FF"/>
                </a:solidFill>
                <a:latin typeface="Calibri" pitchFamily="34" charset="0"/>
                <a:cs typeface="B Zar" pitchFamily="2" charset="-78"/>
              </a:rPr>
              <a:t>	</a:t>
            </a:r>
            <a:r>
              <a:rPr lang="en-US" b="1">
                <a:latin typeface="Calibri" pitchFamily="34" charset="0"/>
                <a:cs typeface="B Zar" pitchFamily="2" charset="-78"/>
              </a:rPr>
              <a:t>22D		22D:	22DD</a:t>
            </a:r>
          </a:p>
          <a:p>
            <a:r>
              <a:rPr lang="en-US" b="1">
                <a:latin typeface="Calibri" pitchFamily="34" charset="0"/>
                <a:cs typeface="B Zar" pitchFamily="2" charset="-78"/>
              </a:rPr>
              <a:t>	28D		28d:	28Dd</a:t>
            </a:r>
          </a:p>
          <a:p>
            <a:r>
              <a:rPr lang="en-US" b="1">
                <a:latin typeface="Calibri" pitchFamily="34" charset="0"/>
                <a:cs typeface="B Zar" pitchFamily="2" charset="-78"/>
              </a:rPr>
              <a:t>	28d		28D:	28Dd</a:t>
            </a:r>
          </a:p>
          <a:p>
            <a:r>
              <a:rPr lang="en-US" b="1">
                <a:latin typeface="Calibri" pitchFamily="34" charset="0"/>
                <a:cs typeface="B Zar" pitchFamily="2" charset="-78"/>
              </a:rPr>
              <a:t>	22d		22d:	22dd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931889-82D8-4183-8B7D-F869B7F26E16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90600" y="1752600"/>
            <a:ext cx="7391400" cy="434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fa-IR" b="1">
                <a:latin typeface="Calibri" pitchFamily="34" charset="0"/>
                <a:cs typeface="B Zar" pitchFamily="2" charset="-78"/>
              </a:rPr>
              <a:t>حالت پیوسته</a:t>
            </a:r>
          </a:p>
          <a:p>
            <a:r>
              <a:rPr lang="en-US" b="1">
                <a:latin typeface="Calibri" pitchFamily="34" charset="0"/>
                <a:cs typeface="B Zar" pitchFamily="2" charset="-78"/>
              </a:rPr>
              <a:t>P:	AABB X aabb		</a:t>
            </a:r>
            <a:r>
              <a:rPr lang="en-US" b="1" baseline="30000">
                <a:latin typeface="Calibri" pitchFamily="34" charset="0"/>
                <a:cs typeface="B Zar" pitchFamily="2" charset="-78"/>
              </a:rPr>
              <a:t>A </a:t>
            </a:r>
            <a:r>
              <a:rPr lang="en-US" b="1">
                <a:latin typeface="Calibri" pitchFamily="34" charset="0"/>
                <a:cs typeface="B Zar" pitchFamily="2" charset="-78"/>
              </a:rPr>
              <a:t>    </a:t>
            </a:r>
            <a:r>
              <a:rPr lang="en-US" b="1" baseline="30000">
                <a:latin typeface="Calibri" pitchFamily="34" charset="0"/>
                <a:cs typeface="B Zar" pitchFamily="2" charset="-78"/>
              </a:rPr>
              <a:t>   B</a:t>
            </a:r>
            <a:r>
              <a:rPr lang="en-US" b="1">
                <a:latin typeface="Calibri" pitchFamily="34" charset="0"/>
                <a:cs typeface="B Zar" pitchFamily="2" charset="-78"/>
              </a:rPr>
              <a:t>     X      </a:t>
            </a:r>
            <a:r>
              <a:rPr lang="en-US" b="1" baseline="30000">
                <a:latin typeface="Calibri" pitchFamily="34" charset="0"/>
                <a:cs typeface="B Zar" pitchFamily="2" charset="-78"/>
              </a:rPr>
              <a:t>a         b</a:t>
            </a:r>
          </a:p>
          <a:p>
            <a:r>
              <a:rPr lang="en-US" b="1">
                <a:latin typeface="Calibri" pitchFamily="34" charset="0"/>
                <a:cs typeface="B Zar" pitchFamily="2" charset="-78"/>
              </a:rPr>
              <a:t>				</a:t>
            </a:r>
            <a:r>
              <a:rPr lang="en-US" b="1" baseline="-25000">
                <a:latin typeface="Calibri" pitchFamily="34" charset="0"/>
                <a:cs typeface="B Zar" pitchFamily="2" charset="-78"/>
              </a:rPr>
              <a:t>A          B</a:t>
            </a:r>
            <a:r>
              <a:rPr lang="en-US" b="1">
                <a:latin typeface="Calibri" pitchFamily="34" charset="0"/>
                <a:cs typeface="B Zar" pitchFamily="2" charset="-78"/>
              </a:rPr>
              <a:t>             </a:t>
            </a:r>
            <a:r>
              <a:rPr lang="en-US" b="1" baseline="-25000">
                <a:latin typeface="Calibri" pitchFamily="34" charset="0"/>
                <a:cs typeface="B Zar" pitchFamily="2" charset="-78"/>
              </a:rPr>
              <a:t>a          b</a:t>
            </a:r>
          </a:p>
          <a:p>
            <a:endParaRPr lang="en-US" b="1">
              <a:latin typeface="Calibri" pitchFamily="34" charset="0"/>
              <a:cs typeface="B Zar" pitchFamily="2" charset="-78"/>
            </a:endParaRPr>
          </a:p>
          <a:p>
            <a:r>
              <a:rPr lang="en-US" b="1">
                <a:latin typeface="Calibri" pitchFamily="34" charset="0"/>
                <a:cs typeface="B Zar" pitchFamily="2" charset="-78"/>
              </a:rPr>
              <a:t>G:	AB	ab		   </a:t>
            </a:r>
            <a:r>
              <a:rPr lang="en-US" b="1" baseline="30000">
                <a:latin typeface="Calibri" pitchFamily="34" charset="0"/>
                <a:cs typeface="B Zar" pitchFamily="2" charset="-78"/>
              </a:rPr>
              <a:t> A</a:t>
            </a:r>
            <a:r>
              <a:rPr lang="en-US" b="1" baseline="-25000">
                <a:latin typeface="Calibri" pitchFamily="34" charset="0"/>
                <a:cs typeface="B Zar" pitchFamily="2" charset="-78"/>
              </a:rPr>
              <a:t>  </a:t>
            </a:r>
            <a:r>
              <a:rPr lang="en-US" b="1">
                <a:latin typeface="Calibri" pitchFamily="34" charset="0"/>
                <a:cs typeface="B Zar" pitchFamily="2" charset="-78"/>
              </a:rPr>
              <a:t>     </a:t>
            </a:r>
            <a:r>
              <a:rPr lang="en-US" b="1" baseline="30000">
                <a:latin typeface="Calibri" pitchFamily="34" charset="0"/>
                <a:cs typeface="B Zar" pitchFamily="2" charset="-78"/>
              </a:rPr>
              <a:t>B </a:t>
            </a:r>
            <a:r>
              <a:rPr lang="en-US" b="1">
                <a:latin typeface="Calibri" pitchFamily="34" charset="0"/>
                <a:cs typeface="B Zar" pitchFamily="2" charset="-78"/>
              </a:rPr>
              <a:t>   	     &amp;	</a:t>
            </a:r>
            <a:r>
              <a:rPr lang="en-US" b="1" baseline="-25000">
                <a:latin typeface="Calibri" pitchFamily="34" charset="0"/>
                <a:cs typeface="B Zar" pitchFamily="2" charset="-78"/>
              </a:rPr>
              <a:t>a         b</a:t>
            </a:r>
          </a:p>
          <a:p>
            <a:endParaRPr lang="en-US" b="1" baseline="-25000">
              <a:latin typeface="Calibri" pitchFamily="34" charset="0"/>
              <a:cs typeface="B Zar" pitchFamily="2" charset="-78"/>
            </a:endParaRPr>
          </a:p>
          <a:p>
            <a:r>
              <a:rPr lang="en-US" b="1">
                <a:latin typeface="Calibri" pitchFamily="34" charset="0"/>
                <a:cs typeface="B Zar" pitchFamily="2" charset="-78"/>
              </a:rPr>
              <a:t>F</a:t>
            </a:r>
            <a:r>
              <a:rPr lang="en-US" b="1" baseline="-25000">
                <a:latin typeface="Calibri" pitchFamily="34" charset="0"/>
                <a:cs typeface="B Zar" pitchFamily="2" charset="-78"/>
              </a:rPr>
              <a:t>1</a:t>
            </a:r>
            <a:r>
              <a:rPr lang="en-US" b="1">
                <a:latin typeface="Calibri" pitchFamily="34" charset="0"/>
                <a:cs typeface="B Zar" pitchFamily="2" charset="-78"/>
              </a:rPr>
              <a:t>: 	        AaBb		</a:t>
            </a:r>
            <a:r>
              <a:rPr lang="en-US" b="1" baseline="30000">
                <a:latin typeface="Calibri" pitchFamily="34" charset="0"/>
                <a:cs typeface="B Zar" pitchFamily="2" charset="-78"/>
              </a:rPr>
              <a:t> A </a:t>
            </a:r>
            <a:r>
              <a:rPr lang="en-US" b="1">
                <a:latin typeface="Calibri" pitchFamily="34" charset="0"/>
                <a:cs typeface="B Zar" pitchFamily="2" charset="-78"/>
              </a:rPr>
              <a:t>    </a:t>
            </a:r>
            <a:r>
              <a:rPr lang="en-US" b="1" baseline="30000">
                <a:latin typeface="Calibri" pitchFamily="34" charset="0"/>
                <a:cs typeface="B Zar" pitchFamily="2" charset="-78"/>
              </a:rPr>
              <a:t>   B</a:t>
            </a:r>
          </a:p>
          <a:p>
            <a:r>
              <a:rPr lang="en-US" b="1" baseline="30000">
                <a:latin typeface="Calibri" pitchFamily="34" charset="0"/>
                <a:cs typeface="B Zar" pitchFamily="2" charset="-78"/>
              </a:rPr>
              <a:t>				</a:t>
            </a:r>
            <a:r>
              <a:rPr lang="en-US" b="1" baseline="-25000">
                <a:latin typeface="Calibri" pitchFamily="34" charset="0"/>
                <a:cs typeface="B Zar" pitchFamily="2" charset="-78"/>
              </a:rPr>
              <a:t> a          b</a:t>
            </a:r>
          </a:p>
          <a:p>
            <a:endParaRPr lang="en-US" b="1">
              <a:latin typeface="Calibri" pitchFamily="34" charset="0"/>
              <a:cs typeface="B Zar" pitchFamily="2" charset="-78"/>
            </a:endParaRPr>
          </a:p>
          <a:p>
            <a:r>
              <a:rPr lang="en-US" b="1">
                <a:latin typeface="Calibri" pitchFamily="34" charset="0"/>
                <a:cs typeface="B Zar" pitchFamily="2" charset="-78"/>
              </a:rPr>
              <a:t>F</a:t>
            </a:r>
            <a:r>
              <a:rPr lang="en-US" b="1" baseline="-25000">
                <a:latin typeface="Calibri" pitchFamily="34" charset="0"/>
                <a:cs typeface="B Zar" pitchFamily="2" charset="-78"/>
              </a:rPr>
              <a:t>1</a:t>
            </a:r>
            <a:r>
              <a:rPr lang="en-US" b="1">
                <a:latin typeface="Calibri" pitchFamily="34" charset="0"/>
                <a:cs typeface="B Zar" pitchFamily="2" charset="-78"/>
              </a:rPr>
              <a:t>G: 	 AB,Ab,aB,ab		</a:t>
            </a:r>
            <a:r>
              <a:rPr lang="en-US" b="1" baseline="30000">
                <a:latin typeface="Calibri" pitchFamily="34" charset="0"/>
                <a:cs typeface="B Zar" pitchFamily="2" charset="-78"/>
              </a:rPr>
              <a:t> A</a:t>
            </a:r>
            <a:r>
              <a:rPr lang="en-US" b="1" baseline="-25000">
                <a:latin typeface="Calibri" pitchFamily="34" charset="0"/>
                <a:cs typeface="B Zar" pitchFamily="2" charset="-78"/>
              </a:rPr>
              <a:t>  </a:t>
            </a:r>
            <a:r>
              <a:rPr lang="en-US" b="1">
                <a:latin typeface="Calibri" pitchFamily="34" charset="0"/>
                <a:cs typeface="B Zar" pitchFamily="2" charset="-78"/>
              </a:rPr>
              <a:t>     </a:t>
            </a:r>
            <a:r>
              <a:rPr lang="en-US" b="1" baseline="30000">
                <a:latin typeface="Calibri" pitchFamily="34" charset="0"/>
                <a:cs typeface="B Zar" pitchFamily="2" charset="-78"/>
              </a:rPr>
              <a:t>B </a:t>
            </a:r>
            <a:r>
              <a:rPr lang="en-US" b="1">
                <a:latin typeface="Calibri" pitchFamily="34" charset="0"/>
                <a:cs typeface="B Zar" pitchFamily="2" charset="-78"/>
              </a:rPr>
              <a:t>   	     &amp;	</a:t>
            </a:r>
            <a:r>
              <a:rPr lang="en-US" b="1" baseline="-25000">
                <a:latin typeface="Calibri" pitchFamily="34" charset="0"/>
                <a:cs typeface="B Zar" pitchFamily="2" charset="-78"/>
              </a:rPr>
              <a:t>a         b</a:t>
            </a:r>
            <a:endParaRPr lang="en-US" b="1">
              <a:latin typeface="Calibri" pitchFamily="34" charset="0"/>
              <a:cs typeface="B Zar" pitchFamily="2" charset="-78"/>
            </a:endParaRPr>
          </a:p>
          <a:p>
            <a:r>
              <a:rPr lang="en-US" b="1">
                <a:latin typeface="Calibri" pitchFamily="34" charset="0"/>
                <a:cs typeface="B Zar" pitchFamily="2" charset="-78"/>
              </a:rPr>
              <a:t>	</a:t>
            </a:r>
            <a:endParaRPr lang="en-US" b="1" baseline="-25000">
              <a:latin typeface="Calibri" pitchFamily="34" charset="0"/>
              <a:cs typeface="B Zar" pitchFamily="2" charset="-78"/>
            </a:endParaRPr>
          </a:p>
          <a:p>
            <a:r>
              <a:rPr lang="en-US" b="1">
                <a:latin typeface="Calibri" pitchFamily="34" charset="0"/>
                <a:cs typeface="B Zar" pitchFamily="2" charset="-78"/>
              </a:rPr>
              <a:t>F</a:t>
            </a:r>
            <a:r>
              <a:rPr lang="en-US" b="1" baseline="-25000">
                <a:latin typeface="Calibri" pitchFamily="34" charset="0"/>
                <a:cs typeface="B Zar" pitchFamily="2" charset="-78"/>
              </a:rPr>
              <a:t>2</a:t>
            </a:r>
            <a:r>
              <a:rPr lang="en-US" b="1">
                <a:latin typeface="Calibri" pitchFamily="34" charset="0"/>
                <a:cs typeface="B Zar" pitchFamily="2" charset="-78"/>
              </a:rPr>
              <a:t>:	</a:t>
            </a:r>
            <a:r>
              <a:rPr lang="fa-IR" b="1">
                <a:latin typeface="Calibri" pitchFamily="34" charset="0"/>
                <a:cs typeface="B Zar" pitchFamily="2" charset="-78"/>
              </a:rPr>
              <a:t>بستگی به فاصله 2  ژن دارد</a:t>
            </a:r>
            <a:r>
              <a:rPr lang="en-US" b="1">
                <a:latin typeface="Calibri" pitchFamily="34" charset="0"/>
                <a:cs typeface="B Zar" pitchFamily="2" charset="-78"/>
              </a:rPr>
              <a:t>	</a:t>
            </a:r>
          </a:p>
          <a:p>
            <a:endParaRPr lang="en-US" b="1">
              <a:latin typeface="Calibri" pitchFamily="34" charset="0"/>
              <a:cs typeface="B Zar" pitchFamily="2" charset="-78"/>
            </a:endParaRPr>
          </a:p>
          <a:p>
            <a:endParaRPr lang="en-US" b="1">
              <a:latin typeface="Calibri" pitchFamily="34" charset="0"/>
              <a:cs typeface="B Zar" pitchFamily="2" charset="-78"/>
            </a:endParaRPr>
          </a:p>
          <a:p>
            <a:endParaRPr lang="en-US" b="1">
              <a:latin typeface="Calibri" pitchFamily="34" charset="0"/>
              <a:cs typeface="B Zar" pitchFamily="2" charset="-78"/>
            </a:endParaRPr>
          </a:p>
          <a:p>
            <a:endParaRPr lang="en-US" b="1">
              <a:latin typeface="Calibri" pitchFamily="34" charset="0"/>
              <a:cs typeface="B Zar" pitchFamily="2" charset="-78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648200" y="3654425"/>
            <a:ext cx="914400" cy="317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648200" y="3505200"/>
            <a:ext cx="914400" cy="317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324600" y="2971800"/>
            <a:ext cx="914400" cy="317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724400" y="3121025"/>
            <a:ext cx="914400" cy="317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715000" y="2435225"/>
            <a:ext cx="914400" cy="317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715000" y="2286000"/>
            <a:ext cx="914400" cy="317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572000" y="2435225"/>
            <a:ext cx="914400" cy="317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572000" y="2286000"/>
            <a:ext cx="914400" cy="317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248400" y="4191000"/>
            <a:ext cx="914400" cy="317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648200" y="4340225"/>
            <a:ext cx="914400" cy="317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278" name="TextBox 15"/>
          <p:cNvSpPr txBox="1">
            <a:spLocks noChangeArrowheads="1"/>
          </p:cNvSpPr>
          <p:nvPr/>
        </p:nvSpPr>
        <p:spPr bwMode="auto">
          <a:xfrm>
            <a:off x="3429000" y="457200"/>
            <a:ext cx="5029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en-US" sz="2400" b="1">
                <a:solidFill>
                  <a:srgbClr val="0000FF"/>
                </a:solidFill>
                <a:latin typeface="Calibri" pitchFamily="34" charset="0"/>
                <a:cs typeface="B Zar" pitchFamily="2" charset="-78"/>
              </a:rPr>
              <a:t>InComplete Linkage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6477000" y="4935538"/>
            <a:ext cx="1981200" cy="158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6248400" y="4556125"/>
          <a:ext cx="2438400" cy="1463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9200"/>
                <a:gridCol w="1219200"/>
              </a:tblGrid>
              <a:tr h="355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3" name="Straight Connector 22"/>
          <p:cNvCxnSpPr/>
          <p:nvPr/>
        </p:nvCxnSpPr>
        <p:spPr>
          <a:xfrm>
            <a:off x="6477000" y="5240338"/>
            <a:ext cx="1981200" cy="158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477000" y="5926138"/>
            <a:ext cx="1981200" cy="158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477000" y="5621338"/>
            <a:ext cx="1981200" cy="158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038600" y="4951413"/>
            <a:ext cx="1981200" cy="158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3810000" y="4572000"/>
          <a:ext cx="2438400" cy="1463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9200"/>
                <a:gridCol w="1219200"/>
              </a:tblGrid>
              <a:tr h="355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8" name="Straight Connector 27"/>
          <p:cNvCxnSpPr/>
          <p:nvPr/>
        </p:nvCxnSpPr>
        <p:spPr>
          <a:xfrm>
            <a:off x="4038600" y="5256213"/>
            <a:ext cx="1981200" cy="158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038600" y="5942013"/>
            <a:ext cx="1981200" cy="158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038600" y="5637213"/>
            <a:ext cx="1981200" cy="158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4572000" y="5257800"/>
            <a:ext cx="762000" cy="3810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572000" y="5257800"/>
            <a:ext cx="762000" cy="3810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4876800" y="2970213"/>
            <a:ext cx="1981200" cy="158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aphicFrame>
        <p:nvGraphicFramePr>
          <p:cNvPr id="47" name="Table 46"/>
          <p:cNvGraphicFramePr>
            <a:graphicFrameLocks noGrp="1"/>
          </p:cNvGraphicFramePr>
          <p:nvPr/>
        </p:nvGraphicFramePr>
        <p:xfrm>
          <a:off x="4495800" y="2590800"/>
          <a:ext cx="3429000" cy="2072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14500"/>
                <a:gridCol w="857250"/>
                <a:gridCol w="857250"/>
              </a:tblGrid>
              <a:tr h="3556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A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B</a:t>
                      </a:r>
                      <a:endParaRPr lang="en-US" sz="28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G</a:t>
                      </a:r>
                      <a:r>
                        <a:rPr lang="en-US" sz="2800" b="1" baseline="-25000" dirty="0" smtClean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A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b</a:t>
                      </a:r>
                      <a:endParaRPr lang="en-US" sz="28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G</a:t>
                      </a:r>
                      <a:r>
                        <a:rPr lang="en-US" sz="2800" b="1" baseline="-25000" dirty="0" smtClean="0"/>
                        <a:t>2</a:t>
                      </a:r>
                      <a:endParaRPr lang="en-US" sz="2800" b="1" baseline="-2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a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B</a:t>
                      </a:r>
                      <a:endParaRPr lang="en-US" sz="28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G</a:t>
                      </a:r>
                      <a:r>
                        <a:rPr lang="en-US" sz="2800" b="1" baseline="-25000" dirty="0" smtClean="0"/>
                        <a:t>3</a:t>
                      </a:r>
                      <a:endParaRPr lang="en-US" sz="2800" b="1" baseline="-2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a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b</a:t>
                      </a:r>
                      <a:endParaRPr lang="en-US" sz="28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G</a:t>
                      </a:r>
                      <a:r>
                        <a:rPr lang="en-US" sz="2800" b="1" baseline="-25000" dirty="0" smtClean="0"/>
                        <a:t>4</a:t>
                      </a:r>
                      <a:endParaRPr lang="en-US" sz="2800" b="1" baseline="-2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cxnSp>
        <p:nvCxnSpPr>
          <p:cNvPr id="48" name="Straight Connector 47"/>
          <p:cNvCxnSpPr/>
          <p:nvPr/>
        </p:nvCxnSpPr>
        <p:spPr>
          <a:xfrm>
            <a:off x="4876800" y="3503613"/>
            <a:ext cx="1981200" cy="158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4876800" y="4113213"/>
            <a:ext cx="1981200" cy="158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4876800" y="4570413"/>
            <a:ext cx="1981200" cy="158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762000" y="3200400"/>
            <a:ext cx="3962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fa-IR" sz="2400" b="1">
                <a:solidFill>
                  <a:srgbClr val="0000FF"/>
                </a:solidFill>
                <a:latin typeface="Calibri" pitchFamily="34" charset="0"/>
                <a:cs typeface="B Zar" pitchFamily="2" charset="-78"/>
              </a:rPr>
              <a:t>گامت هایی که یک گیاه </a:t>
            </a:r>
            <a:r>
              <a:rPr lang="en-US" sz="2400" b="1">
                <a:solidFill>
                  <a:srgbClr val="0000FF"/>
                </a:solidFill>
                <a:latin typeface="Calibri" pitchFamily="34" charset="0"/>
                <a:cs typeface="B Zar" pitchFamily="2" charset="-78"/>
              </a:rPr>
              <a:t>F1</a:t>
            </a:r>
            <a:r>
              <a:rPr lang="fa-IR" sz="2400" b="1">
                <a:solidFill>
                  <a:srgbClr val="0000FF"/>
                </a:solidFill>
                <a:latin typeface="Calibri" pitchFamily="34" charset="0"/>
                <a:cs typeface="B Zar" pitchFamily="2" charset="-78"/>
              </a:rPr>
              <a:t> تولید می کند</a:t>
            </a:r>
            <a:endParaRPr lang="en-US" sz="2400" b="1">
              <a:solidFill>
                <a:srgbClr val="0000FF"/>
              </a:solidFill>
              <a:latin typeface="Calibri" pitchFamily="34" charset="0"/>
              <a:cs typeface="B Zar" pitchFamily="2" charset="-78"/>
            </a:endParaRPr>
          </a:p>
        </p:txBody>
      </p:sp>
      <p:sp>
        <p:nvSpPr>
          <p:cNvPr id="52" name="Donut 51"/>
          <p:cNvSpPr/>
          <p:nvPr/>
        </p:nvSpPr>
        <p:spPr>
          <a:xfrm>
            <a:off x="7010400" y="3048000"/>
            <a:ext cx="990600" cy="609600"/>
          </a:xfrm>
          <a:prstGeom prst="don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53" name="Donut 52"/>
          <p:cNvSpPr/>
          <p:nvPr/>
        </p:nvSpPr>
        <p:spPr>
          <a:xfrm>
            <a:off x="7010400" y="3581400"/>
            <a:ext cx="990600" cy="609600"/>
          </a:xfrm>
          <a:prstGeom prst="don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1" grpId="0"/>
      <p:bldP spid="52" grpId="0" animBg="1"/>
      <p:bldP spid="5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D97F22-E36F-4843-B984-1DF5A6A0A278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1143000" y="1616075"/>
          <a:ext cx="2514600" cy="3566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57300"/>
                <a:gridCol w="1257300"/>
              </a:tblGrid>
              <a:tr h="369711"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/>
                        <a:t>ab</a:t>
                      </a:r>
                      <a:endParaRPr lang="en-US" sz="2000" b="1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71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AB</a:t>
                      </a:r>
                      <a:endParaRPr lang="en-US" sz="2000" b="1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baseline="0" dirty="0" smtClean="0"/>
                        <a:t>AB</a:t>
                      </a:r>
                      <a:endParaRPr lang="en-US" sz="1800" b="1" baseline="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69711">
                <a:tc>
                  <a:txBody>
                    <a:bodyPr/>
                    <a:lstStyle/>
                    <a:p>
                      <a:pPr algn="ctr"/>
                      <a:endParaRPr lang="en-US" sz="2000" b="1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baseline="0" dirty="0" err="1" smtClean="0"/>
                        <a:t>ab</a:t>
                      </a:r>
                      <a:endParaRPr lang="en-US" sz="1800" b="1" baseline="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971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/>
                        <a:t>Ab</a:t>
                      </a:r>
                      <a:endParaRPr lang="en-US" sz="2000" b="1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baseline="0" dirty="0" err="1" smtClean="0"/>
                        <a:t>Ab</a:t>
                      </a:r>
                      <a:endParaRPr lang="en-US" sz="1800" b="1" baseline="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9711">
                <a:tc>
                  <a:txBody>
                    <a:bodyPr/>
                    <a:lstStyle/>
                    <a:p>
                      <a:pPr algn="ctr"/>
                      <a:endParaRPr lang="en-US" sz="2000" b="1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baseline="0" dirty="0" err="1" smtClean="0"/>
                        <a:t>ab</a:t>
                      </a:r>
                      <a:endParaRPr lang="en-US" sz="1800" b="1" baseline="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971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/>
                        <a:t>aB</a:t>
                      </a:r>
                      <a:endParaRPr lang="en-US" sz="2000" b="1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baseline="0" dirty="0" err="1" smtClean="0"/>
                        <a:t>aB</a:t>
                      </a:r>
                      <a:endParaRPr lang="en-US" sz="1800" b="1" baseline="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9711">
                <a:tc>
                  <a:txBody>
                    <a:bodyPr/>
                    <a:lstStyle/>
                    <a:p>
                      <a:pPr algn="ctr"/>
                      <a:endParaRPr lang="en-US" sz="2000" b="1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baseline="0" dirty="0" err="1" smtClean="0"/>
                        <a:t>ab</a:t>
                      </a:r>
                      <a:endParaRPr lang="en-US" sz="1800" b="1" baseline="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971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/>
                        <a:t>ab</a:t>
                      </a:r>
                      <a:endParaRPr lang="en-US" sz="2000" b="1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baseline="0" dirty="0" err="1" smtClean="0"/>
                        <a:t>ab</a:t>
                      </a:r>
                      <a:endParaRPr lang="en-US" sz="1800" b="1" baseline="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9711"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baseline="0" dirty="0" err="1" smtClean="0"/>
                        <a:t>ab</a:t>
                      </a:r>
                      <a:endParaRPr lang="en-US" sz="1800" b="1" baseline="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cxnSp>
        <p:nvCxnSpPr>
          <p:cNvPr id="18" name="Straight Connector 17"/>
          <p:cNvCxnSpPr/>
          <p:nvPr/>
        </p:nvCxnSpPr>
        <p:spPr>
          <a:xfrm>
            <a:off x="1447800" y="2378075"/>
            <a:ext cx="914400" cy="317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447800" y="3213100"/>
            <a:ext cx="914400" cy="317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447800" y="3898900"/>
            <a:ext cx="914400" cy="317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371600" y="4737100"/>
            <a:ext cx="914400" cy="317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590800" y="1920875"/>
            <a:ext cx="914400" cy="317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590800" y="4737100"/>
            <a:ext cx="914400" cy="317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590800" y="4889500"/>
            <a:ext cx="914400" cy="317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590800" y="3898900"/>
            <a:ext cx="914400" cy="317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590800" y="4051300"/>
            <a:ext cx="914400" cy="317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667000" y="3136900"/>
            <a:ext cx="914400" cy="317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667000" y="3289300"/>
            <a:ext cx="914400" cy="317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2590800" y="2301875"/>
            <a:ext cx="914400" cy="317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590800" y="2454275"/>
            <a:ext cx="914400" cy="317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325" name="TextBox 39"/>
          <p:cNvSpPr txBox="1">
            <a:spLocks noChangeArrowheads="1"/>
          </p:cNvSpPr>
          <p:nvPr/>
        </p:nvSpPr>
        <p:spPr bwMode="auto">
          <a:xfrm>
            <a:off x="685800" y="1000125"/>
            <a:ext cx="449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0000FF"/>
                </a:solidFill>
                <a:latin typeface="Calibri" pitchFamily="34" charset="0"/>
                <a:cs typeface="B Zar" pitchFamily="2" charset="-78"/>
              </a:rPr>
              <a:t>Test Cross F</a:t>
            </a:r>
            <a:r>
              <a:rPr lang="en-US" sz="2800" baseline="-25000">
                <a:solidFill>
                  <a:srgbClr val="0000FF"/>
                </a:solidFill>
                <a:latin typeface="Calibri" pitchFamily="34" charset="0"/>
                <a:cs typeface="B Zar" pitchFamily="2" charset="-78"/>
              </a:rPr>
              <a:t>1</a:t>
            </a:r>
          </a:p>
        </p:txBody>
      </p:sp>
      <p:sp>
        <p:nvSpPr>
          <p:cNvPr id="43" name="Striped Right Arrow 42"/>
          <p:cNvSpPr/>
          <p:nvPr/>
        </p:nvSpPr>
        <p:spPr>
          <a:xfrm>
            <a:off x="3733800" y="3810000"/>
            <a:ext cx="1295400" cy="304800"/>
          </a:xfrm>
          <a:prstGeom prst="striped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4" name="Striped Right Arrow 43"/>
          <p:cNvSpPr/>
          <p:nvPr/>
        </p:nvSpPr>
        <p:spPr>
          <a:xfrm>
            <a:off x="3733800" y="3048000"/>
            <a:ext cx="1295400" cy="304800"/>
          </a:xfrm>
          <a:prstGeom prst="striped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5181600" y="3119438"/>
            <a:ext cx="3505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FF"/>
                </a:solidFill>
                <a:latin typeface="Calibri" pitchFamily="34" charset="0"/>
              </a:rPr>
              <a:t>Recombinant Progenies</a:t>
            </a: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4876800" y="3744913"/>
            <a:ext cx="3505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fa-IR" b="1">
                <a:solidFill>
                  <a:srgbClr val="0000FF"/>
                </a:solidFill>
                <a:latin typeface="Calibri" pitchFamily="34" charset="0"/>
                <a:cs typeface="B Zar" pitchFamily="2" charset="-78"/>
              </a:rPr>
              <a:t>بستگی به درصد </a:t>
            </a:r>
            <a:r>
              <a:rPr lang="en-US" b="1">
                <a:solidFill>
                  <a:srgbClr val="0000FF"/>
                </a:solidFill>
                <a:latin typeface="Calibri" pitchFamily="34" charset="0"/>
                <a:cs typeface="B Zar" pitchFamily="2" charset="-78"/>
              </a:rPr>
              <a:t>Crossing Over</a:t>
            </a:r>
            <a:r>
              <a:rPr lang="fa-IR" b="1">
                <a:solidFill>
                  <a:srgbClr val="0000FF"/>
                </a:solidFill>
                <a:latin typeface="Calibri" pitchFamily="34" charset="0"/>
                <a:cs typeface="B Zar" pitchFamily="2" charset="-78"/>
              </a:rPr>
              <a:t> دارد</a:t>
            </a:r>
            <a:endParaRPr lang="en-US" b="1">
              <a:solidFill>
                <a:srgbClr val="0000FF"/>
              </a:solidFill>
              <a:latin typeface="Calibri" pitchFamily="34" charset="0"/>
              <a:cs typeface="B Zar" pitchFamily="2" charset="-78"/>
            </a:endParaRPr>
          </a:p>
        </p:txBody>
      </p:sp>
      <p:sp>
        <p:nvSpPr>
          <p:cNvPr id="47" name="Double Brace 46"/>
          <p:cNvSpPr/>
          <p:nvPr/>
        </p:nvSpPr>
        <p:spPr>
          <a:xfrm>
            <a:off x="5029200" y="2895600"/>
            <a:ext cx="3505200" cy="1295400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4" grpId="0" animBg="1"/>
      <p:bldP spid="45" grpId="0"/>
      <p:bldP spid="46" grpId="0"/>
      <p:bldP spid="4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F₁ : </a:t>
            </a:r>
            <a:r>
              <a:rPr lang="fa-IR" dirty="0" smtClean="0"/>
              <a:t>		</a:t>
            </a:r>
            <a:r>
              <a:rPr lang="en-GB" dirty="0" err="1" smtClean="0"/>
              <a:t>AaBb</a:t>
            </a:r>
            <a:r>
              <a:rPr lang="en-GB" dirty="0" smtClean="0"/>
              <a:t> </a:t>
            </a:r>
            <a:r>
              <a:rPr lang="fa-IR" dirty="0" smtClean="0"/>
              <a:t>			</a:t>
            </a:r>
            <a:r>
              <a:rPr lang="en-GB" dirty="0" err="1" smtClean="0"/>
              <a:t>AaBb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Testcross</a:t>
            </a:r>
            <a:endParaRPr lang="fa-I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a-IR" dirty="0" smtClean="0"/>
              <a:t>			</a:t>
            </a:r>
            <a:r>
              <a:rPr lang="en-GB" dirty="0" smtClean="0"/>
              <a:t>41% </a:t>
            </a:r>
            <a:r>
              <a:rPr lang="en-GB" dirty="0" err="1" smtClean="0"/>
              <a:t>Aabb</a:t>
            </a:r>
            <a:r>
              <a:rPr lang="fa-IR" dirty="0" smtClean="0"/>
              <a:t>		</a:t>
            </a:r>
            <a:r>
              <a:rPr lang="en-GB" dirty="0" smtClean="0"/>
              <a:t>9% </a:t>
            </a:r>
            <a:r>
              <a:rPr lang="en-GB" dirty="0" err="1" smtClean="0"/>
              <a:t>Aabb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a-IR" dirty="0" smtClean="0"/>
              <a:t>			</a:t>
            </a:r>
            <a:r>
              <a:rPr lang="en-GB" dirty="0" smtClean="0"/>
              <a:t>41% </a:t>
            </a:r>
            <a:r>
              <a:rPr lang="en-GB" dirty="0" err="1" smtClean="0"/>
              <a:t>aaBb</a:t>
            </a:r>
            <a:r>
              <a:rPr lang="fa-IR" dirty="0" smtClean="0"/>
              <a:t>		</a:t>
            </a:r>
            <a:r>
              <a:rPr lang="en-GB" dirty="0" smtClean="0"/>
              <a:t>9% </a:t>
            </a:r>
            <a:r>
              <a:rPr lang="en-GB" dirty="0" err="1" smtClean="0"/>
              <a:t>aaBb</a:t>
            </a:r>
            <a:endParaRPr lang="fa-I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a-IR" dirty="0" smtClean="0"/>
              <a:t>			</a:t>
            </a:r>
            <a:r>
              <a:rPr lang="en-GB" dirty="0" smtClean="0"/>
              <a:t>9%   </a:t>
            </a:r>
            <a:r>
              <a:rPr lang="en-GB" dirty="0" err="1" smtClean="0"/>
              <a:t>AaBb</a:t>
            </a:r>
            <a:r>
              <a:rPr lang="fa-IR" dirty="0" smtClean="0"/>
              <a:t>		</a:t>
            </a:r>
            <a:r>
              <a:rPr lang="en-GB" dirty="0" smtClean="0"/>
              <a:t>41% </a:t>
            </a:r>
            <a:r>
              <a:rPr lang="en-GB" dirty="0" err="1" smtClean="0"/>
              <a:t>AaBb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a-IR" dirty="0" smtClean="0"/>
              <a:t>			</a:t>
            </a:r>
            <a:r>
              <a:rPr lang="en-GB" dirty="0" smtClean="0"/>
              <a:t>9%   </a:t>
            </a:r>
            <a:r>
              <a:rPr lang="en-GB" smtClean="0"/>
              <a:t>aabb</a:t>
            </a:r>
            <a:r>
              <a:rPr lang="fa-IR" dirty="0" smtClean="0"/>
              <a:t>		</a:t>
            </a:r>
            <a:r>
              <a:rPr lang="en-GB" dirty="0" smtClean="0"/>
              <a:t>41% </a:t>
            </a:r>
            <a:r>
              <a:rPr lang="en-GB" dirty="0" err="1" smtClean="0"/>
              <a:t>aabb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 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 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 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 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a-IR" dirty="0" smtClean="0"/>
              <a:t>	</a:t>
            </a:r>
            <a:r>
              <a:rPr lang="en-GB" dirty="0" smtClean="0"/>
              <a:t>Trans – configuration</a:t>
            </a:r>
            <a:r>
              <a:rPr lang="fa-IR" dirty="0" smtClean="0"/>
              <a:t>			</a:t>
            </a:r>
            <a:r>
              <a:rPr lang="en-GB" dirty="0" smtClean="0"/>
              <a:t>  Cis - configuration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  </a:t>
            </a:r>
            <a:r>
              <a:rPr lang="fa-IR" dirty="0" smtClean="0"/>
              <a:t>		</a:t>
            </a:r>
            <a:r>
              <a:rPr lang="en-GB" dirty="0" smtClean="0"/>
              <a:t>Repulsive </a:t>
            </a:r>
            <a:r>
              <a:rPr lang="fa-IR" dirty="0" smtClean="0"/>
              <a:t>				</a:t>
            </a:r>
            <a:r>
              <a:rPr lang="en-GB" dirty="0" smtClean="0"/>
              <a:t>Coupling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C63194-2A8A-4397-9C2C-74FD9C69B5FB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14478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GB" sz="2000" smtClean="0"/>
              <a:t>Reombinant                Recombinant             Crossing                   Gene</a:t>
            </a:r>
            <a:endParaRPr lang="en-US" sz="2000" smtClean="0"/>
          </a:p>
          <a:p>
            <a:pPr eaLnBrk="1" hangingPunct="1">
              <a:buFont typeface="Arial" charset="0"/>
              <a:buNone/>
            </a:pPr>
            <a:r>
              <a:rPr lang="en-GB" sz="2000" smtClean="0"/>
              <a:t>   progeny          →          Gamete            →       over      →         Distance</a:t>
            </a:r>
            <a:endParaRPr lang="en-US" sz="2000" smtClean="0"/>
          </a:p>
          <a:p>
            <a:pPr eaLnBrk="1" hangingPunct="1">
              <a:buFont typeface="Arial" charset="0"/>
              <a:buNone/>
            </a:pPr>
            <a:r>
              <a:rPr lang="en-GB" sz="2000" smtClean="0"/>
              <a:t>       %                                     %                                %</a:t>
            </a:r>
            <a:endParaRPr lang="en-US" sz="2000" smtClean="0"/>
          </a:p>
          <a:p>
            <a:pPr eaLnBrk="1" hangingPunct="1">
              <a:buFont typeface="Arial" charset="0"/>
              <a:buNone/>
            </a:pPr>
            <a:endParaRPr lang="en-US" sz="20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C3E257-F369-4F17-8390-926F9C6A1610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2667000"/>
            <a:ext cx="8229600" cy="34290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latin typeface="+mn-lt"/>
                <a:cs typeface="B Zar" pitchFamily="2" charset="-78"/>
              </a:rPr>
              <a:t>:</a:t>
            </a:r>
            <a:r>
              <a:rPr lang="en-GB" sz="2000" b="1" dirty="0">
                <a:solidFill>
                  <a:srgbClr val="0000FF"/>
                </a:solidFill>
                <a:latin typeface="+mn-lt"/>
                <a:cs typeface="B Zar" pitchFamily="2" charset="-78"/>
              </a:rPr>
              <a:t> Recombinant Gametes</a:t>
            </a:r>
            <a:r>
              <a:rPr lang="ar-SA" sz="2000" b="1" dirty="0">
                <a:solidFill>
                  <a:srgbClr val="0000FF"/>
                </a:solidFill>
                <a:latin typeface="+mn-lt"/>
                <a:cs typeface="B Zar" pitchFamily="2" charset="-78"/>
              </a:rPr>
              <a:t> </a:t>
            </a:r>
            <a:r>
              <a:rPr lang="ar-SA" sz="2000" dirty="0">
                <a:latin typeface="+mn-lt"/>
                <a:cs typeface="B Zar" pitchFamily="2" charset="-78"/>
              </a:rPr>
              <a:t>گامتهایی که ترکیب جدیدی از ژنها در اثر </a:t>
            </a:r>
            <a:r>
              <a:rPr lang="en-GB" sz="2000" dirty="0">
                <a:latin typeface="+mn-lt"/>
                <a:cs typeface="B Zar" pitchFamily="2" charset="-78"/>
              </a:rPr>
              <a:t>Crossing over</a:t>
            </a:r>
            <a:r>
              <a:rPr lang="ar-SA" sz="2000" dirty="0">
                <a:latin typeface="+mn-lt"/>
                <a:cs typeface="B Zar" pitchFamily="2" charset="-78"/>
              </a:rPr>
              <a:t> داشته باشند.</a:t>
            </a:r>
            <a:endParaRPr lang="en-US" sz="2000" dirty="0">
              <a:latin typeface="+mn-lt"/>
              <a:cs typeface="B Zar" pitchFamily="2" charset="-78"/>
            </a:endParaRPr>
          </a:p>
          <a:p>
            <a:pPr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latin typeface="+mn-lt"/>
              <a:cs typeface="B Zar" pitchFamily="2" charset="-78"/>
            </a:endParaRPr>
          </a:p>
          <a:p>
            <a:pPr algn="just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000" dirty="0">
                <a:latin typeface="+mn-lt"/>
                <a:cs typeface="B Zar" pitchFamily="2" charset="-78"/>
              </a:rPr>
              <a:t>از طریق</a:t>
            </a:r>
            <a:r>
              <a:rPr lang="fa-IR" sz="2000" dirty="0">
                <a:latin typeface="+mn-lt"/>
                <a:cs typeface="B Zar" pitchFamily="2" charset="-78"/>
              </a:rPr>
              <a:t> " </a:t>
            </a:r>
            <a:r>
              <a:rPr lang="en-GB" sz="2000" dirty="0">
                <a:latin typeface="+mn-lt"/>
                <a:cs typeface="B Zar" pitchFamily="2" charset="-78"/>
              </a:rPr>
              <a:t>Test cross</a:t>
            </a:r>
            <a:r>
              <a:rPr lang="fa-IR" sz="2000" dirty="0">
                <a:latin typeface="+mn-lt"/>
                <a:cs typeface="B Zar" pitchFamily="2" charset="-78"/>
              </a:rPr>
              <a:t>" </a:t>
            </a:r>
            <a:r>
              <a:rPr lang="ar-SA" sz="2000" dirty="0">
                <a:latin typeface="+mn-lt"/>
                <a:cs typeface="B Zar" pitchFamily="2" charset="-78"/>
              </a:rPr>
              <a:t>تعداد فرزندان نوترکیب</a:t>
            </a:r>
            <a:r>
              <a:rPr lang="en-US" sz="2000" dirty="0">
                <a:latin typeface="+mn-lt"/>
                <a:cs typeface="B Zar" pitchFamily="2" charset="-78"/>
              </a:rPr>
              <a:t> </a:t>
            </a:r>
            <a:r>
              <a:rPr lang="ar-SA" sz="2000" dirty="0">
                <a:latin typeface="+mn-lt"/>
                <a:cs typeface="B Zar" pitchFamily="2" charset="-78"/>
              </a:rPr>
              <a:t>(</a:t>
            </a:r>
            <a:r>
              <a:rPr lang="en-GB" sz="2000" dirty="0">
                <a:latin typeface="+mn-lt"/>
                <a:cs typeface="B Zar" pitchFamily="2" charset="-78"/>
              </a:rPr>
              <a:t>(Recombinant</a:t>
            </a:r>
            <a:r>
              <a:rPr lang="fa-IR" sz="2000" dirty="0">
                <a:latin typeface="+mn-lt"/>
                <a:cs typeface="B Zar" pitchFamily="2" charset="-78"/>
              </a:rPr>
              <a:t> را بدست آورده و چون رابطه مستقیم</a:t>
            </a:r>
            <a:r>
              <a:rPr lang="en-US" sz="2000" dirty="0">
                <a:latin typeface="+mn-lt"/>
                <a:cs typeface="B Zar" pitchFamily="2" charset="-78"/>
              </a:rPr>
              <a:t> </a:t>
            </a:r>
            <a:r>
              <a:rPr lang="fa-IR" sz="2000" dirty="0">
                <a:latin typeface="+mn-lt"/>
                <a:cs typeface="B Zar" pitchFamily="2" charset="-78"/>
              </a:rPr>
              <a:t>دارد با </a:t>
            </a:r>
            <a:r>
              <a:rPr lang="en-US" sz="2000" dirty="0">
                <a:latin typeface="+mn-lt"/>
                <a:cs typeface="B Zar" pitchFamily="2" charset="-78"/>
              </a:rPr>
              <a:t>“</a:t>
            </a:r>
            <a:r>
              <a:rPr lang="en-GB" sz="2000" dirty="0">
                <a:latin typeface="+mn-lt"/>
                <a:cs typeface="B Zar" pitchFamily="2" charset="-78"/>
              </a:rPr>
              <a:t>Recombinant Gamete”</a:t>
            </a:r>
            <a:r>
              <a:rPr lang="fa-IR" sz="2000" dirty="0">
                <a:latin typeface="+mn-lt"/>
                <a:cs typeface="B Zar" pitchFamily="2" charset="-78"/>
              </a:rPr>
              <a:t> و این هم رابطه مستقیم دارد با </a:t>
            </a:r>
            <a:r>
              <a:rPr lang="en-US" sz="2000" dirty="0">
                <a:latin typeface="+mn-lt"/>
                <a:cs typeface="B Zar" pitchFamily="2" charset="-78"/>
              </a:rPr>
              <a:t>“</a:t>
            </a:r>
            <a:r>
              <a:rPr lang="en-GB" sz="2000" dirty="0">
                <a:latin typeface="+mn-lt"/>
                <a:cs typeface="B Zar" pitchFamily="2" charset="-78"/>
              </a:rPr>
              <a:t>%Crossing over”</a:t>
            </a:r>
            <a:r>
              <a:rPr lang="fa-IR" sz="2000" dirty="0">
                <a:latin typeface="+mn-lt"/>
                <a:cs typeface="B Zar" pitchFamily="2" charset="-78"/>
              </a:rPr>
              <a:t> ، فاصله ژن را حساب می کنند.</a:t>
            </a:r>
            <a:endParaRPr lang="en-US" sz="2000" dirty="0">
              <a:latin typeface="+mn-lt"/>
              <a:cs typeface="B Zar" pitchFamily="2" charset="-78"/>
            </a:endParaRPr>
          </a:p>
          <a:p>
            <a:pPr algn="just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dirty="0">
                <a:solidFill>
                  <a:srgbClr val="0000FF"/>
                </a:solidFill>
                <a:latin typeface="+mn-lt"/>
                <a:cs typeface="B Zar" pitchFamily="2" charset="-78"/>
              </a:rPr>
              <a:t>Map unit</a:t>
            </a:r>
            <a:r>
              <a:rPr lang="fa-IR" sz="2000" b="1" dirty="0">
                <a:solidFill>
                  <a:srgbClr val="0000FF"/>
                </a:solidFill>
                <a:latin typeface="+mn-lt"/>
                <a:cs typeface="B Zar" pitchFamily="2" charset="-78"/>
              </a:rPr>
              <a:t> (</a:t>
            </a:r>
            <a:r>
              <a:rPr lang="fa-IR" b="1" dirty="0">
                <a:solidFill>
                  <a:srgbClr val="0000FF"/>
                </a:solidFill>
                <a:latin typeface="+mn-lt"/>
                <a:cs typeface="B Zar" pitchFamily="2" charset="-78"/>
              </a:rPr>
              <a:t>واحد نقشه</a:t>
            </a:r>
            <a:r>
              <a:rPr lang="fa-IR" sz="2000" b="1" dirty="0">
                <a:solidFill>
                  <a:srgbClr val="0000FF"/>
                </a:solidFill>
                <a:latin typeface="+mn-lt"/>
                <a:cs typeface="B Zar" pitchFamily="2" charset="-78"/>
              </a:rPr>
              <a:t>) : </a:t>
            </a:r>
            <a:r>
              <a:rPr lang="fa-IR" sz="2000" dirty="0">
                <a:latin typeface="+mn-lt"/>
                <a:cs typeface="B Zar" pitchFamily="2" charset="-78"/>
              </a:rPr>
              <a:t>فاصله ای که یک درصد گامت یا کروموزوم </a:t>
            </a:r>
            <a:r>
              <a:rPr lang="en-US" sz="2000" dirty="0">
                <a:latin typeface="+mn-lt"/>
                <a:cs typeface="B Zar" pitchFamily="2" charset="-78"/>
              </a:rPr>
              <a:t>“</a:t>
            </a:r>
            <a:r>
              <a:rPr lang="en-GB" sz="2000" dirty="0">
                <a:latin typeface="+mn-lt"/>
                <a:cs typeface="B Zar" pitchFamily="2" charset="-78"/>
              </a:rPr>
              <a:t>Recombinant”</a:t>
            </a:r>
            <a:r>
              <a:rPr lang="fa-IR" sz="2000" dirty="0">
                <a:latin typeface="+mn-lt"/>
                <a:cs typeface="B Zar" pitchFamily="2" charset="-78"/>
              </a:rPr>
              <a:t> بدهد.</a:t>
            </a:r>
            <a:endParaRPr lang="en-US" sz="2000" dirty="0">
              <a:latin typeface="+mn-lt"/>
              <a:cs typeface="B Zar" pitchFamily="2" charset="-7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latin typeface="+mn-lt"/>
                <a:cs typeface="B Zar" pitchFamily="2" charset="-78"/>
              </a:rPr>
              <a:t>     </a:t>
            </a: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B Zar" pitchFamily="2" charset="-78"/>
              </a:rPr>
              <a:t>Map unit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B Zar" pitchFamily="2" charset="-78"/>
            </a:endParaRP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latin typeface="+mn-lt"/>
                <a:cs typeface="B Zar" pitchFamily="2" charset="-78"/>
              </a:rPr>
              <a:t> </a:t>
            </a:r>
            <a:endParaRPr lang="en-US" sz="2000" dirty="0">
              <a:latin typeface="+mn-lt"/>
              <a:cs typeface="B Zar" pitchFamily="2" charset="-78"/>
            </a:endParaRPr>
          </a:p>
          <a:p>
            <a:pPr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B Zar" pitchFamily="2" charset="-78"/>
              </a:rPr>
              <a:t>   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B Zar" pitchFamily="2" charset="-78"/>
              </a:rPr>
              <a:t>%Crossing over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B Zar" pitchFamily="2" charset="-78"/>
            </a:endParaRPr>
          </a:p>
          <a:p>
            <a:pPr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600" dirty="0">
              <a:latin typeface="+mn-lt"/>
              <a:cs typeface="B Zar" pitchFamily="2" charset="-78"/>
            </a:endParaRPr>
          </a:p>
        </p:txBody>
      </p:sp>
      <p:sp>
        <p:nvSpPr>
          <p:cNvPr id="1434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a-IR">
              <a:latin typeface="Calibri" pitchFamily="34" charset="0"/>
            </a:endParaRPr>
          </a:p>
        </p:txBody>
      </p:sp>
      <p:sp>
        <p:nvSpPr>
          <p:cNvPr id="1434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a-IR">
              <a:latin typeface="Calibri" pitchFamily="34" charset="0"/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5105400"/>
            <a:ext cx="3457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Double Bracket 9"/>
          <p:cNvSpPr/>
          <p:nvPr/>
        </p:nvSpPr>
        <p:spPr>
          <a:xfrm>
            <a:off x="2362200" y="5029200"/>
            <a:ext cx="1981200" cy="685800"/>
          </a:xfrm>
          <a:prstGeom prst="bracketPair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7E39EE-5CA1-4B20-AECA-D97463E209C0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0" y="0"/>
            <a:ext cx="91440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000">
                <a:solidFill>
                  <a:srgbClr val="0000FF"/>
                </a:solidFill>
                <a:latin typeface="Calibri" pitchFamily="34" charset="0"/>
                <a:cs typeface="B Zar" pitchFamily="2" charset="-78"/>
              </a:rPr>
              <a:t> </a:t>
            </a:r>
            <a:r>
              <a:rPr lang="en-US" sz="2000" b="1">
                <a:solidFill>
                  <a:srgbClr val="0000FF"/>
                </a:solidFill>
                <a:latin typeface="Calibri" pitchFamily="34" charset="0"/>
                <a:cs typeface="B Zar" pitchFamily="2" charset="-78"/>
              </a:rPr>
              <a:t> Chi-Square Test</a:t>
            </a:r>
            <a:r>
              <a:rPr lang="fa-IR" sz="2000" b="1">
                <a:solidFill>
                  <a:srgbClr val="0000FF"/>
                </a:solidFill>
                <a:latin typeface="Calibri" pitchFamily="34" charset="0"/>
                <a:cs typeface="B Zar" pitchFamily="2" charset="-78"/>
              </a:rPr>
              <a:t>(مربع کای)</a:t>
            </a:r>
          </a:p>
          <a:p>
            <a:pPr algn="r" rtl="1">
              <a:lnSpc>
                <a:spcPct val="150000"/>
              </a:lnSpc>
            </a:pPr>
            <a:r>
              <a:rPr lang="fa-IR" sz="2000">
                <a:latin typeface="Calibri" pitchFamily="34" charset="0"/>
                <a:cs typeface="B Zar" pitchFamily="2" charset="-78"/>
              </a:rPr>
              <a:t>به ما اجازه می دهد که آمار به دست آمده از یک آزمایش را از نظر میزان تطابق امتحان کنیم.</a:t>
            </a:r>
          </a:p>
          <a:p>
            <a:pPr algn="just" rtl="1">
              <a:lnSpc>
                <a:spcPct val="150000"/>
              </a:lnSpc>
            </a:pPr>
            <a:r>
              <a:rPr lang="fa-IR" sz="2000">
                <a:latin typeface="Calibri" pitchFamily="34" charset="0"/>
                <a:cs typeface="B Zar" pitchFamily="2" charset="-78"/>
              </a:rPr>
              <a:t>مثلا ما آزمایشی انجام داده ایم و آماری بدست آورده ایم، می خواهیم ببینیم که آیا این هامی توانند با نسبت های 3:1 یا</a:t>
            </a:r>
            <a:r>
              <a:rPr lang="en-US" sz="2000">
                <a:latin typeface="Calibri" pitchFamily="34" charset="0"/>
                <a:cs typeface="B Zar" pitchFamily="2" charset="-78"/>
              </a:rPr>
              <a:t> </a:t>
            </a:r>
            <a:r>
              <a:rPr lang="fa-IR" sz="2000">
                <a:latin typeface="Calibri" pitchFamily="34" charset="0"/>
                <a:cs typeface="B Zar" pitchFamily="2" charset="-78"/>
              </a:rPr>
              <a:t>9:3:3:1</a:t>
            </a:r>
            <a:r>
              <a:rPr lang="en-US" sz="2000">
                <a:latin typeface="Calibri" pitchFamily="34" charset="0"/>
                <a:cs typeface="B Zar" pitchFamily="2" charset="-78"/>
              </a:rPr>
              <a:t> </a:t>
            </a:r>
            <a:r>
              <a:rPr lang="fa-IR" sz="2000">
                <a:latin typeface="Calibri" pitchFamily="34" charset="0"/>
                <a:cs typeface="B Zar" pitchFamily="2" charset="-78"/>
              </a:rPr>
              <a:t> تطابق کند یا خیر؟</a:t>
            </a:r>
            <a:endParaRPr lang="en-US" sz="2000">
              <a:latin typeface="Calibri" pitchFamily="34" charset="0"/>
              <a:cs typeface="B Zar" pitchFamily="2" charset="-78"/>
            </a:endParaRPr>
          </a:p>
        </p:txBody>
      </p:sp>
      <p:sp>
        <p:nvSpPr>
          <p:cNvPr id="3076" name="TextBox 5"/>
          <p:cNvSpPr txBox="1">
            <a:spLocks noChangeArrowheads="1"/>
          </p:cNvSpPr>
          <p:nvPr/>
        </p:nvSpPr>
        <p:spPr bwMode="auto">
          <a:xfrm>
            <a:off x="838200" y="1752600"/>
            <a:ext cx="78486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000">
                <a:latin typeface="Calibri" pitchFamily="34" charset="0"/>
                <a:cs typeface="B Zar" pitchFamily="2" charset="-78"/>
              </a:rPr>
              <a:t> </a:t>
            </a:r>
            <a:r>
              <a:rPr lang="en-US" sz="2000">
                <a:latin typeface="Calibri" pitchFamily="34" charset="0"/>
                <a:cs typeface="B Zar" pitchFamily="2" charset="-78"/>
              </a:rPr>
              <a:t> </a:t>
            </a:r>
            <a:r>
              <a:rPr lang="fa-IR" sz="2000">
                <a:latin typeface="Calibri" pitchFamily="34" charset="0"/>
                <a:cs typeface="B Zar" pitchFamily="2" charset="-78"/>
              </a:rPr>
              <a:t>مثال1- از 400 گیاه نسل </a:t>
            </a:r>
            <a:r>
              <a:rPr lang="en-US" sz="2000">
                <a:latin typeface="Calibri" pitchFamily="34" charset="0"/>
                <a:cs typeface="B Zar" pitchFamily="2" charset="-78"/>
              </a:rPr>
              <a:t>F2</a:t>
            </a:r>
            <a:r>
              <a:rPr lang="fa-IR" sz="2000">
                <a:latin typeface="Calibri" pitchFamily="34" charset="0"/>
                <a:cs typeface="B Zar" pitchFamily="2" charset="-78"/>
              </a:rPr>
              <a:t> حاصل از تلاقی 2 گیاه با ژنوتیپ </a:t>
            </a:r>
            <a:r>
              <a:rPr lang="en-US" sz="2000">
                <a:latin typeface="Calibri" pitchFamily="34" charset="0"/>
                <a:cs typeface="B Zar" pitchFamily="2" charset="-78"/>
              </a:rPr>
              <a:t>Aa</a:t>
            </a:r>
            <a:r>
              <a:rPr lang="fa-IR" sz="2000">
                <a:latin typeface="Calibri" pitchFamily="34" charset="0"/>
                <a:cs typeface="B Zar" pitchFamily="2" charset="-78"/>
              </a:rPr>
              <a:t>، 304 گیاه دارای گل قرمز و 96 گیاه دارای گل سبز شده اند. آیا این ارقام با نسبت 3:1 تطابق دارد؟</a:t>
            </a:r>
          </a:p>
        </p:txBody>
      </p:sp>
      <p:sp>
        <p:nvSpPr>
          <p:cNvPr id="307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a-IR">
              <a:latin typeface="Calibri" pitchFamily="34" charset="0"/>
            </a:endParaRPr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2895600"/>
            <a:ext cx="2514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6200" y="3752850"/>
            <a:ext cx="7772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Where	O= Observed number in each class</a:t>
            </a:r>
          </a:p>
          <a:p>
            <a:r>
              <a:rPr lang="en-US">
                <a:latin typeface="Calibri" pitchFamily="34" charset="0"/>
              </a:rPr>
              <a:t>	E= Expected number in each class</a:t>
            </a:r>
          </a:p>
          <a:p>
            <a:r>
              <a:rPr lang="en-US">
                <a:latin typeface="Calibri" pitchFamily="34" charset="0"/>
              </a:rPr>
              <a:t>	   = The sum of</a:t>
            </a:r>
          </a:p>
          <a:p>
            <a:endParaRPr lang="en-US">
              <a:latin typeface="Calibri" pitchFamily="34" charset="0"/>
            </a:endParaRPr>
          </a:p>
        </p:txBody>
      </p:sp>
      <p:sp>
        <p:nvSpPr>
          <p:cNvPr id="30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a-IR">
              <a:latin typeface="Calibri" pitchFamily="34" charset="0"/>
            </a:endParaRPr>
          </a:p>
        </p:txBody>
      </p:sp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6800" y="4362450"/>
            <a:ext cx="24923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a-IR">
              <a:latin typeface="Calibri" pitchFamily="34" charset="0"/>
            </a:endParaRPr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" y="4724400"/>
            <a:ext cx="3581400" cy="130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4" name="Rectangle 7"/>
          <p:cNvSpPr>
            <a:spLocks noChangeArrowheads="1"/>
          </p:cNvSpPr>
          <p:nvPr/>
        </p:nvSpPr>
        <p:spPr bwMode="auto">
          <a:xfrm>
            <a:off x="0" y="2162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308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a-IR">
              <a:latin typeface="Calibri" pitchFamily="34" charset="0"/>
            </a:endParaRPr>
          </a:p>
        </p:txBody>
      </p:sp>
      <p:sp>
        <p:nvSpPr>
          <p:cNvPr id="3086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a-IR">
              <a:latin typeface="Calibri" pitchFamily="34" charset="0"/>
            </a:endParaRPr>
          </a:p>
        </p:txBody>
      </p:sp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6126163"/>
            <a:ext cx="914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38400" y="2740025"/>
            <a:ext cx="6705600" cy="407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DD620"/>
                                      </p:to>
                                    </p:animClr>
                                    <p:animClr clrSpc="rgb" dir="cw">
                                      <p:cBhvr>
                                        <p:cTn id="3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DD620"/>
                                      </p:to>
                                    </p:animClr>
                                    <p:set>
                                      <p:cBhvr>
                                        <p:cTn id="3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41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4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43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1AD6EC-43C4-41B5-9DE1-653461EE88F6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4099" name="TextBox 4"/>
          <p:cNvSpPr txBox="1">
            <a:spLocks noChangeArrowheads="1"/>
          </p:cNvSpPr>
          <p:nvPr/>
        </p:nvSpPr>
        <p:spPr bwMode="auto">
          <a:xfrm>
            <a:off x="533400" y="76200"/>
            <a:ext cx="8077200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000">
                <a:latin typeface="Calibri" pitchFamily="34" charset="0"/>
                <a:cs typeface="B Zar" pitchFamily="2" charset="-78"/>
              </a:rPr>
              <a:t>مثال2- وقتی گیاهی را خودگشن می کنیم از 400 گیاه 317 عدد دارای گل سفید و 83 گیاه دارای گل رنگی هستند. با استفاده از </a:t>
            </a:r>
            <a:r>
              <a:rPr lang="en-US" sz="2000">
                <a:latin typeface="Calibri" pitchFamily="34" charset="0"/>
                <a:cs typeface="B Zar" pitchFamily="2" charset="-78"/>
              </a:rPr>
              <a:t>Chi-Square</a:t>
            </a:r>
            <a:r>
              <a:rPr lang="fa-IR" sz="2000">
                <a:latin typeface="Calibri" pitchFamily="34" charset="0"/>
                <a:cs typeface="B Zar" pitchFamily="2" charset="-78"/>
              </a:rPr>
              <a:t> مشخص کنید که آیا این آمار با نسبت 3:1 تطابق دارد؟</a:t>
            </a:r>
            <a:endParaRPr lang="en-US" sz="2000">
              <a:latin typeface="Calibri" pitchFamily="34" charset="0"/>
              <a:cs typeface="B Zar" pitchFamily="2" charset="-78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400" y="1066800"/>
          <a:ext cx="6248400" cy="1483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49680"/>
                <a:gridCol w="1249680"/>
                <a:gridCol w="1249680"/>
                <a:gridCol w="1249680"/>
                <a:gridCol w="12496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O-E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(O-E)</a:t>
                      </a:r>
                      <a:r>
                        <a:rPr lang="en-US" baseline="30000" dirty="0" smtClean="0"/>
                        <a:t>2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(O-E)</a:t>
                      </a:r>
                      <a:r>
                        <a:rPr lang="en-US" baseline="30000" dirty="0" smtClean="0"/>
                        <a:t>2</a:t>
                      </a:r>
                      <a:r>
                        <a:rPr lang="en-US" dirty="0" smtClean="0"/>
                        <a:t>/E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Zar" pitchFamily="2" charset="-78"/>
                        </a:rPr>
                        <a:t>317 سفید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Zar" pitchFamily="2" charset="-78"/>
                        </a:rPr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Zar" pitchFamily="2" charset="-78"/>
                        </a:rPr>
                        <a:t>17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Zar" pitchFamily="2" charset="-78"/>
                        </a:rPr>
                        <a:t>289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Zar" pitchFamily="2" charset="-78"/>
                        </a:rPr>
                        <a:t>0/96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Zar" pitchFamily="2" charset="-78"/>
                        </a:rPr>
                        <a:t>83 رنگی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Zar" pitchFamily="2" charset="-78"/>
                        </a:rPr>
                        <a:t>100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Zar" pitchFamily="2" charset="-78"/>
                        </a:rPr>
                        <a:t>17-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Zar" pitchFamily="2" charset="-78"/>
                        </a:rPr>
                        <a:t>289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Zar" pitchFamily="2" charset="-78"/>
                        </a:rPr>
                        <a:t>2/89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Zar" pitchFamily="2" charset="-78"/>
                        </a:rPr>
                        <a:t>کلاً</a:t>
                      </a:r>
                      <a:r>
                        <a:rPr lang="fa-IR" baseline="0" dirty="0" smtClean="0">
                          <a:cs typeface="B Zar" pitchFamily="2" charset="-78"/>
                        </a:rPr>
                        <a:t> 400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Zar" pitchFamily="2" charset="-78"/>
                        </a:rPr>
                        <a:t>400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cs typeface="B Zar" pitchFamily="2" charset="-78"/>
                        </a:rPr>
                        <a:t>X</a:t>
                      </a:r>
                      <a:r>
                        <a:rPr lang="en-US" baseline="30000" dirty="0" smtClean="0">
                          <a:cs typeface="B Zar" pitchFamily="2" charset="-78"/>
                        </a:rPr>
                        <a:t>2</a:t>
                      </a:r>
                      <a:r>
                        <a:rPr lang="en-US" dirty="0" smtClean="0">
                          <a:cs typeface="B Zar" pitchFamily="2" charset="-78"/>
                        </a:rPr>
                        <a:t>=</a:t>
                      </a:r>
                      <a:r>
                        <a:rPr lang="fa-IR" dirty="0" smtClean="0">
                          <a:cs typeface="B Zar" pitchFamily="2" charset="-78"/>
                        </a:rPr>
                        <a:t>3/85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85800" y="2667000"/>
            <a:ext cx="7848600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000">
                <a:latin typeface="Calibri" pitchFamily="34" charset="0"/>
                <a:cs typeface="B Zar" pitchFamily="2" charset="-78"/>
              </a:rPr>
              <a:t>در این حالت متوجه می شویم که مسئله دیگری به غیر از شانس دخیل بوده. حالا نسبت 13:3 را می سنجیم که یک حالت اثر متقابل بین دو ژن (اپیستازی) است. (فقط در حالت </a:t>
            </a:r>
            <a:r>
              <a:rPr lang="en-US" sz="2000">
                <a:latin typeface="Calibri" pitchFamily="34" charset="0"/>
                <a:cs typeface="B Zar" pitchFamily="2" charset="-78"/>
              </a:rPr>
              <a:t>aaB-</a:t>
            </a:r>
            <a:r>
              <a:rPr lang="fa-IR" sz="2000">
                <a:latin typeface="Calibri" pitchFamily="34" charset="0"/>
                <a:cs typeface="B Zar" pitchFamily="2" charset="-78"/>
              </a:rPr>
              <a:t> رنگی است). </a:t>
            </a:r>
            <a:endParaRPr lang="en-US" sz="2000">
              <a:latin typeface="Calibri" pitchFamily="34" charset="0"/>
              <a:cs typeface="B Zar" pitchFamily="2" charset="-78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228600" y="3698875"/>
          <a:ext cx="6248400" cy="1483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49680"/>
                <a:gridCol w="1249680"/>
                <a:gridCol w="1249680"/>
                <a:gridCol w="1249680"/>
                <a:gridCol w="12496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O-E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(O-E)</a:t>
                      </a:r>
                      <a:r>
                        <a:rPr lang="en-US" baseline="30000" dirty="0" smtClean="0"/>
                        <a:t>2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(O-E)</a:t>
                      </a:r>
                      <a:r>
                        <a:rPr lang="en-US" baseline="30000" dirty="0" smtClean="0"/>
                        <a:t>2</a:t>
                      </a:r>
                      <a:r>
                        <a:rPr lang="en-US" dirty="0" smtClean="0"/>
                        <a:t>/E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Zar" pitchFamily="2" charset="-78"/>
                        </a:rPr>
                        <a:t>317 سفید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Zar" pitchFamily="2" charset="-78"/>
                        </a:rPr>
                        <a:t>325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Zar" pitchFamily="2" charset="-78"/>
                        </a:rPr>
                        <a:t>8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Zar" pitchFamily="2" charset="-78"/>
                        </a:rPr>
                        <a:t>64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Zar" pitchFamily="2" charset="-78"/>
                        </a:rPr>
                        <a:t>0/2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Zar" pitchFamily="2" charset="-78"/>
                        </a:rPr>
                        <a:t>83 رنگی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Zar" pitchFamily="2" charset="-78"/>
                        </a:rPr>
                        <a:t>75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Zar" pitchFamily="2" charset="-78"/>
                        </a:rPr>
                        <a:t>8-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Zar" pitchFamily="2" charset="-78"/>
                        </a:rPr>
                        <a:t>64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Zar" pitchFamily="2" charset="-78"/>
                        </a:rPr>
                        <a:t>0/85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Zar" pitchFamily="2" charset="-78"/>
                        </a:rPr>
                        <a:t>کلاً</a:t>
                      </a:r>
                      <a:r>
                        <a:rPr lang="fa-IR" baseline="0" dirty="0" smtClean="0">
                          <a:cs typeface="B Zar" pitchFamily="2" charset="-78"/>
                        </a:rPr>
                        <a:t> 400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B Zar" pitchFamily="2" charset="-78"/>
                        </a:rPr>
                        <a:t>400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cs typeface="B Zar" pitchFamily="2" charset="-78"/>
                        </a:rPr>
                        <a:t>X</a:t>
                      </a:r>
                      <a:r>
                        <a:rPr lang="en-US" baseline="30000" dirty="0" smtClean="0">
                          <a:cs typeface="B Zar" pitchFamily="2" charset="-78"/>
                        </a:rPr>
                        <a:t>2</a:t>
                      </a:r>
                      <a:r>
                        <a:rPr lang="en-US" dirty="0" smtClean="0">
                          <a:cs typeface="B Zar" pitchFamily="2" charset="-78"/>
                        </a:rPr>
                        <a:t>=</a:t>
                      </a:r>
                      <a:r>
                        <a:rPr lang="fa-IR" dirty="0" smtClean="0">
                          <a:cs typeface="B Zar" pitchFamily="2" charset="-78"/>
                        </a:rPr>
                        <a:t>1/05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705600" y="4257675"/>
            <a:ext cx="2286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00FF"/>
                </a:solidFill>
                <a:latin typeface="Calibri" pitchFamily="34" charset="0"/>
              </a:rPr>
              <a:t>Df=</a:t>
            </a:r>
            <a:r>
              <a:rPr lang="fa-IR" b="1">
                <a:solidFill>
                  <a:srgbClr val="0000FF"/>
                </a:solidFill>
                <a:latin typeface="Calibri" pitchFamily="34" charset="0"/>
                <a:cs typeface="B Zar" pitchFamily="2" charset="-78"/>
              </a:rPr>
              <a:t>1</a:t>
            </a:r>
            <a:endParaRPr lang="en-US" b="1">
              <a:solidFill>
                <a:srgbClr val="0000FF"/>
              </a:solidFill>
              <a:latin typeface="Calibri" pitchFamily="34" charset="0"/>
              <a:cs typeface="B Zar" pitchFamily="2" charset="-78"/>
            </a:endParaRPr>
          </a:p>
          <a:p>
            <a:r>
              <a:rPr lang="en-US" b="1">
                <a:solidFill>
                  <a:srgbClr val="0000FF"/>
                </a:solidFill>
                <a:latin typeface="Calibri" pitchFamily="34" charset="0"/>
              </a:rPr>
              <a:t>X2 Table=</a:t>
            </a:r>
            <a:r>
              <a:rPr lang="fa-IR" b="1">
                <a:solidFill>
                  <a:srgbClr val="0000FF"/>
                </a:solidFill>
                <a:latin typeface="Calibri" pitchFamily="34" charset="0"/>
                <a:cs typeface="B Zar" pitchFamily="2" charset="-78"/>
              </a:rPr>
              <a:t>3/084</a:t>
            </a:r>
          </a:p>
          <a:p>
            <a:pPr algn="r" rtl="1"/>
            <a:r>
              <a:rPr lang="fa-IR" b="1">
                <a:solidFill>
                  <a:srgbClr val="0000FF"/>
                </a:solidFill>
                <a:latin typeface="Calibri" pitchFamily="34" charset="0"/>
                <a:cs typeface="B Zar" pitchFamily="2" charset="-78"/>
              </a:rPr>
              <a:t>فرض را می پذیریم</a:t>
            </a:r>
            <a:endParaRPr lang="en-US" b="1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629400" y="1666875"/>
            <a:ext cx="2286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C00000"/>
                </a:solidFill>
                <a:latin typeface="Calibri" pitchFamily="34" charset="0"/>
              </a:rPr>
              <a:t>Df=</a:t>
            </a:r>
            <a:r>
              <a:rPr lang="fa-IR" b="1">
                <a:solidFill>
                  <a:srgbClr val="C00000"/>
                </a:solidFill>
                <a:latin typeface="Calibri" pitchFamily="34" charset="0"/>
                <a:cs typeface="B Zar" pitchFamily="2" charset="-78"/>
              </a:rPr>
              <a:t>1</a:t>
            </a:r>
            <a:endParaRPr lang="en-US" b="1">
              <a:solidFill>
                <a:srgbClr val="C00000"/>
              </a:solidFill>
              <a:latin typeface="Calibri" pitchFamily="34" charset="0"/>
              <a:cs typeface="B Zar" pitchFamily="2" charset="-78"/>
            </a:endParaRPr>
          </a:p>
          <a:p>
            <a:r>
              <a:rPr lang="en-US" b="1">
                <a:solidFill>
                  <a:srgbClr val="C00000"/>
                </a:solidFill>
                <a:latin typeface="Calibri" pitchFamily="34" charset="0"/>
              </a:rPr>
              <a:t>X2 Table=</a:t>
            </a:r>
            <a:r>
              <a:rPr lang="fa-IR" b="1">
                <a:solidFill>
                  <a:srgbClr val="C00000"/>
                </a:solidFill>
                <a:latin typeface="Calibri" pitchFamily="34" charset="0"/>
                <a:cs typeface="B Zar" pitchFamily="2" charset="-78"/>
              </a:rPr>
              <a:t>3/84</a:t>
            </a:r>
          </a:p>
          <a:p>
            <a:pPr algn="r" rtl="1"/>
            <a:r>
              <a:rPr lang="fa-IR" b="1">
                <a:solidFill>
                  <a:srgbClr val="C00000"/>
                </a:solidFill>
                <a:latin typeface="Calibri" pitchFamily="34" charset="0"/>
                <a:cs typeface="B Zar" pitchFamily="2" charset="-78"/>
              </a:rPr>
              <a:t>فرض را رد می کنیم</a:t>
            </a:r>
            <a:endParaRPr lang="en-US" b="1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6503988" y="3744913"/>
            <a:ext cx="16494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a-IR">
                <a:latin typeface="Calibri" pitchFamily="34" charset="0"/>
                <a:cs typeface="B Zar" pitchFamily="2" charset="-78"/>
              </a:rPr>
              <a:t>فرض بر صحت 13:3 </a:t>
            </a:r>
            <a:endParaRPr lang="en-US">
              <a:latin typeface="Calibri" pitchFamily="34" charset="0"/>
            </a:endParaRPr>
          </a:p>
        </p:txBody>
      </p:sp>
      <p:sp>
        <p:nvSpPr>
          <p:cNvPr id="4168" name="Rectangle 13"/>
          <p:cNvSpPr>
            <a:spLocks noChangeArrowheads="1"/>
          </p:cNvSpPr>
          <p:nvPr/>
        </p:nvSpPr>
        <p:spPr bwMode="auto">
          <a:xfrm>
            <a:off x="6477000" y="1066800"/>
            <a:ext cx="1555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a-IR">
                <a:latin typeface="Calibri" pitchFamily="34" charset="0"/>
                <a:cs typeface="B Zar" pitchFamily="2" charset="-78"/>
              </a:rPr>
              <a:t>فرض بر صحت 3:1 </a:t>
            </a:r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4208B1-1D22-434F-BCCE-A9EAF50407F1}" type="slidenum">
              <a:rPr lang="en-US" b="1"/>
              <a:pPr>
                <a:defRPr/>
              </a:pPr>
              <a:t>4</a:t>
            </a:fld>
            <a:endParaRPr lang="en-US" b="1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133600" y="76200"/>
            <a:ext cx="7010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fa-IR" sz="2000" b="1">
                <a:solidFill>
                  <a:srgbClr val="0000FF"/>
                </a:solidFill>
                <a:latin typeface="Calibri" pitchFamily="34" charset="0"/>
                <a:cs typeface="B Zar" pitchFamily="2" charset="-78"/>
              </a:rPr>
              <a:t>پیوستگی یا </a:t>
            </a:r>
            <a:r>
              <a:rPr lang="en-US" sz="2000" b="1">
                <a:solidFill>
                  <a:srgbClr val="0000FF"/>
                </a:solidFill>
                <a:latin typeface="Calibri" pitchFamily="34" charset="0"/>
                <a:cs typeface="B Zar" pitchFamily="2" charset="-78"/>
              </a:rPr>
              <a:t>Linkage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04800" y="381000"/>
            <a:ext cx="7391400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fa-IR" b="1">
                <a:latin typeface="Calibri" pitchFamily="34" charset="0"/>
                <a:cs typeface="B Zar" pitchFamily="2" charset="-78"/>
              </a:rPr>
              <a:t>مقایسه حالت غیر پیوسته با پیوسته</a:t>
            </a:r>
          </a:p>
          <a:p>
            <a:r>
              <a:rPr lang="en-US" b="1">
                <a:latin typeface="Calibri" pitchFamily="34" charset="0"/>
                <a:cs typeface="B Zar" pitchFamily="2" charset="-78"/>
              </a:rPr>
              <a:t>P:	AABB X aabb		</a:t>
            </a:r>
            <a:r>
              <a:rPr lang="en-US" b="1" baseline="30000">
                <a:latin typeface="Calibri" pitchFamily="34" charset="0"/>
                <a:cs typeface="B Zar" pitchFamily="2" charset="-78"/>
              </a:rPr>
              <a:t>A </a:t>
            </a:r>
            <a:r>
              <a:rPr lang="en-US" b="1">
                <a:latin typeface="Calibri" pitchFamily="34" charset="0"/>
                <a:cs typeface="B Zar" pitchFamily="2" charset="-78"/>
              </a:rPr>
              <a:t>    </a:t>
            </a:r>
            <a:r>
              <a:rPr lang="en-US" b="1" baseline="30000">
                <a:latin typeface="Calibri" pitchFamily="34" charset="0"/>
                <a:cs typeface="B Zar" pitchFamily="2" charset="-78"/>
              </a:rPr>
              <a:t>   B</a:t>
            </a:r>
            <a:r>
              <a:rPr lang="en-US" b="1">
                <a:latin typeface="Calibri" pitchFamily="34" charset="0"/>
                <a:cs typeface="B Zar" pitchFamily="2" charset="-78"/>
              </a:rPr>
              <a:t>     X      </a:t>
            </a:r>
            <a:r>
              <a:rPr lang="en-US" b="1" baseline="30000">
                <a:latin typeface="Calibri" pitchFamily="34" charset="0"/>
                <a:cs typeface="B Zar" pitchFamily="2" charset="-78"/>
              </a:rPr>
              <a:t>a         b</a:t>
            </a:r>
          </a:p>
          <a:p>
            <a:r>
              <a:rPr lang="en-US" b="1">
                <a:latin typeface="Calibri" pitchFamily="34" charset="0"/>
                <a:cs typeface="B Zar" pitchFamily="2" charset="-78"/>
              </a:rPr>
              <a:t>				</a:t>
            </a:r>
            <a:r>
              <a:rPr lang="en-US" b="1" baseline="-25000">
                <a:latin typeface="Calibri" pitchFamily="34" charset="0"/>
                <a:cs typeface="B Zar" pitchFamily="2" charset="-78"/>
              </a:rPr>
              <a:t>A          B</a:t>
            </a:r>
            <a:r>
              <a:rPr lang="en-US" b="1">
                <a:latin typeface="Calibri" pitchFamily="34" charset="0"/>
                <a:cs typeface="B Zar" pitchFamily="2" charset="-78"/>
              </a:rPr>
              <a:t>             </a:t>
            </a:r>
            <a:r>
              <a:rPr lang="en-US" b="1" baseline="-25000">
                <a:latin typeface="Calibri" pitchFamily="34" charset="0"/>
                <a:cs typeface="B Zar" pitchFamily="2" charset="-78"/>
              </a:rPr>
              <a:t>a          b</a:t>
            </a:r>
          </a:p>
          <a:p>
            <a:endParaRPr lang="en-US" b="1">
              <a:latin typeface="Calibri" pitchFamily="34" charset="0"/>
              <a:cs typeface="B Zar" pitchFamily="2" charset="-78"/>
            </a:endParaRPr>
          </a:p>
          <a:p>
            <a:r>
              <a:rPr lang="en-US" b="1">
                <a:latin typeface="Calibri" pitchFamily="34" charset="0"/>
                <a:cs typeface="B Zar" pitchFamily="2" charset="-78"/>
              </a:rPr>
              <a:t>G:	AB	ab		</a:t>
            </a:r>
            <a:r>
              <a:rPr lang="en-US" b="1" baseline="30000">
                <a:latin typeface="Calibri" pitchFamily="34" charset="0"/>
                <a:cs typeface="B Zar" pitchFamily="2" charset="-78"/>
              </a:rPr>
              <a:t> A</a:t>
            </a:r>
            <a:r>
              <a:rPr lang="en-US" b="1" baseline="-25000">
                <a:latin typeface="Calibri" pitchFamily="34" charset="0"/>
                <a:cs typeface="B Zar" pitchFamily="2" charset="-78"/>
              </a:rPr>
              <a:t> 	   </a:t>
            </a:r>
            <a:r>
              <a:rPr lang="en-US" b="1">
                <a:latin typeface="Calibri" pitchFamily="34" charset="0"/>
                <a:cs typeface="B Zar" pitchFamily="2" charset="-78"/>
              </a:rPr>
              <a:t> </a:t>
            </a:r>
            <a:r>
              <a:rPr lang="en-US" b="1" baseline="30000">
                <a:latin typeface="Calibri" pitchFamily="34" charset="0"/>
                <a:cs typeface="B Zar" pitchFamily="2" charset="-78"/>
              </a:rPr>
              <a:t>a </a:t>
            </a:r>
            <a:r>
              <a:rPr lang="en-US" b="1">
                <a:latin typeface="Calibri" pitchFamily="34" charset="0"/>
                <a:cs typeface="B Zar" pitchFamily="2" charset="-78"/>
              </a:rPr>
              <a:t>   </a:t>
            </a:r>
            <a:endParaRPr lang="en-US" b="1" baseline="-25000">
              <a:latin typeface="Calibri" pitchFamily="34" charset="0"/>
              <a:cs typeface="B Zar" pitchFamily="2" charset="-78"/>
            </a:endParaRPr>
          </a:p>
          <a:p>
            <a:r>
              <a:rPr lang="en-US" b="1" baseline="-25000">
                <a:latin typeface="Calibri" pitchFamily="34" charset="0"/>
                <a:cs typeface="B Zar" pitchFamily="2" charset="-78"/>
              </a:rPr>
              <a:t>				 B	    b</a:t>
            </a:r>
          </a:p>
          <a:p>
            <a:endParaRPr lang="en-US" b="1" baseline="-25000">
              <a:latin typeface="Calibri" pitchFamily="34" charset="0"/>
              <a:cs typeface="B Zar" pitchFamily="2" charset="-78"/>
            </a:endParaRPr>
          </a:p>
          <a:p>
            <a:r>
              <a:rPr lang="en-US" b="1">
                <a:latin typeface="Calibri" pitchFamily="34" charset="0"/>
                <a:cs typeface="B Zar" pitchFamily="2" charset="-78"/>
              </a:rPr>
              <a:t>F</a:t>
            </a:r>
            <a:r>
              <a:rPr lang="en-US" b="1" baseline="-25000">
                <a:latin typeface="Calibri" pitchFamily="34" charset="0"/>
                <a:cs typeface="B Zar" pitchFamily="2" charset="-78"/>
              </a:rPr>
              <a:t>1</a:t>
            </a:r>
            <a:r>
              <a:rPr lang="en-US" b="1">
                <a:latin typeface="Calibri" pitchFamily="34" charset="0"/>
                <a:cs typeface="B Zar" pitchFamily="2" charset="-78"/>
              </a:rPr>
              <a:t>: 	        AaBb		</a:t>
            </a:r>
            <a:r>
              <a:rPr lang="en-US" b="1" baseline="30000">
                <a:latin typeface="Calibri" pitchFamily="34" charset="0"/>
                <a:cs typeface="B Zar" pitchFamily="2" charset="-78"/>
              </a:rPr>
              <a:t> A </a:t>
            </a:r>
            <a:r>
              <a:rPr lang="en-US" b="1">
                <a:latin typeface="Calibri" pitchFamily="34" charset="0"/>
                <a:cs typeface="B Zar" pitchFamily="2" charset="-78"/>
              </a:rPr>
              <a:t>    </a:t>
            </a:r>
            <a:r>
              <a:rPr lang="en-US" b="1" baseline="30000">
                <a:latin typeface="Calibri" pitchFamily="34" charset="0"/>
                <a:cs typeface="B Zar" pitchFamily="2" charset="-78"/>
              </a:rPr>
              <a:t>   B</a:t>
            </a:r>
          </a:p>
          <a:p>
            <a:r>
              <a:rPr lang="en-US" b="1" baseline="30000">
                <a:latin typeface="Calibri" pitchFamily="34" charset="0"/>
                <a:cs typeface="B Zar" pitchFamily="2" charset="-78"/>
              </a:rPr>
              <a:t>				</a:t>
            </a:r>
            <a:r>
              <a:rPr lang="en-US" b="1" baseline="-25000">
                <a:latin typeface="Calibri" pitchFamily="34" charset="0"/>
                <a:cs typeface="B Zar" pitchFamily="2" charset="-78"/>
              </a:rPr>
              <a:t> a          b</a:t>
            </a:r>
          </a:p>
          <a:p>
            <a:endParaRPr lang="en-US" b="1">
              <a:latin typeface="Calibri" pitchFamily="34" charset="0"/>
              <a:cs typeface="B Zar" pitchFamily="2" charset="-78"/>
            </a:endParaRPr>
          </a:p>
          <a:p>
            <a:r>
              <a:rPr lang="en-US" b="1">
                <a:latin typeface="Calibri" pitchFamily="34" charset="0"/>
                <a:cs typeface="B Zar" pitchFamily="2" charset="-78"/>
              </a:rPr>
              <a:t>F</a:t>
            </a:r>
            <a:r>
              <a:rPr lang="en-US" b="1" baseline="-25000">
                <a:latin typeface="Calibri" pitchFamily="34" charset="0"/>
                <a:cs typeface="B Zar" pitchFamily="2" charset="-78"/>
              </a:rPr>
              <a:t>1</a:t>
            </a:r>
            <a:r>
              <a:rPr lang="en-US" b="1">
                <a:latin typeface="Calibri" pitchFamily="34" charset="0"/>
                <a:cs typeface="B Zar" pitchFamily="2" charset="-78"/>
              </a:rPr>
              <a:t>G: 	 AB,Ab,aB,ab		</a:t>
            </a:r>
            <a:r>
              <a:rPr lang="en-US" b="1" baseline="30000">
                <a:latin typeface="Calibri" pitchFamily="34" charset="0"/>
                <a:cs typeface="B Zar" pitchFamily="2" charset="-78"/>
              </a:rPr>
              <a:t> A            A             a             a </a:t>
            </a:r>
            <a:r>
              <a:rPr lang="en-US" b="1">
                <a:latin typeface="Calibri" pitchFamily="34" charset="0"/>
                <a:cs typeface="B Zar" pitchFamily="2" charset="-78"/>
              </a:rPr>
              <a:t>   </a:t>
            </a:r>
            <a:endParaRPr lang="en-US" b="1" baseline="-25000">
              <a:latin typeface="Calibri" pitchFamily="34" charset="0"/>
              <a:cs typeface="B Zar" pitchFamily="2" charset="-78"/>
            </a:endParaRPr>
          </a:p>
          <a:p>
            <a:r>
              <a:rPr lang="en-US" b="1" baseline="-25000">
                <a:latin typeface="Calibri" pitchFamily="34" charset="0"/>
                <a:cs typeface="B Zar" pitchFamily="2" charset="-78"/>
              </a:rPr>
              <a:t>				 B             b             B            b</a:t>
            </a:r>
          </a:p>
          <a:p>
            <a:endParaRPr lang="en-US" b="1" baseline="-25000">
              <a:latin typeface="Calibri" pitchFamily="34" charset="0"/>
              <a:cs typeface="B Zar" pitchFamily="2" charset="-78"/>
            </a:endParaRPr>
          </a:p>
          <a:p>
            <a:r>
              <a:rPr lang="en-US" b="1">
                <a:latin typeface="Calibri" pitchFamily="34" charset="0"/>
                <a:cs typeface="B Zar" pitchFamily="2" charset="-78"/>
              </a:rPr>
              <a:t>F</a:t>
            </a:r>
            <a:r>
              <a:rPr lang="en-US" b="1" baseline="-25000">
                <a:latin typeface="Calibri" pitchFamily="34" charset="0"/>
                <a:cs typeface="B Zar" pitchFamily="2" charset="-78"/>
              </a:rPr>
              <a:t>2</a:t>
            </a:r>
            <a:r>
              <a:rPr lang="en-US" b="1">
                <a:latin typeface="Calibri" pitchFamily="34" charset="0"/>
                <a:cs typeface="B Zar" pitchFamily="2" charset="-78"/>
              </a:rPr>
              <a:t>:	      9:3:3:1			 9:3:3:1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3962400" y="914400"/>
            <a:ext cx="3048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962400" y="1065213"/>
            <a:ext cx="304800" cy="158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419600" y="914400"/>
            <a:ext cx="3048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419600" y="1066800"/>
            <a:ext cx="3048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105400" y="914400"/>
            <a:ext cx="3048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105400" y="1065213"/>
            <a:ext cx="304800" cy="158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562600" y="914400"/>
            <a:ext cx="3048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562600" y="1066800"/>
            <a:ext cx="3048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962400" y="1676400"/>
            <a:ext cx="3048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962400" y="1827213"/>
            <a:ext cx="304800" cy="158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029200" y="1676400"/>
            <a:ext cx="3048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029200" y="1827213"/>
            <a:ext cx="304800" cy="158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962400" y="2360613"/>
            <a:ext cx="304800" cy="158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962400" y="2511425"/>
            <a:ext cx="3048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419600" y="2360613"/>
            <a:ext cx="304800" cy="158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419600" y="2513013"/>
            <a:ext cx="304800" cy="158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962400" y="3122613"/>
            <a:ext cx="304800" cy="158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962400" y="3198813"/>
            <a:ext cx="304800" cy="158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5029200" y="3122613"/>
            <a:ext cx="304800" cy="158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5029200" y="3198813"/>
            <a:ext cx="304800" cy="158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4495800" y="3122613"/>
            <a:ext cx="304800" cy="158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495800" y="3198813"/>
            <a:ext cx="304800" cy="158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5562600" y="3122613"/>
            <a:ext cx="304800" cy="158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562600" y="3198813"/>
            <a:ext cx="304800" cy="158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aphicFrame>
        <p:nvGraphicFramePr>
          <p:cNvPr id="51" name="Table 50"/>
          <p:cNvGraphicFramePr>
            <a:graphicFrameLocks noGrp="1"/>
          </p:cNvGraphicFramePr>
          <p:nvPr/>
        </p:nvGraphicFramePr>
        <p:xfrm>
          <a:off x="2895600" y="1736725"/>
          <a:ext cx="2895600" cy="3291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3900"/>
                <a:gridCol w="723900"/>
                <a:gridCol w="723900"/>
                <a:gridCol w="723900"/>
              </a:tblGrid>
              <a:tr h="247227">
                <a:tc>
                  <a:txBody>
                    <a:bodyPr/>
                    <a:lstStyle/>
                    <a:p>
                      <a:pPr algn="ctr"/>
                      <a:endParaRPr lang="en-US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cs typeface="B Zar" pitchFamily="2" charset="-78"/>
                        </a:rPr>
                        <a:t>a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cs typeface="B Zar" pitchFamily="2" charset="-78"/>
                        </a:rPr>
                        <a:t>b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cs typeface="B Zar" pitchFamily="2" charset="-78"/>
                      </a:endParaRP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22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cs typeface="B Zar" pitchFamily="2" charset="-78"/>
                        </a:rPr>
                        <a:t>A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cs typeface="B Zar" pitchFamily="2" charset="-78"/>
                        </a:rPr>
                        <a:t>A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cs typeface="B Zar" pitchFamily="2" charset="-78"/>
                        </a:rPr>
                        <a:t>B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cs typeface="B Zar" pitchFamily="2" charset="-78"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4722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cs typeface="B Zar" pitchFamily="2" charset="-78"/>
                        </a:rPr>
                        <a:t>B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cs typeface="B Zar" pitchFamily="2" charset="-78"/>
                        </a:rPr>
                        <a:t>a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cs typeface="B Zar" pitchFamily="2" charset="-78"/>
                        </a:rPr>
                        <a:t>b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cs typeface="B Zar" pitchFamily="2" charset="-78"/>
                      </a:endParaRPr>
                    </a:p>
                  </a:txBody>
                  <a:tcPr/>
                </a:tc>
              </a:tr>
              <a:tr h="24722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cs typeface="B Zar" pitchFamily="2" charset="-78"/>
                        </a:rPr>
                        <a:t>A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cs typeface="B Zar" pitchFamily="2" charset="-78"/>
                        </a:rPr>
                        <a:t>A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cs typeface="B Zar" pitchFamily="2" charset="-78"/>
                        </a:rPr>
                        <a:t>b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cs typeface="B Zar" pitchFamily="2" charset="-78"/>
                      </a:endParaRPr>
                    </a:p>
                  </a:txBody>
                  <a:tcPr/>
                </a:tc>
              </a:tr>
              <a:tr h="24722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cs typeface="B Zar" pitchFamily="2" charset="-78"/>
                        </a:rPr>
                        <a:t>b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cs typeface="B Zar" pitchFamily="2" charset="-78"/>
                        </a:rPr>
                        <a:t>a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cs typeface="B Zar" pitchFamily="2" charset="-78"/>
                        </a:rPr>
                        <a:t>b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cs typeface="B Zar" pitchFamily="2" charset="-78"/>
                      </a:endParaRPr>
                    </a:p>
                  </a:txBody>
                  <a:tcPr/>
                </a:tc>
              </a:tr>
              <a:tr h="24722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cs typeface="B Zar" pitchFamily="2" charset="-78"/>
                        </a:rPr>
                        <a:t>a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cs typeface="B Zar" pitchFamily="2" charset="-78"/>
                        </a:rPr>
                        <a:t>a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cs typeface="B Zar" pitchFamily="2" charset="-78"/>
                        </a:rPr>
                        <a:t>b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cs typeface="B Zar" pitchFamily="2" charset="-78"/>
                      </a:endParaRPr>
                    </a:p>
                  </a:txBody>
                  <a:tcPr/>
                </a:tc>
              </a:tr>
              <a:tr h="24722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cs typeface="B Zar" pitchFamily="2" charset="-78"/>
                        </a:rPr>
                        <a:t>B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cs typeface="B Zar" pitchFamily="2" charset="-78"/>
                        </a:rPr>
                        <a:t>a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cs typeface="B Zar" pitchFamily="2" charset="-78"/>
                        </a:rPr>
                        <a:t>B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cs typeface="B Zar" pitchFamily="2" charset="-78"/>
                      </a:endParaRPr>
                    </a:p>
                  </a:txBody>
                  <a:tcPr/>
                </a:tc>
              </a:tr>
              <a:tr h="24722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cs typeface="B Zar" pitchFamily="2" charset="-78"/>
                        </a:rPr>
                        <a:t>a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cs typeface="B Zar" pitchFamily="2" charset="-78"/>
                        </a:rPr>
                        <a:t>a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cs typeface="B Zar" pitchFamily="2" charset="-78"/>
                        </a:rPr>
                        <a:t>b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cs typeface="B Zar" pitchFamily="2" charset="-78"/>
                      </a:endParaRPr>
                    </a:p>
                  </a:txBody>
                  <a:tcPr/>
                </a:tc>
              </a:tr>
              <a:tr h="24722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cs typeface="B Zar" pitchFamily="2" charset="-78"/>
                        </a:rPr>
                        <a:t>b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cs typeface="B Zar" pitchFamily="2" charset="-78"/>
                        </a:rPr>
                        <a:t>a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cs typeface="B Zar" pitchFamily="2" charset="-78"/>
                        </a:rPr>
                        <a:t>b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cs typeface="B Zar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2" name="Straight Connector 51"/>
          <p:cNvCxnSpPr/>
          <p:nvPr/>
        </p:nvCxnSpPr>
        <p:spPr>
          <a:xfrm>
            <a:off x="3124200" y="2436813"/>
            <a:ext cx="304800" cy="158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3124200" y="2513013"/>
            <a:ext cx="304800" cy="158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3124200" y="3198813"/>
            <a:ext cx="304800" cy="158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3124200" y="3275013"/>
            <a:ext cx="304800" cy="158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3124200" y="3886200"/>
            <a:ext cx="3048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3124200" y="3962400"/>
            <a:ext cx="3048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3124200" y="4648200"/>
            <a:ext cx="3048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3124200" y="4724400"/>
            <a:ext cx="3048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3810000" y="2057400"/>
            <a:ext cx="3048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4572000" y="2057400"/>
            <a:ext cx="3048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3810000" y="2435225"/>
            <a:ext cx="3048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3810000" y="2511425"/>
            <a:ext cx="3048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3810000" y="3197225"/>
            <a:ext cx="3048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3810000" y="3273425"/>
            <a:ext cx="3048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3810000" y="3884613"/>
            <a:ext cx="304800" cy="158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3810000" y="3960813"/>
            <a:ext cx="304800" cy="158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3810000" y="4646613"/>
            <a:ext cx="304800" cy="158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3810000" y="4722813"/>
            <a:ext cx="304800" cy="158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4572000" y="2438400"/>
            <a:ext cx="3048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4572000" y="2514600"/>
            <a:ext cx="3048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4572000" y="3200400"/>
            <a:ext cx="3048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4572000" y="3276600"/>
            <a:ext cx="3048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4572000" y="3887788"/>
            <a:ext cx="304800" cy="158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4572000" y="3963988"/>
            <a:ext cx="304800" cy="158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4572000" y="4649788"/>
            <a:ext cx="304800" cy="158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4572000" y="4725988"/>
            <a:ext cx="304800" cy="158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8" name="TextBox 77"/>
          <p:cNvSpPr txBox="1">
            <a:spLocks noChangeArrowheads="1"/>
          </p:cNvSpPr>
          <p:nvPr/>
        </p:nvSpPr>
        <p:spPr bwMode="auto">
          <a:xfrm>
            <a:off x="3352800" y="5334000"/>
            <a:ext cx="2209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00FF"/>
                </a:solidFill>
                <a:latin typeface="Calibri" pitchFamily="34" charset="0"/>
              </a:rPr>
              <a:t>TEST CROSS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ADFCFE-EAD8-4250-9CA5-F119A866310D}" type="slidenum">
              <a:rPr lang="en-US" b="1"/>
              <a:pPr>
                <a:defRPr/>
              </a:pPr>
              <a:t>5</a:t>
            </a:fld>
            <a:endParaRPr lang="en-US" b="1"/>
          </a:p>
        </p:txBody>
      </p:sp>
      <p:sp>
        <p:nvSpPr>
          <p:cNvPr id="6147" name="TextBox 5"/>
          <p:cNvSpPr txBox="1">
            <a:spLocks noChangeArrowheads="1"/>
          </p:cNvSpPr>
          <p:nvPr/>
        </p:nvSpPr>
        <p:spPr bwMode="auto">
          <a:xfrm>
            <a:off x="990600" y="1752600"/>
            <a:ext cx="7391400" cy="323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fa-IR" b="1">
                <a:solidFill>
                  <a:srgbClr val="0000FF"/>
                </a:solidFill>
                <a:latin typeface="Calibri" pitchFamily="34" charset="0"/>
                <a:cs typeface="B Zar" pitchFamily="2" charset="-78"/>
              </a:rPr>
              <a:t>حالت پیوسته</a:t>
            </a:r>
          </a:p>
          <a:p>
            <a:r>
              <a:rPr lang="en-US" b="1">
                <a:latin typeface="Calibri" pitchFamily="34" charset="0"/>
                <a:cs typeface="B Zar" pitchFamily="2" charset="-78"/>
              </a:rPr>
              <a:t>P:	AABB X aabb		</a:t>
            </a:r>
            <a:r>
              <a:rPr lang="en-US" b="1" baseline="30000">
                <a:latin typeface="Calibri" pitchFamily="34" charset="0"/>
                <a:cs typeface="B Zar" pitchFamily="2" charset="-78"/>
              </a:rPr>
              <a:t>A </a:t>
            </a:r>
            <a:r>
              <a:rPr lang="en-US" b="1">
                <a:latin typeface="Calibri" pitchFamily="34" charset="0"/>
                <a:cs typeface="B Zar" pitchFamily="2" charset="-78"/>
              </a:rPr>
              <a:t>    </a:t>
            </a:r>
            <a:r>
              <a:rPr lang="en-US" b="1" baseline="30000">
                <a:latin typeface="Calibri" pitchFamily="34" charset="0"/>
                <a:cs typeface="B Zar" pitchFamily="2" charset="-78"/>
              </a:rPr>
              <a:t>   B</a:t>
            </a:r>
            <a:r>
              <a:rPr lang="en-US" b="1">
                <a:latin typeface="Calibri" pitchFamily="34" charset="0"/>
                <a:cs typeface="B Zar" pitchFamily="2" charset="-78"/>
              </a:rPr>
              <a:t>     X      </a:t>
            </a:r>
            <a:r>
              <a:rPr lang="en-US" b="1" baseline="30000">
                <a:latin typeface="Calibri" pitchFamily="34" charset="0"/>
                <a:cs typeface="B Zar" pitchFamily="2" charset="-78"/>
              </a:rPr>
              <a:t>a         b</a:t>
            </a:r>
          </a:p>
          <a:p>
            <a:r>
              <a:rPr lang="en-US" b="1">
                <a:latin typeface="Calibri" pitchFamily="34" charset="0"/>
                <a:cs typeface="B Zar" pitchFamily="2" charset="-78"/>
              </a:rPr>
              <a:t>				</a:t>
            </a:r>
            <a:r>
              <a:rPr lang="en-US" b="1" baseline="-25000">
                <a:latin typeface="Calibri" pitchFamily="34" charset="0"/>
                <a:cs typeface="B Zar" pitchFamily="2" charset="-78"/>
              </a:rPr>
              <a:t>A          B</a:t>
            </a:r>
            <a:r>
              <a:rPr lang="en-US" b="1">
                <a:latin typeface="Calibri" pitchFamily="34" charset="0"/>
                <a:cs typeface="B Zar" pitchFamily="2" charset="-78"/>
              </a:rPr>
              <a:t>             </a:t>
            </a:r>
            <a:r>
              <a:rPr lang="en-US" b="1" baseline="-25000">
                <a:latin typeface="Calibri" pitchFamily="34" charset="0"/>
                <a:cs typeface="B Zar" pitchFamily="2" charset="-78"/>
              </a:rPr>
              <a:t>a          b</a:t>
            </a:r>
          </a:p>
          <a:p>
            <a:endParaRPr lang="en-US" b="1">
              <a:latin typeface="Calibri" pitchFamily="34" charset="0"/>
              <a:cs typeface="B Zar" pitchFamily="2" charset="-78"/>
            </a:endParaRPr>
          </a:p>
          <a:p>
            <a:r>
              <a:rPr lang="en-US" b="1">
                <a:latin typeface="Calibri" pitchFamily="34" charset="0"/>
                <a:cs typeface="B Zar" pitchFamily="2" charset="-78"/>
              </a:rPr>
              <a:t>G:	AB	ab		   </a:t>
            </a:r>
            <a:r>
              <a:rPr lang="en-US" b="1" baseline="30000">
                <a:latin typeface="Calibri" pitchFamily="34" charset="0"/>
                <a:cs typeface="B Zar" pitchFamily="2" charset="-78"/>
              </a:rPr>
              <a:t> A</a:t>
            </a:r>
            <a:r>
              <a:rPr lang="en-US" b="1" baseline="-25000">
                <a:latin typeface="Calibri" pitchFamily="34" charset="0"/>
                <a:cs typeface="B Zar" pitchFamily="2" charset="-78"/>
              </a:rPr>
              <a:t>  </a:t>
            </a:r>
            <a:r>
              <a:rPr lang="en-US" b="1">
                <a:latin typeface="Calibri" pitchFamily="34" charset="0"/>
                <a:cs typeface="B Zar" pitchFamily="2" charset="-78"/>
              </a:rPr>
              <a:t>     </a:t>
            </a:r>
            <a:r>
              <a:rPr lang="en-US" b="1" baseline="30000">
                <a:latin typeface="Calibri" pitchFamily="34" charset="0"/>
                <a:cs typeface="B Zar" pitchFamily="2" charset="-78"/>
              </a:rPr>
              <a:t>B </a:t>
            </a:r>
            <a:r>
              <a:rPr lang="en-US" b="1">
                <a:latin typeface="Calibri" pitchFamily="34" charset="0"/>
                <a:cs typeface="B Zar" pitchFamily="2" charset="-78"/>
              </a:rPr>
              <a:t>   	     &amp;	</a:t>
            </a:r>
            <a:r>
              <a:rPr lang="en-US" b="1" baseline="-25000">
                <a:latin typeface="Calibri" pitchFamily="34" charset="0"/>
                <a:cs typeface="B Zar" pitchFamily="2" charset="-78"/>
              </a:rPr>
              <a:t>a         b</a:t>
            </a:r>
          </a:p>
          <a:p>
            <a:endParaRPr lang="en-US" b="1" baseline="-25000">
              <a:latin typeface="Calibri" pitchFamily="34" charset="0"/>
              <a:cs typeface="B Zar" pitchFamily="2" charset="-78"/>
            </a:endParaRPr>
          </a:p>
          <a:p>
            <a:r>
              <a:rPr lang="en-US" b="1">
                <a:latin typeface="Calibri" pitchFamily="34" charset="0"/>
                <a:cs typeface="B Zar" pitchFamily="2" charset="-78"/>
              </a:rPr>
              <a:t>F</a:t>
            </a:r>
            <a:r>
              <a:rPr lang="en-US" b="1" baseline="-25000">
                <a:latin typeface="Calibri" pitchFamily="34" charset="0"/>
                <a:cs typeface="B Zar" pitchFamily="2" charset="-78"/>
              </a:rPr>
              <a:t>1</a:t>
            </a:r>
            <a:r>
              <a:rPr lang="en-US" b="1">
                <a:latin typeface="Calibri" pitchFamily="34" charset="0"/>
                <a:cs typeface="B Zar" pitchFamily="2" charset="-78"/>
              </a:rPr>
              <a:t>: 	        AaBb		</a:t>
            </a:r>
            <a:r>
              <a:rPr lang="en-US" b="1" baseline="30000">
                <a:latin typeface="Calibri" pitchFamily="34" charset="0"/>
                <a:cs typeface="B Zar" pitchFamily="2" charset="-78"/>
              </a:rPr>
              <a:t> A </a:t>
            </a:r>
            <a:r>
              <a:rPr lang="en-US" b="1">
                <a:latin typeface="Calibri" pitchFamily="34" charset="0"/>
                <a:cs typeface="B Zar" pitchFamily="2" charset="-78"/>
              </a:rPr>
              <a:t>    </a:t>
            </a:r>
            <a:r>
              <a:rPr lang="en-US" b="1" baseline="30000">
                <a:latin typeface="Calibri" pitchFamily="34" charset="0"/>
                <a:cs typeface="B Zar" pitchFamily="2" charset="-78"/>
              </a:rPr>
              <a:t>   B</a:t>
            </a:r>
          </a:p>
          <a:p>
            <a:r>
              <a:rPr lang="en-US" b="1" baseline="30000">
                <a:latin typeface="Calibri" pitchFamily="34" charset="0"/>
                <a:cs typeface="B Zar" pitchFamily="2" charset="-78"/>
              </a:rPr>
              <a:t>				</a:t>
            </a:r>
            <a:r>
              <a:rPr lang="en-US" b="1" baseline="-25000">
                <a:latin typeface="Calibri" pitchFamily="34" charset="0"/>
                <a:cs typeface="B Zar" pitchFamily="2" charset="-78"/>
              </a:rPr>
              <a:t> a          b</a:t>
            </a:r>
          </a:p>
          <a:p>
            <a:endParaRPr lang="en-US" b="1">
              <a:latin typeface="Calibri" pitchFamily="34" charset="0"/>
              <a:cs typeface="B Zar" pitchFamily="2" charset="-78"/>
            </a:endParaRPr>
          </a:p>
          <a:p>
            <a:r>
              <a:rPr lang="en-US" b="1">
                <a:latin typeface="Calibri" pitchFamily="34" charset="0"/>
                <a:cs typeface="B Zar" pitchFamily="2" charset="-78"/>
              </a:rPr>
              <a:t>F</a:t>
            </a:r>
            <a:r>
              <a:rPr lang="en-US" b="1" baseline="-25000">
                <a:latin typeface="Calibri" pitchFamily="34" charset="0"/>
                <a:cs typeface="B Zar" pitchFamily="2" charset="-78"/>
              </a:rPr>
              <a:t>1</a:t>
            </a:r>
            <a:r>
              <a:rPr lang="en-US" b="1">
                <a:latin typeface="Calibri" pitchFamily="34" charset="0"/>
                <a:cs typeface="B Zar" pitchFamily="2" charset="-78"/>
              </a:rPr>
              <a:t>G: 	 AB		ab	</a:t>
            </a:r>
            <a:r>
              <a:rPr lang="en-US" b="1" baseline="30000">
                <a:latin typeface="Calibri" pitchFamily="34" charset="0"/>
                <a:cs typeface="B Zar" pitchFamily="2" charset="-78"/>
              </a:rPr>
              <a:t> A</a:t>
            </a:r>
            <a:r>
              <a:rPr lang="en-US" b="1" baseline="-25000">
                <a:latin typeface="Calibri" pitchFamily="34" charset="0"/>
                <a:cs typeface="B Zar" pitchFamily="2" charset="-78"/>
              </a:rPr>
              <a:t>  </a:t>
            </a:r>
            <a:r>
              <a:rPr lang="en-US" b="1">
                <a:latin typeface="Calibri" pitchFamily="34" charset="0"/>
                <a:cs typeface="B Zar" pitchFamily="2" charset="-78"/>
              </a:rPr>
              <a:t>     </a:t>
            </a:r>
            <a:r>
              <a:rPr lang="en-US" b="1" baseline="30000">
                <a:latin typeface="Calibri" pitchFamily="34" charset="0"/>
                <a:cs typeface="B Zar" pitchFamily="2" charset="-78"/>
              </a:rPr>
              <a:t>B </a:t>
            </a:r>
            <a:r>
              <a:rPr lang="en-US" b="1">
                <a:latin typeface="Calibri" pitchFamily="34" charset="0"/>
                <a:cs typeface="B Zar" pitchFamily="2" charset="-78"/>
              </a:rPr>
              <a:t>   	     &amp;	</a:t>
            </a:r>
            <a:r>
              <a:rPr lang="en-US" b="1" baseline="-25000">
                <a:latin typeface="Calibri" pitchFamily="34" charset="0"/>
                <a:cs typeface="B Zar" pitchFamily="2" charset="-78"/>
              </a:rPr>
              <a:t>a         b</a:t>
            </a:r>
            <a:endParaRPr lang="en-US" b="1">
              <a:latin typeface="Calibri" pitchFamily="34" charset="0"/>
              <a:cs typeface="B Zar" pitchFamily="2" charset="-78"/>
            </a:endParaRPr>
          </a:p>
          <a:p>
            <a:r>
              <a:rPr lang="en-US" b="1">
                <a:latin typeface="Calibri" pitchFamily="34" charset="0"/>
                <a:cs typeface="B Zar" pitchFamily="2" charset="-78"/>
              </a:rPr>
              <a:t>	</a:t>
            </a:r>
            <a:endParaRPr lang="en-US" b="1" baseline="-25000">
              <a:latin typeface="Calibri" pitchFamily="34" charset="0"/>
              <a:cs typeface="B Zar" pitchFamily="2" charset="-78"/>
            </a:endParaRPr>
          </a:p>
          <a:p>
            <a:r>
              <a:rPr lang="en-US" b="1">
                <a:latin typeface="Calibri" pitchFamily="34" charset="0"/>
                <a:cs typeface="B Zar" pitchFamily="2" charset="-78"/>
              </a:rPr>
              <a:t>F</a:t>
            </a:r>
            <a:r>
              <a:rPr lang="en-US" b="1" baseline="-25000">
                <a:latin typeface="Calibri" pitchFamily="34" charset="0"/>
                <a:cs typeface="B Zar" pitchFamily="2" charset="-78"/>
              </a:rPr>
              <a:t>2</a:t>
            </a:r>
            <a:r>
              <a:rPr lang="en-US" b="1">
                <a:latin typeface="Calibri" pitchFamily="34" charset="0"/>
                <a:cs typeface="B Zar" pitchFamily="2" charset="-78"/>
              </a:rPr>
              <a:t>:	1:2:1		3:1</a:t>
            </a:r>
          </a:p>
        </p:txBody>
      </p:sp>
      <p:cxnSp>
        <p:nvCxnSpPr>
          <p:cNvPr id="33" name="Straight Connector 32"/>
          <p:cNvCxnSpPr/>
          <p:nvPr/>
        </p:nvCxnSpPr>
        <p:spPr>
          <a:xfrm>
            <a:off x="4648200" y="3654425"/>
            <a:ext cx="914400" cy="317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4648200" y="3505200"/>
            <a:ext cx="914400" cy="317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6324600" y="2971800"/>
            <a:ext cx="914400" cy="317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4724400" y="3121025"/>
            <a:ext cx="914400" cy="317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715000" y="2435225"/>
            <a:ext cx="914400" cy="317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5715000" y="2286000"/>
            <a:ext cx="914400" cy="317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4572000" y="2435225"/>
            <a:ext cx="914400" cy="317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4572000" y="2286000"/>
            <a:ext cx="914400" cy="317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6248400" y="4191000"/>
            <a:ext cx="914400" cy="317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4648200" y="4340225"/>
            <a:ext cx="914400" cy="317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97152C-E258-4D3B-984A-312C8E627C7F}" type="slidenum">
              <a:rPr lang="en-US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352800" y="381000"/>
          <a:ext cx="2171700" cy="1828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3900"/>
                <a:gridCol w="723900"/>
                <a:gridCol w="723900"/>
              </a:tblGrid>
              <a:tr h="247227">
                <a:tc>
                  <a:txBody>
                    <a:bodyPr/>
                    <a:lstStyle/>
                    <a:p>
                      <a:pPr algn="ctr"/>
                      <a:endParaRPr lang="en-US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cs typeface="B Zar" pitchFamily="2" charset="-78"/>
                        </a:rPr>
                        <a:t>A B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cs typeface="B Zar" pitchFamily="2" charset="-78"/>
                        </a:rPr>
                        <a:t>a b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22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cs typeface="B Zar" pitchFamily="2" charset="-78"/>
                        </a:rPr>
                        <a:t>A B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cs typeface="B Zar" pitchFamily="2" charset="-78"/>
                        </a:rPr>
                        <a:t>AB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cs typeface="B Zar" pitchFamily="2" charset="-78"/>
                        </a:rPr>
                        <a:t>AB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47227">
                <a:tc>
                  <a:txBody>
                    <a:bodyPr/>
                    <a:lstStyle/>
                    <a:p>
                      <a:pPr algn="ctr"/>
                      <a:endParaRPr lang="en-US" dirty="0">
                        <a:cs typeface="B Zar" pitchFamily="2" charset="-78"/>
                      </a:endParaRP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cs typeface="B Zar" pitchFamily="2" charset="-78"/>
                        </a:rPr>
                        <a:t>AB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cs typeface="B Zar" pitchFamily="2" charset="-78"/>
                        </a:rPr>
                        <a:t>ab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/>
                </a:tc>
              </a:tr>
              <a:tr h="24722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cs typeface="B Zar" pitchFamily="2" charset="-78"/>
                        </a:rPr>
                        <a:t>a b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cs typeface="B Zar" pitchFamily="2" charset="-78"/>
                        </a:rPr>
                        <a:t>AB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cs typeface="B Zar" pitchFamily="2" charset="-78"/>
                        </a:rPr>
                        <a:t>ab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/>
                </a:tc>
              </a:tr>
              <a:tr h="247227">
                <a:tc>
                  <a:txBody>
                    <a:bodyPr/>
                    <a:lstStyle/>
                    <a:p>
                      <a:pPr algn="ctr"/>
                      <a:endParaRPr lang="en-US" dirty="0">
                        <a:cs typeface="B Zar" pitchFamily="2" charset="-78"/>
                      </a:endParaRP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cs typeface="B Zar" pitchFamily="2" charset="-78"/>
                        </a:rPr>
                        <a:t>ab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cs typeface="B Zar" pitchFamily="2" charset="-78"/>
                        </a:rPr>
                        <a:t>ab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4191000" y="625475"/>
            <a:ext cx="4572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876800" y="625475"/>
            <a:ext cx="4572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505200" y="1766888"/>
            <a:ext cx="457200" cy="158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505200" y="990600"/>
            <a:ext cx="4572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953000" y="1919288"/>
            <a:ext cx="457200" cy="158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953000" y="1766888"/>
            <a:ext cx="457200" cy="158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267200" y="1235075"/>
            <a:ext cx="4572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267200" y="1082675"/>
            <a:ext cx="4572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953000" y="1235075"/>
            <a:ext cx="4572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953000" y="1082675"/>
            <a:ext cx="4572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267200" y="1920875"/>
            <a:ext cx="4572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267200" y="1768475"/>
            <a:ext cx="4572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201" name="TextBox 17"/>
          <p:cNvSpPr txBox="1">
            <a:spLocks noChangeArrowheads="1"/>
          </p:cNvSpPr>
          <p:nvPr/>
        </p:nvSpPr>
        <p:spPr bwMode="auto">
          <a:xfrm>
            <a:off x="533400" y="4648200"/>
            <a:ext cx="2209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00FF"/>
                </a:solidFill>
                <a:latin typeface="Calibri" pitchFamily="34" charset="0"/>
              </a:rPr>
              <a:t>TEST CROSS</a:t>
            </a:r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4076700" y="3962400"/>
          <a:ext cx="1447800" cy="1828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3900"/>
                <a:gridCol w="723900"/>
              </a:tblGrid>
              <a:tr h="247227">
                <a:tc>
                  <a:txBody>
                    <a:bodyPr/>
                    <a:lstStyle/>
                    <a:p>
                      <a:pPr algn="ctr"/>
                      <a:endParaRPr lang="en-US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cs typeface="B Zar" pitchFamily="2" charset="-78"/>
                        </a:rPr>
                        <a:t>a</a:t>
                      </a:r>
                      <a:r>
                        <a:rPr lang="en-US" baseline="0" dirty="0" smtClean="0">
                          <a:cs typeface="B Zar" pitchFamily="2" charset="-78"/>
                        </a:rPr>
                        <a:t>  b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22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cs typeface="B Zar" pitchFamily="2" charset="-78"/>
                        </a:rPr>
                        <a:t>A B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cs typeface="B Zar" pitchFamily="2" charset="-78"/>
                        </a:rPr>
                        <a:t>AB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47227">
                <a:tc>
                  <a:txBody>
                    <a:bodyPr/>
                    <a:lstStyle/>
                    <a:p>
                      <a:pPr algn="ctr"/>
                      <a:endParaRPr lang="en-US" dirty="0">
                        <a:cs typeface="B Zar" pitchFamily="2" charset="-78"/>
                      </a:endParaRP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cs typeface="B Zar" pitchFamily="2" charset="-78"/>
                        </a:rPr>
                        <a:t>ab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4722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cs typeface="B Zar" pitchFamily="2" charset="-78"/>
                        </a:rPr>
                        <a:t>a b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cs typeface="B Zar" pitchFamily="2" charset="-78"/>
                        </a:rPr>
                        <a:t>ab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47227">
                <a:tc>
                  <a:txBody>
                    <a:bodyPr/>
                    <a:lstStyle/>
                    <a:p>
                      <a:pPr algn="ctr"/>
                      <a:endParaRPr lang="en-US" dirty="0">
                        <a:cs typeface="B Zar" pitchFamily="2" charset="-78"/>
                      </a:endParaRP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cs typeface="B Zar" pitchFamily="2" charset="-78"/>
                        </a:rPr>
                        <a:t>ab</a:t>
                      </a:r>
                      <a:endParaRPr lang="en-US" dirty="0">
                        <a:cs typeface="B Zar" pitchFamily="2" charset="-78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cxnSp>
        <p:nvCxnSpPr>
          <p:cNvPr id="20" name="Straight Connector 19"/>
          <p:cNvCxnSpPr/>
          <p:nvPr/>
        </p:nvCxnSpPr>
        <p:spPr>
          <a:xfrm>
            <a:off x="4914900" y="4265613"/>
            <a:ext cx="457200" cy="158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991100" y="4816475"/>
            <a:ext cx="4572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991100" y="4664075"/>
            <a:ext cx="4572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991100" y="5502275"/>
            <a:ext cx="4572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991100" y="5349875"/>
            <a:ext cx="4572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191000" y="5408613"/>
            <a:ext cx="457200" cy="158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191000" y="4646613"/>
            <a:ext cx="457200" cy="158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222" name="TextBox 26"/>
          <p:cNvSpPr txBox="1">
            <a:spLocks noChangeArrowheads="1"/>
          </p:cNvSpPr>
          <p:nvPr/>
        </p:nvSpPr>
        <p:spPr bwMode="auto">
          <a:xfrm>
            <a:off x="381000" y="971550"/>
            <a:ext cx="2438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Calibri" pitchFamily="34" charset="0"/>
              </a:rPr>
              <a:t>Selfing ResuIt in F</a:t>
            </a:r>
            <a:r>
              <a:rPr lang="en-US" sz="2000" b="1" baseline="-25000">
                <a:solidFill>
                  <a:srgbClr val="0000FF"/>
                </a:solidFill>
                <a:latin typeface="Calibri" pitchFamily="34" charset="0"/>
              </a:rPr>
              <a:t>1</a:t>
            </a:r>
            <a:r>
              <a:rPr lang="en-US" sz="2000" b="1">
                <a:solidFill>
                  <a:srgbClr val="0000FF"/>
                </a:solidFill>
                <a:latin typeface="Calibri" pitchFamily="34" charset="0"/>
              </a:rPr>
              <a:t>s</a:t>
            </a:r>
            <a:endParaRPr lang="en-US" sz="2000" b="1" baseline="-25000">
              <a:solidFill>
                <a:srgbClr val="0000FF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5B51E8-1A51-4390-80BF-C8A1545177F8}" type="slidenum">
              <a:rPr lang="en-US"/>
              <a:pPr>
                <a:defRPr/>
              </a:pPr>
              <a:t>7</a:t>
            </a:fld>
            <a:endParaRPr lang="en-US"/>
          </a:p>
        </p:txBody>
      </p:sp>
      <p:pic>
        <p:nvPicPr>
          <p:cNvPr id="819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6200" y="327025"/>
            <a:ext cx="9067800" cy="60737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40BD7-216A-4050-8AE4-7E0D6A9EDFF5}" type="slidenum">
              <a:rPr lang="en-US"/>
              <a:pPr>
                <a:defRPr/>
              </a:pPr>
              <a:t>8</a:t>
            </a:fld>
            <a:endParaRPr lang="en-US"/>
          </a:p>
        </p:txBody>
      </p:sp>
      <p:pic>
        <p:nvPicPr>
          <p:cNvPr id="921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1066800"/>
            <a:ext cx="9067800" cy="4724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458958-2E52-473C-89A4-5E8A274A4E8A}" type="slidenum">
              <a:rPr lang="en-US"/>
              <a:pPr>
                <a:defRPr/>
              </a:pPr>
              <a:t>9</a:t>
            </a:fld>
            <a:endParaRPr lang="en-US"/>
          </a:p>
        </p:txBody>
      </p:sp>
      <p:pic>
        <p:nvPicPr>
          <p:cNvPr id="10243" name="Content Placeholder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8600" y="1128713"/>
            <a:ext cx="8736013" cy="45100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914</TotalTime>
  <Words>575</Words>
  <Application>Microsoft Office PowerPoint</Application>
  <PresentationFormat>On-screen Show (4:3)</PresentationFormat>
  <Paragraphs>244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B Zar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Mehdi</dc:creator>
  <cp:lastModifiedBy>Dr. Mirlohi</cp:lastModifiedBy>
  <cp:revision>157</cp:revision>
  <dcterms:created xsi:type="dcterms:W3CDTF">2006-08-16T00:00:00Z</dcterms:created>
  <dcterms:modified xsi:type="dcterms:W3CDTF">2011-03-20T06:44:59Z</dcterms:modified>
</cp:coreProperties>
</file>