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290" r:id="rId2"/>
    <p:sldId id="291" r:id="rId3"/>
    <p:sldId id="280" r:id="rId4"/>
    <p:sldId id="292" r:id="rId5"/>
    <p:sldId id="304" r:id="rId6"/>
    <p:sldId id="314" r:id="rId7"/>
    <p:sldId id="312" r:id="rId8"/>
    <p:sldId id="308" r:id="rId9"/>
    <p:sldId id="313" r:id="rId10"/>
    <p:sldId id="305" r:id="rId11"/>
    <p:sldId id="306" r:id="rId12"/>
    <p:sldId id="307" r:id="rId13"/>
    <p:sldId id="309" r:id="rId14"/>
  </p:sldIdLst>
  <p:sldSz cx="9144000" cy="6858000" type="screen4x3"/>
  <p:notesSz cx="6858000" cy="9144000"/>
  <p:embeddedFontLst>
    <p:embeddedFont>
      <p:font typeface="Calibri" pitchFamily="34" charset="0"/>
      <p:regular r:id="rId16"/>
      <p:bold r:id="rId17"/>
      <p:italic r:id="rId18"/>
      <p:boldItalic r:id="rId19"/>
    </p:embeddedFont>
    <p:embeddedFont>
      <p:font typeface="B Zar" pitchFamily="2" charset="-78"/>
      <p:regular r:id="rId20"/>
      <p:bold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E5A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98" d="100"/>
          <a:sy n="98" d="100"/>
        </p:scale>
        <p:origin x="-72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EEC9CD-2FBC-4248-8509-4B73810906F5}" type="datetimeFigureOut">
              <a:rPr lang="fa-IR"/>
              <a:pPr>
                <a:defRPr/>
              </a:pPr>
              <a:t>1432/04/14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FA7423-4275-4F68-A325-6E07A246361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CD3667-F282-44F9-BD36-DCBC4569BBD7}" type="slidenum">
              <a:rPr lang="fa-I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9CC90-708B-41A9-A20D-F50B0B44EC40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0FC55-EA53-435A-A1D6-A9B7A5AC7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90E6-63EA-401B-ADDE-28943EFDCD5F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F144-D5CF-4072-830A-622DDBAF5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3265C-CC87-4A25-B952-3ED499F6F198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2053C-B3B5-41F3-9571-8B483A5C3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19348-F549-4014-BC56-4ED2229235D7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D924F-236B-4AF0-B362-2736B5929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50CC-6DCA-4C2E-AA33-95D83BE54C75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4391-A947-4A39-B542-49412F857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3BCD-A02C-422A-9EBB-82773871475D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5384B-4372-43AB-ADD1-DFC6CA971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EA867-358C-48A6-A13F-18F4A9B9C5F2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A73B8-A022-4A26-83AF-61625575B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44DB3-91F3-4A7A-B804-64855FCD53A3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7414-5870-4BE3-B81B-4BF1BB026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2E701-F981-4CA5-A979-C928A5470BD5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C7FE-F856-4729-BA36-A5F6B66E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4747-B4E4-4544-A969-91059D8073E3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5CCE-A698-4D2C-B1EF-A12A6A9FA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17ED-2EBE-4639-A3AB-28A896DAFDF0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6CE6-1E46-416D-BB19-6A56CAAF9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2E5AC"/>
            </a:gs>
            <a:gs pos="64999">
              <a:srgbClr val="F0EBD5"/>
            </a:gs>
            <a:gs pos="100000">
              <a:srgbClr val="D1C39F"/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B37584-B4A8-4D9B-BF12-732637D76E17}" type="datetime1">
              <a:rPr lang="en-US"/>
              <a:pPr>
                <a:defRPr/>
              </a:pPr>
              <a:t>3/19/2011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4595BD-6528-4B06-AD2A-B29459756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03EB9-D217-436A-BAC1-0CD077056E2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43200" y="228600"/>
            <a:ext cx="60198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000" dirty="0">
                <a:latin typeface="+mn-lt"/>
                <a:cs typeface="B Zar" pitchFamily="2" charset="-78"/>
              </a:rPr>
              <a:t>نکته</a:t>
            </a:r>
            <a:r>
              <a:rPr lang="fa-IR" dirty="0">
                <a:latin typeface="+mn-lt"/>
                <a:cs typeface="B Zar" pitchFamily="2" charset="-78"/>
              </a:rPr>
              <a:t>:</a:t>
            </a:r>
          </a:p>
          <a:p>
            <a:pPr marL="457200" indent="-4572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000" dirty="0">
                <a:latin typeface="+mn-lt"/>
                <a:cs typeface="B Zar" pitchFamily="2" charset="-78"/>
              </a:rPr>
              <a:t>اصل جور شدن صفات به صورت مستقل به ما یک نسبت مساوی از گامت ها را نخواهد داد زیرا جور شدن آن ها بر اساس شانس است.</a:t>
            </a:r>
          </a:p>
          <a:p>
            <a:pPr marL="457200" indent="-4572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000" dirty="0">
                <a:latin typeface="+mn-lt"/>
                <a:cs typeface="B Zar" pitchFamily="2" charset="-78"/>
              </a:rPr>
              <a:t>ترکیب گامت ها نیز بر اساس شانس است.</a:t>
            </a:r>
            <a:endParaRPr lang="en-US" sz="2000" dirty="0">
              <a:latin typeface="+mn-lt"/>
              <a:cs typeface="B Zar" pitchFamily="2" charset="-78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914400" y="1828800"/>
            <a:ext cx="7772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  <a:cs typeface="B Zar" pitchFamily="2" charset="-78"/>
              </a:rPr>
              <a:t>P:		DD</a:t>
            </a:r>
            <a:r>
              <a:rPr lang="fa-IR" b="1">
                <a:latin typeface="Calibri" pitchFamily="34" charset="0"/>
                <a:cs typeface="B Zar" pitchFamily="2" charset="-78"/>
              </a:rPr>
              <a:t>   </a:t>
            </a:r>
            <a:r>
              <a:rPr lang="en-US" b="1">
                <a:latin typeface="Calibri" pitchFamily="34" charset="0"/>
                <a:cs typeface="B Zar" pitchFamily="2" charset="-78"/>
              </a:rPr>
              <a:t>     X    </a:t>
            </a:r>
            <a:r>
              <a:rPr lang="fa-IR" b="1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G:		D  	      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F1:		</a:t>
            </a:r>
            <a:r>
              <a:rPr lang="fa-IR" b="1">
                <a:latin typeface="Calibri" pitchFamily="34" charset="0"/>
                <a:cs typeface="B Zar" pitchFamily="2" charset="-78"/>
              </a:rPr>
              <a:t> </a:t>
            </a:r>
            <a:r>
              <a:rPr lang="en-US" b="1">
                <a:latin typeface="Calibri" pitchFamily="34" charset="0"/>
                <a:cs typeface="B Zar" pitchFamily="2" charset="-78"/>
              </a:rPr>
              <a:t>   </a:t>
            </a:r>
            <a:r>
              <a:rPr lang="fa-IR" b="1">
                <a:latin typeface="Calibri" pitchFamily="34" charset="0"/>
                <a:cs typeface="B Zar" pitchFamily="2" charset="-78"/>
              </a:rPr>
              <a:t>        </a:t>
            </a:r>
            <a:r>
              <a:rPr lang="en-US" b="1">
                <a:latin typeface="Calibri" pitchFamily="34" charset="0"/>
                <a:cs typeface="B Zar" pitchFamily="2" charset="-78"/>
              </a:rPr>
              <a:t>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F1 X F1:		Dd </a:t>
            </a:r>
            <a:r>
              <a:rPr lang="fa-IR" b="1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  </a:t>
            </a:r>
            <a:r>
              <a:rPr lang="fa-IR" b="1">
                <a:latin typeface="Calibri" pitchFamily="34" charset="0"/>
                <a:cs typeface="B Zar" pitchFamily="2" charset="-78"/>
              </a:rPr>
              <a:t> </a:t>
            </a:r>
            <a:r>
              <a:rPr lang="en-US" b="1">
                <a:latin typeface="Calibri" pitchFamily="34" charset="0"/>
                <a:cs typeface="B Zar" pitchFamily="2" charset="-78"/>
              </a:rPr>
              <a:t> X </a:t>
            </a:r>
            <a:r>
              <a:rPr lang="fa-IR" b="1">
                <a:latin typeface="Calibri" pitchFamily="34" charset="0"/>
                <a:cs typeface="B Zar" pitchFamily="2" charset="-78"/>
              </a:rPr>
              <a:t> </a:t>
            </a:r>
            <a:r>
              <a:rPr lang="en-US" b="1">
                <a:latin typeface="Calibri" pitchFamily="34" charset="0"/>
                <a:cs typeface="B Zar" pitchFamily="2" charset="-78"/>
              </a:rPr>
              <a:t> </a:t>
            </a:r>
            <a:r>
              <a:rPr lang="fa-IR" b="1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G2:	           50D, 50d         50D, 50d 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F2:		</a:t>
            </a:r>
            <a:endParaRPr lang="fa-IR" b="1">
              <a:latin typeface="Calibri" pitchFamily="34" charset="0"/>
              <a:cs typeface="B Zar" pitchFamily="2" charset="-78"/>
            </a:endParaRP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524000" y="3278188"/>
            <a:ext cx="7620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>
                <a:latin typeface="Calibri" pitchFamily="34" charset="0"/>
                <a:cs typeface="B Zar" pitchFamily="2" charset="-78"/>
              </a:rPr>
              <a:t>نسبت مورد انتظار:</a:t>
            </a:r>
            <a:r>
              <a:rPr lang="fa-IR" b="1">
                <a:latin typeface="Calibri" pitchFamily="34" charset="0"/>
                <a:cs typeface="B Zar" pitchFamily="2" charset="-78"/>
              </a:rPr>
              <a:t>		</a:t>
            </a:r>
            <a:r>
              <a:rPr lang="en-US" b="1">
                <a:latin typeface="Calibri" pitchFamily="34" charset="0"/>
                <a:cs typeface="B Zar" pitchFamily="2" charset="-78"/>
              </a:rPr>
              <a:t>	</a:t>
            </a:r>
            <a:r>
              <a:rPr lang="fa-IR" b="1">
                <a:latin typeface="Calibri" pitchFamily="34" charset="0"/>
                <a:cs typeface="B Zar" pitchFamily="2" charset="-78"/>
              </a:rPr>
              <a:t>	</a:t>
            </a:r>
            <a:r>
              <a:rPr lang="en-US" b="1">
                <a:latin typeface="Calibri" pitchFamily="34" charset="0"/>
                <a:cs typeface="B Zar" pitchFamily="2" charset="-78"/>
              </a:rPr>
              <a:t> 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♂		♀</a:t>
            </a:r>
            <a:r>
              <a:rPr lang="fa-IR" b="1">
                <a:solidFill>
                  <a:srgbClr val="0000FF"/>
                </a:solidFill>
                <a:latin typeface="Calibri" pitchFamily="34" charset="0"/>
              </a:rPr>
              <a:t> </a:t>
            </a:r>
            <a:endParaRPr lang="fa-IR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25D		25D:	25DD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25D		25d:	25Dd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25d		25D:	25Dd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25d		25d:	25dd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0" y="4876800"/>
            <a:ext cx="7543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>
                <a:latin typeface="Calibri" pitchFamily="34" charset="0"/>
                <a:cs typeface="B Zar" pitchFamily="2" charset="-78"/>
              </a:rPr>
              <a:t>اما نسبت واقعی به صورت زیر می تواند نمایان شود:</a:t>
            </a:r>
            <a:r>
              <a:rPr lang="fa-IR" b="1">
                <a:latin typeface="Calibri" pitchFamily="34" charset="0"/>
                <a:cs typeface="B Zar" pitchFamily="2" charset="-78"/>
              </a:rPr>
              <a:t>	</a:t>
            </a:r>
            <a:r>
              <a:rPr lang="en-US" b="1">
                <a:latin typeface="Calibri" pitchFamily="34" charset="0"/>
                <a:cs typeface="B Zar" pitchFamily="2" charset="-78"/>
              </a:rPr>
              <a:t>	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♂		♀</a:t>
            </a:r>
            <a:r>
              <a:rPr lang="fa-IR" b="1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	</a:t>
            </a:r>
            <a:r>
              <a:rPr lang="en-US" b="1">
                <a:latin typeface="Calibri" pitchFamily="34" charset="0"/>
                <a:cs typeface="B Zar" pitchFamily="2" charset="-78"/>
              </a:rPr>
              <a:t>22D		22D:	22DD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28D		28d:	28Dd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28d		28D:	28Dd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22d		22d:	22dd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31889-82D8-4183-8B7D-F869B7F26E1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1752600"/>
            <a:ext cx="7391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>
                <a:latin typeface="Calibri" pitchFamily="34" charset="0"/>
                <a:cs typeface="B Zar" pitchFamily="2" charset="-78"/>
              </a:rPr>
              <a:t>حالت پیوسته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P:	AABB X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X 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        b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        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G:	AB	ab		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B </a:t>
            </a:r>
            <a:r>
              <a:rPr lang="en-US" b="1">
                <a:latin typeface="Calibri" pitchFamily="34" charset="0"/>
                <a:cs typeface="B Zar" pitchFamily="2" charset="-78"/>
              </a:rPr>
              <a:t>   	     &amp;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b</a:t>
            </a:r>
          </a:p>
          <a:p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: 	       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</a:p>
          <a:p>
            <a:r>
              <a:rPr lang="en-US" b="1" baseline="30000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G: 	 AB,Ab,aB,ab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B </a:t>
            </a:r>
            <a:r>
              <a:rPr lang="en-US" b="1">
                <a:latin typeface="Calibri" pitchFamily="34" charset="0"/>
                <a:cs typeface="B Zar" pitchFamily="2" charset="-78"/>
              </a:rPr>
              <a:t>   	     &amp;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b</a:t>
            </a:r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</a:t>
            </a:r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2</a:t>
            </a:r>
            <a:r>
              <a:rPr lang="en-US" b="1">
                <a:latin typeface="Calibri" pitchFamily="34" charset="0"/>
                <a:cs typeface="B Zar" pitchFamily="2" charset="-78"/>
              </a:rPr>
              <a:t>:	</a:t>
            </a:r>
            <a:r>
              <a:rPr lang="fa-IR" b="1">
                <a:latin typeface="Calibri" pitchFamily="34" charset="0"/>
                <a:cs typeface="B Zar" pitchFamily="2" charset="-78"/>
              </a:rPr>
              <a:t>بستگی به فاصله 2  ژن دارد</a:t>
            </a:r>
            <a:r>
              <a:rPr lang="en-US" b="1">
                <a:latin typeface="Calibri" pitchFamily="34" charset="0"/>
                <a:cs typeface="B Zar" pitchFamily="2" charset="-78"/>
              </a:rPr>
              <a:t>	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endParaRPr lang="en-US" b="1">
              <a:latin typeface="Calibri" pitchFamily="34" charset="0"/>
              <a:cs typeface="B Zar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36544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48200" y="35052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324600" y="29718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31210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2435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2286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0" y="2435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0" y="2286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48400" y="4191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648200" y="4340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3429000" y="457200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en-US" sz="24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InComplete Linkage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477000" y="4935538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248400" y="4556125"/>
          <a:ext cx="2438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2192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6477000" y="5240338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77000" y="5926138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77000" y="5621338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038600" y="49514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810000" y="4572000"/>
          <a:ext cx="2438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2192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4038600" y="52562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038600" y="59420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038600" y="56372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572000" y="5257800"/>
            <a:ext cx="76200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5257800"/>
            <a:ext cx="76200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876800" y="29702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4495800" y="2590800"/>
          <a:ext cx="342900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4500"/>
                <a:gridCol w="857250"/>
                <a:gridCol w="85725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</a:t>
                      </a:r>
                      <a:r>
                        <a:rPr lang="en-US" sz="2800" b="1" baseline="-25000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</a:t>
                      </a:r>
                      <a:r>
                        <a:rPr lang="en-US" sz="2800" b="1" baseline="-25000" dirty="0" smtClean="0"/>
                        <a:t>2</a:t>
                      </a:r>
                      <a:endParaRPr lang="en-US" sz="2800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</a:t>
                      </a:r>
                      <a:r>
                        <a:rPr lang="en-US" sz="2800" b="1" baseline="-25000" dirty="0" smtClean="0"/>
                        <a:t>3</a:t>
                      </a:r>
                      <a:endParaRPr lang="en-US" sz="2800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</a:t>
                      </a:r>
                      <a:r>
                        <a:rPr lang="en-US" sz="2800" b="1" baseline="-25000" dirty="0" smtClean="0"/>
                        <a:t>4</a:t>
                      </a:r>
                      <a:endParaRPr lang="en-US" sz="2800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48" name="Straight Connector 47"/>
          <p:cNvCxnSpPr/>
          <p:nvPr/>
        </p:nvCxnSpPr>
        <p:spPr>
          <a:xfrm>
            <a:off x="4876800" y="35036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41132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876800" y="4570413"/>
            <a:ext cx="1981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62000" y="3200400"/>
            <a:ext cx="396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24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گامت هایی که یک گیاه </a:t>
            </a:r>
            <a:r>
              <a:rPr lang="en-US" sz="24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F1</a:t>
            </a:r>
            <a:r>
              <a:rPr lang="fa-IR" sz="24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 تولید می کند</a:t>
            </a:r>
            <a:endParaRPr lang="en-US" sz="2400" b="1">
              <a:solidFill>
                <a:srgbClr val="0000FF"/>
              </a:solidFill>
              <a:latin typeface="Calibri" pitchFamily="34" charset="0"/>
              <a:cs typeface="B Zar" pitchFamily="2" charset="-78"/>
            </a:endParaRPr>
          </a:p>
        </p:txBody>
      </p:sp>
      <p:sp>
        <p:nvSpPr>
          <p:cNvPr id="52" name="Donut 51"/>
          <p:cNvSpPr/>
          <p:nvPr/>
        </p:nvSpPr>
        <p:spPr>
          <a:xfrm>
            <a:off x="7010400" y="3048000"/>
            <a:ext cx="990600" cy="609600"/>
          </a:xfrm>
          <a:prstGeom prst="don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Donut 52"/>
          <p:cNvSpPr/>
          <p:nvPr/>
        </p:nvSpPr>
        <p:spPr>
          <a:xfrm>
            <a:off x="7010400" y="3581400"/>
            <a:ext cx="990600" cy="609600"/>
          </a:xfrm>
          <a:prstGeom prst="don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2" grpId="0" animBg="1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7F22-E36F-4843-B984-1DF5A6A0A2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43000" y="1616075"/>
          <a:ext cx="25146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300"/>
                <a:gridCol w="1257300"/>
              </a:tblGrid>
              <a:tr h="369711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ab</a:t>
                      </a:r>
                      <a:endParaRPr 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AB</a:t>
                      </a:r>
                      <a:endParaRPr 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Ab</a:t>
                      </a:r>
                      <a:endParaRPr 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aB</a:t>
                      </a:r>
                      <a:endParaRPr 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ab</a:t>
                      </a:r>
                      <a:endParaRPr 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9711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err="1" smtClean="0"/>
                        <a:t>ab</a:t>
                      </a:r>
                      <a:endParaRPr lang="en-US" sz="1800" b="1" baseline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1447800" y="237807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47800" y="32131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47800" y="38989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71600" y="47371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90800" y="192087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90800" y="47371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90800" y="48895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90800" y="38989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90800" y="40513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667000" y="31369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7000" y="32893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590800" y="230187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90800" y="245427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25" name="TextBox 39"/>
          <p:cNvSpPr txBox="1">
            <a:spLocks noChangeArrowheads="1"/>
          </p:cNvSpPr>
          <p:nvPr/>
        </p:nvSpPr>
        <p:spPr bwMode="auto">
          <a:xfrm>
            <a:off x="685800" y="1000125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Test Cross F</a:t>
            </a:r>
            <a:r>
              <a:rPr lang="en-US" sz="2800" baseline="-25000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1</a:t>
            </a:r>
          </a:p>
        </p:txBody>
      </p:sp>
      <p:sp>
        <p:nvSpPr>
          <p:cNvPr id="43" name="Striped Right Arrow 42"/>
          <p:cNvSpPr/>
          <p:nvPr/>
        </p:nvSpPr>
        <p:spPr>
          <a:xfrm>
            <a:off x="3733800" y="3810000"/>
            <a:ext cx="1295400" cy="30480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Striped Right Arrow 43"/>
          <p:cNvSpPr/>
          <p:nvPr/>
        </p:nvSpPr>
        <p:spPr>
          <a:xfrm>
            <a:off x="3733800" y="3048000"/>
            <a:ext cx="1295400" cy="30480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181600" y="3119438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Recombinant Progenies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876800" y="3744913"/>
            <a:ext cx="3505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بستگی به درصد </a:t>
            </a:r>
            <a:r>
              <a:rPr lang="en-US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Crossing Over</a:t>
            </a:r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 دارد</a:t>
            </a:r>
            <a:endParaRPr lang="en-US" b="1">
              <a:solidFill>
                <a:srgbClr val="0000FF"/>
              </a:solidFill>
              <a:latin typeface="Calibri" pitchFamily="34" charset="0"/>
              <a:cs typeface="B Zar" pitchFamily="2" charset="-78"/>
            </a:endParaRPr>
          </a:p>
        </p:txBody>
      </p:sp>
      <p:sp>
        <p:nvSpPr>
          <p:cNvPr id="47" name="Double Brace 46"/>
          <p:cNvSpPr/>
          <p:nvPr/>
        </p:nvSpPr>
        <p:spPr>
          <a:xfrm>
            <a:off x="5029200" y="2895600"/>
            <a:ext cx="3505200" cy="12954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/>
      <p:bldP spid="46" grpId="0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F₁ : </a:t>
            </a:r>
            <a:r>
              <a:rPr lang="fa-IR" dirty="0" smtClean="0"/>
              <a:t>		</a:t>
            </a:r>
            <a:r>
              <a:rPr lang="en-GB" dirty="0" err="1" smtClean="0"/>
              <a:t>AaBb</a:t>
            </a:r>
            <a:r>
              <a:rPr lang="en-GB" dirty="0" smtClean="0"/>
              <a:t> </a:t>
            </a:r>
            <a:r>
              <a:rPr lang="fa-IR" dirty="0" smtClean="0"/>
              <a:t>			</a:t>
            </a:r>
            <a:r>
              <a:rPr lang="en-GB" dirty="0" err="1" smtClean="0"/>
              <a:t>AaBb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Testcross</a:t>
            </a:r>
            <a:endParaRPr lang="fa-I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			</a:t>
            </a:r>
            <a:r>
              <a:rPr lang="en-GB" dirty="0" smtClean="0"/>
              <a:t>41% </a:t>
            </a:r>
            <a:r>
              <a:rPr lang="en-GB" dirty="0" err="1" smtClean="0"/>
              <a:t>Aabb</a:t>
            </a:r>
            <a:r>
              <a:rPr lang="fa-IR" dirty="0" smtClean="0"/>
              <a:t>		</a:t>
            </a:r>
            <a:r>
              <a:rPr lang="en-GB" dirty="0" smtClean="0"/>
              <a:t>9% </a:t>
            </a:r>
            <a:r>
              <a:rPr lang="en-GB" dirty="0" err="1" smtClean="0"/>
              <a:t>Aabb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			</a:t>
            </a:r>
            <a:r>
              <a:rPr lang="en-GB" dirty="0" smtClean="0"/>
              <a:t>41% </a:t>
            </a:r>
            <a:r>
              <a:rPr lang="en-GB" dirty="0" err="1" smtClean="0"/>
              <a:t>aaBb</a:t>
            </a:r>
            <a:r>
              <a:rPr lang="fa-IR" dirty="0" smtClean="0"/>
              <a:t>		</a:t>
            </a:r>
            <a:r>
              <a:rPr lang="en-GB" dirty="0" smtClean="0"/>
              <a:t>9% </a:t>
            </a:r>
            <a:r>
              <a:rPr lang="en-GB" dirty="0" err="1" smtClean="0"/>
              <a:t>aaBb</a:t>
            </a:r>
            <a:endParaRPr lang="fa-I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			</a:t>
            </a:r>
            <a:r>
              <a:rPr lang="en-GB" dirty="0" smtClean="0"/>
              <a:t>9%   </a:t>
            </a:r>
            <a:r>
              <a:rPr lang="en-GB" dirty="0" err="1" smtClean="0"/>
              <a:t>AaBb</a:t>
            </a:r>
            <a:r>
              <a:rPr lang="fa-IR" dirty="0" smtClean="0"/>
              <a:t>		</a:t>
            </a:r>
            <a:r>
              <a:rPr lang="en-GB" dirty="0" smtClean="0"/>
              <a:t>41% </a:t>
            </a:r>
            <a:r>
              <a:rPr lang="en-GB" dirty="0" err="1" smtClean="0"/>
              <a:t>AaBb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			</a:t>
            </a:r>
            <a:r>
              <a:rPr lang="en-GB" dirty="0" smtClean="0"/>
              <a:t>9%   </a:t>
            </a:r>
            <a:r>
              <a:rPr lang="en-GB" smtClean="0"/>
              <a:t>aabb</a:t>
            </a:r>
            <a:r>
              <a:rPr lang="fa-IR" dirty="0" smtClean="0"/>
              <a:t>		</a:t>
            </a:r>
            <a:r>
              <a:rPr lang="en-GB" dirty="0" smtClean="0"/>
              <a:t>41% </a:t>
            </a:r>
            <a:r>
              <a:rPr lang="en-GB" dirty="0" err="1" smtClean="0"/>
              <a:t>aabb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	</a:t>
            </a:r>
            <a:r>
              <a:rPr lang="en-GB" dirty="0" smtClean="0"/>
              <a:t>Trans – configuration</a:t>
            </a:r>
            <a:r>
              <a:rPr lang="fa-IR" dirty="0" smtClean="0"/>
              <a:t>			</a:t>
            </a:r>
            <a:r>
              <a:rPr lang="en-GB" dirty="0" smtClean="0"/>
              <a:t>  Cis - configuration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</a:t>
            </a:r>
            <a:r>
              <a:rPr lang="fa-IR" dirty="0" smtClean="0"/>
              <a:t>		</a:t>
            </a:r>
            <a:r>
              <a:rPr lang="en-GB" dirty="0" smtClean="0"/>
              <a:t>Repulsive </a:t>
            </a:r>
            <a:r>
              <a:rPr lang="fa-IR" dirty="0" smtClean="0"/>
              <a:t>				</a:t>
            </a:r>
            <a:r>
              <a:rPr lang="en-GB" dirty="0" smtClean="0"/>
              <a:t>Coupling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63194-2A8A-4397-9C2C-74FD9C69B5FB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144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000" smtClean="0"/>
              <a:t>Reombinant                Recombinant             Crossing                   Gene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r>
              <a:rPr lang="en-GB" sz="2000" smtClean="0"/>
              <a:t>   progeny          →          Gamete            →       over      →         Distance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r>
              <a:rPr lang="en-GB" sz="2000" smtClean="0"/>
              <a:t>       %                                     %                                %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3E257-F369-4F17-8390-926F9C6A1610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667000"/>
            <a:ext cx="82296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+mn-lt"/>
                <a:cs typeface="B Zar" pitchFamily="2" charset="-78"/>
              </a:rPr>
              <a:t>:</a:t>
            </a:r>
            <a:r>
              <a:rPr lang="en-GB" sz="2000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 Recombinant Gametes</a:t>
            </a:r>
            <a:r>
              <a:rPr lang="ar-SA" sz="2000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 </a:t>
            </a:r>
            <a:r>
              <a:rPr lang="ar-SA" sz="2000" dirty="0">
                <a:latin typeface="+mn-lt"/>
                <a:cs typeface="B Zar" pitchFamily="2" charset="-78"/>
              </a:rPr>
              <a:t>گامتهایی که ترکیب جدیدی از ژنها در اثر </a:t>
            </a:r>
            <a:r>
              <a:rPr lang="en-GB" sz="2000" dirty="0">
                <a:latin typeface="+mn-lt"/>
                <a:cs typeface="B Zar" pitchFamily="2" charset="-78"/>
              </a:rPr>
              <a:t>Crossing over</a:t>
            </a:r>
            <a:r>
              <a:rPr lang="ar-SA" sz="2000" dirty="0">
                <a:latin typeface="+mn-lt"/>
                <a:cs typeface="B Zar" pitchFamily="2" charset="-78"/>
              </a:rPr>
              <a:t> داشته باشند.</a:t>
            </a:r>
            <a:endParaRPr lang="en-US" sz="2000" dirty="0">
              <a:latin typeface="+mn-lt"/>
              <a:cs typeface="B Zar" pitchFamily="2" charset="-78"/>
            </a:endParaRPr>
          </a:p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B Zar" pitchFamily="2" charset="-78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latin typeface="+mn-lt"/>
                <a:cs typeface="B Zar" pitchFamily="2" charset="-78"/>
              </a:rPr>
              <a:t>از طریق</a:t>
            </a:r>
            <a:r>
              <a:rPr lang="fa-IR" sz="2000" dirty="0">
                <a:latin typeface="+mn-lt"/>
                <a:cs typeface="B Zar" pitchFamily="2" charset="-78"/>
              </a:rPr>
              <a:t> " </a:t>
            </a:r>
            <a:r>
              <a:rPr lang="en-GB" sz="2000" dirty="0">
                <a:latin typeface="+mn-lt"/>
                <a:cs typeface="B Zar" pitchFamily="2" charset="-78"/>
              </a:rPr>
              <a:t>Test cross</a:t>
            </a:r>
            <a:r>
              <a:rPr lang="fa-IR" sz="2000" dirty="0">
                <a:latin typeface="+mn-lt"/>
                <a:cs typeface="B Zar" pitchFamily="2" charset="-78"/>
              </a:rPr>
              <a:t>" </a:t>
            </a:r>
            <a:r>
              <a:rPr lang="ar-SA" sz="2000" dirty="0">
                <a:latin typeface="+mn-lt"/>
                <a:cs typeface="B Zar" pitchFamily="2" charset="-78"/>
              </a:rPr>
              <a:t>تعداد فرزندان نوترکیب</a:t>
            </a:r>
            <a:r>
              <a:rPr lang="en-US" sz="2000" dirty="0">
                <a:latin typeface="+mn-lt"/>
                <a:cs typeface="B Zar" pitchFamily="2" charset="-78"/>
              </a:rPr>
              <a:t> </a:t>
            </a:r>
            <a:r>
              <a:rPr lang="ar-SA" sz="2000" dirty="0">
                <a:latin typeface="+mn-lt"/>
                <a:cs typeface="B Zar" pitchFamily="2" charset="-78"/>
              </a:rPr>
              <a:t>(</a:t>
            </a:r>
            <a:r>
              <a:rPr lang="en-GB" sz="2000" dirty="0">
                <a:latin typeface="+mn-lt"/>
                <a:cs typeface="B Zar" pitchFamily="2" charset="-78"/>
              </a:rPr>
              <a:t>(Recombinant</a:t>
            </a:r>
            <a:r>
              <a:rPr lang="fa-IR" sz="2000" dirty="0">
                <a:latin typeface="+mn-lt"/>
                <a:cs typeface="B Zar" pitchFamily="2" charset="-78"/>
              </a:rPr>
              <a:t> را بدست آورده و چون رابطه مستقیم</a:t>
            </a:r>
            <a:r>
              <a:rPr lang="en-US" sz="2000" dirty="0">
                <a:latin typeface="+mn-lt"/>
                <a:cs typeface="B Zar" pitchFamily="2" charset="-78"/>
              </a:rPr>
              <a:t> </a:t>
            </a:r>
            <a:r>
              <a:rPr lang="fa-IR" sz="2000" dirty="0">
                <a:latin typeface="+mn-lt"/>
                <a:cs typeface="B Zar" pitchFamily="2" charset="-78"/>
              </a:rPr>
              <a:t>دارد با </a:t>
            </a:r>
            <a:r>
              <a:rPr lang="en-US" sz="2000" dirty="0">
                <a:latin typeface="+mn-lt"/>
                <a:cs typeface="B Zar" pitchFamily="2" charset="-78"/>
              </a:rPr>
              <a:t>“</a:t>
            </a:r>
            <a:r>
              <a:rPr lang="en-GB" sz="2000" dirty="0">
                <a:latin typeface="+mn-lt"/>
                <a:cs typeface="B Zar" pitchFamily="2" charset="-78"/>
              </a:rPr>
              <a:t>Recombinant Gamete”</a:t>
            </a:r>
            <a:r>
              <a:rPr lang="fa-IR" sz="2000" dirty="0">
                <a:latin typeface="+mn-lt"/>
                <a:cs typeface="B Zar" pitchFamily="2" charset="-78"/>
              </a:rPr>
              <a:t> و این هم رابطه مستقیم دارد با </a:t>
            </a:r>
            <a:r>
              <a:rPr lang="en-US" sz="2000" dirty="0">
                <a:latin typeface="+mn-lt"/>
                <a:cs typeface="B Zar" pitchFamily="2" charset="-78"/>
              </a:rPr>
              <a:t>“</a:t>
            </a:r>
            <a:r>
              <a:rPr lang="en-GB" sz="2000" dirty="0">
                <a:latin typeface="+mn-lt"/>
                <a:cs typeface="B Zar" pitchFamily="2" charset="-78"/>
              </a:rPr>
              <a:t>%Crossing over”</a:t>
            </a:r>
            <a:r>
              <a:rPr lang="fa-IR" sz="2000" dirty="0">
                <a:latin typeface="+mn-lt"/>
                <a:cs typeface="B Zar" pitchFamily="2" charset="-78"/>
              </a:rPr>
              <a:t> ، فاصله ژن را حساب می کنند.</a:t>
            </a:r>
            <a:endParaRPr lang="en-US" sz="2000" dirty="0">
              <a:latin typeface="+mn-lt"/>
              <a:cs typeface="B Zar" pitchFamily="2" charset="-78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Map unit</a:t>
            </a:r>
            <a:r>
              <a:rPr lang="fa-IR" sz="2000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 (</a:t>
            </a:r>
            <a:r>
              <a:rPr lang="fa-IR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واحد نقشه</a:t>
            </a:r>
            <a:r>
              <a:rPr lang="fa-IR" sz="2000" b="1" dirty="0">
                <a:solidFill>
                  <a:srgbClr val="0000FF"/>
                </a:solidFill>
                <a:latin typeface="+mn-lt"/>
                <a:cs typeface="B Zar" pitchFamily="2" charset="-78"/>
              </a:rPr>
              <a:t>) : </a:t>
            </a:r>
            <a:r>
              <a:rPr lang="fa-IR" sz="2000" dirty="0">
                <a:latin typeface="+mn-lt"/>
                <a:cs typeface="B Zar" pitchFamily="2" charset="-78"/>
              </a:rPr>
              <a:t>فاصله ای که یک درصد گامت یا کروموزوم </a:t>
            </a:r>
            <a:r>
              <a:rPr lang="en-US" sz="2000" dirty="0">
                <a:latin typeface="+mn-lt"/>
                <a:cs typeface="B Zar" pitchFamily="2" charset="-78"/>
              </a:rPr>
              <a:t>“</a:t>
            </a:r>
            <a:r>
              <a:rPr lang="en-GB" sz="2000" dirty="0">
                <a:latin typeface="+mn-lt"/>
                <a:cs typeface="B Zar" pitchFamily="2" charset="-78"/>
              </a:rPr>
              <a:t>Recombinant”</a:t>
            </a:r>
            <a:r>
              <a:rPr lang="fa-IR" sz="2000" dirty="0">
                <a:latin typeface="+mn-lt"/>
                <a:cs typeface="B Zar" pitchFamily="2" charset="-78"/>
              </a:rPr>
              <a:t> بدهد.</a:t>
            </a:r>
            <a:endParaRPr lang="en-US" sz="2000" dirty="0">
              <a:latin typeface="+mn-lt"/>
              <a:cs typeface="B Zar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+mn-lt"/>
                <a:cs typeface="B Zar" pitchFamily="2" charset="-78"/>
              </a:rPr>
              <a:t>    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B Zar" pitchFamily="2" charset="-78"/>
              </a:rPr>
              <a:t>Map unit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B Zar" pitchFamily="2" charset="-78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+mn-lt"/>
                <a:cs typeface="B Zar" pitchFamily="2" charset="-78"/>
              </a:rPr>
              <a:t> </a:t>
            </a:r>
            <a:endParaRPr lang="en-US" sz="2000" dirty="0">
              <a:latin typeface="+mn-lt"/>
              <a:cs typeface="B Zar" pitchFamily="2" charset="-78"/>
            </a:endParaRPr>
          </a:p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B Zar" pitchFamily="2" charset="-78"/>
              </a:rPr>
              <a:t>  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B Zar" pitchFamily="2" charset="-78"/>
              </a:rPr>
              <a:t>%Crossing over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B Zar" pitchFamily="2" charset="-78"/>
            </a:endParaRPr>
          </a:p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latin typeface="+mn-lt"/>
              <a:cs typeface="B Zar" pitchFamily="2" charset="-78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105400"/>
            <a:ext cx="3457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uble Bracket 9"/>
          <p:cNvSpPr/>
          <p:nvPr/>
        </p:nvSpPr>
        <p:spPr>
          <a:xfrm>
            <a:off x="2362200" y="5029200"/>
            <a:ext cx="1981200" cy="68580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E39EE-5CA1-4B20-AECA-D97463E209C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 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 Chi-Square Test</a:t>
            </a:r>
            <a:r>
              <a:rPr lang="fa-IR" sz="20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(مربع کای)</a:t>
            </a:r>
          </a:p>
          <a:p>
            <a:pPr algn="r" rtl="1">
              <a:lnSpc>
                <a:spcPct val="150000"/>
              </a:lnSpc>
            </a:pPr>
            <a:r>
              <a:rPr lang="fa-IR" sz="2000">
                <a:latin typeface="Calibri" pitchFamily="34" charset="0"/>
                <a:cs typeface="B Zar" pitchFamily="2" charset="-78"/>
              </a:rPr>
              <a:t>به ما اجازه می دهد که آمار به دست آمده از یک آزمایش را از نظر میزان تطابق امتحان کنیم.</a:t>
            </a:r>
          </a:p>
          <a:p>
            <a:pPr algn="just" rtl="1">
              <a:lnSpc>
                <a:spcPct val="150000"/>
              </a:lnSpc>
            </a:pPr>
            <a:r>
              <a:rPr lang="fa-IR" sz="2000">
                <a:latin typeface="Calibri" pitchFamily="34" charset="0"/>
                <a:cs typeface="B Zar" pitchFamily="2" charset="-78"/>
              </a:rPr>
              <a:t>مثلا ما آزمایشی انجام داده ایم و آماری بدست آورده ایم، می خواهیم ببینیم که آیا این هامی توانند با نسبت های 3:1 یا</a:t>
            </a:r>
            <a:r>
              <a:rPr lang="en-US" sz="2000">
                <a:latin typeface="Calibri" pitchFamily="34" charset="0"/>
                <a:cs typeface="B Zar" pitchFamily="2" charset="-78"/>
              </a:rPr>
              <a:t> </a:t>
            </a:r>
            <a:r>
              <a:rPr lang="fa-IR" sz="2000">
                <a:latin typeface="Calibri" pitchFamily="34" charset="0"/>
                <a:cs typeface="B Zar" pitchFamily="2" charset="-78"/>
              </a:rPr>
              <a:t>9:3:3:1</a:t>
            </a:r>
            <a:r>
              <a:rPr lang="en-US" sz="2000">
                <a:latin typeface="Calibri" pitchFamily="34" charset="0"/>
                <a:cs typeface="B Zar" pitchFamily="2" charset="-78"/>
              </a:rPr>
              <a:t> </a:t>
            </a:r>
            <a:r>
              <a:rPr lang="fa-IR" sz="2000">
                <a:latin typeface="Calibri" pitchFamily="34" charset="0"/>
                <a:cs typeface="B Zar" pitchFamily="2" charset="-78"/>
              </a:rPr>
              <a:t> تطابق کند یا خیر؟</a:t>
            </a:r>
            <a:endParaRPr lang="en-US" sz="2000">
              <a:latin typeface="Calibri" pitchFamily="34" charset="0"/>
              <a:cs typeface="B Zar" pitchFamily="2" charset="-78"/>
            </a:endParaRP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838200" y="1752600"/>
            <a:ext cx="784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>
                <a:latin typeface="Calibri" pitchFamily="34" charset="0"/>
                <a:cs typeface="B Zar" pitchFamily="2" charset="-78"/>
              </a:rPr>
              <a:t> </a:t>
            </a:r>
            <a:r>
              <a:rPr lang="en-US" sz="2000">
                <a:latin typeface="Calibri" pitchFamily="34" charset="0"/>
                <a:cs typeface="B Zar" pitchFamily="2" charset="-78"/>
              </a:rPr>
              <a:t> </a:t>
            </a:r>
            <a:r>
              <a:rPr lang="fa-IR" sz="2000">
                <a:latin typeface="Calibri" pitchFamily="34" charset="0"/>
                <a:cs typeface="B Zar" pitchFamily="2" charset="-78"/>
              </a:rPr>
              <a:t>مثال1- از 400 گیاه نسل </a:t>
            </a:r>
            <a:r>
              <a:rPr lang="en-US" sz="2000">
                <a:latin typeface="Calibri" pitchFamily="34" charset="0"/>
                <a:cs typeface="B Zar" pitchFamily="2" charset="-78"/>
              </a:rPr>
              <a:t>F2</a:t>
            </a:r>
            <a:r>
              <a:rPr lang="fa-IR" sz="2000">
                <a:latin typeface="Calibri" pitchFamily="34" charset="0"/>
                <a:cs typeface="B Zar" pitchFamily="2" charset="-78"/>
              </a:rPr>
              <a:t> حاصل از تلاقی 2 گیاه با ژنوتیپ </a:t>
            </a:r>
            <a:r>
              <a:rPr lang="en-US" sz="2000">
                <a:latin typeface="Calibri" pitchFamily="34" charset="0"/>
                <a:cs typeface="B Zar" pitchFamily="2" charset="-78"/>
              </a:rPr>
              <a:t>Aa</a:t>
            </a:r>
            <a:r>
              <a:rPr lang="fa-IR" sz="2000">
                <a:latin typeface="Calibri" pitchFamily="34" charset="0"/>
                <a:cs typeface="B Zar" pitchFamily="2" charset="-78"/>
              </a:rPr>
              <a:t>، 304 گیاه دارای گل قرمز و 96 گیاه دارای گل سبز شده اند. آیا این ارقام با نسبت 3:1 تطابق دارد؟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95600"/>
            <a:ext cx="2514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" y="375285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Where	O= Observed number in each class</a:t>
            </a:r>
          </a:p>
          <a:p>
            <a:r>
              <a:rPr lang="en-US">
                <a:latin typeface="Calibri" pitchFamily="34" charset="0"/>
              </a:rPr>
              <a:t>	E= Expected number in each class</a:t>
            </a:r>
          </a:p>
          <a:p>
            <a:r>
              <a:rPr lang="en-US">
                <a:latin typeface="Calibri" pitchFamily="34" charset="0"/>
              </a:rPr>
              <a:t>	   = The sum of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4362450"/>
            <a:ext cx="2492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724400"/>
            <a:ext cx="35814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Rectangle 7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0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sp>
        <p:nvSpPr>
          <p:cNvPr id="308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Calibri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6126163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2740025"/>
            <a:ext cx="6705600" cy="40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DD620"/>
                                      </p:to>
                                    </p:animClr>
                                    <p:animClr clrSpc="rgb" dir="cw"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DD620"/>
                                      </p:to>
                                    </p:animClr>
                                    <p:set>
                                      <p:cBhvr>
                                        <p:cTn id="3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AD6EC-43C4-41B5-9DE1-653461EE88F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533400" y="76200"/>
            <a:ext cx="80772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>
                <a:latin typeface="Calibri" pitchFamily="34" charset="0"/>
                <a:cs typeface="B Zar" pitchFamily="2" charset="-78"/>
              </a:rPr>
              <a:t>مثال2- وقتی گیاهی را خودگشن می کنیم از 400 گیاه 317 عدد دارای گل سفید و 83 گیاه دارای گل رنگی هستند. با استفاده از </a:t>
            </a:r>
            <a:r>
              <a:rPr lang="en-US" sz="2000">
                <a:latin typeface="Calibri" pitchFamily="34" charset="0"/>
                <a:cs typeface="B Zar" pitchFamily="2" charset="-78"/>
              </a:rPr>
              <a:t>Chi-Square</a:t>
            </a:r>
            <a:r>
              <a:rPr lang="fa-IR" sz="2000">
                <a:latin typeface="Calibri" pitchFamily="34" charset="0"/>
                <a:cs typeface="B Zar" pitchFamily="2" charset="-78"/>
              </a:rPr>
              <a:t> مشخص کنید که آیا این آمار با نسبت 3:1 تطابق دارد؟</a:t>
            </a:r>
            <a:endParaRPr lang="en-US" sz="2000">
              <a:latin typeface="Calibri" pitchFamily="34" charset="0"/>
              <a:cs typeface="B Zar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066800"/>
          <a:ext cx="62484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9680"/>
                <a:gridCol w="1249680"/>
                <a:gridCol w="1249680"/>
                <a:gridCol w="1249680"/>
                <a:gridCol w="1249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O-E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(O-E)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(O-E)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317 سفید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17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289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0/96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83 رنگی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100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17-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289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2/89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کلاً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400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400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X</a:t>
                      </a:r>
                      <a:r>
                        <a:rPr lang="en-US" baseline="30000" dirty="0" smtClean="0">
                          <a:cs typeface="B Zar" pitchFamily="2" charset="-78"/>
                        </a:rPr>
                        <a:t>2</a:t>
                      </a:r>
                      <a:r>
                        <a:rPr lang="en-US" dirty="0" smtClean="0">
                          <a:cs typeface="B Zar" pitchFamily="2" charset="-78"/>
                        </a:rPr>
                        <a:t>=</a:t>
                      </a:r>
                      <a:r>
                        <a:rPr lang="fa-IR" dirty="0" smtClean="0">
                          <a:cs typeface="B Zar" pitchFamily="2" charset="-78"/>
                        </a:rPr>
                        <a:t>3/85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" y="2667000"/>
            <a:ext cx="7848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>
                <a:latin typeface="Calibri" pitchFamily="34" charset="0"/>
                <a:cs typeface="B Zar" pitchFamily="2" charset="-78"/>
              </a:rPr>
              <a:t>در این حالت متوجه می شویم که مسئله دیگری به غیر از شانس دخیل بوده. حالا نسبت 13:3 را می سنجیم که یک حالت اثر متقابل بین دو ژن (اپیستازی) است. (فقط در حالت </a:t>
            </a:r>
            <a:r>
              <a:rPr lang="en-US" sz="2000">
                <a:latin typeface="Calibri" pitchFamily="34" charset="0"/>
                <a:cs typeface="B Zar" pitchFamily="2" charset="-78"/>
              </a:rPr>
              <a:t>aaB-</a:t>
            </a:r>
            <a:r>
              <a:rPr lang="fa-IR" sz="2000">
                <a:latin typeface="Calibri" pitchFamily="34" charset="0"/>
                <a:cs typeface="B Zar" pitchFamily="2" charset="-78"/>
              </a:rPr>
              <a:t> رنگی است). </a:t>
            </a:r>
            <a:endParaRPr lang="en-US" sz="2000">
              <a:latin typeface="Calibri" pitchFamily="34" charset="0"/>
              <a:cs typeface="B Zar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3698875"/>
          <a:ext cx="62484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9680"/>
                <a:gridCol w="1249680"/>
                <a:gridCol w="1249680"/>
                <a:gridCol w="1249680"/>
                <a:gridCol w="1249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O-E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(O-E)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(O-E)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317 سفید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8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64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0/2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83 رنگی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75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8-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64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0/85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کلاً</a:t>
                      </a:r>
                      <a:r>
                        <a:rPr lang="fa-IR" baseline="0" dirty="0" smtClean="0">
                          <a:cs typeface="B Zar" pitchFamily="2" charset="-78"/>
                        </a:rPr>
                        <a:t> 400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Zar" pitchFamily="2" charset="-78"/>
                        </a:rPr>
                        <a:t>400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X</a:t>
                      </a:r>
                      <a:r>
                        <a:rPr lang="en-US" baseline="30000" dirty="0" smtClean="0">
                          <a:cs typeface="B Zar" pitchFamily="2" charset="-78"/>
                        </a:rPr>
                        <a:t>2</a:t>
                      </a:r>
                      <a:r>
                        <a:rPr lang="en-US" dirty="0" smtClean="0">
                          <a:cs typeface="B Zar" pitchFamily="2" charset="-78"/>
                        </a:rPr>
                        <a:t>=</a:t>
                      </a:r>
                      <a:r>
                        <a:rPr lang="fa-IR" dirty="0" smtClean="0">
                          <a:cs typeface="B Zar" pitchFamily="2" charset="-78"/>
                        </a:rPr>
                        <a:t>1/05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05600" y="4257675"/>
            <a:ext cx="2286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Df=</a:t>
            </a:r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1</a:t>
            </a:r>
            <a:endParaRPr lang="en-US" b="1">
              <a:solidFill>
                <a:srgbClr val="0000FF"/>
              </a:solidFill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X2 Table=</a:t>
            </a:r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3/084</a:t>
            </a:r>
          </a:p>
          <a:p>
            <a:pPr algn="r" rtl="1"/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فرض را می پذیریم</a:t>
            </a:r>
            <a:endParaRPr lang="en-US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29400" y="1666875"/>
            <a:ext cx="2286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Df=</a:t>
            </a:r>
            <a:r>
              <a:rPr lang="fa-IR" b="1">
                <a:solidFill>
                  <a:srgbClr val="C00000"/>
                </a:solidFill>
                <a:latin typeface="Calibri" pitchFamily="34" charset="0"/>
                <a:cs typeface="B Zar" pitchFamily="2" charset="-78"/>
              </a:rPr>
              <a:t>1</a:t>
            </a:r>
            <a:endParaRPr lang="en-US" b="1">
              <a:solidFill>
                <a:srgbClr val="C00000"/>
              </a:solidFill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solidFill>
                  <a:srgbClr val="C00000"/>
                </a:solidFill>
                <a:latin typeface="Calibri" pitchFamily="34" charset="0"/>
              </a:rPr>
              <a:t>X2 Table=</a:t>
            </a:r>
            <a:r>
              <a:rPr lang="fa-IR" b="1">
                <a:solidFill>
                  <a:srgbClr val="C00000"/>
                </a:solidFill>
                <a:latin typeface="Calibri" pitchFamily="34" charset="0"/>
                <a:cs typeface="B Zar" pitchFamily="2" charset="-78"/>
              </a:rPr>
              <a:t>3/84</a:t>
            </a:r>
          </a:p>
          <a:p>
            <a:pPr algn="r" rtl="1"/>
            <a:r>
              <a:rPr lang="fa-IR" b="1">
                <a:solidFill>
                  <a:srgbClr val="C00000"/>
                </a:solidFill>
                <a:latin typeface="Calibri" pitchFamily="34" charset="0"/>
                <a:cs typeface="B Zar" pitchFamily="2" charset="-78"/>
              </a:rPr>
              <a:t>فرض را رد می کنیم</a:t>
            </a:r>
            <a:endParaRPr lang="en-US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503988" y="3744913"/>
            <a:ext cx="1649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>
                <a:latin typeface="Calibri" pitchFamily="34" charset="0"/>
                <a:cs typeface="B Zar" pitchFamily="2" charset="-78"/>
              </a:rPr>
              <a:t>فرض بر صحت 13:3 </a:t>
            </a:r>
            <a:endParaRPr lang="en-US">
              <a:latin typeface="Calibri" pitchFamily="34" charset="0"/>
            </a:endParaRPr>
          </a:p>
        </p:txBody>
      </p:sp>
      <p:sp>
        <p:nvSpPr>
          <p:cNvPr id="4168" name="Rectangle 13"/>
          <p:cNvSpPr>
            <a:spLocks noChangeArrowheads="1"/>
          </p:cNvSpPr>
          <p:nvPr/>
        </p:nvSpPr>
        <p:spPr bwMode="auto">
          <a:xfrm>
            <a:off x="6477000" y="1066800"/>
            <a:ext cx="155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>
                <a:latin typeface="Calibri" pitchFamily="34" charset="0"/>
                <a:cs typeface="B Zar" pitchFamily="2" charset="-78"/>
              </a:rPr>
              <a:t>فرض بر صحت 3:1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208B1-1D22-434F-BCCE-A9EAF50407F1}" type="slidenum">
              <a:rPr lang="en-US" b="1"/>
              <a:pPr>
                <a:defRPr/>
              </a:pPr>
              <a:t>4</a:t>
            </a:fld>
            <a:endParaRPr lang="en-US" b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0" y="76200"/>
            <a:ext cx="701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20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پیوستگی یا 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Linkage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81000"/>
            <a:ext cx="7391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>
                <a:latin typeface="Calibri" pitchFamily="34" charset="0"/>
                <a:cs typeface="B Zar" pitchFamily="2" charset="-78"/>
              </a:rPr>
              <a:t>مقایسه حالت غیر پیوسته با پیوسته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P:	AABB X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X 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        b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        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G:	AB	ab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	   </a:t>
            </a:r>
            <a:r>
              <a:rPr lang="en-US" b="1">
                <a:latin typeface="Calibri" pitchFamily="34" charset="0"/>
                <a:cs typeface="B Zar" pitchFamily="2" charset="-78"/>
              </a:rPr>
              <a:t>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</a:t>
            </a:r>
            <a:r>
              <a:rPr lang="en-US" b="1">
                <a:latin typeface="Calibri" pitchFamily="34" charset="0"/>
                <a:cs typeface="B Zar" pitchFamily="2" charset="-78"/>
              </a:rPr>
              <a:t>   </a:t>
            </a:r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 baseline="-25000">
                <a:latin typeface="Calibri" pitchFamily="34" charset="0"/>
                <a:cs typeface="B Zar" pitchFamily="2" charset="-78"/>
              </a:rPr>
              <a:t>				 B	    b</a:t>
            </a:r>
          </a:p>
          <a:p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: 	       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</a:p>
          <a:p>
            <a:r>
              <a:rPr lang="en-US" b="1" baseline="30000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G: 	 AB,Ab,aB,ab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            A             a             a </a:t>
            </a:r>
            <a:r>
              <a:rPr lang="en-US" b="1">
                <a:latin typeface="Calibri" pitchFamily="34" charset="0"/>
                <a:cs typeface="B Zar" pitchFamily="2" charset="-78"/>
              </a:rPr>
              <a:t>   </a:t>
            </a:r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 baseline="-25000">
                <a:latin typeface="Calibri" pitchFamily="34" charset="0"/>
                <a:cs typeface="B Zar" pitchFamily="2" charset="-78"/>
              </a:rPr>
              <a:t>				 B             b             B            b</a:t>
            </a:r>
          </a:p>
          <a:p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2</a:t>
            </a:r>
            <a:r>
              <a:rPr lang="en-US" b="1">
                <a:latin typeface="Calibri" pitchFamily="34" charset="0"/>
                <a:cs typeface="B Zar" pitchFamily="2" charset="-78"/>
              </a:rPr>
              <a:t>:	      9:3:3:1			 9:3:3:1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914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10652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19600" y="914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10668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5400" y="914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05400" y="10652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914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62600" y="10668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62400" y="1676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962400" y="18272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29200" y="1676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29200" y="18272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962400" y="2360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62400" y="2511425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19600" y="2360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19600" y="25130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62400" y="3122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962400" y="3198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029200" y="3122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029200" y="3198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95800" y="3122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495800" y="3198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62600" y="3122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3198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2895600" y="1736725"/>
          <a:ext cx="289560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"/>
                <a:gridCol w="723900"/>
                <a:gridCol w="723900"/>
                <a:gridCol w="723900"/>
              </a:tblGrid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Zar" pitchFamily="2" charset="-7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>
          <a:xfrm>
            <a:off x="3124200" y="2436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124200" y="25130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124200" y="3198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124200" y="32750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124200" y="38862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124200" y="3962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124200" y="46482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124200" y="4724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810000" y="2057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572000" y="2057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10000" y="2435225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810000" y="2511425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810000" y="3197225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810000" y="3273425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810000" y="3884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810000" y="3960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10000" y="46466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810000" y="4722813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572000" y="2438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72000" y="25146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72000" y="32004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572000" y="3276600"/>
            <a:ext cx="304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72000" y="3887788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0" y="3963988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72000" y="4649788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572000" y="4725988"/>
            <a:ext cx="3048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3352800" y="53340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TEST CROSS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DFCFE-EAD8-4250-9CA5-F119A866310D}" type="slidenum">
              <a:rPr lang="en-US" b="1"/>
              <a:pPr>
                <a:defRPr/>
              </a:pPr>
              <a:t>5</a:t>
            </a:fld>
            <a:endParaRPr lang="en-US" b="1"/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990600" y="1752600"/>
            <a:ext cx="73914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>
                <a:solidFill>
                  <a:srgbClr val="0000FF"/>
                </a:solidFill>
                <a:latin typeface="Calibri" pitchFamily="34" charset="0"/>
                <a:cs typeface="B Zar" pitchFamily="2" charset="-78"/>
              </a:rPr>
              <a:t>حالت پیوسته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P:	AABB X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X 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a         b</a:t>
            </a: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  <a:r>
              <a:rPr lang="en-US" b="1">
                <a:latin typeface="Calibri" pitchFamily="34" charset="0"/>
                <a:cs typeface="B Zar" pitchFamily="2" charset="-78"/>
              </a:rPr>
              <a:t>             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G:	AB	ab		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B </a:t>
            </a:r>
            <a:r>
              <a:rPr lang="en-US" b="1">
                <a:latin typeface="Calibri" pitchFamily="34" charset="0"/>
                <a:cs typeface="B Zar" pitchFamily="2" charset="-78"/>
              </a:rPr>
              <a:t>   	     &amp;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b</a:t>
            </a:r>
          </a:p>
          <a:p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: 	        AaBb	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 </a:t>
            </a:r>
            <a:r>
              <a:rPr lang="en-US" b="1">
                <a:latin typeface="Calibri" pitchFamily="34" charset="0"/>
                <a:cs typeface="B Zar" pitchFamily="2" charset="-78"/>
              </a:rPr>
              <a:t>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  B</a:t>
            </a:r>
          </a:p>
          <a:p>
            <a:r>
              <a:rPr lang="en-US" b="1" baseline="30000">
                <a:latin typeface="Calibri" pitchFamily="34" charset="0"/>
                <a:cs typeface="B Zar" pitchFamily="2" charset="-78"/>
              </a:rPr>
              <a:t>			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a          b</a:t>
            </a:r>
          </a:p>
          <a:p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1</a:t>
            </a:r>
            <a:r>
              <a:rPr lang="en-US" b="1">
                <a:latin typeface="Calibri" pitchFamily="34" charset="0"/>
                <a:cs typeface="B Zar" pitchFamily="2" charset="-78"/>
              </a:rPr>
              <a:t>G: 	 AB		ab	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 A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  </a:t>
            </a:r>
            <a:r>
              <a:rPr lang="en-US" b="1">
                <a:latin typeface="Calibri" pitchFamily="34" charset="0"/>
                <a:cs typeface="B Zar" pitchFamily="2" charset="-78"/>
              </a:rPr>
              <a:t>     </a:t>
            </a:r>
            <a:r>
              <a:rPr lang="en-US" b="1" baseline="30000">
                <a:latin typeface="Calibri" pitchFamily="34" charset="0"/>
                <a:cs typeface="B Zar" pitchFamily="2" charset="-78"/>
              </a:rPr>
              <a:t>B </a:t>
            </a:r>
            <a:r>
              <a:rPr lang="en-US" b="1">
                <a:latin typeface="Calibri" pitchFamily="34" charset="0"/>
                <a:cs typeface="B Zar" pitchFamily="2" charset="-78"/>
              </a:rPr>
              <a:t>   	     &amp;	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a         b</a:t>
            </a:r>
            <a:endParaRPr lang="en-US" b="1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	</a:t>
            </a:r>
            <a:endParaRPr lang="en-US" b="1" baseline="-25000">
              <a:latin typeface="Calibri" pitchFamily="34" charset="0"/>
              <a:cs typeface="B Zar" pitchFamily="2" charset="-78"/>
            </a:endParaRPr>
          </a:p>
          <a:p>
            <a:r>
              <a:rPr lang="en-US" b="1">
                <a:latin typeface="Calibri" pitchFamily="34" charset="0"/>
                <a:cs typeface="B Zar" pitchFamily="2" charset="-78"/>
              </a:rPr>
              <a:t>F</a:t>
            </a:r>
            <a:r>
              <a:rPr lang="en-US" b="1" baseline="-25000">
                <a:latin typeface="Calibri" pitchFamily="34" charset="0"/>
                <a:cs typeface="B Zar" pitchFamily="2" charset="-78"/>
              </a:rPr>
              <a:t>2</a:t>
            </a:r>
            <a:r>
              <a:rPr lang="en-US" b="1">
                <a:latin typeface="Calibri" pitchFamily="34" charset="0"/>
                <a:cs typeface="B Zar" pitchFamily="2" charset="-78"/>
              </a:rPr>
              <a:t>:	1:2:1		3:1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648200" y="36544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648200" y="35052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324600" y="29718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24400" y="31210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715000" y="2435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715000" y="2286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572000" y="2435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572000" y="2286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248400" y="4191000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648200" y="4340225"/>
            <a:ext cx="914400" cy="3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7152C-E258-4D3B-984A-312C8E627C7F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52800" y="381000"/>
          <a:ext cx="21717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"/>
                <a:gridCol w="723900"/>
                <a:gridCol w="723900"/>
              </a:tblGrid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191000" y="6254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6254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05200" y="1766888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9906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1919288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53000" y="1766888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67200" y="12350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10826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53000" y="12350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3000" y="10826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67200" y="19208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67200" y="17684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01" name="TextBox 17"/>
          <p:cNvSpPr txBox="1">
            <a:spLocks noChangeArrowheads="1"/>
          </p:cNvSpPr>
          <p:nvPr/>
        </p:nvSpPr>
        <p:spPr bwMode="auto">
          <a:xfrm>
            <a:off x="533400" y="46482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TEST CROSS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076700" y="3962400"/>
          <a:ext cx="1447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"/>
                <a:gridCol w="723900"/>
              </a:tblGrid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</a:t>
                      </a:r>
                      <a:r>
                        <a:rPr lang="en-US" baseline="0" dirty="0" smtClean="0">
                          <a:cs typeface="B Zar" pitchFamily="2" charset="-78"/>
                        </a:rPr>
                        <a:t> 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Zar" pitchFamily="2" charset="-78"/>
                        </a:rPr>
                        <a:t>a 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cs typeface="B Zar" pitchFamily="2" charset="-78"/>
                        </a:rPr>
                        <a:t>ab</a:t>
                      </a:r>
                      <a:endParaRPr lang="en-US" dirty="0">
                        <a:cs typeface="B Zar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4914900" y="4265613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991100" y="48164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91100" y="46640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991100" y="55022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91100" y="5349875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91000" y="5408613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91000" y="4646613"/>
            <a:ext cx="457200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22" name="TextBox 26"/>
          <p:cNvSpPr txBox="1">
            <a:spLocks noChangeArrowheads="1"/>
          </p:cNvSpPr>
          <p:nvPr/>
        </p:nvSpPr>
        <p:spPr bwMode="auto">
          <a:xfrm>
            <a:off x="381000" y="97155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Selfing ResuIt in F</a:t>
            </a:r>
            <a:r>
              <a:rPr lang="en-US" sz="2000" b="1" baseline="-25000">
                <a:solidFill>
                  <a:srgbClr val="0000FF"/>
                </a:solidFill>
                <a:latin typeface="Calibri" pitchFamily="34" charset="0"/>
              </a:rPr>
              <a:t>1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s</a:t>
            </a:r>
            <a:endParaRPr lang="en-US" sz="2000" b="1" baseline="-25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B51E8-1A51-4390-80BF-C8A1545177F8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" y="327025"/>
            <a:ext cx="9067800" cy="6073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40BD7-216A-4050-8AE4-7E0D6A9EDFF5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92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066800"/>
            <a:ext cx="90678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58958-2E52-473C-89A4-5E8A274A4E8A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10243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128713"/>
            <a:ext cx="8736013" cy="4510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575</Words>
  <Application>Microsoft Office PowerPoint</Application>
  <PresentationFormat>On-screen Show (4:3)</PresentationFormat>
  <Paragraphs>244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B Zar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Mehdi</dc:creator>
  <cp:lastModifiedBy>Dr. Mirlohi</cp:lastModifiedBy>
  <cp:revision>157</cp:revision>
  <dcterms:created xsi:type="dcterms:W3CDTF">2006-08-16T00:00:00Z</dcterms:created>
  <dcterms:modified xsi:type="dcterms:W3CDTF">2011-03-20T06:44:59Z</dcterms:modified>
</cp:coreProperties>
</file>