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4" r:id="rId3"/>
    <p:sldId id="275" r:id="rId4"/>
    <p:sldId id="276" r:id="rId5"/>
    <p:sldId id="272" r:id="rId6"/>
    <p:sldId id="257" r:id="rId7"/>
    <p:sldId id="258" r:id="rId8"/>
    <p:sldId id="277" r:id="rId9"/>
    <p:sldId id="278" r:id="rId10"/>
    <p:sldId id="259" r:id="rId11"/>
    <p:sldId id="260" r:id="rId12"/>
    <p:sldId id="261" r:id="rId13"/>
    <p:sldId id="279" r:id="rId14"/>
    <p:sldId id="280" r:id="rId15"/>
    <p:sldId id="281" r:id="rId16"/>
    <p:sldId id="282" r:id="rId17"/>
    <p:sldId id="262" r:id="rId18"/>
    <p:sldId id="284" r:id="rId19"/>
    <p:sldId id="287" r:id="rId20"/>
    <p:sldId id="283" r:id="rId21"/>
    <p:sldId id="285" r:id="rId22"/>
    <p:sldId id="286" r:id="rId23"/>
    <p:sldId id="289" r:id="rId24"/>
  </p:sldIdLst>
  <p:sldSz cx="9144000" cy="6858000" type="screen4x3"/>
  <p:notesSz cx="6858000" cy="9144000"/>
  <p:embeddedFontLst>
    <p:embeddedFont>
      <p:font typeface="Calibri" pitchFamily="34" charset="0"/>
      <p:regular r:id="rId26"/>
      <p:bold r:id="rId27"/>
      <p:italic r:id="rId28"/>
      <p:boldItalic r:id="rId29"/>
    </p:embeddedFont>
    <p:embeddedFont>
      <p:font typeface="B Mitra" pitchFamily="2" charset="-78"/>
      <p:regular r:id="rId30"/>
      <p:bold r:id="rId31"/>
    </p:embeddedFont>
    <p:embeddedFont>
      <p:font typeface="B Zar" pitchFamily="2" charset="-78"/>
      <p:regular r:id="rId32"/>
      <p:bold r:id="rId33"/>
    </p:embeddedFont>
    <p:embeddedFont>
      <p:font typeface="Georgia" pitchFamily="18" charset="0"/>
      <p:regular r:id="rId34"/>
      <p:bold r:id="rId35"/>
      <p:italic r:id="rId36"/>
      <p:boldItalic r:id="rId3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E5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p:scale>
          <a:sx n="75" d="100"/>
          <a:sy n="75" d="100"/>
        </p:scale>
        <p:origin x="-1422"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D96741D2-2244-414D-9C14-AA90E0AE0045}" type="datetimeFigureOut">
              <a:rPr lang="fa-IR"/>
              <a:pPr>
                <a:defRPr/>
              </a:pPr>
              <a:t>1431/09/14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E0E31C47-B5C5-4481-A30F-A1F064720684}"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spcBef>
                <a:spcPct val="0"/>
              </a:spcBef>
            </a:pPr>
            <a:endParaRPr lang="fa-IR"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80F2F2-AC75-46FC-95EC-5C8ECFC92D6E}" type="slidenum">
              <a:rPr lang="fa-IR"/>
              <a:pPr fontAlgn="base">
                <a:spcBef>
                  <a:spcPct val="0"/>
                </a:spcBef>
                <a:spcAft>
                  <a:spcPct val="0"/>
                </a:spcAft>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spcBef>
                <a:spcPct val="0"/>
              </a:spcBef>
            </a:pPr>
            <a:endParaRPr lang="fa-IR"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C5FFB-FC19-4590-B5EB-C05919AB6A3A}" type="slidenum">
              <a:rPr lang="fa-IR"/>
              <a:pPr fontAlgn="base">
                <a:spcBef>
                  <a:spcPct val="0"/>
                </a:spcBef>
                <a:spcAft>
                  <a:spcPct val="0"/>
                </a:spcAft>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a:spcBef>
                <a:spcPct val="0"/>
              </a:spcBef>
            </a:pPr>
            <a:endParaRPr lang="fa-IR"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600D6-3DC2-4A12-8842-20FBBE3487C2}" type="slidenum">
              <a:rPr lang="fa-IR"/>
              <a:pPr fontAlgn="base">
                <a:spcBef>
                  <a:spcPct val="0"/>
                </a:spcBef>
                <a:spcAft>
                  <a:spcPct val="0"/>
                </a:spcAft>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endParaRPr lang="fa-IR"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7D3BF4-CD4B-4BA1-95B4-42C38BF9E352}" type="slidenum">
              <a:rPr lang="fa-IR"/>
              <a:pPr fontAlgn="base">
                <a:spcBef>
                  <a:spcPct val="0"/>
                </a:spcBef>
                <a:spcAft>
                  <a:spcPct val="0"/>
                </a:spcAft>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a:spcBef>
                <a:spcPct val="0"/>
              </a:spcBef>
            </a:pPr>
            <a:endParaRPr lang="fa-IR"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AA274C-74D9-4051-BBD7-9E1FF34C5EEA}" type="slidenum">
              <a:rPr lang="fa-IR"/>
              <a:pPr fontAlgn="base">
                <a:spcBef>
                  <a:spcPct val="0"/>
                </a:spcBef>
                <a:spcAft>
                  <a:spcPct val="0"/>
                </a:spcAft>
              </a:pPr>
              <a:t>7</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a:spcBef>
                <a:spcPct val="0"/>
              </a:spcBef>
            </a:pPr>
            <a:endParaRPr lang="fa-IR"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4C746-C02E-45EE-961A-AF6D5F86BE35}" type="slidenum">
              <a:rPr lang="fa-IR"/>
              <a:pPr fontAlgn="base">
                <a:spcBef>
                  <a:spcPct val="0"/>
                </a:spcBef>
                <a:spcAft>
                  <a:spcPct val="0"/>
                </a:spcAft>
              </a:pPr>
              <a:t>10</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a:spcBef>
                <a:spcPct val="0"/>
              </a:spcBef>
            </a:pPr>
            <a:endParaRPr lang="fa-IR"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02BF33-56A6-48B8-9D55-BF26CDD5B2A7}" type="slidenum">
              <a:rPr lang="fa-IR"/>
              <a:pPr fontAlgn="base">
                <a:spcBef>
                  <a:spcPct val="0"/>
                </a:spcBef>
                <a:spcAft>
                  <a:spcPct val="0"/>
                </a:spcAft>
              </a:pPr>
              <a:t>11</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a:spcBef>
                <a:spcPct val="0"/>
              </a:spcBef>
            </a:pPr>
            <a:endParaRPr lang="fa-IR"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ABA1D-59C8-4684-A960-7A2D65F0A818}" type="slidenum">
              <a:rPr lang="fa-IR"/>
              <a:pPr fontAlgn="base">
                <a:spcBef>
                  <a:spcPct val="0"/>
                </a:spcBef>
                <a:spcAft>
                  <a:spcPct val="0"/>
                </a:spcAft>
              </a:pPr>
              <a:t>12</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a:spcBef>
                <a:spcPct val="0"/>
              </a:spcBef>
            </a:pPr>
            <a:endParaRPr lang="fa-IR"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F447ED-2F80-40BD-B27D-D33933EC9C74}" type="slidenum">
              <a:rPr lang="fa-IR"/>
              <a:pPr fontAlgn="base">
                <a:spcBef>
                  <a:spcPct val="0"/>
                </a:spcBef>
                <a:spcAft>
                  <a:spcPct val="0"/>
                </a:spcAft>
              </a:pPr>
              <a:t>17</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474385-835E-4220-82E1-03119E928AC3}" type="datetime1">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D9DEBB-0323-4CED-8FE4-4FC0CF66ED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FD9E0E-13B2-462A-BFAC-81C67A36ED3C}" type="datetime1">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B78F0C-3EF7-4780-8900-7706FB9C69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C091A7-0B7B-4319-9C7E-2B6D1EE3201D}" type="datetime1">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702829-F440-43EE-B1D9-B478C3B357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FD0E4-2062-4A8E-88BB-0C0095AB0371}" type="datetime1">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EF7928-2BD0-47D7-BA2A-A0AF7AB959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F80A24-071F-4CB7-B0F8-0800750308DE}" type="datetime1">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C2AEE-09B5-413B-BFD5-83E1B6E6AA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E4995E-2DBF-4AB4-9A33-C6783D58E35A}" type="datetime1">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E2E92-14C1-4EBC-8608-99F948AAE2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7036A1-71FF-4798-BF5C-B499303B1FDE}" type="datetime1">
              <a:rPr lang="en-US"/>
              <a:pPr>
                <a:defRPr/>
              </a:pPr>
              <a:t>8/23/2010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64A059-C35F-4AAB-A4A5-44D9020222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CC557F-633D-4062-A1FD-18AEA8C7B463}" type="datetime1">
              <a:rPr lang="en-US"/>
              <a:pPr>
                <a:defRPr/>
              </a:pPr>
              <a:t>8/23/2010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715D05-BC8B-4201-936C-5527488A41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9550FB-9272-4A77-A3DC-FF63377FB542}" type="datetime1">
              <a:rPr lang="en-US"/>
              <a:pPr>
                <a:defRPr/>
              </a:pPr>
              <a:t>8/23/2010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7A456-4EE6-419C-913C-8FE5A12ED1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57B5D8-07BE-49CE-B14B-CA5F0B74F739}" type="datetime1">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26AA90-0284-4D14-814E-BFA4A5DE41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7A127F-338F-4342-B029-3DA7B01B3632}" type="datetime1">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7CD6-2E05-4DD1-B0D4-8AA40BA2CC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2E5AC"/>
            </a:gs>
            <a:gs pos="64999">
              <a:srgbClr val="F0EBD5"/>
            </a:gs>
            <a:gs pos="100000">
              <a:srgbClr val="D1C39F"/>
            </a:gs>
          </a:gsLst>
          <a:lin ang="108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211A2B-147A-41E4-8919-93874F0356E9}" type="datetime1">
              <a:rPr lang="en-US"/>
              <a:pPr>
                <a:defRPr/>
              </a:pPr>
              <a:t>8/23/2010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6321DAC-D419-40E4-9F87-E62D670FD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rlohi@cc.iut.ac.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ciencenow.sciencemag.org/cgi/content/full/2002/705/2" TargetMode="External"/><Relationship Id="rId13" Type="http://schemas.openxmlformats.org/officeDocument/2006/relationships/hyperlink" Target="http://www.mnh.si.edu/anthro/humanorigins/ha/lemoust.htm" TargetMode="External"/><Relationship Id="rId3" Type="http://schemas.openxmlformats.org/officeDocument/2006/relationships/hyperlink" Target="http://www.mnh.si.edu/anthro/humanorigins/index.htm" TargetMode="External"/><Relationship Id="rId7" Type="http://schemas.openxmlformats.org/officeDocument/2006/relationships/hyperlink" Target="http://www.mnh.si.edu/anthro/humanorigins/ha/er1470.html" TargetMode="External"/><Relationship Id="rId12" Type="http://schemas.openxmlformats.org/officeDocument/2006/relationships/hyperlink" Target="http://www.mnh.si.edu/anthro/humanorigins/ha/lachap.htm"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hyperlink" Target="http://www.mnh.si.edu/anthro/humanorigins/ha/ER1813.html" TargetMode="External"/><Relationship Id="rId11" Type="http://schemas.openxmlformats.org/officeDocument/2006/relationships/hyperlink" Target="http://www.mnh.si.edu/anthro/humanorigins/ha/laferr.html" TargetMode="External"/><Relationship Id="rId5" Type="http://schemas.openxmlformats.org/officeDocument/2006/relationships/hyperlink" Target="http://www.mnh.si.edu/anthro/humanorigins/ha/sts5.html" TargetMode="External"/><Relationship Id="rId15" Type="http://schemas.openxmlformats.org/officeDocument/2006/relationships/hyperlink" Target="http://www.mnh.si.edu/anthro/humanorigins/ha/cromagnon.html" TargetMode="External"/><Relationship Id="rId10" Type="http://schemas.openxmlformats.org/officeDocument/2006/relationships/hyperlink" Target="http://www.mnh.si.edu/anthro/humanorigins/ha/neand.htm" TargetMode="External"/><Relationship Id="rId4" Type="http://schemas.openxmlformats.org/officeDocument/2006/relationships/hyperlink" Target="http://www.mnh.si.edu/anthro/humanorigins/ha/afri.html" TargetMode="External"/><Relationship Id="rId9" Type="http://schemas.openxmlformats.org/officeDocument/2006/relationships/hyperlink" Target="http://www.mnh.si.edu/anthro/humanorigins/ha/erg.html" TargetMode="External"/><Relationship Id="rId14" Type="http://schemas.openxmlformats.org/officeDocument/2006/relationships/hyperlink" Target="http://www.mnh.si.edu/anthro/humanorigins/ha/sap.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0E6B743-EC78-4791-B9B1-B074A38643D5}" type="slidenum">
              <a:rPr lang="en-US"/>
              <a:pPr>
                <a:defRPr/>
              </a:pPr>
              <a:t>1</a:t>
            </a:fld>
            <a:endParaRPr lang="en-US"/>
          </a:p>
        </p:txBody>
      </p:sp>
      <p:sp>
        <p:nvSpPr>
          <p:cNvPr id="2051" name="TextBox 4"/>
          <p:cNvSpPr txBox="1">
            <a:spLocks noChangeArrowheads="1"/>
          </p:cNvSpPr>
          <p:nvPr/>
        </p:nvSpPr>
        <p:spPr bwMode="auto">
          <a:xfrm>
            <a:off x="838200" y="1316038"/>
            <a:ext cx="7086600" cy="4338637"/>
          </a:xfrm>
          <a:prstGeom prst="rect">
            <a:avLst/>
          </a:prstGeom>
          <a:noFill/>
          <a:ln w="9525">
            <a:noFill/>
            <a:miter lim="800000"/>
            <a:headEnd/>
            <a:tailEnd/>
          </a:ln>
        </p:spPr>
        <p:txBody>
          <a:bodyPr>
            <a:spAutoFit/>
          </a:bodyPr>
          <a:lstStyle/>
          <a:p>
            <a:pPr algn="ctr"/>
            <a:r>
              <a:rPr lang="en-US" b="1">
                <a:latin typeface="Calibri" pitchFamily="34" charset="0"/>
              </a:rPr>
              <a:t>Isfahan University of Technology</a:t>
            </a:r>
            <a:endParaRPr lang="en-US">
              <a:latin typeface="Calibri" pitchFamily="34" charset="0"/>
            </a:endParaRPr>
          </a:p>
          <a:p>
            <a:pPr algn="ctr"/>
            <a:r>
              <a:rPr lang="en-US" b="1">
                <a:latin typeface="Calibri" pitchFamily="34" charset="0"/>
              </a:rPr>
              <a:t>College of Agriculture</a:t>
            </a:r>
            <a:endParaRPr lang="en-US">
              <a:latin typeface="Calibri" pitchFamily="34" charset="0"/>
            </a:endParaRPr>
          </a:p>
          <a:p>
            <a:pPr algn="ctr"/>
            <a:r>
              <a:rPr lang="en-US" b="1">
                <a:latin typeface="Calibri" pitchFamily="34" charset="0"/>
              </a:rPr>
              <a:t>Department of Agronomy</a:t>
            </a:r>
          </a:p>
          <a:p>
            <a:pPr algn="ctr"/>
            <a:endParaRPr lang="en-US" b="1">
              <a:latin typeface="Calibri" pitchFamily="34" charset="0"/>
            </a:endParaRPr>
          </a:p>
          <a:p>
            <a:pPr algn="ctr"/>
            <a:endParaRPr lang="en-US">
              <a:latin typeface="Calibri" pitchFamily="34" charset="0"/>
            </a:endParaRPr>
          </a:p>
          <a:p>
            <a:r>
              <a:rPr lang="en-US">
                <a:latin typeface="Calibri" pitchFamily="34" charset="0"/>
              </a:rPr>
              <a:t> </a:t>
            </a:r>
          </a:p>
          <a:p>
            <a:r>
              <a:rPr lang="en-US" sz="2400" b="1">
                <a:solidFill>
                  <a:srgbClr val="FF0000"/>
                </a:solidFill>
                <a:latin typeface="Calibri" pitchFamily="34" charset="0"/>
              </a:rPr>
              <a:t>Principles of Genetics</a:t>
            </a:r>
          </a:p>
          <a:p>
            <a:r>
              <a:rPr lang="en-US">
                <a:latin typeface="Calibri" pitchFamily="34" charset="0"/>
              </a:rPr>
              <a:t>3 credits; </a:t>
            </a:r>
            <a:r>
              <a:rPr lang="fa-IR">
                <a:latin typeface="Calibri" pitchFamily="34" charset="0"/>
              </a:rPr>
              <a:t>)</a:t>
            </a:r>
            <a:r>
              <a:rPr lang="en-US">
                <a:latin typeface="Calibri" pitchFamily="34" charset="0"/>
              </a:rPr>
              <a:t>2 lectures and 1-2 hour lab). </a:t>
            </a:r>
          </a:p>
          <a:p>
            <a:r>
              <a:rPr lang="en-US">
                <a:latin typeface="Calibri" pitchFamily="34" charset="0"/>
              </a:rPr>
              <a:t>Prerequisite: General Biology. </a:t>
            </a:r>
          </a:p>
          <a:p>
            <a:r>
              <a:rPr lang="en-US" b="1">
                <a:latin typeface="Calibri" pitchFamily="34" charset="0"/>
              </a:rPr>
              <a:t>Instructor:</a:t>
            </a:r>
            <a:r>
              <a:rPr lang="en-US">
                <a:latin typeface="Calibri" pitchFamily="34" charset="0"/>
              </a:rPr>
              <a:t> Dr. A.F. Mirlohi</a:t>
            </a:r>
          </a:p>
          <a:p>
            <a:r>
              <a:rPr lang="en-US" b="1">
                <a:latin typeface="Calibri" pitchFamily="34" charset="0"/>
              </a:rPr>
              <a:t>Office:</a:t>
            </a:r>
            <a:r>
              <a:rPr lang="en-US">
                <a:latin typeface="Calibri" pitchFamily="34" charset="0"/>
              </a:rPr>
              <a:t> North wing, Agriculture building </a:t>
            </a:r>
          </a:p>
          <a:p>
            <a:r>
              <a:rPr lang="en-US" b="1">
                <a:latin typeface="Calibri" pitchFamily="34" charset="0"/>
              </a:rPr>
              <a:t>Telephone: </a:t>
            </a:r>
            <a:r>
              <a:rPr lang="en-US">
                <a:latin typeface="Calibri" pitchFamily="34" charset="0"/>
              </a:rPr>
              <a:t>391-3450</a:t>
            </a:r>
          </a:p>
          <a:p>
            <a:r>
              <a:rPr lang="en-US" b="1">
                <a:latin typeface="Calibri" pitchFamily="34" charset="0"/>
              </a:rPr>
              <a:t>E-mail:</a:t>
            </a:r>
            <a:r>
              <a:rPr lang="en-US">
                <a:latin typeface="Calibri" pitchFamily="34" charset="0"/>
              </a:rPr>
              <a:t> </a:t>
            </a:r>
            <a:r>
              <a:rPr lang="en-US" u="sng">
                <a:latin typeface="Calibri" pitchFamily="34" charset="0"/>
                <a:hlinkClick r:id="rId3"/>
              </a:rPr>
              <a:t>Mirlohi@cc.iut.ac.ir</a:t>
            </a:r>
            <a:endParaRPr lang="en-US">
              <a:latin typeface="Calibri" pitchFamily="34" charset="0"/>
            </a:endParaRPr>
          </a:p>
          <a:p>
            <a:r>
              <a:rPr lang="en-US" b="1">
                <a:latin typeface="Calibri" pitchFamily="34" charset="0"/>
              </a:rPr>
              <a:t>Office hours:</a:t>
            </a:r>
            <a:r>
              <a:rPr lang="en-US">
                <a:latin typeface="Calibri" pitchFamily="34" charset="0"/>
              </a:rPr>
              <a:t> Presented on my office door.</a:t>
            </a:r>
          </a:p>
          <a:p>
            <a:endParaRPr lang="en-US">
              <a:latin typeface="Calibri" pitchFamily="34" charset="0"/>
            </a:endParaRPr>
          </a:p>
        </p:txBody>
      </p:sp>
      <p:pic>
        <p:nvPicPr>
          <p:cNvPr id="2052" name="Picture 5" descr="iut2 copy"/>
          <p:cNvPicPr>
            <a:picLocks noChangeAspect="1" noChangeArrowheads="1"/>
          </p:cNvPicPr>
          <p:nvPr/>
        </p:nvPicPr>
        <p:blipFill>
          <a:blip r:embed="rId4">
            <a:lum bright="-100000"/>
          </a:blip>
          <a:srcRect/>
          <a:stretch>
            <a:fillRect/>
          </a:stretch>
        </p:blipFill>
        <p:spPr bwMode="auto">
          <a:xfrm>
            <a:off x="7162800" y="685800"/>
            <a:ext cx="1371600" cy="1371600"/>
          </a:xfrm>
          <a:prstGeom prst="rect">
            <a:avLst/>
          </a:prstGeom>
          <a:noFill/>
          <a:ln w="9525">
            <a:noFill/>
            <a:miter lim="800000"/>
            <a:headEnd/>
            <a:tailEnd/>
          </a:ln>
        </p:spPr>
      </p:pic>
      <p:pic>
        <p:nvPicPr>
          <p:cNvPr id="2053" name="Picture 4" descr="I:\تحقیقاتی\پوستر\raw\high-vitamin-genetic-corn.jpg"/>
          <p:cNvPicPr>
            <a:picLocks noChangeAspect="1" noChangeArrowheads="1"/>
          </p:cNvPicPr>
          <p:nvPr/>
        </p:nvPicPr>
        <p:blipFill>
          <a:blip r:embed="rId5"/>
          <a:srcRect b="1022"/>
          <a:stretch>
            <a:fillRect/>
          </a:stretch>
        </p:blipFill>
        <p:spPr bwMode="auto">
          <a:xfrm>
            <a:off x="5715000" y="2514600"/>
            <a:ext cx="3200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EF26CD8-0D32-44CD-9B09-104B041C99C5}" type="slidenum">
              <a:rPr lang="en-US"/>
              <a:pPr>
                <a:defRPr/>
              </a:pPr>
              <a:t>10</a:t>
            </a:fld>
            <a:endParaRPr lang="en-US"/>
          </a:p>
        </p:txBody>
      </p:sp>
      <p:sp>
        <p:nvSpPr>
          <p:cNvPr id="3" name="TextBox 2"/>
          <p:cNvSpPr txBox="1"/>
          <p:nvPr/>
        </p:nvSpPr>
        <p:spPr>
          <a:xfrm>
            <a:off x="685800" y="1219200"/>
            <a:ext cx="7772400" cy="4554538"/>
          </a:xfrm>
          <a:prstGeom prst="rect">
            <a:avLst/>
          </a:prstGeom>
          <a:noFill/>
        </p:spPr>
        <p:txBody>
          <a:bodyPr rtlCol="1">
            <a:spAutoFit/>
          </a:bodyPr>
          <a:lstStyle/>
          <a:p>
            <a:pPr algn="r" rtl="1" fontAlgn="auto">
              <a:spcBef>
                <a:spcPts val="0"/>
              </a:spcBef>
              <a:spcAft>
                <a:spcPts val="0"/>
              </a:spcAft>
              <a:defRPr/>
            </a:pPr>
            <a:r>
              <a:rPr lang="fa-IR" sz="2000" dirty="0">
                <a:latin typeface="+mn-lt"/>
                <a:cs typeface="B Zar" pitchFamily="2" charset="-78"/>
              </a:rPr>
              <a:t>شواهد حاکی از </a:t>
            </a:r>
            <a:r>
              <a:rPr lang="fa-IR" sz="2000" dirty="0">
                <a:solidFill>
                  <a:srgbClr val="0000FF"/>
                </a:solidFill>
                <a:latin typeface="+mn-lt"/>
                <a:cs typeface="B Zar" pitchFamily="2" charset="-78"/>
              </a:rPr>
              <a:t>تکاملی بودن پروسه حیات </a:t>
            </a:r>
            <a:r>
              <a:rPr lang="fa-IR" sz="2000" dirty="0">
                <a:latin typeface="+mn-lt"/>
                <a:cs typeface="B Zar" pitchFamily="2" charset="-78"/>
              </a:rPr>
              <a:t>:</a:t>
            </a:r>
          </a:p>
          <a:p>
            <a:pPr algn="r" rtl="1" fontAlgn="auto">
              <a:spcBef>
                <a:spcPts val="0"/>
              </a:spcBef>
              <a:spcAft>
                <a:spcPts val="0"/>
              </a:spcAft>
              <a:defRPr/>
            </a:pPr>
            <a:endParaRPr lang="fa-IR" sz="2000" dirty="0">
              <a:latin typeface="+mn-lt"/>
              <a:cs typeface="B Zar" pitchFamily="2" charset="-78"/>
            </a:endParaRPr>
          </a:p>
          <a:p>
            <a:pPr marL="342900" indent="-342900" algn="r" rtl="1" fontAlgn="auto">
              <a:spcBef>
                <a:spcPts val="0"/>
              </a:spcBef>
              <a:spcAft>
                <a:spcPts val="1200"/>
              </a:spcAft>
              <a:buFont typeface="+mj-lt"/>
              <a:buAutoNum type="arabicPeriod"/>
              <a:defRPr/>
            </a:pPr>
            <a:r>
              <a:rPr lang="fa-IR" sz="2000" dirty="0">
                <a:latin typeface="+mn-lt"/>
                <a:cs typeface="B Zar" pitchFamily="2" charset="-78"/>
              </a:rPr>
              <a:t>آثار فسیلی </a:t>
            </a:r>
          </a:p>
          <a:p>
            <a:pPr marL="342900" indent="-342900" algn="r" rtl="1" fontAlgn="auto">
              <a:spcBef>
                <a:spcPts val="0"/>
              </a:spcBef>
              <a:spcAft>
                <a:spcPts val="1200"/>
              </a:spcAft>
              <a:buFont typeface="+mj-lt"/>
              <a:buAutoNum type="arabicPeriod"/>
              <a:defRPr/>
            </a:pPr>
            <a:r>
              <a:rPr lang="fa-IR" sz="2000" dirty="0">
                <a:latin typeface="+mn-lt"/>
                <a:cs typeface="B Zar" pitchFamily="2" charset="-78"/>
              </a:rPr>
              <a:t>تدریج در زمین شناسی </a:t>
            </a:r>
            <a:br>
              <a:rPr lang="fa-IR" sz="2000" dirty="0">
                <a:latin typeface="+mn-lt"/>
                <a:cs typeface="B Zar" pitchFamily="2" charset="-78"/>
              </a:rPr>
            </a:br>
            <a:r>
              <a:rPr lang="fa-IR" sz="2000" dirty="0">
                <a:latin typeface="+mn-lt"/>
                <a:cs typeface="B Zar" pitchFamily="2" charset="-78"/>
              </a:rPr>
              <a:t>زمین قدیمی تر از 6000 سال است.</a:t>
            </a:r>
            <a:br>
              <a:rPr lang="fa-IR" sz="2000" dirty="0">
                <a:latin typeface="+mn-lt"/>
                <a:cs typeface="B Zar" pitchFamily="2" charset="-78"/>
              </a:rPr>
            </a:br>
            <a:r>
              <a:rPr lang="fa-IR" sz="2000" dirty="0">
                <a:latin typeface="+mn-lt"/>
                <a:cs typeface="B Zar" pitchFamily="2" charset="-78"/>
              </a:rPr>
              <a:t>میلیون ها سال اجازه تکامل تدریجی را می دهد.</a:t>
            </a:r>
          </a:p>
          <a:p>
            <a:pPr marL="342900" indent="-342900" algn="r" rtl="1" fontAlgn="auto">
              <a:spcBef>
                <a:spcPts val="0"/>
              </a:spcBef>
              <a:spcAft>
                <a:spcPts val="1200"/>
              </a:spcAft>
              <a:buFont typeface="+mj-lt"/>
              <a:buAutoNum type="arabicPeriod"/>
              <a:defRPr/>
            </a:pPr>
            <a:r>
              <a:rPr lang="fa-IR" sz="2000" dirty="0">
                <a:latin typeface="+mn-lt"/>
                <a:cs typeface="B Zar" pitchFamily="2" charset="-78"/>
              </a:rPr>
              <a:t>طبقه بندی گیاهی و جانوری </a:t>
            </a:r>
            <a:br>
              <a:rPr lang="fa-IR" sz="2000" dirty="0">
                <a:latin typeface="+mn-lt"/>
                <a:cs typeface="B Zar" pitchFamily="2" charset="-78"/>
              </a:rPr>
            </a:br>
            <a:r>
              <a:rPr lang="fa-IR" sz="2000" dirty="0">
                <a:latin typeface="+mn-lt"/>
                <a:cs typeface="B Zar" pitchFamily="2" charset="-78"/>
              </a:rPr>
              <a:t>داروین از این شواهد و بررسی ها شخصی خود از قاره آمریکا به 2 نتیجه رسید</a:t>
            </a:r>
          </a:p>
          <a:p>
            <a:pPr marL="342900" indent="-342900" algn="r" rtl="1" fontAlgn="auto">
              <a:spcBef>
                <a:spcPts val="0"/>
              </a:spcBef>
              <a:spcAft>
                <a:spcPts val="1200"/>
              </a:spcAft>
              <a:buFont typeface="Arial" pitchFamily="34" charset="0"/>
              <a:buChar char="•"/>
              <a:defRPr/>
            </a:pPr>
            <a:r>
              <a:rPr lang="fa-IR" sz="2000" dirty="0">
                <a:latin typeface="+mn-lt"/>
                <a:cs typeface="B Zar" pitchFamily="2" charset="-78"/>
              </a:rPr>
              <a:t>حیات به طور تدریجی به صورت فعلی در آمده (</a:t>
            </a:r>
            <a:r>
              <a:rPr lang="en-US" sz="2000" dirty="0">
                <a:latin typeface="+mn-lt"/>
                <a:cs typeface="B Zar" pitchFamily="2" charset="-78"/>
              </a:rPr>
              <a:t>Evolved</a:t>
            </a:r>
            <a:r>
              <a:rPr lang="fa-IR" sz="2000" dirty="0">
                <a:latin typeface="+mn-lt"/>
                <a:cs typeface="B Zar" pitchFamily="2" charset="-78"/>
              </a:rPr>
              <a:t>).</a:t>
            </a:r>
          </a:p>
          <a:p>
            <a:pPr marL="342900" indent="-342900" algn="r" rtl="1" fontAlgn="auto">
              <a:spcBef>
                <a:spcPts val="0"/>
              </a:spcBef>
              <a:spcAft>
                <a:spcPts val="1200"/>
              </a:spcAft>
              <a:buFont typeface="Arial" pitchFamily="34" charset="0"/>
              <a:buChar char="•"/>
              <a:defRPr/>
            </a:pPr>
            <a:r>
              <a:rPr lang="fa-IR" sz="2000" dirty="0">
                <a:latin typeface="+mn-lt"/>
                <a:cs typeface="B Zar" pitchFamily="2" charset="-78"/>
              </a:rPr>
              <a:t>مکانیزم عمل تکامل، انتخاب طبیعی است.</a:t>
            </a:r>
          </a:p>
          <a:p>
            <a:pPr marL="342900" indent="-342900" algn="r" rtl="1" fontAlgn="auto">
              <a:spcBef>
                <a:spcPts val="0"/>
              </a:spcBef>
              <a:spcAft>
                <a:spcPts val="1200"/>
              </a:spcAft>
              <a:defRPr/>
            </a:pPr>
            <a:r>
              <a:rPr lang="fa-IR" sz="2000" dirty="0">
                <a:latin typeface="+mn-lt"/>
                <a:cs typeface="B Zar" pitchFamily="2" charset="-78"/>
              </a:rPr>
              <a:t>	در همین زمینه نظریه خود را تحت عنوان ”مبدا گونه ها بوسیله انتخاب طبیعی“ یا</a:t>
            </a:r>
            <a:br>
              <a:rPr lang="fa-IR" sz="2000" dirty="0">
                <a:latin typeface="+mn-lt"/>
                <a:cs typeface="B Zar" pitchFamily="2" charset="-78"/>
              </a:rPr>
            </a:br>
            <a:r>
              <a:rPr lang="fa-IR" sz="2000" dirty="0">
                <a:latin typeface="+mn-lt"/>
                <a:cs typeface="B Zar" pitchFamily="2" charset="-78"/>
              </a:rPr>
              <a:t> </a:t>
            </a:r>
            <a:r>
              <a:rPr lang="en-US" sz="2000" dirty="0">
                <a:latin typeface="+mn-lt"/>
                <a:cs typeface="B Zar" pitchFamily="2" charset="-78"/>
              </a:rPr>
              <a:t> On The </a:t>
            </a:r>
            <a:r>
              <a:rPr lang="en-US" sz="2000" dirty="0" err="1">
                <a:latin typeface="+mn-lt"/>
                <a:cs typeface="B Zar" pitchFamily="2" charset="-78"/>
              </a:rPr>
              <a:t>Origine</a:t>
            </a:r>
            <a:r>
              <a:rPr lang="en-US" sz="2000" dirty="0">
                <a:latin typeface="+mn-lt"/>
                <a:cs typeface="B Zar" pitchFamily="2" charset="-78"/>
              </a:rPr>
              <a:t> Of Species by Means Of Natural Selection</a:t>
            </a:r>
            <a:r>
              <a:rPr lang="fa-IR" sz="2000" dirty="0">
                <a:latin typeface="+mn-lt"/>
                <a:cs typeface="B Zar" pitchFamily="2" charset="-78"/>
              </a:rPr>
              <a:t>بیان کرد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943DD1-E833-4483-974F-2E40EA15E017}" type="slidenum">
              <a:rPr lang="en-US"/>
              <a:pPr>
                <a:defRPr/>
              </a:pPr>
              <a:t>11</a:t>
            </a:fld>
            <a:endParaRPr lang="en-US"/>
          </a:p>
        </p:txBody>
      </p:sp>
      <p:sp>
        <p:nvSpPr>
          <p:cNvPr id="12291" name="TextBox 2"/>
          <p:cNvSpPr txBox="1">
            <a:spLocks noChangeArrowheads="1"/>
          </p:cNvSpPr>
          <p:nvPr/>
        </p:nvSpPr>
        <p:spPr bwMode="auto">
          <a:xfrm>
            <a:off x="304800" y="2895600"/>
            <a:ext cx="8458200" cy="2708275"/>
          </a:xfrm>
          <a:prstGeom prst="rect">
            <a:avLst/>
          </a:prstGeom>
          <a:noFill/>
          <a:ln w="9525">
            <a:noFill/>
            <a:miter lim="800000"/>
            <a:headEnd/>
            <a:tailEnd/>
          </a:ln>
        </p:spPr>
        <p:txBody>
          <a:bodyPr>
            <a:spAutoFit/>
          </a:bodyPr>
          <a:lstStyle/>
          <a:p>
            <a:pPr algn="r" rtl="1"/>
            <a:r>
              <a:rPr lang="fa-IR" sz="2000" b="1">
                <a:solidFill>
                  <a:srgbClr val="0000FF"/>
                </a:solidFill>
                <a:latin typeface="Calibri" pitchFamily="34" charset="0"/>
                <a:cs typeface="B Zar" pitchFamily="2" charset="-78"/>
              </a:rPr>
              <a:t>اساس انتخاب طبیعی بر چند رکن استوار است:</a:t>
            </a:r>
          </a:p>
          <a:p>
            <a:pPr algn="r" rtl="1"/>
            <a:endParaRPr lang="fa-IR" sz="2000" b="1">
              <a:latin typeface="Calibri" pitchFamily="34" charset="0"/>
              <a:cs typeface="B Zar" pitchFamily="2" charset="-78"/>
            </a:endParaRPr>
          </a:p>
          <a:p>
            <a:pPr algn="r" rtl="1">
              <a:spcAft>
                <a:spcPts val="1200"/>
              </a:spcAft>
              <a:buFont typeface="Arial" pitchFamily="34" charset="0"/>
              <a:buChar char="•"/>
            </a:pPr>
            <a:r>
              <a:rPr lang="fa-IR" sz="2000">
                <a:latin typeface="Calibri" pitchFamily="34" charset="0"/>
                <a:cs typeface="B Zar" pitchFamily="2" charset="-78"/>
              </a:rPr>
              <a:t>افراد هر جمعیت با یکدیگر از نظر بسیاری از خصوصیات فرق می کنند. حتی خواهر و برادر – برادر و برادر</a:t>
            </a:r>
          </a:p>
          <a:p>
            <a:pPr algn="r" rtl="1">
              <a:spcAft>
                <a:spcPts val="1200"/>
              </a:spcAft>
              <a:buFont typeface="Arial" pitchFamily="34" charset="0"/>
              <a:buChar char="•"/>
            </a:pPr>
            <a:r>
              <a:rPr lang="fa-IR" sz="2000">
                <a:latin typeface="Calibri" pitchFamily="34" charset="0"/>
                <a:cs typeface="B Zar" pitchFamily="2" charset="-78"/>
              </a:rPr>
              <a:t>این تنوع یا خصوصیات قابل ارث هستند.</a:t>
            </a:r>
          </a:p>
          <a:p>
            <a:pPr algn="r" rtl="1">
              <a:spcAft>
                <a:spcPts val="1200"/>
              </a:spcAft>
              <a:buFont typeface="Arial" pitchFamily="34" charset="0"/>
              <a:buChar char="•"/>
            </a:pPr>
            <a:r>
              <a:rPr lang="fa-IR" sz="2000">
                <a:latin typeface="Calibri" pitchFamily="34" charset="0"/>
                <a:cs typeface="B Zar" pitchFamily="2" charset="-78"/>
              </a:rPr>
              <a:t>افراد یک جمعیت بیشتر از آن مقداری که طبیعت می تواند از آن ها نگهداری کند تولید مثل می کنند.</a:t>
            </a:r>
          </a:p>
          <a:p>
            <a:pPr algn="r" rtl="1">
              <a:spcAft>
                <a:spcPts val="1200"/>
              </a:spcAft>
              <a:buFont typeface="Arial" pitchFamily="34" charset="0"/>
              <a:buChar char="•"/>
            </a:pPr>
            <a:r>
              <a:rPr lang="fa-IR" sz="2000">
                <a:latin typeface="Calibri" pitchFamily="34" charset="0"/>
                <a:cs typeface="B Zar" pitchFamily="2" charset="-78"/>
              </a:rPr>
              <a:t>در هر جمعیت، آن افرادی که خصوصیات ارثی آن ها را با طبیعت بهتر وفق می دهد از خود فرزندان بیشتری باقی می گذارند.</a:t>
            </a:r>
          </a:p>
        </p:txBody>
      </p:sp>
      <p:sp>
        <p:nvSpPr>
          <p:cNvPr id="12292" name="Rectangle 3"/>
          <p:cNvSpPr>
            <a:spLocks noChangeArrowheads="1"/>
          </p:cNvSpPr>
          <p:nvPr/>
        </p:nvSpPr>
        <p:spPr bwMode="auto">
          <a:xfrm>
            <a:off x="0" y="609600"/>
            <a:ext cx="8839200" cy="1631950"/>
          </a:xfrm>
          <a:prstGeom prst="rect">
            <a:avLst/>
          </a:prstGeom>
          <a:noFill/>
          <a:ln w="9525">
            <a:noFill/>
            <a:miter lim="800000"/>
            <a:headEnd/>
            <a:tailEnd/>
          </a:ln>
        </p:spPr>
        <p:txBody>
          <a:bodyPr>
            <a:spAutoFit/>
          </a:bodyPr>
          <a:lstStyle/>
          <a:p>
            <a:r>
              <a:rPr lang="en-US" sz="2000">
                <a:latin typeface="Calibri" pitchFamily="34" charset="0"/>
              </a:rPr>
              <a:t>Darwin did not use the word “evolution” in the original edition of The Origin of Species. (“Evolved” is used once — it is the final word in the book.) Instead, Darwin spoke of descent with modification. One reason he did not use the word “evolution” is that he felt it implied progress —that each generation was somehow getting better (that is, was improving in some way).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rtl="1">
              <a:defRPr/>
            </a:pPr>
            <a:fld id="{1262405F-72D2-4B7C-8E19-DA69C3BB209D}" type="slidenum">
              <a:rPr lang="en-US"/>
              <a:pPr rtl="1">
                <a:defRPr/>
              </a:pPr>
              <a:t>12</a:t>
            </a:fld>
            <a:endParaRPr lang="en-US" dirty="0"/>
          </a:p>
        </p:txBody>
      </p:sp>
      <p:sp>
        <p:nvSpPr>
          <p:cNvPr id="4" name="TextBox 3"/>
          <p:cNvSpPr txBox="1"/>
          <p:nvPr/>
        </p:nvSpPr>
        <p:spPr>
          <a:xfrm>
            <a:off x="228600" y="685800"/>
            <a:ext cx="8610600" cy="5908675"/>
          </a:xfrm>
          <a:prstGeom prst="rect">
            <a:avLst/>
          </a:prstGeom>
          <a:noFill/>
        </p:spPr>
        <p:txBody>
          <a:bodyPr rtlCol="1">
            <a:spAutoFit/>
          </a:bodyPr>
          <a:lstStyle/>
          <a:p>
            <a:pPr algn="just" rtl="1" fontAlgn="auto">
              <a:spcBef>
                <a:spcPts val="0"/>
              </a:spcBef>
              <a:spcAft>
                <a:spcPts val="0"/>
              </a:spcAft>
              <a:defRPr/>
            </a:pPr>
            <a:r>
              <a:rPr lang="fa-IR" sz="2000" dirty="0">
                <a:solidFill>
                  <a:srgbClr val="0000FF"/>
                </a:solidFill>
                <a:latin typeface="+mn-lt"/>
                <a:cs typeface="B Zar" pitchFamily="2" charset="-78"/>
              </a:rPr>
              <a:t>شواهد موجود بر تکامل </a:t>
            </a:r>
            <a:r>
              <a:rPr lang="fa-IR" sz="2000" dirty="0">
                <a:latin typeface="+mn-lt"/>
                <a:cs typeface="B Zar" pitchFamily="2" charset="-78"/>
              </a:rPr>
              <a:t>– بر اساس علم امروز:</a:t>
            </a:r>
            <a:endParaRPr lang="en-US" sz="2000" dirty="0">
              <a:latin typeface="+mn-lt"/>
              <a:cs typeface="B Zar" pitchFamily="2" charset="-78"/>
            </a:endParaRPr>
          </a:p>
          <a:p>
            <a:pPr algn="just" rtl="1" fontAlgn="auto">
              <a:spcBef>
                <a:spcPts val="0"/>
              </a:spcBef>
              <a:spcAft>
                <a:spcPts val="0"/>
              </a:spcAft>
              <a:defRPr/>
            </a:pPr>
            <a:endParaRPr lang="fa-IR" sz="2000" dirty="0">
              <a:latin typeface="+mn-lt"/>
              <a:cs typeface="B Zar" pitchFamily="2" charset="-78"/>
            </a:endParaRPr>
          </a:p>
          <a:p>
            <a:pPr marL="342900" indent="-342900" algn="just" rtl="1" fontAlgn="auto">
              <a:spcBef>
                <a:spcPts val="0"/>
              </a:spcBef>
              <a:spcAft>
                <a:spcPts val="1200"/>
              </a:spcAft>
              <a:buFont typeface="+mj-lt"/>
              <a:buAutoNum type="arabicPeriod"/>
              <a:defRPr/>
            </a:pPr>
            <a:r>
              <a:rPr lang="fa-IR" sz="2000" dirty="0">
                <a:solidFill>
                  <a:srgbClr val="0000FF"/>
                </a:solidFill>
                <a:latin typeface="+mn-lt"/>
                <a:cs typeface="B Zar" pitchFamily="2" charset="-78"/>
              </a:rPr>
              <a:t>جغرافیای زیستی </a:t>
            </a:r>
            <a:r>
              <a:rPr lang="en-US" dirty="0">
                <a:solidFill>
                  <a:srgbClr val="0000FF"/>
                </a:solidFill>
                <a:latin typeface="+mn-lt"/>
                <a:cs typeface="B Zar" pitchFamily="2" charset="-78"/>
              </a:rPr>
              <a:t>Biogeography</a:t>
            </a:r>
            <a:r>
              <a:rPr lang="fa-IR" sz="2000" dirty="0">
                <a:solidFill>
                  <a:srgbClr val="0000FF"/>
                </a:solidFill>
                <a:latin typeface="+mn-lt"/>
                <a:cs typeface="B Zar" pitchFamily="2" charset="-78"/>
              </a:rPr>
              <a:t>: </a:t>
            </a:r>
            <a:r>
              <a:rPr lang="fa-IR" sz="2000" dirty="0">
                <a:latin typeface="+mn-lt"/>
                <a:cs typeface="B Zar" pitchFamily="2" charset="-78"/>
              </a:rPr>
              <a:t>چرا 2 جزیره با آب و هوای مشابه دارای گونه های متفاوت است؟</a:t>
            </a:r>
            <a:endParaRPr lang="en-US" sz="2000" dirty="0">
              <a:latin typeface="+mn-lt"/>
              <a:cs typeface="B Zar" pitchFamily="2" charset="-78"/>
            </a:endParaRPr>
          </a:p>
          <a:p>
            <a:pPr fontAlgn="auto">
              <a:spcBef>
                <a:spcPts val="0"/>
              </a:spcBef>
              <a:spcAft>
                <a:spcPts val="0"/>
              </a:spcAft>
              <a:defRPr/>
            </a:pPr>
            <a:r>
              <a:rPr lang="en-US" sz="2400" dirty="0">
                <a:latin typeface="+mn-lt"/>
                <a:cs typeface="+mn-cs"/>
              </a:rPr>
              <a:t>Biogeography is the study of the geographical distribution of species. Darwin’s thinking was influenced by the distribution of animals. Recall that he wondered why the birds in the Galápagos Islands so closely resembled those on the closest continent, South America. This suggests that animals on islands have evolved from mainland migrants, with populations adapting over time to adjust to the environmental conditions of their new home. Originally, New Zealand and Australia were part of the supercontinent </a:t>
            </a:r>
            <a:r>
              <a:rPr lang="en-US" sz="2400" dirty="0" err="1">
                <a:latin typeface="+mn-lt"/>
                <a:cs typeface="+mn-cs"/>
              </a:rPr>
              <a:t>Gondwana</a:t>
            </a:r>
            <a:r>
              <a:rPr lang="en-US" sz="2400" dirty="0">
                <a:latin typeface="+mn-lt"/>
                <a:cs typeface="+mn-cs"/>
              </a:rPr>
              <a:t>. As these countries drifted away from </a:t>
            </a:r>
            <a:r>
              <a:rPr lang="en-US" sz="2400" dirty="0" err="1">
                <a:latin typeface="+mn-lt"/>
                <a:cs typeface="+mn-cs"/>
              </a:rPr>
              <a:t>Gondwana</a:t>
            </a:r>
            <a:r>
              <a:rPr lang="en-US" sz="2400" dirty="0">
                <a:latin typeface="+mn-lt"/>
                <a:cs typeface="+mn-cs"/>
              </a:rPr>
              <a:t>, due to the shifting of the continental plates, they became isolated from other land masses. Once isolated, populations unique, or endemic, to these islands evolved.</a:t>
            </a:r>
          </a:p>
          <a:p>
            <a:pPr marL="342900" indent="-342900" algn="just" rtl="1" fontAlgn="auto">
              <a:spcBef>
                <a:spcPts val="0"/>
              </a:spcBef>
              <a:spcAft>
                <a:spcPts val="1200"/>
              </a:spcAft>
              <a:buFont typeface="+mj-lt"/>
              <a:buAutoNum type="arabicPeriod"/>
              <a:defRPr/>
            </a:pPr>
            <a:endParaRPr lang="fa-IR" sz="2000" dirty="0">
              <a:latin typeface="+mn-lt"/>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C9E1EEA-2B8F-4A38-B1C9-7AC4692F9CCB}" type="slidenum">
              <a:rPr lang="en-US"/>
              <a:pPr>
                <a:defRPr/>
              </a:pPr>
              <a:t>13</a:t>
            </a:fld>
            <a:endParaRPr lang="en-US"/>
          </a:p>
        </p:txBody>
      </p:sp>
      <p:sp>
        <p:nvSpPr>
          <p:cNvPr id="14339" name="Rectangle 2"/>
          <p:cNvSpPr>
            <a:spLocks noChangeArrowheads="1"/>
          </p:cNvSpPr>
          <p:nvPr/>
        </p:nvSpPr>
        <p:spPr bwMode="auto">
          <a:xfrm>
            <a:off x="304800" y="396875"/>
            <a:ext cx="8610600" cy="1169988"/>
          </a:xfrm>
          <a:prstGeom prst="rect">
            <a:avLst/>
          </a:prstGeom>
          <a:noFill/>
          <a:ln w="9525">
            <a:noFill/>
            <a:miter lim="800000"/>
            <a:headEnd/>
            <a:tailEnd/>
          </a:ln>
        </p:spPr>
        <p:txBody>
          <a:bodyPr>
            <a:spAutoFit/>
          </a:bodyPr>
          <a:lstStyle/>
          <a:p>
            <a:pPr marL="342900" indent="-342900" algn="just" rtl="1">
              <a:spcAft>
                <a:spcPts val="1200"/>
              </a:spcAft>
            </a:pPr>
            <a:r>
              <a:rPr lang="en-US" sz="2000">
                <a:solidFill>
                  <a:srgbClr val="0000FF"/>
                </a:solidFill>
                <a:latin typeface="Calibri" pitchFamily="34" charset="0"/>
                <a:cs typeface="B Zar" pitchFamily="2" charset="-78"/>
              </a:rPr>
              <a:t> </a:t>
            </a:r>
            <a:r>
              <a:rPr lang="fa-IR" sz="2000">
                <a:solidFill>
                  <a:srgbClr val="0000FF"/>
                </a:solidFill>
                <a:latin typeface="Calibri" pitchFamily="34" charset="0"/>
                <a:cs typeface="B Zar" pitchFamily="2" charset="-78"/>
              </a:rPr>
              <a:t>2-آثار فسیلی: </a:t>
            </a:r>
            <a:r>
              <a:rPr lang="fa-IR" sz="2000">
                <a:latin typeface="Calibri" pitchFamily="34" charset="0"/>
                <a:cs typeface="B Zar" pitchFamily="2" charset="-78"/>
              </a:rPr>
              <a:t>قدیمی ترین آثار فسیلي بیانگر وجود تک  سلولی ها است. ماهی ها، دوزیستان، خزندگان، پرندگان و پستانداران</a:t>
            </a:r>
            <a:endParaRPr lang="en-US" sz="2000">
              <a:latin typeface="Calibri" pitchFamily="34" charset="0"/>
              <a:cs typeface="B Zar" pitchFamily="2" charset="-78"/>
            </a:endParaRPr>
          </a:p>
          <a:p>
            <a:pPr marL="342900" indent="-342900" algn="just" rtl="1">
              <a:spcAft>
                <a:spcPts val="1200"/>
              </a:spcAft>
              <a:buFont typeface="Calibri" pitchFamily="34" charset="0"/>
              <a:buAutoNum type="arabicPeriod"/>
            </a:pPr>
            <a:endParaRPr lang="fa-IR" sz="2000">
              <a:solidFill>
                <a:srgbClr val="FF0000"/>
              </a:solidFill>
              <a:latin typeface="Calibri" pitchFamily="34" charset="0"/>
              <a:cs typeface="B Zar" pitchFamily="2" charset="-78"/>
            </a:endParaRPr>
          </a:p>
        </p:txBody>
      </p:sp>
      <p:pic>
        <p:nvPicPr>
          <p:cNvPr id="14340" name="Picture 3"/>
          <p:cNvPicPr>
            <a:picLocks noChangeAspect="1" noChangeArrowheads="1"/>
          </p:cNvPicPr>
          <p:nvPr/>
        </p:nvPicPr>
        <p:blipFill>
          <a:blip r:embed="rId2"/>
          <a:srcRect/>
          <a:stretch>
            <a:fillRect/>
          </a:stretch>
        </p:blipFill>
        <p:spPr bwMode="auto">
          <a:xfrm>
            <a:off x="228600" y="1447800"/>
            <a:ext cx="8686800" cy="459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DC49673-258C-48BC-85CE-46FEFC55923C}" type="slidenum">
              <a:rPr lang="en-US"/>
              <a:pPr>
                <a:defRPr/>
              </a:pPr>
              <a:t>14</a:t>
            </a:fld>
            <a:endParaRPr lang="en-US"/>
          </a:p>
        </p:txBody>
      </p:sp>
      <p:sp>
        <p:nvSpPr>
          <p:cNvPr id="15363" name="Rectangle 2"/>
          <p:cNvSpPr>
            <a:spLocks noChangeArrowheads="1"/>
          </p:cNvSpPr>
          <p:nvPr/>
        </p:nvSpPr>
        <p:spPr bwMode="auto">
          <a:xfrm>
            <a:off x="228600" y="228600"/>
            <a:ext cx="8686800" cy="3632200"/>
          </a:xfrm>
          <a:prstGeom prst="rect">
            <a:avLst/>
          </a:prstGeom>
          <a:noFill/>
          <a:ln w="9525">
            <a:noFill/>
            <a:miter lim="800000"/>
            <a:headEnd/>
            <a:tailEnd/>
          </a:ln>
        </p:spPr>
        <p:txBody>
          <a:bodyPr>
            <a:spAutoFit/>
          </a:bodyPr>
          <a:lstStyle/>
          <a:p>
            <a:pPr marL="342900" indent="-342900" algn="just" rtl="1">
              <a:spcAft>
                <a:spcPts val="1200"/>
              </a:spcAft>
            </a:pPr>
            <a:r>
              <a:rPr lang="fa-IR" sz="2000">
                <a:solidFill>
                  <a:srgbClr val="0000FF"/>
                </a:solidFill>
                <a:latin typeface="Calibri" pitchFamily="34" charset="0"/>
                <a:cs typeface="B Zar" pitchFamily="2" charset="-78"/>
              </a:rPr>
              <a:t>3- طبقه بندی </a:t>
            </a:r>
            <a:r>
              <a:rPr lang="en-US">
                <a:solidFill>
                  <a:srgbClr val="0000FF"/>
                </a:solidFill>
                <a:latin typeface="Calibri" pitchFamily="34" charset="0"/>
                <a:cs typeface="B Zar" pitchFamily="2" charset="-78"/>
              </a:rPr>
              <a:t>Taxonomy</a:t>
            </a:r>
            <a:endParaRPr lang="fa-IR" sz="2000">
              <a:solidFill>
                <a:srgbClr val="0000FF"/>
              </a:solidFill>
              <a:latin typeface="Calibri" pitchFamily="34" charset="0"/>
              <a:cs typeface="B Zar" pitchFamily="2" charset="-78"/>
            </a:endParaRPr>
          </a:p>
          <a:p>
            <a:pPr marL="342900" indent="-342900" algn="just" rtl="1">
              <a:spcAft>
                <a:spcPts val="1200"/>
              </a:spcAft>
            </a:pPr>
            <a:r>
              <a:rPr lang="fa-IR" sz="2000">
                <a:solidFill>
                  <a:srgbClr val="0000FF"/>
                </a:solidFill>
                <a:latin typeface="Calibri" pitchFamily="34" charset="0"/>
                <a:cs typeface="B Zar" pitchFamily="2" charset="-78"/>
              </a:rPr>
              <a:t>4- آناتومی مقایسه ای </a:t>
            </a:r>
            <a:r>
              <a:rPr lang="en-US">
                <a:solidFill>
                  <a:srgbClr val="0000FF"/>
                </a:solidFill>
                <a:latin typeface="Calibri" pitchFamily="34" charset="0"/>
                <a:cs typeface="B Zar" pitchFamily="2" charset="-78"/>
              </a:rPr>
              <a:t>Comparative anatomy</a:t>
            </a:r>
            <a:r>
              <a:rPr lang="fa-IR" sz="2000">
                <a:latin typeface="Calibri" pitchFamily="34" charset="0"/>
                <a:cs typeface="B Zar" pitchFamily="2" charset="-78"/>
              </a:rPr>
              <a:t>- جد مشترک را می توان از مقایسه استنباط نمود.</a:t>
            </a:r>
          </a:p>
          <a:p>
            <a:pPr marL="342900" indent="-342900" rtl="1">
              <a:spcAft>
                <a:spcPts val="1200"/>
              </a:spcAft>
            </a:pPr>
            <a:r>
              <a:rPr lang="en-US" sz="2000">
                <a:latin typeface="Calibri" pitchFamily="34" charset="0"/>
              </a:rPr>
              <a:t>Such anatomical signs of evolution are called homologous structures. Homologous structures have not only similar numbers of bones but also similar numbers of muscles, ligaments, tendons, and blood vessels. They also have the same developmental origin</a:t>
            </a:r>
          </a:p>
          <a:p>
            <a:pPr marL="342900" indent="-342900" algn="just" rtl="1">
              <a:spcAft>
                <a:spcPts val="1200"/>
              </a:spcAft>
            </a:pPr>
            <a:endParaRPr lang="fa-IR" sz="2000">
              <a:latin typeface="Calibri" pitchFamily="34" charset="0"/>
              <a:cs typeface="B Zar" pitchFamily="2" charset="-78"/>
            </a:endParaRPr>
          </a:p>
          <a:p>
            <a:pPr marL="342900" indent="-342900" algn="just" rtl="1">
              <a:spcAft>
                <a:spcPts val="1200"/>
              </a:spcAft>
            </a:pPr>
            <a:endParaRPr lang="fa-IR" sz="2000">
              <a:latin typeface="Calibri" pitchFamily="34" charset="0"/>
              <a:cs typeface="B Zar" pitchFamily="2" charset="-78"/>
            </a:endParaRPr>
          </a:p>
          <a:p>
            <a:pPr marL="342900" indent="-342900" algn="just" rtl="1">
              <a:spcAft>
                <a:spcPts val="1200"/>
              </a:spcAft>
            </a:pPr>
            <a:endParaRPr lang="fa-IR" sz="2000">
              <a:latin typeface="Calibri" pitchFamily="34" charset="0"/>
              <a:cs typeface="B Zar" pitchFamily="2" charset="-78"/>
            </a:endParaRPr>
          </a:p>
        </p:txBody>
      </p:sp>
      <p:pic>
        <p:nvPicPr>
          <p:cNvPr id="15364" name="Picture 3"/>
          <p:cNvPicPr>
            <a:picLocks noChangeAspect="1" noChangeArrowheads="1"/>
          </p:cNvPicPr>
          <p:nvPr/>
        </p:nvPicPr>
        <p:blipFill>
          <a:blip r:embed="rId2"/>
          <a:srcRect/>
          <a:stretch>
            <a:fillRect/>
          </a:stretch>
        </p:blipFill>
        <p:spPr bwMode="auto">
          <a:xfrm>
            <a:off x="1143000" y="2590800"/>
            <a:ext cx="6705600" cy="413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50919C-83E8-4AEF-BD66-12A0D8B1DA7A}" type="slidenum">
              <a:rPr lang="en-US"/>
              <a:pPr>
                <a:defRPr/>
              </a:pPr>
              <a:t>15</a:t>
            </a:fld>
            <a:endParaRPr lang="en-US"/>
          </a:p>
        </p:txBody>
      </p:sp>
      <p:sp>
        <p:nvSpPr>
          <p:cNvPr id="3" name="Rectangle 2"/>
          <p:cNvSpPr/>
          <p:nvPr/>
        </p:nvSpPr>
        <p:spPr>
          <a:xfrm>
            <a:off x="0" y="0"/>
            <a:ext cx="9144000" cy="4554538"/>
          </a:xfrm>
          <a:prstGeom prst="rect">
            <a:avLst/>
          </a:prstGeom>
        </p:spPr>
        <p:txBody>
          <a:bodyPr>
            <a:spAutoFit/>
          </a:bodyPr>
          <a:lstStyle/>
          <a:p>
            <a:pPr marL="342900" indent="-342900" algn="just" rtl="1" fontAlgn="auto">
              <a:spcBef>
                <a:spcPts val="0"/>
              </a:spcBef>
              <a:spcAft>
                <a:spcPts val="1200"/>
              </a:spcAft>
              <a:defRPr/>
            </a:pPr>
            <a:r>
              <a:rPr lang="fa-IR" sz="2000" dirty="0">
                <a:solidFill>
                  <a:srgbClr val="0000FF"/>
                </a:solidFill>
                <a:latin typeface="+mn-lt"/>
                <a:cs typeface="B Zar" pitchFamily="2" charset="-78"/>
              </a:rPr>
              <a:t>5- جنین شناسی مقایسه ای </a:t>
            </a:r>
            <a:r>
              <a:rPr lang="en-US" dirty="0">
                <a:solidFill>
                  <a:srgbClr val="0000FF"/>
                </a:solidFill>
                <a:latin typeface="+mn-lt"/>
                <a:cs typeface="B Zar" pitchFamily="2" charset="-78"/>
              </a:rPr>
              <a:t>Comparative Embryology</a:t>
            </a:r>
            <a:endParaRPr lang="fa-IR" dirty="0">
              <a:solidFill>
                <a:srgbClr val="0000FF"/>
              </a:solidFill>
              <a:latin typeface="+mn-lt"/>
              <a:cs typeface="B Zar" pitchFamily="2" charset="-78"/>
            </a:endParaRPr>
          </a:p>
          <a:p>
            <a:pPr fontAlgn="auto">
              <a:spcBef>
                <a:spcPts val="0"/>
              </a:spcBef>
              <a:spcAft>
                <a:spcPts val="0"/>
              </a:spcAft>
              <a:defRPr/>
            </a:pPr>
            <a:r>
              <a:rPr lang="en-US" sz="2000" dirty="0">
                <a:latin typeface="+mn-lt"/>
                <a:cs typeface="+mn-cs"/>
              </a:rPr>
              <a:t>Embryology has also been used to determine</a:t>
            </a:r>
            <a:r>
              <a:rPr lang="fa-IR" sz="2000" dirty="0">
                <a:latin typeface="+mn-lt"/>
                <a:cs typeface="+mn-cs"/>
              </a:rPr>
              <a:t> </a:t>
            </a:r>
            <a:r>
              <a:rPr lang="en-US" sz="2000" dirty="0">
                <a:latin typeface="+mn-lt"/>
                <a:cs typeface="+mn-cs"/>
              </a:rPr>
              <a:t>evolutionary relationships among animals. When</a:t>
            </a:r>
            <a:r>
              <a:rPr lang="fa-IR" sz="2000" dirty="0">
                <a:latin typeface="+mn-lt"/>
                <a:cs typeface="+mn-cs"/>
              </a:rPr>
              <a:t> </a:t>
            </a:r>
            <a:r>
              <a:rPr lang="en-US" sz="2000" dirty="0">
                <a:latin typeface="+mn-lt"/>
                <a:cs typeface="+mn-cs"/>
              </a:rPr>
              <a:t>the embryos of organisms are examined, similar</a:t>
            </a:r>
            <a:r>
              <a:rPr lang="fa-IR" sz="2000" dirty="0">
                <a:latin typeface="+mn-lt"/>
                <a:cs typeface="+mn-cs"/>
              </a:rPr>
              <a:t> </a:t>
            </a:r>
            <a:r>
              <a:rPr lang="en-US" sz="2000" dirty="0">
                <a:latin typeface="+mn-lt"/>
                <a:cs typeface="+mn-cs"/>
              </a:rPr>
              <a:t>stages of embryonic development are evident.</a:t>
            </a:r>
            <a:r>
              <a:rPr lang="fa-IR" sz="2000" dirty="0">
                <a:latin typeface="+mn-lt"/>
                <a:cs typeface="+mn-cs"/>
              </a:rPr>
              <a:t> </a:t>
            </a:r>
            <a:r>
              <a:rPr lang="en-US" sz="2000" dirty="0">
                <a:latin typeface="+mn-lt"/>
                <a:cs typeface="+mn-cs"/>
              </a:rPr>
              <a:t>For example, all vertebrate embryos (including</a:t>
            </a:r>
            <a:r>
              <a:rPr lang="fa-IR" sz="2000" dirty="0">
                <a:latin typeface="+mn-lt"/>
                <a:cs typeface="+mn-cs"/>
              </a:rPr>
              <a:t> </a:t>
            </a:r>
            <a:r>
              <a:rPr lang="en-US" sz="2000" dirty="0">
                <a:latin typeface="+mn-lt"/>
                <a:cs typeface="+mn-cs"/>
              </a:rPr>
              <a:t>humans) go through a stage in which they have</a:t>
            </a:r>
            <a:r>
              <a:rPr lang="fa-IR" sz="2000" dirty="0">
                <a:latin typeface="+mn-lt"/>
                <a:cs typeface="+mn-cs"/>
              </a:rPr>
              <a:t> </a:t>
            </a:r>
            <a:r>
              <a:rPr lang="en-US" sz="2000" dirty="0">
                <a:latin typeface="+mn-lt"/>
                <a:cs typeface="+mn-cs"/>
              </a:rPr>
              <a:t>gill pouches (as shown in Figure 10.17). At certain</a:t>
            </a:r>
          </a:p>
          <a:p>
            <a:pPr fontAlgn="auto">
              <a:spcBef>
                <a:spcPts val="0"/>
              </a:spcBef>
              <a:spcAft>
                <a:spcPts val="0"/>
              </a:spcAft>
              <a:defRPr/>
            </a:pPr>
            <a:r>
              <a:rPr lang="en-US" sz="2000" dirty="0">
                <a:latin typeface="+mn-lt"/>
                <a:cs typeface="+mn-cs"/>
              </a:rPr>
              <a:t>stages in the development of the embryo, the</a:t>
            </a:r>
            <a:r>
              <a:rPr lang="fa-IR" sz="2000" dirty="0">
                <a:latin typeface="+mn-lt"/>
                <a:cs typeface="+mn-cs"/>
              </a:rPr>
              <a:t> </a:t>
            </a:r>
            <a:r>
              <a:rPr lang="en-US" sz="2000" dirty="0">
                <a:latin typeface="+mn-lt"/>
                <a:cs typeface="+mn-cs"/>
              </a:rPr>
              <a:t>similarities among fish, birds, humans, and all</a:t>
            </a:r>
            <a:r>
              <a:rPr lang="fa-IR" sz="2000" dirty="0">
                <a:latin typeface="+mn-lt"/>
                <a:cs typeface="+mn-cs"/>
              </a:rPr>
              <a:t> </a:t>
            </a:r>
            <a:r>
              <a:rPr lang="en-US" sz="2000" dirty="0">
                <a:latin typeface="+mn-lt"/>
                <a:cs typeface="+mn-cs"/>
              </a:rPr>
              <a:t>other vertebrates are more apparent than their</a:t>
            </a:r>
            <a:r>
              <a:rPr lang="fa-IR" sz="2000" dirty="0">
                <a:latin typeface="+mn-lt"/>
                <a:cs typeface="+mn-cs"/>
              </a:rPr>
              <a:t> </a:t>
            </a:r>
            <a:r>
              <a:rPr lang="en-US" sz="2000" dirty="0">
                <a:latin typeface="+mn-lt"/>
                <a:cs typeface="+mn-cs"/>
              </a:rPr>
              <a:t>differences.</a:t>
            </a:r>
          </a:p>
          <a:p>
            <a:pPr marL="342900" indent="-342900" algn="just" rtl="1" fontAlgn="auto">
              <a:spcBef>
                <a:spcPts val="0"/>
              </a:spcBef>
              <a:spcAft>
                <a:spcPts val="1200"/>
              </a:spcAft>
              <a:defRPr/>
            </a:pPr>
            <a:endParaRPr lang="fa-IR" sz="2000" dirty="0">
              <a:solidFill>
                <a:srgbClr val="0000FF"/>
              </a:solidFill>
              <a:latin typeface="+mn-lt"/>
              <a:cs typeface="B Zar" pitchFamily="2" charset="-78"/>
            </a:endParaRPr>
          </a:p>
          <a:p>
            <a:pPr marL="342900" indent="-342900" algn="just" rtl="1" fontAlgn="auto">
              <a:spcBef>
                <a:spcPts val="0"/>
              </a:spcBef>
              <a:spcAft>
                <a:spcPts val="1200"/>
              </a:spcAft>
              <a:defRPr/>
            </a:pPr>
            <a:endParaRPr lang="fa-IR" sz="2000" dirty="0">
              <a:solidFill>
                <a:srgbClr val="0000FF"/>
              </a:solidFill>
              <a:latin typeface="+mn-lt"/>
              <a:cs typeface="B Zar" pitchFamily="2" charset="-78"/>
            </a:endParaRPr>
          </a:p>
          <a:p>
            <a:pPr marL="342900" indent="-342900" algn="just" rtl="1" fontAlgn="auto">
              <a:spcBef>
                <a:spcPts val="0"/>
              </a:spcBef>
              <a:spcAft>
                <a:spcPts val="1200"/>
              </a:spcAft>
              <a:defRPr/>
            </a:pPr>
            <a:endParaRPr lang="fa-IR" sz="2000" dirty="0">
              <a:solidFill>
                <a:srgbClr val="0000FF"/>
              </a:solidFill>
              <a:latin typeface="+mn-lt"/>
              <a:cs typeface="B Zar" pitchFamily="2" charset="-78"/>
            </a:endParaRPr>
          </a:p>
          <a:p>
            <a:pPr marL="342900" indent="-342900" algn="just" rtl="1" fontAlgn="auto">
              <a:spcBef>
                <a:spcPts val="0"/>
              </a:spcBef>
              <a:spcAft>
                <a:spcPts val="1200"/>
              </a:spcAft>
              <a:defRPr/>
            </a:pPr>
            <a:endParaRPr lang="fa-IR" sz="2000" dirty="0">
              <a:solidFill>
                <a:srgbClr val="0000FF"/>
              </a:solidFill>
              <a:latin typeface="+mn-lt"/>
              <a:cs typeface="B Zar" pitchFamily="2" charset="-78"/>
            </a:endParaRPr>
          </a:p>
          <a:p>
            <a:pPr marL="342900" indent="-342900" algn="just" rtl="1" fontAlgn="auto">
              <a:spcBef>
                <a:spcPts val="0"/>
              </a:spcBef>
              <a:spcAft>
                <a:spcPts val="1200"/>
              </a:spcAft>
              <a:defRPr/>
            </a:pPr>
            <a:endParaRPr lang="fa-IR" sz="2000" dirty="0">
              <a:latin typeface="+mn-lt"/>
              <a:cs typeface="B Zar" pitchFamily="2" charset="-78"/>
            </a:endParaRPr>
          </a:p>
        </p:txBody>
      </p:sp>
      <p:pic>
        <p:nvPicPr>
          <p:cNvPr id="16388" name="Picture 3"/>
          <p:cNvPicPr>
            <a:picLocks noChangeAspect="1" noChangeArrowheads="1"/>
          </p:cNvPicPr>
          <p:nvPr/>
        </p:nvPicPr>
        <p:blipFill>
          <a:blip r:embed="rId2"/>
          <a:srcRect/>
          <a:stretch>
            <a:fillRect/>
          </a:stretch>
        </p:blipFill>
        <p:spPr bwMode="auto">
          <a:xfrm>
            <a:off x="1600200" y="2590800"/>
            <a:ext cx="5562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46D8B2-8CA0-45C8-BB92-3C3109E2453F}" type="slidenum">
              <a:rPr lang="en-US"/>
              <a:pPr>
                <a:defRPr/>
              </a:pPr>
              <a:t>16</a:t>
            </a:fld>
            <a:endParaRPr lang="en-US"/>
          </a:p>
        </p:txBody>
      </p:sp>
      <p:sp>
        <p:nvSpPr>
          <p:cNvPr id="17411" name="Rectangle 2"/>
          <p:cNvSpPr>
            <a:spLocks noChangeArrowheads="1"/>
          </p:cNvSpPr>
          <p:nvPr/>
        </p:nvSpPr>
        <p:spPr bwMode="auto">
          <a:xfrm>
            <a:off x="0" y="0"/>
            <a:ext cx="9144000" cy="2246313"/>
          </a:xfrm>
          <a:prstGeom prst="rect">
            <a:avLst/>
          </a:prstGeom>
          <a:noFill/>
          <a:ln w="9525">
            <a:noFill/>
            <a:miter lim="800000"/>
            <a:headEnd/>
            <a:tailEnd/>
          </a:ln>
        </p:spPr>
        <p:txBody>
          <a:bodyPr>
            <a:spAutoFit/>
          </a:bodyPr>
          <a:lstStyle/>
          <a:p>
            <a:pPr marL="342900" indent="-342900" algn="just" rtl="1">
              <a:spcAft>
                <a:spcPts val="1200"/>
              </a:spcAft>
            </a:pPr>
            <a:endParaRPr lang="en-US" sz="2000">
              <a:solidFill>
                <a:srgbClr val="0000FF"/>
              </a:solidFill>
              <a:latin typeface="Calibri" pitchFamily="34" charset="0"/>
              <a:cs typeface="B Zar" pitchFamily="2" charset="-78"/>
            </a:endParaRPr>
          </a:p>
          <a:p>
            <a:pPr marL="342900" indent="-342900" algn="just" rtl="1">
              <a:spcAft>
                <a:spcPts val="1200"/>
              </a:spcAft>
            </a:pPr>
            <a:r>
              <a:rPr lang="fa-IR" sz="2000">
                <a:solidFill>
                  <a:srgbClr val="0000FF"/>
                </a:solidFill>
                <a:latin typeface="Calibri" pitchFamily="34" charset="0"/>
                <a:cs typeface="B Zar" pitchFamily="2" charset="-78"/>
              </a:rPr>
              <a:t>6- بیولوژی مولکولی </a:t>
            </a:r>
            <a:r>
              <a:rPr lang="en-US">
                <a:solidFill>
                  <a:srgbClr val="0000FF"/>
                </a:solidFill>
                <a:latin typeface="Calibri" pitchFamily="34" charset="0"/>
                <a:cs typeface="B Zar" pitchFamily="2" charset="-78"/>
              </a:rPr>
              <a:t>Molecular Biology</a:t>
            </a:r>
            <a:r>
              <a:rPr lang="fa-IR" sz="2000">
                <a:latin typeface="Calibri" pitchFamily="34" charset="0"/>
                <a:cs typeface="B Zar" pitchFamily="2" charset="-78"/>
              </a:rPr>
              <a:t>- هر مقدار دو گونه نزدیک تر باشند، </a:t>
            </a:r>
            <a:r>
              <a:rPr lang="en-US" sz="2000">
                <a:latin typeface="Calibri" pitchFamily="34" charset="0"/>
                <a:cs typeface="B Zar" pitchFamily="2" charset="-78"/>
              </a:rPr>
              <a:t>DNA</a:t>
            </a:r>
            <a:r>
              <a:rPr lang="fa-IR" sz="2000">
                <a:latin typeface="Calibri" pitchFamily="34" charset="0"/>
                <a:cs typeface="B Zar" pitchFamily="2" charset="-78"/>
              </a:rPr>
              <a:t> و پروتئین آن ها نیز باید مشابه باشد.</a:t>
            </a:r>
          </a:p>
          <a:p>
            <a:pPr marL="1257300" lvl="2" indent="-342900" algn="just">
              <a:buFont typeface="Arial" pitchFamily="34" charset="0"/>
              <a:buChar char="•"/>
            </a:pPr>
            <a:r>
              <a:rPr lang="en-US" sz="2000">
                <a:latin typeface="Calibri" pitchFamily="34" charset="0"/>
                <a:cs typeface="B Zar" pitchFamily="2" charset="-78"/>
              </a:rPr>
              <a:t>Human , Chimpanzee     : %2.5</a:t>
            </a:r>
          </a:p>
          <a:p>
            <a:pPr marL="1257300" lvl="2" indent="-342900" algn="just">
              <a:buFont typeface="Arial" pitchFamily="34" charset="0"/>
              <a:buChar char="•"/>
            </a:pPr>
            <a:r>
              <a:rPr lang="en-US" sz="2000">
                <a:latin typeface="Calibri" pitchFamily="34" charset="0"/>
                <a:cs typeface="B Zar" pitchFamily="2" charset="-78"/>
              </a:rPr>
              <a:t>Human , Gibbon              : %5.11</a:t>
            </a:r>
          </a:p>
          <a:p>
            <a:pPr marL="1257300" lvl="2" indent="-342900" algn="just">
              <a:buFont typeface="Arial" pitchFamily="34" charset="0"/>
              <a:buChar char="•"/>
            </a:pPr>
            <a:r>
              <a:rPr lang="en-US" sz="2000">
                <a:latin typeface="Calibri" pitchFamily="34" charset="0"/>
                <a:cs typeface="B Zar" pitchFamily="2" charset="-78"/>
              </a:rPr>
              <a:t>Human , Green monkey : %9</a:t>
            </a:r>
            <a:endParaRPr lang="en-US">
              <a:latin typeface="Calibri" pitchFamily="34" charset="0"/>
            </a:endParaRPr>
          </a:p>
        </p:txBody>
      </p:sp>
      <p:sp>
        <p:nvSpPr>
          <p:cNvPr id="17412" name="Rectangle 1"/>
          <p:cNvSpPr>
            <a:spLocks noChangeArrowheads="1"/>
          </p:cNvSpPr>
          <p:nvPr/>
        </p:nvSpPr>
        <p:spPr bwMode="auto">
          <a:xfrm>
            <a:off x="0" y="2286000"/>
            <a:ext cx="9144000" cy="1754188"/>
          </a:xfrm>
          <a:prstGeom prst="rect">
            <a:avLst/>
          </a:prstGeom>
          <a:noFill/>
          <a:ln w="9525">
            <a:noFill/>
            <a:miter lim="800000"/>
            <a:headEnd/>
            <a:tailEnd/>
          </a:ln>
        </p:spPr>
        <p:txBody>
          <a:bodyPr anchor="ctr">
            <a:spAutoFit/>
          </a:bodyPr>
          <a:lstStyle/>
          <a:p>
            <a:pPr>
              <a:tabLst>
                <a:tab pos="784225" algn="l"/>
              </a:tabLst>
            </a:pPr>
            <a:r>
              <a:rPr lang="en-US" b="1">
                <a:latin typeface="Calibri" pitchFamily="34" charset="0"/>
                <a:ea typeface="Calibri" pitchFamily="34" charset="0"/>
                <a:cs typeface="Calibri" pitchFamily="34" charset="0"/>
              </a:rPr>
              <a:t>Macro-evolution </a:t>
            </a:r>
            <a:r>
              <a:rPr lang="en-US">
                <a:latin typeface="Calibri" pitchFamily="34" charset="0"/>
                <a:ea typeface="Calibri" pitchFamily="34" charset="0"/>
                <a:cs typeface="Calibri" pitchFamily="34" charset="0"/>
              </a:rPr>
              <a:t>is evolution on a grand scale; it is large evolutionary change such as the evolution of new species from a common ancestor or the evolution of one species into two. The modern camel, for example, evolved over 65 million years from a small ancestor that was not much larger than a rabbit.</a:t>
            </a:r>
            <a:endParaRPr lang="en-US"/>
          </a:p>
          <a:p>
            <a:pPr eaLnBrk="0" hangingPunct="0">
              <a:tabLst>
                <a:tab pos="784225" algn="l"/>
              </a:tabLst>
            </a:pPr>
            <a:r>
              <a:rPr lang="en-US" b="1">
                <a:latin typeface="Calibri" pitchFamily="34" charset="0"/>
                <a:ea typeface="Calibri" pitchFamily="34" charset="0"/>
                <a:cs typeface="Calibri" pitchFamily="34" charset="0"/>
              </a:rPr>
              <a:t>Micro-evolution </a:t>
            </a:r>
            <a:r>
              <a:rPr lang="en-US">
                <a:latin typeface="Calibri" pitchFamily="34" charset="0"/>
                <a:ea typeface="Calibri" pitchFamily="34" charset="0"/>
                <a:cs typeface="Calibri" pitchFamily="34" charset="0"/>
              </a:rPr>
              <a:t>is the change in the gene frequencies within a population over time. It is evolution </a:t>
            </a:r>
            <a:r>
              <a:rPr lang="en-US" i="1">
                <a:latin typeface="Calibri" pitchFamily="34" charset="0"/>
                <a:ea typeface="Calibri" pitchFamily="34" charset="0"/>
                <a:cs typeface="Calibri" pitchFamily="34" charset="0"/>
              </a:rPr>
              <a:t>within </a:t>
            </a:r>
            <a:r>
              <a:rPr lang="en-US">
                <a:latin typeface="Calibri" pitchFamily="34" charset="0"/>
                <a:ea typeface="Calibri" pitchFamily="34" charset="0"/>
                <a:cs typeface="Calibri" pitchFamily="34" charset="0"/>
              </a:rPr>
              <a:t>a species, or evolution on a small scale.</a:t>
            </a:r>
            <a:endParaRPr lang="en-US"/>
          </a:p>
        </p:txBody>
      </p:sp>
      <p:pic>
        <p:nvPicPr>
          <p:cNvPr id="17413" name="Picture 4"/>
          <p:cNvPicPr>
            <a:picLocks noChangeAspect="1" noChangeArrowheads="1"/>
          </p:cNvPicPr>
          <p:nvPr/>
        </p:nvPicPr>
        <p:blipFill>
          <a:blip r:embed="rId2"/>
          <a:srcRect/>
          <a:stretch>
            <a:fillRect/>
          </a:stretch>
        </p:blipFill>
        <p:spPr bwMode="auto">
          <a:xfrm>
            <a:off x="3276600" y="4038600"/>
            <a:ext cx="4800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0D03FD-A7B2-4892-B425-E980FE2F1395}" type="slidenum">
              <a:rPr lang="en-US"/>
              <a:pPr>
                <a:defRPr/>
              </a:pPr>
              <a:t>17</a:t>
            </a:fld>
            <a:endParaRPr lang="en-US"/>
          </a:p>
        </p:txBody>
      </p:sp>
      <p:sp>
        <p:nvSpPr>
          <p:cNvPr id="4" name="TextBox 3"/>
          <p:cNvSpPr txBox="1"/>
          <p:nvPr/>
        </p:nvSpPr>
        <p:spPr>
          <a:xfrm>
            <a:off x="0" y="0"/>
            <a:ext cx="9144000" cy="1846263"/>
          </a:xfrm>
          <a:prstGeom prst="rect">
            <a:avLst/>
          </a:prstGeom>
          <a:noFill/>
        </p:spPr>
        <p:txBody>
          <a:bodyPr rtlCol="1">
            <a:spAutoFit/>
          </a:bodyPr>
          <a:lstStyle/>
          <a:p>
            <a:pPr algn="just" rtl="1" fontAlgn="auto">
              <a:spcBef>
                <a:spcPts val="0"/>
              </a:spcBef>
              <a:spcAft>
                <a:spcPts val="0"/>
              </a:spcAft>
              <a:defRPr/>
            </a:pPr>
            <a:r>
              <a:rPr lang="fa-IR" sz="2400" dirty="0">
                <a:latin typeface="+mn-lt"/>
                <a:cs typeface="B Zar" pitchFamily="2" charset="-78"/>
              </a:rPr>
              <a:t>عوامل موثر بر </a:t>
            </a:r>
            <a:r>
              <a:rPr lang="fa-IR" sz="2400" dirty="0">
                <a:solidFill>
                  <a:srgbClr val="0000FF"/>
                </a:solidFill>
                <a:latin typeface="+mn-lt"/>
                <a:cs typeface="B Zar" pitchFamily="2" charset="-78"/>
              </a:rPr>
              <a:t>تکامل یا تغییر در یک جمعیت </a:t>
            </a:r>
            <a:r>
              <a:rPr lang="fa-IR" sz="2000" dirty="0">
                <a:latin typeface="+mn-lt"/>
                <a:cs typeface="B Zar" pitchFamily="2" charset="-78"/>
              </a:rPr>
              <a:t>(</a:t>
            </a:r>
            <a:r>
              <a:rPr lang="en-US" sz="2000" dirty="0">
                <a:latin typeface="+mn-lt"/>
                <a:cs typeface="B Zar" pitchFamily="2" charset="-78"/>
              </a:rPr>
              <a:t>Microevolution</a:t>
            </a:r>
            <a:r>
              <a:rPr lang="fa-IR" sz="2000" dirty="0">
                <a:latin typeface="+mn-lt"/>
                <a:cs typeface="B Zar" pitchFamily="2" charset="-78"/>
              </a:rPr>
              <a:t>):</a:t>
            </a:r>
          </a:p>
          <a:p>
            <a:pPr algn="just" rtl="1" fontAlgn="auto">
              <a:spcBef>
                <a:spcPts val="0"/>
              </a:spcBef>
              <a:spcAft>
                <a:spcPts val="1200"/>
              </a:spcAft>
              <a:defRPr/>
            </a:pPr>
            <a:endParaRPr lang="fa-IR" sz="2000" dirty="0">
              <a:latin typeface="+mn-lt"/>
              <a:cs typeface="B Zar" pitchFamily="2" charset="-78"/>
            </a:endParaRPr>
          </a:p>
          <a:p>
            <a:pPr marL="342900" indent="-342900" algn="r" rtl="1" fontAlgn="auto">
              <a:spcBef>
                <a:spcPts val="0"/>
              </a:spcBef>
              <a:spcAft>
                <a:spcPts val="1200"/>
              </a:spcAft>
              <a:defRPr/>
            </a:pPr>
            <a:r>
              <a:rPr lang="en-US" sz="2000" dirty="0">
                <a:solidFill>
                  <a:srgbClr val="0000FF"/>
                </a:solidFill>
                <a:latin typeface="+mn-lt"/>
                <a:cs typeface="B Zar" pitchFamily="2" charset="-78"/>
              </a:rPr>
              <a:t>Genetic Drift</a:t>
            </a:r>
            <a:r>
              <a:rPr lang="fa-IR" sz="2000" dirty="0">
                <a:solidFill>
                  <a:srgbClr val="0000FF"/>
                </a:solidFill>
                <a:latin typeface="+mn-lt"/>
                <a:cs typeface="B Zar" pitchFamily="2" charset="-78"/>
              </a:rPr>
              <a:t> </a:t>
            </a:r>
            <a:r>
              <a:rPr lang="fa-IR" sz="2000" dirty="0">
                <a:latin typeface="+mn-lt"/>
                <a:cs typeface="B Zar" pitchFamily="2" charset="-78"/>
              </a:rPr>
              <a:t>(رانده شدن ژنتیکی): تغییرات تصادفی در فراوانی ژنی از یک نسل به نسل دیگر در جوامع کوچک. عواملی که با عث کوچک شدن جمعیت ها می شوند:</a:t>
            </a:r>
            <a:br>
              <a:rPr lang="fa-IR" sz="2000" dirty="0">
                <a:latin typeface="+mn-lt"/>
                <a:cs typeface="B Zar" pitchFamily="2" charset="-78"/>
              </a:rPr>
            </a:br>
            <a:r>
              <a:rPr lang="fa-IR" sz="2000" dirty="0">
                <a:latin typeface="+mn-lt"/>
                <a:cs typeface="B Zar" pitchFamily="2" charset="-78"/>
              </a:rPr>
              <a:t>*:زلزله ها – سیل ها- آتش سوزی ها و غیره</a:t>
            </a:r>
            <a:endParaRPr lang="en-US" sz="2000" dirty="0">
              <a:latin typeface="+mn-lt"/>
              <a:cs typeface="B Zar" pitchFamily="2" charset="-78"/>
            </a:endParaRPr>
          </a:p>
        </p:txBody>
      </p:sp>
      <p:sp>
        <p:nvSpPr>
          <p:cNvPr id="18436" name="Rectangle 1"/>
          <p:cNvSpPr>
            <a:spLocks noChangeArrowheads="1"/>
          </p:cNvSpPr>
          <p:nvPr/>
        </p:nvSpPr>
        <p:spPr bwMode="auto">
          <a:xfrm>
            <a:off x="228600" y="1752600"/>
            <a:ext cx="8915400" cy="4708525"/>
          </a:xfrm>
          <a:prstGeom prst="rect">
            <a:avLst/>
          </a:prstGeom>
          <a:noFill/>
          <a:ln w="9525">
            <a:noFill/>
            <a:miter lim="800000"/>
            <a:headEnd/>
            <a:tailEnd/>
          </a:ln>
        </p:spPr>
        <p:txBody>
          <a:bodyPr anchor="ctr">
            <a:spAutoFit/>
          </a:bodyPr>
          <a:lstStyle/>
          <a:p>
            <a:pPr>
              <a:tabLst>
                <a:tab pos="2038350" algn="l"/>
              </a:tabLst>
            </a:pPr>
            <a:r>
              <a:rPr lang="en-US" sz="2000">
                <a:latin typeface="Calibri" pitchFamily="34" charset="0"/>
                <a:ea typeface="Calibri" pitchFamily="34" charset="0"/>
                <a:cs typeface="Calibri" pitchFamily="34" charset="0"/>
              </a:rPr>
              <a:t>In small populations, the frequencies of particular alleles can be changed drastically by chance alone. This is called </a:t>
            </a:r>
            <a:r>
              <a:rPr lang="en-US" sz="2000" b="1">
                <a:latin typeface="Calibri" pitchFamily="34" charset="0"/>
                <a:ea typeface="Calibri" pitchFamily="34" charset="0"/>
                <a:cs typeface="Calibri" pitchFamily="34" charset="0"/>
              </a:rPr>
              <a:t>genetic drift</a:t>
            </a:r>
            <a:r>
              <a:rPr lang="en-US" sz="2000">
                <a:latin typeface="Calibri" pitchFamily="34" charset="0"/>
                <a:ea typeface="Calibri" pitchFamily="34" charset="0"/>
                <a:cs typeface="Calibri" pitchFamily="34" charset="0"/>
              </a:rPr>
              <a:t>.</a:t>
            </a:r>
            <a:endParaRPr lang="en-US" sz="2000">
              <a:ea typeface="Arial" pitchFamily="34" charset="0"/>
            </a:endParaRPr>
          </a:p>
          <a:p>
            <a:pPr eaLnBrk="0" hangingPunct="0">
              <a:tabLst>
                <a:tab pos="2038350" algn="l"/>
              </a:tabLst>
            </a:pPr>
            <a:r>
              <a:rPr lang="en-US" sz="2000" b="1">
                <a:solidFill>
                  <a:srgbClr val="0000F3"/>
                </a:solidFill>
                <a:latin typeface="Calibri" pitchFamily="34" charset="0"/>
                <a:ea typeface="Calibri" pitchFamily="34" charset="0"/>
                <a:cs typeface="Calibri" pitchFamily="34" charset="0"/>
              </a:rPr>
              <a:t>The Bottleneck Effect</a:t>
            </a:r>
            <a:endParaRPr lang="en-US" sz="2000"/>
          </a:p>
          <a:p>
            <a:pPr eaLnBrk="0" hangingPunct="0">
              <a:tabLst>
                <a:tab pos="2038350" algn="l"/>
              </a:tabLst>
            </a:pPr>
            <a:r>
              <a:rPr lang="en-US" sz="2000">
                <a:solidFill>
                  <a:srgbClr val="000000"/>
                </a:solidFill>
                <a:latin typeface="Calibri" pitchFamily="34" charset="0"/>
                <a:ea typeface="Calibri" pitchFamily="34" charset="0"/>
                <a:cs typeface="Calibri" pitchFamily="34" charset="0"/>
              </a:rPr>
              <a:t>Populations can be subject to near extinction as a result of natural disasters such as earthquakes, floods, or fires, or of human interferences such as overhunting or habitat destruction. The surviving population is unlikely to represent the gene pool</a:t>
            </a:r>
            <a:endParaRPr lang="en-US" sz="2000"/>
          </a:p>
          <a:p>
            <a:pPr eaLnBrk="0" hangingPunct="0">
              <a:tabLst>
                <a:tab pos="2038350" algn="l"/>
              </a:tabLst>
            </a:pPr>
            <a:r>
              <a:rPr lang="en-US" sz="2000">
                <a:solidFill>
                  <a:srgbClr val="000000"/>
                </a:solidFill>
                <a:latin typeface="Calibri" pitchFamily="34" charset="0"/>
                <a:ea typeface="Calibri" pitchFamily="34" charset="0"/>
                <a:cs typeface="Calibri" pitchFamily="34" charset="0"/>
              </a:rPr>
              <a:t>of the original population. The </a:t>
            </a:r>
            <a:r>
              <a:rPr lang="en-US" sz="2000" b="1">
                <a:solidFill>
                  <a:srgbClr val="000000"/>
                </a:solidFill>
                <a:latin typeface="Calibri" pitchFamily="34" charset="0"/>
                <a:ea typeface="Calibri" pitchFamily="34" charset="0"/>
                <a:cs typeface="Calibri" pitchFamily="34" charset="0"/>
              </a:rPr>
              <a:t>bottleneck effect </a:t>
            </a:r>
            <a:r>
              <a:rPr lang="en-US" sz="2000">
                <a:solidFill>
                  <a:srgbClr val="000000"/>
                </a:solidFill>
                <a:latin typeface="Calibri" pitchFamily="34" charset="0"/>
                <a:ea typeface="Calibri" pitchFamily="34" charset="0"/>
                <a:cs typeface="Calibri" pitchFamily="34" charset="0"/>
              </a:rPr>
              <a:t>is a situation in which, as a result of chance, certain alleles are overrepresented and others are underrepresented (or even absent) in the reduced population. Genetic drift then follows and the genetic</a:t>
            </a:r>
            <a:endParaRPr lang="en-US" sz="2000"/>
          </a:p>
          <a:p>
            <a:pPr eaLnBrk="0" hangingPunct="0">
              <a:tabLst>
                <a:tab pos="2038350" algn="l"/>
              </a:tabLst>
            </a:pPr>
            <a:r>
              <a:rPr lang="en-US" sz="2000">
                <a:solidFill>
                  <a:srgbClr val="000000"/>
                </a:solidFill>
                <a:latin typeface="Calibri" pitchFamily="34" charset="0"/>
                <a:ea typeface="Calibri" pitchFamily="34" charset="0"/>
                <a:cs typeface="Calibri" pitchFamily="34" charset="0"/>
              </a:rPr>
              <a:t>variation in the surviving population is reduced.</a:t>
            </a:r>
            <a:endParaRPr lang="en-US" sz="2000"/>
          </a:p>
          <a:p>
            <a:pPr eaLnBrk="0" hangingPunct="0">
              <a:tabLst>
                <a:tab pos="2038350" algn="l"/>
              </a:tabLst>
            </a:pPr>
            <a:r>
              <a:rPr lang="en-US" sz="2000" b="1">
                <a:solidFill>
                  <a:srgbClr val="0000F3"/>
                </a:solidFill>
                <a:latin typeface="Calibri" pitchFamily="34" charset="0"/>
                <a:ea typeface="Calibri" pitchFamily="34" charset="0"/>
                <a:cs typeface="Calibri" pitchFamily="34" charset="0"/>
              </a:rPr>
              <a:t>The Founder Effect</a:t>
            </a:r>
            <a:endParaRPr lang="en-US" sz="2000"/>
          </a:p>
          <a:p>
            <a:pPr eaLnBrk="0" hangingPunct="0">
              <a:tabLst>
                <a:tab pos="2038350" algn="l"/>
              </a:tabLst>
            </a:pPr>
            <a:r>
              <a:rPr lang="en-US" sz="2000">
                <a:solidFill>
                  <a:srgbClr val="000000"/>
                </a:solidFill>
                <a:latin typeface="Calibri" pitchFamily="34" charset="0"/>
                <a:ea typeface="Calibri" pitchFamily="34" charset="0"/>
                <a:cs typeface="Calibri" pitchFamily="34" charset="0"/>
              </a:rPr>
              <a:t>When a small number of individuals colonize a new area, chances are high that they do not contain all the genes represented in the parent population. The change in allele frequencies that result in this new population is called the </a:t>
            </a:r>
            <a:r>
              <a:rPr lang="en-US" sz="2000" b="1">
                <a:solidFill>
                  <a:srgbClr val="000000"/>
                </a:solidFill>
                <a:latin typeface="Calibri" pitchFamily="34" charset="0"/>
                <a:ea typeface="Calibri" pitchFamily="34" charset="0"/>
                <a:cs typeface="Calibri" pitchFamily="34" charset="0"/>
              </a:rPr>
              <a:t>founder effect</a:t>
            </a:r>
            <a:r>
              <a:rPr lang="en-US" sz="2000">
                <a:solidFill>
                  <a:srgbClr val="000000"/>
                </a:solidFill>
                <a:latin typeface="Calibri" pitchFamily="34" charset="0"/>
                <a:ea typeface="Calibri" pitchFamily="34" charset="0"/>
                <a:cs typeface="Calibri" pitchFamily="34" charset="0"/>
              </a:rPr>
              <a:t>. The</a:t>
            </a:r>
            <a:endParaRPr lang="en-US" sz="2000"/>
          </a:p>
          <a:p>
            <a:pPr eaLnBrk="0" hangingPunct="0">
              <a:tabLst>
                <a:tab pos="2038350" algn="l"/>
              </a:tabLst>
            </a:pPr>
            <a:r>
              <a:rPr lang="en-US" sz="2000">
                <a:solidFill>
                  <a:srgbClr val="000000"/>
                </a:solidFill>
                <a:latin typeface="Calibri" pitchFamily="34" charset="0"/>
                <a:ea typeface="Calibri" pitchFamily="34" charset="0"/>
                <a:cs typeface="Calibri" pitchFamily="34" charset="0"/>
              </a:rPr>
              <a:t>particular alleles carried by these founders are dictated by chance only.</a:t>
            </a:r>
            <a:endParaRPr 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99F42E-5ACA-40FD-86C2-4CD6B0175B8B}" type="slidenum">
              <a:rPr lang="en-US"/>
              <a:pPr>
                <a:defRPr/>
              </a:pPr>
              <a:t>18</a:t>
            </a:fld>
            <a:endParaRPr lang="en-US"/>
          </a:p>
        </p:txBody>
      </p:sp>
      <p:pic>
        <p:nvPicPr>
          <p:cNvPr id="19459" name="Picture 2"/>
          <p:cNvPicPr>
            <a:picLocks noChangeAspect="1" noChangeArrowheads="1"/>
          </p:cNvPicPr>
          <p:nvPr/>
        </p:nvPicPr>
        <p:blipFill>
          <a:blip r:embed="rId2"/>
          <a:srcRect/>
          <a:stretch>
            <a:fillRect/>
          </a:stretch>
        </p:blipFill>
        <p:spPr bwMode="auto">
          <a:xfrm>
            <a:off x="3962400" y="0"/>
            <a:ext cx="5181600" cy="6858000"/>
          </a:xfrm>
          <a:prstGeom prst="rect">
            <a:avLst/>
          </a:prstGeom>
          <a:noFill/>
          <a:ln w="9525">
            <a:noFill/>
            <a:miter lim="800000"/>
            <a:headEnd/>
            <a:tailEnd/>
          </a:ln>
        </p:spPr>
      </p:pic>
      <p:pic>
        <p:nvPicPr>
          <p:cNvPr id="19460" name="Picture 4" descr="http://biology.unm.edu/ccouncil/Biology_203/Images/PopGen/bottleneck.gif"/>
          <p:cNvPicPr>
            <a:picLocks noChangeAspect="1" noChangeArrowheads="1"/>
          </p:cNvPicPr>
          <p:nvPr/>
        </p:nvPicPr>
        <p:blipFill>
          <a:blip r:embed="rId3"/>
          <a:srcRect/>
          <a:stretch>
            <a:fillRect/>
          </a:stretch>
        </p:blipFill>
        <p:spPr bwMode="auto">
          <a:xfrm>
            <a:off x="0" y="0"/>
            <a:ext cx="3970338" cy="3429000"/>
          </a:xfrm>
          <a:prstGeom prst="rect">
            <a:avLst/>
          </a:prstGeom>
          <a:noFill/>
          <a:ln w="9525">
            <a:noFill/>
            <a:miter lim="800000"/>
            <a:headEnd/>
            <a:tailEnd/>
          </a:ln>
        </p:spPr>
      </p:pic>
      <p:pic>
        <p:nvPicPr>
          <p:cNvPr id="19461" name="Picture 6" descr="http://www.citruscollege.edu/lc/biology/PublishingImages/0305l.jpg"/>
          <p:cNvPicPr>
            <a:picLocks noChangeAspect="1" noChangeArrowheads="1"/>
          </p:cNvPicPr>
          <p:nvPr/>
        </p:nvPicPr>
        <p:blipFill>
          <a:blip r:embed="rId4"/>
          <a:srcRect/>
          <a:stretch>
            <a:fillRect/>
          </a:stretch>
        </p:blipFill>
        <p:spPr bwMode="auto">
          <a:xfrm>
            <a:off x="0" y="3638550"/>
            <a:ext cx="39624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525F934-554F-44B3-8DBA-E23899434A1D}" type="slidenum">
              <a:rPr lang="en-US"/>
              <a:pPr>
                <a:defRPr/>
              </a:pPr>
              <a:t>19</a:t>
            </a:fld>
            <a:endParaRPr lang="en-US"/>
          </a:p>
        </p:txBody>
      </p:sp>
      <p:sp>
        <p:nvSpPr>
          <p:cNvPr id="20483" name="Rectangle 2"/>
          <p:cNvSpPr>
            <a:spLocks noChangeArrowheads="1"/>
          </p:cNvSpPr>
          <p:nvPr/>
        </p:nvSpPr>
        <p:spPr bwMode="auto">
          <a:xfrm>
            <a:off x="304800" y="609600"/>
            <a:ext cx="8686800" cy="4832350"/>
          </a:xfrm>
          <a:prstGeom prst="rect">
            <a:avLst/>
          </a:prstGeom>
          <a:noFill/>
          <a:ln w="9525">
            <a:noFill/>
            <a:miter lim="800000"/>
            <a:headEnd/>
            <a:tailEnd/>
          </a:ln>
        </p:spPr>
        <p:txBody>
          <a:bodyPr>
            <a:spAutoFit/>
          </a:bodyPr>
          <a:lstStyle/>
          <a:p>
            <a:r>
              <a:rPr lang="en-US" sz="2800">
                <a:latin typeface="Calibri" pitchFamily="34" charset="0"/>
              </a:rPr>
              <a:t>Overhunting can result in future generations that have a higher proportion of individuals without the favourable trait. For example, in the 1970s and 1980s, between 10 and 20 percent of all wild elephants in Africa were being killed by ivory poachers each year. Since poachers preferred elephants with large tusks, elephants with smaller tusks were less likely to be killed. Elephants with no tusks were not shot at all. Since that period, elephant watchers and biologists have noticed more and more tuskless elephants in the areas that experienced the most intense poaching pressure.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6172B7-A197-4EF8-A318-83839468C67F}" type="slidenum">
              <a:rPr lang="en-US"/>
              <a:pPr>
                <a:defRPr/>
              </a:pPr>
              <a:t>2</a:t>
            </a:fld>
            <a:endParaRPr lang="en-US"/>
          </a:p>
        </p:txBody>
      </p:sp>
      <p:sp>
        <p:nvSpPr>
          <p:cNvPr id="3075" name="Rectangle 1"/>
          <p:cNvSpPr>
            <a:spLocks noChangeArrowheads="1"/>
          </p:cNvSpPr>
          <p:nvPr/>
        </p:nvSpPr>
        <p:spPr bwMode="auto">
          <a:xfrm>
            <a:off x="685800" y="487363"/>
            <a:ext cx="4876800" cy="2862262"/>
          </a:xfrm>
          <a:prstGeom prst="rect">
            <a:avLst/>
          </a:prstGeom>
          <a:noFill/>
          <a:ln w="9525">
            <a:noFill/>
            <a:miter lim="800000"/>
            <a:headEnd/>
            <a:tailEnd/>
          </a:ln>
        </p:spPr>
        <p:txBody>
          <a:bodyPr anchor="ctr">
            <a:spAutoFit/>
          </a:bodyPr>
          <a:lstStyle/>
          <a:p>
            <a:pPr algn="justLow"/>
            <a:r>
              <a:rPr lang="en-US" sz="2000" b="1">
                <a:solidFill>
                  <a:srgbClr val="0000FF"/>
                </a:solidFill>
                <a:latin typeface="Times New Roman" pitchFamily="18" charset="0"/>
                <a:ea typeface="Calibri" pitchFamily="34" charset="0"/>
                <a:cs typeface="Calibri" pitchFamily="34" charset="0"/>
              </a:rPr>
              <a:t>Textbook:</a:t>
            </a:r>
            <a:r>
              <a:rPr lang="en-US" sz="2000">
                <a:latin typeface="Times New Roman" pitchFamily="18" charset="0"/>
                <a:ea typeface="Calibri" pitchFamily="34" charset="0"/>
                <a:cs typeface="Calibri" pitchFamily="34" charset="0"/>
              </a:rPr>
              <a:t> Maybodi A. M. and A.F. Mirlohi. Principles of Genetics. Available in jahad daneshgahi bookstore. </a:t>
            </a:r>
            <a:endParaRPr lang="fa-IR" sz="2000">
              <a:latin typeface="Times New Roman" pitchFamily="18" charset="0"/>
              <a:ea typeface="Times New Roman" pitchFamily="18" charset="0"/>
              <a:cs typeface="Times New Roman" pitchFamily="18" charset="0"/>
            </a:endParaRPr>
          </a:p>
          <a:p>
            <a:pPr algn="justLow"/>
            <a:endParaRPr lang="en-US" sz="2000"/>
          </a:p>
          <a:p>
            <a:pPr algn="justLow" eaLnBrk="0" hangingPunct="0"/>
            <a:r>
              <a:rPr lang="en-US" sz="2000" b="1">
                <a:solidFill>
                  <a:srgbClr val="0000FF"/>
                </a:solidFill>
                <a:latin typeface="Times New Roman" pitchFamily="18" charset="0"/>
                <a:cs typeface="Times New Roman" pitchFamily="18" charset="0"/>
              </a:rPr>
              <a:t>Lab. Manual:</a:t>
            </a:r>
            <a:r>
              <a:rPr lang="en-US" sz="2000">
                <a:solidFill>
                  <a:srgbClr val="0000FF"/>
                </a:solidFill>
                <a:latin typeface="Times New Roman" pitchFamily="18" charset="0"/>
                <a:cs typeface="Times New Roman" pitchFamily="18" charset="0"/>
              </a:rPr>
              <a:t> </a:t>
            </a:r>
            <a:r>
              <a:rPr lang="en-US" sz="2000">
                <a:latin typeface="Times New Roman" pitchFamily="18" charset="0"/>
                <a:cs typeface="Times New Roman" pitchFamily="18" charset="0"/>
              </a:rPr>
              <a:t>Mirlohi, A.F. and A. Ghanati. Problems and Experiments of Genetics. Available in campus bookstore. </a:t>
            </a:r>
            <a:endParaRPr lang="en-US" sz="2000"/>
          </a:p>
          <a:p>
            <a:pPr algn="justLow" eaLnBrk="0" hangingPunct="0"/>
            <a:r>
              <a:rPr lang="en-US" sz="2000">
                <a:latin typeface="Times New Roman" pitchFamily="18" charset="0"/>
                <a:cs typeface="Times New Roman" pitchFamily="18" charset="0"/>
              </a:rPr>
              <a:t>Lists of </a:t>
            </a:r>
            <a:r>
              <a:rPr lang="en-US" sz="2000" u="sng">
                <a:latin typeface="Times New Roman" pitchFamily="18" charset="0"/>
                <a:cs typeface="Times New Roman" pitchFamily="18" charset="0"/>
              </a:rPr>
              <a:t>additional references</a:t>
            </a:r>
            <a:r>
              <a:rPr lang="en-US" sz="2000">
                <a:latin typeface="Times New Roman" pitchFamily="18" charset="0"/>
                <a:cs typeface="Times New Roman" pitchFamily="18" charset="0"/>
              </a:rPr>
              <a:t> will be given in the lab. </a:t>
            </a:r>
            <a:endParaRPr lang="en-US" sz="2000"/>
          </a:p>
        </p:txBody>
      </p:sp>
      <p:sp>
        <p:nvSpPr>
          <p:cNvPr id="3076" name="Rectangle 3"/>
          <p:cNvSpPr>
            <a:spLocks noChangeArrowheads="1"/>
          </p:cNvSpPr>
          <p:nvPr/>
        </p:nvSpPr>
        <p:spPr bwMode="auto">
          <a:xfrm>
            <a:off x="685800" y="3905250"/>
            <a:ext cx="7924800" cy="1323975"/>
          </a:xfrm>
          <a:prstGeom prst="rect">
            <a:avLst/>
          </a:prstGeom>
          <a:noFill/>
          <a:ln w="9525">
            <a:noFill/>
            <a:miter lim="800000"/>
            <a:headEnd/>
            <a:tailEnd/>
          </a:ln>
        </p:spPr>
        <p:txBody>
          <a:bodyPr>
            <a:spAutoFit/>
          </a:bodyPr>
          <a:lstStyle/>
          <a:p>
            <a:r>
              <a:rPr lang="en-US" sz="2000" b="1">
                <a:solidFill>
                  <a:srgbClr val="0000FF"/>
                </a:solidFill>
                <a:latin typeface="Calibri" pitchFamily="34" charset="0"/>
              </a:rPr>
              <a:t>Course requirements &amp; evaluation:</a:t>
            </a:r>
            <a:r>
              <a:rPr lang="en-US" sz="2000">
                <a:solidFill>
                  <a:srgbClr val="0000FF"/>
                </a:solidFill>
                <a:latin typeface="Calibri" pitchFamily="34" charset="0"/>
              </a:rPr>
              <a:t> </a:t>
            </a:r>
            <a:r>
              <a:rPr lang="en-US" sz="2000">
                <a:latin typeface="Calibri" pitchFamily="34" charset="0"/>
              </a:rPr>
              <a:t>Students registered in this course are expected to attend and participate in lecture and laboratory sessions. Evaluation will be based on a </a:t>
            </a:r>
            <a:r>
              <a:rPr lang="en-US" sz="2000" u="sng">
                <a:latin typeface="Calibri" pitchFamily="34" charset="0"/>
              </a:rPr>
              <a:t>midterm exam, a final exam, quizzes, and assignments</a:t>
            </a:r>
            <a:r>
              <a:rPr lang="en-US" sz="2000">
                <a:latin typeface="Calibri" pitchFamily="34" charset="0"/>
              </a:rPr>
              <a:t> given in the lab. and class sessions. </a:t>
            </a:r>
          </a:p>
        </p:txBody>
      </p:sp>
      <p:pic>
        <p:nvPicPr>
          <p:cNvPr id="3077" name="Picture 5" descr="I:\تحقیقاتی\پوستر\raw\pharmcorn1.jpg"/>
          <p:cNvPicPr>
            <a:picLocks noChangeAspect="1" noChangeArrowheads="1"/>
          </p:cNvPicPr>
          <p:nvPr/>
        </p:nvPicPr>
        <p:blipFill>
          <a:blip r:embed="rId3"/>
          <a:srcRect/>
          <a:stretch>
            <a:fillRect/>
          </a:stretch>
        </p:blipFill>
        <p:spPr bwMode="auto">
          <a:xfrm>
            <a:off x="5614988" y="609600"/>
            <a:ext cx="2859087"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53FA7A0-3012-4A86-9417-CC8C8AD9B396}" type="slidenum">
              <a:rPr lang="en-US"/>
              <a:pPr>
                <a:defRPr/>
              </a:pPr>
              <a:t>20</a:t>
            </a:fld>
            <a:endParaRPr lang="en-US"/>
          </a:p>
        </p:txBody>
      </p:sp>
      <p:sp>
        <p:nvSpPr>
          <p:cNvPr id="21507" name="Rectangle 2"/>
          <p:cNvSpPr>
            <a:spLocks noChangeArrowheads="1"/>
          </p:cNvSpPr>
          <p:nvPr/>
        </p:nvSpPr>
        <p:spPr bwMode="auto">
          <a:xfrm>
            <a:off x="1905000" y="228600"/>
            <a:ext cx="6858000" cy="646113"/>
          </a:xfrm>
          <a:prstGeom prst="rect">
            <a:avLst/>
          </a:prstGeom>
          <a:noFill/>
          <a:ln w="9525">
            <a:noFill/>
            <a:miter lim="800000"/>
            <a:headEnd/>
            <a:tailEnd/>
          </a:ln>
        </p:spPr>
        <p:txBody>
          <a:bodyPr>
            <a:spAutoFit/>
          </a:bodyPr>
          <a:lstStyle/>
          <a:p>
            <a:pPr marL="342900" indent="-342900" algn="just" rtl="1">
              <a:spcAft>
                <a:spcPts val="1200"/>
              </a:spcAft>
            </a:pPr>
            <a:r>
              <a:rPr lang="en-US">
                <a:solidFill>
                  <a:srgbClr val="0000FF"/>
                </a:solidFill>
                <a:latin typeface="Calibri" pitchFamily="34" charset="0"/>
                <a:cs typeface="B Zar" pitchFamily="2" charset="-78"/>
              </a:rPr>
              <a:t>Gene Flow</a:t>
            </a:r>
            <a:r>
              <a:rPr lang="fa-IR">
                <a:solidFill>
                  <a:srgbClr val="0000FF"/>
                </a:solidFill>
                <a:latin typeface="Calibri" pitchFamily="34" charset="0"/>
                <a:cs typeface="B Zar" pitchFamily="2" charset="-78"/>
              </a:rPr>
              <a:t> </a:t>
            </a:r>
            <a:r>
              <a:rPr lang="fa-IR">
                <a:latin typeface="Calibri" pitchFamily="34" charset="0"/>
                <a:cs typeface="B Zar" pitchFamily="2" charset="-78"/>
              </a:rPr>
              <a:t> (جریان ژنی): اضافه یا کم شدن آلل ها در یک جمعیت، جمعیت ها را یکنواخت می کند ولیکن جمعیت بوجود آمده با دو جمعیت قبلی فرق دارد.</a:t>
            </a:r>
            <a:endParaRPr lang="en-US">
              <a:latin typeface="Calibri" pitchFamily="34" charset="0"/>
              <a:cs typeface="B Zar" pitchFamily="2" charset="-78"/>
            </a:endParaRPr>
          </a:p>
        </p:txBody>
      </p:sp>
      <p:pic>
        <p:nvPicPr>
          <p:cNvPr id="21508" name="Picture 2" descr="http://evolution.berkeley.edu/evosite/evo101/images/geneflow_beetles.gif"/>
          <p:cNvPicPr>
            <a:picLocks noChangeAspect="1" noChangeArrowheads="1"/>
          </p:cNvPicPr>
          <p:nvPr/>
        </p:nvPicPr>
        <p:blipFill>
          <a:blip r:embed="rId2"/>
          <a:srcRect/>
          <a:stretch>
            <a:fillRect/>
          </a:stretch>
        </p:blipFill>
        <p:spPr bwMode="auto">
          <a:xfrm>
            <a:off x="4672013" y="1143000"/>
            <a:ext cx="4471987" cy="1797050"/>
          </a:xfrm>
          <a:prstGeom prst="rect">
            <a:avLst/>
          </a:prstGeom>
          <a:noFill/>
          <a:ln w="9525">
            <a:noFill/>
            <a:miter lim="800000"/>
            <a:headEnd/>
            <a:tailEnd/>
          </a:ln>
        </p:spPr>
      </p:pic>
      <p:pic>
        <p:nvPicPr>
          <p:cNvPr id="21509" name="Picture 4" descr="http://ebd10.ebd.csic.es/Dispersal_and_gene_flow_files/shapeimage_2.jpg"/>
          <p:cNvPicPr>
            <a:picLocks noChangeAspect="1" noChangeArrowheads="1"/>
          </p:cNvPicPr>
          <p:nvPr/>
        </p:nvPicPr>
        <p:blipFill>
          <a:blip r:embed="rId3"/>
          <a:srcRect/>
          <a:stretch>
            <a:fillRect/>
          </a:stretch>
        </p:blipFill>
        <p:spPr bwMode="auto">
          <a:xfrm>
            <a:off x="719138" y="3276600"/>
            <a:ext cx="8199437" cy="3429000"/>
          </a:xfrm>
          <a:prstGeom prst="rect">
            <a:avLst/>
          </a:prstGeom>
          <a:noFill/>
          <a:ln w="9525">
            <a:noFill/>
            <a:miter lim="800000"/>
            <a:headEnd/>
            <a:tailEnd/>
          </a:ln>
        </p:spPr>
      </p:pic>
      <p:sp>
        <p:nvSpPr>
          <p:cNvPr id="21510" name="Rectangle 5"/>
          <p:cNvSpPr>
            <a:spLocks noChangeArrowheads="1"/>
          </p:cNvSpPr>
          <p:nvPr/>
        </p:nvSpPr>
        <p:spPr bwMode="auto">
          <a:xfrm>
            <a:off x="0" y="838200"/>
            <a:ext cx="4648200" cy="2308225"/>
          </a:xfrm>
          <a:prstGeom prst="rect">
            <a:avLst/>
          </a:prstGeom>
          <a:noFill/>
          <a:ln w="9525">
            <a:noFill/>
            <a:miter lim="800000"/>
            <a:headEnd/>
            <a:tailEnd/>
          </a:ln>
        </p:spPr>
        <p:txBody>
          <a:bodyPr anchor="ctr">
            <a:spAutoFit/>
          </a:bodyPr>
          <a:lstStyle/>
          <a:p>
            <a:pPr>
              <a:tabLst>
                <a:tab pos="596900" algn="l"/>
              </a:tabLst>
            </a:pPr>
            <a:r>
              <a:rPr lang="en-US" sz="2400">
                <a:latin typeface="Calibri" pitchFamily="34" charset="0"/>
                <a:ea typeface="Calibri" pitchFamily="34" charset="0"/>
                <a:cs typeface="Calibri" pitchFamily="34" charset="0"/>
              </a:rPr>
              <a:t>A windstorm or tornado can</a:t>
            </a:r>
            <a:endParaRPr lang="en-US" sz="2400">
              <a:ea typeface="Arial" pitchFamily="34" charset="0"/>
            </a:endParaRPr>
          </a:p>
          <a:p>
            <a:pPr eaLnBrk="0" hangingPunct="0">
              <a:tabLst>
                <a:tab pos="596900" algn="l"/>
              </a:tabLst>
            </a:pPr>
            <a:r>
              <a:rPr lang="en-US" sz="2400">
                <a:latin typeface="Calibri" pitchFamily="34" charset="0"/>
                <a:ea typeface="Calibri" pitchFamily="34" charset="0"/>
                <a:cs typeface="Calibri" pitchFamily="34" charset="0"/>
              </a:rPr>
              <a:t>deliver new seeds or pollen to a population. This</a:t>
            </a:r>
            <a:r>
              <a:rPr lang="fa-IR" sz="2400">
                <a:latin typeface="Calibri" pitchFamily="34" charset="0"/>
                <a:ea typeface="Melior"/>
                <a:cs typeface="Melior"/>
              </a:rPr>
              <a:t> </a:t>
            </a:r>
            <a:r>
              <a:rPr lang="en-US" sz="2400">
                <a:latin typeface="Calibri" pitchFamily="34" charset="0"/>
                <a:ea typeface="Melior"/>
                <a:cs typeface="Melior"/>
              </a:rPr>
              <a:t>movement of new alleles into a gene pool, and the</a:t>
            </a:r>
            <a:r>
              <a:rPr lang="fa-IR" sz="2400">
                <a:latin typeface="Calibri" pitchFamily="34" charset="0"/>
                <a:ea typeface="Melior"/>
                <a:cs typeface="Melior"/>
              </a:rPr>
              <a:t> </a:t>
            </a:r>
            <a:r>
              <a:rPr lang="en-US" sz="2400">
                <a:latin typeface="Calibri" pitchFamily="34" charset="0"/>
                <a:ea typeface="Melior"/>
                <a:cs typeface="Melior"/>
              </a:rPr>
              <a:t>movement of genes out of a gene pool, is called</a:t>
            </a:r>
            <a:r>
              <a:rPr lang="fa-IR" sz="2400">
                <a:latin typeface="Calibri" pitchFamily="34" charset="0"/>
                <a:ea typeface="Melior"/>
                <a:cs typeface="Melior"/>
              </a:rPr>
              <a:t> </a:t>
            </a:r>
            <a:r>
              <a:rPr lang="en-US" sz="2400" b="1">
                <a:latin typeface="Calibri" pitchFamily="34" charset="0"/>
                <a:ea typeface="Melior-Bold"/>
                <a:cs typeface="Melior-Bold"/>
              </a:rPr>
              <a:t>gene flow</a:t>
            </a:r>
            <a:r>
              <a:rPr lang="en-US" sz="2400">
                <a:latin typeface="Calibri" pitchFamily="34" charset="0"/>
                <a:ea typeface="Melior"/>
                <a:cs typeface="Melior"/>
              </a:rPr>
              <a:t>.</a:t>
            </a: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D7A7FCD-D66D-46A9-924C-7D655A8E8E6D}" type="slidenum">
              <a:rPr lang="en-US"/>
              <a:pPr>
                <a:defRPr/>
              </a:pPr>
              <a:t>21</a:t>
            </a:fld>
            <a:endParaRPr lang="en-US"/>
          </a:p>
        </p:txBody>
      </p:sp>
      <p:sp>
        <p:nvSpPr>
          <p:cNvPr id="22531" name="Rectangle 2"/>
          <p:cNvSpPr>
            <a:spLocks noChangeArrowheads="1"/>
          </p:cNvSpPr>
          <p:nvPr/>
        </p:nvSpPr>
        <p:spPr bwMode="auto">
          <a:xfrm>
            <a:off x="2133600" y="0"/>
            <a:ext cx="6858000" cy="800100"/>
          </a:xfrm>
          <a:prstGeom prst="rect">
            <a:avLst/>
          </a:prstGeom>
          <a:noFill/>
          <a:ln w="9525">
            <a:noFill/>
            <a:miter lim="800000"/>
            <a:headEnd/>
            <a:tailEnd/>
          </a:ln>
        </p:spPr>
        <p:txBody>
          <a:bodyPr>
            <a:spAutoFit/>
          </a:bodyPr>
          <a:lstStyle/>
          <a:p>
            <a:pPr marL="342900" indent="-342900" algn="just" rtl="1">
              <a:spcAft>
                <a:spcPts val="1200"/>
              </a:spcAft>
            </a:pPr>
            <a:endParaRPr lang="fa-IR">
              <a:latin typeface="Calibri" pitchFamily="34" charset="0"/>
              <a:cs typeface="B Zar" pitchFamily="2" charset="-78"/>
            </a:endParaRPr>
          </a:p>
          <a:p>
            <a:pPr marL="342900" indent="-342900" algn="just" rtl="1">
              <a:spcAft>
                <a:spcPts val="1200"/>
              </a:spcAft>
            </a:pPr>
            <a:r>
              <a:rPr lang="en-US">
                <a:solidFill>
                  <a:srgbClr val="0000FF"/>
                </a:solidFill>
                <a:latin typeface="Calibri" pitchFamily="34" charset="0"/>
                <a:cs typeface="B Zar" pitchFamily="2" charset="-78"/>
              </a:rPr>
              <a:t>Assorative mating</a:t>
            </a:r>
            <a:r>
              <a:rPr lang="fa-IR">
                <a:solidFill>
                  <a:srgbClr val="0000FF"/>
                </a:solidFill>
                <a:latin typeface="Calibri" pitchFamily="34" charset="0"/>
                <a:cs typeface="B Zar" pitchFamily="2" charset="-78"/>
              </a:rPr>
              <a:t> </a:t>
            </a:r>
            <a:r>
              <a:rPr lang="fa-IR">
                <a:latin typeface="Calibri" pitchFamily="34" charset="0"/>
                <a:cs typeface="B Zar" pitchFamily="2" charset="-78"/>
              </a:rPr>
              <a:t>(تلاقی های جور شده):  شدت آن خودگشنی است (</a:t>
            </a:r>
            <a:r>
              <a:rPr lang="en-US">
                <a:latin typeface="Calibri" pitchFamily="34" charset="0"/>
                <a:cs typeface="B Zar" pitchFamily="2" charset="-78"/>
              </a:rPr>
              <a:t>Selfing</a:t>
            </a:r>
            <a:r>
              <a:rPr lang="fa-IR">
                <a:latin typeface="Calibri" pitchFamily="34" charset="0"/>
                <a:cs typeface="B Zar" pitchFamily="2" charset="-78"/>
              </a:rPr>
              <a:t>).</a:t>
            </a:r>
          </a:p>
        </p:txBody>
      </p:sp>
      <p:pic>
        <p:nvPicPr>
          <p:cNvPr id="22532" name="Picture 2" descr="http://anthro.palomar.edu/adapt/images/skin_color_range.jpg"/>
          <p:cNvPicPr>
            <a:picLocks noChangeAspect="1" noChangeArrowheads="1"/>
          </p:cNvPicPr>
          <p:nvPr/>
        </p:nvPicPr>
        <p:blipFill>
          <a:blip r:embed="rId2"/>
          <a:srcRect/>
          <a:stretch>
            <a:fillRect/>
          </a:stretch>
        </p:blipFill>
        <p:spPr bwMode="auto">
          <a:xfrm>
            <a:off x="152400" y="838200"/>
            <a:ext cx="5562600" cy="1965325"/>
          </a:xfrm>
          <a:prstGeom prst="rect">
            <a:avLst/>
          </a:prstGeom>
          <a:noFill/>
          <a:ln w="9525">
            <a:noFill/>
            <a:miter lim="800000"/>
            <a:headEnd/>
            <a:tailEnd/>
          </a:ln>
        </p:spPr>
      </p:pic>
      <p:pic>
        <p:nvPicPr>
          <p:cNvPr id="22533" name="Picture 4" descr="http://urbanext.illinois.edu/fruit/images/apple1.jpg"/>
          <p:cNvPicPr>
            <a:picLocks noChangeAspect="1" noChangeArrowheads="1"/>
          </p:cNvPicPr>
          <p:nvPr/>
        </p:nvPicPr>
        <p:blipFill>
          <a:blip r:embed="rId3"/>
          <a:srcRect/>
          <a:stretch>
            <a:fillRect/>
          </a:stretch>
        </p:blipFill>
        <p:spPr bwMode="auto">
          <a:xfrm>
            <a:off x="5867400" y="2895600"/>
            <a:ext cx="2390775" cy="3667125"/>
          </a:xfrm>
          <a:prstGeom prst="rect">
            <a:avLst/>
          </a:prstGeom>
          <a:noFill/>
          <a:ln w="9525">
            <a:noFill/>
            <a:miter lim="800000"/>
            <a:headEnd/>
            <a:tailEnd/>
          </a:ln>
        </p:spPr>
      </p:pic>
      <p:pic>
        <p:nvPicPr>
          <p:cNvPr id="22534" name="Picture 6" descr="http://open.salon.com/blog/stellaa/2008/09/29/files/rice1222748323.gif"/>
          <p:cNvPicPr>
            <a:picLocks noChangeAspect="1" noChangeArrowheads="1"/>
          </p:cNvPicPr>
          <p:nvPr/>
        </p:nvPicPr>
        <p:blipFill>
          <a:blip r:embed="rId4"/>
          <a:srcRect/>
          <a:stretch>
            <a:fillRect/>
          </a:stretch>
        </p:blipFill>
        <p:spPr bwMode="auto">
          <a:xfrm>
            <a:off x="1143000" y="2971800"/>
            <a:ext cx="398145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C1FF6D-941E-4F55-9B84-564A6364CAD3}" type="slidenum">
              <a:rPr lang="en-US"/>
              <a:pPr>
                <a:defRPr/>
              </a:pPr>
              <a:t>22</a:t>
            </a:fld>
            <a:endParaRPr lang="en-US"/>
          </a:p>
        </p:txBody>
      </p:sp>
      <p:sp>
        <p:nvSpPr>
          <p:cNvPr id="23555" name="Rectangle 2"/>
          <p:cNvSpPr>
            <a:spLocks noChangeArrowheads="1"/>
          </p:cNvSpPr>
          <p:nvPr/>
        </p:nvSpPr>
        <p:spPr bwMode="auto">
          <a:xfrm>
            <a:off x="228600" y="228600"/>
            <a:ext cx="8686800" cy="3816350"/>
          </a:xfrm>
          <a:prstGeom prst="rect">
            <a:avLst/>
          </a:prstGeom>
          <a:noFill/>
          <a:ln w="9525">
            <a:noFill/>
            <a:miter lim="800000"/>
            <a:headEnd/>
            <a:tailEnd/>
          </a:ln>
        </p:spPr>
        <p:txBody>
          <a:bodyPr>
            <a:spAutoFit/>
          </a:bodyPr>
          <a:lstStyle/>
          <a:p>
            <a:pPr marL="342900" indent="-342900" algn="just" rtl="1">
              <a:spcAft>
                <a:spcPts val="1200"/>
              </a:spcAft>
            </a:pPr>
            <a:endParaRPr lang="fa-IR" sz="2400">
              <a:latin typeface="Calibri" pitchFamily="34" charset="0"/>
              <a:cs typeface="B Zar" pitchFamily="2" charset="-78"/>
            </a:endParaRPr>
          </a:p>
          <a:p>
            <a:pPr marL="342900" indent="-342900" algn="just" rtl="1">
              <a:spcAft>
                <a:spcPts val="1200"/>
              </a:spcAft>
            </a:pPr>
            <a:r>
              <a:rPr lang="en-US" sz="2400">
                <a:solidFill>
                  <a:srgbClr val="0000FF"/>
                </a:solidFill>
                <a:latin typeface="Calibri" pitchFamily="34" charset="0"/>
                <a:cs typeface="B Zar" pitchFamily="2" charset="-78"/>
              </a:rPr>
              <a:t>Mutation Pressure</a:t>
            </a:r>
            <a:r>
              <a:rPr lang="fa-IR" sz="2400">
                <a:latin typeface="Calibri" pitchFamily="34" charset="0"/>
                <a:cs typeface="B Zar" pitchFamily="2" charset="-78"/>
              </a:rPr>
              <a:t> (فشار موتاسیونی): فشار موتاسیونی تاثیرش در بوجود آوردن تغییر در یک جمعیت نسبت به عوامل دیگر کمتر است.</a:t>
            </a:r>
            <a:endParaRPr lang="en-US" sz="2400">
              <a:latin typeface="Calibri" pitchFamily="34" charset="0"/>
              <a:cs typeface="B Zar" pitchFamily="2" charset="-78"/>
            </a:endParaRPr>
          </a:p>
          <a:p>
            <a:pPr marL="342900" indent="-342900" algn="just" rtl="1">
              <a:spcAft>
                <a:spcPts val="1200"/>
              </a:spcAft>
            </a:pPr>
            <a:r>
              <a:rPr lang="fa-IR" sz="2400">
                <a:latin typeface="Calibri" pitchFamily="34" charset="0"/>
                <a:cs typeface="B Zar" pitchFamily="2" charset="-78"/>
              </a:rPr>
              <a:t>ولی در حالتی که  انتخاب طبیعی به نفع آن موتاسیون باشد، مهم می شود چون نتاج نسل های بعدی با این ژن در جمعیت</a:t>
            </a:r>
            <a:r>
              <a:rPr lang="en-US" sz="2400">
                <a:latin typeface="Calibri" pitchFamily="34" charset="0"/>
                <a:cs typeface="B Zar" pitchFamily="2" charset="-78"/>
              </a:rPr>
              <a:t> </a:t>
            </a:r>
            <a:r>
              <a:rPr lang="fa-IR" sz="2400">
                <a:latin typeface="Calibri" pitchFamily="34" charset="0"/>
                <a:cs typeface="B Zar" pitchFamily="2" charset="-78"/>
              </a:rPr>
              <a:t>زیاد می شوند.</a:t>
            </a:r>
            <a:endParaRPr lang="en-US" sz="2400">
              <a:latin typeface="Calibri" pitchFamily="34" charset="0"/>
              <a:cs typeface="B Zar" pitchFamily="2" charset="-78"/>
            </a:endParaRPr>
          </a:p>
          <a:p>
            <a:pPr marL="342900" indent="-342900" algn="just" rtl="1">
              <a:spcAft>
                <a:spcPts val="1200"/>
              </a:spcAft>
            </a:pPr>
            <a:r>
              <a:rPr lang="fa-IR" sz="2400">
                <a:latin typeface="Calibri" pitchFamily="34" charset="0"/>
                <a:cs typeface="B Zar" pitchFamily="2" charset="-78"/>
              </a:rPr>
              <a:t>مهم ترین و اصلی ترین منبع تنوع ژنتیکی در تکامل موتاسیون است.</a:t>
            </a:r>
          </a:p>
          <a:p>
            <a:pPr marL="342900" indent="-342900" algn="just" rtl="1">
              <a:spcAft>
                <a:spcPts val="1200"/>
              </a:spcAft>
            </a:pPr>
            <a:endParaRPr lang="fa-IR" sz="2400">
              <a:latin typeface="Calibri" pitchFamily="34" charset="0"/>
              <a:cs typeface="B Zar" pitchFamily="2" charset="-78"/>
            </a:endParaRPr>
          </a:p>
          <a:p>
            <a:pPr marL="342900" indent="-342900" algn="just" rtl="1">
              <a:spcAft>
                <a:spcPts val="1200"/>
              </a:spcAft>
            </a:pPr>
            <a:r>
              <a:rPr lang="fa-IR" sz="2400">
                <a:latin typeface="Calibri" pitchFamily="34" charset="0"/>
                <a:cs typeface="B Zar" pitchFamily="2" charset="-78"/>
              </a:rPr>
              <a:t> </a:t>
            </a:r>
            <a:r>
              <a:rPr lang="en-US" sz="2400">
                <a:solidFill>
                  <a:srgbClr val="0000FF"/>
                </a:solidFill>
                <a:latin typeface="Calibri" pitchFamily="34" charset="0"/>
                <a:cs typeface="B Zar" pitchFamily="2" charset="-78"/>
              </a:rPr>
              <a:t>Natural selection</a:t>
            </a:r>
            <a:r>
              <a:rPr lang="fa-IR" sz="2400">
                <a:solidFill>
                  <a:srgbClr val="0000FF"/>
                </a:solidFill>
                <a:latin typeface="Calibri" pitchFamily="34" charset="0"/>
                <a:cs typeface="B Zar" pitchFamily="2" charset="-78"/>
              </a:rPr>
              <a:t> </a:t>
            </a:r>
            <a:r>
              <a:rPr lang="fa-IR" sz="2400">
                <a:latin typeface="Calibri" pitchFamily="34" charset="0"/>
                <a:cs typeface="B Zar" pitchFamily="2" charset="-78"/>
              </a:rPr>
              <a:t>(انتخاب طبیعی)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D7A456-4EE6-419C-913C-8FE5A12ED1B3}" type="slidenum">
              <a:rPr lang="en-US" smtClean="0"/>
              <a:pPr>
                <a:defRPr/>
              </a:pPr>
              <a:t>23</a:t>
            </a:fld>
            <a:endParaRPr lang="en-US"/>
          </a:p>
        </p:txBody>
      </p:sp>
      <p:pic>
        <p:nvPicPr>
          <p:cNvPr id="3" name="Picture 2" descr="hominids2_big.jpg"/>
          <p:cNvPicPr>
            <a:picLocks noChangeAspect="1"/>
          </p:cNvPicPr>
          <p:nvPr/>
        </p:nvPicPr>
        <p:blipFill>
          <a:blip r:embed="rId2"/>
          <a:stretch>
            <a:fillRect/>
          </a:stretch>
        </p:blipFill>
        <p:spPr>
          <a:xfrm>
            <a:off x="304800" y="0"/>
            <a:ext cx="8565135" cy="4038600"/>
          </a:xfrm>
          <a:prstGeom prst="rect">
            <a:avLst/>
          </a:prstGeom>
        </p:spPr>
      </p:pic>
      <p:sp>
        <p:nvSpPr>
          <p:cNvPr id="5" name="Rectangle 1"/>
          <p:cNvSpPr>
            <a:spLocks noChangeArrowheads="1"/>
          </p:cNvSpPr>
          <p:nvPr/>
        </p:nvSpPr>
        <p:spPr bwMode="auto">
          <a:xfrm>
            <a:off x="0" y="4023479"/>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eorgia" pitchFamily="18" charset="0"/>
              </a:rPr>
              <a:t>Images </a:t>
            </a:r>
            <a:r>
              <a:rPr kumimoji="0" lang="en-US" sz="1800" b="0" i="0" u="none" strike="noStrike" cap="none" normalizeH="0" baseline="0" dirty="0" smtClean="0">
                <a:ln>
                  <a:noFill/>
                </a:ln>
                <a:solidFill>
                  <a:schemeClr val="tx1"/>
                </a:solidFill>
                <a:effectLst/>
                <a:latin typeface="Calibri"/>
              </a:rPr>
              <a:t>©</a:t>
            </a:r>
            <a:r>
              <a:rPr kumimoji="0" lang="en-US" sz="1800" b="0" i="0" u="none" strike="noStrike" cap="none" normalizeH="0" baseline="0" dirty="0" smtClean="0">
                <a:ln>
                  <a:noFill/>
                </a:ln>
                <a:solidFill>
                  <a:schemeClr val="tx1"/>
                </a:solidFill>
                <a:effectLst/>
                <a:latin typeface="Georgia" pitchFamily="18" charset="0"/>
              </a:rPr>
              <a:t> 2000 </a:t>
            </a:r>
            <a:r>
              <a:rPr kumimoji="0" lang="en-US" sz="1800" b="0" i="0" u="none" strike="noStrike" cap="none" normalizeH="0" baseline="0" dirty="0" smtClean="0">
                <a:ln>
                  <a:noFill/>
                </a:ln>
                <a:solidFill>
                  <a:schemeClr val="tx1"/>
                </a:solidFill>
                <a:effectLst/>
                <a:latin typeface="Georgia" pitchFamily="18" charset="0"/>
                <a:hlinkClick r:id="rId3"/>
              </a:rPr>
              <a:t>Smithsonian Institution</a:t>
            </a:r>
            <a:r>
              <a:rPr kumimoji="0" lang="en-US" sz="1800" b="0" i="0" u="none" strike="noStrike" cap="none" normalizeH="0" baseline="0" dirty="0" smtClean="0">
                <a:ln>
                  <a:noFill/>
                </a:ln>
                <a:solidFill>
                  <a:schemeClr val="tx1"/>
                </a:solidFill>
                <a:effectLst/>
                <a:latin typeface="Georgia" pitchFamily="18" charset="0"/>
              </a:rPr>
              <a:t>. </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(A) </a:t>
            </a:r>
            <a:r>
              <a:rPr kumimoji="0" lang="en-US" sz="1800" b="0" i="1" u="none" strike="noStrike" cap="none" normalizeH="0" baseline="0" dirty="0" smtClean="0">
                <a:ln>
                  <a:noFill/>
                </a:ln>
                <a:solidFill>
                  <a:schemeClr val="tx1"/>
                </a:solidFill>
                <a:effectLst/>
                <a:latin typeface="Calibri" pitchFamily="34" charset="0"/>
              </a:rPr>
              <a:t>Pan troglodytes</a:t>
            </a:r>
            <a:r>
              <a:rPr kumimoji="0" lang="en-US" sz="1800" b="0" i="0" u="none" strike="noStrike" cap="none" normalizeH="0" baseline="0" dirty="0" smtClean="0">
                <a:ln>
                  <a:noFill/>
                </a:ln>
                <a:solidFill>
                  <a:schemeClr val="tx1"/>
                </a:solidFill>
                <a:effectLst/>
                <a:latin typeface="Calibri" pitchFamily="34" charset="0"/>
              </a:rPr>
              <a:t>, chimpanzee, modern  	(B)</a:t>
            </a:r>
            <a:r>
              <a:rPr kumimoji="0" lang="en-US" sz="1800" b="0" i="1" u="none" strike="noStrike" cap="none" normalizeH="0" baseline="0" dirty="0" smtClean="0">
                <a:ln>
                  <a:noFill/>
                </a:ln>
                <a:solidFill>
                  <a:schemeClr val="tx1"/>
                </a:solidFill>
                <a:effectLst/>
                <a:latin typeface="Calibri" pitchFamily="34" charset="0"/>
                <a:hlinkClick r:id="rId4"/>
              </a:rPr>
              <a:t> Australopithecus </a:t>
            </a:r>
            <a:r>
              <a:rPr kumimoji="0" lang="en-US" sz="1800" b="0" i="1" u="none" strike="noStrike" cap="none" normalizeH="0" baseline="0" dirty="0" err="1" smtClean="0">
                <a:ln>
                  <a:noFill/>
                </a:ln>
                <a:solidFill>
                  <a:schemeClr val="tx1"/>
                </a:solidFill>
                <a:effectLst/>
                <a:latin typeface="Calibri" pitchFamily="34" charset="0"/>
                <a:hlinkClick r:id="rId4"/>
              </a:rPr>
              <a:t>africanus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5"/>
              </a:rPr>
              <a:t>STS 5</a:t>
            </a:r>
            <a:r>
              <a:rPr kumimoji="0" lang="en-US" sz="1800" b="0" i="0" u="none" strike="noStrike" cap="none" normalizeH="0" baseline="0" dirty="0" smtClean="0">
                <a:ln>
                  <a:noFill/>
                </a:ln>
                <a:solidFill>
                  <a:schemeClr val="tx1"/>
                </a:solidFill>
                <a:effectLst/>
                <a:latin typeface="Calibri" pitchFamily="34" charset="0"/>
              </a:rPr>
              <a:t>, 2.6 My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(C) </a:t>
            </a:r>
            <a:r>
              <a:rPr kumimoji="0" lang="en-US" sz="1800" b="0" i="1" u="none" strike="noStrike" cap="none" normalizeH="0" baseline="0" dirty="0" smtClean="0">
                <a:ln>
                  <a:noFill/>
                </a:ln>
                <a:solidFill>
                  <a:schemeClr val="tx1"/>
                </a:solidFill>
                <a:effectLst/>
                <a:latin typeface="Calibri" pitchFamily="34" charset="0"/>
                <a:hlinkClick r:id="rId4"/>
              </a:rPr>
              <a:t>Australopithecus </a:t>
            </a:r>
            <a:r>
              <a:rPr kumimoji="0" lang="en-US" sz="1800" b="0" i="1" u="none" strike="noStrike" cap="none" normalizeH="0" baseline="0" dirty="0" err="1" smtClean="0">
                <a:ln>
                  <a:noFill/>
                </a:ln>
                <a:solidFill>
                  <a:schemeClr val="tx1"/>
                </a:solidFill>
                <a:effectLst/>
                <a:latin typeface="Calibri" pitchFamily="34" charset="0"/>
                <a:hlinkClick r:id="rId4"/>
              </a:rPr>
              <a:t>africanus</a:t>
            </a:r>
            <a:r>
              <a:rPr kumimoji="0" lang="en-US" sz="1800" b="0" i="0" u="none" strike="noStrike" cap="none" normalizeH="0" baseline="0" dirty="0" smtClean="0">
                <a:ln>
                  <a:noFill/>
                </a:ln>
                <a:solidFill>
                  <a:schemeClr val="tx1"/>
                </a:solidFill>
                <a:effectLst/>
                <a:latin typeface="Calibri" pitchFamily="34" charset="0"/>
              </a:rPr>
              <a:t>,  2.5 My	(D) </a:t>
            </a:r>
            <a:r>
              <a:rPr kumimoji="0" lang="en-US" sz="1800" b="0" i="1" u="none" strike="noStrike" cap="none" normalizeH="0" baseline="0" dirty="0" smtClean="0">
                <a:ln>
                  <a:noFill/>
                </a:ln>
                <a:solidFill>
                  <a:schemeClr val="tx1"/>
                </a:solidFill>
                <a:effectLst/>
                <a:latin typeface="Calibri" pitchFamily="34" charset="0"/>
              </a:rPr>
              <a:t>Homo </a:t>
            </a:r>
            <a:r>
              <a:rPr kumimoji="0" lang="en-US" sz="1800" b="0" i="1" u="none" strike="noStrike" cap="none" normalizeH="0" baseline="0" dirty="0" err="1" smtClean="0">
                <a:ln>
                  <a:noFill/>
                </a:ln>
                <a:solidFill>
                  <a:schemeClr val="tx1"/>
                </a:solidFill>
                <a:effectLst/>
                <a:latin typeface="Calibri" pitchFamily="34" charset="0"/>
              </a:rPr>
              <a:t>habilis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6"/>
              </a:rPr>
              <a:t>KNM-ER 1813</a:t>
            </a:r>
            <a:r>
              <a:rPr kumimoji="0" lang="en-US" sz="1800" b="0" i="0" u="none" strike="noStrike" cap="none" normalizeH="0" baseline="0" dirty="0" smtClean="0">
                <a:ln>
                  <a:noFill/>
                </a:ln>
                <a:solidFill>
                  <a:schemeClr val="tx1"/>
                </a:solidFill>
                <a:effectLst/>
                <a:latin typeface="Calibri" pitchFamily="34" charset="0"/>
              </a:rPr>
              <a:t>, 1.9 My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(E) </a:t>
            </a:r>
            <a:r>
              <a:rPr kumimoji="0" lang="en-US" sz="1800" b="0" i="1" u="none" strike="noStrike" cap="none" normalizeH="0" baseline="0" dirty="0" smtClean="0">
                <a:ln>
                  <a:noFill/>
                </a:ln>
                <a:solidFill>
                  <a:srgbClr val="0000FF"/>
                </a:solidFill>
                <a:effectLst/>
                <a:latin typeface="Calibri" pitchFamily="34" charset="0"/>
              </a:rPr>
              <a:t>Homo </a:t>
            </a:r>
            <a:r>
              <a:rPr kumimoji="0" lang="en-US" sz="1800" b="0" i="1" u="none" strike="noStrike" cap="none" normalizeH="0" baseline="0" dirty="0" err="1" smtClean="0">
                <a:ln>
                  <a:noFill/>
                </a:ln>
                <a:solidFill>
                  <a:srgbClr val="0000FF"/>
                </a:solidFill>
                <a:effectLst/>
                <a:latin typeface="Calibri" pitchFamily="34" charset="0"/>
              </a:rPr>
              <a:t>habilis</a:t>
            </a:r>
            <a:r>
              <a:rPr kumimoji="0" lang="en-US" sz="1800" b="0" i="0" u="none" strike="noStrike" cap="none" normalizeH="0" baseline="0" dirty="0" smtClean="0">
                <a:ln>
                  <a:noFill/>
                </a:ln>
                <a:solidFill>
                  <a:schemeClr val="tx1"/>
                </a:solidFill>
                <a:effectLst/>
                <a:latin typeface="Calibri" pitchFamily="34" charset="0"/>
              </a:rPr>
              <a:t>,  1.8 My 			(F) </a:t>
            </a:r>
            <a:r>
              <a:rPr kumimoji="0" lang="en-US" sz="1800" b="0" i="1" u="none" strike="noStrike" cap="none" normalizeH="0" baseline="0" dirty="0" smtClean="0">
                <a:ln>
                  <a:noFill/>
                </a:ln>
                <a:solidFill>
                  <a:schemeClr val="tx1"/>
                </a:solidFill>
                <a:effectLst/>
                <a:latin typeface="Calibri" pitchFamily="34" charset="0"/>
              </a:rPr>
              <a:t>Homo </a:t>
            </a:r>
            <a:r>
              <a:rPr kumimoji="0" lang="en-US" sz="1800" b="0" i="1" u="none" strike="noStrike" cap="none" normalizeH="0" baseline="0" dirty="0" err="1" smtClean="0">
                <a:ln>
                  <a:noFill/>
                </a:ln>
                <a:solidFill>
                  <a:schemeClr val="tx1"/>
                </a:solidFill>
                <a:effectLst/>
                <a:latin typeface="Calibri" pitchFamily="34" charset="0"/>
              </a:rPr>
              <a:t>rudolfensis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7"/>
              </a:rPr>
              <a:t>KNM-ER 1470</a:t>
            </a:r>
            <a:r>
              <a:rPr kumimoji="0" lang="en-US" sz="1800" b="0" i="0" u="none" strike="noStrike" cap="none" normalizeH="0" baseline="0" dirty="0" smtClean="0">
                <a:ln>
                  <a:noFill/>
                </a:ln>
                <a:solidFill>
                  <a:schemeClr val="tx1"/>
                </a:solidFill>
                <a:effectLst/>
                <a:latin typeface="Calibri" pitchFamily="34" charset="0"/>
              </a:rPr>
              <a:t>, 1.8 My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(G) </a:t>
            </a:r>
            <a:r>
              <a:rPr kumimoji="0" lang="en-US" sz="1800" b="0" i="1" u="none" strike="noStrike" cap="none" normalizeH="0" baseline="0" dirty="0" smtClean="0">
                <a:ln>
                  <a:noFill/>
                </a:ln>
                <a:solidFill>
                  <a:schemeClr val="tx1"/>
                </a:solidFill>
                <a:effectLst/>
                <a:latin typeface="Calibri" pitchFamily="34" charset="0"/>
              </a:rPr>
              <a:t>Homo erectus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err="1" smtClean="0">
                <a:ln>
                  <a:noFill/>
                </a:ln>
                <a:solidFill>
                  <a:schemeClr val="tx1"/>
                </a:solidFill>
                <a:effectLst/>
                <a:latin typeface="Calibri" pitchFamily="34" charset="0"/>
                <a:hlinkClick r:id="rId8"/>
              </a:rPr>
              <a:t>Dmanisi</a:t>
            </a:r>
            <a:r>
              <a:rPr kumimoji="0" lang="en-US" sz="1800" b="0" i="0" u="none" strike="noStrike" cap="none" normalizeH="0" baseline="0" dirty="0" smtClean="0">
                <a:ln>
                  <a:noFill/>
                </a:ln>
                <a:solidFill>
                  <a:schemeClr val="tx1"/>
                </a:solidFill>
                <a:effectLst/>
                <a:latin typeface="Calibri" pitchFamily="34" charset="0"/>
                <a:hlinkClick r:id="rId8"/>
              </a:rPr>
              <a:t> cranium </a:t>
            </a:r>
            <a:r>
              <a:rPr kumimoji="0" lang="en-US" sz="1800" b="0" i="0" u="none" strike="noStrike" cap="none" normalizeH="0" baseline="0" dirty="0" smtClean="0">
                <a:ln>
                  <a:noFill/>
                </a:ln>
                <a:solidFill>
                  <a:schemeClr val="tx1"/>
                </a:solidFill>
                <a:effectLst/>
                <a:latin typeface="Calibri" pitchFamily="34" charset="0"/>
              </a:rPr>
              <a:t>1.75 My 	(H) </a:t>
            </a:r>
            <a:r>
              <a:rPr kumimoji="0" lang="en-US" sz="1800" b="0" i="1" u="none" strike="noStrike" cap="none" normalizeH="0" baseline="0" dirty="0" smtClean="0">
                <a:ln>
                  <a:noFill/>
                </a:ln>
                <a:solidFill>
                  <a:schemeClr val="tx1"/>
                </a:solidFill>
                <a:effectLst/>
                <a:latin typeface="Calibri" pitchFamily="34" charset="0"/>
                <a:hlinkClick r:id="rId9"/>
              </a:rPr>
              <a:t>Homo </a:t>
            </a:r>
            <a:r>
              <a:rPr kumimoji="0" lang="en-US" sz="1800" b="0" i="1" u="none" strike="noStrike" cap="none" normalizeH="0" baseline="0" dirty="0" err="1" smtClean="0">
                <a:ln>
                  <a:noFill/>
                </a:ln>
                <a:solidFill>
                  <a:schemeClr val="tx1"/>
                </a:solidFill>
                <a:effectLst/>
                <a:latin typeface="Calibri" pitchFamily="34" charset="0"/>
                <a:hlinkClick r:id="rId9"/>
              </a:rPr>
              <a:t>ergaster</a:t>
            </a:r>
            <a:r>
              <a:rPr kumimoji="0" lang="en-US" sz="1800" b="0" i="0" u="none" strike="noStrike" cap="none" normalizeH="0" baseline="0" dirty="0" smtClean="0">
                <a:ln>
                  <a:noFill/>
                </a:ln>
                <a:solidFill>
                  <a:schemeClr val="tx1"/>
                </a:solidFill>
                <a:effectLst/>
                <a:latin typeface="Calibri" pitchFamily="34" charset="0"/>
              </a:rPr>
              <a:t> (early </a:t>
            </a:r>
            <a:r>
              <a:rPr kumimoji="0" lang="en-US" sz="1800" b="0" i="1" u="none" strike="noStrike" cap="none" normalizeH="0" baseline="0" dirty="0" smtClean="0">
                <a:ln>
                  <a:noFill/>
                </a:ln>
                <a:solidFill>
                  <a:schemeClr val="tx1"/>
                </a:solidFill>
                <a:effectLst/>
                <a:latin typeface="Calibri" pitchFamily="34" charset="0"/>
              </a:rPr>
              <a:t>H. erectus</a:t>
            </a:r>
            <a:r>
              <a:rPr kumimoji="0" lang="en-US" sz="1800" b="0" i="0" u="none" strike="noStrike" cap="none" normalizeH="0" baseline="0" dirty="0" smtClean="0">
                <a:ln>
                  <a:noFill/>
                </a:ln>
                <a:solidFill>
                  <a:schemeClr val="tx1"/>
                </a:solidFill>
                <a:effectLst/>
                <a:latin typeface="Calibri" pitchFamily="34" charset="0"/>
              </a:rPr>
              <a:t>), 1.75 My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(I) </a:t>
            </a:r>
            <a:r>
              <a:rPr kumimoji="0" lang="en-US" sz="1800" b="0" i="1" u="none" strike="noStrike" cap="none" normalizeH="0" baseline="0" dirty="0" smtClean="0">
                <a:ln>
                  <a:noFill/>
                </a:ln>
                <a:solidFill>
                  <a:srgbClr val="0000FF"/>
                </a:solidFill>
                <a:effectLst/>
                <a:latin typeface="Calibri" pitchFamily="34" charset="0"/>
              </a:rPr>
              <a:t>Homo </a:t>
            </a:r>
            <a:r>
              <a:rPr kumimoji="0" lang="en-US" sz="1800" b="0" i="1" u="none" strike="noStrike" cap="none" normalizeH="0" baseline="0" dirty="0" err="1" smtClean="0">
                <a:ln>
                  <a:noFill/>
                </a:ln>
                <a:solidFill>
                  <a:srgbClr val="0000FF"/>
                </a:solidFill>
                <a:effectLst/>
                <a:latin typeface="Calibri" pitchFamily="34" charset="0"/>
              </a:rPr>
              <a:t>heidelbergensis</a:t>
            </a:r>
            <a:r>
              <a:rPr kumimoji="0" lang="en-US" sz="1800" b="0" i="0" u="none" strike="noStrike" cap="none" normalizeH="0" baseline="0" dirty="0" smtClean="0">
                <a:ln>
                  <a:noFill/>
                </a:ln>
                <a:solidFill>
                  <a:schemeClr val="tx1"/>
                </a:solidFill>
                <a:effectLst/>
                <a:latin typeface="Calibri" pitchFamily="34" charset="0"/>
              </a:rPr>
              <a:t>, 125,000 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(J) </a:t>
            </a:r>
            <a:r>
              <a:rPr kumimoji="0" lang="en-US" sz="1800" b="0" i="1" u="none" strike="noStrike" cap="none" normalizeH="0" baseline="0" dirty="0" smtClean="0">
                <a:ln>
                  <a:noFill/>
                </a:ln>
                <a:solidFill>
                  <a:schemeClr val="tx1"/>
                </a:solidFill>
                <a:effectLst/>
                <a:latin typeface="Calibri" pitchFamily="34" charset="0"/>
                <a:hlinkClick r:id="rId10"/>
              </a:rPr>
              <a:t>Homo sapiens </a:t>
            </a:r>
            <a:r>
              <a:rPr kumimoji="0" lang="en-US" sz="1800" b="0" i="1" u="none" strike="noStrike" cap="none" normalizeH="0" baseline="0" dirty="0" err="1" smtClean="0">
                <a:ln>
                  <a:noFill/>
                </a:ln>
                <a:solidFill>
                  <a:schemeClr val="tx1"/>
                </a:solidFill>
                <a:effectLst/>
                <a:latin typeface="Calibri" pitchFamily="34" charset="0"/>
                <a:hlinkClick r:id="rId10"/>
              </a:rPr>
              <a:t>neanderthalensis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11"/>
              </a:rPr>
              <a:t>La </a:t>
            </a:r>
            <a:r>
              <a:rPr kumimoji="0" lang="en-US" sz="1800" b="0" i="0" u="none" strike="noStrike" cap="none" normalizeH="0" baseline="0" dirty="0" err="1" smtClean="0">
                <a:ln>
                  <a:noFill/>
                </a:ln>
                <a:solidFill>
                  <a:schemeClr val="tx1"/>
                </a:solidFill>
                <a:effectLst/>
                <a:latin typeface="Calibri" pitchFamily="34" charset="0"/>
                <a:hlinkClick r:id="rId11"/>
              </a:rPr>
              <a:t>Ferrassie</a:t>
            </a:r>
            <a:r>
              <a:rPr kumimoji="0" lang="en-US" sz="1800" b="0" i="0" u="none" strike="noStrike" cap="none" normalizeH="0" baseline="0" dirty="0" smtClean="0">
                <a:ln>
                  <a:noFill/>
                </a:ln>
                <a:solidFill>
                  <a:schemeClr val="tx1"/>
                </a:solidFill>
                <a:effectLst/>
                <a:latin typeface="Calibri" pitchFamily="34" charset="0"/>
                <a:hlinkClick r:id="rId11"/>
              </a:rPr>
              <a:t> 1</a:t>
            </a:r>
            <a:r>
              <a:rPr kumimoji="0" lang="en-US" sz="1800" b="0" i="0" u="none" strike="noStrike" cap="none" normalizeH="0" baseline="0" dirty="0" smtClean="0">
                <a:ln>
                  <a:noFill/>
                </a:ln>
                <a:solidFill>
                  <a:schemeClr val="tx1"/>
                </a:solidFill>
                <a:effectLst/>
                <a:latin typeface="Calibri" pitchFamily="34" charset="0"/>
              </a:rPr>
              <a:t>, 70,000 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(K) </a:t>
            </a:r>
            <a:r>
              <a:rPr kumimoji="0" lang="en-US" sz="1800" b="0" i="1" u="none" strike="noStrike" cap="none" normalizeH="0" baseline="0" dirty="0" smtClean="0">
                <a:ln>
                  <a:noFill/>
                </a:ln>
                <a:solidFill>
                  <a:schemeClr val="tx1"/>
                </a:solidFill>
                <a:effectLst/>
                <a:latin typeface="Calibri" pitchFamily="34" charset="0"/>
                <a:hlinkClick r:id="rId10"/>
              </a:rPr>
              <a:t>Homo sapiens </a:t>
            </a:r>
            <a:r>
              <a:rPr kumimoji="0" lang="en-US" sz="1800" b="0" i="1" u="none" strike="noStrike" cap="none" normalizeH="0" baseline="0" dirty="0" err="1" smtClean="0">
                <a:ln>
                  <a:noFill/>
                </a:ln>
                <a:solidFill>
                  <a:schemeClr val="tx1"/>
                </a:solidFill>
                <a:effectLst/>
                <a:latin typeface="Calibri" pitchFamily="34" charset="0"/>
                <a:hlinkClick r:id="rId10"/>
              </a:rPr>
              <a:t>neanderthalensis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12"/>
              </a:rPr>
              <a:t>La </a:t>
            </a:r>
            <a:r>
              <a:rPr kumimoji="0" lang="en-US" sz="1800" b="0" i="0" u="none" strike="noStrike" cap="none" normalizeH="0" baseline="0" dirty="0" err="1" smtClean="0">
                <a:ln>
                  <a:noFill/>
                </a:ln>
                <a:solidFill>
                  <a:schemeClr val="tx1"/>
                </a:solidFill>
                <a:effectLst/>
                <a:latin typeface="Calibri" pitchFamily="34" charset="0"/>
                <a:hlinkClick r:id="rId12"/>
              </a:rPr>
              <a:t>Chappelle</a:t>
            </a:r>
            <a:r>
              <a:rPr kumimoji="0" lang="en-US" sz="1800" b="0" i="0" u="none" strike="noStrike" cap="none" normalizeH="0" baseline="0" dirty="0" smtClean="0">
                <a:ln>
                  <a:noFill/>
                </a:ln>
                <a:solidFill>
                  <a:schemeClr val="tx1"/>
                </a:solidFill>
                <a:effectLst/>
                <a:latin typeface="Calibri" pitchFamily="34" charset="0"/>
                <a:hlinkClick r:id="rId12"/>
              </a:rPr>
              <a:t>-aux-Saints</a:t>
            </a:r>
            <a:r>
              <a:rPr kumimoji="0" lang="en-US" sz="1800" b="0" i="0" u="none" strike="noStrike" cap="none" normalizeH="0" baseline="0" dirty="0" smtClean="0">
                <a:ln>
                  <a:noFill/>
                </a:ln>
                <a:solidFill>
                  <a:schemeClr val="tx1"/>
                </a:solidFill>
                <a:effectLst/>
                <a:latin typeface="Calibri" pitchFamily="34" charset="0"/>
              </a:rPr>
              <a:t>, 60,000 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(L) </a:t>
            </a:r>
            <a:r>
              <a:rPr kumimoji="0" lang="en-US" sz="1800" b="0" i="1" u="none" strike="noStrike" cap="none" normalizeH="0" baseline="0" dirty="0" smtClean="0">
                <a:ln>
                  <a:noFill/>
                </a:ln>
                <a:solidFill>
                  <a:schemeClr val="tx1"/>
                </a:solidFill>
                <a:effectLst/>
                <a:latin typeface="Calibri" pitchFamily="34" charset="0"/>
                <a:hlinkClick r:id="rId10"/>
              </a:rPr>
              <a:t>Homo sapiens </a:t>
            </a:r>
            <a:r>
              <a:rPr kumimoji="0" lang="en-US" sz="1800" b="0" i="1" u="none" strike="noStrike" cap="none" normalizeH="0" baseline="0" dirty="0" err="1" smtClean="0">
                <a:ln>
                  <a:noFill/>
                </a:ln>
                <a:solidFill>
                  <a:schemeClr val="tx1"/>
                </a:solidFill>
                <a:effectLst/>
                <a:latin typeface="Calibri" pitchFamily="34" charset="0"/>
                <a:hlinkClick r:id="rId10"/>
              </a:rPr>
              <a:t>neanderthalensis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13"/>
              </a:rPr>
              <a:t>Le </a:t>
            </a:r>
            <a:r>
              <a:rPr kumimoji="0" lang="en-US" sz="1800" b="0" i="0" u="none" strike="noStrike" cap="none" normalizeH="0" baseline="0" dirty="0" err="1" smtClean="0">
                <a:ln>
                  <a:noFill/>
                </a:ln>
                <a:solidFill>
                  <a:schemeClr val="tx1"/>
                </a:solidFill>
                <a:effectLst/>
                <a:latin typeface="Calibri" pitchFamily="34" charset="0"/>
                <a:hlinkClick r:id="rId13"/>
              </a:rPr>
              <a:t>Moustier</a:t>
            </a:r>
            <a:r>
              <a:rPr kumimoji="0" lang="en-US" sz="1800" b="0" i="0" u="none" strike="noStrike" cap="none" normalizeH="0" baseline="0" dirty="0" smtClean="0">
                <a:ln>
                  <a:noFill/>
                </a:ln>
                <a:solidFill>
                  <a:schemeClr val="tx1"/>
                </a:solidFill>
                <a:effectLst/>
                <a:latin typeface="Calibri" pitchFamily="34" charset="0"/>
              </a:rPr>
              <a:t>, 45,000 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rPr>
              <a:t>(M) </a:t>
            </a:r>
            <a:r>
              <a:rPr kumimoji="0" lang="en-US" sz="1800" b="0" i="1" u="none" strike="noStrike" cap="none" normalizeH="0" baseline="0" dirty="0" smtClean="0">
                <a:ln>
                  <a:noFill/>
                </a:ln>
                <a:solidFill>
                  <a:schemeClr val="tx1"/>
                </a:solidFill>
                <a:effectLst/>
                <a:latin typeface="Calibri" pitchFamily="34" charset="0"/>
                <a:hlinkClick r:id="rId14"/>
              </a:rPr>
              <a:t>Homo sapiens </a:t>
            </a:r>
            <a:r>
              <a:rPr kumimoji="0" lang="en-US" sz="1800" b="0" i="1" u="none" strike="noStrike" cap="none" normalizeH="0" baseline="0" dirty="0" err="1" smtClean="0">
                <a:ln>
                  <a:noFill/>
                </a:ln>
                <a:solidFill>
                  <a:schemeClr val="tx1"/>
                </a:solidFill>
                <a:effectLst/>
                <a:latin typeface="Calibri" pitchFamily="34" charset="0"/>
                <a:hlinkClick r:id="rId14"/>
              </a:rPr>
              <a:t>sapiens</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smtClean="0">
                <a:ln>
                  <a:noFill/>
                </a:ln>
                <a:solidFill>
                  <a:schemeClr val="tx1"/>
                </a:solidFill>
                <a:effectLst/>
                <a:latin typeface="Calibri" pitchFamily="34" charset="0"/>
                <a:hlinkClick r:id="rId15"/>
              </a:rPr>
              <a:t>Cro-Magnon I</a:t>
            </a:r>
            <a:r>
              <a:rPr kumimoji="0" lang="en-US" sz="1800" b="0" i="0" u="none" strike="noStrike" cap="none" normalizeH="0" baseline="0" dirty="0" smtClean="0">
                <a:ln>
                  <a:noFill/>
                </a:ln>
                <a:solidFill>
                  <a:schemeClr val="tx1"/>
                </a:solidFill>
                <a:effectLst/>
                <a:latin typeface="Calibri" pitchFamily="34" charset="0"/>
              </a:rPr>
              <a:t>, 30,000 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829A52-CDBE-4458-AF0D-A6483BAF0DD9}" type="slidenum">
              <a:rPr lang="en-US"/>
              <a:pPr>
                <a:defRPr/>
              </a:pPr>
              <a:t>3</a:t>
            </a:fld>
            <a:endParaRPr lang="en-US"/>
          </a:p>
        </p:txBody>
      </p:sp>
      <p:sp>
        <p:nvSpPr>
          <p:cNvPr id="4099" name="Rectangle 1"/>
          <p:cNvSpPr>
            <a:spLocks noChangeArrowheads="1"/>
          </p:cNvSpPr>
          <p:nvPr/>
        </p:nvSpPr>
        <p:spPr bwMode="auto">
          <a:xfrm>
            <a:off x="228600" y="228600"/>
            <a:ext cx="8763000" cy="5848350"/>
          </a:xfrm>
          <a:prstGeom prst="rect">
            <a:avLst/>
          </a:prstGeom>
          <a:noFill/>
          <a:ln w="9525">
            <a:noFill/>
            <a:miter lim="800000"/>
            <a:headEnd/>
            <a:tailEnd/>
          </a:ln>
        </p:spPr>
        <p:txBody>
          <a:bodyPr anchor="ctr">
            <a:spAutoFit/>
          </a:bodyPr>
          <a:lstStyle/>
          <a:p>
            <a:pPr algn="justLow"/>
            <a:r>
              <a:rPr lang="en-US" sz="1600" b="1">
                <a:solidFill>
                  <a:srgbClr val="0000FF"/>
                </a:solidFill>
                <a:latin typeface="Times New Roman" pitchFamily="18" charset="0"/>
                <a:ea typeface="Calibri" pitchFamily="34" charset="0"/>
                <a:cs typeface="Calibri" pitchFamily="34" charset="0"/>
              </a:rPr>
              <a:t>Course content </a:t>
            </a:r>
            <a:endParaRPr lang="en-US" sz="1600">
              <a:solidFill>
                <a:srgbClr val="0000FF"/>
              </a:solidFill>
              <a:ea typeface="Arial" pitchFamily="34" charset="0"/>
            </a:endParaRPr>
          </a:p>
          <a:p>
            <a:pPr algn="justLow" eaLnBrk="0" hangingPunct="0"/>
            <a:r>
              <a:rPr lang="en-US" sz="1600">
                <a:latin typeface="Times New Roman" pitchFamily="18" charset="0"/>
                <a:ea typeface="Calibri" pitchFamily="34" charset="0"/>
                <a:cs typeface="Calibri" pitchFamily="34" charset="0"/>
              </a:rPr>
              <a:t>*Introduction</a:t>
            </a:r>
            <a:endParaRPr lang="en-US" sz="1600">
              <a:ea typeface="Arial" pitchFamily="34" charset="0"/>
            </a:endParaRPr>
          </a:p>
          <a:p>
            <a:pPr algn="justLow" eaLnBrk="0" hangingPunct="0"/>
            <a:r>
              <a:rPr lang="en-US" sz="1600">
                <a:latin typeface="Times New Roman" pitchFamily="18" charset="0"/>
                <a:ea typeface="Calibri" pitchFamily="34" charset="0"/>
                <a:cs typeface="Calibri" pitchFamily="34" charset="0"/>
              </a:rPr>
              <a:t>	*History of genetics.</a:t>
            </a:r>
            <a:endParaRPr lang="en-US" sz="1600">
              <a:ea typeface="Arial" pitchFamily="34" charset="0"/>
            </a:endParaRPr>
          </a:p>
          <a:p>
            <a:pPr algn="justLow" eaLnBrk="0" hangingPunct="0"/>
            <a:r>
              <a:rPr lang="en-US" sz="1600">
                <a:latin typeface="Times New Roman" pitchFamily="18" charset="0"/>
                <a:ea typeface="Calibri" pitchFamily="34" charset="0"/>
                <a:cs typeface="Calibri" pitchFamily="34" charset="0"/>
              </a:rPr>
              <a:t>	*Evolution in living organism (Microevolution).</a:t>
            </a:r>
            <a:endParaRPr lang="en-US" sz="1600"/>
          </a:p>
          <a:p>
            <a:pPr algn="justLow" eaLnBrk="0" hangingPunct="0"/>
            <a:r>
              <a:rPr lang="en-US" sz="1600">
                <a:latin typeface="Times New Roman" pitchFamily="18" charset="0"/>
                <a:ea typeface="Calibri" pitchFamily="34" charset="0"/>
                <a:cs typeface="Calibri" pitchFamily="34" charset="0"/>
              </a:rPr>
              <a:t>	* Factors effecting microevolution.</a:t>
            </a:r>
            <a:endParaRPr lang="en-US" sz="1600"/>
          </a:p>
          <a:p>
            <a:pPr algn="justLow" eaLnBrk="0" hangingPunct="0"/>
            <a:r>
              <a:rPr lang="en-US" sz="1600">
                <a:latin typeface="Times New Roman" pitchFamily="18" charset="0"/>
                <a:ea typeface="Calibri" pitchFamily="34" charset="0"/>
                <a:cs typeface="Calibri" pitchFamily="34" charset="0"/>
              </a:rPr>
              <a:t>* Mendelian genetics</a:t>
            </a:r>
            <a:endParaRPr lang="en-US" sz="1600"/>
          </a:p>
          <a:p>
            <a:pPr algn="justLow" eaLnBrk="0" hangingPunct="0"/>
            <a:r>
              <a:rPr lang="en-US" sz="1600">
                <a:latin typeface="Times New Roman" pitchFamily="18" charset="0"/>
                <a:ea typeface="Calibri" pitchFamily="34" charset="0"/>
                <a:cs typeface="Calibri" pitchFamily="34" charset="0"/>
              </a:rPr>
              <a:t>	*Monohybrid crosses</a:t>
            </a:r>
            <a:endParaRPr lang="en-US" sz="1600"/>
          </a:p>
          <a:p>
            <a:pPr algn="justLow" eaLnBrk="0" hangingPunct="0"/>
            <a:r>
              <a:rPr lang="en-US" sz="1600">
                <a:latin typeface="Times New Roman" pitchFamily="18" charset="0"/>
                <a:ea typeface="Calibri" pitchFamily="34" charset="0"/>
                <a:cs typeface="Calibri" pitchFamily="34" charset="0"/>
              </a:rPr>
              <a:t>	*Dihybrid crosses</a:t>
            </a:r>
            <a:endParaRPr lang="en-US" sz="1600"/>
          </a:p>
          <a:p>
            <a:pPr algn="justLow" eaLnBrk="0" hangingPunct="0"/>
            <a:r>
              <a:rPr lang="en-US" sz="1600">
                <a:latin typeface="Times New Roman" pitchFamily="18" charset="0"/>
                <a:ea typeface="Calibri" pitchFamily="34" charset="0"/>
                <a:cs typeface="Calibri" pitchFamily="34" charset="0"/>
              </a:rPr>
              <a:t>	* Segregation and independent assortment.</a:t>
            </a:r>
            <a:endParaRPr lang="en-US" sz="1600"/>
          </a:p>
          <a:p>
            <a:pPr algn="justLow" eaLnBrk="0" hangingPunct="0"/>
            <a:r>
              <a:rPr lang="en-US" sz="1600">
                <a:latin typeface="Times New Roman" pitchFamily="18" charset="0"/>
                <a:ea typeface="Calibri" pitchFamily="34" charset="0"/>
                <a:cs typeface="Calibri" pitchFamily="34" charset="0"/>
              </a:rPr>
              <a:t>*Cellular reproduction (Mitosis and Meiosis)</a:t>
            </a:r>
            <a:endParaRPr lang="en-US" sz="1600"/>
          </a:p>
          <a:p>
            <a:pPr algn="justLow" eaLnBrk="0" hangingPunct="0"/>
            <a:r>
              <a:rPr lang="en-US" sz="1600">
                <a:latin typeface="Times New Roman" pitchFamily="18" charset="0"/>
                <a:ea typeface="Calibri" pitchFamily="34" charset="0"/>
                <a:cs typeface="Calibri" pitchFamily="34" charset="0"/>
              </a:rPr>
              <a:t>* Linkage and crossing over (Genetic map construction)</a:t>
            </a:r>
            <a:endParaRPr lang="en-US" sz="1600"/>
          </a:p>
          <a:p>
            <a:pPr algn="justLow" eaLnBrk="0" hangingPunct="0"/>
            <a:r>
              <a:rPr lang="en-US" sz="1600">
                <a:latin typeface="Times New Roman" pitchFamily="18" charset="0"/>
                <a:ea typeface="Calibri" pitchFamily="34" charset="0"/>
                <a:cs typeface="Calibri" pitchFamily="34" charset="0"/>
              </a:rPr>
              <a:t>* Inter-allelic relations (Dominance, Over-dominance, Co-dominance, Incomplete-dominance)</a:t>
            </a:r>
            <a:endParaRPr lang="en-US" sz="1600"/>
          </a:p>
          <a:p>
            <a:pPr algn="justLow" eaLnBrk="0" hangingPunct="0"/>
            <a:r>
              <a:rPr lang="en-US" sz="1600">
                <a:latin typeface="Times New Roman" pitchFamily="18" charset="0"/>
                <a:ea typeface="Calibri" pitchFamily="34" charset="0"/>
                <a:cs typeface="Calibri" pitchFamily="34" charset="0"/>
              </a:rPr>
              <a:t>* Lethal alleles or genes</a:t>
            </a:r>
            <a:endParaRPr lang="en-US" sz="1600"/>
          </a:p>
          <a:p>
            <a:pPr algn="justLow" eaLnBrk="0" hangingPunct="0"/>
            <a:r>
              <a:rPr lang="en-US" sz="1600">
                <a:latin typeface="Times New Roman" pitchFamily="18" charset="0"/>
                <a:ea typeface="Calibri" pitchFamily="34" charset="0"/>
                <a:cs typeface="Calibri" pitchFamily="34" charset="0"/>
              </a:rPr>
              <a:t>* Gene interaction or Epistasis</a:t>
            </a:r>
            <a:endParaRPr lang="en-US" sz="1600"/>
          </a:p>
          <a:p>
            <a:pPr algn="justLow" eaLnBrk="0" hangingPunct="0"/>
            <a:r>
              <a:rPr lang="en-US" sz="1600">
                <a:latin typeface="Times New Roman" pitchFamily="18" charset="0"/>
                <a:ea typeface="Calibri" pitchFamily="34" charset="0"/>
                <a:cs typeface="Calibri" pitchFamily="34" charset="0"/>
              </a:rPr>
              <a:t>* Qualitative and Quantitative inheritance </a:t>
            </a:r>
            <a:endParaRPr lang="en-US" sz="1600"/>
          </a:p>
          <a:p>
            <a:pPr algn="justLow" eaLnBrk="0" hangingPunct="0"/>
            <a:r>
              <a:rPr lang="en-US" sz="1600">
                <a:latin typeface="Times New Roman" pitchFamily="18" charset="0"/>
                <a:ea typeface="Calibri" pitchFamily="34" charset="0"/>
                <a:cs typeface="Calibri" pitchFamily="34" charset="0"/>
              </a:rPr>
              <a:t>* Chromosome structure</a:t>
            </a:r>
            <a:endParaRPr lang="en-US" sz="1600"/>
          </a:p>
          <a:p>
            <a:pPr algn="justLow" eaLnBrk="0" hangingPunct="0"/>
            <a:r>
              <a:rPr lang="en-US" sz="1600">
                <a:latin typeface="Times New Roman" pitchFamily="18" charset="0"/>
                <a:ea typeface="Calibri" pitchFamily="34" charset="0"/>
                <a:cs typeface="Calibri" pitchFamily="34" charset="0"/>
              </a:rPr>
              <a:t>* Molecular genetics </a:t>
            </a:r>
            <a:endParaRPr lang="en-US" sz="1600"/>
          </a:p>
          <a:p>
            <a:pPr algn="justLow" eaLnBrk="0" hangingPunct="0"/>
            <a:r>
              <a:rPr lang="en-US" sz="1600">
                <a:latin typeface="Times New Roman" pitchFamily="18" charset="0"/>
                <a:ea typeface="Calibri" pitchFamily="34" charset="0"/>
                <a:cs typeface="Calibri" pitchFamily="34" charset="0"/>
              </a:rPr>
              <a:t>	*DNA structure</a:t>
            </a:r>
            <a:endParaRPr lang="en-US" sz="1600"/>
          </a:p>
          <a:p>
            <a:pPr algn="justLow" eaLnBrk="0" hangingPunct="0"/>
            <a:r>
              <a:rPr lang="en-US" sz="1600">
                <a:latin typeface="Times New Roman" pitchFamily="18" charset="0"/>
                <a:ea typeface="Calibri" pitchFamily="34" charset="0"/>
                <a:cs typeface="Calibri" pitchFamily="34" charset="0"/>
              </a:rPr>
              <a:t>	*DNA replication </a:t>
            </a:r>
            <a:endParaRPr lang="en-US" sz="1600"/>
          </a:p>
          <a:p>
            <a:pPr algn="justLow" eaLnBrk="0" hangingPunct="0"/>
            <a:r>
              <a:rPr lang="en-US" sz="1600">
                <a:latin typeface="Times New Roman" pitchFamily="18" charset="0"/>
                <a:ea typeface="Calibri" pitchFamily="34" charset="0"/>
                <a:cs typeface="Calibri" pitchFamily="34" charset="0"/>
              </a:rPr>
              <a:t>	* Transcription </a:t>
            </a:r>
            <a:endParaRPr lang="en-US" sz="1600"/>
          </a:p>
          <a:p>
            <a:pPr algn="justLow" eaLnBrk="0" hangingPunct="0"/>
            <a:r>
              <a:rPr lang="en-US" sz="1600">
                <a:latin typeface="Times New Roman" pitchFamily="18" charset="0"/>
                <a:ea typeface="Calibri" pitchFamily="34" charset="0"/>
                <a:cs typeface="Calibri" pitchFamily="34" charset="0"/>
              </a:rPr>
              <a:t>	* Translation </a:t>
            </a:r>
            <a:endParaRPr lang="en-US" sz="1600"/>
          </a:p>
          <a:p>
            <a:pPr algn="justLow" eaLnBrk="0" hangingPunct="0"/>
            <a:r>
              <a:rPr lang="en-US" sz="1600">
                <a:latin typeface="Times New Roman" pitchFamily="18" charset="0"/>
                <a:ea typeface="Calibri" pitchFamily="34" charset="0"/>
                <a:cs typeface="Calibri" pitchFamily="34" charset="0"/>
              </a:rPr>
              <a:t>*Mutation in genetics materials </a:t>
            </a:r>
            <a:endParaRPr lang="en-US" sz="1600"/>
          </a:p>
          <a:p>
            <a:pPr algn="justLow" eaLnBrk="0" hangingPunct="0"/>
            <a:r>
              <a:rPr lang="en-US" sz="1600">
                <a:latin typeface="Times New Roman" pitchFamily="18" charset="0"/>
                <a:ea typeface="Calibri" pitchFamily="34" charset="0"/>
                <a:cs typeface="Calibri" pitchFamily="34" charset="0"/>
              </a:rPr>
              <a:t>* If time limitation allows, we may look into some introductions to biotechnology</a:t>
            </a:r>
            <a:endParaRPr lang="en-US" sz="1600"/>
          </a:p>
        </p:txBody>
      </p:sp>
      <p:pic>
        <p:nvPicPr>
          <p:cNvPr id="4100" name="Picture 2"/>
          <p:cNvPicPr>
            <a:picLocks noChangeAspect="1" noChangeArrowheads="1"/>
          </p:cNvPicPr>
          <p:nvPr/>
        </p:nvPicPr>
        <p:blipFill>
          <a:blip r:embed="rId2"/>
          <a:srcRect l="2477" t="3062" r="3406"/>
          <a:stretch>
            <a:fillRect/>
          </a:stretch>
        </p:blipFill>
        <p:spPr bwMode="auto">
          <a:xfrm>
            <a:off x="5715000" y="457200"/>
            <a:ext cx="2895600" cy="2413000"/>
          </a:xfrm>
          <a:prstGeom prst="rect">
            <a:avLst/>
          </a:prstGeom>
          <a:noFill/>
          <a:ln w="9525">
            <a:noFill/>
            <a:miter lim="800000"/>
            <a:headEnd/>
            <a:tailEnd/>
          </a:ln>
        </p:spPr>
      </p:pic>
      <p:pic>
        <p:nvPicPr>
          <p:cNvPr id="4101" name="Picture 1"/>
          <p:cNvPicPr>
            <a:picLocks noChangeAspect="1" noChangeArrowheads="1"/>
          </p:cNvPicPr>
          <p:nvPr/>
        </p:nvPicPr>
        <p:blipFill>
          <a:blip r:embed="rId3"/>
          <a:srcRect l="4469" r="6145" b="6976"/>
          <a:stretch>
            <a:fillRect/>
          </a:stretch>
        </p:blipFill>
        <p:spPr bwMode="auto">
          <a:xfrm>
            <a:off x="7162800" y="34290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9E1F35F-CEFC-44F7-A616-CB322F9FE1B9}" type="slidenum">
              <a:rPr lang="en-US"/>
              <a:pPr>
                <a:defRPr/>
              </a:pPr>
              <a:t>4</a:t>
            </a:fld>
            <a:endParaRPr lang="en-US"/>
          </a:p>
        </p:txBody>
      </p:sp>
      <p:graphicFrame>
        <p:nvGraphicFramePr>
          <p:cNvPr id="5" name="Table 4"/>
          <p:cNvGraphicFramePr>
            <a:graphicFrameLocks noGrp="1"/>
          </p:cNvGraphicFramePr>
          <p:nvPr/>
        </p:nvGraphicFramePr>
        <p:xfrm>
          <a:off x="457200" y="4114800"/>
          <a:ext cx="7848599" cy="1408750"/>
        </p:xfrm>
        <a:graphic>
          <a:graphicData uri="http://schemas.openxmlformats.org/drawingml/2006/table">
            <a:tbl>
              <a:tblPr/>
              <a:tblGrid>
                <a:gridCol w="2993221"/>
                <a:gridCol w="4185376"/>
                <a:gridCol w="670002"/>
              </a:tblGrid>
              <a:tr h="0">
                <a:tc>
                  <a:txBody>
                    <a:bodyPr/>
                    <a:lstStyle/>
                    <a:p>
                      <a:pPr algn="just">
                        <a:lnSpc>
                          <a:spcPct val="150000"/>
                        </a:lnSpc>
                        <a:spcAft>
                          <a:spcPts val="0"/>
                        </a:spcAft>
                      </a:pPr>
                      <a:r>
                        <a:rPr lang="en-US" sz="1400" b="1" dirty="0">
                          <a:latin typeface="Times New Roman"/>
                          <a:ea typeface="Calibri"/>
                          <a:cs typeface="B Mitra"/>
                        </a:rPr>
                        <a:t>Course evaluation </a:t>
                      </a:r>
                      <a:endParaRPr lang="en-US" sz="1600" dirty="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dirty="0">
                          <a:latin typeface="Times New Roman"/>
                          <a:ea typeface="Calibri"/>
                          <a:cs typeface="B Mitra"/>
                        </a:rPr>
                        <a:t>By Dr. </a:t>
                      </a:r>
                      <a:r>
                        <a:rPr lang="en-US" sz="1400" b="1" dirty="0" smtClean="0">
                          <a:latin typeface="Times New Roman"/>
                          <a:ea typeface="Calibri"/>
                          <a:cs typeface="B Mitra"/>
                        </a:rPr>
                        <a:t>Mirlohi </a:t>
                      </a:r>
                      <a:r>
                        <a:rPr lang="en-US" sz="1400" b="1" dirty="0">
                          <a:latin typeface="Times New Roman"/>
                          <a:ea typeface="Calibri"/>
                          <a:cs typeface="B Mitra"/>
                        </a:rPr>
                        <a:t>and Mr. Ghanati</a:t>
                      </a:r>
                      <a:endParaRPr lang="en-US" sz="1600" dirty="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dirty="0">
                          <a:latin typeface="Times New Roman"/>
                          <a:ea typeface="Calibri"/>
                          <a:cs typeface="B Mitra"/>
                        </a:rPr>
                        <a:t>%</a:t>
                      </a:r>
                      <a:endParaRPr lang="en-US" sz="1600" dirty="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latin typeface="Times New Roman"/>
                          <a:ea typeface="Calibri"/>
                          <a:cs typeface="B Mitra"/>
                        </a:rPr>
                        <a:t>Quizzes and class attendance </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latin typeface="Times New Roman"/>
                          <a:ea typeface="Calibri"/>
                          <a:cs typeface="B Mitra"/>
                        </a:rPr>
                        <a:t>Quizzes will not be announced in advance </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a:solidFill>
                            <a:srgbClr val="0000FF"/>
                          </a:solidFill>
                          <a:latin typeface="Times New Roman"/>
                          <a:ea typeface="Calibri"/>
                          <a:cs typeface="B Mitra"/>
                        </a:rPr>
                        <a:t>5%</a:t>
                      </a:r>
                      <a:endParaRPr lang="en-US" sz="1600" b="1">
                        <a:solidFill>
                          <a:srgbClr val="0000FF"/>
                        </a:solidFill>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latin typeface="Times New Roman"/>
                          <a:ea typeface="Calibri"/>
                          <a:cs typeface="B Mitra"/>
                        </a:rPr>
                        <a:t>Lab. assignments </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latin typeface="Times New Roman"/>
                          <a:ea typeface="Calibri"/>
                          <a:cs typeface="B Mitra"/>
                        </a:rPr>
                        <a:t>Complete assignments must be returned on time </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a:solidFill>
                            <a:srgbClr val="0000FF"/>
                          </a:solidFill>
                          <a:latin typeface="Times New Roman"/>
                          <a:ea typeface="Calibri"/>
                          <a:cs typeface="B Mitra"/>
                        </a:rPr>
                        <a:t>15%</a:t>
                      </a:r>
                      <a:endParaRPr lang="en-US" sz="1600" b="1">
                        <a:solidFill>
                          <a:srgbClr val="0000FF"/>
                        </a:solidFill>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latin typeface="Times New Roman"/>
                          <a:ea typeface="Calibri"/>
                          <a:cs typeface="B Mitra"/>
                        </a:rPr>
                        <a:t>Midterm exam</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latin typeface="Times New Roman"/>
                          <a:ea typeface="Calibri"/>
                          <a:cs typeface="B Mitra"/>
                        </a:rPr>
                        <a:t>…………………</a:t>
                      </a:r>
                      <a:endParaRPr lang="en-US" sz="1600" dirty="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a:solidFill>
                            <a:srgbClr val="0000FF"/>
                          </a:solidFill>
                          <a:latin typeface="Times New Roman"/>
                          <a:ea typeface="Calibri"/>
                          <a:cs typeface="B Mitra"/>
                        </a:rPr>
                        <a:t>30%</a:t>
                      </a:r>
                      <a:endParaRPr lang="en-US" sz="1600" b="1">
                        <a:solidFill>
                          <a:srgbClr val="0000FF"/>
                        </a:solidFill>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dirty="0">
                          <a:latin typeface="Times New Roman"/>
                          <a:ea typeface="Calibri"/>
                          <a:cs typeface="B Mitra"/>
                        </a:rPr>
                        <a:t>Final exam</a:t>
                      </a:r>
                      <a:endParaRPr lang="en-US" sz="1600" dirty="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latin typeface="Times New Roman"/>
                          <a:ea typeface="Calibri"/>
                          <a:cs typeface="B Mitra"/>
                        </a:rPr>
                        <a:t>…………………..</a:t>
                      </a:r>
                      <a:endParaRPr lang="en-US" sz="1600">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b="1" dirty="0">
                          <a:solidFill>
                            <a:srgbClr val="0000FF"/>
                          </a:solidFill>
                          <a:latin typeface="Times New Roman"/>
                          <a:ea typeface="Calibri"/>
                          <a:cs typeface="B Mitra"/>
                        </a:rPr>
                        <a:t>50%</a:t>
                      </a:r>
                      <a:endParaRPr lang="en-US" sz="1600" b="1" dirty="0">
                        <a:solidFill>
                          <a:srgbClr val="0000FF"/>
                        </a:solidFill>
                        <a:latin typeface="Times New Roman"/>
                        <a:ea typeface="Calibri"/>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49" name="Rectangle 1"/>
          <p:cNvSpPr>
            <a:spLocks noChangeArrowheads="1"/>
          </p:cNvSpPr>
          <p:nvPr/>
        </p:nvSpPr>
        <p:spPr bwMode="auto">
          <a:xfrm>
            <a:off x="609600" y="533400"/>
            <a:ext cx="8077200" cy="2800350"/>
          </a:xfrm>
          <a:prstGeom prst="rect">
            <a:avLst/>
          </a:prstGeom>
          <a:noFill/>
          <a:ln w="9525">
            <a:noFill/>
            <a:miter lim="800000"/>
            <a:headEnd/>
            <a:tailEnd/>
          </a:ln>
        </p:spPr>
        <p:txBody>
          <a:bodyPr anchor="ctr">
            <a:spAutoFit/>
          </a:bodyPr>
          <a:lstStyle/>
          <a:p>
            <a:pPr algn="justLow"/>
            <a:r>
              <a:rPr lang="en-US" sz="1600" b="1">
                <a:solidFill>
                  <a:srgbClr val="0000FF"/>
                </a:solidFill>
                <a:latin typeface="Times New Roman" pitchFamily="18" charset="0"/>
                <a:ea typeface="Calibri" pitchFamily="34" charset="0"/>
                <a:cs typeface="Calibri" pitchFamily="34" charset="0"/>
              </a:rPr>
              <a:t>Laboratory Work includes: </a:t>
            </a:r>
            <a:endParaRPr lang="en-US" sz="1600">
              <a:solidFill>
                <a:srgbClr val="0000FF"/>
              </a:solidFill>
              <a:ea typeface="Arial" pitchFamily="34" charset="0"/>
            </a:endParaRPr>
          </a:p>
          <a:p>
            <a:pPr algn="justLow" eaLnBrk="0" hangingPunct="0"/>
            <a:r>
              <a:rPr lang="en-US" sz="1600">
                <a:latin typeface="Times New Roman" pitchFamily="18" charset="0"/>
                <a:ea typeface="Calibri" pitchFamily="34" charset="0"/>
                <a:cs typeface="Calibri" pitchFamily="34" charset="0"/>
              </a:rPr>
              <a:t>Crossing fruit flies to study the inheritance of different characteristics.</a:t>
            </a:r>
            <a:endParaRPr lang="en-US" sz="1600"/>
          </a:p>
          <a:p>
            <a:pPr algn="justLow" eaLnBrk="0" hangingPunct="0"/>
            <a:r>
              <a:rPr lang="en-US" sz="1600">
                <a:latin typeface="Times New Roman" pitchFamily="18" charset="0"/>
                <a:ea typeface="Calibri" pitchFamily="34" charset="0"/>
                <a:cs typeface="Calibri" pitchFamily="34" charset="0"/>
              </a:rPr>
              <a:t>Solving genetic problems. </a:t>
            </a:r>
            <a:endParaRPr lang="en-US" sz="1600"/>
          </a:p>
          <a:p>
            <a:pPr algn="justLow" eaLnBrk="0" hangingPunct="0"/>
            <a:r>
              <a:rPr lang="en-US" sz="1600">
                <a:latin typeface="Times New Roman" pitchFamily="18" charset="0"/>
                <a:ea typeface="Calibri" pitchFamily="34" charset="0"/>
                <a:cs typeface="Calibri" pitchFamily="34" charset="0"/>
              </a:rPr>
              <a:t>Genetic related videos and slides, others.</a:t>
            </a:r>
          </a:p>
          <a:p>
            <a:pPr algn="justLow" eaLnBrk="0" hangingPunct="0"/>
            <a:endParaRPr lang="en-US" sz="1600">
              <a:latin typeface="Times New Roman" pitchFamily="18" charset="0"/>
              <a:cs typeface="Times New Roman" pitchFamily="18" charset="0"/>
            </a:endParaRPr>
          </a:p>
          <a:p>
            <a:pPr algn="justLow" eaLnBrk="0" hangingPunct="0"/>
            <a:endParaRPr lang="en-US" sz="1600"/>
          </a:p>
          <a:p>
            <a:pPr algn="justLow" eaLnBrk="0" hangingPunct="0"/>
            <a:r>
              <a:rPr lang="en-US" sz="1600" b="1">
                <a:solidFill>
                  <a:srgbClr val="0000FF"/>
                </a:solidFill>
                <a:latin typeface="Times New Roman" pitchFamily="18" charset="0"/>
                <a:ea typeface="Calibri" pitchFamily="34" charset="0"/>
                <a:cs typeface="Calibri" pitchFamily="34" charset="0"/>
              </a:rPr>
              <a:t>Midterm exam and final exam:</a:t>
            </a:r>
            <a:endParaRPr lang="en-US" sz="1600">
              <a:solidFill>
                <a:srgbClr val="0000FF"/>
              </a:solidFill>
            </a:endParaRPr>
          </a:p>
          <a:p>
            <a:pPr algn="justLow" eaLnBrk="0" hangingPunct="0"/>
            <a:r>
              <a:rPr lang="en-US" sz="1600">
                <a:latin typeface="Times New Roman" pitchFamily="18" charset="0"/>
                <a:ea typeface="Calibri" pitchFamily="34" charset="0"/>
                <a:cs typeface="Calibri" pitchFamily="34" charset="0"/>
              </a:rPr>
              <a:t>The exams will evaluate your knowledge and understanding of topics discussed in class and lab sessions. You will be expected to use and synthesize information from various sources: lectures, discussions, student presentations, the textbook and other readings. The final exam will require more synthesis of information than the midterm. </a:t>
            </a:r>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6600C5-90C9-43E5-8F84-6A7611AEDE5F}" type="slidenum">
              <a:rPr lang="en-US"/>
              <a:pPr>
                <a:defRPr/>
              </a:pPr>
              <a:t>5</a:t>
            </a:fld>
            <a:endParaRPr lang="en-US"/>
          </a:p>
        </p:txBody>
      </p:sp>
      <p:sp>
        <p:nvSpPr>
          <p:cNvPr id="6147" name="TextBox 2"/>
          <p:cNvSpPr txBox="1">
            <a:spLocks noChangeArrowheads="1"/>
          </p:cNvSpPr>
          <p:nvPr/>
        </p:nvSpPr>
        <p:spPr bwMode="auto">
          <a:xfrm>
            <a:off x="990600" y="76200"/>
            <a:ext cx="7848600" cy="677863"/>
          </a:xfrm>
          <a:prstGeom prst="rect">
            <a:avLst/>
          </a:prstGeom>
          <a:noFill/>
          <a:ln w="9525">
            <a:noFill/>
            <a:miter lim="800000"/>
            <a:headEnd/>
            <a:tailEnd/>
          </a:ln>
        </p:spPr>
        <p:txBody>
          <a:bodyPr>
            <a:spAutoFit/>
          </a:bodyPr>
          <a:lstStyle/>
          <a:p>
            <a:pPr algn="r" rtl="1"/>
            <a:r>
              <a:rPr lang="fa-IR" b="1">
                <a:solidFill>
                  <a:srgbClr val="0000FF"/>
                </a:solidFill>
                <a:latin typeface="Calibri" pitchFamily="34" charset="0"/>
                <a:cs typeface="B Zar" pitchFamily="2" charset="-78"/>
              </a:rPr>
              <a:t>ژنتیک:</a:t>
            </a:r>
          </a:p>
          <a:p>
            <a:pPr algn="just" rtl="1"/>
            <a:r>
              <a:rPr lang="fa-IR" sz="2000">
                <a:latin typeface="Calibri" pitchFamily="34" charset="0"/>
                <a:cs typeface="B Zar" pitchFamily="2" charset="-78"/>
              </a:rPr>
              <a:t>شاخه ای از علم زیست شناسی که در مورد انتقال اطلاعات ارثی از نسلي به نسل دیگر بحث</a:t>
            </a:r>
            <a:r>
              <a:rPr lang="en-US" sz="2000">
                <a:latin typeface="Calibri" pitchFamily="34" charset="0"/>
                <a:cs typeface="B Zar" pitchFamily="2" charset="-78"/>
              </a:rPr>
              <a:t> </a:t>
            </a:r>
            <a:r>
              <a:rPr lang="fa-IR" sz="2000">
                <a:latin typeface="Calibri" pitchFamily="34" charset="0"/>
                <a:cs typeface="B Zar" pitchFamily="2" charset="-78"/>
              </a:rPr>
              <a:t>می کند.</a:t>
            </a:r>
          </a:p>
        </p:txBody>
      </p:sp>
      <p:sp>
        <p:nvSpPr>
          <p:cNvPr id="4" name="TextBox 3"/>
          <p:cNvSpPr txBox="1"/>
          <p:nvPr/>
        </p:nvSpPr>
        <p:spPr>
          <a:xfrm>
            <a:off x="4038600" y="4191000"/>
            <a:ext cx="4800600" cy="1323975"/>
          </a:xfrm>
          <a:prstGeom prst="rect">
            <a:avLst/>
          </a:prstGeom>
          <a:noFill/>
        </p:spPr>
        <p:txBody>
          <a:bodyPr rtlCol="1">
            <a:spAutoFit/>
          </a:bodyPr>
          <a:lstStyle/>
          <a:p>
            <a:pPr algn="r" rtl="1" fontAlgn="auto">
              <a:spcBef>
                <a:spcPts val="0"/>
              </a:spcBef>
              <a:spcAft>
                <a:spcPts val="0"/>
              </a:spcAft>
              <a:defRPr/>
            </a:pPr>
            <a:r>
              <a:rPr lang="fa-IR" sz="2000" dirty="0">
                <a:latin typeface="+mn-lt"/>
                <a:cs typeface="B Zar" pitchFamily="2" charset="-78"/>
              </a:rPr>
              <a:t>تمام موجودات زنده تحت تاثیر 3 عامل:</a:t>
            </a:r>
          </a:p>
          <a:p>
            <a:pPr marL="342900" indent="-342900" algn="r" rtl="1" fontAlgn="auto">
              <a:spcBef>
                <a:spcPts val="0"/>
              </a:spcBef>
              <a:spcAft>
                <a:spcPts val="0"/>
              </a:spcAft>
              <a:buFont typeface="Arial" pitchFamily="34" charset="0"/>
              <a:buChar char="•"/>
              <a:defRPr/>
            </a:pPr>
            <a:r>
              <a:rPr lang="fa-IR" sz="2000" dirty="0">
                <a:latin typeface="+mn-lt"/>
                <a:cs typeface="B Zar" pitchFamily="2" charset="-78"/>
              </a:rPr>
              <a:t>محیط</a:t>
            </a:r>
          </a:p>
          <a:p>
            <a:pPr marL="342900" indent="-342900" algn="r" rtl="1" fontAlgn="auto">
              <a:spcBef>
                <a:spcPts val="0"/>
              </a:spcBef>
              <a:spcAft>
                <a:spcPts val="0"/>
              </a:spcAft>
              <a:buFont typeface="Arial" pitchFamily="34" charset="0"/>
              <a:buChar char="•"/>
              <a:defRPr/>
            </a:pPr>
            <a:r>
              <a:rPr lang="fa-IR" sz="2000" dirty="0">
                <a:latin typeface="+mn-lt"/>
                <a:cs typeface="B Zar" pitchFamily="2" charset="-78"/>
              </a:rPr>
              <a:t>تغذیه</a:t>
            </a:r>
          </a:p>
          <a:p>
            <a:pPr marL="342900" indent="-342900" algn="r" rtl="1" fontAlgn="auto">
              <a:spcBef>
                <a:spcPts val="0"/>
              </a:spcBef>
              <a:spcAft>
                <a:spcPts val="0"/>
              </a:spcAft>
              <a:buFont typeface="Arial" pitchFamily="34" charset="0"/>
              <a:buChar char="•"/>
              <a:defRPr/>
            </a:pPr>
            <a:r>
              <a:rPr lang="fa-IR" sz="2000" dirty="0">
                <a:latin typeface="+mn-lt"/>
                <a:cs typeface="B Zar" pitchFamily="2" charset="-78"/>
              </a:rPr>
              <a:t>ژنتیک</a:t>
            </a:r>
            <a:endParaRPr lang="fa-IR" sz="2000" dirty="0">
              <a:latin typeface="+mn-lt"/>
              <a:cs typeface="B Zar" pitchFamily="2" charset="-78"/>
            </a:endParaRPr>
          </a:p>
        </p:txBody>
      </p:sp>
      <p:sp>
        <p:nvSpPr>
          <p:cNvPr id="5" name="Rectangle 3"/>
          <p:cNvSpPr txBox="1">
            <a:spLocks noChangeArrowheads="1"/>
          </p:cNvSpPr>
          <p:nvPr/>
        </p:nvSpPr>
        <p:spPr bwMode="auto">
          <a:xfrm>
            <a:off x="609600" y="685800"/>
            <a:ext cx="8610600" cy="838200"/>
          </a:xfrm>
          <a:prstGeom prst="rect">
            <a:avLst/>
          </a:prstGeom>
          <a:noFill/>
          <a:ln>
            <a:miter lim="800000"/>
            <a:headEnd/>
            <a:tailEnd/>
          </a:ln>
        </p:spPr>
        <p:txBody>
          <a:bodyPr/>
          <a:lstStyle/>
          <a:p>
            <a:pPr fontAlgn="auto">
              <a:spcAft>
                <a:spcPts val="0"/>
              </a:spcAft>
              <a:defRPr/>
            </a:pPr>
            <a:r>
              <a:rPr lang="en-US" sz="2400" b="1" dirty="0">
                <a:solidFill>
                  <a:srgbClr val="0000FF"/>
                </a:solidFill>
                <a:latin typeface="+mj-lt"/>
                <a:ea typeface="+mj-ea"/>
                <a:cs typeface="+mj-cs"/>
              </a:rPr>
              <a:t>Genetics:</a:t>
            </a:r>
            <a:r>
              <a:rPr lang="en-US" sz="3200" b="1" dirty="0">
                <a:solidFill>
                  <a:srgbClr val="0000FF"/>
                </a:solidFill>
                <a:latin typeface="+mj-lt"/>
                <a:ea typeface="+mj-ea"/>
                <a:cs typeface="+mj-cs"/>
              </a:rPr>
              <a:t> </a:t>
            </a:r>
            <a:r>
              <a:rPr lang="en-US" sz="1600" b="1" dirty="0">
                <a:latin typeface="+mj-lt"/>
                <a:ea typeface="+mj-ea"/>
                <a:cs typeface="+mj-cs"/>
              </a:rPr>
              <a:t>The study of how hereditary information is organized, expressed, and inherited.</a:t>
            </a:r>
            <a:endParaRPr lang="en-US" b="1" dirty="0">
              <a:latin typeface="+mj-lt"/>
              <a:ea typeface="+mj-ea"/>
              <a:cs typeface="+mj-cs"/>
            </a:endParaRPr>
          </a:p>
        </p:txBody>
      </p:sp>
      <p:sp>
        <p:nvSpPr>
          <p:cNvPr id="6" name="Rectangle 4"/>
          <p:cNvSpPr txBox="1">
            <a:spLocks noChangeArrowheads="1"/>
          </p:cNvSpPr>
          <p:nvPr/>
        </p:nvSpPr>
        <p:spPr bwMode="auto">
          <a:xfrm>
            <a:off x="1676400" y="1219200"/>
            <a:ext cx="7391400" cy="2133600"/>
          </a:xfrm>
          <a:prstGeom prst="rect">
            <a:avLst/>
          </a:prstGeom>
          <a:noFill/>
          <a:ln>
            <a:miter lim="800000"/>
            <a:headEnd/>
            <a:tailEnd/>
          </a:ln>
        </p:spPr>
        <p:txBody>
          <a:bodyPr>
            <a:normAutofit/>
          </a:bodyPr>
          <a:lstStyle/>
          <a:p>
            <a:pPr algn="ctr" fontAlgn="auto">
              <a:spcBef>
                <a:spcPct val="20000"/>
              </a:spcBef>
              <a:spcAft>
                <a:spcPts val="0"/>
              </a:spcAft>
              <a:buFont typeface="Arial" pitchFamily="34" charset="0"/>
              <a:buNone/>
              <a:defRPr/>
            </a:pPr>
            <a:r>
              <a:rPr lang="fa-IR" dirty="0">
                <a:solidFill>
                  <a:srgbClr val="0000FF"/>
                </a:solidFill>
                <a:latin typeface="+mn-lt"/>
                <a:cs typeface="B Zar" pitchFamily="2" charset="-78"/>
              </a:rPr>
              <a:t>ویژگی های علم ژنتیک</a:t>
            </a:r>
            <a:endParaRPr lang="en-US" dirty="0">
              <a:solidFill>
                <a:srgbClr val="0000FF"/>
              </a:solidFill>
              <a:latin typeface="+mn-lt"/>
              <a:cs typeface="B Zar" pitchFamily="2" charset="-78"/>
            </a:endParaRPr>
          </a:p>
          <a:p>
            <a:pPr algn="ctr" fontAlgn="auto">
              <a:spcBef>
                <a:spcPct val="20000"/>
              </a:spcBef>
              <a:spcAft>
                <a:spcPts val="0"/>
              </a:spcAft>
              <a:buFont typeface="Arial" pitchFamily="34" charset="0"/>
              <a:buNone/>
              <a:defRPr/>
            </a:pPr>
            <a:r>
              <a:rPr lang="en-US" sz="1600" b="1" dirty="0">
                <a:effectLst>
                  <a:outerShdw blurRad="38100" dist="38100" dir="2700000" algn="tl">
                    <a:srgbClr val="000000">
                      <a:alpha val="43137"/>
                    </a:srgbClr>
                  </a:outerShdw>
                </a:effectLst>
                <a:latin typeface="+mn-lt"/>
                <a:cs typeface="+mn-cs"/>
              </a:rPr>
              <a:t>Central to modern biology</a:t>
            </a:r>
          </a:p>
          <a:p>
            <a:pPr algn="ctr" fontAlgn="auto">
              <a:spcBef>
                <a:spcPct val="20000"/>
              </a:spcBef>
              <a:spcAft>
                <a:spcPts val="0"/>
              </a:spcAft>
              <a:buFont typeface="Arial" pitchFamily="34" charset="0"/>
              <a:buNone/>
              <a:defRPr/>
            </a:pPr>
            <a:r>
              <a:rPr lang="en-US" sz="1600" b="1" dirty="0">
                <a:effectLst>
                  <a:outerShdw blurRad="38100" dist="38100" dir="2700000" algn="tl">
                    <a:srgbClr val="000000">
                      <a:alpha val="43137"/>
                    </a:srgbClr>
                  </a:outerShdw>
                </a:effectLst>
                <a:latin typeface="+mn-lt"/>
                <a:cs typeface="+mn-cs"/>
              </a:rPr>
              <a:t>Rapidly progressing</a:t>
            </a:r>
          </a:p>
          <a:p>
            <a:pPr algn="ctr" fontAlgn="auto">
              <a:spcBef>
                <a:spcPct val="20000"/>
              </a:spcBef>
              <a:spcAft>
                <a:spcPts val="0"/>
              </a:spcAft>
              <a:buFont typeface="Arial" pitchFamily="34" charset="0"/>
              <a:buNone/>
              <a:defRPr/>
            </a:pPr>
            <a:r>
              <a:rPr lang="en-US" sz="1600" b="1" dirty="0">
                <a:effectLst>
                  <a:outerShdw blurRad="38100" dist="38100" dir="2700000" algn="tl">
                    <a:srgbClr val="000000">
                      <a:alpha val="43137"/>
                    </a:srgbClr>
                  </a:outerShdw>
                </a:effectLst>
                <a:latin typeface="+mn-lt"/>
                <a:cs typeface="+mn-cs"/>
              </a:rPr>
              <a:t>Broad reaching implications for all areas of biology, especially agriculture &amp; medicine</a:t>
            </a:r>
          </a:p>
          <a:p>
            <a:pPr algn="ctr" fontAlgn="auto">
              <a:spcBef>
                <a:spcPct val="20000"/>
              </a:spcBef>
              <a:spcAft>
                <a:spcPts val="0"/>
              </a:spcAft>
              <a:buFont typeface="Arial" pitchFamily="34" charset="0"/>
              <a:buNone/>
              <a:defRPr/>
            </a:pPr>
            <a:r>
              <a:rPr lang="en-US" sz="1600" b="1" dirty="0">
                <a:effectLst>
                  <a:outerShdw blurRad="38100" dist="38100" dir="2700000" algn="tl">
                    <a:srgbClr val="000000">
                      <a:alpha val="43137"/>
                    </a:srgbClr>
                  </a:outerShdw>
                </a:effectLst>
                <a:latin typeface="+mn-lt"/>
                <a:cs typeface="+mn-cs"/>
              </a:rPr>
              <a:t>Fear of abuse can be properly addressed only with understanding of principles and applications</a:t>
            </a:r>
            <a:endParaRPr lang="en-US" sz="1600" b="1" dirty="0">
              <a:effectLst>
                <a:outerShdw blurRad="38100" dist="38100" dir="2700000" algn="tl">
                  <a:srgbClr val="000000">
                    <a:alpha val="43137"/>
                  </a:srgbClr>
                </a:outerShdw>
              </a:effectLst>
              <a:latin typeface="+mn-lt"/>
              <a:cs typeface="+mn-cs"/>
            </a:endParaRPr>
          </a:p>
        </p:txBody>
      </p:sp>
      <p:pic>
        <p:nvPicPr>
          <p:cNvPr id="6151" name="Picture 2"/>
          <p:cNvPicPr>
            <a:picLocks noChangeAspect="1" noChangeArrowheads="1"/>
          </p:cNvPicPr>
          <p:nvPr/>
        </p:nvPicPr>
        <p:blipFill>
          <a:blip r:embed="rId3"/>
          <a:srcRect/>
          <a:stretch>
            <a:fillRect/>
          </a:stretch>
        </p:blipFill>
        <p:spPr bwMode="auto">
          <a:xfrm>
            <a:off x="0" y="2819400"/>
            <a:ext cx="3581400" cy="404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A5A1F7-108C-4D0C-88E0-B781DA86F8A0}" type="slidenum">
              <a:rPr lang="en-US"/>
              <a:pPr>
                <a:defRPr/>
              </a:pPr>
              <a:t>6</a:t>
            </a:fld>
            <a:endParaRPr lang="en-US"/>
          </a:p>
        </p:txBody>
      </p:sp>
      <p:sp>
        <p:nvSpPr>
          <p:cNvPr id="7171" name="TextBox 2"/>
          <p:cNvSpPr txBox="1">
            <a:spLocks noChangeArrowheads="1"/>
          </p:cNvSpPr>
          <p:nvPr/>
        </p:nvSpPr>
        <p:spPr bwMode="auto">
          <a:xfrm>
            <a:off x="1828800" y="533400"/>
            <a:ext cx="5791200" cy="2246313"/>
          </a:xfrm>
          <a:prstGeom prst="rect">
            <a:avLst/>
          </a:prstGeom>
          <a:noFill/>
          <a:ln w="9525">
            <a:noFill/>
            <a:miter lim="800000"/>
            <a:headEnd/>
            <a:tailEnd/>
          </a:ln>
        </p:spPr>
        <p:txBody>
          <a:bodyPr>
            <a:spAutoFit/>
          </a:bodyPr>
          <a:lstStyle/>
          <a:p>
            <a:pPr algn="r" rtl="1"/>
            <a:r>
              <a:rPr lang="fa-IR" sz="2400" b="1">
                <a:solidFill>
                  <a:srgbClr val="0000FF"/>
                </a:solidFill>
                <a:latin typeface="Calibri" pitchFamily="34" charset="0"/>
                <a:cs typeface="B Zar" pitchFamily="2" charset="-78"/>
              </a:rPr>
              <a:t>اهمیت علم ژنتیک:</a:t>
            </a:r>
          </a:p>
          <a:p>
            <a:pPr algn="r" rtl="1"/>
            <a:endParaRPr lang="fa-IR" sz="2400">
              <a:latin typeface="Calibri" pitchFamily="34" charset="0"/>
              <a:cs typeface="B Zar" pitchFamily="2" charset="-78"/>
            </a:endParaRPr>
          </a:p>
          <a:p>
            <a:pPr algn="r" rtl="1">
              <a:spcAft>
                <a:spcPts val="1200"/>
              </a:spcAft>
              <a:buFont typeface="Arial" pitchFamily="34" charset="0"/>
              <a:buChar char="•"/>
            </a:pPr>
            <a:r>
              <a:rPr lang="fa-IR" sz="2400">
                <a:latin typeface="Calibri" pitchFamily="34" charset="0"/>
                <a:cs typeface="B Zar" pitchFamily="2" charset="-78"/>
              </a:rPr>
              <a:t>علوم گیاهی – اصلاح نباتات (ازدیاد جمعیت جهان)</a:t>
            </a:r>
          </a:p>
          <a:p>
            <a:pPr algn="r" rtl="1">
              <a:spcAft>
                <a:spcPts val="1200"/>
              </a:spcAft>
              <a:buFont typeface="Arial" pitchFamily="34" charset="0"/>
              <a:buChar char="•"/>
            </a:pPr>
            <a:r>
              <a:rPr lang="fa-IR" sz="2400">
                <a:latin typeface="Calibri" pitchFamily="34" charset="0"/>
                <a:cs typeface="B Zar" pitchFamily="2" charset="-78"/>
              </a:rPr>
              <a:t>علوم جانوری – اصلاح نژادهای برتر</a:t>
            </a:r>
          </a:p>
          <a:p>
            <a:pPr algn="r" rtl="1">
              <a:spcAft>
                <a:spcPts val="1200"/>
              </a:spcAft>
              <a:buFont typeface="Arial" pitchFamily="34" charset="0"/>
              <a:buChar char="•"/>
            </a:pPr>
            <a:r>
              <a:rPr lang="fa-IR" sz="2400">
                <a:latin typeface="Calibri" pitchFamily="34" charset="0"/>
                <a:cs typeface="B Zar" pitchFamily="2" charset="-78"/>
              </a:rPr>
              <a:t>علوم انسانی – در زمینه پزشکی</a:t>
            </a:r>
          </a:p>
        </p:txBody>
      </p:sp>
      <p:pic>
        <p:nvPicPr>
          <p:cNvPr id="7172" name="Picture 8"/>
          <p:cNvPicPr>
            <a:picLocks noChangeAspect="1" noChangeArrowheads="1"/>
          </p:cNvPicPr>
          <p:nvPr/>
        </p:nvPicPr>
        <p:blipFill>
          <a:blip r:embed="rId3"/>
          <a:srcRect/>
          <a:stretch>
            <a:fillRect/>
          </a:stretch>
        </p:blipFill>
        <p:spPr bwMode="auto">
          <a:xfrm>
            <a:off x="4572000" y="3581400"/>
            <a:ext cx="4419600" cy="2819400"/>
          </a:xfrm>
          <a:prstGeom prst="rect">
            <a:avLst/>
          </a:prstGeom>
          <a:noFill/>
          <a:ln w="9525">
            <a:noFill/>
            <a:miter lim="800000"/>
            <a:headEnd/>
            <a:tailEnd/>
          </a:ln>
        </p:spPr>
      </p:pic>
      <p:pic>
        <p:nvPicPr>
          <p:cNvPr id="7173" name="Picture 9"/>
          <p:cNvPicPr>
            <a:picLocks noChangeAspect="1" noChangeArrowheads="1"/>
          </p:cNvPicPr>
          <p:nvPr/>
        </p:nvPicPr>
        <p:blipFill>
          <a:blip r:embed="rId4"/>
          <a:srcRect/>
          <a:stretch>
            <a:fillRect/>
          </a:stretch>
        </p:blipFill>
        <p:spPr bwMode="auto">
          <a:xfrm>
            <a:off x="76200" y="3352800"/>
            <a:ext cx="4267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0D6FB6-84B0-40E4-B330-871ADF0DF042}" type="slidenum">
              <a:rPr lang="en-US"/>
              <a:pPr>
                <a:defRPr/>
              </a:pPr>
              <a:t>7</a:t>
            </a:fld>
            <a:endParaRPr lang="en-US"/>
          </a:p>
        </p:txBody>
      </p:sp>
      <p:sp>
        <p:nvSpPr>
          <p:cNvPr id="3" name="TextBox 2"/>
          <p:cNvSpPr txBox="1"/>
          <p:nvPr/>
        </p:nvSpPr>
        <p:spPr>
          <a:xfrm>
            <a:off x="914400" y="2057400"/>
            <a:ext cx="7239000" cy="1784350"/>
          </a:xfrm>
          <a:prstGeom prst="rect">
            <a:avLst/>
          </a:prstGeom>
          <a:noFill/>
        </p:spPr>
        <p:txBody>
          <a:bodyPr rtlCol="1">
            <a:spAutoFit/>
          </a:bodyPr>
          <a:lstStyle/>
          <a:p>
            <a:pPr algn="r" rtl="1" fontAlgn="auto">
              <a:spcBef>
                <a:spcPts val="0"/>
              </a:spcBef>
              <a:spcAft>
                <a:spcPts val="0"/>
              </a:spcAft>
              <a:defRPr/>
            </a:pPr>
            <a:r>
              <a:rPr lang="fa-IR" sz="2000" dirty="0">
                <a:latin typeface="+mn-lt"/>
                <a:cs typeface="B Zar" pitchFamily="2" charset="-78"/>
              </a:rPr>
              <a:t>قبل از اینکه انسان ها به ژنتیک به صورت یک علم نگاه کنند:</a:t>
            </a:r>
          </a:p>
          <a:p>
            <a:pPr marL="342900" indent="-342900" algn="r" rtl="1" fontAlgn="auto">
              <a:spcBef>
                <a:spcPts val="0"/>
              </a:spcBef>
              <a:spcAft>
                <a:spcPts val="1200"/>
              </a:spcAft>
              <a:buFont typeface="+mj-lt"/>
              <a:buAutoNum type="arabicPeriod"/>
              <a:defRPr/>
            </a:pPr>
            <a:r>
              <a:rPr lang="fa-IR" sz="2000" dirty="0">
                <a:latin typeface="+mn-lt"/>
                <a:cs typeface="B Zar" pitchFamily="2" charset="-78"/>
              </a:rPr>
              <a:t>همواره سوالاتی برایشان مطرح بوده است. چگونگی انتقال صفات از پدر و مادر به فرزندان </a:t>
            </a:r>
          </a:p>
          <a:p>
            <a:pPr marL="342900" indent="-342900" algn="r" rtl="1" fontAlgn="auto">
              <a:spcBef>
                <a:spcPts val="0"/>
              </a:spcBef>
              <a:spcAft>
                <a:spcPts val="1200"/>
              </a:spcAft>
              <a:buFont typeface="+mj-lt"/>
              <a:buAutoNum type="arabicPeriod"/>
              <a:defRPr/>
            </a:pPr>
            <a:r>
              <a:rPr lang="fa-IR" sz="2000" dirty="0">
                <a:latin typeface="+mn-lt"/>
                <a:cs typeface="B Zar" pitchFamily="2" charset="-78"/>
              </a:rPr>
              <a:t>بصورت تجربی از علم ژنتیک استفاده می کردند</a:t>
            </a:r>
            <a:br>
              <a:rPr lang="fa-IR" sz="2000" dirty="0">
                <a:latin typeface="+mn-lt"/>
                <a:cs typeface="B Zar" pitchFamily="2" charset="-78"/>
              </a:rPr>
            </a:br>
            <a:r>
              <a:rPr lang="fa-IR" sz="2000" dirty="0">
                <a:latin typeface="+mn-lt"/>
                <a:cs typeface="B Zar" pitchFamily="2" charset="-78"/>
              </a:rPr>
              <a:t>1- اهلی کردن گیاهان</a:t>
            </a:r>
            <a:br>
              <a:rPr lang="fa-IR" sz="2000" dirty="0">
                <a:latin typeface="+mn-lt"/>
                <a:cs typeface="B Zar" pitchFamily="2" charset="-78"/>
              </a:rPr>
            </a:br>
            <a:r>
              <a:rPr lang="fa-IR" sz="2000" dirty="0">
                <a:latin typeface="+mn-lt"/>
                <a:cs typeface="B Zar" pitchFamily="2" charset="-78"/>
              </a:rPr>
              <a:t>2- اهلی کردن حیوانات</a:t>
            </a:r>
          </a:p>
        </p:txBody>
      </p:sp>
      <p:sp>
        <p:nvSpPr>
          <p:cNvPr id="4" name="TextBox 3"/>
          <p:cNvSpPr txBox="1"/>
          <p:nvPr/>
        </p:nvSpPr>
        <p:spPr>
          <a:xfrm>
            <a:off x="2362200" y="3810000"/>
            <a:ext cx="5791200" cy="1169988"/>
          </a:xfrm>
          <a:prstGeom prst="rect">
            <a:avLst/>
          </a:prstGeom>
          <a:noFill/>
        </p:spPr>
        <p:txBody>
          <a:bodyPr rtlCol="1">
            <a:spAutoFit/>
          </a:bodyPr>
          <a:lstStyle/>
          <a:p>
            <a:pPr algn="r" rtl="1" fontAlgn="auto">
              <a:spcBef>
                <a:spcPts val="0"/>
              </a:spcBef>
              <a:spcAft>
                <a:spcPts val="0"/>
              </a:spcAft>
              <a:defRPr/>
            </a:pPr>
            <a:r>
              <a:rPr lang="fa-IR" sz="2000" dirty="0">
                <a:latin typeface="+mn-lt"/>
                <a:cs typeface="B Zar" pitchFamily="2" charset="-78"/>
              </a:rPr>
              <a:t>از معروفترین افرادی که در زمینه علم ژنتیک تحقیق می کردند:</a:t>
            </a:r>
          </a:p>
          <a:p>
            <a:pPr marL="342900" indent="-342900" algn="r" rtl="1" fontAlgn="auto">
              <a:spcBef>
                <a:spcPts val="0"/>
              </a:spcBef>
              <a:spcAft>
                <a:spcPts val="1200"/>
              </a:spcAft>
              <a:buFont typeface="+mj-lt"/>
              <a:buAutoNum type="arabicPeriod"/>
              <a:defRPr/>
            </a:pPr>
            <a:r>
              <a:rPr lang="fa-IR" sz="2000" dirty="0">
                <a:solidFill>
                  <a:srgbClr val="0000FF"/>
                </a:solidFill>
                <a:latin typeface="+mn-lt"/>
                <a:cs typeface="B Zar" pitchFamily="2" charset="-78"/>
              </a:rPr>
              <a:t>لامارک	 </a:t>
            </a:r>
            <a:r>
              <a:rPr lang="en-US" sz="2000" dirty="0">
                <a:solidFill>
                  <a:srgbClr val="0000FF"/>
                </a:solidFill>
                <a:latin typeface="+mn-lt"/>
                <a:cs typeface="B Zar" pitchFamily="2" charset="-78"/>
              </a:rPr>
              <a:t>Lamarck</a:t>
            </a:r>
            <a:endParaRPr lang="fa-IR" sz="2000" dirty="0">
              <a:solidFill>
                <a:srgbClr val="0000FF"/>
              </a:solidFill>
              <a:latin typeface="+mn-lt"/>
              <a:cs typeface="B Zar" pitchFamily="2" charset="-78"/>
            </a:endParaRPr>
          </a:p>
          <a:p>
            <a:pPr marL="342900" indent="-342900" algn="r" rtl="1" fontAlgn="auto">
              <a:spcBef>
                <a:spcPts val="0"/>
              </a:spcBef>
              <a:spcAft>
                <a:spcPts val="1200"/>
              </a:spcAft>
              <a:buFont typeface="+mj-lt"/>
              <a:buAutoNum type="arabicPeriod"/>
              <a:defRPr/>
            </a:pPr>
            <a:r>
              <a:rPr lang="fa-IR" sz="2000" dirty="0">
                <a:solidFill>
                  <a:srgbClr val="0000FF"/>
                </a:solidFill>
                <a:latin typeface="+mn-lt"/>
                <a:cs typeface="B Zar" pitchFamily="2" charset="-78"/>
              </a:rPr>
              <a:t>داروین            	</a:t>
            </a:r>
            <a:r>
              <a:rPr lang="en-US" sz="2000" dirty="0">
                <a:solidFill>
                  <a:srgbClr val="0000FF"/>
                </a:solidFill>
                <a:latin typeface="+mn-lt"/>
                <a:cs typeface="B Zar" pitchFamily="2" charset="-78"/>
              </a:rPr>
              <a:t>Darwin</a:t>
            </a:r>
            <a:endParaRPr lang="fa-IR" sz="2000" dirty="0">
              <a:solidFill>
                <a:srgbClr val="0000FF"/>
              </a:solidFill>
              <a:latin typeface="+mn-lt"/>
              <a:cs typeface="B Zar" pitchFamily="2" charset="-78"/>
            </a:endParaRPr>
          </a:p>
        </p:txBody>
      </p:sp>
      <p:sp>
        <p:nvSpPr>
          <p:cNvPr id="8197" name="TextBox 4"/>
          <p:cNvSpPr txBox="1">
            <a:spLocks noChangeArrowheads="1"/>
          </p:cNvSpPr>
          <p:nvPr/>
        </p:nvSpPr>
        <p:spPr bwMode="auto">
          <a:xfrm>
            <a:off x="990600" y="5029200"/>
            <a:ext cx="7239000" cy="1323975"/>
          </a:xfrm>
          <a:prstGeom prst="rect">
            <a:avLst/>
          </a:prstGeom>
          <a:noFill/>
          <a:ln w="9525">
            <a:noFill/>
            <a:miter lim="800000"/>
            <a:headEnd/>
            <a:tailEnd/>
          </a:ln>
        </p:spPr>
        <p:txBody>
          <a:bodyPr>
            <a:spAutoFit/>
          </a:bodyPr>
          <a:lstStyle/>
          <a:p>
            <a:pPr algn="r" rtl="1"/>
            <a:r>
              <a:rPr lang="fa-IR" sz="2000">
                <a:latin typeface="Calibri" pitchFamily="34" charset="0"/>
                <a:cs typeface="B Zar" pitchFamily="2" charset="-78"/>
              </a:rPr>
              <a:t>تحقیقات این 2 نفر دو نظریه متفاوت در مورد مکانیزم تکامل را به وجود آورد:</a:t>
            </a:r>
            <a:endParaRPr lang="en-US" sz="2000">
              <a:latin typeface="Calibri" pitchFamily="34" charset="0"/>
              <a:cs typeface="B Zar" pitchFamily="2" charset="-78"/>
            </a:endParaRPr>
          </a:p>
          <a:p>
            <a:r>
              <a:rPr lang="en-US" sz="2000">
                <a:latin typeface="Calibri" pitchFamily="34" charset="0"/>
                <a:cs typeface="B Zar" pitchFamily="2" charset="-78"/>
              </a:rPr>
              <a:t>Lamarck </a:t>
            </a:r>
            <a:r>
              <a:rPr lang="en-US" sz="2000">
                <a:latin typeface="Calibri" pitchFamily="34" charset="0"/>
                <a:cs typeface="B Zar" pitchFamily="2" charset="-78"/>
                <a:sym typeface="Wingdings" pitchFamily="2" charset="2"/>
              </a:rPr>
              <a:t> Inheritance of Acquired Characteristics</a:t>
            </a:r>
          </a:p>
          <a:p>
            <a:pPr algn="r" rtl="1"/>
            <a:r>
              <a:rPr lang="fa-IR" sz="2000">
                <a:latin typeface="Calibri" pitchFamily="34" charset="0"/>
                <a:cs typeface="B Zar" pitchFamily="2" charset="-78"/>
                <a:sym typeface="Wingdings" pitchFamily="2" charset="2"/>
              </a:rPr>
              <a:t>تحت عنوان: </a:t>
            </a:r>
            <a:r>
              <a:rPr lang="fa-IR" sz="2000" b="1">
                <a:latin typeface="Calibri" pitchFamily="34" charset="0"/>
                <a:cs typeface="B Zar" pitchFamily="2" charset="-78"/>
                <a:sym typeface="Wingdings" pitchFamily="2" charset="2"/>
              </a:rPr>
              <a:t> وراثت خصوصیات اکتسابی</a:t>
            </a:r>
          </a:p>
          <a:p>
            <a:pPr algn="r" rtl="1"/>
            <a:r>
              <a:rPr lang="fa-IR" sz="2000">
                <a:latin typeface="Calibri" pitchFamily="34" charset="0"/>
                <a:cs typeface="B Zar" pitchFamily="2" charset="-78"/>
                <a:sym typeface="Wingdings" pitchFamily="2" charset="2"/>
              </a:rPr>
              <a:t>قبل از لامارک باور کلی بر این بود که موجودات به همین شکل  آفریده شده اند.</a:t>
            </a:r>
            <a:endParaRPr lang="fa-IR" sz="2000">
              <a:latin typeface="Calibri" pitchFamily="34" charset="0"/>
              <a:cs typeface="B Zar" pitchFamily="2" charset="-78"/>
            </a:endParaRPr>
          </a:p>
        </p:txBody>
      </p:sp>
      <p:sp>
        <p:nvSpPr>
          <p:cNvPr id="8198" name="TextBox 5"/>
          <p:cNvSpPr txBox="1">
            <a:spLocks noChangeArrowheads="1"/>
          </p:cNvSpPr>
          <p:nvPr/>
        </p:nvSpPr>
        <p:spPr bwMode="auto">
          <a:xfrm>
            <a:off x="3200400" y="0"/>
            <a:ext cx="5791200" cy="1878013"/>
          </a:xfrm>
          <a:prstGeom prst="rect">
            <a:avLst/>
          </a:prstGeom>
          <a:noFill/>
          <a:ln w="9525">
            <a:noFill/>
            <a:miter lim="800000"/>
            <a:headEnd/>
            <a:tailEnd/>
          </a:ln>
        </p:spPr>
        <p:txBody>
          <a:bodyPr>
            <a:spAutoFit/>
          </a:bodyPr>
          <a:lstStyle/>
          <a:p>
            <a:pPr algn="r" rtl="1"/>
            <a:r>
              <a:rPr lang="fa-IR" sz="2400" b="1">
                <a:solidFill>
                  <a:srgbClr val="0000FF"/>
                </a:solidFill>
                <a:latin typeface="Calibri" pitchFamily="34" charset="0"/>
                <a:cs typeface="B Zar" pitchFamily="2" charset="-78"/>
              </a:rPr>
              <a:t>تاریخچه:</a:t>
            </a:r>
          </a:p>
          <a:p>
            <a:pPr algn="r" rtl="1">
              <a:spcAft>
                <a:spcPts val="1200"/>
              </a:spcAft>
              <a:buFont typeface="Arial" pitchFamily="34" charset="0"/>
              <a:buChar char="•"/>
            </a:pPr>
            <a:r>
              <a:rPr lang="fa-IR" sz="2400">
                <a:latin typeface="Calibri" pitchFamily="34" charset="0"/>
                <a:cs typeface="B Zar" pitchFamily="2" charset="-78"/>
              </a:rPr>
              <a:t>قبل از مندل</a:t>
            </a:r>
          </a:p>
          <a:p>
            <a:pPr algn="r" rtl="1">
              <a:spcAft>
                <a:spcPts val="1200"/>
              </a:spcAft>
              <a:buFont typeface="Arial" pitchFamily="34" charset="0"/>
              <a:buChar char="•"/>
            </a:pPr>
            <a:r>
              <a:rPr lang="fa-IR" sz="2400">
                <a:latin typeface="Calibri" pitchFamily="34" charset="0"/>
                <a:cs typeface="B Zar" pitchFamily="2" charset="-78"/>
              </a:rPr>
              <a:t>بعد از اکتشافات مندل (دوره ی</a:t>
            </a:r>
            <a:r>
              <a:rPr lang="en-US" sz="2400">
                <a:latin typeface="Calibri" pitchFamily="34" charset="0"/>
                <a:cs typeface="B Zar" pitchFamily="2" charset="-78"/>
              </a:rPr>
              <a:t>Classical Genetic </a:t>
            </a:r>
            <a:r>
              <a:rPr lang="fa-IR" sz="2400">
                <a:latin typeface="Calibri" pitchFamily="34" charset="0"/>
                <a:cs typeface="B Zar" pitchFamily="2" charset="-78"/>
              </a:rPr>
              <a:t>)</a:t>
            </a:r>
          </a:p>
          <a:p>
            <a:pPr algn="r" rtl="1">
              <a:spcAft>
                <a:spcPts val="1200"/>
              </a:spcAft>
              <a:buFont typeface="Arial" pitchFamily="34" charset="0"/>
              <a:buChar char="•"/>
            </a:pPr>
            <a:r>
              <a:rPr lang="fa-IR" sz="2400">
                <a:latin typeface="Calibri" pitchFamily="34" charset="0"/>
                <a:cs typeface="B Zar" pitchFamily="2" charset="-78"/>
              </a:rPr>
              <a:t>کشف زبان رمز و پایه شیمیایی وراثت، </a:t>
            </a:r>
            <a:r>
              <a:rPr lang="en-US" sz="2400">
                <a:latin typeface="Calibri" pitchFamily="34" charset="0"/>
                <a:cs typeface="B Zar" pitchFamily="2" charset="-78"/>
              </a:rPr>
              <a:t>DNA</a:t>
            </a:r>
            <a:endParaRPr lang="fa-IR" sz="2400">
              <a:latin typeface="Calibri" pitchFamily="34" charset="0"/>
              <a:cs typeface="B 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AF3A3F-AB07-40E5-BF9F-B6B99B53BC8A}" type="slidenum">
              <a:rPr lang="en-US"/>
              <a:pPr>
                <a:defRPr/>
              </a:pPr>
              <a:t>8</a:t>
            </a:fld>
            <a:endParaRPr lang="en-US"/>
          </a:p>
        </p:txBody>
      </p:sp>
      <p:sp>
        <p:nvSpPr>
          <p:cNvPr id="9219" name="Rectangle 2"/>
          <p:cNvSpPr>
            <a:spLocks noChangeArrowheads="1"/>
          </p:cNvSpPr>
          <p:nvPr/>
        </p:nvSpPr>
        <p:spPr bwMode="auto">
          <a:xfrm>
            <a:off x="304800" y="304800"/>
            <a:ext cx="8534400" cy="2308225"/>
          </a:xfrm>
          <a:prstGeom prst="rect">
            <a:avLst/>
          </a:prstGeom>
          <a:noFill/>
          <a:ln w="9525">
            <a:noFill/>
            <a:miter lim="800000"/>
            <a:headEnd/>
            <a:tailEnd/>
          </a:ln>
        </p:spPr>
        <p:txBody>
          <a:bodyPr>
            <a:spAutoFit/>
          </a:bodyPr>
          <a:lstStyle/>
          <a:p>
            <a:r>
              <a:rPr lang="en-US" sz="2400">
                <a:latin typeface="Calibri" pitchFamily="34" charset="0"/>
              </a:rPr>
              <a:t>French naturalist Jean-Baptiste Lamarck published a theory of evolution in 1809, the year Charles Darwin was born and 50 years before Darwin would finally publish his own ideas on evolution. While working at the Natural History Museum in Paris, where he was in charge of the invertebrate collections, Lamarck compared current species of animals with fossil forms.</a:t>
            </a:r>
          </a:p>
        </p:txBody>
      </p:sp>
      <p:pic>
        <p:nvPicPr>
          <p:cNvPr id="9220" name="Picture 3"/>
          <p:cNvPicPr>
            <a:picLocks noChangeAspect="1" noChangeArrowheads="1"/>
          </p:cNvPicPr>
          <p:nvPr/>
        </p:nvPicPr>
        <p:blipFill>
          <a:blip r:embed="rId2"/>
          <a:srcRect/>
          <a:stretch>
            <a:fillRect/>
          </a:stretch>
        </p:blipFill>
        <p:spPr bwMode="auto">
          <a:xfrm>
            <a:off x="1676400" y="2590800"/>
            <a:ext cx="534987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438CCB-F7AE-4899-A532-C1D72D41F6D6}" type="slidenum">
              <a:rPr lang="en-US"/>
              <a:pPr>
                <a:defRPr/>
              </a:pPr>
              <a:t>9</a:t>
            </a:fld>
            <a:endParaRPr lang="en-US"/>
          </a:p>
        </p:txBody>
      </p:sp>
      <p:sp>
        <p:nvSpPr>
          <p:cNvPr id="10243" name="Rectangle 2"/>
          <p:cNvSpPr>
            <a:spLocks noChangeArrowheads="1"/>
          </p:cNvSpPr>
          <p:nvPr/>
        </p:nvSpPr>
        <p:spPr bwMode="auto">
          <a:xfrm>
            <a:off x="0" y="152400"/>
            <a:ext cx="9144000" cy="2586038"/>
          </a:xfrm>
          <a:prstGeom prst="rect">
            <a:avLst/>
          </a:prstGeom>
          <a:noFill/>
          <a:ln w="9525">
            <a:noFill/>
            <a:miter lim="800000"/>
            <a:headEnd/>
            <a:tailEnd/>
          </a:ln>
        </p:spPr>
        <p:txBody>
          <a:bodyPr>
            <a:spAutoFit/>
          </a:bodyPr>
          <a:lstStyle/>
          <a:p>
            <a:r>
              <a:rPr lang="en-US">
                <a:latin typeface="Calibri" pitchFamily="34" charset="0"/>
              </a:rPr>
              <a:t>He noted that lands that have similar climates seemed to have unrelated plants and animals. Darwin and many others in his time wondered why it was that if all organisms originated from a single act of creation, there existed this distinctive clustering of similar organisms in different regions of the world. Why weren’t organisms randomly distributed across Earth? Darwin also found several important fossil remains, including that of a glyptodont, an extinct armadillo-like animal. He wondered if this fossil was somehow related to the living forms of armadillos that lived in the same region (see Figure 10.6). Why would there be living and fossilized organisms that were directly related to one another in the same region? Could one have risen from the other?</a:t>
            </a:r>
          </a:p>
        </p:txBody>
      </p:sp>
      <p:pic>
        <p:nvPicPr>
          <p:cNvPr id="10244" name="Picture 3"/>
          <p:cNvPicPr>
            <a:picLocks noChangeAspect="1" noChangeArrowheads="1"/>
          </p:cNvPicPr>
          <p:nvPr/>
        </p:nvPicPr>
        <p:blipFill>
          <a:blip r:embed="rId2"/>
          <a:srcRect/>
          <a:stretch>
            <a:fillRect/>
          </a:stretch>
        </p:blipFill>
        <p:spPr bwMode="auto">
          <a:xfrm>
            <a:off x="4419600" y="2819400"/>
            <a:ext cx="4724400" cy="3886200"/>
          </a:xfrm>
          <a:prstGeom prst="rect">
            <a:avLst/>
          </a:prstGeom>
          <a:noFill/>
          <a:ln w="9525">
            <a:noFill/>
            <a:miter lim="800000"/>
            <a:headEnd/>
            <a:tailEnd/>
          </a:ln>
        </p:spPr>
      </p:pic>
      <p:sp>
        <p:nvSpPr>
          <p:cNvPr id="10245" name="Rectangle 4"/>
          <p:cNvSpPr>
            <a:spLocks noChangeArrowheads="1"/>
          </p:cNvSpPr>
          <p:nvPr/>
        </p:nvSpPr>
        <p:spPr bwMode="auto">
          <a:xfrm>
            <a:off x="0" y="3048000"/>
            <a:ext cx="4038600" cy="2032000"/>
          </a:xfrm>
          <a:prstGeom prst="rect">
            <a:avLst/>
          </a:prstGeom>
          <a:noFill/>
          <a:ln w="9525">
            <a:noFill/>
            <a:miter lim="800000"/>
            <a:headEnd/>
            <a:tailEnd/>
          </a:ln>
        </p:spPr>
        <p:txBody>
          <a:bodyPr>
            <a:spAutoFit/>
          </a:bodyPr>
          <a:lstStyle/>
          <a:p>
            <a:r>
              <a:rPr lang="en-US">
                <a:latin typeface="Calibri" pitchFamily="34" charset="0"/>
              </a:rPr>
              <a:t>In summary, Darwin’s experience in the Galápagos Islands, particularly the information gathered on tortoises and finches, demonstrated a mechanism for how new species could arise from ancestral ones in response to the local environment.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1898</Words>
  <Application>Microsoft Office PowerPoint</Application>
  <PresentationFormat>On-screen Show (4:3)</PresentationFormat>
  <Paragraphs>201</Paragraphs>
  <Slides>23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Arial</vt:lpstr>
      <vt:lpstr>Times New Roman</vt:lpstr>
      <vt:lpstr>B Mitra</vt:lpstr>
      <vt:lpstr>B Zar</vt:lpstr>
      <vt:lpstr>Wingdings</vt:lpstr>
      <vt:lpstr>Melior</vt:lpstr>
      <vt:lpstr>Melior-Bold</vt:lpstr>
      <vt:lpstr>Georgia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Dr.Mirlohi</cp:lastModifiedBy>
  <cp:revision>83</cp:revision>
  <dcterms:created xsi:type="dcterms:W3CDTF">2006-08-16T00:00:00Z</dcterms:created>
  <dcterms:modified xsi:type="dcterms:W3CDTF">2010-08-23T15:35:15Z</dcterms:modified>
</cp:coreProperties>
</file>