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84" d="100"/>
          <a:sy n="84" d="100"/>
        </p:scale>
        <p:origin x="45"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F4345-CEA9-44AD-A7F0-C5FCD7E06EE0}"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A8220-1EDC-4852-B67E-9FB8F45D62A6}" type="slidenum">
              <a:rPr lang="en-US" smtClean="0"/>
              <a:t>‹#›</a:t>
            </a:fld>
            <a:endParaRPr lang="en-US"/>
          </a:p>
        </p:txBody>
      </p:sp>
    </p:spTree>
    <p:extLst>
      <p:ext uri="{BB962C8B-B14F-4D97-AF65-F5344CB8AC3E}">
        <p14:creationId xmlns:p14="http://schemas.microsoft.com/office/powerpoint/2010/main" val="216795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E23313-C827-4DED-A0DB-2DF8FE672953}" type="slidenum">
              <a:rPr kumimoji="0" lang="en-US" sz="1200" b="0" i="0" u="none" strike="noStrike" kern="1200" cap="none" spc="0" normalizeH="0" baseline="0" noProof="0" smtClean="0">
                <a:ln>
                  <a:noFill/>
                </a:ln>
                <a:solidFill>
                  <a:prstClr val="black"/>
                </a:solidFill>
                <a:effectLst/>
                <a:uLnTx/>
                <a:uFillTx/>
                <a:latin typeface="Arial" charset="0"/>
                <a:ea typeface="+mn-ea"/>
                <a:cs typeface="Angsana New" pitchFamily="18" charset="-34"/>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h-TH" sz="1200" b="0" i="0" u="none" strike="noStrike" kern="1200" cap="none" spc="0" normalizeH="0" baseline="0" noProof="0">
              <a:ln>
                <a:noFill/>
              </a:ln>
              <a:solidFill>
                <a:prstClr val="black"/>
              </a:solidFill>
              <a:effectLst/>
              <a:uLnTx/>
              <a:uFillTx/>
              <a:latin typeface="Arial" charset="0"/>
              <a:ea typeface="+mn-ea"/>
              <a:cs typeface="Angsana New" pitchFamily="18" charset="-34"/>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60411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402141-C285-4818-A8FC-77F65E5E751B}" type="slidenum">
              <a:rPr kumimoji="0" lang="en-US" sz="1200" b="0" i="0" u="none" strike="noStrike" kern="1200" cap="none" spc="0" normalizeH="0" baseline="0" noProof="0" smtClean="0">
                <a:ln>
                  <a:noFill/>
                </a:ln>
                <a:solidFill>
                  <a:prstClr val="black"/>
                </a:solidFill>
                <a:effectLst/>
                <a:uLnTx/>
                <a:uFillTx/>
                <a:latin typeface="Arial" charset="0"/>
                <a:ea typeface="+mn-ea"/>
                <a:cs typeface="Angsana New" pitchFamily="18" charset="-34"/>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h-TH" sz="1200" b="0" i="0" u="none" strike="noStrike" kern="1200" cap="none" spc="0" normalizeH="0" baseline="0" noProof="0">
              <a:ln>
                <a:noFill/>
              </a:ln>
              <a:solidFill>
                <a:prstClr val="black"/>
              </a:solidFill>
              <a:effectLst/>
              <a:uLnTx/>
              <a:uFillTx/>
              <a:latin typeface="Arial" charset="0"/>
              <a:ea typeface="+mn-ea"/>
              <a:cs typeface="Angsana New" pitchFamily="18" charset="-34"/>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32685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402141-C285-4818-A8FC-77F65E5E751B}" type="slidenum">
              <a:rPr kumimoji="0" lang="en-US" sz="1200" b="0" i="0" u="none" strike="noStrike" kern="1200" cap="none" spc="0" normalizeH="0" baseline="0" noProof="0" smtClean="0">
                <a:ln>
                  <a:noFill/>
                </a:ln>
                <a:solidFill>
                  <a:prstClr val="black"/>
                </a:solidFill>
                <a:effectLst/>
                <a:uLnTx/>
                <a:uFillTx/>
                <a:latin typeface="Arial" charset="0"/>
                <a:ea typeface="+mn-ea"/>
                <a:cs typeface="Angsana New" pitchFamily="18" charset="-3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a:ln>
                <a:noFill/>
              </a:ln>
              <a:solidFill>
                <a:prstClr val="black"/>
              </a:solidFill>
              <a:effectLst/>
              <a:uLnTx/>
              <a:uFillTx/>
              <a:latin typeface="Arial" charset="0"/>
              <a:ea typeface="+mn-ea"/>
              <a:cs typeface="Angsana New" pitchFamily="18" charset="-34"/>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29150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402141-C285-4818-A8FC-77F65E5E751B}" type="slidenum">
              <a:rPr kumimoji="0" lang="en-US" sz="1200" b="0" i="0" u="none" strike="noStrike" kern="1200" cap="none" spc="0" normalizeH="0" baseline="0" noProof="0" smtClean="0">
                <a:ln>
                  <a:noFill/>
                </a:ln>
                <a:solidFill>
                  <a:prstClr val="black"/>
                </a:solidFill>
                <a:effectLst/>
                <a:uLnTx/>
                <a:uFillTx/>
                <a:latin typeface="Arial" charset="0"/>
                <a:ea typeface="+mn-ea"/>
                <a:cs typeface="Angsana New" pitchFamily="18" charset="-3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a:ln>
                <a:noFill/>
              </a:ln>
              <a:solidFill>
                <a:prstClr val="black"/>
              </a:solidFill>
              <a:effectLst/>
              <a:uLnTx/>
              <a:uFillTx/>
              <a:latin typeface="Arial" charset="0"/>
              <a:ea typeface="+mn-ea"/>
              <a:cs typeface="Angsana New" pitchFamily="18" charset="-34"/>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68239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1AFAC-8ECC-4495-8198-AE52F40063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41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75808EA-D927-44F2-B254-78F300BE5BA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64241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475808EA-D927-44F2-B254-78F300BE5BA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137415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475808EA-D927-44F2-B254-78F300BE5BA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66406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0ACFF5-43E0-4C70-B5D7-021F1EF5C2E5}" type="datetime1">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2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C6217-5110-4C5A-88A8-DE552FFC4C75}" type="datetime1">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8912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39AD3A-99A6-4709-88BA-D0FF22CC146B}" type="datetime1">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877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ECC33E-443A-4831-AF93-5F1618E8D03C}" type="datetime1">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8743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B8EA16-26AF-49FC-987A-E0EE31B020C1}" type="datetime1">
              <a:rPr lang="en-US" smtClean="0"/>
              <a:pPr/>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659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AB685F-8BD4-44D5-B3D2-179ED8EFE970}" type="datetime1">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02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65260-E7BB-41EB-A43F-EF644C5B5250}" type="datetime1">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310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6632B-F148-426C-8CE0-EEBA6723C255}" type="datetime1">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20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475808EA-D927-44F2-B254-78F300BE5BA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350982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4F562F0-6E84-4F64-9450-5FDE6A208B51}" type="datetime1">
              <a:rPr lang="en-US" smtClean="0"/>
              <a:pPr/>
              <a:t>3/6/2017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20360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12DC59-C038-461D-9E58-55E1120F5AFA}" type="datetime1">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3061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B1ECDB-5553-433F-A2FF-0D6F9EB2E05F}" type="datetime1">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787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886884" y="6367463"/>
            <a:ext cx="2540000" cy="457200"/>
          </a:xfrm>
        </p:spPr>
        <p:txBody>
          <a:bodyPr/>
          <a:lstStyle>
            <a:lvl1pPr>
              <a:defRPr/>
            </a:lvl1pPr>
          </a:lstStyle>
          <a:p>
            <a:fld id="{84E7696C-E522-4974-BC2E-9821471750F4}" type="datetime1">
              <a:rPr lang="en-US" altLang="zh-CN" smtClean="0"/>
              <a:pPr/>
              <a:t>3/6/2017</a:t>
            </a:fld>
            <a:endParaRPr lang="en-US" altLang="zh-CN"/>
          </a:p>
        </p:txBody>
      </p:sp>
      <p:sp>
        <p:nvSpPr>
          <p:cNvPr id="5" name="Footer Placeholder 4"/>
          <p:cNvSpPr>
            <a:spLocks noGrp="1"/>
          </p:cNvSpPr>
          <p:nvPr>
            <p:ph type="ftr" sz="quarter" idx="11"/>
          </p:nvPr>
        </p:nvSpPr>
        <p:spPr>
          <a:xfrm>
            <a:off x="4138084" y="6367463"/>
            <a:ext cx="3860800"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8710084" y="6367463"/>
            <a:ext cx="2540000" cy="457200"/>
          </a:xfrm>
        </p:spPr>
        <p:txBody>
          <a:bodyPr/>
          <a:lstStyle>
            <a:lvl1pPr>
              <a:defRPr/>
            </a:lvl1pPr>
          </a:lstStyle>
          <a:p>
            <a:fld id="{C59C4972-34D1-4D4C-AFA7-58CB376D1B2C}" type="slidenum">
              <a:rPr lang="en-US" altLang="zh-CN"/>
              <a:pPr/>
              <a:t>‹#›</a:t>
            </a:fld>
            <a:endParaRPr lang="en-US" altLang="zh-CN"/>
          </a:p>
        </p:txBody>
      </p:sp>
    </p:spTree>
    <p:extLst>
      <p:ext uri="{BB962C8B-B14F-4D97-AF65-F5344CB8AC3E}">
        <p14:creationId xmlns:p14="http://schemas.microsoft.com/office/powerpoint/2010/main" val="1714342828"/>
      </p:ext>
    </p:extLst>
  </p:cSld>
  <p:clrMapOvr>
    <a:masterClrMapping/>
  </p:clrMapOvr>
  <p:transition advTm="2000">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ชื่อเรื่อง ข้อความ 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09600" y="274638"/>
            <a:ext cx="10972800" cy="1143000"/>
          </a:xfrm>
        </p:spPr>
        <p:txBody>
          <a:bodyPr/>
          <a:lstStyle/>
          <a:p>
            <a:r>
              <a:rPr lang="th-TH"/>
              <a:t>คลิกเพื่อแก้ไขลักษณะชื่อเรื่องต้นแบบ</a:t>
            </a:r>
          </a:p>
        </p:txBody>
      </p:sp>
      <p:sp>
        <p:nvSpPr>
          <p:cNvPr id="3" name="ตัวยึดข้อความ 2"/>
          <p:cNvSpPr>
            <a:spLocks noGrp="1"/>
          </p:cNvSpPr>
          <p:nvPr>
            <p:ph type="body" sz="half" idx="1"/>
          </p:nvPr>
        </p:nvSpPr>
        <p:spPr>
          <a:xfrm>
            <a:off x="609600" y="1600201"/>
            <a:ext cx="5384800" cy="4525963"/>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half" idx="2"/>
          </p:nvPr>
        </p:nvSpPr>
        <p:spPr>
          <a:xfrm>
            <a:off x="6197600" y="1600201"/>
            <a:ext cx="5384800" cy="4525963"/>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Rectangle 4"/>
          <p:cNvSpPr>
            <a:spLocks noGrp="1" noChangeArrowheads="1"/>
          </p:cNvSpPr>
          <p:nvPr>
            <p:ph type="dt" sz="half" idx="10"/>
          </p:nvPr>
        </p:nvSpPr>
        <p:spPr>
          <a:ln/>
        </p:spPr>
        <p:txBody>
          <a:bodyPr/>
          <a:lstStyle>
            <a:lvl1pPr>
              <a:defRPr/>
            </a:lvl1pPr>
          </a:lstStyle>
          <a:p>
            <a:pPr>
              <a:defRPr/>
            </a:pPr>
            <a:fld id="{D6C1E5DD-4891-4551-BD2A-C3A63D8A7E87}" type="datetime1">
              <a:rPr lang="en-US" smtClean="0"/>
              <a:pPr>
                <a:defRPr/>
              </a:pPr>
              <a:t>3/6/2017</a:t>
            </a:fld>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BD18D5A-AFE0-4C6E-AC5E-3DC86A391DE4}" type="slidenum">
              <a:rPr lang="en-US"/>
              <a:pPr>
                <a:defRPr/>
              </a:pPr>
              <a:t>‹#›</a:t>
            </a:fld>
            <a:endParaRPr lang="th-TH"/>
          </a:p>
        </p:txBody>
      </p:sp>
    </p:spTree>
    <p:extLst>
      <p:ext uri="{BB962C8B-B14F-4D97-AF65-F5344CB8AC3E}">
        <p14:creationId xmlns:p14="http://schemas.microsoft.com/office/powerpoint/2010/main" val="4139691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th-TH"/>
          </a:p>
        </p:txBody>
      </p:sp>
      <p:sp>
        <p:nvSpPr>
          <p:cNvPr id="3" name="Table Placeholder 2"/>
          <p:cNvSpPr>
            <a:spLocks noGrp="1"/>
          </p:cNvSpPr>
          <p:nvPr>
            <p:ph type="tbl" idx="1"/>
          </p:nvPr>
        </p:nvSpPr>
        <p:spPr>
          <a:xfrm>
            <a:off x="609600" y="1600201"/>
            <a:ext cx="10972800" cy="4530725"/>
          </a:xfrm>
        </p:spPr>
        <p:txBody>
          <a:bodyPr/>
          <a:lstStyle/>
          <a:p>
            <a:pPr lvl="0"/>
            <a:endParaRPr lang="th-TH" noProof="0"/>
          </a:p>
        </p:txBody>
      </p:sp>
      <p:sp>
        <p:nvSpPr>
          <p:cNvPr id="4" name="Rectangle 4"/>
          <p:cNvSpPr>
            <a:spLocks noGrp="1" noChangeArrowheads="1"/>
          </p:cNvSpPr>
          <p:nvPr>
            <p:ph type="dt" sz="half" idx="10"/>
          </p:nvPr>
        </p:nvSpPr>
        <p:spPr>
          <a:ln/>
        </p:spPr>
        <p:txBody>
          <a:bodyPr/>
          <a:lstStyle>
            <a:lvl1pPr>
              <a:defRPr/>
            </a:lvl1pPr>
          </a:lstStyle>
          <a:p>
            <a:pPr>
              <a:defRPr/>
            </a:pPr>
            <a:fld id="{31A3AD95-6913-4FB6-B766-5B36D9C5C6B0}" type="datetime1">
              <a:rPr lang="en-US" altLang="en-US" smtClean="0"/>
              <a:pPr>
                <a:defRPr/>
              </a:pPr>
              <a:t>3/6/2017</a:t>
            </a:fld>
            <a:endParaRPr lang="th-TH"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th-TH"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4C9F84-0115-4426-8D6C-E362F31AA31F}" type="slidenum">
              <a:rPr lang="en-US" altLang="en-US"/>
              <a:pPr>
                <a:defRPr/>
              </a:pPr>
              <a:t>‹#›</a:t>
            </a:fld>
            <a:endParaRPr lang="th-TH" altLang="en-US"/>
          </a:p>
        </p:txBody>
      </p:sp>
    </p:spTree>
    <p:extLst>
      <p:ext uri="{BB962C8B-B14F-4D97-AF65-F5344CB8AC3E}">
        <p14:creationId xmlns:p14="http://schemas.microsoft.com/office/powerpoint/2010/main" val="1842723884"/>
      </p:ext>
    </p:extLst>
  </p:cSld>
  <p:clrMapOvr>
    <a:masterClrMapping/>
  </p:clrMapOvr>
  <p:transition spd="slow">
    <p:wheel spokes="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3" name="Rectangle 4"/>
          <p:cNvSpPr>
            <a:spLocks noGrp="1" noChangeArrowheads="1"/>
          </p:cNvSpPr>
          <p:nvPr>
            <p:ph type="dt" sz="half" idx="10"/>
          </p:nvPr>
        </p:nvSpPr>
        <p:spPr>
          <a:ln/>
        </p:spPr>
        <p:txBody>
          <a:bodyPr/>
          <a:lstStyle>
            <a:lvl1pPr>
              <a:defRPr/>
            </a:lvl1pPr>
          </a:lstStyle>
          <a:p>
            <a:pPr>
              <a:defRPr/>
            </a:pPr>
            <a:fld id="{D3BFA899-CF11-482E-9E4C-9CFB59564518}" type="datetime1">
              <a:rPr lang="en-US" altLang="en-US" smtClean="0"/>
              <a:pPr>
                <a:defRPr/>
              </a:pPr>
              <a:t>3/6/2017</a:t>
            </a:fld>
            <a:endParaRPr lang="th-TH"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th-TH" altLang="en-US"/>
          </a:p>
        </p:txBody>
      </p:sp>
      <p:sp>
        <p:nvSpPr>
          <p:cNvPr id="5" name="Rectangle 6"/>
          <p:cNvSpPr>
            <a:spLocks noGrp="1" noChangeArrowheads="1"/>
          </p:cNvSpPr>
          <p:nvPr>
            <p:ph type="sldNum" sz="quarter" idx="12"/>
          </p:nvPr>
        </p:nvSpPr>
        <p:spPr>
          <a:ln/>
        </p:spPr>
        <p:txBody>
          <a:bodyPr/>
          <a:lstStyle>
            <a:lvl1pPr>
              <a:defRPr/>
            </a:lvl1pPr>
          </a:lstStyle>
          <a:p>
            <a:pPr>
              <a:defRPr/>
            </a:pPr>
            <a:fld id="{F1800C3A-4B6B-48F3-8BDD-BE72120ABA06}" type="slidenum">
              <a:rPr lang="en-US" altLang="en-US"/>
              <a:pPr>
                <a:defRPr/>
              </a:pPr>
              <a:t>‹#›</a:t>
            </a:fld>
            <a:endParaRPr lang="th-TH" altLang="en-US"/>
          </a:p>
        </p:txBody>
      </p:sp>
    </p:spTree>
    <p:extLst>
      <p:ext uri="{BB962C8B-B14F-4D97-AF65-F5344CB8AC3E}">
        <p14:creationId xmlns:p14="http://schemas.microsoft.com/office/powerpoint/2010/main" val="1037818957"/>
      </p:ext>
    </p:extLst>
  </p:cSld>
  <p:clrMapOvr>
    <a:masterClrMapping/>
  </p:clrMapOvr>
  <p:transition spd="slow">
    <p:wheel spokes="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ชื่อเรื่อง ข้อความ และ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09600" y="274638"/>
            <a:ext cx="10972800" cy="1143000"/>
          </a:xfrm>
        </p:spPr>
        <p:txBody>
          <a:bodyPr/>
          <a:lstStyle/>
          <a:p>
            <a:r>
              <a:rPr lang="th-TH"/>
              <a:t>คลิกเพื่อแก้ไขลักษณะชื่อเรื่องต้นแบบ</a:t>
            </a:r>
          </a:p>
        </p:txBody>
      </p:sp>
      <p:sp>
        <p:nvSpPr>
          <p:cNvPr id="3" name="ตัวยึดข้อความ 2"/>
          <p:cNvSpPr>
            <a:spLocks noGrp="1"/>
          </p:cNvSpPr>
          <p:nvPr>
            <p:ph type="body" sz="half" idx="1"/>
          </p:nvPr>
        </p:nvSpPr>
        <p:spPr>
          <a:xfrm>
            <a:off x="609600" y="1600201"/>
            <a:ext cx="5384800" cy="4525963"/>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quarter" idx="2"/>
          </p:nvPr>
        </p:nvSpPr>
        <p:spPr>
          <a:xfrm>
            <a:off x="6197600" y="1600200"/>
            <a:ext cx="5384800" cy="2185988"/>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เนื้อหา 4"/>
          <p:cNvSpPr>
            <a:spLocks noGrp="1"/>
          </p:cNvSpPr>
          <p:nvPr>
            <p:ph sz="quarter" idx="3"/>
          </p:nvPr>
        </p:nvSpPr>
        <p:spPr>
          <a:xfrm>
            <a:off x="6197600" y="3938589"/>
            <a:ext cx="5384800" cy="2187575"/>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ยึดวันที่ 5"/>
          <p:cNvSpPr>
            <a:spLocks noGrp="1"/>
          </p:cNvSpPr>
          <p:nvPr>
            <p:ph type="dt" sz="half" idx="10"/>
          </p:nvPr>
        </p:nvSpPr>
        <p:spPr>
          <a:xfrm>
            <a:off x="609600" y="6245225"/>
            <a:ext cx="2844800" cy="476250"/>
          </a:xfrm>
        </p:spPr>
        <p:txBody>
          <a:bodyPr/>
          <a:lstStyle>
            <a:lvl1pPr>
              <a:defRPr/>
            </a:lvl1pPr>
          </a:lstStyle>
          <a:p>
            <a:pPr>
              <a:defRPr/>
            </a:pPr>
            <a:fld id="{C8EEAC27-F0B7-47FC-A32C-1A8330EF912C}" type="datetime1">
              <a:rPr lang="en-US" smtClean="0"/>
              <a:pPr>
                <a:defRPr/>
              </a:pPr>
              <a:t>3/6/2017</a:t>
            </a:fld>
            <a:endParaRPr lang="th-TH"/>
          </a:p>
        </p:txBody>
      </p:sp>
      <p:sp>
        <p:nvSpPr>
          <p:cNvPr id="7" name="ตัวยึดท้ายกระดาษ 6"/>
          <p:cNvSpPr>
            <a:spLocks noGrp="1"/>
          </p:cNvSpPr>
          <p:nvPr>
            <p:ph type="ftr" sz="quarter" idx="11"/>
          </p:nvPr>
        </p:nvSpPr>
        <p:spPr>
          <a:xfrm>
            <a:off x="4165600" y="6245225"/>
            <a:ext cx="3860800" cy="476250"/>
          </a:xfrm>
        </p:spPr>
        <p:txBody>
          <a:bodyPr/>
          <a:lstStyle>
            <a:lvl1pPr>
              <a:defRPr/>
            </a:lvl1pPr>
          </a:lstStyle>
          <a:p>
            <a:pPr>
              <a:defRPr/>
            </a:pPr>
            <a:endParaRPr lang="th-TH"/>
          </a:p>
        </p:txBody>
      </p:sp>
      <p:sp>
        <p:nvSpPr>
          <p:cNvPr id="8" name="ตัวยึดหมายเลขภาพนิ่ง 7"/>
          <p:cNvSpPr>
            <a:spLocks noGrp="1"/>
          </p:cNvSpPr>
          <p:nvPr>
            <p:ph type="sldNum" sz="quarter" idx="12"/>
          </p:nvPr>
        </p:nvSpPr>
        <p:spPr>
          <a:xfrm>
            <a:off x="8737600" y="6245225"/>
            <a:ext cx="2844800" cy="476250"/>
          </a:xfrm>
        </p:spPr>
        <p:txBody>
          <a:bodyPr/>
          <a:lstStyle>
            <a:lvl1pPr>
              <a:defRPr/>
            </a:lvl1pPr>
          </a:lstStyle>
          <a:p>
            <a:pPr>
              <a:defRPr/>
            </a:pPr>
            <a:fld id="{690E5160-2B18-4049-AD02-8249BD406B6E}" type="slidenum">
              <a:rPr lang="en-US"/>
              <a:pPr>
                <a:defRPr/>
              </a:pPr>
              <a:t>‹#›</a:t>
            </a:fld>
            <a:endParaRPr lang="th-TH"/>
          </a:p>
        </p:txBody>
      </p:sp>
    </p:spTree>
    <p:extLst>
      <p:ext uri="{BB962C8B-B14F-4D97-AF65-F5344CB8AC3E}">
        <p14:creationId xmlns:p14="http://schemas.microsoft.com/office/powerpoint/2010/main" val="277310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5808EA-D927-44F2-B254-78F300BE5BA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325873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475808EA-D927-44F2-B254-78F300BE5BA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12227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475808EA-D927-44F2-B254-78F300BE5BA4}"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320172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75808EA-D927-44F2-B254-78F300BE5BA4}"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42458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808EA-D927-44F2-B254-78F300BE5BA4}"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179465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808EA-D927-44F2-B254-78F300BE5BA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29221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5808EA-D927-44F2-B254-78F300BE5BA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73931-DA19-4B70-9880-DAD5C4B901D5}" type="slidenum">
              <a:rPr lang="en-US" smtClean="0"/>
              <a:t>‹#›</a:t>
            </a:fld>
            <a:endParaRPr lang="en-US"/>
          </a:p>
        </p:txBody>
      </p:sp>
    </p:spTree>
    <p:extLst>
      <p:ext uri="{BB962C8B-B14F-4D97-AF65-F5344CB8AC3E}">
        <p14:creationId xmlns:p14="http://schemas.microsoft.com/office/powerpoint/2010/main" val="280331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808EA-D927-44F2-B254-78F300BE5BA4}" type="datetimeFigureOut">
              <a:rPr lang="en-US" smtClean="0"/>
              <a:t>3/6/2017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3931-DA19-4B70-9880-DAD5C4B901D5}" type="slidenum">
              <a:rPr lang="en-US" smtClean="0"/>
              <a:t>‹#›</a:t>
            </a:fld>
            <a:endParaRPr lang="en-US"/>
          </a:p>
        </p:txBody>
      </p:sp>
    </p:spTree>
    <p:extLst>
      <p:ext uri="{BB962C8B-B14F-4D97-AF65-F5344CB8AC3E}">
        <p14:creationId xmlns:p14="http://schemas.microsoft.com/office/powerpoint/2010/main" val="663762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4CBC476-5E7B-44F6-B335-380209D66081}" type="datetime1">
              <a:rPr lang="en-US" smtClean="0"/>
              <a:pPr/>
              <a:t>3/6/2017</a:t>
            </a:fld>
            <a:endParaRPr lang="en-US"/>
          </a:p>
        </p:txBody>
      </p:sp>
    </p:spTree>
    <p:extLst>
      <p:ext uri="{BB962C8B-B14F-4D97-AF65-F5344CB8AC3E}">
        <p14:creationId xmlns:p14="http://schemas.microsoft.com/office/powerpoint/2010/main" val="2030022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2.jpeg"/><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4.gif"/><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9.bin"/><Relationship Id="rId3" Type="http://schemas.openxmlformats.org/officeDocument/2006/relationships/image" Target="../media/image2.jpeg"/><Relationship Id="rId7" Type="http://schemas.openxmlformats.org/officeDocument/2006/relationships/oleObject" Target="../embeddings/oleObject6.bin"/><Relationship Id="rId12" Type="http://schemas.openxmlformats.org/officeDocument/2006/relationships/image" Target="../media/image21.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image" Target="../media/image4.gif"/><Relationship Id="rId10" Type="http://schemas.openxmlformats.org/officeDocument/2006/relationships/image" Target="../media/image20.wmf"/><Relationship Id="rId4" Type="http://schemas.openxmlformats.org/officeDocument/2006/relationships/image" Target="../media/image23.png"/><Relationship Id="rId9" Type="http://schemas.openxmlformats.org/officeDocument/2006/relationships/oleObject" Target="../embeddings/oleObject7.bin"/><Relationship Id="rId14" Type="http://schemas.openxmlformats.org/officeDocument/2006/relationships/image" Target="../media/image22.wmf"/></Relationships>
</file>

<file path=ppt/slides/_rels/slide2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jpeg"/><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gif"/><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29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p>
        </p:txBody>
      </p:sp>
      <p:sp>
        <p:nvSpPr>
          <p:cNvPr id="24579" name="Rectangle 3"/>
          <p:cNvSpPr>
            <a:spLocks noGrp="1" noChangeArrowheads="1"/>
          </p:cNvSpPr>
          <p:nvPr>
            <p:ph type="body" idx="1"/>
          </p:nvPr>
        </p:nvSpPr>
        <p:spPr/>
        <p:txBody>
          <a:bodyPr/>
          <a:lstStyle/>
          <a:p>
            <a:pPr eaLnBrk="1" hangingPunct="1"/>
            <a:endParaRPr lang="en-US"/>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304800"/>
            <a:ext cx="89058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10</a:t>
            </a:fld>
            <a:endParaRPr lang="en-US">
              <a:latin typeface="Times New Roman"/>
              <a:cs typeface="B Zar"/>
            </a:endParaRPr>
          </a:p>
        </p:txBody>
      </p:sp>
      <p:sp>
        <p:nvSpPr>
          <p:cNvPr id="3" name="Date Placeholder 2"/>
          <p:cNvSpPr>
            <a:spLocks noGrp="1"/>
          </p:cNvSpPr>
          <p:nvPr>
            <p:ph type="dt" sz="half" idx="10"/>
          </p:nvPr>
        </p:nvSpPr>
        <p:spPr/>
        <p:txBody>
          <a:bodyPr/>
          <a:lstStyle/>
          <a:p>
            <a:fld id="{E59E378B-F570-4E51-A06B-5F53AC39BBE7}"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5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p>
        </p:txBody>
      </p:sp>
      <p:sp>
        <p:nvSpPr>
          <p:cNvPr id="26627" name="Rectangle 3"/>
          <p:cNvSpPr>
            <a:spLocks noGrp="1" noChangeArrowheads="1"/>
          </p:cNvSpPr>
          <p:nvPr>
            <p:ph type="body" idx="1"/>
          </p:nvPr>
        </p:nvSpPr>
        <p:spPr/>
        <p:txBody>
          <a:bodyPr/>
          <a:lstStyle/>
          <a:p>
            <a:pPr eaLnBrk="1" hangingPunct="1"/>
            <a:endParaRPr lang="en-US"/>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6" y="228601"/>
            <a:ext cx="8582025" cy="635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11</a:t>
            </a:fld>
            <a:endParaRPr lang="en-US">
              <a:latin typeface="Times New Roman"/>
              <a:cs typeface="B Zar"/>
            </a:endParaRPr>
          </a:p>
        </p:txBody>
      </p:sp>
      <p:sp>
        <p:nvSpPr>
          <p:cNvPr id="3" name="Date Placeholder 2"/>
          <p:cNvSpPr>
            <a:spLocks noGrp="1"/>
          </p:cNvSpPr>
          <p:nvPr>
            <p:ph type="dt" sz="half" idx="10"/>
          </p:nvPr>
        </p:nvSpPr>
        <p:spPr/>
        <p:txBody>
          <a:bodyPr/>
          <a:lstStyle/>
          <a:p>
            <a:fld id="{D87B9EE3-BD24-4AA4-AD96-91622C32495F}"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5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p>
        </p:txBody>
      </p:sp>
      <p:sp>
        <p:nvSpPr>
          <p:cNvPr id="27651" name="Rectangle 3"/>
          <p:cNvSpPr>
            <a:spLocks noGrp="1" noChangeArrowheads="1"/>
          </p:cNvSpPr>
          <p:nvPr>
            <p:ph type="body" idx="1"/>
          </p:nvPr>
        </p:nvSpPr>
        <p:spPr/>
        <p:txBody>
          <a:bodyPr/>
          <a:lstStyle/>
          <a:p>
            <a:pPr eaLnBrk="1" hangingPunct="1"/>
            <a:endParaRPr lang="en-US"/>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276226"/>
            <a:ext cx="8639175"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12</a:t>
            </a:fld>
            <a:endParaRPr lang="en-US">
              <a:latin typeface="Times New Roman"/>
              <a:cs typeface="B Zar"/>
            </a:endParaRPr>
          </a:p>
        </p:txBody>
      </p:sp>
      <p:sp>
        <p:nvSpPr>
          <p:cNvPr id="3" name="Date Placeholder 2"/>
          <p:cNvSpPr>
            <a:spLocks noGrp="1"/>
          </p:cNvSpPr>
          <p:nvPr>
            <p:ph type="dt" sz="half" idx="10"/>
          </p:nvPr>
        </p:nvSpPr>
        <p:spPr/>
        <p:txBody>
          <a:bodyPr/>
          <a:lstStyle/>
          <a:p>
            <a:fld id="{BB154320-7812-4AC7-8111-573279C16B39}"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32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p>
        </p:txBody>
      </p:sp>
      <p:sp>
        <p:nvSpPr>
          <p:cNvPr id="28675" name="Rectangle 3"/>
          <p:cNvSpPr>
            <a:spLocks noGrp="1" noChangeArrowheads="1"/>
          </p:cNvSpPr>
          <p:nvPr>
            <p:ph type="body" idx="1"/>
          </p:nvPr>
        </p:nvSpPr>
        <p:spPr/>
        <p:txBody>
          <a:bodyPr/>
          <a:lstStyle/>
          <a:p>
            <a:pPr eaLnBrk="1" hangingPunct="1"/>
            <a:endParaRPr lang="en-US"/>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171450"/>
            <a:ext cx="8734425"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13</a:t>
            </a:fld>
            <a:endParaRPr lang="en-US">
              <a:latin typeface="Times New Roman"/>
              <a:cs typeface="B Zar"/>
            </a:endParaRPr>
          </a:p>
        </p:txBody>
      </p:sp>
      <p:sp>
        <p:nvSpPr>
          <p:cNvPr id="3" name="Date Placeholder 2"/>
          <p:cNvSpPr>
            <a:spLocks noGrp="1"/>
          </p:cNvSpPr>
          <p:nvPr>
            <p:ph type="dt" sz="half" idx="10"/>
          </p:nvPr>
        </p:nvSpPr>
        <p:spPr/>
        <p:txBody>
          <a:bodyPr/>
          <a:lstStyle/>
          <a:p>
            <a:fld id="{CD5CD798-8788-4F69-BA03-7B24394CA654}"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5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استفاده از چارت سایکرومتری</a:t>
            </a:r>
            <a:endParaRPr lang="en-US" dirty="0"/>
          </a:p>
        </p:txBody>
      </p:sp>
      <p:sp>
        <p:nvSpPr>
          <p:cNvPr id="3" name="Content Placeholder 2"/>
          <p:cNvSpPr>
            <a:spLocks noGrp="1"/>
          </p:cNvSpPr>
          <p:nvPr>
            <p:ph idx="1"/>
          </p:nvPr>
        </p:nvSpPr>
        <p:spPr/>
        <p:txBody>
          <a:bodyPr>
            <a:normAutofit/>
          </a:bodyPr>
          <a:lstStyle/>
          <a:p>
            <a:pPr algn="r" rtl="1"/>
            <a:r>
              <a:rPr lang="fa-IR" sz="2800" dirty="0"/>
              <a:t>هوا دارای دمای حباب مرطوب 54 درجه سانتی گراد و دمای حباب خشک 71 درجه سانتی گراد است. رطوبت نسبی، نقطه شبنم و درصد رطوبت نسبی را تعیین کنید.</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14</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B8D755D1-69E8-4703-8987-2ACF93246A71}"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Tree>
    <p:extLst>
      <p:ext uri="{BB962C8B-B14F-4D97-AF65-F5344CB8AC3E}">
        <p14:creationId xmlns:p14="http://schemas.microsoft.com/office/powerpoint/2010/main" val="19566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p:txBody>
          <a:bodyPr>
            <a:normAutofit/>
          </a:bodyPr>
          <a:lstStyle/>
          <a:p>
            <a:pPr algn="r" rtl="1"/>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15</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633146" y="-948254"/>
            <a:ext cx="6407548" cy="859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981200" y="1600200"/>
            <a:ext cx="304800" cy="163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b="1" dirty="0">
                <a:solidFill>
                  <a:srgbClr val="FF0000"/>
                </a:solidFill>
                <a:latin typeface="Times New Roman"/>
                <a:cs typeface="B Zar"/>
              </a:rPr>
              <a:t>رطوبت مطلق</a:t>
            </a:r>
            <a:endParaRPr lang="en-US" b="1" dirty="0">
              <a:solidFill>
                <a:srgbClr val="FF0000"/>
              </a:solidFill>
              <a:latin typeface="Times New Roman"/>
              <a:cs typeface="B Zar"/>
            </a:endParaRPr>
          </a:p>
        </p:txBody>
      </p:sp>
      <p:sp>
        <p:nvSpPr>
          <p:cNvPr id="27" name="Rectangle 26"/>
          <p:cNvSpPr/>
          <p:nvPr/>
        </p:nvSpPr>
        <p:spPr>
          <a:xfrm>
            <a:off x="3841173" y="3339035"/>
            <a:ext cx="9144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a-IR" b="1" dirty="0">
                <a:solidFill>
                  <a:srgbClr val="0070C0"/>
                </a:solidFill>
                <a:latin typeface="Times New Roman"/>
                <a:cs typeface="B Zar"/>
              </a:rPr>
              <a:t>رطوبت نسبی</a:t>
            </a:r>
            <a:endParaRPr lang="en-US" b="1" dirty="0">
              <a:solidFill>
                <a:srgbClr val="0070C0"/>
              </a:solidFill>
              <a:latin typeface="Times New Roman"/>
              <a:cs typeface="B Zar"/>
            </a:endParaRPr>
          </a:p>
        </p:txBody>
      </p:sp>
      <p:sp>
        <p:nvSpPr>
          <p:cNvPr id="28" name="Rectangle 27"/>
          <p:cNvSpPr/>
          <p:nvPr/>
        </p:nvSpPr>
        <p:spPr>
          <a:xfrm>
            <a:off x="4343400" y="6172200"/>
            <a:ext cx="8382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rtl="1"/>
            <a:r>
              <a:rPr lang="fa-IR" b="1" dirty="0">
                <a:solidFill>
                  <a:srgbClr val="FFFF00"/>
                </a:solidFill>
                <a:latin typeface="Times New Roman"/>
                <a:cs typeface="B Zar"/>
              </a:rPr>
              <a:t>نقطه شبنم</a:t>
            </a:r>
            <a:endParaRPr lang="en-US" b="1" dirty="0">
              <a:solidFill>
                <a:srgbClr val="FFFF00"/>
              </a:solidFill>
              <a:latin typeface="Times New Roman"/>
              <a:cs typeface="B Zar"/>
            </a:endParaRPr>
          </a:p>
        </p:txBody>
      </p:sp>
      <p:cxnSp>
        <p:nvCxnSpPr>
          <p:cNvPr id="20" name="Straight Arrow Connector 19"/>
          <p:cNvCxnSpPr/>
          <p:nvPr/>
        </p:nvCxnSpPr>
        <p:spPr>
          <a:xfrm flipV="1">
            <a:off x="5562600" y="2133600"/>
            <a:ext cx="0" cy="3733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62200" y="2133600"/>
            <a:ext cx="320040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00300" y="2133600"/>
            <a:ext cx="2560320" cy="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76800" y="2209800"/>
            <a:ext cx="0" cy="368808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86400" y="2057400"/>
            <a:ext cx="762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cs typeface="B Zar"/>
            </a:endParaRPr>
          </a:p>
        </p:txBody>
      </p:sp>
      <p:cxnSp>
        <p:nvCxnSpPr>
          <p:cNvPr id="31" name="Straight Connector 30"/>
          <p:cNvCxnSpPr>
            <a:stCxn id="26" idx="2"/>
          </p:cNvCxnSpPr>
          <p:nvPr/>
        </p:nvCxnSpPr>
        <p:spPr>
          <a:xfrm flipH="1">
            <a:off x="4648200" y="2133600"/>
            <a:ext cx="838200" cy="9906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54BC8A0-AF15-4D12-9B21-1630366255E2}"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
        <p:nvSpPr>
          <p:cNvPr id="22" name="Arc 21"/>
          <p:cNvSpPr/>
          <p:nvPr/>
        </p:nvSpPr>
        <p:spPr>
          <a:xfrm>
            <a:off x="3581400" y="2133600"/>
            <a:ext cx="3200400" cy="2514600"/>
          </a:xfrm>
          <a:prstGeom prst="arc">
            <a:avLst>
              <a:gd name="adj1" fmla="val 15402557"/>
              <a:gd name="adj2" fmla="val 18228866"/>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Times New Roman"/>
              <a:cs typeface="B Zar"/>
            </a:endParaRPr>
          </a:p>
        </p:txBody>
      </p:sp>
    </p:spTree>
    <p:extLst>
      <p:ext uri="{BB962C8B-B14F-4D97-AF65-F5344CB8AC3E}">
        <p14:creationId xmlns:p14="http://schemas.microsoft.com/office/powerpoint/2010/main" val="11335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استفاده از چارت سایکرومتری</a:t>
            </a:r>
            <a:endParaRPr lang="en-US" dirty="0"/>
          </a:p>
        </p:txBody>
      </p:sp>
      <p:sp>
        <p:nvSpPr>
          <p:cNvPr id="3" name="Content Placeholder 2"/>
          <p:cNvSpPr>
            <a:spLocks noGrp="1"/>
          </p:cNvSpPr>
          <p:nvPr>
            <p:ph idx="1"/>
          </p:nvPr>
        </p:nvSpPr>
        <p:spPr/>
        <p:txBody>
          <a:bodyPr>
            <a:normAutofit/>
          </a:bodyPr>
          <a:lstStyle/>
          <a:p>
            <a:pPr algn="r" rtl="1"/>
            <a:r>
              <a:rPr lang="fa-IR" sz="2800" dirty="0"/>
              <a:t>فرض کنید هوا نقطه شبنم برابر 40 درجه سانتی گراد و رطوبت نسبی 50% دارد. رطوبت مطلق، دمای حباب مرطوب و حباب خشک را تعیین کیند.</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16</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46D33D9C-665E-40FA-9721-A746CA312FB2}"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Tree>
    <p:extLst>
      <p:ext uri="{BB962C8B-B14F-4D97-AF65-F5344CB8AC3E}">
        <p14:creationId xmlns:p14="http://schemas.microsoft.com/office/powerpoint/2010/main" val="259257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p:txBody>
          <a:bodyPr>
            <a:normAutofit/>
          </a:bodyPr>
          <a:lstStyle/>
          <a:p>
            <a:pPr algn="r" rtl="1"/>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17</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33146" y="-948254"/>
            <a:ext cx="6407548" cy="859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4343400" y="2743200"/>
            <a:ext cx="76200" cy="3200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38400" y="27432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38400" y="2743200"/>
            <a:ext cx="246888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953000" y="2743200"/>
            <a:ext cx="76200" cy="320040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953000" y="2743200"/>
            <a:ext cx="76200" cy="32004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38400" y="2743200"/>
            <a:ext cx="2552700" cy="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19600" y="2667000"/>
            <a:ext cx="533400" cy="762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19600" y="2667000"/>
            <a:ext cx="76200" cy="327660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05000" y="2057400"/>
            <a:ext cx="304800" cy="163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b="1" dirty="0">
                <a:solidFill>
                  <a:srgbClr val="FF0000"/>
                </a:solidFill>
                <a:latin typeface="Times New Roman"/>
                <a:cs typeface="B Zar"/>
              </a:rPr>
              <a:t>رطوبت مطلق</a:t>
            </a:r>
            <a:endParaRPr lang="en-US" b="1" dirty="0">
              <a:solidFill>
                <a:srgbClr val="FF0000"/>
              </a:solidFill>
              <a:latin typeface="Times New Roman"/>
              <a:cs typeface="B Zar"/>
            </a:endParaRPr>
          </a:p>
        </p:txBody>
      </p:sp>
      <p:sp>
        <p:nvSpPr>
          <p:cNvPr id="27" name="Rectangle 26"/>
          <p:cNvSpPr/>
          <p:nvPr/>
        </p:nvSpPr>
        <p:spPr>
          <a:xfrm>
            <a:off x="4686300" y="6057900"/>
            <a:ext cx="9144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a-IR" b="1" dirty="0">
                <a:solidFill>
                  <a:srgbClr val="0070C0"/>
                </a:solidFill>
                <a:latin typeface="Times New Roman"/>
                <a:cs typeface="B Zar"/>
              </a:rPr>
              <a:t>دمای حباب خشک</a:t>
            </a:r>
            <a:endParaRPr lang="en-US" b="1" dirty="0">
              <a:solidFill>
                <a:srgbClr val="0070C0"/>
              </a:solidFill>
              <a:latin typeface="Times New Roman"/>
              <a:cs typeface="B Zar"/>
            </a:endParaRPr>
          </a:p>
        </p:txBody>
      </p:sp>
      <p:sp>
        <p:nvSpPr>
          <p:cNvPr id="28" name="Rectangle 27"/>
          <p:cNvSpPr/>
          <p:nvPr/>
        </p:nvSpPr>
        <p:spPr>
          <a:xfrm>
            <a:off x="4114800" y="6172200"/>
            <a:ext cx="8382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rtl="1"/>
            <a:r>
              <a:rPr lang="fa-IR" b="1" dirty="0">
                <a:solidFill>
                  <a:srgbClr val="FFC000"/>
                </a:solidFill>
                <a:latin typeface="Times New Roman"/>
                <a:cs typeface="B Zar"/>
              </a:rPr>
              <a:t>دمای حباب تر</a:t>
            </a:r>
            <a:endParaRPr lang="en-US" b="1" dirty="0">
              <a:solidFill>
                <a:srgbClr val="FFC000"/>
              </a:solidFill>
              <a:latin typeface="Times New Roman"/>
              <a:cs typeface="B Zar"/>
            </a:endParaRPr>
          </a:p>
        </p:txBody>
      </p:sp>
      <p:sp>
        <p:nvSpPr>
          <p:cNvPr id="5" name="Date Placeholder 4"/>
          <p:cNvSpPr>
            <a:spLocks noGrp="1"/>
          </p:cNvSpPr>
          <p:nvPr>
            <p:ph type="dt" sz="half" idx="10"/>
          </p:nvPr>
        </p:nvSpPr>
        <p:spPr/>
        <p:txBody>
          <a:bodyPr/>
          <a:lstStyle/>
          <a:p>
            <a:fld id="{9DC9EC1B-91D2-421B-8620-F5A2AF1D9BE4}"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Tree>
    <p:extLst>
      <p:ext uri="{BB962C8B-B14F-4D97-AF65-F5344CB8AC3E}">
        <p14:creationId xmlns:p14="http://schemas.microsoft.com/office/powerpoint/2010/main" val="287330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نمودار سایکرومتری</a:t>
            </a:r>
            <a:endParaRPr lang="en-US" dirty="0"/>
          </a:p>
        </p:txBody>
      </p:sp>
      <p:sp>
        <p:nvSpPr>
          <p:cNvPr id="3" name="Content Placeholder 2"/>
          <p:cNvSpPr>
            <a:spLocks noGrp="1"/>
          </p:cNvSpPr>
          <p:nvPr>
            <p:ph idx="1"/>
          </p:nvPr>
        </p:nvSpPr>
        <p:spPr>
          <a:xfrm>
            <a:off x="6096000" y="1600200"/>
            <a:ext cx="3505200" cy="4800600"/>
          </a:xfrm>
        </p:spPr>
        <p:txBody>
          <a:bodyPr>
            <a:normAutofit lnSpcReduction="10000"/>
          </a:bodyPr>
          <a:lstStyle/>
          <a:p>
            <a:pPr algn="r" rtl="1"/>
            <a:r>
              <a:rPr lang="fa-IR" sz="2800" b="1" dirty="0"/>
              <a:t>افزایش و کاهش دمای محسوس در نسبت رطوبت ثابت</a:t>
            </a:r>
          </a:p>
          <a:p>
            <a:pPr algn="r" rtl="1">
              <a:tabLst>
                <a:tab pos="2632075" algn="l"/>
              </a:tabLst>
            </a:pPr>
            <a:r>
              <a:rPr lang="fa-IR" sz="2400" dirty="0"/>
              <a:t>در نسبت رطوبت ثابت به سیستم گرما داده می شود یا گرما گرفته می شود. مثال: افزایش دمای خشک کن در نسبت رطوبت ثابت</a:t>
            </a:r>
          </a:p>
          <a:p>
            <a:pPr algn="r" rtl="1">
              <a:tabLst>
                <a:tab pos="2632075" algn="l"/>
              </a:tabLst>
            </a:pPr>
            <a:r>
              <a:rPr lang="fa-IR" sz="2400" dirty="0"/>
              <a:t>دمای حباب خشک و مرطوب، انتالپی، حجم مخصوص و رطوبت نسبی تغییر می کند.</a:t>
            </a:r>
          </a:p>
          <a:p>
            <a:pPr algn="r" rtl="1">
              <a:tabLst>
                <a:tab pos="2632075" algn="l"/>
              </a:tabLst>
            </a:pPr>
            <a:r>
              <a:rPr lang="fa-IR" sz="2400" dirty="0"/>
              <a:t>نسبت رطوبت، دمای نقطه شبنم و فشار بخار هوا ثابت است.</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18</a:t>
            </a:fld>
            <a:endParaRPr lang="en-US">
              <a:latin typeface="Times New Roman"/>
              <a:cs typeface="B Zar"/>
            </a:endParaRPr>
          </a:p>
        </p:txBody>
      </p:sp>
      <p:pic>
        <p:nvPicPr>
          <p:cNvPr id="12292" name="Picture 4" descr="http://www.sp.uconn.edu/%7Emdarre/NE-127/Images/psc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744276"/>
            <a:ext cx="4724399" cy="38279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4191000" y="4953000"/>
            <a:ext cx="1295400" cy="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3BCE5A42-9421-47A0-8E7A-4992263E0869}"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8"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نمودار سایکرومتری</a:t>
            </a:r>
            <a:endParaRPr lang="en-US" dirty="0"/>
          </a:p>
        </p:txBody>
      </p:sp>
      <p:sp>
        <p:nvSpPr>
          <p:cNvPr id="3" name="Content Placeholder 2"/>
          <p:cNvSpPr>
            <a:spLocks noGrp="1"/>
          </p:cNvSpPr>
          <p:nvPr>
            <p:ph idx="1"/>
          </p:nvPr>
        </p:nvSpPr>
        <p:spPr>
          <a:xfrm>
            <a:off x="6096000" y="1600200"/>
            <a:ext cx="3505200" cy="4800600"/>
          </a:xfrm>
        </p:spPr>
        <p:txBody>
          <a:bodyPr>
            <a:normAutofit/>
          </a:bodyPr>
          <a:lstStyle/>
          <a:p>
            <a:pPr algn="r" rtl="1"/>
            <a:r>
              <a:rPr lang="fa-IR" sz="2800" b="1" dirty="0"/>
              <a:t>گرمایش و رطوبت زنی</a:t>
            </a:r>
          </a:p>
          <a:p>
            <a:pPr algn="r" rtl="1">
              <a:tabLst>
                <a:tab pos="2632075" algn="l"/>
              </a:tabLst>
            </a:pPr>
            <a:r>
              <a:rPr lang="fa-IR" sz="2400" dirty="0"/>
              <a:t>در بسیار از سیستمهای علاوه بر افزایش دمای هوا مقداری رطوبت نیز به آن اضافه می شود.</a:t>
            </a:r>
          </a:p>
          <a:p>
            <a:pPr algn="r" rtl="1">
              <a:tabLst>
                <a:tab pos="2632075" algn="l"/>
              </a:tabLst>
            </a:pPr>
            <a:r>
              <a:rPr lang="fa-IR" sz="2400" dirty="0"/>
              <a:t>انتالپی، نسبت رطوبت، فشار بخار، دمای حباب خشک، حباب مرطوب و شبنم، حجم مخصوص افزایش می یابد.</a:t>
            </a:r>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19</a:t>
            </a:fld>
            <a:endParaRPr lang="en-US">
              <a:latin typeface="Times New Roman"/>
              <a:cs typeface="B Zar"/>
            </a:endParaRPr>
          </a:p>
        </p:txBody>
      </p:sp>
      <p:pic>
        <p:nvPicPr>
          <p:cNvPr id="12292" name="Picture 4" descr="http://www.sp.uconn.edu/%7Emdarre/NE-127/Images/psc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744276"/>
            <a:ext cx="4724399" cy="38279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419600" y="4114800"/>
            <a:ext cx="685800" cy="990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7A84289-4A70-4766-B1C9-64E35A3DC2C2}"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8"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p:txBody>
          <a:bodyPr/>
          <a:lstStyle/>
          <a:p>
            <a:pPr eaLnBrk="1" hangingPunct="1"/>
            <a:endParaRPr lang="th-TH" dirty="0"/>
          </a:p>
        </p:txBody>
      </p:sp>
      <p:sp>
        <p:nvSpPr>
          <p:cNvPr id="18435" name="Rectangle 5"/>
          <p:cNvSpPr>
            <a:spLocks noGrp="1" noChangeArrowheads="1"/>
          </p:cNvSpPr>
          <p:nvPr>
            <p:ph type="subTitle" idx="1"/>
          </p:nvPr>
        </p:nvSpPr>
        <p:spPr/>
        <p:txBody>
          <a:bodyPr>
            <a:normAutofit/>
          </a:bodyPr>
          <a:lstStyle/>
          <a:p>
            <a:pPr algn="r" rtl="1"/>
            <a:r>
              <a:rPr lang="fa-IR" sz="4000" b="1" dirty="0"/>
              <a:t>چارت سایکرومتری</a:t>
            </a: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2</a:t>
            </a:fld>
            <a:endParaRPr lang="en-US">
              <a:latin typeface="Times New Roman"/>
              <a:cs typeface="B Zar"/>
            </a:endParaRPr>
          </a:p>
        </p:txBody>
      </p:sp>
      <p:sp>
        <p:nvSpPr>
          <p:cNvPr id="3" name="Date Placeholder 2"/>
          <p:cNvSpPr>
            <a:spLocks noGrp="1"/>
          </p:cNvSpPr>
          <p:nvPr>
            <p:ph type="dt" sz="half" idx="10"/>
          </p:nvPr>
        </p:nvSpPr>
        <p:spPr/>
        <p:txBody>
          <a:bodyPr/>
          <a:lstStyle/>
          <a:p>
            <a:fld id="{771913BE-9878-4BFD-AD26-227F2DA2C915}"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9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نمودار سایکرومتری</a:t>
            </a:r>
            <a:endParaRPr lang="en-US" dirty="0"/>
          </a:p>
        </p:txBody>
      </p:sp>
      <p:sp>
        <p:nvSpPr>
          <p:cNvPr id="3" name="Content Placeholder 2"/>
          <p:cNvSpPr>
            <a:spLocks noGrp="1"/>
          </p:cNvSpPr>
          <p:nvPr>
            <p:ph idx="1"/>
          </p:nvPr>
        </p:nvSpPr>
        <p:spPr>
          <a:xfrm>
            <a:off x="6096000" y="1600200"/>
            <a:ext cx="3505200" cy="4800600"/>
          </a:xfrm>
        </p:spPr>
        <p:txBody>
          <a:bodyPr>
            <a:normAutofit/>
          </a:bodyPr>
          <a:lstStyle/>
          <a:p>
            <a:pPr algn="r" rtl="1"/>
            <a:r>
              <a:rPr lang="fa-IR" sz="2800" b="1" dirty="0"/>
              <a:t>سرمایش و رطوبت زنی</a:t>
            </a:r>
          </a:p>
          <a:p>
            <a:pPr algn="r" rtl="1">
              <a:tabLst>
                <a:tab pos="2632075" algn="l"/>
              </a:tabLst>
            </a:pPr>
            <a:r>
              <a:rPr lang="fa-IR" sz="2400" dirty="0"/>
              <a:t>در فرایند سرمایش محصولات کشاورزی هوا با عبور از یک اواپراتور تا زیر نقطه شبنم سرد می شود. بنابراین آب اضافی بلافاصله میعان می شود.</a:t>
            </a:r>
          </a:p>
          <a:p>
            <a:pPr algn="r" rtl="1">
              <a:tabLst>
                <a:tab pos="2632075" algn="l"/>
              </a:tabLst>
            </a:pPr>
            <a:r>
              <a:rPr lang="fa-IR" sz="2400" dirty="0"/>
              <a:t>انتالپی، نسبت رطوبت، فشار بخار، دمای حباب خشک، حباب مرطوب و شبنم، حجم مخصوص کاهش می یابد.</a:t>
            </a:r>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20</a:t>
            </a:fld>
            <a:endParaRPr lang="en-US">
              <a:latin typeface="Times New Roman"/>
              <a:cs typeface="B Zar"/>
            </a:endParaRPr>
          </a:p>
        </p:txBody>
      </p:sp>
      <p:pic>
        <p:nvPicPr>
          <p:cNvPr id="12292" name="Picture 4" descr="http://www.sp.uconn.edu/%7Emdarre/NE-127/Images/psc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744276"/>
            <a:ext cx="4724399" cy="38279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3048000" y="4876800"/>
            <a:ext cx="1447800" cy="76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27586" y="4876800"/>
            <a:ext cx="457200" cy="381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AB57C28-59A6-4F7F-AB42-6BFE9AAC9AC5}"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10"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نمودار سایکرومتری</a:t>
            </a:r>
            <a:endParaRPr lang="en-US" dirty="0"/>
          </a:p>
        </p:txBody>
      </p:sp>
      <p:sp>
        <p:nvSpPr>
          <p:cNvPr id="3" name="Content Placeholder 2"/>
          <p:cNvSpPr>
            <a:spLocks noGrp="1"/>
          </p:cNvSpPr>
          <p:nvPr>
            <p:ph idx="1"/>
          </p:nvPr>
        </p:nvSpPr>
        <p:spPr>
          <a:xfrm>
            <a:off x="6172200" y="1600200"/>
            <a:ext cx="3505200" cy="4800600"/>
          </a:xfrm>
        </p:spPr>
        <p:txBody>
          <a:bodyPr>
            <a:normAutofit/>
          </a:bodyPr>
          <a:lstStyle/>
          <a:p>
            <a:pPr algn="r" rtl="1"/>
            <a:r>
              <a:rPr lang="fa-IR" sz="2800" b="1" dirty="0"/>
              <a:t>خشک کردن آدیاباتیک</a:t>
            </a:r>
          </a:p>
          <a:p>
            <a:pPr algn="r" rtl="1"/>
            <a:r>
              <a:rPr lang="fa-IR" sz="2400" dirty="0"/>
              <a:t>خشک کردن مواد غذایی را می توان فرایندی آدیاباتیک در نظر گرفت (آنتالپی ثابت). با عبور هوا از ماده غذایی مرطوب گرمای محسوس هوای صرف تبخیر آب شده لذا دمای هوا کاهش و رطوبت آن افزایش می یابد. </a:t>
            </a:r>
          </a:p>
          <a:p>
            <a:pPr algn="r" rtl="1"/>
            <a:r>
              <a:rPr lang="fa-IR" sz="2400" dirty="0"/>
              <a:t>به این فرایند اشباع آدیاباتیک، سرد کردن آدیاباتیک یا تبرید تبخیری نیزمی گویند.</a:t>
            </a:r>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21</a:t>
            </a:fld>
            <a:endParaRPr lang="en-US">
              <a:latin typeface="Times New Roman"/>
              <a:cs typeface="B Zar"/>
            </a:endParaRPr>
          </a:p>
        </p:txBody>
      </p:sp>
      <p:pic>
        <p:nvPicPr>
          <p:cNvPr id="12292" name="Picture 4" descr="http://www.sp.uconn.edu/%7Emdarre/NE-127/Images/psc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744276"/>
            <a:ext cx="4724399" cy="38279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3733800" y="4191000"/>
            <a:ext cx="1295400" cy="45675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458F0C3-F7B9-42E7-B74A-E2C6459435B2}"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8"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نمودار سایکرومتری</a:t>
            </a:r>
            <a:endParaRPr lang="en-US" dirty="0"/>
          </a:p>
        </p:txBody>
      </p:sp>
      <p:sp>
        <p:nvSpPr>
          <p:cNvPr id="3" name="Content Placeholder 2"/>
          <p:cNvSpPr>
            <a:spLocks noGrp="1"/>
          </p:cNvSpPr>
          <p:nvPr>
            <p:ph idx="1"/>
          </p:nvPr>
        </p:nvSpPr>
        <p:spPr>
          <a:xfrm>
            <a:off x="6096000" y="1600200"/>
            <a:ext cx="3505200" cy="4800600"/>
          </a:xfrm>
        </p:spPr>
        <p:txBody>
          <a:bodyPr>
            <a:normAutofit/>
          </a:bodyPr>
          <a:lstStyle/>
          <a:p>
            <a:pPr algn="r" rtl="1"/>
            <a:r>
              <a:rPr lang="fa-IR" sz="2800" b="1" dirty="0"/>
              <a:t>خشک کردن آدیاباتیک</a:t>
            </a:r>
          </a:p>
          <a:p>
            <a:pPr algn="r" rtl="1"/>
            <a:r>
              <a:rPr lang="fa-IR" sz="2400" dirty="0"/>
              <a:t>در این فرآیند دمای حباب خشک کاهش و نسبت رطوبت، رطوبت نسبی، فشار بخار و دمای نقطه شبنم افزایش می یابد.</a:t>
            </a:r>
          </a:p>
          <a:p>
            <a:pPr algn="r" rtl="1"/>
            <a:r>
              <a:rPr lang="fa-IR" sz="2400" dirty="0"/>
              <a:t>انتالپی و دمای حباب مرطوب ثابت است. </a:t>
            </a:r>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22</a:t>
            </a:fld>
            <a:endParaRPr lang="en-US">
              <a:latin typeface="Times New Roman"/>
              <a:cs typeface="B Zar"/>
            </a:endParaRPr>
          </a:p>
        </p:txBody>
      </p:sp>
      <p:pic>
        <p:nvPicPr>
          <p:cNvPr id="12292" name="Picture 4" descr="http://www.sp.uconn.edu/%7Emdarre/NE-127/Images/psc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2" y="2744276"/>
            <a:ext cx="4724399" cy="38279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3733800" y="4191000"/>
            <a:ext cx="1295400" cy="45675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6E787D8D-A182-4BE5-AC5C-D622E76CDE85}"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8"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نمودار سایکرومتری</a:t>
            </a:r>
            <a:endParaRPr lang="en-US" dirty="0"/>
          </a:p>
        </p:txBody>
      </p:sp>
      <p:sp>
        <p:nvSpPr>
          <p:cNvPr id="3" name="Content Placeholder 2"/>
          <p:cNvSpPr>
            <a:spLocks noGrp="1"/>
          </p:cNvSpPr>
          <p:nvPr>
            <p:ph idx="1"/>
          </p:nvPr>
        </p:nvSpPr>
        <p:spPr>
          <a:xfrm>
            <a:off x="6019800" y="1600200"/>
            <a:ext cx="3581400" cy="4800600"/>
          </a:xfrm>
        </p:spPr>
        <p:txBody>
          <a:bodyPr>
            <a:normAutofit/>
          </a:bodyPr>
          <a:lstStyle/>
          <a:p>
            <a:pPr algn="r" rtl="1"/>
            <a:r>
              <a:rPr lang="fa-IR" sz="2800" b="1" dirty="0"/>
              <a:t>مخلوط کردن دو جریان هوا</a:t>
            </a:r>
          </a:p>
          <a:p>
            <a:pPr algn="r" rtl="1"/>
            <a:r>
              <a:rPr lang="en-US" sz="2400" dirty="0"/>
              <a:t>m</a:t>
            </a:r>
            <a:r>
              <a:rPr lang="en-US" sz="2400" baseline="-25000" dirty="0"/>
              <a:t>1</a:t>
            </a:r>
            <a:r>
              <a:rPr lang="en-US" sz="2400" dirty="0"/>
              <a:t>+m</a:t>
            </a:r>
            <a:r>
              <a:rPr lang="en-US" sz="2400" baseline="-25000" dirty="0"/>
              <a:t>2</a:t>
            </a:r>
            <a:r>
              <a:rPr lang="en-US" sz="2400" dirty="0"/>
              <a:t>=m</a:t>
            </a:r>
            <a:r>
              <a:rPr lang="en-US" sz="2400" baseline="-25000" dirty="0"/>
              <a:t>3</a:t>
            </a:r>
          </a:p>
          <a:p>
            <a:pPr algn="r" rtl="1"/>
            <a:r>
              <a:rPr lang="en-US" sz="2400" dirty="0"/>
              <a:t>m</a:t>
            </a:r>
            <a:r>
              <a:rPr lang="en-US" sz="2400" baseline="-25000" dirty="0"/>
              <a:t>1</a:t>
            </a:r>
            <a:r>
              <a:rPr lang="en-US" sz="2400" dirty="0"/>
              <a:t>W</a:t>
            </a:r>
            <a:r>
              <a:rPr lang="en-US" sz="2400" baseline="-25000" dirty="0"/>
              <a:t>1</a:t>
            </a:r>
            <a:r>
              <a:rPr lang="en-US" sz="2400" dirty="0"/>
              <a:t>+m</a:t>
            </a:r>
            <a:r>
              <a:rPr lang="en-US" sz="2400" baseline="-25000" dirty="0"/>
              <a:t>2</a:t>
            </a:r>
            <a:r>
              <a:rPr lang="en-US" sz="2400" dirty="0"/>
              <a:t>W</a:t>
            </a:r>
            <a:r>
              <a:rPr lang="en-US" sz="2400" baseline="-25000" dirty="0"/>
              <a:t>2</a:t>
            </a:r>
            <a:r>
              <a:rPr lang="en-US" sz="2400" dirty="0"/>
              <a:t>=m</a:t>
            </a:r>
            <a:r>
              <a:rPr lang="en-US" sz="2400" baseline="-25000" dirty="0"/>
              <a:t>3</a:t>
            </a:r>
            <a:r>
              <a:rPr lang="en-US" sz="2400" dirty="0"/>
              <a:t>W</a:t>
            </a:r>
            <a:r>
              <a:rPr lang="en-US" sz="2400" baseline="-25000" dirty="0"/>
              <a:t>3</a:t>
            </a:r>
          </a:p>
          <a:p>
            <a:pPr algn="r" rtl="1"/>
            <a:r>
              <a:rPr lang="en-US" sz="2400" dirty="0"/>
              <a:t>m</a:t>
            </a:r>
            <a:r>
              <a:rPr lang="en-US" sz="2400" baseline="-25000" dirty="0"/>
              <a:t>1</a:t>
            </a:r>
            <a:r>
              <a:rPr lang="en-US" sz="2400" dirty="0"/>
              <a:t>h</a:t>
            </a:r>
            <a:r>
              <a:rPr lang="en-US" sz="2400" baseline="-25000" dirty="0"/>
              <a:t>1</a:t>
            </a:r>
            <a:r>
              <a:rPr lang="en-US" sz="2400" dirty="0"/>
              <a:t>+m</a:t>
            </a:r>
            <a:r>
              <a:rPr lang="en-US" sz="2400" baseline="-25000" dirty="0"/>
              <a:t>2</a:t>
            </a:r>
            <a:r>
              <a:rPr lang="en-US" sz="2400" dirty="0"/>
              <a:t>h</a:t>
            </a:r>
            <a:r>
              <a:rPr lang="en-US" sz="2400" baseline="-25000" dirty="0"/>
              <a:t>2</a:t>
            </a:r>
            <a:r>
              <a:rPr lang="en-US" sz="2400" dirty="0"/>
              <a:t>=m</a:t>
            </a:r>
            <a:r>
              <a:rPr lang="en-US" sz="2400" baseline="-25000" dirty="0"/>
              <a:t>3</a:t>
            </a:r>
            <a:r>
              <a:rPr lang="en-US" sz="2400" dirty="0"/>
              <a:t>h</a:t>
            </a:r>
            <a:r>
              <a:rPr lang="en-US" sz="2400" baseline="-25000" dirty="0"/>
              <a:t>3</a:t>
            </a:r>
          </a:p>
          <a:p>
            <a:pPr algn="r" rtl="1"/>
            <a:r>
              <a:rPr lang="fa-IR" sz="2400" dirty="0"/>
              <a:t>با حذف </a:t>
            </a:r>
            <a:r>
              <a:rPr lang="en-US" sz="2400" dirty="0"/>
              <a:t>m</a:t>
            </a:r>
            <a:r>
              <a:rPr lang="en-US" sz="2400" baseline="-25000" dirty="0"/>
              <a:t>3</a:t>
            </a:r>
            <a:endParaRPr lang="fa-IR" sz="2400" baseline="-25000" dirty="0"/>
          </a:p>
          <a:p>
            <a:pPr algn="r" rtl="1"/>
            <a:r>
              <a:rPr lang="en-US" sz="2400" dirty="0"/>
              <a:t>m</a:t>
            </a:r>
            <a:r>
              <a:rPr lang="en-US" sz="2400" baseline="-25000" dirty="0"/>
              <a:t>1</a:t>
            </a:r>
            <a:r>
              <a:rPr lang="en-US" sz="2400" dirty="0"/>
              <a:t>(h</a:t>
            </a:r>
            <a:r>
              <a:rPr lang="en-US" sz="2400" baseline="-25000" dirty="0"/>
              <a:t>3</a:t>
            </a:r>
            <a:r>
              <a:rPr lang="en-US" sz="2400" dirty="0"/>
              <a:t>-h</a:t>
            </a:r>
            <a:r>
              <a:rPr lang="en-US" sz="2400" baseline="-25000" dirty="0"/>
              <a:t>1</a:t>
            </a:r>
            <a:r>
              <a:rPr lang="en-US" sz="2400" dirty="0"/>
              <a:t>)=m</a:t>
            </a:r>
            <a:r>
              <a:rPr lang="en-US" sz="2400" baseline="-25000" dirty="0"/>
              <a:t>2</a:t>
            </a:r>
            <a:r>
              <a:rPr lang="en-US" sz="2400" dirty="0"/>
              <a:t>(h</a:t>
            </a:r>
            <a:r>
              <a:rPr lang="en-US" sz="2400" baseline="-25000" dirty="0"/>
              <a:t>2</a:t>
            </a:r>
            <a:r>
              <a:rPr lang="en-US" sz="2400" dirty="0"/>
              <a:t>-h</a:t>
            </a:r>
            <a:r>
              <a:rPr lang="en-US" sz="2400" baseline="-25000" dirty="0"/>
              <a:t>3</a:t>
            </a:r>
            <a:r>
              <a:rPr lang="en-US" sz="2400" dirty="0"/>
              <a:t>)</a:t>
            </a:r>
          </a:p>
          <a:p>
            <a:pPr algn="r" rtl="1"/>
            <a:r>
              <a:rPr lang="en-US" sz="2400" dirty="0"/>
              <a:t>m</a:t>
            </a:r>
            <a:r>
              <a:rPr lang="en-US" sz="2400" baseline="-25000" dirty="0"/>
              <a:t>1</a:t>
            </a:r>
            <a:r>
              <a:rPr lang="en-US" sz="2400" dirty="0"/>
              <a:t>(W</a:t>
            </a:r>
            <a:r>
              <a:rPr lang="en-US" sz="2400" baseline="-25000" dirty="0"/>
              <a:t>3</a:t>
            </a:r>
            <a:r>
              <a:rPr lang="en-US" sz="2400" dirty="0"/>
              <a:t>-W</a:t>
            </a:r>
            <a:r>
              <a:rPr lang="en-US" sz="2400" baseline="-25000" dirty="0"/>
              <a:t>1</a:t>
            </a:r>
            <a:r>
              <a:rPr lang="en-US" sz="2400" dirty="0"/>
              <a:t>)=m</a:t>
            </a:r>
            <a:r>
              <a:rPr lang="en-US" sz="2400" baseline="-25000" dirty="0"/>
              <a:t>2</a:t>
            </a:r>
            <a:r>
              <a:rPr lang="en-US" sz="2400" dirty="0"/>
              <a:t>(W</a:t>
            </a:r>
            <a:r>
              <a:rPr lang="en-US" sz="2400" baseline="-25000" dirty="0"/>
              <a:t>2</a:t>
            </a:r>
            <a:r>
              <a:rPr lang="en-US" sz="2400" dirty="0"/>
              <a:t>-W</a:t>
            </a:r>
            <a:r>
              <a:rPr lang="en-US" sz="2400" baseline="-25000" dirty="0"/>
              <a:t>3</a:t>
            </a:r>
            <a:r>
              <a:rPr lang="en-US" sz="2400" dirty="0"/>
              <a:t>)</a:t>
            </a:r>
          </a:p>
          <a:p>
            <a:pPr algn="r" rtl="1"/>
            <a:endParaRPr lang="fa-IR" sz="24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23</a:t>
            </a:fld>
            <a:endParaRPr lang="en-US">
              <a:latin typeface="Times New Roman"/>
              <a:cs typeface="B Zar"/>
            </a:endParaRPr>
          </a:p>
        </p:txBody>
      </p:sp>
      <p:pic>
        <p:nvPicPr>
          <p:cNvPr id="12292" name="Picture 4" descr="http://www.sp.uconn.edu/%7Emdarre/NE-127/Images/psc_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2744276"/>
            <a:ext cx="4724399" cy="38279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4419599" y="4191000"/>
            <a:ext cx="53340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833647" y="4953001"/>
            <a:ext cx="585952" cy="82025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nvPr>
        </p:nvGraphicFramePr>
        <p:xfrm>
          <a:off x="6274676" y="5410201"/>
          <a:ext cx="2335924" cy="1364549"/>
        </p:xfrm>
        <a:graphic>
          <a:graphicData uri="http://schemas.openxmlformats.org/presentationml/2006/ole">
            <mc:AlternateContent xmlns:mc="http://schemas.openxmlformats.org/markup-compatibility/2006">
              <mc:Choice xmlns:v="urn:schemas-microsoft-com:vml" Requires="v">
                <p:oleObj spid="_x0000_s1026" name="Equation" r:id="rId4" imgW="1282700" imgH="749300" progId="Equation.DSMT4">
                  <p:embed/>
                </p:oleObj>
              </mc:Choice>
              <mc:Fallback>
                <p:oleObj name="Equation" r:id="rId4" imgW="1282700" imgH="749300" progId="Equation.DSMT4">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676" y="5410201"/>
                        <a:ext cx="2335924" cy="1364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1653034" y="972207"/>
            <a:ext cx="1460656" cy="923330"/>
          </a:xfrm>
          <a:prstGeom prst="rect">
            <a:avLst/>
          </a:prstGeom>
        </p:spPr>
        <p:txBody>
          <a:bodyPr wrap="none">
            <a:spAutoFit/>
          </a:bodyPr>
          <a:lstStyle/>
          <a:p>
            <a:r>
              <a:rPr lang="en-US" dirty="0">
                <a:solidFill>
                  <a:prstClr val="black"/>
                </a:solidFill>
                <a:latin typeface="Times New Roman"/>
                <a:cs typeface="B Zar"/>
              </a:rPr>
              <a:t>m= </a:t>
            </a:r>
            <a:r>
              <a:rPr lang="fa-IR" dirty="0">
                <a:solidFill>
                  <a:prstClr val="black"/>
                </a:solidFill>
                <a:latin typeface="Times New Roman"/>
                <a:cs typeface="B Zar"/>
              </a:rPr>
              <a:t>دبی جرمی</a:t>
            </a:r>
          </a:p>
          <a:p>
            <a:r>
              <a:rPr lang="en-US" dirty="0">
                <a:solidFill>
                  <a:prstClr val="black"/>
                </a:solidFill>
                <a:latin typeface="Times New Roman"/>
                <a:cs typeface="B Zar"/>
              </a:rPr>
              <a:t>W=</a:t>
            </a:r>
            <a:r>
              <a:rPr lang="fa-IR" dirty="0">
                <a:solidFill>
                  <a:prstClr val="black"/>
                </a:solidFill>
                <a:latin typeface="Times New Roman"/>
                <a:cs typeface="B Zar"/>
              </a:rPr>
              <a:t>نسبت رطوبت</a:t>
            </a:r>
          </a:p>
          <a:p>
            <a:r>
              <a:rPr lang="en-US" dirty="0">
                <a:solidFill>
                  <a:prstClr val="black"/>
                </a:solidFill>
                <a:latin typeface="Times New Roman"/>
                <a:cs typeface="B Zar"/>
              </a:rPr>
              <a:t>h=</a:t>
            </a:r>
            <a:r>
              <a:rPr lang="fa-IR" dirty="0">
                <a:solidFill>
                  <a:prstClr val="black"/>
                </a:solidFill>
                <a:latin typeface="Times New Roman"/>
                <a:cs typeface="B Zar"/>
              </a:rPr>
              <a:t>انتالپی </a:t>
            </a:r>
            <a:endParaRPr lang="en-US" dirty="0">
              <a:solidFill>
                <a:prstClr val="black"/>
              </a:solidFill>
              <a:latin typeface="Times New Roman"/>
              <a:cs typeface="B Zar"/>
            </a:endParaRPr>
          </a:p>
        </p:txBody>
      </p:sp>
      <p:sp>
        <p:nvSpPr>
          <p:cNvPr id="5" name="Date Placeholder 4"/>
          <p:cNvSpPr>
            <a:spLocks noGrp="1"/>
          </p:cNvSpPr>
          <p:nvPr>
            <p:ph type="dt" sz="half" idx="10"/>
          </p:nvPr>
        </p:nvSpPr>
        <p:spPr/>
        <p:txBody>
          <a:bodyPr/>
          <a:lstStyle/>
          <a:p>
            <a:fld id="{9DEA006F-17DA-41CD-B382-1162F312D45B}"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14" name="Picture 2" descr="https://encrypted-tbn1.gstatic.com/images?q=tbn:ANd9GcQAouHsunzk3DNJQ0Sv5XU0gFOtmJplkT0BwNqDlTA1TNjprddh0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استفاده از چارت سایکرومتری</a:t>
            </a:r>
            <a:endParaRPr lang="en-US" dirty="0"/>
          </a:p>
        </p:txBody>
      </p:sp>
      <p:sp>
        <p:nvSpPr>
          <p:cNvPr id="3" name="Content Placeholder 2"/>
          <p:cNvSpPr>
            <a:spLocks noGrp="1"/>
          </p:cNvSpPr>
          <p:nvPr>
            <p:ph idx="1"/>
          </p:nvPr>
        </p:nvSpPr>
        <p:spPr/>
        <p:txBody>
          <a:bodyPr>
            <a:normAutofit/>
          </a:bodyPr>
          <a:lstStyle/>
          <a:p>
            <a:pPr algn="r" rtl="1">
              <a:buFont typeface="Wingdings" pitchFamily="2" charset="2"/>
              <a:buChar char="q"/>
            </a:pPr>
            <a:r>
              <a:rPr lang="fa-IR" sz="2800" dirty="0"/>
              <a:t>مثال</a:t>
            </a:r>
          </a:p>
          <a:p>
            <a:pPr algn="r" rtl="1"/>
            <a:r>
              <a:rPr lang="fa-IR" sz="2800" dirty="0"/>
              <a:t>یک سیلوی غلات توسط هوایی با دمای حباب خشک </a:t>
            </a:r>
            <a:r>
              <a:rPr lang="en-US" sz="2800" dirty="0"/>
              <a:t>ͦF</a:t>
            </a:r>
            <a:r>
              <a:rPr lang="fa-IR" sz="2800" dirty="0"/>
              <a:t>  40 ، رطوبت نسبی 100%  خنک می شود. اگر دماهای حباب خشک و نقطه شبنم محیط به ترتیب 85 و  </a:t>
            </a:r>
            <a:r>
              <a:rPr lang="en-US" sz="2800" dirty="0"/>
              <a:t>ͦF</a:t>
            </a:r>
            <a:r>
              <a:rPr lang="fa-IR" sz="2800" dirty="0"/>
              <a:t>  70 و سرعت جریان </a:t>
            </a:r>
            <a:r>
              <a:rPr lang="en-US" sz="2800" dirty="0" err="1"/>
              <a:t>cfm</a:t>
            </a:r>
            <a:r>
              <a:rPr lang="fa-IR" sz="2800" dirty="0"/>
              <a:t> 1000 (فوت مکعب بر دقیقه) باشد، میزان گرما و رطوبتی را که در هر ساعت توسط یک واحد سرد کننده انتقال داده می شود را تعیین کنید.</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24</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F7DE0D38-F6D2-454F-8E56-B77255A165D7}"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Tree>
    <p:extLst>
      <p:ext uri="{BB962C8B-B14F-4D97-AF65-F5344CB8AC3E}">
        <p14:creationId xmlns:p14="http://schemas.microsoft.com/office/powerpoint/2010/main" val="2444471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استفاده از چارت سایکرومتری</a:t>
            </a:r>
            <a:endParaRPr lang="en-US" dirty="0"/>
          </a:p>
        </p:txBody>
      </p:sp>
      <p:sp>
        <p:nvSpPr>
          <p:cNvPr id="3" name="Content Placeholder 2"/>
          <p:cNvSpPr>
            <a:spLocks noGrp="1"/>
          </p:cNvSpPr>
          <p:nvPr>
            <p:ph idx="1"/>
          </p:nvPr>
        </p:nvSpPr>
        <p:spPr>
          <a:xfrm>
            <a:off x="1981200" y="1600200"/>
            <a:ext cx="7620000" cy="4800600"/>
          </a:xfrm>
        </p:spPr>
        <p:txBody>
          <a:bodyPr>
            <a:normAutofit/>
          </a:bodyPr>
          <a:lstStyle/>
          <a:p>
            <a:pPr algn="r" rtl="1"/>
            <a:r>
              <a:rPr lang="fa-IR" sz="2800" dirty="0"/>
              <a:t>راه حل</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25</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sp.uconn.edu/%7Emdarre/NE-127/Images/psc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1856936"/>
            <a:ext cx="6172199" cy="50010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1981199" y="5562600"/>
            <a:ext cx="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809999" y="4145280"/>
            <a:ext cx="76200" cy="2103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724399" y="4145280"/>
            <a:ext cx="76200" cy="2103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34443" y="2209800"/>
            <a:ext cx="2642070" cy="369332"/>
          </a:xfrm>
          <a:prstGeom prst="rect">
            <a:avLst/>
          </a:prstGeom>
        </p:spPr>
        <p:txBody>
          <a:bodyPr wrap="none">
            <a:spAutoFit/>
          </a:bodyPr>
          <a:lstStyle/>
          <a:p>
            <a:pPr algn="r" rtl="1"/>
            <a:r>
              <a:rPr lang="fa-IR">
                <a:solidFill>
                  <a:prstClr val="black"/>
                </a:solidFill>
                <a:latin typeface="Times New Roman"/>
                <a:cs typeface="B Zar"/>
              </a:rPr>
              <a:t>حجم مخصوص </a:t>
            </a:r>
            <a:r>
              <a:rPr lang="fa-IR" dirty="0">
                <a:solidFill>
                  <a:prstClr val="black"/>
                </a:solidFill>
                <a:latin typeface="Times New Roman"/>
                <a:cs typeface="B Zar"/>
              </a:rPr>
              <a:t>حدود </a:t>
            </a:r>
            <a:r>
              <a:rPr lang="en-US" dirty="0">
                <a:solidFill>
                  <a:prstClr val="black"/>
                </a:solidFill>
                <a:latin typeface="Times New Roman"/>
                <a:cs typeface="B Zar"/>
              </a:rPr>
              <a:t>ft</a:t>
            </a:r>
            <a:r>
              <a:rPr lang="en-US" baseline="30000" dirty="0">
                <a:solidFill>
                  <a:prstClr val="black"/>
                </a:solidFill>
                <a:latin typeface="Times New Roman"/>
                <a:cs typeface="B Zar"/>
              </a:rPr>
              <a:t>3</a:t>
            </a:r>
            <a:r>
              <a:rPr lang="en-US" dirty="0">
                <a:solidFill>
                  <a:prstClr val="black"/>
                </a:solidFill>
                <a:latin typeface="Times New Roman"/>
                <a:cs typeface="B Zar"/>
              </a:rPr>
              <a:t>/</a:t>
            </a:r>
            <a:r>
              <a:rPr lang="en-US" dirty="0" err="1">
                <a:solidFill>
                  <a:prstClr val="black"/>
                </a:solidFill>
                <a:latin typeface="Times New Roman"/>
                <a:cs typeface="B Zar"/>
              </a:rPr>
              <a:t>lbm</a:t>
            </a:r>
            <a:r>
              <a:rPr lang="fa-IR" dirty="0">
                <a:solidFill>
                  <a:prstClr val="black"/>
                </a:solidFill>
                <a:latin typeface="Times New Roman"/>
                <a:cs typeface="B Zar"/>
              </a:rPr>
              <a:t> 14</a:t>
            </a:r>
            <a:endParaRPr lang="en-US" dirty="0">
              <a:solidFill>
                <a:prstClr val="black"/>
              </a:solidFill>
              <a:latin typeface="Times New Roman"/>
              <a:cs typeface="B Zar"/>
            </a:endParaRPr>
          </a:p>
        </p:txBody>
      </p:sp>
      <p:cxnSp>
        <p:nvCxnSpPr>
          <p:cNvPr id="20" name="Straight Arrow Connector 19"/>
          <p:cNvCxnSpPr/>
          <p:nvPr/>
        </p:nvCxnSpPr>
        <p:spPr>
          <a:xfrm flipH="1">
            <a:off x="1981199" y="4130268"/>
            <a:ext cx="1905000" cy="1432333"/>
          </a:xfrm>
          <a:prstGeom prst="straightConnector1">
            <a:avLst/>
          </a:prstGeom>
          <a:ln w="38100">
            <a:solidFill>
              <a:srgbClr val="00B0F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886199" y="4191000"/>
            <a:ext cx="876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809999" y="4191000"/>
            <a:ext cx="952500" cy="0"/>
          </a:xfrm>
          <a:prstGeom prst="straightConnector1">
            <a:avLst/>
          </a:prstGeom>
          <a:ln w="38100">
            <a:solidFill>
              <a:srgbClr val="00B0F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811581" y="5149334"/>
            <a:ext cx="300082" cy="369332"/>
          </a:xfrm>
          <a:prstGeom prst="rect">
            <a:avLst/>
          </a:prstGeom>
        </p:spPr>
        <p:txBody>
          <a:bodyPr wrap="none">
            <a:spAutoFit/>
          </a:bodyPr>
          <a:lstStyle/>
          <a:p>
            <a:r>
              <a:rPr lang="en-US" b="1" dirty="0">
                <a:solidFill>
                  <a:srgbClr val="FF0000"/>
                </a:solidFill>
                <a:latin typeface="Times New Roman"/>
                <a:cs typeface="B Zar"/>
              </a:rPr>
              <a:t>1</a:t>
            </a:r>
          </a:p>
        </p:txBody>
      </p:sp>
      <p:sp>
        <p:nvSpPr>
          <p:cNvPr id="26" name="Rectangle 25"/>
          <p:cNvSpPr/>
          <p:nvPr/>
        </p:nvSpPr>
        <p:spPr>
          <a:xfrm>
            <a:off x="4800599" y="3962400"/>
            <a:ext cx="300082" cy="369332"/>
          </a:xfrm>
          <a:prstGeom prst="rect">
            <a:avLst/>
          </a:prstGeom>
        </p:spPr>
        <p:txBody>
          <a:bodyPr wrap="none">
            <a:spAutoFit/>
          </a:bodyPr>
          <a:lstStyle/>
          <a:p>
            <a:r>
              <a:rPr lang="en-US" b="1" dirty="0">
                <a:solidFill>
                  <a:srgbClr val="FF0000"/>
                </a:solidFill>
                <a:latin typeface="Times New Roman"/>
                <a:cs typeface="B Zar"/>
              </a:rPr>
              <a:t>2</a:t>
            </a:r>
          </a:p>
        </p:txBody>
      </p:sp>
      <p:cxnSp>
        <p:nvCxnSpPr>
          <p:cNvPr id="23" name="Straight Connector 22"/>
          <p:cNvCxnSpPr/>
          <p:nvPr/>
        </p:nvCxnSpPr>
        <p:spPr>
          <a:xfrm flipH="1" flipV="1">
            <a:off x="4267199" y="3352800"/>
            <a:ext cx="1428750" cy="324433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extLst/>
          </p:nvPr>
        </p:nvGraphicFramePr>
        <p:xfrm>
          <a:off x="7467600" y="2590800"/>
          <a:ext cx="2540000" cy="812800"/>
        </p:xfrm>
        <a:graphic>
          <a:graphicData uri="http://schemas.openxmlformats.org/presentationml/2006/ole">
            <mc:AlternateContent xmlns:mc="http://schemas.openxmlformats.org/markup-compatibility/2006">
              <mc:Choice xmlns:v="urn:schemas-microsoft-com:vml" Requires="v">
                <p:oleObj spid="_x0000_s2050" name="Equation" r:id="rId5" imgW="2540000" imgH="812800" progId="Equation.DSMT4">
                  <p:embed/>
                </p:oleObj>
              </mc:Choice>
              <mc:Fallback>
                <p:oleObj name="Equation" r:id="rId5" imgW="2540000" imgH="812800" progId="Equation.DSMT4">
                  <p:embed/>
                  <p:pic>
                    <p:nvPicPr>
                      <p:cNvPr id="25"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590800"/>
                        <a:ext cx="25400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Arrow Connector 27"/>
          <p:cNvCxnSpPr/>
          <p:nvPr/>
        </p:nvCxnSpPr>
        <p:spPr>
          <a:xfrm flipH="1" flipV="1">
            <a:off x="1600199" y="5334000"/>
            <a:ext cx="3810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590799" y="3200400"/>
            <a:ext cx="2133600" cy="100584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30"/>
          <p:cNvGraphicFramePr>
            <a:graphicFrameLocks noChangeAspect="1"/>
          </p:cNvGraphicFramePr>
          <p:nvPr>
            <p:extLst/>
          </p:nvPr>
        </p:nvGraphicFramePr>
        <p:xfrm>
          <a:off x="7562850" y="4254500"/>
          <a:ext cx="2463800" cy="546100"/>
        </p:xfrm>
        <a:graphic>
          <a:graphicData uri="http://schemas.openxmlformats.org/presentationml/2006/ole">
            <mc:AlternateContent xmlns:mc="http://schemas.openxmlformats.org/markup-compatibility/2006">
              <mc:Choice xmlns:v="urn:schemas-microsoft-com:vml" Requires="v">
                <p:oleObj spid="_x0000_s2051" name="Equation" r:id="rId7" imgW="2462731" imgH="545863" progId="Equation.DSMT4">
                  <p:embed/>
                </p:oleObj>
              </mc:Choice>
              <mc:Fallback>
                <p:oleObj name="Equation" r:id="rId7" imgW="2462731" imgH="545863" progId="Equation.DSMT4">
                  <p:embed/>
                  <p:pic>
                    <p:nvPicPr>
                      <p:cNvPr id="31"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2850" y="4254500"/>
                        <a:ext cx="24638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505" name="Straight Connector 21504"/>
          <p:cNvCxnSpPr/>
          <p:nvPr/>
        </p:nvCxnSpPr>
        <p:spPr>
          <a:xfrm>
            <a:off x="1981199" y="5562600"/>
            <a:ext cx="5029200"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00599" y="4191000"/>
            <a:ext cx="2194560" cy="0"/>
          </a:xfrm>
          <a:prstGeom prst="line">
            <a:avLst/>
          </a:prstGeom>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1507" name="Object 21506"/>
          <p:cNvGraphicFramePr>
            <a:graphicFrameLocks noChangeAspect="1"/>
          </p:cNvGraphicFramePr>
          <p:nvPr>
            <p:extLst/>
          </p:nvPr>
        </p:nvGraphicFramePr>
        <p:xfrm>
          <a:off x="7010399" y="6255407"/>
          <a:ext cx="3390900" cy="584200"/>
        </p:xfrm>
        <a:graphic>
          <a:graphicData uri="http://schemas.openxmlformats.org/presentationml/2006/ole">
            <mc:AlternateContent xmlns:mc="http://schemas.openxmlformats.org/markup-compatibility/2006">
              <mc:Choice xmlns:v="urn:schemas-microsoft-com:vml" Requires="v">
                <p:oleObj spid="_x0000_s2052" name="Equation" r:id="rId9" imgW="3390900" imgH="584200" progId="Equation.DSMT4">
                  <p:embed/>
                </p:oleObj>
              </mc:Choice>
              <mc:Fallback>
                <p:oleObj name="Equation" r:id="rId9" imgW="3390900" imgH="584200" progId="Equation.DSMT4">
                  <p:embed/>
                  <p:pic>
                    <p:nvPicPr>
                      <p:cNvPr id="21507" name="Object 215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399" y="6255407"/>
                        <a:ext cx="33909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ate Placeholder 4"/>
          <p:cNvSpPr>
            <a:spLocks noGrp="1"/>
          </p:cNvSpPr>
          <p:nvPr>
            <p:ph type="dt" sz="half" idx="10"/>
          </p:nvPr>
        </p:nvSpPr>
        <p:spPr/>
        <p:txBody>
          <a:bodyPr/>
          <a:lstStyle/>
          <a:p>
            <a:fld id="{DB657663-6984-4C26-9B11-5388D5194360}"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Tree>
    <p:extLst>
      <p:ext uri="{BB962C8B-B14F-4D97-AF65-F5344CB8AC3E}">
        <p14:creationId xmlns:p14="http://schemas.microsoft.com/office/powerpoint/2010/main" val="18403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5"/>
                                        </p:tgtEl>
                                        <p:attrNameLst>
                                          <p:attrName>style.visibility</p:attrName>
                                        </p:attrNameLst>
                                      </p:cBhvr>
                                      <p:to>
                                        <p:strVal val="visible"/>
                                      </p:to>
                                    </p:set>
                                    <p:animEffect transition="in" filter="wipe(left)">
                                      <p:cBhvr>
                                        <p:cTn id="69" dur="500"/>
                                        <p:tgtEl>
                                          <p:spTgt spid="215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مثال</a:t>
            </a:r>
            <a:endParaRPr lang="en-US" dirty="0"/>
          </a:p>
        </p:txBody>
      </p:sp>
      <p:sp>
        <p:nvSpPr>
          <p:cNvPr id="3" name="Content Placeholder 2"/>
          <p:cNvSpPr>
            <a:spLocks noGrp="1"/>
          </p:cNvSpPr>
          <p:nvPr>
            <p:ph idx="1"/>
          </p:nvPr>
        </p:nvSpPr>
        <p:spPr/>
        <p:txBody>
          <a:bodyPr/>
          <a:lstStyle/>
          <a:p>
            <a:pPr algn="r" rtl="1"/>
            <a:r>
              <a:rPr lang="fa-IR" dirty="0"/>
              <a:t>دمای نقطه شبنم هوا از 40درجه </a:t>
            </a:r>
            <a:r>
              <a:rPr lang="fa-IR"/>
              <a:t>به 48 درجه </a:t>
            </a:r>
            <a:r>
              <a:rPr lang="fa-IR" dirty="0"/>
              <a:t>فارنهایت افزایش می یابد. در صورتی که دبی حجمی هوا ورودی </a:t>
            </a:r>
            <a:r>
              <a:rPr lang="en-US" dirty="0"/>
              <a:t>ft</a:t>
            </a:r>
            <a:r>
              <a:rPr lang="en-US" baseline="30000" dirty="0"/>
              <a:t>3</a:t>
            </a:r>
            <a:r>
              <a:rPr lang="en-US" dirty="0"/>
              <a:t>/min</a:t>
            </a:r>
            <a:r>
              <a:rPr lang="fa-IR" dirty="0"/>
              <a:t> 10000 باشد، میزان حرارت اضافه شده به سیستم را محاسبه کنید.</a:t>
            </a:r>
          </a:p>
          <a:p>
            <a:pPr algn="r" rt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26</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39855BBF-187D-453D-8512-D1DB24FD71F4}"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328705" name="Picture 1"/>
          <p:cNvPicPr>
            <a:picLocks noChangeAspect="1" noChangeArrowheads="1"/>
          </p:cNvPicPr>
          <p:nvPr/>
        </p:nvPicPr>
        <p:blipFill>
          <a:blip r:embed="rId4"/>
          <a:srcRect/>
          <a:stretch>
            <a:fillRect/>
          </a:stretch>
        </p:blipFill>
        <p:spPr bwMode="auto">
          <a:xfrm>
            <a:off x="1981201" y="2514600"/>
            <a:ext cx="2028825" cy="139065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2184400" y="4114800"/>
          <a:ext cx="1404938" cy="304800"/>
        </p:xfrm>
        <a:graphic>
          <a:graphicData uri="http://schemas.openxmlformats.org/presentationml/2006/ole">
            <mc:AlternateContent xmlns:mc="http://schemas.openxmlformats.org/markup-compatibility/2006">
              <mc:Choice xmlns:v="urn:schemas-microsoft-com:vml" Requires="v">
                <p:oleObj spid="_x0000_s3074" name="Equation" r:id="rId5" imgW="1054100" imgH="228600" progId="Equation.DSMT4">
                  <p:embed/>
                </p:oleObj>
              </mc:Choice>
              <mc:Fallback>
                <p:oleObj name="Equation" r:id="rId5" imgW="1054100" imgH="228600"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400" y="4114800"/>
                        <a:ext cx="140493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07" name="Object 3"/>
          <p:cNvGraphicFramePr>
            <a:graphicFrameLocks noChangeAspect="1"/>
          </p:cNvGraphicFramePr>
          <p:nvPr/>
        </p:nvGraphicFramePr>
        <p:xfrm>
          <a:off x="2174876" y="4572000"/>
          <a:ext cx="1457325" cy="304800"/>
        </p:xfrm>
        <a:graphic>
          <a:graphicData uri="http://schemas.openxmlformats.org/presentationml/2006/ole">
            <mc:AlternateContent xmlns:mc="http://schemas.openxmlformats.org/markup-compatibility/2006">
              <mc:Choice xmlns:v="urn:schemas-microsoft-com:vml" Requires="v">
                <p:oleObj spid="_x0000_s3075" name="Equation" r:id="rId7" imgW="1091726" imgH="228501" progId="Equation.DSMT4">
                  <p:embed/>
                </p:oleObj>
              </mc:Choice>
              <mc:Fallback>
                <p:oleObj name="Equation" r:id="rId7" imgW="1091726" imgH="228501" progId="Equation.DSMT4">
                  <p:embed/>
                  <p:pic>
                    <p:nvPicPr>
                      <p:cNvPr id="32870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4876" y="4572000"/>
                        <a:ext cx="1457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08" name="Object 4"/>
          <p:cNvGraphicFramePr>
            <a:graphicFrameLocks noChangeAspect="1"/>
          </p:cNvGraphicFramePr>
          <p:nvPr/>
        </p:nvGraphicFramePr>
        <p:xfrm>
          <a:off x="2192338" y="5021263"/>
          <a:ext cx="1998663" cy="322262"/>
        </p:xfrm>
        <a:graphic>
          <a:graphicData uri="http://schemas.openxmlformats.org/presentationml/2006/ole">
            <mc:AlternateContent xmlns:mc="http://schemas.openxmlformats.org/markup-compatibility/2006">
              <mc:Choice xmlns:v="urn:schemas-microsoft-com:vml" Requires="v">
                <p:oleObj spid="_x0000_s3076" name="Equation" r:id="rId9" imgW="1497950" imgH="241195" progId="Equation.DSMT4">
                  <p:embed/>
                </p:oleObj>
              </mc:Choice>
              <mc:Fallback>
                <p:oleObj name="Equation" r:id="rId9" imgW="1497950" imgH="241195" progId="Equation.DSMT4">
                  <p:embed/>
                  <p:pic>
                    <p:nvPicPr>
                      <p:cNvPr id="32870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2338" y="5021263"/>
                        <a:ext cx="1998663"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09" name="Object 5"/>
          <p:cNvGraphicFramePr>
            <a:graphicFrameLocks noChangeAspect="1"/>
          </p:cNvGraphicFramePr>
          <p:nvPr/>
        </p:nvGraphicFramePr>
        <p:xfrm>
          <a:off x="2190750" y="5537200"/>
          <a:ext cx="2762250" cy="527050"/>
        </p:xfrm>
        <a:graphic>
          <a:graphicData uri="http://schemas.openxmlformats.org/presentationml/2006/ole">
            <mc:AlternateContent xmlns:mc="http://schemas.openxmlformats.org/markup-compatibility/2006">
              <mc:Choice xmlns:v="urn:schemas-microsoft-com:vml" Requires="v">
                <p:oleObj spid="_x0000_s3077" name="Equation" r:id="rId11" imgW="2070100" imgH="393700" progId="Equation.DSMT4">
                  <p:embed/>
                </p:oleObj>
              </mc:Choice>
              <mc:Fallback>
                <p:oleObj name="Equation" r:id="rId11" imgW="2070100" imgH="393700" progId="Equation.DSMT4">
                  <p:embed/>
                  <p:pic>
                    <p:nvPicPr>
                      <p:cNvPr id="32870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0750" y="5537200"/>
                        <a:ext cx="276225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10" name="Object 6"/>
          <p:cNvGraphicFramePr>
            <a:graphicFrameLocks noChangeAspect="1"/>
          </p:cNvGraphicFramePr>
          <p:nvPr/>
        </p:nvGraphicFramePr>
        <p:xfrm>
          <a:off x="2132012" y="6272214"/>
          <a:ext cx="2744788" cy="339725"/>
        </p:xfrm>
        <a:graphic>
          <a:graphicData uri="http://schemas.openxmlformats.org/presentationml/2006/ole">
            <mc:AlternateContent xmlns:mc="http://schemas.openxmlformats.org/markup-compatibility/2006">
              <mc:Choice xmlns:v="urn:schemas-microsoft-com:vml" Requires="v">
                <p:oleObj spid="_x0000_s3078" name="Equation" r:id="rId13" imgW="2057400" imgH="254000" progId="Equation.DSMT4">
                  <p:embed/>
                </p:oleObj>
              </mc:Choice>
              <mc:Fallback>
                <p:oleObj name="Equation" r:id="rId13" imgW="2057400" imgH="254000" progId="Equation.DSMT4">
                  <p:embed/>
                  <p:pic>
                    <p:nvPicPr>
                      <p:cNvPr id="32871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2012" y="6272214"/>
                        <a:ext cx="2744788"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4" descr="http://www.sp.uconn.edu/%7Emdarre/NE-127/Images/psc_01.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63489" y="3030026"/>
            <a:ext cx="4724399" cy="382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8705"/>
                                        </p:tgtEl>
                                        <p:attrNameLst>
                                          <p:attrName>style.visibility</p:attrName>
                                        </p:attrNameLst>
                                      </p:cBhvr>
                                      <p:to>
                                        <p:strVal val="visible"/>
                                      </p:to>
                                    </p:set>
                                    <p:animEffect transition="in" filter="blinds(horizontal)">
                                      <p:cBhvr>
                                        <p:cTn id="7" dur="500"/>
                                        <p:tgtEl>
                                          <p:spTgt spid="3287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8707"/>
                                        </p:tgtEl>
                                        <p:attrNameLst>
                                          <p:attrName>style.visibility</p:attrName>
                                        </p:attrNameLst>
                                      </p:cBhvr>
                                      <p:to>
                                        <p:strVal val="visible"/>
                                      </p:to>
                                    </p:set>
                                    <p:animEffect transition="in" filter="blinds(horizontal)">
                                      <p:cBhvr>
                                        <p:cTn id="17" dur="500"/>
                                        <p:tgtEl>
                                          <p:spTgt spid="32870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8708"/>
                                        </p:tgtEl>
                                        <p:attrNameLst>
                                          <p:attrName>style.visibility</p:attrName>
                                        </p:attrNameLst>
                                      </p:cBhvr>
                                      <p:to>
                                        <p:strVal val="visible"/>
                                      </p:to>
                                    </p:set>
                                    <p:animEffect transition="in" filter="blinds(horizontal)">
                                      <p:cBhvr>
                                        <p:cTn id="22" dur="500"/>
                                        <p:tgtEl>
                                          <p:spTgt spid="32870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8709"/>
                                        </p:tgtEl>
                                        <p:attrNameLst>
                                          <p:attrName>style.visibility</p:attrName>
                                        </p:attrNameLst>
                                      </p:cBhvr>
                                      <p:to>
                                        <p:strVal val="visible"/>
                                      </p:to>
                                    </p:set>
                                    <p:animEffect transition="in" filter="blinds(horizontal)">
                                      <p:cBhvr>
                                        <p:cTn id="27" dur="500"/>
                                        <p:tgtEl>
                                          <p:spTgt spid="32870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28710"/>
                                        </p:tgtEl>
                                        <p:attrNameLst>
                                          <p:attrName>style.visibility</p:attrName>
                                        </p:attrNameLst>
                                      </p:cBhvr>
                                      <p:to>
                                        <p:strVal val="visible"/>
                                      </p:to>
                                    </p:set>
                                    <p:animEffect transition="in" filter="blinds(horizontal)">
                                      <p:cBhvr>
                                        <p:cTn id="32" dur="500"/>
                                        <p:tgtEl>
                                          <p:spTgt spid="328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مثال</a:t>
            </a:r>
            <a:endParaRPr lang="en-US" dirty="0"/>
          </a:p>
        </p:txBody>
      </p:sp>
      <p:sp>
        <p:nvSpPr>
          <p:cNvPr id="3" name="Content Placeholder 2"/>
          <p:cNvSpPr>
            <a:spLocks noGrp="1"/>
          </p:cNvSpPr>
          <p:nvPr>
            <p:ph idx="1"/>
          </p:nvPr>
        </p:nvSpPr>
        <p:spPr>
          <a:xfrm>
            <a:off x="1981200" y="990600"/>
            <a:ext cx="7620000" cy="4800600"/>
          </a:xfrm>
        </p:spPr>
        <p:txBody>
          <a:bodyPr/>
          <a:lstStyle/>
          <a:p>
            <a:pPr algn="r" rtl="1"/>
            <a:r>
              <a:rPr lang="fa-IR" dirty="0"/>
              <a:t>هوا با دمای حباب خشک و مرطوب به ترتیب برابر 40 و 35 درجه فارنهایت و دبی </a:t>
            </a:r>
            <a:r>
              <a:rPr lang="en-US" dirty="0"/>
              <a:t>5000 ft</a:t>
            </a:r>
            <a:r>
              <a:rPr lang="en-US" baseline="30000" dirty="0"/>
              <a:t>3</a:t>
            </a:r>
            <a:r>
              <a:rPr lang="en-US" dirty="0"/>
              <a:t>/min</a:t>
            </a:r>
            <a:r>
              <a:rPr lang="fa-IR" dirty="0"/>
              <a:t> (</a:t>
            </a:r>
            <a:r>
              <a:rPr lang="en-US" dirty="0" err="1"/>
              <a:t>cfm</a:t>
            </a:r>
            <a:r>
              <a:rPr lang="fa-IR" dirty="0"/>
              <a:t>) با هوای اشباع در دمای 50 درجه فارنهایت و دبی حجمی </a:t>
            </a:r>
            <a:r>
              <a:rPr lang="en-US" dirty="0"/>
              <a:t>ft</a:t>
            </a:r>
            <a:r>
              <a:rPr lang="en-US" baseline="30000" dirty="0"/>
              <a:t>3</a:t>
            </a:r>
            <a:r>
              <a:rPr lang="en-US" dirty="0"/>
              <a:t>/min</a:t>
            </a:r>
            <a:r>
              <a:rPr lang="fa-IR" dirty="0"/>
              <a:t> </a:t>
            </a:r>
            <a:r>
              <a:rPr lang="en-US" dirty="0"/>
              <a:t>2000</a:t>
            </a:r>
            <a:r>
              <a:rPr lang="fa-IR" dirty="0"/>
              <a:t> مخلوط می شود، ویژگی هوای حاصل را به دست آورید.</a:t>
            </a:r>
          </a:p>
          <a:p>
            <a:pPr algn="r" rt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a:latin typeface="Times New Roman"/>
                <a:cs typeface="B Zar"/>
              </a:rPr>
              <a:pPr/>
              <a:t>27</a:t>
            </a:fld>
            <a:endParaRPr lang="en-US">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39855BBF-187D-453D-8512-D1DB24FD71F4}" type="datetime1">
              <a:rPr lang="en-US">
                <a:solidFill>
                  <a:srgbClr val="ACCBF9"/>
                </a:solidFill>
                <a:latin typeface="Times New Roman"/>
                <a:cs typeface="B Zar"/>
              </a:rPr>
              <a:pPr/>
              <a:t>3/6/2017</a:t>
            </a:fld>
            <a:endParaRPr lang="en-US" dirty="0">
              <a:solidFill>
                <a:srgbClr val="ACCBF9"/>
              </a:solidFill>
              <a:latin typeface="Times New Roman"/>
              <a:cs typeface="B Zar"/>
            </a:endParaRPr>
          </a:p>
        </p:txBody>
      </p:sp>
      <p:pic>
        <p:nvPicPr>
          <p:cNvPr id="6369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62" y="2914934"/>
            <a:ext cx="2125639" cy="57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69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800689"/>
            <a:ext cx="37433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www.sp.uconn.edu/%7Emdarre/NE-127/Images/psc_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3489" y="2039426"/>
            <a:ext cx="4724399" cy="38279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676900" y="51816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cs typeface="B Zar"/>
            </a:endParaRPr>
          </a:p>
        </p:txBody>
      </p:sp>
      <p:sp>
        <p:nvSpPr>
          <p:cNvPr id="14" name="Oval 13"/>
          <p:cNvSpPr/>
          <p:nvPr/>
        </p:nvSpPr>
        <p:spPr>
          <a:xfrm>
            <a:off x="6134100" y="44958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cs typeface="B Zar"/>
            </a:endParaRPr>
          </a:p>
        </p:txBody>
      </p:sp>
      <p:cxnSp>
        <p:nvCxnSpPr>
          <p:cNvPr id="9" name="Straight Connector 8"/>
          <p:cNvCxnSpPr/>
          <p:nvPr/>
        </p:nvCxnSpPr>
        <p:spPr>
          <a:xfrm flipH="1">
            <a:off x="5731740" y="4572000"/>
            <a:ext cx="440461" cy="73968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nvPr>
        </p:nvGraphicFramePr>
        <p:xfrm>
          <a:off x="1647826" y="4800600"/>
          <a:ext cx="3305175" cy="1041400"/>
        </p:xfrm>
        <a:graphic>
          <a:graphicData uri="http://schemas.openxmlformats.org/presentationml/2006/ole">
            <mc:AlternateContent xmlns:mc="http://schemas.openxmlformats.org/markup-compatibility/2006">
              <mc:Choice xmlns:v="urn:schemas-microsoft-com:vml" Requires="v">
                <p:oleObj spid="_x0000_s4098" name="Equation" r:id="rId7" imgW="1816100" imgH="571500" progId="Equation.DSMT4">
                  <p:embed/>
                </p:oleObj>
              </mc:Choice>
              <mc:Fallback>
                <p:oleObj name="Equation" r:id="rId7" imgW="1816100" imgH="571500" progId="Equation.DSMT4">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7826" y="4800600"/>
                        <a:ext cx="3305175"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5433968" y="5181600"/>
            <a:ext cx="300082" cy="369332"/>
          </a:xfrm>
          <a:prstGeom prst="rect">
            <a:avLst/>
          </a:prstGeom>
        </p:spPr>
        <p:txBody>
          <a:bodyPr wrap="none">
            <a:spAutoFit/>
          </a:bodyPr>
          <a:lstStyle/>
          <a:p>
            <a:r>
              <a:rPr lang="en-US" dirty="0">
                <a:solidFill>
                  <a:srgbClr val="FF0000"/>
                </a:solidFill>
                <a:latin typeface="Times New Roman"/>
                <a:cs typeface="B Zar"/>
              </a:rPr>
              <a:t>1</a:t>
            </a:r>
          </a:p>
        </p:txBody>
      </p:sp>
      <p:sp>
        <p:nvSpPr>
          <p:cNvPr id="19" name="Rectangle 18"/>
          <p:cNvSpPr/>
          <p:nvPr/>
        </p:nvSpPr>
        <p:spPr>
          <a:xfrm>
            <a:off x="6172200" y="4343400"/>
            <a:ext cx="300082" cy="369332"/>
          </a:xfrm>
          <a:prstGeom prst="rect">
            <a:avLst/>
          </a:prstGeom>
        </p:spPr>
        <p:txBody>
          <a:bodyPr wrap="none">
            <a:spAutoFit/>
          </a:bodyPr>
          <a:lstStyle/>
          <a:p>
            <a:r>
              <a:rPr lang="en-US" dirty="0">
                <a:solidFill>
                  <a:srgbClr val="FF0000"/>
                </a:solidFill>
                <a:latin typeface="Times New Roman"/>
                <a:cs typeface="B Zar"/>
              </a:rPr>
              <a:t>2</a:t>
            </a:r>
          </a:p>
        </p:txBody>
      </p:sp>
      <p:cxnSp>
        <p:nvCxnSpPr>
          <p:cNvPr id="15" name="Straight Arrow Connector 14"/>
          <p:cNvCxnSpPr/>
          <p:nvPr/>
        </p:nvCxnSpPr>
        <p:spPr>
          <a:xfrm flipH="1">
            <a:off x="5913870" y="4953000"/>
            <a:ext cx="368733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00201" y="5867400"/>
            <a:ext cx="891591" cy="369332"/>
          </a:xfrm>
          <a:prstGeom prst="rect">
            <a:avLst/>
          </a:prstGeom>
        </p:spPr>
        <p:txBody>
          <a:bodyPr wrap="none">
            <a:spAutoFit/>
          </a:bodyPr>
          <a:lstStyle/>
          <a:p>
            <a:r>
              <a:rPr lang="en-US" dirty="0">
                <a:solidFill>
                  <a:prstClr val="black"/>
                </a:solidFill>
                <a:latin typeface="Times New Roman"/>
                <a:cs typeface="B Zar"/>
              </a:rPr>
              <a:t>T</a:t>
            </a:r>
            <a:r>
              <a:rPr lang="en-US" baseline="-25000" dirty="0">
                <a:solidFill>
                  <a:prstClr val="black"/>
                </a:solidFill>
                <a:latin typeface="Times New Roman"/>
                <a:cs typeface="B Zar"/>
              </a:rPr>
              <a:t>d</a:t>
            </a:r>
            <a:r>
              <a:rPr lang="en-US" dirty="0">
                <a:solidFill>
                  <a:prstClr val="black"/>
                </a:solidFill>
                <a:latin typeface="Times New Roman"/>
                <a:cs typeface="B Zar"/>
              </a:rPr>
              <a:t>=44̊F</a:t>
            </a:r>
          </a:p>
        </p:txBody>
      </p:sp>
      <p:sp>
        <p:nvSpPr>
          <p:cNvPr id="25" name="Rectangle 24"/>
          <p:cNvSpPr/>
          <p:nvPr/>
        </p:nvSpPr>
        <p:spPr>
          <a:xfrm>
            <a:off x="1630282" y="6260068"/>
            <a:ext cx="925253" cy="369332"/>
          </a:xfrm>
          <a:prstGeom prst="rect">
            <a:avLst/>
          </a:prstGeom>
        </p:spPr>
        <p:txBody>
          <a:bodyPr wrap="none">
            <a:spAutoFit/>
          </a:bodyPr>
          <a:lstStyle/>
          <a:p>
            <a:r>
              <a:rPr lang="en-US" dirty="0" err="1">
                <a:solidFill>
                  <a:prstClr val="black"/>
                </a:solidFill>
                <a:latin typeface="Times New Roman"/>
                <a:cs typeface="B Zar"/>
              </a:rPr>
              <a:t>T</a:t>
            </a:r>
            <a:r>
              <a:rPr lang="en-US" baseline="-25000" dirty="0" err="1">
                <a:solidFill>
                  <a:prstClr val="black"/>
                </a:solidFill>
                <a:latin typeface="Times New Roman"/>
                <a:cs typeface="B Zar"/>
              </a:rPr>
              <a:t>w</a:t>
            </a:r>
            <a:r>
              <a:rPr lang="en-US" dirty="0">
                <a:solidFill>
                  <a:prstClr val="black"/>
                </a:solidFill>
                <a:latin typeface="Times New Roman"/>
                <a:cs typeface="B Zar"/>
              </a:rPr>
              <a:t>=39̊F</a:t>
            </a:r>
          </a:p>
        </p:txBody>
      </p:sp>
    </p:spTree>
    <p:extLst>
      <p:ext uri="{BB962C8B-B14F-4D97-AF65-F5344CB8AC3E}">
        <p14:creationId xmlns:p14="http://schemas.microsoft.com/office/powerpoint/2010/main" val="39427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69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69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p:bldP spid="19" grpId="0"/>
      <p:bldP spid="1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r" rtl="1" eaLnBrk="1" hangingPunct="1"/>
            <a:r>
              <a:rPr lang="fa-IR" dirty="0"/>
              <a:t>چارت سایکرومتری</a:t>
            </a:r>
            <a:endParaRPr lang="en-US" dirty="0"/>
          </a:p>
        </p:txBody>
      </p:sp>
      <p:sp>
        <p:nvSpPr>
          <p:cNvPr id="19459" name="Rectangle 3"/>
          <p:cNvSpPr>
            <a:spLocks noGrp="1" noChangeArrowheads="1"/>
          </p:cNvSpPr>
          <p:nvPr>
            <p:ph type="body" idx="1"/>
          </p:nvPr>
        </p:nvSpPr>
        <p:spPr/>
        <p:txBody>
          <a:bodyPr>
            <a:normAutofit/>
          </a:bodyPr>
          <a:lstStyle/>
          <a:p>
            <a:pPr algn="r" rtl="1" eaLnBrk="1" hangingPunct="1"/>
            <a:r>
              <a:rPr lang="fa-IR" sz="2800" dirty="0"/>
              <a:t>برای تسهیل دسترسی به ویژگی های هوای مرطوب از چارت سایکرومتری استفاده می شود.</a:t>
            </a:r>
          </a:p>
          <a:p>
            <a:pPr algn="r" rtl="1" eaLnBrk="1" hangingPunct="1"/>
            <a:r>
              <a:rPr lang="fa-IR" sz="2800" dirty="0"/>
              <a:t>با داشتن دو خصوصیت مستقل می توان ویژگی هوا را تعیین نمود.</a:t>
            </a:r>
            <a:endParaRPr lang="en-US" sz="2800" dirty="0"/>
          </a:p>
        </p:txBody>
      </p:sp>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3</a:t>
            </a:fld>
            <a:endParaRPr lang="en-US">
              <a:latin typeface="Times New Roman"/>
              <a:cs typeface="B Zar"/>
            </a:endParaRPr>
          </a:p>
        </p:txBody>
      </p:sp>
      <p:sp>
        <p:nvSpPr>
          <p:cNvPr id="3" name="Date Placeholder 2"/>
          <p:cNvSpPr>
            <a:spLocks noGrp="1"/>
          </p:cNvSpPr>
          <p:nvPr>
            <p:ph type="dt" sz="half" idx="10"/>
          </p:nvPr>
        </p:nvSpPr>
        <p:spPr/>
        <p:txBody>
          <a:bodyPr/>
          <a:lstStyle/>
          <a:p>
            <a:fld id="{29685C48-940B-4590-A3F4-F73AABCC135D}"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6"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1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pPr algn="r" rtl="1" eaLnBrk="1" hangingPunct="1"/>
            <a:r>
              <a:rPr lang="fa-IR" dirty="0"/>
              <a:t>چارت سایکرومتری</a:t>
            </a:r>
            <a:endParaRPr lang="en-US" dirty="0"/>
          </a:p>
        </p:txBody>
      </p:sp>
      <p:sp>
        <p:nvSpPr>
          <p:cNvPr id="20484" name="Line 4"/>
          <p:cNvSpPr>
            <a:spLocks noChangeShapeType="1"/>
          </p:cNvSpPr>
          <p:nvPr/>
        </p:nvSpPr>
        <p:spPr bwMode="auto">
          <a:xfrm>
            <a:off x="7086600" y="4038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Times New Roman"/>
              <a:cs typeface="B Zar"/>
            </a:endParaRPr>
          </a:p>
        </p:txBody>
      </p:sp>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4</a:t>
            </a:fld>
            <a:endParaRPr lang="en-US">
              <a:latin typeface="Times New Roman"/>
              <a:cs typeface="B Zar"/>
            </a:endParaRPr>
          </a:p>
        </p:txBody>
      </p:sp>
      <p:sp>
        <p:nvSpPr>
          <p:cNvPr id="3" name="Date Placeholder 2"/>
          <p:cNvSpPr>
            <a:spLocks noGrp="1"/>
          </p:cNvSpPr>
          <p:nvPr>
            <p:ph type="dt" sz="half" idx="10"/>
          </p:nvPr>
        </p:nvSpPr>
        <p:spPr/>
        <p:txBody>
          <a:bodyPr/>
          <a:lstStyle/>
          <a:p>
            <a:fld id="{97A8698B-3AD2-403E-AB23-7E3DFF8BBCC7}"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
        <p:nvSpPr>
          <p:cNvPr id="4" name="Content Placeholder 3"/>
          <p:cNvSpPr>
            <a:spLocks noGrp="1"/>
          </p:cNvSpPr>
          <p:nvPr>
            <p:ph idx="1"/>
          </p:nvPr>
        </p:nvSpPr>
        <p:spPr/>
        <p:txBody>
          <a:bodyPr/>
          <a:lstStyle/>
          <a:p>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17406" y="-893407"/>
            <a:ext cx="6858000" cy="86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642100" y="-76200"/>
            <a:ext cx="1911101" cy="523220"/>
          </a:xfrm>
          <a:prstGeom prst="rect">
            <a:avLst/>
          </a:prstGeom>
        </p:spPr>
        <p:txBody>
          <a:bodyPr wrap="none">
            <a:spAutoFit/>
          </a:bodyPr>
          <a:lstStyle/>
          <a:p>
            <a:pPr algn="r" rtl="1"/>
            <a:r>
              <a:rPr lang="fa-IR" sz="2800" b="1" dirty="0">
                <a:solidFill>
                  <a:srgbClr val="FF0000"/>
                </a:solidFill>
                <a:latin typeface="Times New Roman"/>
                <a:cs typeface="B Zar"/>
              </a:rPr>
              <a:t>واحد انگلیسی</a:t>
            </a:r>
            <a:endParaRPr lang="en-US" sz="2800" b="1" dirty="0">
              <a:solidFill>
                <a:srgbClr val="FF0000"/>
              </a:solidFill>
              <a:latin typeface="Times New Roman"/>
              <a:cs typeface="B Zar"/>
            </a:endParaRPr>
          </a:p>
        </p:txBody>
      </p:sp>
      <p:pic>
        <p:nvPicPr>
          <p:cNvPr id="11" name="Picture 2" descr="https://encrypted-tbn1.gstatic.com/images?q=tbn:ANd9GcQAouHsunzk3DNJQ0Sv5XU0gFOtmJplkT0BwNqDlTA1TNjprddh0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3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pPr algn="r" rtl="1" eaLnBrk="1" hangingPunct="1"/>
            <a:r>
              <a:rPr lang="fa-IR" dirty="0"/>
              <a:t>چارت سایکرومتری</a:t>
            </a:r>
            <a:endParaRPr lang="en-US" dirty="0"/>
          </a:p>
        </p:txBody>
      </p:sp>
      <p:sp>
        <p:nvSpPr>
          <p:cNvPr id="20484" name="Line 4"/>
          <p:cNvSpPr>
            <a:spLocks noChangeShapeType="1"/>
          </p:cNvSpPr>
          <p:nvPr/>
        </p:nvSpPr>
        <p:spPr bwMode="auto">
          <a:xfrm>
            <a:off x="7086600" y="4038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Times New Roman"/>
              <a:cs typeface="B Zar"/>
            </a:endParaRPr>
          </a:p>
        </p:txBody>
      </p:sp>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5</a:t>
            </a:fld>
            <a:endParaRPr lang="en-US">
              <a:latin typeface="Times New Roman"/>
              <a:cs typeface="B Zar"/>
            </a:endParaRPr>
          </a:p>
        </p:txBody>
      </p:sp>
      <p:sp>
        <p:nvSpPr>
          <p:cNvPr id="3" name="Date Placeholder 2"/>
          <p:cNvSpPr>
            <a:spLocks noGrp="1"/>
          </p:cNvSpPr>
          <p:nvPr>
            <p:ph type="dt" sz="half" idx="10"/>
          </p:nvPr>
        </p:nvSpPr>
        <p:spPr/>
        <p:txBody>
          <a:bodyPr/>
          <a:lstStyle/>
          <a:p>
            <a:fld id="{97A8698B-3AD2-403E-AB23-7E3DFF8BBCC7}"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
        <p:nvSpPr>
          <p:cNvPr id="4" name="Content Placeholder 3"/>
          <p:cNvSpPr>
            <a:spLocks noGrp="1"/>
          </p:cNvSpPr>
          <p:nvPr>
            <p:ph idx="1"/>
          </p:nvPr>
        </p:nvSpPr>
        <p:spPr/>
        <p:txBody>
          <a:bodyPr/>
          <a:lstStyle/>
          <a:p>
            <a:endParaRPr lang="en-US"/>
          </a:p>
        </p:txBody>
      </p:sp>
      <p:sp>
        <p:nvSpPr>
          <p:cNvPr id="10" name="Rectangle 9"/>
          <p:cNvSpPr/>
          <p:nvPr/>
        </p:nvSpPr>
        <p:spPr>
          <a:xfrm>
            <a:off x="4642100" y="-76200"/>
            <a:ext cx="1911101" cy="523220"/>
          </a:xfrm>
          <a:prstGeom prst="rect">
            <a:avLst/>
          </a:prstGeom>
        </p:spPr>
        <p:txBody>
          <a:bodyPr wrap="none">
            <a:spAutoFit/>
          </a:bodyPr>
          <a:lstStyle/>
          <a:p>
            <a:pPr algn="r" rtl="1"/>
            <a:r>
              <a:rPr lang="fa-IR" sz="2800" b="1" dirty="0">
                <a:solidFill>
                  <a:srgbClr val="FF0000"/>
                </a:solidFill>
                <a:latin typeface="Times New Roman"/>
                <a:cs typeface="B Zar"/>
              </a:rPr>
              <a:t>واحد انگلیسی</a:t>
            </a:r>
            <a:endParaRPr lang="en-US" sz="2800" b="1" dirty="0">
              <a:solidFill>
                <a:srgbClr val="FF0000"/>
              </a:solidFill>
              <a:latin typeface="Times New Roman"/>
              <a:cs typeface="B Zar"/>
            </a:endParaRPr>
          </a:p>
        </p:txBody>
      </p:sp>
      <p:pic>
        <p:nvPicPr>
          <p:cNvPr id="11"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sp.uconn.edu/%7Emdarre/NE-127/Images/psc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2" y="1177779"/>
            <a:ext cx="7010399" cy="568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5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pPr algn="r" rtl="1" eaLnBrk="1" hangingPunct="1"/>
            <a:r>
              <a:rPr lang="fa-IR" dirty="0"/>
              <a:t>چارت سایکرومتری</a:t>
            </a:r>
            <a:endParaRPr lang="en-US" dirty="0"/>
          </a:p>
        </p:txBody>
      </p:sp>
      <p:sp>
        <p:nvSpPr>
          <p:cNvPr id="20484" name="Line 4"/>
          <p:cNvSpPr>
            <a:spLocks noChangeShapeType="1"/>
          </p:cNvSpPr>
          <p:nvPr/>
        </p:nvSpPr>
        <p:spPr bwMode="auto">
          <a:xfrm>
            <a:off x="7086600" y="4038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Times New Roman"/>
              <a:cs typeface="B Zar"/>
            </a:endParaRPr>
          </a:p>
        </p:txBody>
      </p:sp>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6</a:t>
            </a:fld>
            <a:endParaRPr lang="en-US">
              <a:latin typeface="Times New Roman"/>
              <a:cs typeface="B Zar"/>
            </a:endParaRPr>
          </a:p>
        </p:txBody>
      </p:sp>
      <p:sp>
        <p:nvSpPr>
          <p:cNvPr id="3" name="Date Placeholder 2"/>
          <p:cNvSpPr>
            <a:spLocks noGrp="1"/>
          </p:cNvSpPr>
          <p:nvPr>
            <p:ph type="dt" sz="half" idx="10"/>
          </p:nvPr>
        </p:nvSpPr>
        <p:spPr/>
        <p:txBody>
          <a:bodyPr/>
          <a:lstStyle/>
          <a:p>
            <a:fld id="{97A8698B-3AD2-403E-AB23-7E3DFF8BBCC7}"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sp>
        <p:nvSpPr>
          <p:cNvPr id="4" name="Content Placeholder 3"/>
          <p:cNvSpPr>
            <a:spLocks noGrp="1"/>
          </p:cNvSpPr>
          <p:nvPr>
            <p:ph idx="1"/>
          </p:nvPr>
        </p:nvSpPr>
        <p:spPr/>
        <p:txBody>
          <a:bodyPr/>
          <a:lstStyle/>
          <a:p>
            <a:endParaRPr lang="en-US"/>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01460" y="-886021"/>
            <a:ext cx="6766560" cy="872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64066" y="10180"/>
            <a:ext cx="1289135" cy="523220"/>
          </a:xfrm>
          <a:prstGeom prst="rect">
            <a:avLst/>
          </a:prstGeom>
        </p:spPr>
        <p:txBody>
          <a:bodyPr wrap="none">
            <a:spAutoFit/>
          </a:bodyPr>
          <a:lstStyle/>
          <a:p>
            <a:pPr algn="r" rtl="1"/>
            <a:r>
              <a:rPr lang="fa-IR" sz="2800" b="1" dirty="0">
                <a:solidFill>
                  <a:srgbClr val="FF0000"/>
                </a:solidFill>
                <a:latin typeface="Times New Roman"/>
                <a:cs typeface="B Zar"/>
              </a:rPr>
              <a:t>واحد </a:t>
            </a:r>
            <a:r>
              <a:rPr lang="en-US" sz="2800" b="1" dirty="0">
                <a:solidFill>
                  <a:srgbClr val="FF0000"/>
                </a:solidFill>
                <a:latin typeface="Times New Roman"/>
                <a:cs typeface="B Zar"/>
              </a:rPr>
              <a:t>SI</a:t>
            </a:r>
          </a:p>
        </p:txBody>
      </p:sp>
      <p:pic>
        <p:nvPicPr>
          <p:cNvPr id="9" name="Picture 2" descr="https://encrypted-tbn1.gstatic.com/images?q=tbn:ANd9GcQAouHsunzk3DNJQ0Sv5XU0gFOtmJplkT0BwNqDlTA1TNjprddh0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0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p>
        </p:txBody>
      </p:sp>
      <p:sp>
        <p:nvSpPr>
          <p:cNvPr id="21507" name="Rectangle 3"/>
          <p:cNvSpPr>
            <a:spLocks noGrp="1" noChangeArrowheads="1"/>
          </p:cNvSpPr>
          <p:nvPr>
            <p:ph type="body" idx="1"/>
          </p:nvPr>
        </p:nvSpPr>
        <p:spPr/>
        <p:txBody>
          <a:bodyPr/>
          <a:lstStyle/>
          <a:p>
            <a:pPr eaLnBrk="1" hangingPunct="1"/>
            <a:endParaRPr lang="en-US"/>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52401"/>
            <a:ext cx="8334375"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7</a:t>
            </a:fld>
            <a:endParaRPr lang="en-US">
              <a:latin typeface="Times New Roman"/>
              <a:cs typeface="B Zar"/>
            </a:endParaRPr>
          </a:p>
        </p:txBody>
      </p:sp>
      <p:sp>
        <p:nvSpPr>
          <p:cNvPr id="3" name="Date Placeholder 2"/>
          <p:cNvSpPr>
            <a:spLocks noGrp="1"/>
          </p:cNvSpPr>
          <p:nvPr>
            <p:ph type="dt" sz="half" idx="10"/>
          </p:nvPr>
        </p:nvSpPr>
        <p:spPr/>
        <p:txBody>
          <a:bodyPr/>
          <a:lstStyle/>
          <a:p>
            <a:fld id="{B98C695E-F0D4-4B4C-B2C1-5B89FBC438E1}"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5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p>
        </p:txBody>
      </p:sp>
      <p:sp>
        <p:nvSpPr>
          <p:cNvPr id="22531" name="Rectangle 3"/>
          <p:cNvSpPr>
            <a:spLocks noGrp="1" noChangeArrowheads="1"/>
          </p:cNvSpPr>
          <p:nvPr>
            <p:ph type="body" idx="1"/>
          </p:nvPr>
        </p:nvSpPr>
        <p:spPr/>
        <p:txBody>
          <a:bodyPr/>
          <a:lstStyle/>
          <a:p>
            <a:pPr eaLnBrk="1" hangingPunct="1"/>
            <a:endParaRPr 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863"/>
            <a:ext cx="9372600"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8</a:t>
            </a:fld>
            <a:endParaRPr lang="en-US">
              <a:latin typeface="Times New Roman"/>
              <a:cs typeface="B Zar"/>
            </a:endParaRPr>
          </a:p>
        </p:txBody>
      </p:sp>
      <p:sp>
        <p:nvSpPr>
          <p:cNvPr id="3" name="Date Placeholder 2"/>
          <p:cNvSpPr>
            <a:spLocks noGrp="1"/>
          </p:cNvSpPr>
          <p:nvPr>
            <p:ph type="dt" sz="half" idx="10"/>
          </p:nvPr>
        </p:nvSpPr>
        <p:spPr/>
        <p:txBody>
          <a:bodyPr/>
          <a:lstStyle/>
          <a:p>
            <a:fld id="{5BEBB5CF-ED02-4435-AFE5-C152B1980469}"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10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p>
        </p:txBody>
      </p:sp>
      <p:sp>
        <p:nvSpPr>
          <p:cNvPr id="23555" name="Rectangle 3"/>
          <p:cNvSpPr>
            <a:spLocks noGrp="1" noChangeArrowheads="1"/>
          </p:cNvSpPr>
          <p:nvPr>
            <p:ph type="body" idx="1"/>
          </p:nvPr>
        </p:nvSpPr>
        <p:spPr/>
        <p:txBody>
          <a:bodyPr/>
          <a:lstStyle/>
          <a:p>
            <a:pPr eaLnBrk="1" hangingPunct="1"/>
            <a:endParaRPr lang="en-US"/>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8788"/>
            <a:ext cx="8948738"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a:latin typeface="Times New Roman"/>
                <a:cs typeface="B Zar"/>
              </a:rPr>
              <a:pPr/>
              <a:t>9</a:t>
            </a:fld>
            <a:endParaRPr lang="en-US">
              <a:latin typeface="Times New Roman"/>
              <a:cs typeface="B Zar"/>
            </a:endParaRPr>
          </a:p>
        </p:txBody>
      </p:sp>
      <p:sp>
        <p:nvSpPr>
          <p:cNvPr id="3" name="Date Placeholder 2"/>
          <p:cNvSpPr>
            <a:spLocks noGrp="1"/>
          </p:cNvSpPr>
          <p:nvPr>
            <p:ph type="dt" sz="half" idx="10"/>
          </p:nvPr>
        </p:nvSpPr>
        <p:spPr/>
        <p:txBody>
          <a:bodyPr/>
          <a:lstStyle/>
          <a:p>
            <a:fld id="{CE0BDC7E-0FC8-4278-9A67-000D313514F2}" type="datetime1">
              <a:rPr lang="en-US">
                <a:solidFill>
                  <a:srgbClr val="ACCBF9"/>
                </a:solidFill>
                <a:latin typeface="Times New Roman"/>
                <a:cs typeface="B Zar"/>
              </a:rPr>
              <a:pPr/>
              <a:t>3/6/2017</a:t>
            </a:fld>
            <a:endParaRPr lang="en-US">
              <a:solidFill>
                <a:srgbClr val="ACCBF9"/>
              </a:solidFill>
              <a:latin typeface="Times New Roman"/>
              <a:cs typeface="B Zar"/>
            </a:endParaRPr>
          </a:p>
        </p:txBody>
      </p:sp>
      <p:pic>
        <p:nvPicPr>
          <p:cNvPr id="7" name="Picture 2" descr="https://encrypted-tbn1.gstatic.com/images?q=tbn:ANd9GcQAouHsunzk3DNJQ0Sv5XU0gFOtmJplkT0BwNqDlTA1TNjprddh0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8146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2">
      <a:majorFont>
        <a:latin typeface="Times New Roman"/>
        <a:ea typeface=""/>
        <a:cs typeface="B Zar"/>
      </a:majorFont>
      <a:minorFont>
        <a:latin typeface="Times New Roman"/>
        <a:ea typeface=""/>
        <a:cs typeface="B Za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Widescreen</PresentationFormat>
  <Paragraphs>125</Paragraphs>
  <Slides>27</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Angsana New</vt:lpstr>
      <vt:lpstr>Arial</vt:lpstr>
      <vt:lpstr>B Zar</vt:lpstr>
      <vt:lpstr>Calibri</vt:lpstr>
      <vt:lpstr>Calibri Light</vt:lpstr>
      <vt:lpstr>Times New Roman</vt:lpstr>
      <vt:lpstr>Wingdings</vt:lpstr>
      <vt:lpstr>Office Theme</vt:lpstr>
      <vt:lpstr>Adjacency</vt:lpstr>
      <vt:lpstr>Equation</vt:lpstr>
      <vt:lpstr>PowerPoint Presentation</vt:lpstr>
      <vt:lpstr>PowerPoint Presentation</vt:lpstr>
      <vt:lpstr>چارت سایکرومتری</vt:lpstr>
      <vt:lpstr>چارت سایکرومتری</vt:lpstr>
      <vt:lpstr>چارت سایکرومتری</vt:lpstr>
      <vt:lpstr>چارت سایکرومتری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استفاده از چارت سایکرومتری</vt:lpstr>
      <vt:lpstr>PowerPoint Presentation</vt:lpstr>
      <vt:lpstr>استفاده از چارت سایکرومتری</vt:lpstr>
      <vt:lpstr>PowerPoint Presentation</vt:lpstr>
      <vt:lpstr>نمودار سایکرومتری</vt:lpstr>
      <vt:lpstr>نمودار سایکرومتری</vt:lpstr>
      <vt:lpstr>نمودار سایکرومتری</vt:lpstr>
      <vt:lpstr>نمودار سایکرومتری</vt:lpstr>
      <vt:lpstr>نمودار سایکرومتری</vt:lpstr>
      <vt:lpstr>نمودار سایکرومتری</vt:lpstr>
      <vt:lpstr>استفاده از چارت سایکرومتری</vt:lpstr>
      <vt:lpstr>استفاده از چارت سایکرومتری</vt:lpstr>
      <vt:lpstr>مثال</vt:lpstr>
      <vt:lpstr>مثال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milad fathi</dc:creator>
  <cp:lastModifiedBy>milad fathi</cp:lastModifiedBy>
  <cp:revision>1</cp:revision>
  <dcterms:created xsi:type="dcterms:W3CDTF">2017-03-06T08:11:48Z</dcterms:created>
  <dcterms:modified xsi:type="dcterms:W3CDTF">2017-03-06T08:12:40Z</dcterms:modified>
</cp:coreProperties>
</file>