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7" r:id="rId2"/>
    <p:sldId id="258" r:id="rId3"/>
    <p:sldId id="260" r:id="rId4"/>
    <p:sldId id="259"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DD4E88-D1A3-483C-87CA-4E6ACD57030E}" type="datetimeFigureOut">
              <a:rPr lang="en-US" smtClean="0"/>
              <a:t>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E33321-BF86-436F-9B12-10A19AF54056}" type="slidenum">
              <a:rPr lang="en-US" smtClean="0"/>
              <a:t>‹#›</a:t>
            </a:fld>
            <a:endParaRPr lang="en-US"/>
          </a:p>
        </p:txBody>
      </p:sp>
    </p:spTree>
    <p:extLst>
      <p:ext uri="{BB962C8B-B14F-4D97-AF65-F5344CB8AC3E}">
        <p14:creationId xmlns:p14="http://schemas.microsoft.com/office/powerpoint/2010/main" val="293146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CD96F4-2049-428A-B318-8E06C27ABACC}" type="slidenum">
              <a:rPr lang="en-US" smtClean="0"/>
              <a:t>1</a:t>
            </a:fld>
            <a:endParaRPr lang="en-US"/>
          </a:p>
        </p:txBody>
      </p:sp>
    </p:spTree>
    <p:extLst>
      <p:ext uri="{BB962C8B-B14F-4D97-AF65-F5344CB8AC3E}">
        <p14:creationId xmlns:p14="http://schemas.microsoft.com/office/powerpoint/2010/main" val="35696966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979C93C-E4D4-43AD-82AA-8DB640126EA7}" type="datetime1">
              <a:rPr lang="en-US" smtClean="0"/>
              <a:t>2/2/2019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060321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BAB622-AAD8-4537-9B31-EF758DE26031}" type="datetime1">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2571134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1B0A12-1730-4957-8F62-9380DFFB6470}" type="datetime1">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3545337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C10502-CB90-439B-ABE9-B004BCD58E19}" type="datetime1">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862891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D060C1-C1AF-4784-9C8C-919D8F09EC1C}" type="datetime1">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2173443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CF4BD1C-D964-415B-AB32-DB716F81EA5A}" type="datetime1">
              <a:rPr lang="en-US" smtClean="0"/>
              <a:t>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3246072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68388C4-DCA8-4C72-AD37-734F731580D3}" type="datetime1">
              <a:rPr lang="en-US" smtClean="0"/>
              <a:t>2/2/2019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529321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FE15E2A-7276-48E3-A83D-379F41F32DF8}" type="datetime1">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859657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BE36E7C-3BAA-4E37-AAEA-A75A2E4BFFA9}" type="datetime1">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260326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19D57C-7E76-49FD-8DBE-31FD07E1F6B5}" type="datetime1">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677777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613A4F-2729-4D0C-8A9E-81387359283D}" type="datetime1">
              <a:rPr lang="en-US" smtClean="0"/>
              <a:t>2/2/2019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3729513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FC0815-6B0F-4079-B6ED-DF402E0134A1}" type="datetime1">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956748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6A5E78-3536-4FF2-8591-B4C7FCF87625}" type="datetime1">
              <a:rPr lang="en-US" smtClean="0"/>
              <a:t>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47608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12E4BD6-E238-437F-B01D-0B990E4A5E5B}" type="datetime1">
              <a:rPr lang="en-US" smtClean="0"/>
              <a:t>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2671637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515C4-C52A-43C3-ABED-A48D61D1B14C}" type="datetime1">
              <a:rPr lang="en-US" smtClean="0"/>
              <a:t>2/2/2019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95069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EC99CE-A73B-40D2-869A-FA5489F59C4F}" type="datetime1">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269557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FD4B93-4D83-4BFC-8A7A-C357A6C68C5C}" type="datetime1">
              <a:rPr lang="en-US" smtClean="0"/>
              <a:t>2/2/2019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3782476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C0002EE-56DE-4910-8852-8B80653A1B12}" type="datetime1">
              <a:rPr lang="en-US" smtClean="0"/>
              <a:t>2/2/2019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3372D47-240E-4264-B470-9CE89AABE45E}" type="slidenum">
              <a:rPr lang="en-US" smtClean="0"/>
              <a:t>‹#›</a:t>
            </a:fld>
            <a:endParaRPr lang="en-US"/>
          </a:p>
        </p:txBody>
      </p:sp>
    </p:spTree>
    <p:extLst>
      <p:ext uri="{BB962C8B-B14F-4D97-AF65-F5344CB8AC3E}">
        <p14:creationId xmlns:p14="http://schemas.microsoft.com/office/powerpoint/2010/main" val="3307844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3896" y="605307"/>
            <a:ext cx="8825658" cy="5692461"/>
          </a:xfrm>
        </p:spPr>
        <p:txBody>
          <a:bodyPr>
            <a:normAutofit fontScale="90000"/>
          </a:bodyPr>
          <a:lstStyle/>
          <a:p>
            <a:pPr algn="ctr" rtl="1"/>
            <a:r>
              <a:rPr lang="fa-IR" dirty="0" smtClean="0">
                <a:cs typeface="B Nazanin" panose="00000400000000000000" pitchFamily="2" charset="-78"/>
              </a:rPr>
              <a:t/>
            </a:r>
            <a:br>
              <a:rPr lang="fa-IR" dirty="0" smtClean="0">
                <a:cs typeface="B Nazanin" panose="00000400000000000000" pitchFamily="2" charset="-78"/>
              </a:rPr>
            </a:br>
            <a:r>
              <a:rPr lang="fa-IR" sz="2800" dirty="0" smtClean="0">
                <a:cs typeface="B Nazanin" panose="00000400000000000000" pitchFamily="2" charset="-78"/>
              </a:rPr>
              <a:t>بسمه تعالی</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کاربرد </a:t>
            </a:r>
            <a:r>
              <a:rPr lang="fa-IR" dirty="0">
                <a:cs typeface="B Nazanin" panose="00000400000000000000" pitchFamily="2" charset="-78"/>
              </a:rPr>
              <a:t>کامپیوتر در تجزیه های </a:t>
            </a:r>
            <a:r>
              <a:rPr lang="fa-IR" dirty="0" smtClean="0">
                <a:cs typeface="B Nazanin" panose="00000400000000000000" pitchFamily="2" charset="-78"/>
              </a:rPr>
              <a:t>آماری</a:t>
            </a:r>
            <a:br>
              <a:rPr lang="fa-IR" dirty="0" smtClean="0">
                <a:cs typeface="B Nazanin" panose="00000400000000000000" pitchFamily="2" charset="-78"/>
              </a:rPr>
            </a:br>
            <a:r>
              <a:rPr lang="fa-IR" dirty="0" smtClean="0">
                <a:cs typeface="B Nazanin" panose="00000400000000000000" pitchFamily="2" charset="-78"/>
              </a:rPr>
              <a:t/>
            </a:r>
            <a:br>
              <a:rPr lang="fa-IR" dirty="0" smtClean="0">
                <a:cs typeface="B Nazanin" panose="00000400000000000000" pitchFamily="2" charset="-78"/>
              </a:rPr>
            </a:br>
            <a:r>
              <a:rPr lang="fa-IR" dirty="0" smtClean="0">
                <a:solidFill>
                  <a:srgbClr val="FFFF00"/>
                </a:solidFill>
                <a:cs typeface="B Nazanin" panose="00000400000000000000" pitchFamily="2" charset="-78"/>
              </a:rPr>
              <a:t>جلسه پنجم :</a:t>
            </a:r>
            <a:br>
              <a:rPr lang="fa-IR" dirty="0" smtClean="0">
                <a:solidFill>
                  <a:srgbClr val="FFFF00"/>
                </a:solidFill>
                <a:cs typeface="B Nazanin" panose="00000400000000000000" pitchFamily="2" charset="-78"/>
              </a:rPr>
            </a:br>
            <a:r>
              <a:rPr lang="fa-IR" dirty="0" smtClean="0">
                <a:solidFill>
                  <a:srgbClr val="FFFF00"/>
                </a:solidFill>
                <a:cs typeface="B Nazanin" panose="00000400000000000000" pitchFamily="2" charset="-78"/>
              </a:rPr>
              <a:t>نکات کاربردی در اجرای طرحهای </a:t>
            </a:r>
            <a:r>
              <a:rPr lang="fa-IR" dirty="0" smtClean="0">
                <a:solidFill>
                  <a:srgbClr val="FFFF00"/>
                </a:solidFill>
                <a:cs typeface="B Nazanin" panose="00000400000000000000" pitchFamily="2" charset="-78"/>
              </a:rPr>
              <a:t>آزمایشی</a:t>
            </a:r>
            <a:br>
              <a:rPr lang="fa-IR" dirty="0" smtClean="0">
                <a:solidFill>
                  <a:srgbClr val="FFFF00"/>
                </a:solidFill>
                <a:cs typeface="B Nazanin" panose="00000400000000000000" pitchFamily="2" charset="-78"/>
              </a:rPr>
            </a:br>
            <a:r>
              <a:rPr lang="fa-IR" dirty="0" smtClean="0">
                <a:solidFill>
                  <a:srgbClr val="FFFF00"/>
                </a:solidFill>
                <a:cs typeface="B Nazanin" panose="00000400000000000000" pitchFamily="2" charset="-78"/>
              </a:rPr>
              <a:t>«</a:t>
            </a:r>
            <a:r>
              <a:rPr lang="fa-IR" dirty="0" smtClean="0">
                <a:solidFill>
                  <a:srgbClr val="FFFF00"/>
                </a:solidFill>
                <a:cs typeface="B Nazanin" panose="00000400000000000000" pitchFamily="2" charset="-78"/>
              </a:rPr>
              <a:t>9 نکته»</a:t>
            </a:r>
            <a:r>
              <a:rPr lang="fa-IR" dirty="0" smtClean="0">
                <a:solidFill>
                  <a:srgbClr val="FFFF00"/>
                </a:solidFill>
                <a:cs typeface="B Nazanin" panose="00000400000000000000" pitchFamily="2" charset="-78"/>
              </a:rPr>
              <a:t/>
            </a:r>
            <a:br>
              <a:rPr lang="fa-IR" dirty="0" smtClean="0">
                <a:solidFill>
                  <a:srgbClr val="FFFF00"/>
                </a:solidFill>
                <a:cs typeface="B Nazanin" panose="00000400000000000000" pitchFamily="2" charset="-78"/>
              </a:rPr>
            </a:br>
            <a:endParaRPr lang="en-US" dirty="0">
              <a:solidFill>
                <a:srgbClr val="FFFF00"/>
              </a:solidFill>
              <a:cs typeface="B Nazanin" panose="00000400000000000000" pitchFamily="2" charset="-78"/>
            </a:endParaRPr>
          </a:p>
        </p:txBody>
      </p:sp>
    </p:spTree>
    <p:extLst>
      <p:ext uri="{BB962C8B-B14F-4D97-AF65-F5344CB8AC3E}">
        <p14:creationId xmlns:p14="http://schemas.microsoft.com/office/powerpoint/2010/main" val="1593971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9. </a:t>
            </a:r>
            <a:r>
              <a:rPr lang="fa-IR" dirty="0" smtClean="0">
                <a:cs typeface="B Nazanin" panose="00000400000000000000" pitchFamily="2" charset="-78"/>
              </a:rPr>
              <a:t>چند خطای رایج در محاسبات طرح های آزمایشی</a:t>
            </a:r>
            <a:endParaRPr lang="en-US" dirty="0">
              <a:cs typeface="B Nazanin" panose="00000400000000000000" pitchFamily="2" charset="-78"/>
            </a:endParaRPr>
          </a:p>
        </p:txBody>
      </p:sp>
      <p:sp>
        <p:nvSpPr>
          <p:cNvPr id="3" name="Content Placeholder 2"/>
          <p:cNvSpPr>
            <a:spLocks noGrp="1"/>
          </p:cNvSpPr>
          <p:nvPr>
            <p:ph idx="1"/>
          </p:nvPr>
        </p:nvSpPr>
        <p:spPr>
          <a:xfrm>
            <a:off x="1154954" y="2485623"/>
            <a:ext cx="9843604" cy="3534177"/>
          </a:xfrm>
        </p:spPr>
        <p:txBody>
          <a:bodyPr>
            <a:normAutofit/>
          </a:bodyPr>
          <a:lstStyle/>
          <a:p>
            <a:pPr algn="just" rtl="1"/>
            <a:r>
              <a:rPr lang="fa-IR" sz="2400" dirty="0" smtClean="0">
                <a:cs typeface="B Nazanin" panose="00000400000000000000" pitchFamily="2" charset="-78"/>
              </a:rPr>
              <a:t>روش مقایسه میانگین دانکن منسوخ شده است و گاها تنها برای انتخاب بهترین ترکیب تیماری استفاده می شود.</a:t>
            </a:r>
          </a:p>
          <a:p>
            <a:pPr algn="just" rtl="1"/>
            <a:r>
              <a:rPr lang="fa-IR" sz="2400" dirty="0" smtClean="0">
                <a:cs typeface="B Nazanin" panose="00000400000000000000" pitchFamily="2" charset="-78"/>
              </a:rPr>
              <a:t>طرح اسپیلیت بلوک در قالب کاملا تصادفی قابل اجرا نیست.</a:t>
            </a:r>
          </a:p>
          <a:p>
            <a:pPr algn="just" rtl="1"/>
            <a:r>
              <a:rPr lang="fa-IR" sz="2400" dirty="0" smtClean="0">
                <a:cs typeface="B Nazanin" panose="00000400000000000000" pitchFamily="2" charset="-78"/>
              </a:rPr>
              <a:t>در تجزیه مرکب عامل تکرار یا بلوک با سایر عوامل ادغام می شود و هیچگاه در منابع تغییرات وارد نمی گردد.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10</a:t>
            </a:fld>
            <a:endParaRPr lang="en-US"/>
          </a:p>
        </p:txBody>
      </p:sp>
    </p:spTree>
    <p:extLst>
      <p:ext uri="{BB962C8B-B14F-4D97-AF65-F5344CB8AC3E}">
        <p14:creationId xmlns:p14="http://schemas.microsoft.com/office/powerpoint/2010/main" val="2896158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آزمایشات دو فاکتوره</a:t>
            </a:r>
            <a:endParaRPr lang="en-US" dirty="0">
              <a:cs typeface="B Nazanin" panose="00000400000000000000" pitchFamily="2" charset="-78"/>
            </a:endParaRPr>
          </a:p>
        </p:txBody>
      </p:sp>
      <p:sp>
        <p:nvSpPr>
          <p:cNvPr id="3" name="Content Placeholder 2"/>
          <p:cNvSpPr>
            <a:spLocks noGrp="1"/>
          </p:cNvSpPr>
          <p:nvPr>
            <p:ph idx="1"/>
          </p:nvPr>
        </p:nvSpPr>
        <p:spPr>
          <a:xfrm>
            <a:off x="1154954" y="2485623"/>
            <a:ext cx="9843604" cy="3534177"/>
          </a:xfrm>
        </p:spPr>
        <p:txBody>
          <a:bodyPr>
            <a:normAutofit/>
          </a:bodyPr>
          <a:lstStyle/>
          <a:p>
            <a:pPr algn="just" rtl="1"/>
            <a:r>
              <a:rPr lang="fa-IR" sz="2400" dirty="0" smtClean="0">
                <a:cs typeface="B Nazanin" panose="00000400000000000000" pitchFamily="2" charset="-78"/>
              </a:rPr>
              <a:t>به آزمایشات آماری که اثر دو فاکتور را بررسی می کنند گفته می شود. هر یک از فاکتورها می توانند سطوح متفاوت داشته باشند. مثلا دو فاکتور نوع سم و دوز سم که سطوح نوع سم می تواند دو سم </a:t>
            </a:r>
            <a:r>
              <a:rPr lang="en-US" sz="2400" dirty="0" smtClean="0">
                <a:cs typeface="B Nazanin" panose="00000400000000000000" pitchFamily="2" charset="-78"/>
              </a:rPr>
              <a:t>2-4-D</a:t>
            </a:r>
            <a:r>
              <a:rPr lang="fa-IR" sz="2400" dirty="0" smtClean="0">
                <a:cs typeface="B Nazanin" panose="00000400000000000000" pitchFamily="2" charset="-78"/>
              </a:rPr>
              <a:t> و رانداپ باشد و سطوح دوز سم برای هر نوع سم می تواند 20 درصد زیر دوز مصرفی، دوز مصرفی کشاورز و 20 درصد بالای دوز مصرفی باشد.</a:t>
            </a:r>
          </a:p>
          <a:p>
            <a:pPr algn="just" rtl="1"/>
            <a:r>
              <a:rPr lang="fa-IR" sz="2400" dirty="0" smtClean="0">
                <a:cs typeface="B Nazanin" panose="00000400000000000000" pitchFamily="2" charset="-78"/>
              </a:rPr>
              <a:t>برای اجرای آزمایشات آماری اولویت با طرح های ساده تر است که آزمایشات دو فاکتوره به ترتیب از ساده به پیچیده عبارتند از: فاکتوریل دوفاکتوره، اسپیلیت پلات، اسپیلیت پلات در زمان و اسپیلیت بلوک (استریپ یا نواری). رویه های اجرایی آنها در </a:t>
            </a:r>
            <a:r>
              <a:rPr lang="en-US" sz="2400" dirty="0" smtClean="0">
                <a:cs typeface="B Nazanin" panose="00000400000000000000" pitchFamily="2" charset="-78"/>
              </a:rPr>
              <a:t>SAS</a:t>
            </a:r>
            <a:r>
              <a:rPr lang="fa-IR" sz="2400" dirty="0" smtClean="0">
                <a:cs typeface="B Nazanin" panose="00000400000000000000" pitchFamily="2" charset="-78"/>
              </a:rPr>
              <a:t> به جز اسپیلیت بلوک بررسی خواهد شد.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11</a:t>
            </a:fld>
            <a:endParaRPr lang="en-US"/>
          </a:p>
        </p:txBody>
      </p:sp>
    </p:spTree>
    <p:extLst>
      <p:ext uri="{BB962C8B-B14F-4D97-AF65-F5344CB8AC3E}">
        <p14:creationId xmlns:p14="http://schemas.microsoft.com/office/powerpoint/2010/main" val="272146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1. بلوک بندی</a:t>
            </a:r>
            <a:endParaRPr lang="en-US" dirty="0">
              <a:cs typeface="B Nazanin" panose="00000400000000000000" pitchFamily="2" charset="-78"/>
            </a:endParaRPr>
          </a:p>
        </p:txBody>
      </p:sp>
      <p:sp>
        <p:nvSpPr>
          <p:cNvPr id="3" name="Content Placeholder 2"/>
          <p:cNvSpPr>
            <a:spLocks noGrp="1"/>
          </p:cNvSpPr>
          <p:nvPr>
            <p:ph idx="1"/>
          </p:nvPr>
        </p:nvSpPr>
        <p:spPr>
          <a:xfrm>
            <a:off x="566670" y="2485623"/>
            <a:ext cx="10624069" cy="3747752"/>
          </a:xfrm>
        </p:spPr>
        <p:txBody>
          <a:bodyPr>
            <a:normAutofit lnSpcReduction="10000"/>
          </a:bodyPr>
          <a:lstStyle/>
          <a:p>
            <a:pPr algn="just" rtl="1"/>
            <a:r>
              <a:rPr lang="fa-IR" sz="2400" dirty="0" smtClean="0">
                <a:cs typeface="B Nazanin" panose="00000400000000000000" pitchFamily="2" charset="-78"/>
              </a:rPr>
              <a:t>بلوک بندی خطای سیستماتیک را حذف کرده حساسیت آزمایش را بالا برده و شرایط آزمایش را یکنواخت می کند و عدم مشاهده بلوک بندی طرح را به کاملا تصادفی تبدیل می کند.</a:t>
            </a:r>
          </a:p>
          <a:p>
            <a:pPr algn="just" rtl="1"/>
            <a:r>
              <a:rPr lang="fa-IR" sz="2400" dirty="0" smtClean="0">
                <a:cs typeface="B Nazanin" panose="00000400000000000000" pitchFamily="2" charset="-78"/>
              </a:rPr>
              <a:t>چیدمان تیمارهایی که در یک بلوک قرار دارند باید در اجرای آزمایش دیده شود </a:t>
            </a:r>
            <a:r>
              <a:rPr lang="fa-IR" sz="2400" u="sng" dirty="0" smtClean="0">
                <a:cs typeface="B Nazanin" panose="00000400000000000000" pitchFamily="2" charset="-78"/>
              </a:rPr>
              <a:t>و نه اینکه </a:t>
            </a:r>
            <a:r>
              <a:rPr lang="fa-IR" sz="2400" dirty="0" smtClean="0">
                <a:cs typeface="B Nazanin" panose="00000400000000000000" pitchFamily="2" charset="-78"/>
              </a:rPr>
              <a:t>بر حسب سطوح یکی از تیمارهایتان چیدمان را انجام دهید.</a:t>
            </a:r>
          </a:p>
          <a:p>
            <a:pPr algn="just" rtl="1"/>
            <a:r>
              <a:rPr lang="fa-IR" sz="2400" dirty="0" smtClean="0">
                <a:cs typeface="B Nazanin" panose="00000400000000000000" pitchFamily="2" charset="-78"/>
              </a:rPr>
              <a:t>شرایط حاکم در یک بلوک بایستی یکنواخت باشد (به همین دلیل گفته می شود در حالتی که چند نفره میخواهید یک طرح را کاشت کنید هر کس یک بلوک خاص را بکارد) و نایکنواختی از یک بلوک به بلوک دیگر حاکم باشد. در حالتی که نایکنواختی در دل یک بلوک بوجود آید با بلوک ناقص روبرو می شویم.</a:t>
            </a:r>
          </a:p>
          <a:p>
            <a:pPr algn="just" rtl="1"/>
            <a:r>
              <a:rPr lang="fa-IR" sz="2400" dirty="0" smtClean="0">
                <a:cs typeface="B Nazanin" panose="00000400000000000000" pitchFamily="2" charset="-78"/>
              </a:rPr>
              <a:t>یک طرح بلوک را میتوان کاملا تصادفی آنالیز کرد اما یک طرح کاملا تصادفی را نمی توان بلوک آنالیز کرد چون در اجرای کاملا تصادفی مفهموم بلوک موجود نیست یعنی بلوک در اجرا دیده نمی شود.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2</a:t>
            </a:fld>
            <a:endParaRPr lang="en-US"/>
          </a:p>
        </p:txBody>
      </p:sp>
    </p:spTree>
    <p:extLst>
      <p:ext uri="{BB962C8B-B14F-4D97-AF65-F5344CB8AC3E}">
        <p14:creationId xmlns:p14="http://schemas.microsoft.com/office/powerpoint/2010/main" val="4052143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2. نمونه برداری</a:t>
            </a:r>
            <a:endParaRPr lang="en-US" dirty="0">
              <a:cs typeface="B Nazanin" panose="00000400000000000000" pitchFamily="2" charset="-78"/>
            </a:endParaRPr>
          </a:p>
        </p:txBody>
      </p:sp>
      <p:sp>
        <p:nvSpPr>
          <p:cNvPr id="3" name="Content Placeholder 2"/>
          <p:cNvSpPr>
            <a:spLocks noGrp="1"/>
          </p:cNvSpPr>
          <p:nvPr>
            <p:ph idx="1"/>
          </p:nvPr>
        </p:nvSpPr>
        <p:spPr>
          <a:xfrm>
            <a:off x="708337" y="2485623"/>
            <a:ext cx="10728101" cy="3837904"/>
          </a:xfrm>
        </p:spPr>
        <p:txBody>
          <a:bodyPr>
            <a:normAutofit lnSpcReduction="10000"/>
          </a:bodyPr>
          <a:lstStyle/>
          <a:p>
            <a:pPr algn="just" rtl="1"/>
            <a:r>
              <a:rPr lang="fa-IR" sz="2400" dirty="0" smtClean="0">
                <a:cs typeface="B Nazanin" panose="00000400000000000000" pitchFamily="2" charset="-78"/>
              </a:rPr>
              <a:t>واحد آزمایشی (پلات) (</a:t>
            </a:r>
            <a:r>
              <a:rPr lang="en-US" sz="2400" dirty="0" smtClean="0">
                <a:cs typeface="B Nazanin" panose="00000400000000000000" pitchFamily="2" charset="-78"/>
              </a:rPr>
              <a:t>experimental unit</a:t>
            </a:r>
            <a:r>
              <a:rPr lang="fa-IR" sz="2400" dirty="0" smtClean="0">
                <a:cs typeface="B Nazanin" panose="00000400000000000000" pitchFamily="2" charset="-78"/>
              </a:rPr>
              <a:t>): بخشی از ماده آزمایشی که تیمار خاصی روی آن اعمال می شود.</a:t>
            </a:r>
          </a:p>
          <a:p>
            <a:pPr algn="just" rtl="1"/>
            <a:r>
              <a:rPr lang="fa-IR" sz="2400" dirty="0" smtClean="0">
                <a:cs typeface="B Nazanin" panose="00000400000000000000" pitchFamily="2" charset="-78"/>
              </a:rPr>
              <a:t>واحد نمونه برداری یا مشاهده (</a:t>
            </a:r>
            <a:r>
              <a:rPr lang="en-US" sz="2400" dirty="0" smtClean="0">
                <a:cs typeface="B Nazanin" panose="00000400000000000000" pitchFamily="2" charset="-78"/>
              </a:rPr>
              <a:t>observational unit</a:t>
            </a:r>
            <a:r>
              <a:rPr lang="fa-IR" sz="2400" dirty="0" smtClean="0">
                <a:cs typeface="B Nazanin" panose="00000400000000000000" pitchFamily="2" charset="-78"/>
              </a:rPr>
              <a:t>): قسمتی از واحد آزمایشی که از آن نمونه برداری می شود.</a:t>
            </a:r>
          </a:p>
          <a:p>
            <a:pPr algn="just" rtl="1"/>
            <a:r>
              <a:rPr lang="fa-IR" sz="2400" dirty="0" smtClean="0">
                <a:cs typeface="B Nazanin" panose="00000400000000000000" pitchFamily="2" charset="-78"/>
              </a:rPr>
              <a:t>در مزرعه ای که 4 رقم گندم در 4 ردیف در هر تکرار کاشته شده است. ماده آزمایش خاک است و واحد آزمایش هر ردیف است و اگر دو گندم در هر ردیف برای اندازه گیری استفاده شود واحد نمونه برداری این دو گندم است.</a:t>
            </a:r>
          </a:p>
          <a:p>
            <a:pPr algn="just" rtl="1"/>
            <a:r>
              <a:rPr lang="fa-IR" sz="2400" dirty="0" smtClean="0">
                <a:cs typeface="B Nazanin" panose="00000400000000000000" pitchFamily="2" charset="-78"/>
              </a:rPr>
              <a:t>هر چقدر واحد نمونه برداری بیشتر شود صحت بالاتر می رود. حال اگر نمونه های انتخابی با یکدیگر قاطی نشوند چون طرح همراه با نمونه برداری می شود دقت هم افزایش می یابد ولی اگر نمونه ها مخلوط شوند فقط صحت بالا رفته است.</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3</a:t>
            </a:fld>
            <a:endParaRPr lang="en-US"/>
          </a:p>
        </p:txBody>
      </p:sp>
    </p:spTree>
    <p:extLst>
      <p:ext uri="{BB962C8B-B14F-4D97-AF65-F5344CB8AC3E}">
        <p14:creationId xmlns:p14="http://schemas.microsoft.com/office/powerpoint/2010/main" val="903872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3. تیماردهی</a:t>
            </a:r>
            <a:endParaRPr lang="en-US" dirty="0">
              <a:cs typeface="B Nazanin" panose="00000400000000000000" pitchFamily="2" charset="-78"/>
            </a:endParaRPr>
          </a:p>
        </p:txBody>
      </p:sp>
      <p:sp>
        <p:nvSpPr>
          <p:cNvPr id="3" name="Content Placeholder 2"/>
          <p:cNvSpPr>
            <a:spLocks noGrp="1"/>
          </p:cNvSpPr>
          <p:nvPr>
            <p:ph idx="1"/>
          </p:nvPr>
        </p:nvSpPr>
        <p:spPr>
          <a:xfrm>
            <a:off x="1154954" y="2485623"/>
            <a:ext cx="9843604" cy="3534177"/>
          </a:xfrm>
        </p:spPr>
        <p:txBody>
          <a:bodyPr>
            <a:normAutofit/>
          </a:bodyPr>
          <a:lstStyle/>
          <a:p>
            <a:pPr algn="r" rtl="1"/>
            <a:r>
              <a:rPr lang="fa-IR" sz="2400" dirty="0" smtClean="0">
                <a:cs typeface="B Nazanin" panose="00000400000000000000" pitchFamily="2" charset="-78"/>
              </a:rPr>
              <a:t>تیماردهی بسته به آزمایش متفاوت است. به عنوان مثال برای سم پاشی بسته به اینکه چه آزمایش آماری در نظر داریم نحوه سمپاشی روی واحدهای آزمایشی متفاوت می شود:</a:t>
            </a:r>
          </a:p>
          <a:p>
            <a:pPr algn="r" rtl="1"/>
            <a:endParaRPr lang="fa-IR" sz="2400" dirty="0" smtClean="0">
              <a:cs typeface="B Nazanin" panose="00000400000000000000" pitchFamily="2" charset="-78"/>
            </a:endParaRPr>
          </a:p>
          <a:p>
            <a:pPr algn="r" rtl="1">
              <a:buFont typeface="Wingdings" panose="05000000000000000000" pitchFamily="2" charset="2"/>
              <a:buChar char="§"/>
            </a:pPr>
            <a:r>
              <a:rPr lang="fa-IR" sz="2400" dirty="0" smtClean="0">
                <a:cs typeface="B Nazanin" panose="00000400000000000000" pitchFamily="2" charset="-78"/>
              </a:rPr>
              <a:t>فاکتوریل: تیماردهی در هر واحد آزمایشی</a:t>
            </a:r>
          </a:p>
          <a:p>
            <a:pPr algn="r" rtl="1">
              <a:buFont typeface="Wingdings" panose="05000000000000000000" pitchFamily="2" charset="2"/>
              <a:buChar char="§"/>
            </a:pPr>
            <a:r>
              <a:rPr lang="fa-IR" sz="2400" dirty="0" smtClean="0">
                <a:cs typeface="B Nazanin" panose="00000400000000000000" pitchFamily="2" charset="-78"/>
              </a:rPr>
              <a:t>اسپیلیت پلات: تیماردهی در هر واحد آزمایشی اصلی</a:t>
            </a:r>
          </a:p>
          <a:p>
            <a:pPr algn="r" rtl="1">
              <a:buFont typeface="Wingdings" panose="05000000000000000000" pitchFamily="2" charset="2"/>
              <a:buChar char="§"/>
            </a:pPr>
            <a:r>
              <a:rPr lang="fa-IR" sz="2400" dirty="0" smtClean="0">
                <a:cs typeface="B Nazanin" panose="00000400000000000000" pitchFamily="2" charset="-78"/>
              </a:rPr>
              <a:t>تجزیه مرکب: تیماردهی در آزمایشات متفاوت</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4</a:t>
            </a:fld>
            <a:endParaRPr lang="en-US"/>
          </a:p>
        </p:txBody>
      </p:sp>
    </p:spTree>
    <p:extLst>
      <p:ext uri="{BB962C8B-B14F-4D97-AF65-F5344CB8AC3E}">
        <p14:creationId xmlns:p14="http://schemas.microsoft.com/office/powerpoint/2010/main" val="4224380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4. متغیر کوواریانت (همراه)</a:t>
            </a:r>
            <a:endParaRPr lang="en-US" dirty="0">
              <a:cs typeface="B Nazanin" panose="00000400000000000000" pitchFamily="2" charset="-78"/>
            </a:endParaRPr>
          </a:p>
        </p:txBody>
      </p:sp>
      <p:sp>
        <p:nvSpPr>
          <p:cNvPr id="3" name="Content Placeholder 2"/>
          <p:cNvSpPr>
            <a:spLocks noGrp="1"/>
          </p:cNvSpPr>
          <p:nvPr>
            <p:ph idx="1"/>
          </p:nvPr>
        </p:nvSpPr>
        <p:spPr>
          <a:xfrm>
            <a:off x="1154954" y="2485623"/>
            <a:ext cx="9843604" cy="3534177"/>
          </a:xfrm>
        </p:spPr>
        <p:txBody>
          <a:bodyPr>
            <a:normAutofit/>
          </a:bodyPr>
          <a:lstStyle/>
          <a:p>
            <a:pPr algn="just" rtl="1"/>
            <a:r>
              <a:rPr lang="fa-IR" sz="2400" dirty="0" smtClean="0">
                <a:cs typeface="B Nazanin" panose="00000400000000000000" pitchFamily="2" charset="-78"/>
              </a:rPr>
              <a:t>به عامل ناخواسته ای که در کنار تیمارهای ما وارد آزمایش شده گفته می شود و موجب می شود اندازه گیری های ما دچار اریبی شود.</a:t>
            </a:r>
          </a:p>
          <a:p>
            <a:pPr algn="just" rtl="1"/>
            <a:r>
              <a:rPr lang="fa-IR" sz="2400" dirty="0" smtClean="0">
                <a:cs typeface="B Nazanin" panose="00000400000000000000" pitchFamily="2" charset="-78"/>
              </a:rPr>
              <a:t>مثلا در گلدان هایی که تیمار سم پاشی داده اید یا ردیف های کاشتی که در مزرعه داشته اید به خاطر سم پاشی یا به خاطر مساوی نبودن تراکم کاشت تعدا  بوته در گلدان یا ردیف کاشتتان متفاوت است. در این حالت این تعداد متفاوت رقابت متفاوت ایجاد می کند و موجب رشد متفاوت گیاهان می شود.</a:t>
            </a:r>
          </a:p>
          <a:p>
            <a:pPr algn="just" rtl="1"/>
            <a:r>
              <a:rPr lang="fa-IR" sz="2400" dirty="0" smtClean="0">
                <a:cs typeface="B Nazanin" panose="00000400000000000000" pitchFamily="2" charset="-78"/>
              </a:rPr>
              <a:t>برای حل این مشکل در صورت وقوع باید طرح آماری به شکل تجزیه کوواریانس آنالیز شود.</a:t>
            </a:r>
          </a:p>
          <a:p>
            <a:pPr algn="just" rtl="1"/>
            <a:r>
              <a:rPr lang="fa-IR" sz="2400" dirty="0" smtClean="0">
                <a:cs typeface="B Nazanin" panose="00000400000000000000" pitchFamily="2" charset="-78"/>
              </a:rPr>
              <a:t>بایستی به شدت مراقب این مورد بود زیرا تجزیه کوواریانس طرح های پیچیده می تواند به شدت چالش برانگیز باشد.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5</a:t>
            </a:fld>
            <a:endParaRPr lang="en-US"/>
          </a:p>
        </p:txBody>
      </p:sp>
    </p:spTree>
    <p:extLst>
      <p:ext uri="{BB962C8B-B14F-4D97-AF65-F5344CB8AC3E}">
        <p14:creationId xmlns:p14="http://schemas.microsoft.com/office/powerpoint/2010/main" val="85553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057992" cy="706964"/>
          </a:xfrm>
        </p:spPr>
        <p:txBody>
          <a:bodyPr/>
          <a:lstStyle/>
          <a:p>
            <a:pPr algn="r" rtl="1"/>
            <a:r>
              <a:rPr lang="fa-IR" dirty="0" smtClean="0">
                <a:cs typeface="B Nazanin" panose="00000400000000000000" pitchFamily="2" charset="-78"/>
              </a:rPr>
              <a:t>5. اثر حاشیه ای</a:t>
            </a:r>
            <a:endParaRPr lang="en-US" dirty="0">
              <a:cs typeface="B Nazanin" panose="00000400000000000000" pitchFamily="2" charset="-78"/>
            </a:endParaRPr>
          </a:p>
        </p:txBody>
      </p:sp>
      <p:sp>
        <p:nvSpPr>
          <p:cNvPr id="3" name="Content Placeholder 2"/>
          <p:cNvSpPr>
            <a:spLocks noGrp="1"/>
          </p:cNvSpPr>
          <p:nvPr>
            <p:ph idx="1"/>
          </p:nvPr>
        </p:nvSpPr>
        <p:spPr>
          <a:xfrm>
            <a:off x="772732" y="2485623"/>
            <a:ext cx="10225826" cy="3534177"/>
          </a:xfrm>
        </p:spPr>
        <p:txBody>
          <a:bodyPr>
            <a:normAutofit/>
          </a:bodyPr>
          <a:lstStyle/>
          <a:p>
            <a:pPr algn="r" rtl="1"/>
            <a:r>
              <a:rPr lang="fa-IR" sz="2400" dirty="0" smtClean="0">
                <a:cs typeface="B Nazanin" panose="00000400000000000000" pitchFamily="2" charset="-78"/>
              </a:rPr>
              <a:t>هیچگاه نباید از گیاهان حاشیه ای مزرعه یا واحد آزمایشی نمونه برداری کرد زیرا عدم وجود رقابت یا آبیاری کم و زیاد این مناطق شرایط متفاوتی را روی این گیاهان حاکم کرده به عبارتی این گیاهان دارای متغیر همراه هستند و در صورت بی دقتی پدیده نایکنواختی های نامنظم را در داده ها ایجاد می کنند.</a:t>
            </a:r>
          </a:p>
          <a:p>
            <a:pPr algn="r" rtl="1"/>
            <a:r>
              <a:rPr lang="fa-IR" sz="2400" dirty="0" smtClean="0">
                <a:cs typeface="B Nazanin" panose="00000400000000000000" pitchFamily="2" charset="-78"/>
              </a:rPr>
              <a:t>بهتر است برای حل این مشکل یا از گیاهان مذکور نمونه برداری نکرد و یا در صورت نیاز به کل پلات، قبل از اجرای آزمایش گیاهانی را به عنوان گیاهان حاشیه در طرح کشت نمود.</a:t>
            </a:r>
          </a:p>
          <a:p>
            <a:pPr algn="r" rtl="1"/>
            <a:r>
              <a:rPr lang="fa-IR" sz="2400" dirty="0" smtClean="0">
                <a:cs typeface="B Nazanin" panose="00000400000000000000" pitchFamily="2" charset="-78"/>
              </a:rPr>
              <a:t>این مورد مختص آزمایشات مزرعه ای است.</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6</a:t>
            </a:fld>
            <a:endParaRPr lang="en-US"/>
          </a:p>
        </p:txBody>
      </p:sp>
    </p:spTree>
    <p:extLst>
      <p:ext uri="{BB962C8B-B14F-4D97-AF65-F5344CB8AC3E}">
        <p14:creationId xmlns:p14="http://schemas.microsoft.com/office/powerpoint/2010/main" val="1507325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6. </a:t>
            </a:r>
            <a:r>
              <a:rPr lang="fa-IR" dirty="0" smtClean="0">
                <a:cs typeface="B Nazanin" panose="00000400000000000000" pitchFamily="2" charset="-78"/>
              </a:rPr>
              <a:t>اهمیت تعداد تکرار برای تمام تیمارها</a:t>
            </a:r>
            <a:endParaRPr lang="en-US" dirty="0">
              <a:cs typeface="B Nazanin" panose="00000400000000000000" pitchFamily="2" charset="-78"/>
            </a:endParaRPr>
          </a:p>
        </p:txBody>
      </p:sp>
      <p:sp>
        <p:nvSpPr>
          <p:cNvPr id="3" name="Content Placeholder 2"/>
          <p:cNvSpPr>
            <a:spLocks noGrp="1"/>
          </p:cNvSpPr>
          <p:nvPr>
            <p:ph idx="1"/>
          </p:nvPr>
        </p:nvSpPr>
        <p:spPr>
          <a:xfrm>
            <a:off x="1154954" y="2485623"/>
            <a:ext cx="9843604" cy="3534177"/>
          </a:xfrm>
        </p:spPr>
        <p:txBody>
          <a:bodyPr>
            <a:normAutofit/>
          </a:bodyPr>
          <a:lstStyle/>
          <a:p>
            <a:pPr algn="just" rtl="1"/>
            <a:r>
              <a:rPr lang="fa-IR" sz="2400" dirty="0" smtClean="0">
                <a:cs typeface="B Nazanin" panose="00000400000000000000" pitchFamily="2" charset="-78"/>
              </a:rPr>
              <a:t>گاها دیده می شود برای تیمار شاهد تکرار در نظر گرفته نمی شود و یا اینکه برای چند آزمایش تنها از شاهد یک آزمایش استفاده می شود این کار کاملا غلط است و خطای مقایسه شاهد را دچار اریبی می کند.</a:t>
            </a:r>
          </a:p>
          <a:p>
            <a:pPr algn="just" rtl="1"/>
            <a:r>
              <a:rPr lang="fa-IR" sz="2400" dirty="0" smtClean="0">
                <a:cs typeface="B Nazanin" panose="00000400000000000000" pitchFamily="2" charset="-78"/>
              </a:rPr>
              <a:t>گاها برای اندازه گیری های اسپکتوفتومتری از خوانش یک نوع استاندارد (</a:t>
            </a:r>
            <a:r>
              <a:rPr lang="en-US" sz="2400" dirty="0" smtClean="0">
                <a:cs typeface="B Nazanin" panose="00000400000000000000" pitchFamily="2" charset="-78"/>
              </a:rPr>
              <a:t>blank</a:t>
            </a:r>
            <a:r>
              <a:rPr lang="fa-IR" sz="2400" dirty="0" smtClean="0">
                <a:cs typeface="B Nazanin" panose="00000400000000000000" pitchFamily="2" charset="-78"/>
              </a:rPr>
              <a:t>) برای رسم منحنی استاندارد استفاده می شود و این منحنی برای تمام اندازه گیریها استفاده می شود. دقت این دستگاه در هر بار استفاده متفاوت است و بایستی هر سری خوانش یک سری خوانش استاندارد داشته باشد. در غیر اینصورت باید منتظر عدم تجانس واریانس های درون تیماری بود.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7</a:t>
            </a:fld>
            <a:endParaRPr lang="en-US"/>
          </a:p>
        </p:txBody>
      </p:sp>
    </p:spTree>
    <p:extLst>
      <p:ext uri="{BB962C8B-B14F-4D97-AF65-F5344CB8AC3E}">
        <p14:creationId xmlns:p14="http://schemas.microsoft.com/office/powerpoint/2010/main" val="841710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7. مفهوم انواع شاهد</a:t>
            </a:r>
            <a:endParaRPr lang="en-US" dirty="0">
              <a:cs typeface="B Nazanin" panose="00000400000000000000" pitchFamily="2" charset="-78"/>
            </a:endParaRPr>
          </a:p>
        </p:txBody>
      </p:sp>
      <p:sp>
        <p:nvSpPr>
          <p:cNvPr id="3" name="Content Placeholder 2"/>
          <p:cNvSpPr>
            <a:spLocks noGrp="1"/>
          </p:cNvSpPr>
          <p:nvPr>
            <p:ph idx="1"/>
          </p:nvPr>
        </p:nvSpPr>
        <p:spPr>
          <a:xfrm>
            <a:off x="1154954" y="2485623"/>
            <a:ext cx="9843604" cy="3534177"/>
          </a:xfrm>
        </p:spPr>
        <p:txBody>
          <a:bodyPr>
            <a:normAutofit/>
          </a:bodyPr>
          <a:lstStyle/>
          <a:p>
            <a:pPr algn="r" rtl="1"/>
            <a:r>
              <a:rPr lang="fa-IR" sz="2400" dirty="0" smtClean="0">
                <a:cs typeface="B Nazanin" panose="00000400000000000000" pitchFamily="2" charset="-78"/>
              </a:rPr>
              <a:t>شاهد حاضر در طرح شما دو نوع می تواند باشد:</a:t>
            </a:r>
          </a:p>
          <a:p>
            <a:pPr marL="457200" indent="-457200" algn="just" rtl="1">
              <a:buFont typeface="+mj-lt"/>
              <a:buAutoNum type="arabicPeriod"/>
            </a:pPr>
            <a:r>
              <a:rPr lang="fa-IR" sz="2400" dirty="0" smtClean="0">
                <a:cs typeface="B Nazanin" panose="00000400000000000000" pitchFamily="2" charset="-78"/>
              </a:rPr>
              <a:t>کرت موهومی: یکی از سطوح فاکتورهای شماست مثلا سه سطح کود دهی و سه سطح سمپاشی دارید که هر دو فاکتور یکی از سطوحشان عدم کوددهی و عدم سمپاشی است. ترکیب سطوح صفر-صفر شاهد شما یا همان کرت موهومی را تشکیل می دهد. </a:t>
            </a:r>
            <a:r>
              <a:rPr lang="fa-IR" sz="2400" dirty="0" smtClean="0">
                <a:cs typeface="B Nazanin" panose="00000400000000000000" pitchFamily="2" charset="-78"/>
              </a:rPr>
              <a:t>وجود چنین شاهدی در تجزیه طرح آزار دهنده نیست.</a:t>
            </a:r>
          </a:p>
          <a:p>
            <a:pPr marL="457200" indent="-457200" algn="just" rtl="1">
              <a:buFont typeface="+mj-lt"/>
              <a:buAutoNum type="arabicPeriod"/>
            </a:pPr>
            <a:r>
              <a:rPr lang="fa-IR" sz="2400" dirty="0" smtClean="0">
                <a:cs typeface="B Nazanin" panose="00000400000000000000" pitchFamily="2" charset="-78"/>
              </a:rPr>
              <a:t>شاهد خاص: گاهی یک تیمار خاص مثلا هورمون پاشی در کنار فاکتورهای مثال قبل حاضر است که چیزی کاملا جدا از بدنه متعادل طرح است و جز سطوح تیماری شما نیست. وجود چنین شاهدی آنالیز طرح را پیچیده می کند و تا حد امکان از اجرای چنین طرح هایی پرهیز کنید.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8</a:t>
            </a:fld>
            <a:endParaRPr lang="en-US"/>
          </a:p>
        </p:txBody>
      </p:sp>
    </p:spTree>
    <p:extLst>
      <p:ext uri="{BB962C8B-B14F-4D97-AF65-F5344CB8AC3E}">
        <p14:creationId xmlns:p14="http://schemas.microsoft.com/office/powerpoint/2010/main" val="2583385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8. عمل تصادفی کردن طرح آزمایشی</a:t>
            </a:r>
            <a:endParaRPr lang="en-US" dirty="0">
              <a:cs typeface="B Nazanin" panose="00000400000000000000" pitchFamily="2" charset="-78"/>
            </a:endParaRPr>
          </a:p>
        </p:txBody>
      </p:sp>
      <p:sp>
        <p:nvSpPr>
          <p:cNvPr id="3" name="Content Placeholder 2"/>
          <p:cNvSpPr>
            <a:spLocks noGrp="1"/>
          </p:cNvSpPr>
          <p:nvPr>
            <p:ph idx="1"/>
          </p:nvPr>
        </p:nvSpPr>
        <p:spPr>
          <a:xfrm>
            <a:off x="1154954" y="2485623"/>
            <a:ext cx="9843604" cy="3534177"/>
          </a:xfrm>
        </p:spPr>
        <p:txBody>
          <a:bodyPr>
            <a:normAutofit/>
          </a:bodyPr>
          <a:lstStyle/>
          <a:p>
            <a:pPr algn="just" rtl="1"/>
            <a:r>
              <a:rPr lang="fa-IR" sz="2400" dirty="0" smtClean="0">
                <a:cs typeface="B Nazanin" panose="00000400000000000000" pitchFamily="2" charset="-78"/>
              </a:rPr>
              <a:t>بایستی عمل تصادفی کردن بسته به طرح در سطح تکرار، تیمار، پلات اصلی، درون پلات اصلی (پلات فرعی) و ... انجام گیرد.</a:t>
            </a:r>
          </a:p>
          <a:p>
            <a:pPr algn="just" rtl="1"/>
            <a:endParaRPr lang="fa-IR" sz="2400" dirty="0" smtClean="0">
              <a:cs typeface="B Nazanin" panose="00000400000000000000" pitchFamily="2" charset="-78"/>
            </a:endParaRPr>
          </a:p>
          <a:p>
            <a:pPr algn="just" rtl="1"/>
            <a:r>
              <a:rPr lang="fa-IR" sz="2400" dirty="0" smtClean="0">
                <a:cs typeface="B Nazanin" panose="00000400000000000000" pitchFamily="2" charset="-78"/>
              </a:rPr>
              <a:t>در هنگام تصادفی کردن باید به نوع تیمارها توجه کرد و اگر شک به ایجاد پدیده نایکنواختی های نامنظم یا ایجاد متغیر همراه می رود و از تصادفی کردن کامل پرهیز نمود و عمل تصادفی کردن را در سطوح دیگر انجام داد.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9</a:t>
            </a:fld>
            <a:endParaRPr lang="en-US"/>
          </a:p>
        </p:txBody>
      </p:sp>
    </p:spTree>
    <p:extLst>
      <p:ext uri="{BB962C8B-B14F-4D97-AF65-F5344CB8AC3E}">
        <p14:creationId xmlns:p14="http://schemas.microsoft.com/office/powerpoint/2010/main" val="2605811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130</TotalTime>
  <Words>1124</Words>
  <Application>Microsoft Office PowerPoint</Application>
  <PresentationFormat>Widescreen</PresentationFormat>
  <Paragraphs>55</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B Nazanin</vt:lpstr>
      <vt:lpstr>Calibri</vt:lpstr>
      <vt:lpstr>Century Gothic</vt:lpstr>
      <vt:lpstr>Wingdings</vt:lpstr>
      <vt:lpstr>Wingdings 3</vt:lpstr>
      <vt:lpstr>Ion Boardroom</vt:lpstr>
      <vt:lpstr> بسمه تعالی  کاربرد کامپیوتر در تجزیه های آماری  جلسه پنجم : نکات کاربردی در اجرای طرحهای آزمایشی «9 نکته» </vt:lpstr>
      <vt:lpstr>1. بلوک بندی</vt:lpstr>
      <vt:lpstr>2. نمونه برداری</vt:lpstr>
      <vt:lpstr>3. تیماردهی</vt:lpstr>
      <vt:lpstr>4. متغیر کوواریانت (همراه)</vt:lpstr>
      <vt:lpstr>5. اثر حاشیه ای</vt:lpstr>
      <vt:lpstr>6. اهمیت تعداد تکرار برای تمام تیمارها</vt:lpstr>
      <vt:lpstr>7. مفهوم انواع شاهد</vt:lpstr>
      <vt:lpstr>8. عمل تصادفی کردن طرح آزمایشی</vt:lpstr>
      <vt:lpstr>9. چند خطای رایج در محاسبات طرح های آزمایشی</vt:lpstr>
      <vt:lpstr>آزمایشات دو فاکتوره</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بسمه تعالی  کاربرد کامپیوتر در تجزیه های آماری  جلسه چهارم : مفروضات تجزیه واریانس </dc:title>
  <dc:creator>Mehran</dc:creator>
  <cp:lastModifiedBy>Mehran</cp:lastModifiedBy>
  <cp:revision>15</cp:revision>
  <dcterms:created xsi:type="dcterms:W3CDTF">2019-02-02T15:25:45Z</dcterms:created>
  <dcterms:modified xsi:type="dcterms:W3CDTF">2019-02-03T00:03:21Z</dcterms:modified>
</cp:coreProperties>
</file>