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sldIdLst>
    <p:sldId id="257" r:id="rId2"/>
    <p:sldId id="258" r:id="rId3"/>
    <p:sldId id="259" r:id="rId4"/>
    <p:sldId id="260" r:id="rId5"/>
    <p:sldId id="261" r:id="rId6"/>
    <p:sldId id="262" r:id="rId7"/>
    <p:sldId id="265"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DD4E88-D1A3-483C-87CA-4E6ACD57030E}" type="datetimeFigureOut">
              <a:rPr lang="en-US" smtClean="0"/>
              <a:t>4/21/2019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E33321-BF86-436F-9B12-10A19AF54056}" type="slidenum">
              <a:rPr lang="en-US" smtClean="0"/>
              <a:t>‹#›</a:t>
            </a:fld>
            <a:endParaRPr lang="en-US"/>
          </a:p>
        </p:txBody>
      </p:sp>
    </p:spTree>
    <p:extLst>
      <p:ext uri="{BB962C8B-B14F-4D97-AF65-F5344CB8AC3E}">
        <p14:creationId xmlns:p14="http://schemas.microsoft.com/office/powerpoint/2010/main" val="2931468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2CD96F4-2049-428A-B318-8E06C27ABACC}" type="slidenum">
              <a:rPr lang="en-US" smtClean="0"/>
              <a:t>1</a:t>
            </a:fld>
            <a:endParaRPr lang="en-US"/>
          </a:p>
        </p:txBody>
      </p:sp>
    </p:spTree>
    <p:extLst>
      <p:ext uri="{BB962C8B-B14F-4D97-AF65-F5344CB8AC3E}">
        <p14:creationId xmlns:p14="http://schemas.microsoft.com/office/powerpoint/2010/main" val="35696966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979C93C-E4D4-43AD-82AA-8DB640126EA7}" type="datetime1">
              <a:rPr lang="en-US" smtClean="0"/>
              <a:t>4/21/2019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1060321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BAB622-AAD8-4537-9B31-EF758DE26031}" type="datetime1">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2571134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1B0A12-1730-4957-8F62-9380DFFB6470}" type="datetime1">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3545337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C10502-CB90-439B-ABE9-B004BCD58E19}" type="datetime1">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18628916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D060C1-C1AF-4784-9C8C-919D8F09EC1C}" type="datetime1">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2173443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CF4BD1C-D964-415B-AB32-DB716F81EA5A}" type="datetime1">
              <a:rPr lang="en-US" smtClean="0"/>
              <a:t>4/21/2019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32460726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68388C4-DCA8-4C72-AD37-734F731580D3}" type="datetime1">
              <a:rPr lang="en-US" smtClean="0"/>
              <a:t>4/21/2019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1529321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FE15E2A-7276-48E3-A83D-379F41F32DF8}" type="datetime1">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18596571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BE36E7C-3BAA-4E37-AAEA-A75A2E4BFFA9}" type="datetime1">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2603265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19D57C-7E76-49FD-8DBE-31FD07E1F6B5}" type="datetime1">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1677777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613A4F-2729-4D0C-8A9E-81387359283D}" type="datetime1">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3729513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AFC0815-6B0F-4079-B6ED-DF402E0134A1}" type="datetime1">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956748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6A5E78-3536-4FF2-8591-B4C7FCF87625}" type="datetime1">
              <a:rPr lang="en-US" smtClean="0"/>
              <a:t>4/21/2019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47608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12E4BD6-E238-437F-B01D-0B990E4A5E5B}" type="datetime1">
              <a:rPr lang="en-US" smtClean="0"/>
              <a:t>4/21/2019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2671637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1515C4-C52A-43C3-ABED-A48D61D1B14C}" type="datetime1">
              <a:rPr lang="en-US" smtClean="0"/>
              <a:t>4/21/2019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95069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EC99CE-A73B-40D2-869A-FA5489F59C4F}" type="datetime1">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1269557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FD4B93-4D83-4BFC-8A7A-C357A6C68C5C}" type="datetime1">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3372D47-240E-4264-B470-9CE89AABE45E}" type="slidenum">
              <a:rPr lang="en-US" smtClean="0"/>
              <a:t>‹#›</a:t>
            </a:fld>
            <a:endParaRPr lang="en-US"/>
          </a:p>
        </p:txBody>
      </p:sp>
    </p:spTree>
    <p:extLst>
      <p:ext uri="{BB962C8B-B14F-4D97-AF65-F5344CB8AC3E}">
        <p14:creationId xmlns:p14="http://schemas.microsoft.com/office/powerpoint/2010/main" val="3782476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C0002EE-56DE-4910-8852-8B80653A1B12}" type="datetime1">
              <a:rPr lang="en-US" smtClean="0"/>
              <a:t>4/21/2019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3372D47-240E-4264-B470-9CE89AABE45E}" type="slidenum">
              <a:rPr lang="en-US" smtClean="0"/>
              <a:t>‹#›</a:t>
            </a:fld>
            <a:endParaRPr lang="en-US"/>
          </a:p>
        </p:txBody>
      </p:sp>
    </p:spTree>
    <p:extLst>
      <p:ext uri="{BB962C8B-B14F-4D97-AF65-F5344CB8AC3E}">
        <p14:creationId xmlns:p14="http://schemas.microsoft.com/office/powerpoint/2010/main" val="3307844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3896" y="850006"/>
            <a:ext cx="8825658" cy="4662152"/>
          </a:xfrm>
        </p:spPr>
        <p:txBody>
          <a:bodyPr>
            <a:normAutofit fontScale="90000"/>
          </a:bodyPr>
          <a:lstStyle/>
          <a:p>
            <a:pPr algn="ctr" rtl="1"/>
            <a:r>
              <a:rPr lang="fa-IR" dirty="0" smtClean="0">
                <a:cs typeface="B Nazanin" panose="00000400000000000000" pitchFamily="2" charset="-78"/>
              </a:rPr>
              <a:t/>
            </a:r>
            <a:br>
              <a:rPr lang="fa-IR" dirty="0" smtClean="0">
                <a:cs typeface="B Nazanin" panose="00000400000000000000" pitchFamily="2" charset="-78"/>
              </a:rPr>
            </a:br>
            <a:r>
              <a:rPr lang="fa-IR" sz="2800" dirty="0" smtClean="0">
                <a:cs typeface="B Nazanin" panose="00000400000000000000" pitchFamily="2" charset="-78"/>
              </a:rPr>
              <a:t>بسمه تعالی</a:t>
            </a: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کاربرد </a:t>
            </a:r>
            <a:r>
              <a:rPr lang="fa-IR" dirty="0">
                <a:cs typeface="B Nazanin" panose="00000400000000000000" pitchFamily="2" charset="-78"/>
              </a:rPr>
              <a:t>کامپیوتر در تجزیه های </a:t>
            </a:r>
            <a:r>
              <a:rPr lang="fa-IR" dirty="0" smtClean="0">
                <a:cs typeface="B Nazanin" panose="00000400000000000000" pitchFamily="2" charset="-78"/>
              </a:rPr>
              <a:t>آماری</a:t>
            </a:r>
            <a:br>
              <a:rPr lang="fa-IR" dirty="0" smtClean="0">
                <a:cs typeface="B Nazanin" panose="00000400000000000000" pitchFamily="2" charset="-78"/>
              </a:rPr>
            </a:br>
            <a:r>
              <a:rPr lang="fa-IR" dirty="0" smtClean="0">
                <a:cs typeface="B Nazanin" panose="00000400000000000000" pitchFamily="2" charset="-78"/>
              </a:rPr>
              <a:t/>
            </a:r>
            <a:br>
              <a:rPr lang="fa-IR" dirty="0" smtClean="0">
                <a:cs typeface="B Nazanin" panose="00000400000000000000" pitchFamily="2" charset="-78"/>
              </a:rPr>
            </a:br>
            <a:r>
              <a:rPr lang="fa-IR" dirty="0" smtClean="0">
                <a:solidFill>
                  <a:srgbClr val="FFFF00"/>
                </a:solidFill>
                <a:cs typeface="B Nazanin" panose="00000400000000000000" pitchFamily="2" charset="-78"/>
              </a:rPr>
              <a:t>جلسه چهارم :</a:t>
            </a:r>
            <a:br>
              <a:rPr lang="fa-IR" dirty="0" smtClean="0">
                <a:solidFill>
                  <a:srgbClr val="FFFF00"/>
                </a:solidFill>
                <a:cs typeface="B Nazanin" panose="00000400000000000000" pitchFamily="2" charset="-78"/>
              </a:rPr>
            </a:br>
            <a:r>
              <a:rPr lang="fa-IR" dirty="0" smtClean="0">
                <a:solidFill>
                  <a:srgbClr val="FFFF00"/>
                </a:solidFill>
                <a:cs typeface="B Nazanin" panose="00000400000000000000" pitchFamily="2" charset="-78"/>
              </a:rPr>
              <a:t>مفروضات تجزیه واریانس</a:t>
            </a:r>
            <a:br>
              <a:rPr lang="fa-IR" dirty="0" smtClean="0">
                <a:solidFill>
                  <a:srgbClr val="FFFF00"/>
                </a:solidFill>
                <a:cs typeface="B Nazanin" panose="00000400000000000000" pitchFamily="2" charset="-78"/>
              </a:rPr>
            </a:br>
            <a:endParaRPr lang="en-US" dirty="0">
              <a:solidFill>
                <a:srgbClr val="FFFF00"/>
              </a:solidFill>
              <a:cs typeface="B Nazanin" panose="00000400000000000000" pitchFamily="2" charset="-78"/>
            </a:endParaRPr>
          </a:p>
        </p:txBody>
      </p:sp>
    </p:spTree>
    <p:extLst>
      <p:ext uri="{BB962C8B-B14F-4D97-AF65-F5344CB8AC3E}">
        <p14:creationId xmlns:p14="http://schemas.microsoft.com/office/powerpoint/2010/main" val="1593971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9096629" cy="829374"/>
          </a:xfrm>
        </p:spPr>
        <p:txBody>
          <a:bodyPr/>
          <a:lstStyle/>
          <a:p>
            <a:pPr algn="r" rtl="1"/>
            <a:r>
              <a:rPr lang="fa-IR" sz="3200" dirty="0" smtClean="0">
                <a:cs typeface="B Nazanin" panose="00000400000000000000" pitchFamily="2" charset="-78"/>
              </a:rPr>
              <a:t>مفروضات اصلی در تجزیه واریانس</a:t>
            </a:r>
            <a:endParaRPr lang="en-US" sz="3200" dirty="0">
              <a:cs typeface="B Nazanin" panose="00000400000000000000" pitchFamily="2" charset="-78"/>
            </a:endParaRPr>
          </a:p>
        </p:txBody>
      </p:sp>
      <p:sp>
        <p:nvSpPr>
          <p:cNvPr id="3" name="Content Placeholder 2"/>
          <p:cNvSpPr>
            <a:spLocks noGrp="1"/>
          </p:cNvSpPr>
          <p:nvPr>
            <p:ph idx="1"/>
          </p:nvPr>
        </p:nvSpPr>
        <p:spPr>
          <a:xfrm>
            <a:off x="1154954" y="2603500"/>
            <a:ext cx="10035785" cy="3416300"/>
          </a:xfrm>
        </p:spPr>
        <p:txBody>
          <a:bodyPr>
            <a:normAutofit/>
          </a:bodyPr>
          <a:lstStyle/>
          <a:p>
            <a:pPr algn="just" rtl="1">
              <a:buFont typeface="+mj-lt"/>
              <a:buAutoNum type="arabicPeriod"/>
            </a:pPr>
            <a:r>
              <a:rPr lang="fa-IR" sz="2400" dirty="0" smtClean="0">
                <a:cs typeface="B Nazanin" panose="00000400000000000000" pitchFamily="2" charset="-78"/>
              </a:rPr>
              <a:t>نرمال بودن توزیع خطاهای آزمایش</a:t>
            </a:r>
          </a:p>
          <a:p>
            <a:pPr algn="just" rtl="1">
              <a:buFont typeface="+mj-lt"/>
              <a:buAutoNum type="arabicPeriod"/>
            </a:pPr>
            <a:r>
              <a:rPr lang="fa-IR" sz="2400" dirty="0" smtClean="0">
                <a:cs typeface="B Nazanin" panose="00000400000000000000" pitchFamily="2" charset="-78"/>
              </a:rPr>
              <a:t>استقلال خطاهای آزمایشی تکرارهای مختلف یک تیمار</a:t>
            </a:r>
          </a:p>
          <a:p>
            <a:pPr algn="just" rtl="1">
              <a:buFont typeface="+mj-lt"/>
              <a:buAutoNum type="arabicPeriod"/>
            </a:pPr>
            <a:r>
              <a:rPr lang="fa-IR" sz="2400" dirty="0" smtClean="0">
                <a:cs typeface="B Nazanin" panose="00000400000000000000" pitchFamily="2" charset="-78"/>
              </a:rPr>
              <a:t>واریانس های درون تیماری (خطاهای تیمارها) برابر باشند (یکنواختی، تجانس یا همگنی خطاهای تیماری)</a:t>
            </a:r>
          </a:p>
          <a:p>
            <a:pPr algn="just" rtl="1">
              <a:buFont typeface="+mj-lt"/>
              <a:buAutoNum type="arabicPeriod"/>
            </a:pPr>
            <a:r>
              <a:rPr lang="fa-IR" sz="2400" dirty="0" smtClean="0">
                <a:cs typeface="B Nazanin" panose="00000400000000000000" pitchFamily="2" charset="-78"/>
              </a:rPr>
              <a:t>جمع پذیری اجزای مدل ریاضی طرح آماری</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2</a:t>
            </a:fld>
            <a:endParaRPr lang="en-US"/>
          </a:p>
        </p:txBody>
      </p:sp>
    </p:spTree>
    <p:extLst>
      <p:ext uri="{BB962C8B-B14F-4D97-AF65-F5344CB8AC3E}">
        <p14:creationId xmlns:p14="http://schemas.microsoft.com/office/powerpoint/2010/main" val="4052143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798490"/>
            <a:ext cx="8761413" cy="882142"/>
          </a:xfrm>
        </p:spPr>
        <p:txBody>
          <a:bodyPr/>
          <a:lstStyle/>
          <a:p>
            <a:pPr algn="r" rtl="1"/>
            <a:r>
              <a:rPr lang="fa-IR" dirty="0">
                <a:cs typeface="B Nazanin" panose="00000400000000000000" pitchFamily="2" charset="-78"/>
              </a:rPr>
              <a:t>نرمال بودن توزیع خطاهای </a:t>
            </a:r>
            <a:r>
              <a:rPr lang="fa-IR" dirty="0" smtClean="0">
                <a:cs typeface="B Nazanin" panose="00000400000000000000" pitchFamily="2" charset="-78"/>
              </a:rPr>
              <a:t>آزمایش</a:t>
            </a:r>
            <a:endParaRPr lang="en-US" dirty="0"/>
          </a:p>
        </p:txBody>
      </p:sp>
      <p:sp>
        <p:nvSpPr>
          <p:cNvPr id="3" name="Content Placeholder 2"/>
          <p:cNvSpPr>
            <a:spLocks noGrp="1"/>
          </p:cNvSpPr>
          <p:nvPr>
            <p:ph idx="1"/>
          </p:nvPr>
        </p:nvSpPr>
        <p:spPr>
          <a:xfrm>
            <a:off x="850006" y="2240925"/>
            <a:ext cx="10340733" cy="4082602"/>
          </a:xfrm>
        </p:spPr>
        <p:txBody>
          <a:bodyPr>
            <a:normAutofit lnSpcReduction="10000"/>
          </a:bodyPr>
          <a:lstStyle/>
          <a:p>
            <a:pPr algn="just" rtl="1"/>
            <a:r>
              <a:rPr lang="fa-IR" sz="2400" dirty="0" smtClean="0">
                <a:cs typeface="B Nazanin" panose="00000400000000000000" pitchFamily="2" charset="-78"/>
              </a:rPr>
              <a:t>معمولا این مورد با بررسی نرمالیتی داده ها صورت می گیرد هر چند که این کار دقیقا درست نیست ولی عموما داده های نرمال دارای خطاهای آزمایشی نرمال هستند. در ادامه انواع رویه ها برای بررسی نرمالیتی هم خطاها و هم داده ها بحث می شود. </a:t>
            </a:r>
            <a:r>
              <a:rPr lang="fa-IR" sz="2400" u="sng" dirty="0" smtClean="0">
                <a:cs typeface="B Nazanin" panose="00000400000000000000" pitchFamily="2" charset="-78"/>
              </a:rPr>
              <a:t>گاها یک داده پرت می تواند داده ها را از حالت نرمال خارج کند</a:t>
            </a:r>
            <a:r>
              <a:rPr lang="fa-IR" sz="2400" dirty="0" smtClean="0">
                <a:cs typeface="B Nazanin" panose="00000400000000000000" pitchFamily="2" charset="-78"/>
              </a:rPr>
              <a:t>.</a:t>
            </a:r>
          </a:p>
          <a:p>
            <a:pPr algn="just" rtl="1"/>
            <a:r>
              <a:rPr lang="fa-IR" sz="2400" dirty="0" smtClean="0">
                <a:cs typeface="B Nazanin" panose="00000400000000000000" pitchFamily="2" charset="-78"/>
              </a:rPr>
              <a:t>اگر توزیع اشتباهات آزمایشی نرمال نباشد دقت تجزیه آماری کاهش می یابد زیرا در این حالت میانگین گزارش شده برای یک تیمار نمیتواند نماینده میانگین تیمار از جامعه باشد (در جامعه تیمارها، مشاهدات توزیع نرمال دارند). به عبارتی امید ریاضی که مبنای تجزیه واریانس است تعریف خود را از دست می دهد.</a:t>
            </a:r>
          </a:p>
          <a:p>
            <a:pPr algn="just" rtl="1"/>
            <a:r>
              <a:rPr lang="fa-IR" sz="2400" dirty="0" smtClean="0">
                <a:cs typeface="B Nazanin" panose="00000400000000000000" pitchFamily="2" charset="-78"/>
              </a:rPr>
              <a:t>در حالت عدم نرمالیتی علاوه بر مشکل ذکر شده احتمال معنی دار شدن آماره های </a:t>
            </a:r>
            <a:r>
              <a:rPr lang="en-US" sz="2400" dirty="0" smtClean="0">
                <a:cs typeface="B Nazanin" panose="00000400000000000000" pitchFamily="2" charset="-78"/>
              </a:rPr>
              <a:t>F</a:t>
            </a:r>
            <a:r>
              <a:rPr lang="fa-IR" sz="2400" dirty="0" smtClean="0">
                <a:cs typeface="B Nazanin" panose="00000400000000000000" pitchFamily="2" charset="-78"/>
              </a:rPr>
              <a:t> و </a:t>
            </a:r>
            <a:r>
              <a:rPr lang="en-US" sz="2400" dirty="0" smtClean="0">
                <a:cs typeface="B Nazanin" panose="00000400000000000000" pitchFamily="2" charset="-78"/>
              </a:rPr>
              <a:t>t</a:t>
            </a:r>
            <a:r>
              <a:rPr lang="fa-IR" sz="2400" dirty="0" smtClean="0">
                <a:cs typeface="B Nazanin" panose="00000400000000000000" pitchFamily="2" charset="-78"/>
              </a:rPr>
              <a:t> بیش از حد مورد انتظار افزایش می یابد (یکی از دلایلی که </a:t>
            </a:r>
            <a:r>
              <a:rPr lang="en-US" sz="2400" dirty="0" smtClean="0">
                <a:cs typeface="B Nazanin" panose="00000400000000000000" pitchFamily="2" charset="-78"/>
              </a:rPr>
              <a:t>F</a:t>
            </a:r>
            <a:r>
              <a:rPr lang="fa-IR" sz="2400" dirty="0" smtClean="0">
                <a:cs typeface="B Nazanin" panose="00000400000000000000" pitchFamily="2" charset="-78"/>
              </a:rPr>
              <a:t> معنی دار است و </a:t>
            </a:r>
            <a:r>
              <a:rPr lang="en-US" sz="2400" dirty="0" smtClean="0">
                <a:cs typeface="B Nazanin" panose="00000400000000000000" pitchFamily="2" charset="-78"/>
              </a:rPr>
              <a:t>LSD</a:t>
            </a:r>
            <a:r>
              <a:rPr lang="fa-IR" sz="2400" dirty="0" smtClean="0">
                <a:cs typeface="B Nazanin" panose="00000400000000000000" pitchFamily="2" charset="-78"/>
              </a:rPr>
              <a:t> نیست هر چند که دلیل دیگر این امر بالا بودن تعداد تیمار است). نکته: در حالتی که </a:t>
            </a:r>
            <a:r>
              <a:rPr lang="en-US" sz="2400" dirty="0" smtClean="0">
                <a:cs typeface="B Nazanin" panose="00000400000000000000" pitchFamily="2" charset="-78"/>
              </a:rPr>
              <a:t>F</a:t>
            </a:r>
            <a:r>
              <a:rPr lang="fa-IR" sz="2400" dirty="0" smtClean="0">
                <a:cs typeface="B Nazanin" panose="00000400000000000000" pitchFamily="2" charset="-78"/>
              </a:rPr>
              <a:t> معنی دار نیست ولی </a:t>
            </a:r>
            <a:r>
              <a:rPr lang="en-US" sz="2400" dirty="0" smtClean="0">
                <a:cs typeface="B Nazanin" panose="00000400000000000000" pitchFamily="2" charset="-78"/>
              </a:rPr>
              <a:t>LSD</a:t>
            </a:r>
            <a:r>
              <a:rPr lang="fa-IR" sz="2400" dirty="0" smtClean="0">
                <a:cs typeface="B Nazanin" panose="00000400000000000000" pitchFamily="2" charset="-78"/>
              </a:rPr>
              <a:t> هست بدین معنی است که فواصل تیماری بیش از حد نزدیک هم هستند </a:t>
            </a:r>
            <a:r>
              <a:rPr lang="fa-IR" sz="2400" dirty="0" smtClean="0">
                <a:cs typeface="B Nazanin" panose="00000400000000000000" pitchFamily="2" charset="-78"/>
              </a:rPr>
              <a:t>و اگر پاور طرح بالا باشد </a:t>
            </a:r>
            <a:r>
              <a:rPr lang="fa-IR" sz="2400" dirty="0" smtClean="0">
                <a:cs typeface="B Nazanin" panose="00000400000000000000" pitchFamily="2" charset="-78"/>
              </a:rPr>
              <a:t>بهتر است </a:t>
            </a:r>
            <a:r>
              <a:rPr lang="en-US" sz="2400" dirty="0" smtClean="0">
                <a:cs typeface="B Nazanin" panose="00000400000000000000" pitchFamily="2" charset="-78"/>
              </a:rPr>
              <a:t>F</a:t>
            </a:r>
            <a:r>
              <a:rPr lang="fa-IR" sz="2400" dirty="0" smtClean="0">
                <a:cs typeface="B Nazanin" panose="00000400000000000000" pitchFamily="2" charset="-78"/>
              </a:rPr>
              <a:t> ملاک قرار گیرد</a:t>
            </a:r>
            <a:r>
              <a:rPr lang="fa-IR" sz="2400" dirty="0" smtClean="0">
                <a:cs typeface="B Nazanin" panose="00000400000000000000" pitchFamily="2" charset="-78"/>
              </a:rPr>
              <a:t>. در غیر اینصورت باید </a:t>
            </a:r>
            <a:r>
              <a:rPr lang="en-US" sz="2400" dirty="0" smtClean="0">
                <a:cs typeface="B Nazanin" panose="00000400000000000000" pitchFamily="2" charset="-78"/>
              </a:rPr>
              <a:t>LSD</a:t>
            </a:r>
            <a:r>
              <a:rPr lang="fa-IR" sz="2400" dirty="0" smtClean="0">
                <a:cs typeface="B Nazanin" panose="00000400000000000000" pitchFamily="2" charset="-78"/>
              </a:rPr>
              <a:t> ملاک قرار گیرد (</a:t>
            </a:r>
            <a:r>
              <a:rPr lang="en-US" sz="2400" dirty="0" err="1" smtClean="0">
                <a:cs typeface="B Nazanin" panose="00000400000000000000" pitchFamily="2" charset="-78"/>
              </a:rPr>
              <a:t>rt</a:t>
            </a:r>
            <a:r>
              <a:rPr lang="en-US" sz="2400" dirty="0" smtClean="0">
                <a:cs typeface="B Nazanin" panose="00000400000000000000" pitchFamily="2" charset="-78"/>
              </a:rPr>
              <a:t>&gt;=30</a:t>
            </a:r>
            <a:r>
              <a:rPr lang="fa-IR" sz="2400" smtClean="0">
                <a:cs typeface="B Nazanin" panose="00000400000000000000" pitchFamily="2" charset="-78"/>
              </a:rPr>
              <a:t>)</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3</a:t>
            </a:fld>
            <a:endParaRPr lang="en-US"/>
          </a:p>
        </p:txBody>
      </p:sp>
    </p:spTree>
    <p:extLst>
      <p:ext uri="{BB962C8B-B14F-4D97-AF65-F5344CB8AC3E}">
        <p14:creationId xmlns:p14="http://schemas.microsoft.com/office/powerpoint/2010/main" val="984032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942083" cy="706964"/>
          </a:xfrm>
        </p:spPr>
        <p:txBody>
          <a:bodyPr/>
          <a:lstStyle/>
          <a:p>
            <a:pPr algn="r" rtl="1"/>
            <a:r>
              <a:rPr lang="fa-IR" dirty="0">
                <a:cs typeface="B Nazanin" panose="00000400000000000000" pitchFamily="2" charset="-78"/>
              </a:rPr>
              <a:t>استقلال خطاهای آزمایشی تکرارهای مختلف یک تیمار</a:t>
            </a:r>
          </a:p>
        </p:txBody>
      </p:sp>
      <p:sp>
        <p:nvSpPr>
          <p:cNvPr id="3" name="Content Placeholder 2"/>
          <p:cNvSpPr>
            <a:spLocks noGrp="1"/>
          </p:cNvSpPr>
          <p:nvPr>
            <p:ph idx="1"/>
          </p:nvPr>
        </p:nvSpPr>
        <p:spPr>
          <a:xfrm>
            <a:off x="1154954" y="2331076"/>
            <a:ext cx="9933756" cy="3688724"/>
          </a:xfrm>
        </p:spPr>
        <p:txBody>
          <a:bodyPr>
            <a:normAutofit/>
          </a:bodyPr>
          <a:lstStyle/>
          <a:p>
            <a:pPr algn="just" rtl="1"/>
            <a:r>
              <a:rPr lang="fa-IR" sz="2400" dirty="0" smtClean="0">
                <a:cs typeface="B Nazanin" panose="00000400000000000000" pitchFamily="2" charset="-78"/>
              </a:rPr>
              <a:t>این فرض بدین معناست که خطاهای آزمایشی تکرارهای مختلف یک تیمار از هم مستقل بوده و با یکدیگر همبستگی ندارند. برای بررسی این مطلب بایستی از آزمون استقلال خطاها استفاده کرد البته این مورد شدیدا به سایر مفروضات وابسته است (</a:t>
            </a:r>
            <a:r>
              <a:rPr lang="fa-IR" sz="2400" dirty="0" smtClean="0">
                <a:solidFill>
                  <a:srgbClr val="FF0000"/>
                </a:solidFill>
                <a:cs typeface="B Nazanin" panose="00000400000000000000" pitchFamily="2" charset="-78"/>
              </a:rPr>
              <a:t>مخصوصا به نرمال بود توزیع خطاها</a:t>
            </a:r>
            <a:r>
              <a:rPr lang="fa-IR" sz="2400" dirty="0" smtClean="0">
                <a:cs typeface="B Nazanin" panose="00000400000000000000" pitchFamily="2" charset="-78"/>
              </a:rPr>
              <a:t>) و نیازی به بررسی جداگانه ندارد.</a:t>
            </a:r>
          </a:p>
          <a:p>
            <a:pPr algn="just" rtl="1"/>
            <a:endParaRPr lang="fa-IR" sz="2400" dirty="0" smtClean="0">
              <a:cs typeface="B Nazanin" panose="00000400000000000000" pitchFamily="2" charset="-78"/>
            </a:endParaRPr>
          </a:p>
          <a:p>
            <a:pPr algn="just" rtl="1"/>
            <a:r>
              <a:rPr lang="fa-IR" sz="2400" dirty="0" smtClean="0">
                <a:cs typeface="B Nazanin" panose="00000400000000000000" pitchFamily="2" charset="-78"/>
              </a:rPr>
              <a:t>جهت جلوگیری از این مشکل بایستی عمل </a:t>
            </a:r>
            <a:r>
              <a:rPr lang="fa-IR" sz="2400" u="sng" dirty="0" smtClean="0">
                <a:cs typeface="B Nazanin" panose="00000400000000000000" pitchFamily="2" charset="-78"/>
              </a:rPr>
              <a:t>قرعه کشی و </a:t>
            </a:r>
            <a:r>
              <a:rPr lang="fa-IR" sz="2400" u="sng" dirty="0" smtClean="0">
                <a:solidFill>
                  <a:srgbClr val="FF0000"/>
                </a:solidFill>
                <a:cs typeface="B Nazanin" panose="00000400000000000000" pitchFamily="2" charset="-78"/>
              </a:rPr>
              <a:t>انتصاب</a:t>
            </a:r>
            <a:r>
              <a:rPr lang="fa-IR" sz="2400" u="sng" dirty="0" smtClean="0">
                <a:cs typeface="B Nazanin" panose="00000400000000000000" pitchFamily="2" charset="-78"/>
              </a:rPr>
              <a:t> تصادفی تیمارها </a:t>
            </a:r>
            <a:r>
              <a:rPr lang="fa-IR" sz="2400" dirty="0" smtClean="0">
                <a:cs typeface="B Nazanin" panose="00000400000000000000" pitchFamily="2" charset="-78"/>
              </a:rPr>
              <a:t>به تکرار ها به طور مناسبی صورت گیرد. همچنین در دقت افرادی که یادداشت برداری می کنند یا مواد خام مصرف شده نباید اختلاف فاحشی وجود داشته باشد.</a:t>
            </a:r>
          </a:p>
        </p:txBody>
      </p:sp>
      <p:sp>
        <p:nvSpPr>
          <p:cNvPr id="4" name="Slide Number Placeholder 3"/>
          <p:cNvSpPr>
            <a:spLocks noGrp="1"/>
          </p:cNvSpPr>
          <p:nvPr>
            <p:ph type="sldNum" sz="quarter" idx="12"/>
          </p:nvPr>
        </p:nvSpPr>
        <p:spPr/>
        <p:txBody>
          <a:bodyPr/>
          <a:lstStyle/>
          <a:p>
            <a:fld id="{C3372D47-240E-4264-B470-9CE89AABE45E}" type="slidenum">
              <a:rPr lang="en-US" smtClean="0"/>
              <a:t>4</a:t>
            </a:fld>
            <a:endParaRPr lang="en-US"/>
          </a:p>
        </p:txBody>
      </p:sp>
    </p:spTree>
    <p:extLst>
      <p:ext uri="{BB962C8B-B14F-4D97-AF65-F5344CB8AC3E}">
        <p14:creationId xmlns:p14="http://schemas.microsoft.com/office/powerpoint/2010/main" val="2701454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یکنواختی واریانس های درون تیماری</a:t>
            </a:r>
            <a:endParaRPr lang="en-US" dirty="0">
              <a:cs typeface="B Nazanin" panose="00000400000000000000" pitchFamily="2" charset="-78"/>
            </a:endParaRPr>
          </a:p>
        </p:txBody>
      </p:sp>
      <p:sp>
        <p:nvSpPr>
          <p:cNvPr id="3" name="Content Placeholder 2"/>
          <p:cNvSpPr>
            <a:spLocks noGrp="1"/>
          </p:cNvSpPr>
          <p:nvPr>
            <p:ph idx="1"/>
          </p:nvPr>
        </p:nvSpPr>
        <p:spPr>
          <a:xfrm>
            <a:off x="1154954" y="2369713"/>
            <a:ext cx="10035785" cy="3650087"/>
          </a:xfrm>
        </p:spPr>
        <p:txBody>
          <a:bodyPr>
            <a:normAutofit/>
          </a:bodyPr>
          <a:lstStyle/>
          <a:p>
            <a:pPr algn="just" rtl="1"/>
            <a:r>
              <a:rPr lang="fa-IR" sz="2400" dirty="0" smtClean="0">
                <a:cs typeface="B Nazanin" panose="00000400000000000000" pitchFamily="2" charset="-78"/>
              </a:rPr>
              <a:t>بدین معنی که واریانس درون تیماری تمامی تیمارها با یکدیگر برابر باشند.</a:t>
            </a:r>
          </a:p>
          <a:p>
            <a:pPr algn="just" rtl="1"/>
            <a:r>
              <a:rPr lang="fa-IR" sz="2400" dirty="0" smtClean="0">
                <a:cs typeface="B Nazanin" panose="00000400000000000000" pitchFamily="2" charset="-78"/>
              </a:rPr>
              <a:t>زمانی بوجود می آید که ناهماهنگی در اندازه گیری تیماری وجود داشته باشد. مثلا تیمارهایی که با ترازوی حساس توزین شده اند واریانس آنها در تکرارهای مختلفشان کمتر از تیمارهایی است که با ترازوی غیر حساس اندازه گیری شده اند.</a:t>
            </a:r>
          </a:p>
          <a:p>
            <a:pPr algn="just" rtl="1"/>
            <a:r>
              <a:rPr lang="fa-IR" sz="2400" dirty="0" smtClean="0">
                <a:cs typeface="B Nazanin" panose="00000400000000000000" pitchFamily="2" charset="-78"/>
              </a:rPr>
              <a:t>برای بررسی این مورد از آزمون هایی نظیر بارتلت و لون استفاده می شود که </a:t>
            </a:r>
            <a:r>
              <a:rPr lang="fa-IR" sz="2400" dirty="0">
                <a:cs typeface="B Nazanin" panose="00000400000000000000" pitchFamily="2" charset="-78"/>
              </a:rPr>
              <a:t>شرح </a:t>
            </a:r>
            <a:r>
              <a:rPr lang="fa-IR" sz="2400" dirty="0" smtClean="0">
                <a:cs typeface="B Nazanin" panose="00000400000000000000" pitchFamily="2" charset="-78"/>
              </a:rPr>
              <a:t>داده خواهند شد.</a:t>
            </a:r>
          </a:p>
          <a:p>
            <a:pPr algn="just" rtl="1"/>
            <a:r>
              <a:rPr lang="fa-IR" sz="2400" u="sng" dirty="0" smtClean="0">
                <a:cs typeface="B Nazanin" panose="00000400000000000000" pitchFamily="2" charset="-78"/>
              </a:rPr>
              <a:t>گاها با کنار گذاشتن اعداد غلط در هر تیمار می توان این مشکل را حل کرد.</a:t>
            </a:r>
            <a:endParaRPr lang="en-US" sz="2400" u="sng"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5</a:t>
            </a:fld>
            <a:endParaRPr lang="en-US"/>
          </a:p>
        </p:txBody>
      </p:sp>
    </p:spTree>
    <p:extLst>
      <p:ext uri="{BB962C8B-B14F-4D97-AF65-F5344CB8AC3E}">
        <p14:creationId xmlns:p14="http://schemas.microsoft.com/office/powerpoint/2010/main" val="654279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pPr algn="r" rtl="1"/>
            <a:r>
              <a:rPr lang="fa-IR" sz="3200" dirty="0">
                <a:cs typeface="B Nazanin" panose="00000400000000000000" pitchFamily="2" charset="-78"/>
              </a:rPr>
              <a:t>جمع پذیری اجزای مدل ریاضی طرح </a:t>
            </a:r>
            <a:r>
              <a:rPr lang="fa-IR" sz="3200" dirty="0" smtClean="0">
                <a:cs typeface="B Nazanin" panose="00000400000000000000" pitchFamily="2" charset="-78"/>
              </a:rPr>
              <a:t>آماری (بررسی کفایت مدل)</a:t>
            </a:r>
            <a:endParaRPr lang="en-US" sz="3200" dirty="0"/>
          </a:p>
        </p:txBody>
      </p:sp>
      <p:sp>
        <p:nvSpPr>
          <p:cNvPr id="3" name="Content Placeholder 2"/>
          <p:cNvSpPr>
            <a:spLocks noGrp="1"/>
          </p:cNvSpPr>
          <p:nvPr>
            <p:ph idx="1"/>
          </p:nvPr>
        </p:nvSpPr>
        <p:spPr>
          <a:xfrm>
            <a:off x="772733" y="2240924"/>
            <a:ext cx="10534918" cy="4108361"/>
          </a:xfrm>
        </p:spPr>
        <p:txBody>
          <a:bodyPr>
            <a:normAutofit lnSpcReduction="10000"/>
          </a:bodyPr>
          <a:lstStyle/>
          <a:p>
            <a:pPr algn="just" rtl="1"/>
            <a:r>
              <a:rPr lang="fa-IR" sz="2400" dirty="0" smtClean="0">
                <a:cs typeface="B Nazanin" panose="00000400000000000000" pitchFamily="2" charset="-78"/>
              </a:rPr>
              <a:t>بدین معنی که تغییر بین تیمارها با ضریب ثابتی صورت گیرد و مثلا میانگین تیمار دوم دو برابر تیمار اول و تیمار بعدی سه برابر اولی باشد. یعنی تغییرات افزایشی باشند و نه مثلا ضرب پذیر. البته در حالتی که تغییرات (انحراف معیار از میانگین در هر تیمار) 5 درصد میانگین یا کمی بیشتر یا کمتر باشد قابل اغماض است اما بیشتر از آن اشکالات تجزیه ای بوجود می آورد.</a:t>
            </a:r>
          </a:p>
          <a:p>
            <a:pPr algn="just" rtl="1"/>
            <a:r>
              <a:rPr lang="fa-IR" sz="2400" u="sng" dirty="0" smtClean="0">
                <a:cs typeface="B Nazanin" panose="00000400000000000000" pitchFamily="2" charset="-78"/>
              </a:rPr>
              <a:t>معمولا در آزمایشات روی حیوانات یا گیاهچه ها که رشد سریع دارند مشاهده می شود.</a:t>
            </a:r>
          </a:p>
          <a:p>
            <a:pPr algn="just" rtl="1"/>
            <a:r>
              <a:rPr lang="fa-IR" sz="2400" u="sng" dirty="0" smtClean="0">
                <a:solidFill>
                  <a:srgbClr val="FF0000"/>
                </a:solidFill>
                <a:cs typeface="B Nazanin" panose="00000400000000000000" pitchFamily="2" charset="-78"/>
              </a:rPr>
              <a:t>انتخاب تیمار و سطوح تیماری مناسب نیز بر این مهم اثر دارد.</a:t>
            </a:r>
          </a:p>
          <a:p>
            <a:pPr algn="just" rtl="1"/>
            <a:r>
              <a:rPr lang="fa-IR" sz="2400" dirty="0" smtClean="0">
                <a:cs typeface="B Nazanin" panose="00000400000000000000" pitchFamily="2" charset="-78"/>
              </a:rPr>
              <a:t>برای بررسی آن از آزمون کروی بودن داده ها استفاده می شود که شرح داده خواهد شد.</a:t>
            </a:r>
          </a:p>
          <a:p>
            <a:pPr algn="just" rtl="1"/>
            <a:r>
              <a:rPr lang="fa-IR" sz="2400" dirty="0" smtClean="0">
                <a:cs typeface="B Nazanin" panose="00000400000000000000" pitchFamily="2" charset="-78"/>
              </a:rPr>
              <a:t>بررسی کروی بودن داده ها چون مدل آماری را به چالش می کشد شاید کاملترین آزمون برای بررسی مفروضات تجزیه واریانس باشد مخصوصا که در حالت جمع پذیری اجزای مدل، داده ها و خطاها اجبارا نرمال هستند.</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6</a:t>
            </a:fld>
            <a:endParaRPr lang="en-US"/>
          </a:p>
        </p:txBody>
      </p:sp>
    </p:spTree>
    <p:extLst>
      <p:ext uri="{BB962C8B-B14F-4D97-AF65-F5344CB8AC3E}">
        <p14:creationId xmlns:p14="http://schemas.microsoft.com/office/powerpoint/2010/main" val="1476626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پدیده نایکنواختی های نامنظم</a:t>
            </a:r>
            <a:endParaRPr lang="en-US" dirty="0">
              <a:cs typeface="B Nazanin" panose="00000400000000000000" pitchFamily="2" charset="-78"/>
            </a:endParaRPr>
          </a:p>
        </p:txBody>
      </p:sp>
      <p:sp>
        <p:nvSpPr>
          <p:cNvPr id="3" name="Content Placeholder 2"/>
          <p:cNvSpPr>
            <a:spLocks noGrp="1"/>
          </p:cNvSpPr>
          <p:nvPr>
            <p:ph idx="1"/>
          </p:nvPr>
        </p:nvSpPr>
        <p:spPr>
          <a:xfrm>
            <a:off x="1154954" y="2472743"/>
            <a:ext cx="10139818" cy="3876541"/>
          </a:xfrm>
        </p:spPr>
        <p:txBody>
          <a:bodyPr>
            <a:normAutofit fontScale="92500"/>
          </a:bodyPr>
          <a:lstStyle/>
          <a:p>
            <a:pPr algn="just" rtl="1"/>
            <a:r>
              <a:rPr lang="fa-IR" sz="2400" dirty="0" smtClean="0">
                <a:cs typeface="B Nazanin" panose="00000400000000000000" pitchFamily="2" charset="-78"/>
              </a:rPr>
              <a:t>این پدیده که می تواند مفروضات تجزیه واریانس را بهم بریزد (زیرا که باعث می شود رابطه معینی بین میانگین و واریانس تیمارها مشاهده نشود) بدین معنی است که در یک یا چند تیمار تغییرات از یک تکرار به تکرار دیگر بسیار زیاد است.</a:t>
            </a:r>
          </a:p>
          <a:p>
            <a:pPr algn="just" rtl="1"/>
            <a:r>
              <a:rPr lang="fa-IR" sz="2400" dirty="0" smtClean="0">
                <a:cs typeface="B Nazanin" panose="00000400000000000000" pitchFamily="2" charset="-78"/>
              </a:rPr>
              <a:t>این پدیده عموما در تیمار شاهد دیده می شود مثلا در مقایسه اثر چند نوع سم با شاهد (مصرف نکردن سم) تعداد لارو بین تکرارهای شاهد به خاطر آزادتر بودن محیط رشد متنوع تر است از سایر تیمارهاست.</a:t>
            </a:r>
          </a:p>
          <a:p>
            <a:pPr algn="just" rtl="1"/>
            <a:r>
              <a:rPr lang="fa-IR" sz="2400" dirty="0" smtClean="0">
                <a:cs typeface="B Nazanin" panose="00000400000000000000" pitchFamily="2" charset="-78"/>
              </a:rPr>
              <a:t>در چنین حالتی سهم تکرارهای تیمارهای مختلف در خطای آزمایشی متفاوت می گردد و دقت انجام مقایسات میانگین هم متفاوت می گردد. فلذا بایستی مجموع مربعات تیمار اریب به همراه مجموع مربعات خطای آن از بدنه طرح تفکیک شود. این کار کمی تخصصی است </a:t>
            </a:r>
            <a:r>
              <a:rPr lang="fa-IR" sz="2400" dirty="0" smtClean="0">
                <a:solidFill>
                  <a:srgbClr val="FF0000"/>
                </a:solidFill>
                <a:cs typeface="B Nazanin" panose="00000400000000000000" pitchFamily="2" charset="-78"/>
              </a:rPr>
              <a:t>و در مبحث کرت های موهومی بحث می شود.</a:t>
            </a:r>
          </a:p>
          <a:p>
            <a:pPr algn="just" rtl="1"/>
            <a:r>
              <a:rPr lang="fa-IR" sz="2400" dirty="0" smtClean="0">
                <a:cs typeface="B Nazanin" panose="00000400000000000000" pitchFamily="2" charset="-78"/>
              </a:rPr>
              <a:t>برای جلوگیری از این مشکل گاهی نباید در چیدمان تیمارها کاملا تصادفی عمل کرد (زمانی که جایگیری یک تیمار در کنار تیمارهای دیگر می تواند ماهیت تیمار را عوض کند مثلا کاشت یک اینبرد بین دو هیبرید).</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7</a:t>
            </a:fld>
            <a:endParaRPr lang="en-US"/>
          </a:p>
        </p:txBody>
      </p:sp>
    </p:spTree>
    <p:extLst>
      <p:ext uri="{BB962C8B-B14F-4D97-AF65-F5344CB8AC3E}">
        <p14:creationId xmlns:p14="http://schemas.microsoft.com/office/powerpoint/2010/main" val="2430291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pPr algn="r" rtl="1"/>
            <a:r>
              <a:rPr lang="fa-IR" dirty="0" smtClean="0">
                <a:cs typeface="B Nazanin" panose="00000400000000000000" pitchFamily="2" charset="-78"/>
              </a:rPr>
              <a:t>تجزیه مرکب و مفروضات آن</a:t>
            </a:r>
            <a:endParaRPr lang="en-US" dirty="0">
              <a:cs typeface="B Nazanin" panose="00000400000000000000" pitchFamily="2" charset="-78"/>
            </a:endParaRPr>
          </a:p>
        </p:txBody>
      </p:sp>
      <p:sp>
        <p:nvSpPr>
          <p:cNvPr id="3" name="Content Placeholder 2"/>
          <p:cNvSpPr>
            <a:spLocks noGrp="1"/>
          </p:cNvSpPr>
          <p:nvPr>
            <p:ph idx="1"/>
          </p:nvPr>
        </p:nvSpPr>
        <p:spPr>
          <a:xfrm>
            <a:off x="669701" y="2395470"/>
            <a:ext cx="10521038" cy="3889420"/>
          </a:xfrm>
        </p:spPr>
        <p:txBody>
          <a:bodyPr>
            <a:normAutofit/>
          </a:bodyPr>
          <a:lstStyle/>
          <a:p>
            <a:pPr algn="just" rtl="1"/>
            <a:r>
              <a:rPr lang="fa-IR" sz="2400" dirty="0" smtClean="0">
                <a:cs typeface="B Nazanin" panose="00000400000000000000" pitchFamily="2" charset="-78"/>
              </a:rPr>
              <a:t>تجزیه مرکب یعنی ترکیب کردن چند طرح یا آزمایش آماری در قالب یک آنالیز واحد و تجزیه و تفسیر آن</a:t>
            </a:r>
          </a:p>
          <a:p>
            <a:pPr algn="just" rtl="1"/>
            <a:r>
              <a:rPr lang="fa-IR" sz="2400" dirty="0" smtClean="0">
                <a:cs typeface="B Nazanin" panose="00000400000000000000" pitchFamily="2" charset="-78"/>
              </a:rPr>
              <a:t>برای ترکیب آزمایشات بایستی آزمایشات از یک جنس با شند بدین معنی که:</a:t>
            </a:r>
          </a:p>
          <a:p>
            <a:pPr algn="just" rtl="1">
              <a:buFont typeface="Wingdings" panose="05000000000000000000" pitchFamily="2" charset="2"/>
              <a:buChar char="§"/>
            </a:pPr>
            <a:r>
              <a:rPr lang="fa-IR" sz="2400" dirty="0" smtClean="0">
                <a:cs typeface="B Nazanin" panose="00000400000000000000" pitchFamily="2" charset="-78"/>
              </a:rPr>
              <a:t>همه آنها یک نوع طرح یا آزمایش آماری باشند مثلا دو یا چند طرح بلوک یا دو یا چند آزمایش فاکتوریل</a:t>
            </a:r>
          </a:p>
          <a:p>
            <a:pPr algn="just" rtl="1">
              <a:buFont typeface="Wingdings" panose="05000000000000000000" pitchFamily="2" charset="2"/>
              <a:buChar char="§"/>
            </a:pPr>
            <a:r>
              <a:rPr lang="fa-IR" sz="2400" dirty="0" smtClean="0">
                <a:cs typeface="B Nazanin" panose="00000400000000000000" pitchFamily="2" charset="-78"/>
              </a:rPr>
              <a:t>آزمایشات مثل هم باشند مثلا بررسی اثر چند نوع سم یکسان ولی در دو یا چند آزمایش</a:t>
            </a:r>
          </a:p>
          <a:p>
            <a:pPr algn="just" rtl="1">
              <a:buFont typeface="Wingdings" panose="05000000000000000000" pitchFamily="2" charset="2"/>
              <a:buChar char="§"/>
            </a:pPr>
            <a:r>
              <a:rPr lang="fa-IR" sz="2400" dirty="0" smtClean="0">
                <a:cs typeface="B Nazanin" panose="00000400000000000000" pitchFamily="2" charset="-78"/>
              </a:rPr>
              <a:t>اینکه آنها را آزمایشات متفاوت در نظر گیریم در حالی که کاملا مثل هم هستند از این نظر است که از نظر زمانی، مکانی و یا حداقل شرایط محیطی اجرایی متفاوت باشند</a:t>
            </a:r>
          </a:p>
          <a:p>
            <a:pPr algn="just" rtl="1">
              <a:buFont typeface="Wingdings" panose="05000000000000000000" pitchFamily="2" charset="2"/>
              <a:buChar char="§"/>
            </a:pPr>
            <a:r>
              <a:rPr lang="fa-IR" sz="2400" dirty="0" smtClean="0">
                <a:cs typeface="B Nazanin" panose="00000400000000000000" pitchFamily="2" charset="-78"/>
              </a:rPr>
              <a:t>فرض اصلی مرکب کردن آزمایشات این است که </a:t>
            </a:r>
            <a:r>
              <a:rPr lang="fa-IR" sz="2400" u="sng" dirty="0" smtClean="0">
                <a:cs typeface="B Nazanin" panose="00000400000000000000" pitchFamily="2" charset="-78"/>
              </a:rPr>
              <a:t>خطاهای آزمایشی آزمایشات مختلف یکنواخت باشند </a:t>
            </a:r>
            <a:r>
              <a:rPr lang="fa-IR" sz="2400" dirty="0" smtClean="0">
                <a:cs typeface="B Nazanin" panose="00000400000000000000" pitchFamily="2" charset="-78"/>
              </a:rPr>
              <a:t>که این مسئله توسط آزمون بارتلت در حالی که هر آزمایش یک تیمار است بررسی می شود.</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8</a:t>
            </a:fld>
            <a:endParaRPr lang="en-US"/>
          </a:p>
        </p:txBody>
      </p:sp>
    </p:spTree>
    <p:extLst>
      <p:ext uri="{BB962C8B-B14F-4D97-AF65-F5344CB8AC3E}">
        <p14:creationId xmlns:p14="http://schemas.microsoft.com/office/powerpoint/2010/main" val="501055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pPr algn="r" rtl="1"/>
            <a:r>
              <a:rPr lang="fa-IR" dirty="0" smtClean="0">
                <a:cs typeface="B Nazanin" panose="00000400000000000000" pitchFamily="2" charset="-78"/>
              </a:rPr>
              <a:t>طرح های پایه</a:t>
            </a:r>
            <a:endParaRPr lang="en-US" dirty="0">
              <a:cs typeface="B Nazanin" panose="00000400000000000000" pitchFamily="2" charset="-78"/>
            </a:endParaRPr>
          </a:p>
        </p:txBody>
      </p:sp>
      <p:sp>
        <p:nvSpPr>
          <p:cNvPr id="3" name="Content Placeholder 2"/>
          <p:cNvSpPr>
            <a:spLocks noGrp="1"/>
          </p:cNvSpPr>
          <p:nvPr>
            <p:ph idx="1"/>
          </p:nvPr>
        </p:nvSpPr>
        <p:spPr>
          <a:xfrm>
            <a:off x="940158" y="2382592"/>
            <a:ext cx="10084157" cy="3637208"/>
          </a:xfrm>
        </p:spPr>
        <p:txBody>
          <a:bodyPr>
            <a:normAutofit/>
          </a:bodyPr>
          <a:lstStyle/>
          <a:p>
            <a:pPr algn="just" rtl="1"/>
            <a:r>
              <a:rPr lang="fa-IR" sz="2400" dirty="0" smtClean="0">
                <a:cs typeface="B Nazanin" panose="00000400000000000000" pitchFamily="2" charset="-78"/>
              </a:rPr>
              <a:t>به سه طرح کاملا تصادفی (</a:t>
            </a:r>
            <a:r>
              <a:rPr lang="en-US" sz="2400" dirty="0" smtClean="0">
                <a:cs typeface="B Nazanin" panose="00000400000000000000" pitchFamily="2" charset="-78"/>
              </a:rPr>
              <a:t>CRD</a:t>
            </a:r>
            <a:r>
              <a:rPr lang="fa-IR" sz="2400" dirty="0" smtClean="0">
                <a:cs typeface="B Nazanin" panose="00000400000000000000" pitchFamily="2" charset="-78"/>
              </a:rPr>
              <a:t>)، بلوک های کامل تصادفی (</a:t>
            </a:r>
            <a:r>
              <a:rPr lang="en-US" sz="2400" dirty="0" smtClean="0">
                <a:cs typeface="B Nazanin" panose="00000400000000000000" pitchFamily="2" charset="-78"/>
              </a:rPr>
              <a:t>RCBD</a:t>
            </a:r>
            <a:r>
              <a:rPr lang="fa-IR" sz="2400" dirty="0" smtClean="0">
                <a:cs typeface="B Nazanin" panose="00000400000000000000" pitchFamily="2" charset="-78"/>
              </a:rPr>
              <a:t>) و مربع لاتین (</a:t>
            </a:r>
            <a:r>
              <a:rPr lang="en-US" sz="2400" dirty="0" smtClean="0">
                <a:cs typeface="B Nazanin" panose="00000400000000000000" pitchFamily="2" charset="-78"/>
              </a:rPr>
              <a:t>LS</a:t>
            </a:r>
            <a:r>
              <a:rPr lang="fa-IR" sz="2400" dirty="0" smtClean="0">
                <a:cs typeface="B Nazanin" panose="00000400000000000000" pitchFamily="2" charset="-78"/>
              </a:rPr>
              <a:t>) </a:t>
            </a:r>
            <a:r>
              <a:rPr lang="fa-IR" sz="2400" u="sng" dirty="0" smtClean="0">
                <a:cs typeface="B Nazanin" panose="00000400000000000000" pitchFamily="2" charset="-78"/>
              </a:rPr>
              <a:t>طرح های </a:t>
            </a:r>
            <a:r>
              <a:rPr lang="fa-IR" sz="2400" dirty="0" smtClean="0">
                <a:cs typeface="B Nazanin" panose="00000400000000000000" pitchFamily="2" charset="-78"/>
              </a:rPr>
              <a:t>پایه می گویند که به عنوان قالب </a:t>
            </a:r>
            <a:r>
              <a:rPr lang="fa-IR" sz="2400" u="sng" dirty="0" smtClean="0">
                <a:cs typeface="B Nazanin" panose="00000400000000000000" pitchFamily="2" charset="-78"/>
              </a:rPr>
              <a:t>آزمایشات آماری </a:t>
            </a:r>
            <a:r>
              <a:rPr lang="fa-IR" sz="2400" dirty="0" smtClean="0">
                <a:cs typeface="B Nazanin" panose="00000400000000000000" pitchFamily="2" charset="-78"/>
              </a:rPr>
              <a:t>یا یک طرح مستقل آماری بحساب می آیند.</a:t>
            </a:r>
          </a:p>
          <a:p>
            <a:pPr algn="just" rtl="1"/>
            <a:r>
              <a:rPr lang="fa-IR" sz="2400" dirty="0" smtClean="0">
                <a:cs typeface="B Nazanin" panose="00000400000000000000" pitchFamily="2" charset="-78"/>
              </a:rPr>
              <a:t>زمانی که تنها یک فاکتور(که دارای بیش از دو سطح تیماری باشد) داشته باشیم از این طرح ها برای بررسی اختلاف بین سطوح تیماری استفاده می کنیم (مثلا بررسی چند ژنوتیپ یا بررسی چند نوع کود) و زمانی که بیش از یک فاکتور داریم (مثلا </a:t>
            </a:r>
            <a:r>
              <a:rPr lang="fa-IR" sz="2400" dirty="0">
                <a:cs typeface="B Nazanin" panose="00000400000000000000" pitchFamily="2" charset="-78"/>
              </a:rPr>
              <a:t>بررسی همزمان چند ژنوتیپ و چند کود</a:t>
            </a:r>
            <a:r>
              <a:rPr lang="fa-IR" sz="2400" dirty="0" smtClean="0">
                <a:cs typeface="B Nazanin" panose="00000400000000000000" pitchFamily="2" charset="-78"/>
              </a:rPr>
              <a:t>) از این طرح ها به عنوان قالب آزمایش آماری استفاده می کنیم.</a:t>
            </a:r>
          </a:p>
          <a:p>
            <a:pPr algn="just" rtl="1"/>
            <a:r>
              <a:rPr lang="fa-IR" sz="2400" dirty="0" smtClean="0">
                <a:cs typeface="B Nazanin" panose="00000400000000000000" pitchFamily="2" charset="-78"/>
              </a:rPr>
              <a:t>رویه های اجرایی هر یک در </a:t>
            </a:r>
            <a:r>
              <a:rPr lang="en-US" sz="2400" dirty="0" smtClean="0">
                <a:cs typeface="B Nazanin" panose="00000400000000000000" pitchFamily="2" charset="-78"/>
              </a:rPr>
              <a:t>SAS</a:t>
            </a:r>
            <a:r>
              <a:rPr lang="fa-IR" sz="2400" smtClean="0">
                <a:cs typeface="B Nazanin" panose="00000400000000000000" pitchFamily="2" charset="-78"/>
              </a:rPr>
              <a:t> بررسی خواهد شد.</a:t>
            </a:r>
            <a:endParaRPr lang="fa-IR" sz="2400" dirty="0" smtClean="0">
              <a:cs typeface="B Nazanin" panose="00000400000000000000" pitchFamily="2" charset="-78"/>
            </a:endParaRPr>
          </a:p>
          <a:p>
            <a:pPr algn="r" rtl="1"/>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C3372D47-240E-4264-B470-9CE89AABE45E}" type="slidenum">
              <a:rPr lang="en-US" smtClean="0"/>
              <a:t>9</a:t>
            </a:fld>
            <a:endParaRPr lang="en-US"/>
          </a:p>
        </p:txBody>
      </p:sp>
    </p:spTree>
    <p:extLst>
      <p:ext uri="{BB962C8B-B14F-4D97-AF65-F5344CB8AC3E}">
        <p14:creationId xmlns:p14="http://schemas.microsoft.com/office/powerpoint/2010/main" val="10665221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376</TotalTime>
  <Words>1107</Words>
  <Application>Microsoft Office PowerPoint</Application>
  <PresentationFormat>Widescreen</PresentationFormat>
  <Paragraphs>50</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B Nazanin</vt:lpstr>
      <vt:lpstr>Calibri</vt:lpstr>
      <vt:lpstr>Century Gothic</vt:lpstr>
      <vt:lpstr>Wingdings</vt:lpstr>
      <vt:lpstr>Wingdings 3</vt:lpstr>
      <vt:lpstr>Ion Boardroom</vt:lpstr>
      <vt:lpstr> بسمه تعالی  کاربرد کامپیوتر در تجزیه های آماری  جلسه چهارم : مفروضات تجزیه واریانس </vt:lpstr>
      <vt:lpstr>مفروضات اصلی در تجزیه واریانس</vt:lpstr>
      <vt:lpstr>نرمال بودن توزیع خطاهای آزمایش</vt:lpstr>
      <vt:lpstr>استقلال خطاهای آزمایشی تکرارهای مختلف یک تیمار</vt:lpstr>
      <vt:lpstr>یکنواختی واریانس های درون تیماری</vt:lpstr>
      <vt:lpstr>جمع پذیری اجزای مدل ریاضی طرح آماری (بررسی کفایت مدل)</vt:lpstr>
      <vt:lpstr>پدیده نایکنواختی های نامنظم</vt:lpstr>
      <vt:lpstr>تجزیه مرکب و مفروضات آن</vt:lpstr>
      <vt:lpstr>طرح های پایه</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بسمه تعالی  کاربرد کامپیوتر در تجزیه های آماری  جلسه چهارم : مفروضات تجزیه واریانس </dc:title>
  <dc:creator>Mehran</dc:creator>
  <cp:lastModifiedBy>Mehran</cp:lastModifiedBy>
  <cp:revision>30</cp:revision>
  <dcterms:created xsi:type="dcterms:W3CDTF">2019-02-02T15:25:45Z</dcterms:created>
  <dcterms:modified xsi:type="dcterms:W3CDTF">2019-04-21T20:10:17Z</dcterms:modified>
</cp:coreProperties>
</file>