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911EBE-AED2-4699-A9AA-88CC74459146}" type="datetimeFigureOut">
              <a:rPr lang="en-US" smtClean="0"/>
              <a:t>2/22/2019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CD96F4-2049-428A-B318-8E06C27ABACC}" type="slidenum">
              <a:rPr lang="en-US" smtClean="0"/>
              <a:t>‹#›</a:t>
            </a:fld>
            <a:endParaRPr lang="en-US"/>
          </a:p>
        </p:txBody>
      </p:sp>
    </p:spTree>
    <p:extLst>
      <p:ext uri="{BB962C8B-B14F-4D97-AF65-F5344CB8AC3E}">
        <p14:creationId xmlns:p14="http://schemas.microsoft.com/office/powerpoint/2010/main" val="898771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2CD96F4-2049-428A-B318-8E06C27ABACC}" type="slidenum">
              <a:rPr lang="en-US" smtClean="0"/>
              <a:t>1</a:t>
            </a:fld>
            <a:endParaRPr lang="en-US"/>
          </a:p>
        </p:txBody>
      </p:sp>
    </p:spTree>
    <p:extLst>
      <p:ext uri="{BB962C8B-B14F-4D97-AF65-F5344CB8AC3E}">
        <p14:creationId xmlns:p14="http://schemas.microsoft.com/office/powerpoint/2010/main" val="9135884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26E58ADF-2592-4B09-BE2F-D901F8D00564}" type="datetime1">
              <a:rPr lang="en-US" smtClean="0"/>
              <a:t>2/22/2019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3757602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6EF11C-237B-4F9D-8162-DB1B3809C08F}" type="datetime1">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2220208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CE5931-08AD-45BF-9CB2-984CC1FD05EF}"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21964090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2C96CC-F675-4709-90AF-F7030A0BB808}"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13938706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B7F51C-A4A4-450B-A5C1-7EB004E2590D}"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5731967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CD09C01A-325D-49E5-8D56-C4AE17E17089}" type="datetime1">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29800454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8F1BADF5-EFEC-4B32-A636-4C3D1FB9B71A}" type="datetime1">
              <a:rPr lang="en-US" smtClean="0"/>
              <a:t>2/22/2019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412494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851FB6A-4007-478A-9A5A-9E27CFB93E44}"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5041403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3DBBA650-4059-4928-9E89-17505373C048}"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4023562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F305DE4-8EE1-404C-A70C-9C1B9F8508DB}"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1633495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D0B271-13CD-4D9C-AA9D-75077B0055C9}" type="datetime1">
              <a:rPr lang="en-US" smtClean="0"/>
              <a:t>2/22/2019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241147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F1006C-0EB4-430E-8816-D0AD0DCE1130}" type="datetime1">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203181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C2A189F-EC5E-4DBF-A5FE-297B3178E1CC}" type="datetime1">
              <a:rPr lang="en-US" smtClean="0"/>
              <a:t>2/22/2019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1361588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DB6A1AD-DCB0-4CDC-8DD3-0209C3A7D08E}" type="datetime1">
              <a:rPr lang="en-US" smtClean="0"/>
              <a:t>2/22/2019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165800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EA4FE-2400-4550-B282-209D98C78815}" type="datetime1">
              <a:rPr lang="en-US" smtClean="0"/>
              <a:t>2/22/2019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107558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434827-5FCD-4BB0-9D35-3D8570CE9695}" type="datetime1">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3223853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5765E9-B74A-4D90-A076-806B14B99AD5}" type="datetime1">
              <a:rPr lang="en-US" smtClean="0"/>
              <a:t>2/22/2019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63E8C10-58A3-406C-AA17-CBB87D7D6557}" type="slidenum">
              <a:rPr lang="en-US" smtClean="0"/>
              <a:t>‹#›</a:t>
            </a:fld>
            <a:endParaRPr lang="en-US"/>
          </a:p>
        </p:txBody>
      </p:sp>
    </p:spTree>
    <p:extLst>
      <p:ext uri="{BB962C8B-B14F-4D97-AF65-F5344CB8AC3E}">
        <p14:creationId xmlns:p14="http://schemas.microsoft.com/office/powerpoint/2010/main" val="4291828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1E9E8FF-4C3F-4249-9A11-B7C7D14139D2}" type="datetime1">
              <a:rPr lang="en-US" smtClean="0"/>
              <a:t>2/22/2019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63E8C10-58A3-406C-AA17-CBB87D7D6557}" type="slidenum">
              <a:rPr lang="en-US" smtClean="0"/>
              <a:t>‹#›</a:t>
            </a:fld>
            <a:endParaRPr lang="en-US"/>
          </a:p>
        </p:txBody>
      </p:sp>
    </p:spTree>
    <p:extLst>
      <p:ext uri="{BB962C8B-B14F-4D97-AF65-F5344CB8AC3E}">
        <p14:creationId xmlns:p14="http://schemas.microsoft.com/office/powerpoint/2010/main" val="3983141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3896" y="850006"/>
            <a:ext cx="8825658" cy="4662152"/>
          </a:xfrm>
        </p:spPr>
        <p:txBody>
          <a:bodyPr>
            <a:normAutofit fontScale="90000"/>
          </a:bodyPr>
          <a:lstStyle/>
          <a:p>
            <a:pPr algn="ctr" rtl="1"/>
            <a:r>
              <a:rPr lang="fa-IR" dirty="0" smtClean="0">
                <a:cs typeface="B Nazanin" panose="00000400000000000000" pitchFamily="2" charset="-78"/>
              </a:rPr>
              <a:t/>
            </a:r>
            <a:br>
              <a:rPr lang="fa-IR" dirty="0" smtClean="0">
                <a:cs typeface="B Nazanin" panose="00000400000000000000" pitchFamily="2" charset="-78"/>
              </a:rPr>
            </a:br>
            <a:r>
              <a:rPr lang="fa-IR" sz="2800" dirty="0" smtClean="0">
                <a:cs typeface="B Nazanin" panose="00000400000000000000" pitchFamily="2" charset="-78"/>
              </a:rPr>
              <a:t>بسمه تعالی</a:t>
            </a: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cs typeface="B Nazanin" panose="00000400000000000000" pitchFamily="2" charset="-78"/>
              </a:rPr>
              <a:t>کاربرد </a:t>
            </a:r>
            <a:r>
              <a:rPr lang="fa-IR" dirty="0">
                <a:cs typeface="B Nazanin" panose="00000400000000000000" pitchFamily="2" charset="-78"/>
              </a:rPr>
              <a:t>کامپیوتر در تجزیه های </a:t>
            </a:r>
            <a:r>
              <a:rPr lang="fa-IR" dirty="0" smtClean="0">
                <a:cs typeface="B Nazanin" panose="00000400000000000000" pitchFamily="2" charset="-78"/>
              </a:rPr>
              <a:t>آماری</a:t>
            </a:r>
            <a:br>
              <a:rPr lang="fa-IR" dirty="0" smtClean="0">
                <a:cs typeface="B Nazanin" panose="00000400000000000000" pitchFamily="2" charset="-78"/>
              </a:rPr>
            </a:br>
            <a:r>
              <a:rPr lang="fa-IR" dirty="0" smtClean="0">
                <a:cs typeface="B Nazanin" panose="00000400000000000000" pitchFamily="2" charset="-78"/>
              </a:rPr>
              <a:t/>
            </a:r>
            <a:br>
              <a:rPr lang="fa-IR" dirty="0" smtClean="0">
                <a:cs typeface="B Nazanin" panose="00000400000000000000" pitchFamily="2" charset="-78"/>
              </a:rPr>
            </a:br>
            <a:r>
              <a:rPr lang="fa-IR" dirty="0" smtClean="0">
                <a:solidFill>
                  <a:srgbClr val="FFFF00"/>
                </a:solidFill>
                <a:cs typeface="B Nazanin" panose="00000400000000000000" pitchFamily="2" charset="-78"/>
              </a:rPr>
              <a:t>جلسه دوم :</a:t>
            </a:r>
            <a:br>
              <a:rPr lang="fa-IR" dirty="0" smtClean="0">
                <a:solidFill>
                  <a:srgbClr val="FFFF00"/>
                </a:solidFill>
                <a:cs typeface="B Nazanin" panose="00000400000000000000" pitchFamily="2" charset="-78"/>
              </a:rPr>
            </a:br>
            <a:r>
              <a:rPr lang="fa-IR" dirty="0" smtClean="0">
                <a:solidFill>
                  <a:srgbClr val="FFFF00"/>
                </a:solidFill>
                <a:cs typeface="B Nazanin" panose="00000400000000000000" pitchFamily="2" charset="-78"/>
              </a:rPr>
              <a:t>آشنایی مقدماتی با </a:t>
            </a:r>
            <a:r>
              <a:rPr lang="en-US" sz="5300" dirty="0" smtClean="0">
                <a:solidFill>
                  <a:srgbClr val="FFFF00"/>
                </a:solidFill>
                <a:latin typeface="Times New Roman" panose="02020603050405020304" pitchFamily="18" charset="0"/>
                <a:cs typeface="Times New Roman" panose="02020603050405020304" pitchFamily="18" charset="0"/>
              </a:rPr>
              <a:t>SAS</a:t>
            </a:r>
            <a:r>
              <a:rPr lang="fa-IR" dirty="0" smtClean="0">
                <a:solidFill>
                  <a:srgbClr val="FFFF00"/>
                </a:solidFill>
                <a:cs typeface="B Nazanin" panose="00000400000000000000" pitchFamily="2" charset="-78"/>
              </a:rPr>
              <a:t/>
            </a:r>
            <a:br>
              <a:rPr lang="fa-IR" dirty="0" smtClean="0">
                <a:solidFill>
                  <a:srgbClr val="FFFF00"/>
                </a:solidFill>
                <a:cs typeface="B Nazanin" panose="00000400000000000000" pitchFamily="2" charset="-78"/>
              </a:rPr>
            </a:br>
            <a:endParaRPr lang="en-US" dirty="0">
              <a:solidFill>
                <a:srgbClr val="FFFF00"/>
              </a:solidFill>
              <a:cs typeface="B Nazanin" panose="00000400000000000000" pitchFamily="2" charset="-78"/>
            </a:endParaRPr>
          </a:p>
        </p:txBody>
      </p:sp>
    </p:spTree>
    <p:extLst>
      <p:ext uri="{BB962C8B-B14F-4D97-AF65-F5344CB8AC3E}">
        <p14:creationId xmlns:p14="http://schemas.microsoft.com/office/powerpoint/2010/main" val="30593307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708338" y="2408349"/>
            <a:ext cx="10844011" cy="3876541"/>
          </a:xfrm>
        </p:spPr>
        <p:txBody>
          <a:bodyPr>
            <a:normAutofit/>
          </a:bodyPr>
          <a:lstStyle/>
          <a:p>
            <a:pPr lvl="0" algn="just" rtl="1">
              <a:buClr>
                <a:srgbClr val="B31166"/>
              </a:buClr>
            </a:pPr>
            <a:r>
              <a:rPr lang="fa-IR" sz="2400" dirty="0">
                <a:solidFill>
                  <a:prstClr val="black">
                    <a:lumMod val="75000"/>
                    <a:lumOff val="25000"/>
                  </a:prstClr>
                </a:solidFill>
                <a:latin typeface="Times New Roman" panose="02020603050405020304" pitchFamily="18" charset="0"/>
                <a:cs typeface="B Nazanin" panose="00000400000000000000" pitchFamily="2" charset="-78"/>
              </a:rPr>
              <a:t>از قسمت پروگ به بعد را </a:t>
            </a:r>
            <a:r>
              <a:rPr lang="en-US" sz="2400" dirty="0" err="1">
                <a:solidFill>
                  <a:prstClr val="black">
                    <a:lumMod val="75000"/>
                    <a:lumOff val="25000"/>
                  </a:prstClr>
                </a:solidFill>
                <a:latin typeface="Times New Roman" panose="02020603050405020304" pitchFamily="18" charset="0"/>
                <a:cs typeface="B Nazanin" panose="00000400000000000000" pitchFamily="2" charset="-78"/>
              </a:rPr>
              <a:t>proc</a:t>
            </a:r>
            <a:r>
              <a:rPr lang="en-US" sz="2400" dirty="0">
                <a:solidFill>
                  <a:prstClr val="black">
                    <a:lumMod val="75000"/>
                    <a:lumOff val="25000"/>
                  </a:prstClr>
                </a:solidFill>
                <a:latin typeface="Times New Roman" panose="02020603050405020304" pitchFamily="18" charset="0"/>
                <a:cs typeface="B Nazanin" panose="00000400000000000000" pitchFamily="2" charset="-78"/>
              </a:rPr>
              <a:t> step</a:t>
            </a:r>
            <a:r>
              <a:rPr lang="fa-IR" sz="2400" dirty="0">
                <a:solidFill>
                  <a:prstClr val="black">
                    <a:lumMod val="75000"/>
                    <a:lumOff val="25000"/>
                  </a:prstClr>
                </a:solidFill>
                <a:latin typeface="Times New Roman" panose="02020603050405020304" pitchFamily="18" charset="0"/>
                <a:cs typeface="B Nazanin" panose="00000400000000000000" pitchFamily="2" charset="-78"/>
              </a:rPr>
              <a:t> می گویند و بنا بر نوع پروگ و در واقع نوع آنالیز دارای قسمتهای متفاوتی است (به عبارتی هم دارای قسمتهای اصلی-جزیی و اختیاری متفاوتی است).</a:t>
            </a:r>
          </a:p>
          <a:p>
            <a:pPr lvl="0" algn="just" rtl="1">
              <a:buClr>
                <a:srgbClr val="B31166"/>
              </a:buClr>
            </a:pPr>
            <a:r>
              <a:rPr lang="fa-IR" sz="2400" dirty="0">
                <a:solidFill>
                  <a:prstClr val="black">
                    <a:lumMod val="75000"/>
                    <a:lumOff val="25000"/>
                  </a:prstClr>
                </a:solidFill>
                <a:latin typeface="Times New Roman" panose="02020603050405020304" pitchFamily="18" charset="0"/>
                <a:cs typeface="B Nazanin" panose="00000400000000000000" pitchFamily="2" charset="-78"/>
              </a:rPr>
              <a:t>در اینجا چند دستور اصلی-جزیی که به صورت فراوان در پروگ های مختلف موجودند شرح داده می شوند تا با فلسفه انواع این دستورات آشنا شوید.</a:t>
            </a:r>
          </a:p>
          <a:p>
            <a:pPr lvl="0" algn="just" rtl="1">
              <a:buClr>
                <a:srgbClr val="B31166"/>
              </a:buClr>
              <a:buFont typeface="Arial" panose="020B0604020202020204" pitchFamily="34" charset="0"/>
              <a:buChar char="•"/>
            </a:pPr>
            <a:r>
              <a:rPr lang="en-US" sz="2400" dirty="0">
                <a:solidFill>
                  <a:prstClr val="black">
                    <a:lumMod val="75000"/>
                    <a:lumOff val="25000"/>
                  </a:prstClr>
                </a:solidFill>
                <a:latin typeface="Times New Roman" panose="02020603050405020304" pitchFamily="18" charset="0"/>
                <a:cs typeface="B Nazanin" panose="00000400000000000000" pitchFamily="2" charset="-78"/>
              </a:rPr>
              <a:t>Class</a:t>
            </a:r>
            <a:r>
              <a:rPr lang="fa-IR" sz="2400" dirty="0">
                <a:solidFill>
                  <a:prstClr val="black">
                    <a:lumMod val="75000"/>
                    <a:lumOff val="25000"/>
                  </a:prstClr>
                </a:solidFill>
                <a:latin typeface="Times New Roman" panose="02020603050405020304" pitchFamily="18" charset="0"/>
                <a:cs typeface="B Nazanin" panose="00000400000000000000" pitchFamily="2" charset="-78"/>
              </a:rPr>
              <a:t>: این دستور برای دو منظور در یک پروگ وجود دارد: الف) شامل متغیرهای مستقل (هر آنچه جز صفات) و ب) برای طبقه بندی (کلاس بندی) متغیرهای وابسته توسط متغیرهای مستقل استفاده می شود (مثلا می گوید صفات ما یکبار بر حسب بلوک و یکبار برحست تیمار طبقه بندی می شود</a:t>
            </a:r>
            <a:r>
              <a:rPr lang="fa-IR" sz="2400" dirty="0" smtClean="0">
                <a:solidFill>
                  <a:prstClr val="black">
                    <a:lumMod val="75000"/>
                    <a:lumOff val="25000"/>
                  </a:prstClr>
                </a:solidFill>
                <a:latin typeface="Times New Roman" panose="02020603050405020304" pitchFamily="18" charset="0"/>
                <a:cs typeface="B Nazanin" panose="00000400000000000000" pitchFamily="2" charset="-78"/>
              </a:rPr>
              <a:t>).</a:t>
            </a:r>
          </a:p>
          <a:p>
            <a:pPr lvl="0" algn="just" rtl="1">
              <a:buClr>
                <a:srgbClr val="B31166"/>
              </a:buClr>
              <a:buFont typeface="Arial" panose="020B0604020202020204" pitchFamily="34" charset="0"/>
              <a:buChar char="•"/>
            </a:pPr>
            <a:r>
              <a:rPr lang="en-US" sz="2400" dirty="0" smtClean="0">
                <a:solidFill>
                  <a:prstClr val="black">
                    <a:lumMod val="75000"/>
                    <a:lumOff val="25000"/>
                  </a:prstClr>
                </a:solidFill>
                <a:latin typeface="Times New Roman" panose="02020603050405020304" pitchFamily="18" charset="0"/>
                <a:cs typeface="B Nazanin" panose="00000400000000000000" pitchFamily="2" charset="-78"/>
              </a:rPr>
              <a:t>Model</a:t>
            </a:r>
            <a:r>
              <a:rPr lang="fa-IR" sz="2400" dirty="0" smtClean="0">
                <a:solidFill>
                  <a:prstClr val="black">
                    <a:lumMod val="75000"/>
                    <a:lumOff val="25000"/>
                  </a:prstClr>
                </a:solidFill>
                <a:latin typeface="Times New Roman" panose="02020603050405020304" pitchFamily="18" charset="0"/>
                <a:cs typeface="B Nazanin" panose="00000400000000000000" pitchFamily="2" charset="-78"/>
              </a:rPr>
              <a:t>: در این دستور اجزای مدل آماری وارد می شود. مثلا برای نوشتن یک طرح انواع منابع تغییرات طرح (که اجزای مدل این طرح هستند) اینجا تعریف می شوند.</a:t>
            </a:r>
            <a:endParaRPr lang="en-US" sz="2400" dirty="0">
              <a:solidFill>
                <a:prstClr val="black">
                  <a:lumMod val="75000"/>
                  <a:lumOff val="25000"/>
                </a:prstClr>
              </a:solidFill>
              <a:latin typeface="Times New Roman" panose="02020603050405020304" pitchFamily="18" charset="0"/>
              <a:cs typeface="B Nazanin" panose="00000400000000000000" pitchFamily="2" charset="-78"/>
            </a:endParaRPr>
          </a:p>
          <a:p>
            <a:pPr algn="r" rtl="1"/>
            <a:endParaRPr lang="en-US" dirty="0"/>
          </a:p>
        </p:txBody>
      </p:sp>
      <p:sp>
        <p:nvSpPr>
          <p:cNvPr id="4" name="Slide Number Placeholder 3"/>
          <p:cNvSpPr>
            <a:spLocks noGrp="1"/>
          </p:cNvSpPr>
          <p:nvPr>
            <p:ph type="sldNum" sz="quarter" idx="12"/>
          </p:nvPr>
        </p:nvSpPr>
        <p:spPr/>
        <p:txBody>
          <a:bodyPr/>
          <a:lstStyle/>
          <a:p>
            <a:fld id="{063E8C10-58A3-406C-AA17-CBB87D7D6557}" type="slidenum">
              <a:rPr lang="en-US" smtClean="0"/>
              <a:t>10</a:t>
            </a:fld>
            <a:endParaRPr lang="en-US"/>
          </a:p>
        </p:txBody>
      </p:sp>
    </p:spTree>
    <p:extLst>
      <p:ext uri="{BB962C8B-B14F-4D97-AF65-F5344CB8AC3E}">
        <p14:creationId xmlns:p14="http://schemas.microsoft.com/office/powerpoint/2010/main" val="1218312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837127" y="2318197"/>
            <a:ext cx="10805373" cy="4185634"/>
          </a:xfrm>
        </p:spPr>
        <p:txBody>
          <a:bodyPr>
            <a:normAutofit lnSpcReduction="10000"/>
          </a:bodyPr>
          <a:lstStyle/>
          <a:p>
            <a:pPr algn="just" rtl="1"/>
            <a:r>
              <a:rPr lang="en-US" sz="2400" dirty="0" smtClean="0">
                <a:latin typeface="Times New Roman" panose="02020603050405020304" pitchFamily="18" charset="0"/>
                <a:cs typeface="Times New Roman" panose="02020603050405020304" pitchFamily="18" charset="0"/>
              </a:rPr>
              <a:t>Means</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دستوری برای به دست آوردن میانگین ها. در این دستور می توان دستورات دیگری مثل مقایسه این میانگین ها را نیز تعریف کرد.</a:t>
            </a:r>
          </a:p>
          <a:p>
            <a:pPr algn="just" rtl="1"/>
            <a:r>
              <a:rPr lang="en-US" sz="2400" dirty="0" err="1" smtClean="0">
                <a:latin typeface="Times New Roman" panose="02020603050405020304" pitchFamily="18" charset="0"/>
                <a:cs typeface="B Nazanin" panose="00000400000000000000" pitchFamily="2" charset="-78"/>
              </a:rPr>
              <a:t>Lsmeans</a:t>
            </a:r>
            <a:r>
              <a:rPr lang="fa-IR" sz="2400" dirty="0" smtClean="0">
                <a:latin typeface="Times New Roman" panose="02020603050405020304" pitchFamily="18" charset="0"/>
                <a:cs typeface="B Nazanin" panose="00000400000000000000" pitchFamily="2" charset="-78"/>
              </a:rPr>
              <a:t>: دستوری که میانگین ها را برحسب حداقل مربعات بدست می آورد و عموما برای برآورد میانگین های اثرات متقابل کاربرد دارد.</a:t>
            </a:r>
          </a:p>
          <a:p>
            <a:pPr algn="just" rtl="1"/>
            <a:r>
              <a:rPr lang="en-US" sz="2400" dirty="0" smtClean="0">
                <a:latin typeface="Times New Roman" panose="02020603050405020304" pitchFamily="18" charset="0"/>
                <a:cs typeface="B Nazanin" panose="00000400000000000000" pitchFamily="2" charset="-78"/>
              </a:rPr>
              <a:t>Test</a:t>
            </a:r>
            <a:r>
              <a:rPr lang="fa-IR" sz="2400" dirty="0" smtClean="0">
                <a:latin typeface="Times New Roman" panose="02020603050405020304" pitchFamily="18" charset="0"/>
                <a:cs typeface="B Nazanin" panose="00000400000000000000" pitchFamily="2" charset="-78"/>
              </a:rPr>
              <a:t>: برای تعریف کردن اینکه چه چیزی توسط چه چیزی آزمون (تست) شود. این دستور دارای دو قسمت است: الف) </a:t>
            </a:r>
            <a:r>
              <a:rPr lang="en-US" sz="2400" dirty="0" smtClean="0">
                <a:latin typeface="Times New Roman" panose="02020603050405020304" pitchFamily="18" charset="0"/>
                <a:cs typeface="B Nazanin" panose="00000400000000000000" pitchFamily="2" charset="-78"/>
              </a:rPr>
              <a:t>h</a:t>
            </a:r>
            <a:r>
              <a:rPr lang="fa-IR" sz="2400" dirty="0" smtClean="0">
                <a:latin typeface="Times New Roman" panose="02020603050405020304" pitchFamily="18" charset="0"/>
                <a:cs typeface="B Nazanin" panose="00000400000000000000" pitchFamily="2" charset="-78"/>
              </a:rPr>
              <a:t>: در این قسمت تعریف می کنیم چه منبع یا منابعی بایستی آزمون شود ب) </a:t>
            </a:r>
            <a:r>
              <a:rPr lang="en-US" sz="2400" dirty="0" smtClean="0">
                <a:latin typeface="Times New Roman" panose="02020603050405020304" pitchFamily="18" charset="0"/>
                <a:cs typeface="B Nazanin" panose="00000400000000000000" pitchFamily="2" charset="-78"/>
              </a:rPr>
              <a:t>e</a:t>
            </a:r>
            <a:r>
              <a:rPr lang="fa-IR" sz="2400" dirty="0" smtClean="0">
                <a:latin typeface="Times New Roman" panose="02020603050405020304" pitchFamily="18" charset="0"/>
                <a:cs typeface="B Nazanin" panose="00000400000000000000" pitchFamily="2" charset="-78"/>
              </a:rPr>
              <a:t>: تعریف می کنیم منبع یا منابع مذکور توسط چه خطایی آزمون شود.</a:t>
            </a:r>
          </a:p>
          <a:p>
            <a:pPr algn="just" rtl="1"/>
            <a:r>
              <a:rPr lang="en-US" sz="2400" dirty="0" smtClean="0">
                <a:latin typeface="Times New Roman" panose="02020603050405020304" pitchFamily="18" charset="0"/>
                <a:cs typeface="B Nazanin" panose="00000400000000000000" pitchFamily="2" charset="-78"/>
              </a:rPr>
              <a:t>By</a:t>
            </a:r>
            <a:r>
              <a:rPr lang="fa-IR" sz="2400" dirty="0" smtClean="0">
                <a:latin typeface="Times New Roman" panose="02020603050405020304" pitchFamily="18" charset="0"/>
                <a:cs typeface="B Nazanin" panose="00000400000000000000" pitchFamily="2" charset="-78"/>
              </a:rPr>
              <a:t>: این دستور مشخص می کند برحسب سطوح یک یا چند منبع، </a:t>
            </a:r>
            <a:r>
              <a:rPr lang="en-US" sz="2400" dirty="0" err="1" smtClean="0">
                <a:latin typeface="Times New Roman" panose="02020603050405020304" pitchFamily="18" charset="0"/>
                <a:cs typeface="B Nazanin" panose="00000400000000000000" pitchFamily="2" charset="-78"/>
              </a:rPr>
              <a:t>proc</a:t>
            </a:r>
            <a:r>
              <a:rPr lang="fa-IR" sz="2400" dirty="0" smtClean="0">
                <a:latin typeface="Times New Roman" panose="02020603050405020304" pitchFamily="18" charset="0"/>
                <a:cs typeface="B Nazanin" panose="00000400000000000000" pitchFamily="2" charset="-78"/>
              </a:rPr>
              <a:t> مورد نظر اجرا شود. مثلا در </a:t>
            </a:r>
            <a:r>
              <a:rPr lang="en-US" sz="2400" dirty="0" err="1" smtClean="0">
                <a:latin typeface="Times New Roman" panose="02020603050405020304" pitchFamily="18" charset="0"/>
                <a:cs typeface="B Nazanin" panose="00000400000000000000" pitchFamily="2" charset="-78"/>
              </a:rPr>
              <a:t>proc</a:t>
            </a:r>
            <a:r>
              <a:rPr lang="en-US" sz="2400" dirty="0" smtClean="0">
                <a:latin typeface="Times New Roman" panose="02020603050405020304" pitchFamily="18" charset="0"/>
                <a:cs typeface="B Nazanin" panose="00000400000000000000" pitchFamily="2" charset="-78"/>
              </a:rPr>
              <a:t> sort</a:t>
            </a:r>
            <a:r>
              <a:rPr lang="fa-IR" sz="2400" dirty="0" smtClean="0">
                <a:latin typeface="Times New Roman" panose="02020603050405020304" pitchFamily="18" charset="0"/>
                <a:cs typeface="B Nazanin" panose="00000400000000000000" pitchFamily="2" charset="-78"/>
              </a:rPr>
              <a:t> برحسب سطوح فلان منبع از بزرگ به کوچک یا حروف الفبا </a:t>
            </a:r>
            <a:r>
              <a:rPr lang="en-US" sz="2400" dirty="0" smtClean="0">
                <a:latin typeface="Times New Roman" panose="02020603050405020304" pitchFamily="18" charset="0"/>
                <a:cs typeface="B Nazanin" panose="00000400000000000000" pitchFamily="2" charset="-78"/>
              </a:rPr>
              <a:t>sort</a:t>
            </a:r>
            <a:r>
              <a:rPr lang="fa-IR" sz="2400" dirty="0" smtClean="0">
                <a:latin typeface="Times New Roman" panose="02020603050405020304" pitchFamily="18" charset="0"/>
                <a:cs typeface="B Nazanin" panose="00000400000000000000" pitchFamily="2" charset="-78"/>
              </a:rPr>
              <a:t> انجام می شود یا مثلا </a:t>
            </a:r>
            <a:r>
              <a:rPr lang="en-US" sz="2400" dirty="0" smtClean="0">
                <a:latin typeface="Times New Roman" panose="02020603050405020304" pitchFamily="18" charset="0"/>
                <a:cs typeface="B Nazanin" panose="00000400000000000000" pitchFamily="2" charset="-78"/>
              </a:rPr>
              <a:t>by treat</a:t>
            </a:r>
            <a:r>
              <a:rPr lang="fa-IR" sz="2400" dirty="0" smtClean="0">
                <a:latin typeface="Times New Roman" panose="02020603050405020304" pitchFamily="18" charset="0"/>
                <a:cs typeface="B Nazanin" panose="00000400000000000000" pitchFamily="2" charset="-78"/>
              </a:rPr>
              <a:t> در </a:t>
            </a:r>
            <a:r>
              <a:rPr lang="en-US" sz="2400" dirty="0" err="1" smtClean="0">
                <a:latin typeface="Times New Roman" panose="02020603050405020304" pitchFamily="18" charset="0"/>
                <a:cs typeface="B Nazanin" panose="00000400000000000000" pitchFamily="2" charset="-78"/>
              </a:rPr>
              <a:t>proc</a:t>
            </a:r>
            <a:r>
              <a:rPr lang="en-US" sz="2400" dirty="0" smtClean="0">
                <a:latin typeface="Times New Roman" panose="02020603050405020304" pitchFamily="18" charset="0"/>
                <a:cs typeface="B Nazanin" panose="00000400000000000000" pitchFamily="2" charset="-78"/>
              </a:rPr>
              <a:t> </a:t>
            </a:r>
            <a:r>
              <a:rPr lang="en-US" sz="2400" dirty="0" err="1" smtClean="0">
                <a:latin typeface="Times New Roman" panose="02020603050405020304" pitchFamily="18" charset="0"/>
                <a:cs typeface="B Nazanin" panose="00000400000000000000" pitchFamily="2" charset="-78"/>
              </a:rPr>
              <a:t>glm</a:t>
            </a:r>
            <a:r>
              <a:rPr lang="fa-IR" sz="2400" dirty="0" smtClean="0">
                <a:latin typeface="Times New Roman" panose="02020603050405020304" pitchFamily="18" charset="0"/>
                <a:cs typeface="B Nazanin" panose="00000400000000000000" pitchFamily="2" charset="-78"/>
              </a:rPr>
              <a:t>  مشخص می کند که بر حسب هر یک از سطوح تیمار، جداگانه آنالیز تعریف شده در </a:t>
            </a:r>
            <a:r>
              <a:rPr lang="en-US" sz="2400" dirty="0" err="1" smtClean="0">
                <a:latin typeface="Times New Roman" panose="02020603050405020304" pitchFamily="18" charset="0"/>
                <a:cs typeface="B Nazanin" panose="00000400000000000000" pitchFamily="2" charset="-78"/>
              </a:rPr>
              <a:t>glm</a:t>
            </a:r>
            <a:r>
              <a:rPr lang="fa-IR" sz="2400" dirty="0">
                <a:latin typeface="Times New Roman" panose="02020603050405020304" pitchFamily="18" charset="0"/>
                <a:cs typeface="B Nazanin" panose="00000400000000000000" pitchFamily="2" charset="-78"/>
              </a:rPr>
              <a:t> </a:t>
            </a:r>
            <a:r>
              <a:rPr lang="en-US" sz="2400" dirty="0" err="1" smtClean="0">
                <a:latin typeface="Times New Roman" panose="02020603050405020304" pitchFamily="18" charset="0"/>
                <a:cs typeface="B Nazanin" panose="00000400000000000000" pitchFamily="2" charset="-78"/>
              </a:rPr>
              <a:t>proc</a:t>
            </a:r>
            <a:r>
              <a:rPr lang="fa-IR" sz="2400" dirty="0" smtClean="0">
                <a:latin typeface="Times New Roman" panose="02020603050405020304" pitchFamily="18" charset="0"/>
                <a:cs typeface="B Nazanin" panose="00000400000000000000" pitchFamily="2" charset="-78"/>
              </a:rPr>
              <a:t> اجرا گردد.</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063E8C10-58A3-406C-AA17-CBB87D7D6557}" type="slidenum">
              <a:rPr lang="en-US" smtClean="0"/>
              <a:t>11</a:t>
            </a:fld>
            <a:endParaRPr lang="en-US"/>
          </a:p>
        </p:txBody>
      </p:sp>
    </p:spTree>
    <p:extLst>
      <p:ext uri="{BB962C8B-B14F-4D97-AF65-F5344CB8AC3E}">
        <p14:creationId xmlns:p14="http://schemas.microsoft.com/office/powerpoint/2010/main" val="4155761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9045114" cy="706964"/>
          </a:xfrm>
        </p:spPr>
        <p:txBody>
          <a:bodyPr/>
          <a:lstStyle/>
          <a:p>
            <a:pPr algn="r" rtl="1"/>
            <a:r>
              <a:rPr lang="fa-IR" dirty="0">
                <a:cs typeface="B Nazanin" panose="00000400000000000000" pitchFamily="2" charset="-78"/>
              </a:rPr>
              <a:t>آشنایی با 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1154954" y="2395470"/>
            <a:ext cx="10035785" cy="3624330"/>
          </a:xfrm>
        </p:spPr>
        <p:txBody>
          <a:bodyPr>
            <a:normAutofit/>
          </a:bodyPr>
          <a:lstStyle/>
          <a:p>
            <a:pPr algn="r" rtl="1"/>
            <a:r>
              <a:rPr lang="en-US" sz="2400" dirty="0" err="1" smtClean="0">
                <a:latin typeface="Times New Roman" panose="02020603050405020304" pitchFamily="18" charset="0"/>
                <a:cs typeface="Times New Roman" panose="02020603050405020304" pitchFamily="18" charset="0"/>
              </a:rPr>
              <a:t>Var</a:t>
            </a:r>
            <a:r>
              <a:rPr lang="fa-IR" sz="2400" dirty="0" smtClean="0">
                <a:latin typeface="Times New Roman" panose="02020603050405020304" pitchFamily="18" charset="0"/>
                <a:cs typeface="B Nazanin" panose="00000400000000000000" pitchFamily="2" charset="-78"/>
              </a:rPr>
              <a:t>: همان مخفف </a:t>
            </a:r>
            <a:r>
              <a:rPr lang="en-US" sz="2400" dirty="0" smtClean="0">
                <a:latin typeface="Times New Roman" panose="02020603050405020304" pitchFamily="18" charset="0"/>
                <a:cs typeface="B Nazanin" panose="00000400000000000000" pitchFamily="2" charset="-78"/>
              </a:rPr>
              <a:t>variable</a:t>
            </a:r>
            <a:r>
              <a:rPr lang="fa-IR" sz="2400" dirty="0" smtClean="0">
                <a:latin typeface="Times New Roman" panose="02020603050405020304" pitchFamily="18" charset="0"/>
                <a:cs typeface="B Nazanin" panose="00000400000000000000" pitchFamily="2" charset="-78"/>
              </a:rPr>
              <a:t> یا متغیر (تصادفی) است و مشخص می کند آنالیز مورد نظر روی این متغیرهای تصادفی (صفات) انجام شود.</a:t>
            </a:r>
          </a:p>
          <a:p>
            <a:pPr algn="r" rtl="1"/>
            <a:endParaRPr lang="fa-IR" sz="2400" dirty="0">
              <a:latin typeface="Times New Roman" panose="02020603050405020304" pitchFamily="18" charset="0"/>
              <a:cs typeface="B Nazanin" panose="00000400000000000000" pitchFamily="2" charset="-78"/>
            </a:endParaRPr>
          </a:p>
          <a:p>
            <a:pPr algn="r" rtl="1">
              <a:buFont typeface="Wingdings" panose="05000000000000000000" pitchFamily="2" charset="2"/>
              <a:buChar char="ü"/>
            </a:pPr>
            <a:r>
              <a:rPr lang="fa-IR" sz="2400" dirty="0" smtClean="0">
                <a:latin typeface="Times New Roman" panose="02020603050405020304" pitchFamily="18" charset="0"/>
                <a:cs typeface="B Nazanin" panose="00000400000000000000" pitchFamily="2" charset="-78"/>
              </a:rPr>
              <a:t>نکته: برای </a:t>
            </a:r>
            <a:r>
              <a:rPr lang="en-US" sz="2400" dirty="0" smtClean="0">
                <a:latin typeface="Times New Roman" panose="02020603050405020304" pitchFamily="18" charset="0"/>
                <a:cs typeface="B Nazanin" panose="00000400000000000000" pitchFamily="2" charset="-78"/>
              </a:rPr>
              <a:t>run</a:t>
            </a:r>
            <a:r>
              <a:rPr lang="fa-IR" sz="2400" dirty="0" smtClean="0">
                <a:latin typeface="Times New Roman" panose="02020603050405020304" pitchFamily="18" charset="0"/>
                <a:cs typeface="B Nazanin" panose="00000400000000000000" pitchFamily="2" charset="-78"/>
              </a:rPr>
              <a:t> شدن یک برنامه دو راه وجود دارد:</a:t>
            </a:r>
          </a:p>
          <a:p>
            <a:pPr marL="457200" indent="-457200" algn="r" rtl="1">
              <a:buAutoNum type="arabicParenR"/>
            </a:pPr>
            <a:r>
              <a:rPr lang="fa-IR" sz="2400" dirty="0" smtClean="0">
                <a:latin typeface="Times New Roman" panose="02020603050405020304" pitchFamily="18" charset="0"/>
                <a:cs typeface="B Nazanin" panose="00000400000000000000" pitchFamily="2" charset="-78"/>
              </a:rPr>
              <a:t>کلیک کردن آیکن مرد دونده در منو بار پنجره </a:t>
            </a:r>
            <a:r>
              <a:rPr lang="en-US" sz="2400" dirty="0" smtClean="0">
                <a:latin typeface="Times New Roman" panose="02020603050405020304" pitchFamily="18" charset="0"/>
                <a:cs typeface="B Nazanin" panose="00000400000000000000" pitchFamily="2" charset="-78"/>
              </a:rPr>
              <a:t>EDITOR</a:t>
            </a:r>
            <a:endParaRPr lang="fa-IR" sz="2400" dirty="0" smtClean="0">
              <a:latin typeface="Times New Roman" panose="02020603050405020304" pitchFamily="18" charset="0"/>
              <a:cs typeface="B Nazanin" panose="00000400000000000000" pitchFamily="2" charset="-78"/>
            </a:endParaRPr>
          </a:p>
          <a:p>
            <a:pPr marL="457200" indent="-457200" algn="r" rtl="1">
              <a:buAutoNum type="arabicParenR"/>
            </a:pPr>
            <a:r>
              <a:rPr lang="fa-IR" sz="2400" dirty="0" smtClean="0">
                <a:latin typeface="Times New Roman" panose="02020603050405020304" pitchFamily="18" charset="0"/>
                <a:cs typeface="B Nazanin" panose="00000400000000000000" pitchFamily="2" charset="-78"/>
              </a:rPr>
              <a:t>زدن کلید </a:t>
            </a:r>
            <a:r>
              <a:rPr lang="en-US" sz="2400" dirty="0" smtClean="0">
                <a:latin typeface="Times New Roman" panose="02020603050405020304" pitchFamily="18" charset="0"/>
                <a:cs typeface="B Nazanin" panose="00000400000000000000" pitchFamily="2" charset="-78"/>
              </a:rPr>
              <a:t>F8</a:t>
            </a:r>
            <a:endParaRPr lang="fa-IR" sz="2400" dirty="0" smtClean="0">
              <a:latin typeface="Times New Roman" panose="02020603050405020304" pitchFamily="18" charset="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63E8C10-58A3-406C-AA17-CBB87D7D6557}" type="slidenum">
              <a:rPr lang="en-US" smtClean="0"/>
              <a:t>12</a:t>
            </a:fld>
            <a:endParaRPr lang="en-US"/>
          </a:p>
        </p:txBody>
      </p:sp>
    </p:spTree>
    <p:extLst>
      <p:ext uri="{BB962C8B-B14F-4D97-AF65-F5344CB8AC3E}">
        <p14:creationId xmlns:p14="http://schemas.microsoft.com/office/powerpoint/2010/main" val="2395964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cs typeface="B Nazanin" panose="00000400000000000000" pitchFamily="2" charset="-78"/>
              </a:rPr>
              <a:t>آشنایی با محیط </a:t>
            </a:r>
            <a:r>
              <a:rPr lang="en-US" sz="3200" dirty="0" smtClean="0">
                <a:latin typeface="Times New Roman" panose="02020603050405020304" pitchFamily="18" charset="0"/>
                <a:cs typeface="Times New Roman" panose="02020603050405020304" pitchFamily="18" charset="0"/>
              </a:rPr>
              <a:t>SAS</a:t>
            </a:r>
            <a:endParaRPr lang="en-US" dirty="0">
              <a:cs typeface="B Nazanin" panose="00000400000000000000" pitchFamily="2" charset="-78"/>
            </a:endParaRPr>
          </a:p>
        </p:txBody>
      </p:sp>
      <p:sp>
        <p:nvSpPr>
          <p:cNvPr id="3" name="Content Placeholder 2"/>
          <p:cNvSpPr>
            <a:spLocks noGrp="1"/>
          </p:cNvSpPr>
          <p:nvPr>
            <p:ph idx="1"/>
          </p:nvPr>
        </p:nvSpPr>
        <p:spPr>
          <a:xfrm>
            <a:off x="1154954" y="2603500"/>
            <a:ext cx="10035785" cy="3416300"/>
          </a:xfrm>
        </p:spPr>
        <p:txBody>
          <a:bodyPr>
            <a:normAutofit/>
          </a:bodyPr>
          <a:lstStyle/>
          <a:p>
            <a:pPr marL="0" indent="0" algn="r" rtl="1">
              <a:buNone/>
            </a:pPr>
            <a:r>
              <a:rPr lang="fa-IR" sz="2800" b="1" dirty="0" smtClean="0">
                <a:cs typeface="B Nazanin" panose="00000400000000000000" pitchFamily="2" charset="-78"/>
              </a:rPr>
              <a:t>پنجره های </a:t>
            </a:r>
            <a:r>
              <a:rPr lang="en-US" sz="2800" b="1" dirty="0" smtClean="0">
                <a:latin typeface="Times New Roman" panose="02020603050405020304" pitchFamily="18" charset="0"/>
                <a:cs typeface="Times New Roman" panose="02020603050405020304" pitchFamily="18" charset="0"/>
              </a:rPr>
              <a:t>SAS</a:t>
            </a:r>
            <a:r>
              <a:rPr lang="fa-IR" sz="2800" b="1" dirty="0" smtClean="0">
                <a:cs typeface="B Nazanin" panose="00000400000000000000" pitchFamily="2" charset="-78"/>
              </a:rPr>
              <a:t>:</a:t>
            </a:r>
          </a:p>
          <a:p>
            <a:pPr algn="r" rtl="1"/>
            <a:r>
              <a:rPr lang="fa-IR" sz="2400" dirty="0" smtClean="0">
                <a:cs typeface="B Nazanin" panose="00000400000000000000" pitchFamily="2" charset="-78"/>
              </a:rPr>
              <a:t>در </a:t>
            </a:r>
            <a:r>
              <a:rPr lang="en-US" sz="2200" dirty="0" smtClean="0">
                <a:latin typeface="Times New Roman" panose="02020603050405020304" pitchFamily="18" charset="0"/>
                <a:cs typeface="Times New Roman" panose="02020603050405020304" pitchFamily="18" charset="0"/>
              </a:rPr>
              <a:t>SAS</a:t>
            </a:r>
            <a:r>
              <a:rPr lang="fa-IR" sz="22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سه پنجره اصلی قابل مشاهده است:</a:t>
            </a:r>
          </a:p>
          <a:p>
            <a:pPr algn="r" rtl="1">
              <a:buFont typeface="Arial" panose="020B0604020202020204" pitchFamily="34" charset="0"/>
              <a:buChar char="•"/>
            </a:pPr>
            <a:r>
              <a:rPr lang="en-US" sz="2400" dirty="0" smtClean="0">
                <a:latin typeface="Times New Roman" panose="02020603050405020304" pitchFamily="18" charset="0"/>
                <a:cs typeface="Times New Roman" panose="02020603050405020304" pitchFamily="18" charset="0"/>
              </a:rPr>
              <a:t>EDITORE</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در این پنجره برنامه مورد نیاز برای انجام آنالیز مذکور وارد می شود.</a:t>
            </a:r>
          </a:p>
          <a:p>
            <a:pPr algn="r"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LOG</a:t>
            </a:r>
            <a:r>
              <a:rPr lang="fa-IR" sz="2400" dirty="0" smtClean="0">
                <a:latin typeface="Times New Roman" panose="02020603050405020304" pitchFamily="18" charset="0"/>
                <a:cs typeface="B Nazanin" panose="00000400000000000000" pitchFamily="2" charset="-78"/>
              </a:rPr>
              <a:t>: در این پنجره نحوه </a:t>
            </a:r>
            <a:r>
              <a:rPr lang="en-US" sz="2400" dirty="0" smtClean="0">
                <a:latin typeface="Times New Roman" panose="02020603050405020304" pitchFamily="18" charset="0"/>
                <a:cs typeface="B Nazanin" panose="00000400000000000000" pitchFamily="2" charset="-78"/>
              </a:rPr>
              <a:t>run</a:t>
            </a:r>
            <a:r>
              <a:rPr lang="fa-IR" sz="2400" dirty="0" smtClean="0">
                <a:latin typeface="Times New Roman" panose="02020603050405020304" pitchFamily="18" charset="0"/>
                <a:cs typeface="B Nazanin" panose="00000400000000000000" pitchFamily="2" charset="-78"/>
              </a:rPr>
              <a:t> شدن برنامه توضیح داده می شود و در صورتی که خطایی در برنامه وجود داشته باشد، آن را مشخص می کند.</a:t>
            </a:r>
          </a:p>
          <a:p>
            <a:pPr algn="r"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OUTPUT</a:t>
            </a:r>
            <a:r>
              <a:rPr lang="fa-IR" sz="2400" dirty="0" smtClean="0">
                <a:latin typeface="Times New Roman" panose="02020603050405020304" pitchFamily="18" charset="0"/>
                <a:cs typeface="B Nazanin" panose="00000400000000000000" pitchFamily="2" charset="-78"/>
              </a:rPr>
              <a:t>: این پنجره در ابتدا پنهان است و بعد از </a:t>
            </a:r>
            <a:r>
              <a:rPr lang="en-US" sz="2400" dirty="0" smtClean="0">
                <a:latin typeface="Times New Roman" panose="02020603050405020304" pitchFamily="18" charset="0"/>
                <a:cs typeface="B Nazanin" panose="00000400000000000000" pitchFamily="2" charset="-78"/>
              </a:rPr>
              <a:t>run</a:t>
            </a:r>
            <a:r>
              <a:rPr lang="fa-IR" sz="2400" dirty="0" smtClean="0">
                <a:latin typeface="Times New Roman" panose="02020603050405020304" pitchFamily="18" charset="0"/>
                <a:cs typeface="B Nazanin" panose="00000400000000000000" pitchFamily="2" charset="-78"/>
              </a:rPr>
              <a:t> کردن اولین برنامه بزرگ شده و قابل مشاهده است. در این پنجره نتایج آنالیز نشان داده می شود.</a:t>
            </a:r>
            <a:endParaRPr lang="en-US" sz="24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063E8C10-58A3-406C-AA17-CBB87D7D6557}" type="slidenum">
              <a:rPr lang="en-US" smtClean="0"/>
              <a:t>2</a:t>
            </a:fld>
            <a:endParaRPr lang="en-US"/>
          </a:p>
        </p:txBody>
      </p:sp>
    </p:spTree>
    <p:extLst>
      <p:ext uri="{BB962C8B-B14F-4D97-AF65-F5344CB8AC3E}">
        <p14:creationId xmlns:p14="http://schemas.microsoft.com/office/powerpoint/2010/main" val="4097887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محیط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759854" y="2603500"/>
            <a:ext cx="10586433" cy="3416300"/>
          </a:xfrm>
        </p:spPr>
        <p:txBody>
          <a:bodyPr>
            <a:normAutofit lnSpcReduction="10000"/>
          </a:bodyPr>
          <a:lstStyle/>
          <a:p>
            <a:pPr marL="0" indent="0" algn="r" rtl="1">
              <a:buNone/>
            </a:pPr>
            <a:r>
              <a:rPr lang="fa-IR" sz="2800" b="1" dirty="0" smtClean="0">
                <a:cs typeface="B Nazanin" panose="00000400000000000000" pitchFamily="2" charset="-78"/>
              </a:rPr>
              <a:t>تغییر رنگ پنجره ها:</a:t>
            </a:r>
          </a:p>
          <a:p>
            <a:pPr algn="just" rtl="1"/>
            <a:r>
              <a:rPr lang="fa-IR" sz="2400" dirty="0" smtClean="0">
                <a:cs typeface="B Nazanin" panose="00000400000000000000" pitchFamily="2" charset="-78"/>
              </a:rPr>
              <a:t>با زدن کلید </a:t>
            </a:r>
            <a:r>
              <a:rPr lang="en-US" sz="2400" dirty="0" smtClean="0">
                <a:latin typeface="Times New Roman" panose="02020603050405020304" pitchFamily="18" charset="0"/>
                <a:cs typeface="Times New Roman" panose="02020603050405020304" pitchFamily="18" charset="0"/>
              </a:rPr>
              <a:t>F11</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نشانگر موس در قسمت منو </a:t>
            </a:r>
            <a:r>
              <a:rPr lang="en-US" sz="2400" dirty="0" smtClean="0">
                <a:latin typeface="Times New Roman" panose="02020603050405020304" pitchFamily="18" charset="0"/>
                <a:cs typeface="B Nazanin" panose="00000400000000000000" pitchFamily="2" charset="-78"/>
              </a:rPr>
              <a:t>SAS</a:t>
            </a:r>
            <a:r>
              <a:rPr lang="fa-IR" sz="2400" dirty="0" smtClean="0">
                <a:latin typeface="Times New Roman" panose="02020603050405020304" pitchFamily="18" charset="0"/>
                <a:cs typeface="B Nazanin" panose="00000400000000000000" pitchFamily="2" charset="-78"/>
              </a:rPr>
              <a:t> قرار می گیرد و با تایپ موارد زیر می توان تنظیمات متنوعی روی متن و زمینه پنجره های انجام داد البته باید قبل از نوشتن دستور در پنجره مورد نظر کلیک کرد تا آن پنجره فعال شود تا تنظیمات روی آن پنجره اعمال گردد:</a:t>
            </a:r>
          </a:p>
          <a:p>
            <a:pPr algn="just"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Color background red</a:t>
            </a:r>
            <a:r>
              <a:rPr lang="fa-IR" sz="2400" dirty="0" smtClean="0">
                <a:latin typeface="Times New Roman" panose="02020603050405020304" pitchFamily="18" charset="0"/>
                <a:cs typeface="B Nazanin" panose="00000400000000000000" pitchFamily="2" charset="-78"/>
              </a:rPr>
              <a:t>: با این دستور زمینه قرمز می شود. هر رنگ دیگه ای را نیز میتوان انتخاب کرد.</a:t>
            </a:r>
          </a:p>
          <a:p>
            <a:pPr algn="r"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Color text blue</a:t>
            </a:r>
            <a:r>
              <a:rPr lang="fa-IR" sz="2400" dirty="0" smtClean="0">
                <a:latin typeface="Times New Roman" panose="02020603050405020304" pitchFamily="18" charset="0"/>
                <a:cs typeface="B Nazanin" panose="00000400000000000000" pitchFamily="2" charset="-78"/>
              </a:rPr>
              <a:t>: رنگ نوشتار متن را آبی می کند.</a:t>
            </a:r>
          </a:p>
          <a:p>
            <a:pPr algn="just" rtl="1">
              <a:buFont typeface="Arial" panose="020B0604020202020204" pitchFamily="34" charset="0"/>
              <a:buChar char="•"/>
            </a:pPr>
            <a:r>
              <a:rPr lang="fa-IR" sz="2400" dirty="0" smtClean="0">
                <a:latin typeface="Times New Roman" panose="02020603050405020304" pitchFamily="18" charset="0"/>
                <a:cs typeface="B Nazanin" panose="00000400000000000000" pitchFamily="2" charset="-78"/>
              </a:rPr>
              <a:t>در آخر می توان با فعال کردن گزینه </a:t>
            </a:r>
            <a:r>
              <a:rPr lang="en-US" sz="2400" dirty="0" smtClean="0">
                <a:latin typeface="Times New Roman" panose="02020603050405020304" pitchFamily="18" charset="0"/>
                <a:cs typeface="B Nazanin" panose="00000400000000000000" pitchFamily="2" charset="-78"/>
              </a:rPr>
              <a:t>save setting on exit</a:t>
            </a:r>
            <a:r>
              <a:rPr lang="fa-IR" sz="2400" dirty="0" smtClean="0">
                <a:latin typeface="Times New Roman" panose="02020603050405020304" pitchFamily="18" charset="0"/>
                <a:cs typeface="B Nazanin" panose="00000400000000000000" pitchFamily="2" charset="-78"/>
              </a:rPr>
              <a:t> تغییرات را ذخیره کرد. البته این دستور تمام تغییرات را اتوماتیک هنگام خروج از برنامه ذخیره می کند. این دستور در قسمت </a:t>
            </a:r>
            <a:r>
              <a:rPr lang="en-US" sz="2400" dirty="0" smtClean="0">
                <a:latin typeface="Times New Roman" panose="02020603050405020304" pitchFamily="18" charset="0"/>
                <a:cs typeface="B Nazanin" panose="00000400000000000000" pitchFamily="2" charset="-78"/>
              </a:rPr>
              <a:t>preference</a:t>
            </a:r>
            <a:r>
              <a:rPr lang="fa-IR" sz="2400" dirty="0" smtClean="0">
                <a:latin typeface="Times New Roman" panose="02020603050405020304" pitchFamily="18" charset="0"/>
                <a:cs typeface="B Nazanin" panose="00000400000000000000" pitchFamily="2" charset="-78"/>
              </a:rPr>
              <a:t> قرار دارد.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63E8C10-58A3-406C-AA17-CBB87D7D6557}" type="slidenum">
              <a:rPr lang="en-US" smtClean="0"/>
              <a:t>3</a:t>
            </a:fld>
            <a:endParaRPr lang="en-US"/>
          </a:p>
        </p:txBody>
      </p:sp>
    </p:spTree>
    <p:extLst>
      <p:ext uri="{BB962C8B-B14F-4D97-AF65-F5344CB8AC3E}">
        <p14:creationId xmlns:p14="http://schemas.microsoft.com/office/powerpoint/2010/main" val="2016160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محیط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1154954" y="2603500"/>
            <a:ext cx="10035785" cy="3416300"/>
          </a:xfrm>
        </p:spPr>
        <p:txBody>
          <a:bodyPr>
            <a:normAutofit/>
          </a:bodyPr>
          <a:lstStyle/>
          <a:p>
            <a:pPr algn="just" rtl="1"/>
            <a:r>
              <a:rPr lang="fa-IR" sz="2400" dirty="0" smtClean="0">
                <a:cs typeface="B Nazanin" panose="00000400000000000000" pitchFamily="2" charset="-78"/>
              </a:rPr>
              <a:t>قسمت </a:t>
            </a:r>
            <a:r>
              <a:rPr lang="en-US" sz="2400" dirty="0" smtClean="0">
                <a:latin typeface="Times New Roman" panose="02020603050405020304" pitchFamily="18" charset="0"/>
                <a:cs typeface="Times New Roman" panose="02020603050405020304" pitchFamily="18" charset="0"/>
              </a:rPr>
              <a:t>preference</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از سربرگ منوی </a:t>
            </a:r>
            <a:r>
              <a:rPr lang="en-US" sz="2400" dirty="0" smtClean="0">
                <a:latin typeface="Times New Roman" panose="02020603050405020304" pitchFamily="18" charset="0"/>
                <a:cs typeface="B Nazanin" panose="00000400000000000000" pitchFamily="2" charset="-78"/>
              </a:rPr>
              <a:t>tools</a:t>
            </a:r>
            <a:r>
              <a:rPr lang="fa-IR" sz="2400" dirty="0" smtClean="0">
                <a:latin typeface="Times New Roman" panose="02020603050405020304" pitchFamily="18" charset="0"/>
                <a:cs typeface="B Nazanin" panose="00000400000000000000" pitchFamily="2" charset="-78"/>
              </a:rPr>
              <a:t> و سپس گزینه </a:t>
            </a:r>
            <a:r>
              <a:rPr lang="en-US" sz="2400" dirty="0" smtClean="0">
                <a:latin typeface="Times New Roman" panose="02020603050405020304" pitchFamily="18" charset="0"/>
                <a:cs typeface="B Nazanin" panose="00000400000000000000" pitchFamily="2" charset="-78"/>
              </a:rPr>
              <a:t>option</a:t>
            </a:r>
            <a:r>
              <a:rPr lang="fa-IR" sz="2400" dirty="0" smtClean="0">
                <a:latin typeface="Times New Roman" panose="02020603050405020304" pitchFamily="18" charset="0"/>
                <a:cs typeface="B Nazanin" panose="00000400000000000000" pitchFamily="2" charset="-78"/>
              </a:rPr>
              <a:t> قابل مشاهده است.</a:t>
            </a:r>
          </a:p>
          <a:p>
            <a:pPr algn="just" rtl="1"/>
            <a:r>
              <a:rPr lang="fa-IR" sz="2400" dirty="0" smtClean="0">
                <a:cs typeface="B Nazanin" panose="00000400000000000000" pitchFamily="2" charset="-78"/>
              </a:rPr>
              <a:t>قسمت </a:t>
            </a:r>
            <a:r>
              <a:rPr lang="en-US" sz="2400" dirty="0" smtClean="0">
                <a:latin typeface="Times New Roman" panose="02020603050405020304" pitchFamily="18" charset="0"/>
                <a:cs typeface="Times New Roman" panose="02020603050405020304" pitchFamily="18" charset="0"/>
              </a:rPr>
              <a:t>preference</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دارای سربرگ های متفاوتی است که به عنوان مثال در سربرگ </a:t>
            </a:r>
            <a:r>
              <a:rPr lang="en-US" sz="2400" dirty="0" smtClean="0">
                <a:latin typeface="Times New Roman" panose="02020603050405020304" pitchFamily="18" charset="0"/>
                <a:cs typeface="B Nazanin" panose="00000400000000000000" pitchFamily="2" charset="-78"/>
              </a:rPr>
              <a:t>general</a:t>
            </a:r>
            <a:r>
              <a:rPr lang="fa-IR" sz="2400" dirty="0" smtClean="0">
                <a:latin typeface="Times New Roman" panose="02020603050405020304" pitchFamily="18" charset="0"/>
                <a:cs typeface="B Nazanin" panose="00000400000000000000" pitchFamily="2" charset="-78"/>
              </a:rPr>
              <a:t> گزینه </a:t>
            </a:r>
            <a:r>
              <a:rPr lang="en-US" sz="2400" dirty="0" smtClean="0">
                <a:latin typeface="Times New Roman" panose="02020603050405020304" pitchFamily="18" charset="0"/>
                <a:cs typeface="B Nazanin" panose="00000400000000000000" pitchFamily="2" charset="-78"/>
              </a:rPr>
              <a:t>save settings on exit</a:t>
            </a:r>
            <a:r>
              <a:rPr lang="fa-IR" sz="2400" dirty="0" smtClean="0">
                <a:latin typeface="Times New Roman" panose="02020603050405020304" pitchFamily="18" charset="0"/>
                <a:cs typeface="B Nazanin" panose="00000400000000000000" pitchFamily="2" charset="-78"/>
              </a:rPr>
              <a:t> وجود دارد و در سربرگ </a:t>
            </a:r>
            <a:r>
              <a:rPr lang="en-US" sz="2400" dirty="0" smtClean="0">
                <a:latin typeface="Times New Roman" panose="02020603050405020304" pitchFamily="18" charset="0"/>
                <a:cs typeface="B Nazanin" panose="00000400000000000000" pitchFamily="2" charset="-78"/>
              </a:rPr>
              <a:t>results</a:t>
            </a:r>
            <a:r>
              <a:rPr lang="fa-IR" sz="2400" dirty="0" smtClean="0">
                <a:latin typeface="Times New Roman" panose="02020603050405020304" pitchFamily="18" charset="0"/>
                <a:cs typeface="B Nazanin" panose="00000400000000000000" pitchFamily="2" charset="-78"/>
              </a:rPr>
              <a:t> می توان با زدن تیک </a:t>
            </a:r>
            <a:r>
              <a:rPr lang="en-US" sz="2400" dirty="0" smtClean="0">
                <a:latin typeface="Times New Roman" panose="02020603050405020304" pitchFamily="18" charset="0"/>
                <a:cs typeface="B Nazanin" panose="00000400000000000000" pitchFamily="2" charset="-78"/>
              </a:rPr>
              <a:t>html</a:t>
            </a:r>
            <a:r>
              <a:rPr lang="fa-IR" sz="2400" dirty="0" smtClean="0">
                <a:latin typeface="Times New Roman" panose="02020603050405020304" pitchFamily="18" charset="0"/>
                <a:cs typeface="B Nazanin" panose="00000400000000000000" pitchFamily="2" charset="-78"/>
              </a:rPr>
              <a:t> و برداشتن تیک </a:t>
            </a:r>
            <a:r>
              <a:rPr lang="en-US" sz="2400" dirty="0" smtClean="0">
                <a:latin typeface="Times New Roman" panose="02020603050405020304" pitchFamily="18" charset="0"/>
                <a:cs typeface="B Nazanin" panose="00000400000000000000" pitchFamily="2" charset="-78"/>
              </a:rPr>
              <a:t>create list</a:t>
            </a:r>
            <a:r>
              <a:rPr lang="fa-IR" sz="2400" dirty="0" smtClean="0">
                <a:latin typeface="Times New Roman" panose="02020603050405020304" pitchFamily="18" charset="0"/>
                <a:cs typeface="B Nazanin" panose="00000400000000000000" pitchFamily="2" charset="-78"/>
              </a:rPr>
              <a:t> و انتخاب مرورگر ترجیحا </a:t>
            </a:r>
            <a:r>
              <a:rPr lang="en-US" sz="2400" dirty="0" smtClean="0">
                <a:latin typeface="Times New Roman" panose="02020603050405020304" pitchFamily="18" charset="0"/>
                <a:cs typeface="B Nazanin" panose="00000400000000000000" pitchFamily="2" charset="-78"/>
              </a:rPr>
              <a:t>chrome</a:t>
            </a:r>
            <a:r>
              <a:rPr lang="fa-IR" sz="2400" dirty="0" smtClean="0">
                <a:latin typeface="Times New Roman" panose="02020603050405020304" pitchFamily="18" charset="0"/>
                <a:cs typeface="B Nazanin" panose="00000400000000000000" pitchFamily="2" charset="-78"/>
              </a:rPr>
              <a:t> نتایج را به شکل جدولی مشاهده کرد. البته در </a:t>
            </a:r>
            <a:r>
              <a:rPr lang="en-US" sz="2400" dirty="0" smtClean="0">
                <a:latin typeface="Times New Roman" panose="02020603050405020304" pitchFamily="18" charset="0"/>
                <a:cs typeface="B Nazanin" panose="00000400000000000000" pitchFamily="2" charset="-78"/>
              </a:rPr>
              <a:t>SAS 9.4</a:t>
            </a:r>
            <a:r>
              <a:rPr lang="fa-IR" sz="2400" dirty="0" smtClean="0">
                <a:latin typeface="Times New Roman" panose="02020603050405020304" pitchFamily="18" charset="0"/>
                <a:cs typeface="B Nazanin" panose="00000400000000000000" pitchFamily="2" charset="-78"/>
              </a:rPr>
              <a:t> نیازی نیست و نتایج همواره جدولی است.</a:t>
            </a:r>
            <a:endParaRPr lang="en-US" sz="2400" dirty="0" smtClean="0">
              <a:latin typeface="Times New Roman" panose="02020603050405020304" pitchFamily="18" charset="0"/>
              <a:cs typeface="B Nazanin" panose="00000400000000000000" pitchFamily="2" charset="-78"/>
            </a:endParaRPr>
          </a:p>
          <a:p>
            <a:pPr algn="just" rtl="1"/>
            <a:r>
              <a:rPr lang="fa-IR" sz="2400" dirty="0" smtClean="0">
                <a:latin typeface="Times New Roman" panose="02020603050405020304" pitchFamily="18" charset="0"/>
                <a:cs typeface="B Nazanin" panose="00000400000000000000" pitchFamily="2" charset="-78"/>
              </a:rPr>
              <a:t>برای ذخیره نتایج باید روی علامت فلاپی کلیک کرد یا از سر برگ </a:t>
            </a:r>
            <a:r>
              <a:rPr lang="en-US" sz="2400" dirty="0" smtClean="0">
                <a:latin typeface="Times New Roman" panose="02020603050405020304" pitchFamily="18" charset="0"/>
                <a:cs typeface="B Nazanin" panose="00000400000000000000" pitchFamily="2" charset="-78"/>
              </a:rPr>
              <a:t>file</a:t>
            </a:r>
            <a:r>
              <a:rPr lang="fa-IR" sz="2400" dirty="0" smtClean="0">
                <a:latin typeface="Times New Roman" panose="02020603050405020304" pitchFamily="18" charset="0"/>
                <a:cs typeface="B Nazanin" panose="00000400000000000000" pitchFamily="2" charset="-78"/>
              </a:rPr>
              <a:t> گزینه </a:t>
            </a:r>
            <a:r>
              <a:rPr lang="en-US" sz="2400" dirty="0" smtClean="0">
                <a:latin typeface="Times New Roman" panose="02020603050405020304" pitchFamily="18" charset="0"/>
                <a:cs typeface="B Nazanin" panose="00000400000000000000" pitchFamily="2" charset="-78"/>
              </a:rPr>
              <a:t>save as</a:t>
            </a:r>
            <a:r>
              <a:rPr lang="fa-IR" sz="2400" dirty="0" smtClean="0">
                <a:latin typeface="Times New Roman" panose="02020603050405020304" pitchFamily="18" charset="0"/>
                <a:cs typeface="B Nazanin" panose="00000400000000000000" pitchFamily="2" charset="-78"/>
              </a:rPr>
              <a:t> را انتخاب نمود. هم خود برنامه و هم نتایج قابل ذخیره هستند و قبل از ذخیره باید ابتدا یکی از پنجره های </a:t>
            </a:r>
            <a:r>
              <a:rPr lang="en-US" sz="2400" dirty="0" smtClean="0">
                <a:latin typeface="Times New Roman" panose="02020603050405020304" pitchFamily="18" charset="0"/>
                <a:cs typeface="B Nazanin" panose="00000400000000000000" pitchFamily="2" charset="-78"/>
              </a:rPr>
              <a:t>editor</a:t>
            </a:r>
            <a:r>
              <a:rPr lang="fa-IR" sz="2400" dirty="0" smtClean="0">
                <a:latin typeface="Times New Roman" panose="02020603050405020304" pitchFamily="18" charset="0"/>
                <a:cs typeface="B Nazanin" panose="00000400000000000000" pitchFamily="2" charset="-78"/>
              </a:rPr>
              <a:t> یا </a:t>
            </a:r>
            <a:r>
              <a:rPr lang="en-US" sz="2400" dirty="0" smtClean="0">
                <a:latin typeface="Times New Roman" panose="02020603050405020304" pitchFamily="18" charset="0"/>
                <a:cs typeface="B Nazanin" panose="00000400000000000000" pitchFamily="2" charset="-78"/>
              </a:rPr>
              <a:t>output</a:t>
            </a:r>
            <a:r>
              <a:rPr lang="fa-IR" sz="2400" dirty="0" smtClean="0">
                <a:latin typeface="Times New Roman" panose="02020603050405020304" pitchFamily="18" charset="0"/>
                <a:cs typeface="B Nazanin" panose="00000400000000000000" pitchFamily="2" charset="-78"/>
              </a:rPr>
              <a:t> را فعال کنیم تا محتویات همان پنجره ذخیره گردد.</a:t>
            </a:r>
            <a:endParaRPr lang="en-US" sz="2400" dirty="0">
              <a:cs typeface="B Nazanin" panose="00000400000000000000" pitchFamily="2" charset="-78"/>
            </a:endParaRPr>
          </a:p>
        </p:txBody>
      </p:sp>
      <p:sp>
        <p:nvSpPr>
          <p:cNvPr id="4" name="Slide Number Placeholder 3"/>
          <p:cNvSpPr>
            <a:spLocks noGrp="1"/>
          </p:cNvSpPr>
          <p:nvPr>
            <p:ph type="sldNum" sz="quarter" idx="12"/>
          </p:nvPr>
        </p:nvSpPr>
        <p:spPr/>
        <p:txBody>
          <a:bodyPr/>
          <a:lstStyle/>
          <a:p>
            <a:fld id="{063E8C10-58A3-406C-AA17-CBB87D7D6557}" type="slidenum">
              <a:rPr lang="en-US" smtClean="0"/>
              <a:t>4</a:t>
            </a:fld>
            <a:endParaRPr lang="en-US"/>
          </a:p>
        </p:txBody>
      </p:sp>
    </p:spTree>
    <p:extLst>
      <p:ext uri="{BB962C8B-B14F-4D97-AF65-F5344CB8AC3E}">
        <p14:creationId xmlns:p14="http://schemas.microsoft.com/office/powerpoint/2010/main" val="2119019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محیط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1154954" y="2434107"/>
            <a:ext cx="10035785" cy="3876541"/>
          </a:xfrm>
        </p:spPr>
        <p:txBody>
          <a:bodyPr>
            <a:normAutofit fontScale="92500" lnSpcReduction="10000"/>
          </a:bodyPr>
          <a:lstStyle/>
          <a:p>
            <a:pPr marL="0" indent="0" algn="just" rtl="1">
              <a:buNone/>
            </a:pPr>
            <a:r>
              <a:rPr lang="fa-IR" sz="2800" b="1" dirty="0" smtClean="0">
                <a:cs typeface="B Nazanin" panose="00000400000000000000" pitchFamily="2" charset="-78"/>
              </a:rPr>
              <a:t>پاک کردن محتویات پنجره ها:</a:t>
            </a:r>
          </a:p>
          <a:p>
            <a:pPr algn="just" rtl="1"/>
            <a:r>
              <a:rPr lang="fa-IR" sz="2400" dirty="0" smtClean="0">
                <a:cs typeface="B Nazanin" panose="00000400000000000000" pitchFamily="2" charset="-78"/>
              </a:rPr>
              <a:t>برای پاک کردن محتویات یک پنجره باید ابتدا با کلیک کردن روی پنجره آن را فعال کرد و سپس با زدن کلیدهای ترکیبی </a:t>
            </a:r>
            <a:r>
              <a:rPr lang="en-US" sz="2600" dirty="0" err="1">
                <a:latin typeface="Times New Roman" panose="02020603050405020304" pitchFamily="18" charset="0"/>
                <a:cs typeface="Times New Roman" panose="02020603050405020304" pitchFamily="18" charset="0"/>
              </a:rPr>
              <a:t>Ctrl+E</a:t>
            </a:r>
            <a:r>
              <a:rPr lang="fa-IR" sz="2400" dirty="0" smtClean="0">
                <a:cs typeface="B Nazanin" panose="00000400000000000000" pitchFamily="2" charset="-78"/>
              </a:rPr>
              <a:t> آن را پاک کرد. همچنین می توان از منوی </a:t>
            </a:r>
            <a:r>
              <a:rPr lang="en-US" sz="2600" dirty="0">
                <a:latin typeface="Times New Roman" panose="02020603050405020304" pitchFamily="18" charset="0"/>
                <a:cs typeface="Times New Roman" panose="02020603050405020304" pitchFamily="18" charset="0"/>
              </a:rPr>
              <a:t>tools</a:t>
            </a:r>
            <a:r>
              <a:rPr lang="fa-IR" sz="2400" dirty="0" smtClean="0">
                <a:cs typeface="B Nazanin" panose="00000400000000000000" pitchFamily="2" charset="-78"/>
              </a:rPr>
              <a:t> گزینه </a:t>
            </a:r>
            <a:r>
              <a:rPr lang="en-US" sz="2600" dirty="0">
                <a:latin typeface="Times New Roman" panose="02020603050405020304" pitchFamily="18" charset="0"/>
                <a:cs typeface="Times New Roman" panose="02020603050405020304" pitchFamily="18" charset="0"/>
              </a:rPr>
              <a:t>clear all</a:t>
            </a:r>
            <a:r>
              <a:rPr lang="fa-IR" sz="2600" dirty="0">
                <a:latin typeface="Times New Roman" panose="02020603050405020304" pitchFamily="18" charset="0"/>
                <a:cs typeface="Times New Roman" panose="02020603050405020304" pitchFamily="18" charset="0"/>
              </a:rPr>
              <a:t> </a:t>
            </a:r>
            <a:r>
              <a:rPr lang="fa-IR" sz="2400" dirty="0" smtClean="0">
                <a:cs typeface="B Nazanin" panose="00000400000000000000" pitchFamily="2" charset="-78"/>
              </a:rPr>
              <a:t>را انتخاب نمود.</a:t>
            </a:r>
          </a:p>
          <a:p>
            <a:pPr algn="just" rtl="1"/>
            <a:r>
              <a:rPr lang="fa-IR" sz="2400" dirty="0" smtClean="0">
                <a:cs typeface="B Nazanin" panose="00000400000000000000" pitchFamily="2" charset="-78"/>
              </a:rPr>
              <a:t>برای تعریف کردن انواع کلید ترکیبی و ساده می توانیم از پنجره کلیدها که با دکمه </a:t>
            </a:r>
            <a:r>
              <a:rPr lang="en-US" sz="2600" dirty="0">
                <a:latin typeface="Times New Roman" panose="02020603050405020304" pitchFamily="18" charset="0"/>
                <a:cs typeface="Times New Roman" panose="02020603050405020304" pitchFamily="18" charset="0"/>
              </a:rPr>
              <a:t>F9</a:t>
            </a:r>
            <a:r>
              <a:rPr lang="fa-IR" sz="2400" dirty="0" smtClean="0">
                <a:cs typeface="B Nazanin" panose="00000400000000000000" pitchFamily="2" charset="-78"/>
              </a:rPr>
              <a:t> باز می شود اقدام کنیم. بعد از تعریف دستور دلخواه روبروی یکی از کلیدهایی که دستور خاصی ندارند باید کلید </a:t>
            </a:r>
            <a:r>
              <a:rPr lang="en-US" sz="2600" dirty="0">
                <a:latin typeface="Times New Roman" panose="02020603050405020304" pitchFamily="18" charset="0"/>
                <a:cs typeface="Times New Roman" panose="02020603050405020304" pitchFamily="18" charset="0"/>
              </a:rPr>
              <a:t>F3</a:t>
            </a:r>
            <a:r>
              <a:rPr lang="fa-IR" sz="2400" dirty="0" smtClean="0">
                <a:cs typeface="B Nazanin" panose="00000400000000000000" pitchFamily="2" charset="-78"/>
              </a:rPr>
              <a:t> را بزنیم تا پنجره کلیدها بسته شود و تغییر شما ذخیره گردد.</a:t>
            </a:r>
          </a:p>
          <a:p>
            <a:pPr algn="just" rtl="1"/>
            <a:r>
              <a:rPr lang="fa-IR" sz="2400" dirty="0" smtClean="0">
                <a:cs typeface="B Nazanin" panose="00000400000000000000" pitchFamily="2" charset="-78"/>
              </a:rPr>
              <a:t>مثلا نوشتن عبارت زیر جلوی یک کلید ترکیبی مثل </a:t>
            </a:r>
            <a:r>
              <a:rPr lang="en-US" sz="2600" dirty="0">
                <a:latin typeface="Times New Roman" panose="02020603050405020304" pitchFamily="18" charset="0"/>
                <a:cs typeface="Times New Roman" panose="02020603050405020304" pitchFamily="18" charset="0"/>
              </a:rPr>
              <a:t>Shift+F2</a:t>
            </a:r>
            <a:r>
              <a:rPr lang="fa-IR" sz="2400" dirty="0" smtClean="0">
                <a:cs typeface="B Nazanin" panose="00000400000000000000" pitchFamily="2" charset="-78"/>
              </a:rPr>
              <a:t> باعث می شود با زدن این کلید </a:t>
            </a:r>
            <a:r>
              <a:rPr lang="en-US" sz="2600" dirty="0">
                <a:latin typeface="Times New Roman" panose="02020603050405020304" pitchFamily="18" charset="0"/>
                <a:cs typeface="Times New Roman" panose="02020603050405020304" pitchFamily="18" charset="0"/>
              </a:rPr>
              <a:t>OUTPUT</a:t>
            </a:r>
            <a:r>
              <a:rPr lang="fa-IR" sz="2400" dirty="0" smtClean="0">
                <a:cs typeface="B Nazanin" panose="00000400000000000000" pitchFamily="2" charset="-78"/>
              </a:rPr>
              <a:t> و </a:t>
            </a:r>
            <a:r>
              <a:rPr lang="en-US" sz="2600" dirty="0">
                <a:latin typeface="Times New Roman" panose="02020603050405020304" pitchFamily="18" charset="0"/>
                <a:cs typeface="Times New Roman" panose="02020603050405020304" pitchFamily="18" charset="0"/>
              </a:rPr>
              <a:t>LOG</a:t>
            </a:r>
            <a:r>
              <a:rPr lang="fa-IR" sz="2400" dirty="0" smtClean="0">
                <a:cs typeface="B Nazanin" panose="00000400000000000000" pitchFamily="2" charset="-78"/>
              </a:rPr>
              <a:t> همزمان پاک شود:</a:t>
            </a:r>
          </a:p>
          <a:p>
            <a:pPr marL="0" indent="0" rtl="1">
              <a:buNone/>
            </a:pPr>
            <a:r>
              <a:rPr lang="en-US" sz="2600" dirty="0">
                <a:latin typeface="Times New Roman" panose="02020603050405020304" pitchFamily="18" charset="0"/>
                <a:cs typeface="Times New Roman" panose="02020603050405020304" pitchFamily="18" charset="0"/>
              </a:rPr>
              <a:t>Out; clear; log; clear; end;</a:t>
            </a:r>
          </a:p>
        </p:txBody>
      </p:sp>
      <p:sp>
        <p:nvSpPr>
          <p:cNvPr id="4" name="Slide Number Placeholder 3"/>
          <p:cNvSpPr>
            <a:spLocks noGrp="1"/>
          </p:cNvSpPr>
          <p:nvPr>
            <p:ph type="sldNum" sz="quarter" idx="12"/>
          </p:nvPr>
        </p:nvSpPr>
        <p:spPr/>
        <p:txBody>
          <a:bodyPr/>
          <a:lstStyle/>
          <a:p>
            <a:fld id="{063E8C10-58A3-406C-AA17-CBB87D7D6557}" type="slidenum">
              <a:rPr lang="en-US" smtClean="0"/>
              <a:t>5</a:t>
            </a:fld>
            <a:endParaRPr lang="en-US"/>
          </a:p>
        </p:txBody>
      </p:sp>
    </p:spTree>
    <p:extLst>
      <p:ext uri="{BB962C8B-B14F-4D97-AF65-F5344CB8AC3E}">
        <p14:creationId xmlns:p14="http://schemas.microsoft.com/office/powerpoint/2010/main" val="2387485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a:t>
            </a:r>
            <a:r>
              <a:rPr lang="fa-IR" dirty="0" smtClean="0">
                <a:cs typeface="B Nazanin" panose="00000400000000000000" pitchFamily="2" charset="-78"/>
              </a:rPr>
              <a:t>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695460" y="2459865"/>
            <a:ext cx="10495280" cy="3559935"/>
          </a:xfrm>
        </p:spPr>
        <p:txBody>
          <a:bodyPr>
            <a:normAutofit/>
          </a:bodyPr>
          <a:lstStyle/>
          <a:p>
            <a:pPr algn="r" rtl="1"/>
            <a:r>
              <a:rPr lang="fa-IR" sz="2400" dirty="0" smtClean="0">
                <a:cs typeface="B Nazanin" panose="00000400000000000000" pitchFamily="2" charset="-78"/>
              </a:rPr>
              <a:t>به قسمت های مختلف یک برنامه </a:t>
            </a:r>
            <a:r>
              <a:rPr lang="en-US" sz="2400" dirty="0">
                <a:latin typeface="Times New Roman" panose="02020603050405020304" pitchFamily="18" charset="0"/>
                <a:cs typeface="Times New Roman" panose="02020603050405020304" pitchFamily="18" charset="0"/>
              </a:rPr>
              <a:t>SAS</a:t>
            </a:r>
            <a:r>
              <a:rPr lang="fa-IR" sz="2400" dirty="0" smtClean="0">
                <a:cs typeface="B Nazanin" panose="00000400000000000000" pitchFamily="2" charset="-78"/>
              </a:rPr>
              <a:t> یک گزاره یا یک خط دستور یا جز از برنامه می گویند. که همیشه به یک نقطه ویرگول (سمی کلون) (؛) منتهی میشود.</a:t>
            </a:r>
          </a:p>
          <a:p>
            <a:pPr algn="r" rtl="1"/>
            <a:r>
              <a:rPr lang="fa-IR" sz="2400" dirty="0" smtClean="0">
                <a:cs typeface="B Nazanin" panose="00000400000000000000" pitchFamily="2" charset="-78"/>
              </a:rPr>
              <a:t>برای داده ها فقط در انتهای آن ها نقطه ویرگول قرار می گیرد.</a:t>
            </a:r>
          </a:p>
          <a:p>
            <a:pPr algn="r" rtl="1"/>
            <a:r>
              <a:rPr lang="fa-IR" sz="2400" dirty="0" smtClean="0">
                <a:cs typeface="B Nazanin" panose="00000400000000000000" pitchFamily="2" charset="-78"/>
              </a:rPr>
              <a:t>بین کلمات یک گزاره باید فاصله موجود باشد.</a:t>
            </a:r>
          </a:p>
          <a:p>
            <a:pPr algn="r" rtl="1"/>
            <a:r>
              <a:rPr lang="fa-IR" sz="2400" dirty="0" smtClean="0">
                <a:cs typeface="B Nazanin" panose="00000400000000000000" pitchFamily="2" charset="-78"/>
              </a:rPr>
              <a:t>هر گزاره در هر خط نوشته می شود ولی می توان در یک خط هم همه گزاره ها رو نوشت که البته زیبا نیست و احتمال اشتباه در برنامه نویسی را بالا می برد. در هر دو حال انتهای </a:t>
            </a:r>
            <a:r>
              <a:rPr lang="fa-IR" sz="2400" u="sng" dirty="0" smtClean="0">
                <a:cs typeface="B Nazanin" panose="00000400000000000000" pitchFamily="2" charset="-78"/>
              </a:rPr>
              <a:t>هر</a:t>
            </a:r>
            <a:r>
              <a:rPr lang="fa-IR" sz="2400" dirty="0" smtClean="0">
                <a:cs typeface="B Nazanin" panose="00000400000000000000" pitchFamily="2" charset="-78"/>
              </a:rPr>
              <a:t> گزاره باید نقطه ویرگول قرار گیرد.</a:t>
            </a:r>
          </a:p>
          <a:p>
            <a:pPr algn="r" rtl="1"/>
            <a:r>
              <a:rPr lang="en-US" sz="2400" dirty="0">
                <a:latin typeface="Times New Roman" panose="02020603050405020304" pitchFamily="18" charset="0"/>
                <a:cs typeface="Times New Roman" panose="02020603050405020304" pitchFamily="18" charset="0"/>
              </a:rPr>
              <a:t>SAS</a:t>
            </a:r>
            <a:r>
              <a:rPr lang="fa-IR" sz="2400" dirty="0" smtClean="0">
                <a:cs typeface="B Nazanin" panose="00000400000000000000" pitchFamily="2" charset="-78"/>
              </a:rPr>
              <a:t> به حروف بزرگ و کوچک حساس نیست ولی برای نوشتن صفات بهتر است همه را کوچک بنویسیم.</a:t>
            </a:r>
          </a:p>
        </p:txBody>
      </p:sp>
      <p:sp>
        <p:nvSpPr>
          <p:cNvPr id="4" name="Slide Number Placeholder 3"/>
          <p:cNvSpPr>
            <a:spLocks noGrp="1"/>
          </p:cNvSpPr>
          <p:nvPr>
            <p:ph type="sldNum" sz="quarter" idx="12"/>
          </p:nvPr>
        </p:nvSpPr>
        <p:spPr/>
        <p:txBody>
          <a:bodyPr/>
          <a:lstStyle/>
          <a:p>
            <a:fld id="{063E8C10-58A3-406C-AA17-CBB87D7D6557}" type="slidenum">
              <a:rPr lang="en-US" smtClean="0"/>
              <a:t>6</a:t>
            </a:fld>
            <a:endParaRPr lang="en-US"/>
          </a:p>
        </p:txBody>
      </p:sp>
    </p:spTree>
    <p:extLst>
      <p:ext uri="{BB962C8B-B14F-4D97-AF65-F5344CB8AC3E}">
        <p14:creationId xmlns:p14="http://schemas.microsoft.com/office/powerpoint/2010/main" val="26003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540914" y="2382592"/>
            <a:ext cx="10649826" cy="3837904"/>
          </a:xfrm>
        </p:spPr>
        <p:txBody>
          <a:bodyPr>
            <a:normAutofit lnSpcReduction="10000"/>
          </a:bodyPr>
          <a:lstStyle/>
          <a:p>
            <a:pPr algn="just" rtl="1"/>
            <a:r>
              <a:rPr lang="fa-IR" sz="2400" dirty="0" smtClean="0">
                <a:cs typeface="B Nazanin" panose="00000400000000000000" pitchFamily="2" charset="-78"/>
              </a:rPr>
              <a:t>گزاره های هنگام نوشتن دارای رنگ های متفاوتی هستند که هر کدام دارای مفهومی است:</a:t>
            </a:r>
          </a:p>
          <a:p>
            <a:pPr algn="just" rtl="1">
              <a:buFont typeface="Arial" panose="020B0604020202020204" pitchFamily="34" charset="0"/>
              <a:buChar char="•"/>
            </a:pPr>
            <a:r>
              <a:rPr lang="fa-IR" sz="2400" dirty="0" smtClean="0">
                <a:cs typeface="B Nazanin" panose="00000400000000000000" pitchFamily="2" charset="-78"/>
              </a:rPr>
              <a:t>قرمز: دستور نوشته شده برای </a:t>
            </a:r>
            <a:r>
              <a:rPr lang="en-US" sz="2400" dirty="0">
                <a:latin typeface="Times New Roman" panose="02020603050405020304" pitchFamily="18" charset="0"/>
                <a:cs typeface="Times New Roman" panose="02020603050405020304" pitchFamily="18" charset="0"/>
              </a:rPr>
              <a:t>SAS</a:t>
            </a:r>
            <a:r>
              <a:rPr lang="fa-IR" sz="2400" dirty="0" smtClean="0">
                <a:cs typeface="B Nazanin" panose="00000400000000000000" pitchFamily="2" charset="-78"/>
              </a:rPr>
              <a:t> قابل خوانش نیست و اشتباه است.</a:t>
            </a:r>
          </a:p>
          <a:p>
            <a:pPr algn="just" rtl="1">
              <a:buFont typeface="Arial" panose="020B0604020202020204" pitchFamily="34" charset="0"/>
              <a:buChar char="•"/>
            </a:pPr>
            <a:r>
              <a:rPr lang="fa-IR" sz="2400" dirty="0">
                <a:cs typeface="B Nazanin" panose="00000400000000000000" pitchFamily="2" charset="-78"/>
              </a:rPr>
              <a:t>آبی </a:t>
            </a:r>
            <a:r>
              <a:rPr lang="en-US" sz="2400" dirty="0">
                <a:latin typeface="Times New Roman" panose="02020603050405020304" pitchFamily="18" charset="0"/>
                <a:cs typeface="Times New Roman" panose="02020603050405020304" pitchFamily="18" charset="0"/>
              </a:rPr>
              <a:t>bold</a:t>
            </a:r>
            <a:r>
              <a:rPr lang="fa-IR" sz="2400" dirty="0">
                <a:cs typeface="B Nazanin" panose="00000400000000000000" pitchFamily="2" charset="-78"/>
              </a:rPr>
              <a:t> شده: نشان دهنده دستورات اصلی و </a:t>
            </a:r>
            <a:r>
              <a:rPr lang="fa-IR" sz="2400" dirty="0" smtClean="0">
                <a:cs typeface="B Nazanin" panose="00000400000000000000" pitchFamily="2" charset="-78"/>
              </a:rPr>
              <a:t>چهارچوبی در یک برنامه </a:t>
            </a:r>
            <a:r>
              <a:rPr lang="fa-IR" sz="2400" dirty="0">
                <a:cs typeface="B Nazanin" panose="00000400000000000000" pitchFamily="2" charset="-78"/>
              </a:rPr>
              <a:t>است مثل کلمه </a:t>
            </a:r>
            <a:r>
              <a:rPr lang="en-US" sz="2400" dirty="0" smtClean="0">
                <a:cs typeface="B Nazanin" panose="00000400000000000000" pitchFamily="2" charset="-78"/>
              </a:rPr>
              <a:t> </a:t>
            </a:r>
            <a:r>
              <a:rPr lang="en-US" sz="2400" dirty="0" err="1" smtClean="0">
                <a:latin typeface="Times New Roman" panose="02020603050405020304" pitchFamily="18" charset="0"/>
                <a:cs typeface="Times New Roman" panose="02020603050405020304" pitchFamily="18" charset="0"/>
              </a:rPr>
              <a:t>proc</a:t>
            </a:r>
            <a:r>
              <a:rPr lang="en-US" sz="2400" dirty="0" smtClean="0">
                <a:latin typeface="Times New Roman" panose="02020603050405020304" pitchFamily="18" charset="0"/>
                <a:cs typeface="Times New Roman" panose="02020603050405020304" pitchFamily="18" charset="0"/>
              </a:rPr>
              <a:t> </a:t>
            </a:r>
            <a:r>
              <a:rPr lang="en-US" sz="2400" dirty="0" err="1" smtClean="0">
                <a:latin typeface="Times New Roman" panose="02020603050405020304" pitchFamily="18" charset="0"/>
                <a:cs typeface="Times New Roman" panose="02020603050405020304" pitchFamily="18" charset="0"/>
              </a:rPr>
              <a:t>glm</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یا</a:t>
            </a:r>
            <a:r>
              <a:rPr lang="fa-IR" sz="2400" dirty="0" smtClean="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run</a:t>
            </a:r>
            <a:endParaRPr lang="fa-IR" sz="2400" dirty="0">
              <a:latin typeface="Times New Roman" panose="02020603050405020304" pitchFamily="18" charset="0"/>
              <a:cs typeface="Times New Roman" panose="02020603050405020304" pitchFamily="18" charset="0"/>
            </a:endParaRPr>
          </a:p>
          <a:p>
            <a:pPr algn="just" rtl="1">
              <a:buFont typeface="Arial" panose="020B0604020202020204" pitchFamily="34" charset="0"/>
              <a:buChar char="•"/>
            </a:pPr>
            <a:r>
              <a:rPr lang="fa-IR" sz="2400" dirty="0">
                <a:cs typeface="B Nazanin" panose="00000400000000000000" pitchFamily="2" charset="-78"/>
              </a:rPr>
              <a:t>آبی معمولی: شامل دستورات اصلی و جزیی است که اجزا دستور چهارچوبی را نشان می </a:t>
            </a:r>
            <a:r>
              <a:rPr lang="fa-IR" sz="2400" dirty="0" smtClean="0">
                <a:cs typeface="B Nazanin" panose="00000400000000000000" pitchFamily="2" charset="-78"/>
              </a:rPr>
              <a:t>دهد. مثل </a:t>
            </a:r>
            <a:r>
              <a:rPr lang="en-US" sz="2400" dirty="0" smtClean="0">
                <a:latin typeface="Times New Roman" panose="02020603050405020304" pitchFamily="18" charset="0"/>
                <a:cs typeface="Times New Roman" panose="02020603050405020304" pitchFamily="18" charset="0"/>
              </a:rPr>
              <a:t>class</a:t>
            </a:r>
            <a:endParaRPr lang="en-US" sz="2400" dirty="0">
              <a:latin typeface="Times New Roman" panose="02020603050405020304" pitchFamily="18" charset="0"/>
              <a:cs typeface="Times New Roman" panose="02020603050405020304" pitchFamily="18" charset="0"/>
            </a:endParaRPr>
          </a:p>
          <a:p>
            <a:pPr algn="just" rtl="1">
              <a:buFont typeface="Arial" panose="020B0604020202020204" pitchFamily="34" charset="0"/>
              <a:buChar char="•"/>
            </a:pPr>
            <a:r>
              <a:rPr lang="fa-IR" sz="2400" dirty="0" smtClean="0">
                <a:cs typeface="B Nazanin" panose="00000400000000000000" pitchFamily="2" charset="-78"/>
              </a:rPr>
              <a:t>مشکی: شامل دستورات اختیاری است که بنا به نوع آنالیز درون دستورات اصلی-جزیی برای تعریف اجزا دستورات اصلی-جزیی به کار می رود.</a:t>
            </a:r>
          </a:p>
          <a:p>
            <a:pPr algn="just" rtl="1">
              <a:buFont typeface="Arial" panose="020B0604020202020204" pitchFamily="34" charset="0"/>
              <a:buChar char="•"/>
            </a:pPr>
            <a:r>
              <a:rPr lang="fa-IR" sz="2400" dirty="0" smtClean="0">
                <a:cs typeface="B Nazanin" panose="00000400000000000000" pitchFamily="2" charset="-78"/>
              </a:rPr>
              <a:t>سبز: چنین گزاره هایی با *- در ابتدای گزاره شروع می شوند و هیچ دستوری را اجرا نمیکنند و تنها ماهیت خبری دارند.</a:t>
            </a:r>
          </a:p>
          <a:p>
            <a:pPr algn="just" rtl="1">
              <a:buFont typeface="Arial" panose="020B0604020202020204" pitchFamily="34" charset="0"/>
              <a:buChar char="•"/>
            </a:pPr>
            <a:r>
              <a:rPr lang="fa-IR" sz="2400" dirty="0" smtClean="0">
                <a:cs typeface="B Nazanin" panose="00000400000000000000" pitchFamily="2" charset="-78"/>
              </a:rPr>
              <a:t>هر برنامه </a:t>
            </a:r>
            <a:r>
              <a:rPr lang="en-US" sz="2400" dirty="0" smtClean="0">
                <a:cs typeface="B Nazanin" panose="00000400000000000000" pitchFamily="2" charset="-78"/>
              </a:rPr>
              <a:t>SAS</a:t>
            </a:r>
            <a:r>
              <a:rPr lang="fa-IR" sz="2400" dirty="0" smtClean="0">
                <a:cs typeface="B Nazanin" panose="00000400000000000000" pitchFamily="2" charset="-78"/>
              </a:rPr>
              <a:t> دارای دو قسمت اصلی در </a:t>
            </a:r>
            <a:r>
              <a:rPr lang="fa-IR" sz="2400" dirty="0" smtClean="0">
                <a:cs typeface="B Nazanin" panose="00000400000000000000" pitchFamily="2" charset="-78"/>
              </a:rPr>
              <a:t>ب</a:t>
            </a:r>
            <a:r>
              <a:rPr lang="fa-IR" sz="2400" dirty="0" smtClean="0">
                <a:cs typeface="B Nazanin" panose="00000400000000000000" pitchFamily="2" charset="-78"/>
              </a:rPr>
              <a:t>دنه</a:t>
            </a:r>
            <a:r>
              <a:rPr lang="fa-IR" sz="2400" dirty="0" smtClean="0">
                <a:cs typeface="B Nazanin" panose="00000400000000000000" pitchFamily="2" charset="-78"/>
              </a:rPr>
              <a:t> </a:t>
            </a:r>
            <a:r>
              <a:rPr lang="fa-IR" sz="2400" dirty="0" smtClean="0">
                <a:cs typeface="B Nazanin" panose="00000400000000000000" pitchFamily="2" charset="-78"/>
              </a:rPr>
              <a:t>خود است که شامل: </a:t>
            </a:r>
            <a:r>
              <a:rPr lang="en-US" sz="2400" dirty="0" smtClean="0">
                <a:latin typeface="Times New Roman" panose="02020603050405020304" pitchFamily="18" charset="0"/>
                <a:cs typeface="Times New Roman" panose="02020603050405020304" pitchFamily="18" charset="0"/>
              </a:rPr>
              <a:t>Data step</a:t>
            </a:r>
            <a:r>
              <a:rPr lang="fa-IR" sz="2400" dirty="0" smtClean="0">
                <a:cs typeface="B Nazanin" panose="00000400000000000000" pitchFamily="2" charset="-78"/>
              </a:rPr>
              <a:t> و </a:t>
            </a:r>
            <a:r>
              <a:rPr lang="en-US" sz="2400" dirty="0" err="1">
                <a:latin typeface="Times New Roman" panose="02020603050405020304" pitchFamily="18" charset="0"/>
                <a:cs typeface="Times New Roman" panose="02020603050405020304" pitchFamily="18" charset="0"/>
              </a:rPr>
              <a:t>Proc</a:t>
            </a:r>
            <a:r>
              <a:rPr lang="en-US" sz="2400" dirty="0">
                <a:latin typeface="Times New Roman" panose="02020603050405020304" pitchFamily="18" charset="0"/>
                <a:cs typeface="Times New Roman" panose="02020603050405020304" pitchFamily="18" charset="0"/>
              </a:rPr>
              <a:t> step</a:t>
            </a:r>
            <a:r>
              <a:rPr lang="fa-IR" sz="2400" dirty="0">
                <a:latin typeface="Times New Roman" panose="02020603050405020304" pitchFamily="18" charset="0"/>
                <a:cs typeface="Times New Roman" panose="02020603050405020304" pitchFamily="18" charset="0"/>
              </a:rPr>
              <a:t> </a:t>
            </a:r>
            <a:r>
              <a:rPr lang="fa-IR" sz="2400" dirty="0" smtClean="0">
                <a:cs typeface="B Nazanin" panose="00000400000000000000" pitchFamily="2" charset="-78"/>
              </a:rPr>
              <a:t>می باشد.</a:t>
            </a:r>
          </a:p>
        </p:txBody>
      </p:sp>
      <p:sp>
        <p:nvSpPr>
          <p:cNvPr id="4" name="Slide Number Placeholder 3"/>
          <p:cNvSpPr>
            <a:spLocks noGrp="1"/>
          </p:cNvSpPr>
          <p:nvPr>
            <p:ph type="sldNum" sz="quarter" idx="12"/>
          </p:nvPr>
        </p:nvSpPr>
        <p:spPr/>
        <p:txBody>
          <a:bodyPr/>
          <a:lstStyle/>
          <a:p>
            <a:fld id="{063E8C10-58A3-406C-AA17-CBB87D7D6557}" type="slidenum">
              <a:rPr lang="en-US" smtClean="0"/>
              <a:t>7</a:t>
            </a:fld>
            <a:endParaRPr lang="en-US"/>
          </a:p>
        </p:txBody>
      </p:sp>
    </p:spTree>
    <p:extLst>
      <p:ext uri="{BB962C8B-B14F-4D97-AF65-F5344CB8AC3E}">
        <p14:creationId xmlns:p14="http://schemas.microsoft.com/office/powerpoint/2010/main" val="146431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BEBA8EAE-BF5A-486C-A8C5-ECC9F3942E4B}">
                <a14:imgProps xmlns:a14="http://schemas.microsoft.com/office/drawing/2010/main">
                  <a14:imgLayer r:embed="rId3">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656823" y="1249251"/>
            <a:ext cx="10907019" cy="5048039"/>
          </a:xfrm>
        </p:spPr>
      </p:pic>
      <p:sp>
        <p:nvSpPr>
          <p:cNvPr id="4" name="Slide Number Placeholder 3"/>
          <p:cNvSpPr>
            <a:spLocks noGrp="1"/>
          </p:cNvSpPr>
          <p:nvPr>
            <p:ph type="sldNum" sz="quarter" idx="12"/>
          </p:nvPr>
        </p:nvSpPr>
        <p:spPr/>
        <p:txBody>
          <a:bodyPr/>
          <a:lstStyle/>
          <a:p>
            <a:fld id="{063E8C10-58A3-406C-AA17-CBB87D7D6557}" type="slidenum">
              <a:rPr lang="en-US" smtClean="0"/>
              <a:t>8</a:t>
            </a:fld>
            <a:endParaRPr lang="en-US"/>
          </a:p>
        </p:txBody>
      </p:sp>
    </p:spTree>
    <p:extLst>
      <p:ext uri="{BB962C8B-B14F-4D97-AF65-F5344CB8AC3E}">
        <p14:creationId xmlns:p14="http://schemas.microsoft.com/office/powerpoint/2010/main" val="3983404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cs typeface="B Nazanin" panose="00000400000000000000" pitchFamily="2" charset="-78"/>
              </a:rPr>
              <a:t>آشنایی با برنامه نویسی در </a:t>
            </a:r>
            <a:r>
              <a:rPr lang="en-US" sz="3200" dirty="0">
                <a:latin typeface="Times New Roman" panose="02020603050405020304" pitchFamily="18" charset="0"/>
                <a:cs typeface="Times New Roman" panose="02020603050405020304" pitchFamily="18" charset="0"/>
              </a:rPr>
              <a:t>SAS</a:t>
            </a:r>
            <a:endParaRPr lang="en-US" dirty="0"/>
          </a:p>
        </p:txBody>
      </p:sp>
      <p:sp>
        <p:nvSpPr>
          <p:cNvPr id="3" name="Content Placeholder 2"/>
          <p:cNvSpPr>
            <a:spLocks noGrp="1"/>
          </p:cNvSpPr>
          <p:nvPr>
            <p:ph idx="1"/>
          </p:nvPr>
        </p:nvSpPr>
        <p:spPr>
          <a:xfrm>
            <a:off x="489398" y="2395470"/>
            <a:ext cx="10934164" cy="3799268"/>
          </a:xfrm>
        </p:spPr>
        <p:txBody>
          <a:bodyPr>
            <a:normAutofit/>
          </a:bodyPr>
          <a:lstStyle/>
          <a:p>
            <a:pPr algn="r" rtl="1"/>
            <a:r>
              <a:rPr lang="en-US" sz="2400" dirty="0" smtClean="0">
                <a:latin typeface="Times New Roman" panose="02020603050405020304" pitchFamily="18" charset="0"/>
                <a:cs typeface="Times New Roman" panose="02020603050405020304" pitchFamily="18" charset="0"/>
              </a:rPr>
              <a:t>Data step</a:t>
            </a:r>
            <a:r>
              <a:rPr lang="fa-IR" sz="2400" dirty="0" smtClean="0">
                <a:latin typeface="Times New Roman" panose="02020603050405020304" pitchFamily="18" charset="0"/>
                <a:cs typeface="Times New Roman" panose="02020603050405020304" pitchFamily="18" charset="0"/>
              </a:rPr>
              <a:t> </a:t>
            </a:r>
            <a:r>
              <a:rPr lang="fa-IR" sz="2400" dirty="0" smtClean="0">
                <a:latin typeface="Times New Roman" panose="02020603050405020304" pitchFamily="18" charset="0"/>
                <a:cs typeface="B Nazanin" panose="00000400000000000000" pitchFamily="2" charset="-78"/>
              </a:rPr>
              <a:t>قسمتی از برنامه هست که داده ها را به </a:t>
            </a:r>
            <a:r>
              <a:rPr lang="en-US" sz="2400" dirty="0" smtClean="0">
                <a:latin typeface="Times New Roman" panose="02020603050405020304" pitchFamily="18" charset="0"/>
                <a:cs typeface="B Nazanin" panose="00000400000000000000" pitchFamily="2" charset="-78"/>
              </a:rPr>
              <a:t>SAS</a:t>
            </a:r>
            <a:r>
              <a:rPr lang="fa-IR" sz="2400" dirty="0" smtClean="0">
                <a:latin typeface="Times New Roman" panose="02020603050405020304" pitchFamily="18" charset="0"/>
                <a:cs typeface="B Nazanin" panose="00000400000000000000" pitchFamily="2" charset="-78"/>
              </a:rPr>
              <a:t> معرفی می کند و با </a:t>
            </a:r>
            <a:r>
              <a:rPr lang="en-US" sz="2400" dirty="0" smtClean="0">
                <a:latin typeface="Times New Roman" panose="02020603050405020304" pitchFamily="18" charset="0"/>
                <a:cs typeface="B Nazanin" panose="00000400000000000000" pitchFamily="2" charset="-78"/>
              </a:rPr>
              <a:t>Data</a:t>
            </a:r>
            <a:r>
              <a:rPr lang="fa-IR" sz="2400" dirty="0" smtClean="0">
                <a:latin typeface="Times New Roman" panose="02020603050405020304" pitchFamily="18" charset="0"/>
                <a:cs typeface="B Nazanin" panose="00000400000000000000" pitchFamily="2" charset="-78"/>
              </a:rPr>
              <a:t> آغاز می شود و تا قبل از یک پروگ آنالیز می باشد.</a:t>
            </a:r>
          </a:p>
          <a:p>
            <a:pPr algn="r" rtl="1"/>
            <a:r>
              <a:rPr lang="fa-IR" sz="2400" dirty="0" smtClean="0">
                <a:latin typeface="Times New Roman" panose="02020603050405020304" pitchFamily="18" charset="0"/>
                <a:cs typeface="B Nazanin" panose="00000400000000000000" pitchFamily="2" charset="-78"/>
              </a:rPr>
              <a:t>در اینجا به اجزا مهم این قسمت اشاره می شود:</a:t>
            </a:r>
          </a:p>
          <a:p>
            <a:pPr algn="r"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Input</a:t>
            </a:r>
            <a:r>
              <a:rPr lang="fa-IR" sz="2400" dirty="0" smtClean="0">
                <a:latin typeface="Times New Roman" panose="02020603050405020304" pitchFamily="18" charset="0"/>
                <a:cs typeface="B Nazanin" panose="00000400000000000000" pitchFamily="2" charset="-78"/>
              </a:rPr>
              <a:t>: سر ستون های داده های وارده در قسمت داده را معرفی می کند همچنین می گوید این ستون داده از نوع عددی است یا اسمی. برای تعریف اسمی بودن یک ستون (یک متغیر مستقل) از علامت </a:t>
            </a:r>
            <a:r>
              <a:rPr lang="en-US" sz="2400" dirty="0" smtClean="0">
                <a:latin typeface="Times New Roman" panose="02020603050405020304" pitchFamily="18" charset="0"/>
                <a:cs typeface="B Nazanin" panose="00000400000000000000" pitchFamily="2" charset="-78"/>
              </a:rPr>
              <a:t>$</a:t>
            </a:r>
            <a:r>
              <a:rPr lang="fa-IR" sz="2400" dirty="0" smtClean="0">
                <a:latin typeface="Times New Roman" panose="02020603050405020304" pitchFamily="18" charset="0"/>
                <a:cs typeface="B Nazanin" panose="00000400000000000000" pitchFamily="2" charset="-78"/>
              </a:rPr>
              <a:t> روبروی آن استفاده می شود. همچنین اینجا مشخص می شود داده ها چند ردیفه وارد شده اند یا خیر. برای مشخص کردن چند ردیفه بودن در انتهای این گزاره و قبل از سمی کلون از علامت </a:t>
            </a:r>
            <a:r>
              <a:rPr lang="en-US" sz="2400" dirty="0" smtClean="0">
                <a:latin typeface="Times New Roman" panose="02020603050405020304" pitchFamily="18" charset="0"/>
                <a:cs typeface="B Nazanin" panose="00000400000000000000" pitchFamily="2" charset="-78"/>
              </a:rPr>
              <a:t>@@</a:t>
            </a:r>
            <a:r>
              <a:rPr lang="fa-IR" sz="2400" dirty="0" smtClean="0">
                <a:latin typeface="Times New Roman" panose="02020603050405020304" pitchFamily="18" charset="0"/>
                <a:cs typeface="B Nazanin" panose="00000400000000000000" pitchFamily="2" charset="-78"/>
              </a:rPr>
              <a:t> استفاده می شود.</a:t>
            </a:r>
          </a:p>
          <a:p>
            <a:pPr algn="r" rtl="1">
              <a:buFont typeface="Arial" panose="020B0604020202020204" pitchFamily="34" charset="0"/>
              <a:buChar char="•"/>
            </a:pPr>
            <a:r>
              <a:rPr lang="en-US" sz="2400" dirty="0" smtClean="0">
                <a:latin typeface="Times New Roman" panose="02020603050405020304" pitchFamily="18" charset="0"/>
                <a:cs typeface="B Nazanin" panose="00000400000000000000" pitchFamily="2" charset="-78"/>
              </a:rPr>
              <a:t>Cards</a:t>
            </a:r>
            <a:r>
              <a:rPr lang="fa-IR" sz="2400" dirty="0" smtClean="0">
                <a:latin typeface="Times New Roman" panose="02020603050405020304" pitchFamily="18" charset="0"/>
                <a:cs typeface="B Nazanin" panose="00000400000000000000" pitchFamily="2" charset="-78"/>
              </a:rPr>
              <a:t> یا </a:t>
            </a:r>
            <a:r>
              <a:rPr lang="en-US" sz="2400" dirty="0" err="1" smtClean="0">
                <a:latin typeface="Times New Roman" panose="02020603050405020304" pitchFamily="18" charset="0"/>
                <a:cs typeface="B Nazanin" panose="00000400000000000000" pitchFamily="2" charset="-78"/>
              </a:rPr>
              <a:t>datalines</a:t>
            </a:r>
            <a:r>
              <a:rPr lang="fa-IR" sz="2400" dirty="0" smtClean="0">
                <a:latin typeface="Times New Roman" panose="02020603050405020304" pitchFamily="18" charset="0"/>
                <a:cs typeface="B Nazanin" panose="00000400000000000000" pitchFamily="2" charset="-78"/>
              </a:rPr>
              <a:t>: قسمت ورود داده می باشد و بعد از این دستور باید داده ها وارد شده و در انتهای داده ها سمی کلون زد.</a:t>
            </a:r>
          </a:p>
        </p:txBody>
      </p:sp>
      <p:sp>
        <p:nvSpPr>
          <p:cNvPr id="4" name="Slide Number Placeholder 3"/>
          <p:cNvSpPr>
            <a:spLocks noGrp="1"/>
          </p:cNvSpPr>
          <p:nvPr>
            <p:ph type="sldNum" sz="quarter" idx="12"/>
          </p:nvPr>
        </p:nvSpPr>
        <p:spPr/>
        <p:txBody>
          <a:bodyPr/>
          <a:lstStyle/>
          <a:p>
            <a:fld id="{063E8C10-58A3-406C-AA17-CBB87D7D6557}" type="slidenum">
              <a:rPr lang="en-US" smtClean="0"/>
              <a:t>9</a:t>
            </a:fld>
            <a:endParaRPr lang="en-US"/>
          </a:p>
        </p:txBody>
      </p:sp>
    </p:spTree>
    <p:extLst>
      <p:ext uri="{BB962C8B-B14F-4D97-AF65-F5344CB8AC3E}">
        <p14:creationId xmlns:p14="http://schemas.microsoft.com/office/powerpoint/2010/main" val="3938354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571</TotalTime>
  <Words>1359</Words>
  <Application>Microsoft Office PowerPoint</Application>
  <PresentationFormat>Widescreen</PresentationFormat>
  <Paragraphs>70</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B Nazanin</vt:lpstr>
      <vt:lpstr>Calibri</vt:lpstr>
      <vt:lpstr>Century Gothic</vt:lpstr>
      <vt:lpstr>Times New Roman</vt:lpstr>
      <vt:lpstr>Wingdings</vt:lpstr>
      <vt:lpstr>Wingdings 3</vt:lpstr>
      <vt:lpstr>Ion Boardroom</vt:lpstr>
      <vt:lpstr> بسمه تعالی  کاربرد کامپیوتر در تجزیه های آماری  جلسه دوم : آشنایی مقدماتی با SAS </vt:lpstr>
      <vt:lpstr>آشنایی با محیط SAS</vt:lpstr>
      <vt:lpstr>آشنایی با محیط SAS</vt:lpstr>
      <vt:lpstr>آشنایی با محیط SAS</vt:lpstr>
      <vt:lpstr>آشنایی با محیط SAS</vt:lpstr>
      <vt:lpstr>آشنایی با برنامه نویسی در SAS</vt:lpstr>
      <vt:lpstr>آشنایی با برنامه نویسی در SAS</vt:lpstr>
      <vt:lpstr>PowerPoint Presentation</vt:lpstr>
      <vt:lpstr>آشنایی با برنامه نویسی در SAS</vt:lpstr>
      <vt:lpstr>آشنایی با برنامه نویسی در SAS</vt:lpstr>
      <vt:lpstr>آشنایی با برنامه نویسی در SAS</vt:lpstr>
      <vt:lpstr>آشنایی با برنامه نویسی در SAS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بسمه تعالی  کاربرد کامپیوتر در تجزیه های آماری  جلسه دوم: آماره های توصیفی</dc:title>
  <dc:creator>Mehran</dc:creator>
  <cp:lastModifiedBy>Mehran</cp:lastModifiedBy>
  <cp:revision>34</cp:revision>
  <dcterms:created xsi:type="dcterms:W3CDTF">2019-01-21T08:32:34Z</dcterms:created>
  <dcterms:modified xsi:type="dcterms:W3CDTF">2019-02-22T22:17:27Z</dcterms:modified>
</cp:coreProperties>
</file>