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97" r:id="rId14"/>
    <p:sldId id="269" r:id="rId15"/>
    <p:sldId id="268" r:id="rId16"/>
    <p:sldId id="270" r:id="rId17"/>
    <p:sldId id="271" r:id="rId18"/>
    <p:sldId id="272" r:id="rId19"/>
    <p:sldId id="273" r:id="rId20"/>
    <p:sldId id="274" r:id="rId21"/>
    <p:sldId id="275" r:id="rId22"/>
    <p:sldId id="277" r:id="rId23"/>
    <p:sldId id="283" r:id="rId24"/>
    <p:sldId id="285" r:id="rId25"/>
    <p:sldId id="286" r:id="rId26"/>
    <p:sldId id="284" r:id="rId27"/>
    <p:sldId id="287" r:id="rId28"/>
    <p:sldId id="288" r:id="rId29"/>
    <p:sldId id="289" r:id="rId30"/>
    <p:sldId id="290" r:id="rId31"/>
    <p:sldId id="291" r:id="rId32"/>
    <p:sldId id="292" r:id="rId33"/>
    <p:sldId id="293" r:id="rId34"/>
    <p:sldId id="294" r:id="rId35"/>
    <p:sldId id="278" r:id="rId36"/>
    <p:sldId id="279" r:id="rId37"/>
    <p:sldId id="280" r:id="rId38"/>
    <p:sldId id="295" r:id="rId39"/>
    <p:sldId id="29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3FE12-3EE1-4AB8-910B-39C74C634E7E}" type="datetimeFigureOut">
              <a:rPr lang="en-US" smtClean="0"/>
              <a:t>5/24/2025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E649D-AFF0-4507-A1E5-B84DAAE5FCEE}" type="slidenum">
              <a:rPr lang="en-US" smtClean="0"/>
              <a:t>‹#›</a:t>
            </a:fld>
            <a:endParaRPr lang="en-US"/>
          </a:p>
        </p:txBody>
      </p:sp>
    </p:spTree>
    <p:extLst>
      <p:ext uri="{BB962C8B-B14F-4D97-AF65-F5344CB8AC3E}">
        <p14:creationId xmlns:p14="http://schemas.microsoft.com/office/powerpoint/2010/main" val="34640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79892-312A-40F1-8D2A-6DC9F026B48E}" type="slidenum">
              <a:rPr lang="en-US" altLang="en-US"/>
              <a:pPr/>
              <a:t>23</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8069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A8173-07B8-4797-AE4A-BC970CA43446}" type="slidenum">
              <a:rPr lang="en-US" altLang="en-US"/>
              <a:pPr/>
              <a:t>26</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93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121198"/>
            <a:ext cx="7766936" cy="1646302"/>
          </a:xfrm>
        </p:spPr>
        <p:txBody>
          <a:bodyPr/>
          <a:lstStyle/>
          <a:p>
            <a:pPr algn="ctr"/>
            <a:r>
              <a:rPr lang="en-US" b="1" dirty="0" smtClean="0"/>
              <a:t>photosynthesis</a:t>
            </a:r>
            <a:endParaRPr lang="en-US" dirty="0"/>
          </a:p>
        </p:txBody>
      </p:sp>
      <p:sp>
        <p:nvSpPr>
          <p:cNvPr id="3" name="Subtitle 2"/>
          <p:cNvSpPr>
            <a:spLocks noGrp="1"/>
          </p:cNvSpPr>
          <p:nvPr>
            <p:ph type="subTitle" idx="1"/>
          </p:nvPr>
        </p:nvSpPr>
        <p:spPr/>
        <p:txBody>
          <a:bodyPr/>
          <a:lstStyle/>
          <a:p>
            <a:pPr algn="ctr"/>
            <a:r>
              <a:rPr lang="en-US" dirty="0" smtClean="0"/>
              <a:t>Part 3</a:t>
            </a:r>
            <a:endParaRPr lang="en-US" dirty="0"/>
          </a:p>
        </p:txBody>
      </p:sp>
    </p:spTree>
    <p:extLst>
      <p:ext uri="{BB962C8B-B14F-4D97-AF65-F5344CB8AC3E}">
        <p14:creationId xmlns:p14="http://schemas.microsoft.com/office/powerpoint/2010/main" val="56450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358305" y="1571021"/>
            <a:ext cx="5234725" cy="1177813"/>
          </a:xfrm>
          <a:prstGeom prst="snip2DiagRect">
            <a:avLst/>
          </a:prstGeom>
          <a:solidFill>
            <a:srgbClr val="FFFFFF">
              <a:shade val="85000"/>
            </a:srgbClr>
          </a:solidFill>
          <a:ln w="8890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2021982" y="3324201"/>
            <a:ext cx="6175093" cy="1325072"/>
          </a:xfrm>
          <a:prstGeom prst="snip2DiagRect">
            <a:avLst/>
          </a:prstGeom>
          <a:solidFill>
            <a:srgbClr val="FFFFFF">
              <a:shade val="85000"/>
            </a:srgbClr>
          </a:solidFill>
          <a:ln w="8890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1229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Three different types of </a:t>
            </a:r>
            <a:r>
              <a:rPr lang="en-US" sz="2800" dirty="0" smtClean="0"/>
              <a:t>C4 photosynthesis </a:t>
            </a:r>
            <a:r>
              <a:rPr lang="en-US" sz="2800" dirty="0"/>
              <a:t>are known</a:t>
            </a:r>
          </a:p>
        </p:txBody>
      </p:sp>
      <p:sp>
        <p:nvSpPr>
          <p:cNvPr id="3" name="Content Placeholder 2"/>
          <p:cNvSpPr>
            <a:spLocks noGrp="1"/>
          </p:cNvSpPr>
          <p:nvPr>
            <p:ph idx="1"/>
          </p:nvPr>
        </p:nvSpPr>
        <p:spPr/>
        <p:txBody>
          <a:bodyPr/>
          <a:lstStyle/>
          <a:p>
            <a:pPr marL="0" indent="0" algn="just">
              <a:buNone/>
            </a:pPr>
            <a:r>
              <a:rPr lang="en-US" dirty="0"/>
              <a:t>Three types of C4 photosynthesis are known, differing both </a:t>
            </a:r>
            <a:r>
              <a:rPr lang="en-US" dirty="0" smtClean="0"/>
              <a:t>in the </a:t>
            </a:r>
            <a:r>
              <a:rPr lang="en-US" dirty="0"/>
              <a:t>four‐carbon acids transported between mesophyll </a:t>
            </a:r>
            <a:r>
              <a:rPr lang="en-US" dirty="0" smtClean="0"/>
              <a:t>and bundle </a:t>
            </a:r>
            <a:r>
              <a:rPr lang="en-US" dirty="0"/>
              <a:t>sheath cells, and the mechanism of </a:t>
            </a:r>
            <a:r>
              <a:rPr lang="en-US" dirty="0" smtClean="0"/>
              <a:t>decarboxylation in </a:t>
            </a:r>
            <a:r>
              <a:rPr lang="en-US" dirty="0"/>
              <a:t>the bundle sheath cells (</a:t>
            </a:r>
            <a:r>
              <a:rPr lang="en-US" dirty="0" smtClean="0"/>
              <a:t>Table).</a:t>
            </a:r>
            <a:endParaRPr lang="en-US" dirty="0"/>
          </a:p>
        </p:txBody>
      </p:sp>
      <p:pic>
        <p:nvPicPr>
          <p:cNvPr id="4" name="Picture 3"/>
          <p:cNvPicPr>
            <a:picLocks noChangeAspect="1"/>
          </p:cNvPicPr>
          <p:nvPr/>
        </p:nvPicPr>
        <p:blipFill>
          <a:blip r:embed="rId2"/>
          <a:stretch>
            <a:fillRect/>
          </a:stretch>
        </p:blipFill>
        <p:spPr>
          <a:xfrm>
            <a:off x="179164" y="3287198"/>
            <a:ext cx="10803723" cy="2573860"/>
          </a:xfrm>
          <a:prstGeom prst="rect">
            <a:avLst/>
          </a:prstGeom>
        </p:spPr>
      </p:pic>
    </p:spTree>
    <p:extLst>
      <p:ext uri="{BB962C8B-B14F-4D97-AF65-F5344CB8AC3E}">
        <p14:creationId xmlns:p14="http://schemas.microsoft.com/office/powerpoint/2010/main" val="643957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1719"/>
            <a:ext cx="8596668" cy="1320800"/>
          </a:xfrm>
        </p:spPr>
        <p:txBody>
          <a:bodyPr>
            <a:normAutofit/>
          </a:bodyPr>
          <a:lstStyle/>
          <a:p>
            <a:pPr algn="ctr"/>
            <a:r>
              <a:rPr lang="en-US" sz="3200" dirty="0"/>
              <a:t>The C3 and C4 pathways </a:t>
            </a:r>
            <a:r>
              <a:rPr lang="en-US" sz="3200" dirty="0" smtClean="0"/>
              <a:t>have different </a:t>
            </a:r>
            <a:r>
              <a:rPr lang="en-US" sz="3200" dirty="0"/>
              <a:t>energy costs</a:t>
            </a:r>
          </a:p>
        </p:txBody>
      </p:sp>
      <p:sp>
        <p:nvSpPr>
          <p:cNvPr id="3" name="Content Placeholder 2"/>
          <p:cNvSpPr>
            <a:spLocks noGrp="1"/>
          </p:cNvSpPr>
          <p:nvPr>
            <p:ph idx="1"/>
          </p:nvPr>
        </p:nvSpPr>
        <p:spPr>
          <a:xfrm>
            <a:off x="574303" y="1492519"/>
            <a:ext cx="8596668" cy="5243132"/>
          </a:xfrm>
        </p:spPr>
        <p:txBody>
          <a:bodyPr>
            <a:normAutofit fontScale="92500" lnSpcReduction="20000"/>
          </a:bodyPr>
          <a:lstStyle/>
          <a:p>
            <a:pPr algn="just"/>
            <a:r>
              <a:rPr lang="en-US" dirty="0">
                <a:solidFill>
                  <a:schemeClr val="accent2">
                    <a:lumMod val="50000"/>
                  </a:schemeClr>
                </a:solidFill>
              </a:rPr>
              <a:t>In C3 plants, the Calvin–Benson cycle consumes nine ATP </a:t>
            </a:r>
            <a:r>
              <a:rPr lang="en-US" dirty="0" smtClean="0">
                <a:solidFill>
                  <a:schemeClr val="accent2">
                    <a:lumMod val="50000"/>
                  </a:schemeClr>
                </a:solidFill>
              </a:rPr>
              <a:t>and six </a:t>
            </a:r>
            <a:r>
              <a:rPr lang="en-US" dirty="0">
                <a:solidFill>
                  <a:schemeClr val="accent2">
                    <a:lumMod val="50000"/>
                  </a:schemeClr>
                </a:solidFill>
              </a:rPr>
              <a:t>NADPH to assimilate three molecules of CO2 into </a:t>
            </a:r>
            <a:r>
              <a:rPr lang="en-US" dirty="0" smtClean="0">
                <a:solidFill>
                  <a:schemeClr val="accent2">
                    <a:lumMod val="50000"/>
                  </a:schemeClr>
                </a:solidFill>
              </a:rPr>
              <a:t>triose phosphate </a:t>
            </a:r>
            <a:r>
              <a:rPr lang="en-US" dirty="0">
                <a:solidFill>
                  <a:schemeClr val="accent2">
                    <a:lumMod val="50000"/>
                  </a:schemeClr>
                </a:solidFill>
              </a:rPr>
              <a:t>(3 ATP : 2 NADPH : 1 CO2</a:t>
            </a:r>
            <a:r>
              <a:rPr lang="en-US" dirty="0" smtClean="0">
                <a:solidFill>
                  <a:schemeClr val="accent2">
                    <a:lumMod val="50000"/>
                  </a:schemeClr>
                </a:solidFill>
              </a:rPr>
              <a:t>).</a:t>
            </a:r>
          </a:p>
          <a:p>
            <a:pPr algn="just"/>
            <a:endParaRPr lang="en-US" dirty="0" smtClean="0">
              <a:solidFill>
                <a:schemeClr val="accent2">
                  <a:lumMod val="50000"/>
                </a:schemeClr>
              </a:solidFill>
            </a:endParaRPr>
          </a:p>
          <a:p>
            <a:pPr algn="just"/>
            <a:r>
              <a:rPr lang="en-US" dirty="0" smtClean="0">
                <a:solidFill>
                  <a:schemeClr val="accent3">
                    <a:lumMod val="40000"/>
                    <a:lumOff val="60000"/>
                  </a:schemeClr>
                </a:solidFill>
              </a:rPr>
              <a:t> </a:t>
            </a:r>
            <a:r>
              <a:rPr lang="en-US" dirty="0">
                <a:solidFill>
                  <a:schemeClr val="accent3">
                    <a:lumMod val="50000"/>
                  </a:schemeClr>
                </a:solidFill>
              </a:rPr>
              <a:t>In C4 </a:t>
            </a:r>
            <a:r>
              <a:rPr lang="en-US" dirty="0" smtClean="0">
                <a:solidFill>
                  <a:schemeClr val="accent3">
                    <a:lumMod val="50000"/>
                  </a:schemeClr>
                </a:solidFill>
              </a:rPr>
              <a:t>photosynthesis, continuous </a:t>
            </a:r>
            <a:r>
              <a:rPr lang="en-US" dirty="0">
                <a:solidFill>
                  <a:schemeClr val="accent3">
                    <a:lumMod val="50000"/>
                  </a:schemeClr>
                </a:solidFill>
              </a:rPr>
              <a:t>operation of the C4/C3 shuttle requires </a:t>
            </a:r>
            <a:r>
              <a:rPr lang="en-US" dirty="0" smtClean="0">
                <a:solidFill>
                  <a:schemeClr val="accent3">
                    <a:lumMod val="50000"/>
                  </a:schemeClr>
                </a:solidFill>
              </a:rPr>
              <a:t>restitution of </a:t>
            </a:r>
            <a:r>
              <a:rPr lang="en-US" dirty="0">
                <a:solidFill>
                  <a:schemeClr val="accent3">
                    <a:lumMod val="50000"/>
                  </a:schemeClr>
                </a:solidFill>
              </a:rPr>
              <a:t>PEP in mesophyll cells, which consumes two </a:t>
            </a:r>
            <a:r>
              <a:rPr lang="en-US" dirty="0" smtClean="0">
                <a:solidFill>
                  <a:schemeClr val="accent3">
                    <a:lumMod val="50000"/>
                  </a:schemeClr>
                </a:solidFill>
              </a:rPr>
              <a:t>additional molecules </a:t>
            </a:r>
            <a:r>
              <a:rPr lang="en-US" dirty="0">
                <a:solidFill>
                  <a:schemeClr val="accent3">
                    <a:lumMod val="50000"/>
                  </a:schemeClr>
                </a:solidFill>
              </a:rPr>
              <a:t>of ATP in the successive reactions catalyzed </a:t>
            </a:r>
            <a:r>
              <a:rPr lang="en-US" dirty="0" smtClean="0">
                <a:solidFill>
                  <a:schemeClr val="accent3">
                    <a:lumMod val="50000"/>
                  </a:schemeClr>
                </a:solidFill>
              </a:rPr>
              <a:t>by PPDK </a:t>
            </a:r>
            <a:r>
              <a:rPr lang="en-US" dirty="0">
                <a:solidFill>
                  <a:schemeClr val="accent3">
                    <a:lumMod val="50000"/>
                  </a:schemeClr>
                </a:solidFill>
              </a:rPr>
              <a:t>and adenylate kinase (AMP + ATP → 2 ADP</a:t>
            </a:r>
            <a:r>
              <a:rPr lang="en-US" dirty="0" smtClean="0">
                <a:solidFill>
                  <a:schemeClr val="accent3">
                    <a:lumMod val="50000"/>
                  </a:schemeClr>
                </a:solidFill>
              </a:rPr>
              <a:t>).</a:t>
            </a:r>
          </a:p>
          <a:p>
            <a:pPr algn="just"/>
            <a:endParaRPr lang="en-US" dirty="0" smtClean="0"/>
          </a:p>
          <a:p>
            <a:pPr algn="just"/>
            <a:r>
              <a:rPr lang="en-US" dirty="0" smtClean="0"/>
              <a:t> </a:t>
            </a:r>
            <a:r>
              <a:rPr lang="en-US" dirty="0">
                <a:solidFill>
                  <a:schemeClr val="accent3">
                    <a:lumMod val="75000"/>
                  </a:schemeClr>
                </a:solidFill>
              </a:rPr>
              <a:t>Thus, </a:t>
            </a:r>
            <a:r>
              <a:rPr lang="en-US" dirty="0" smtClean="0">
                <a:solidFill>
                  <a:schemeClr val="accent3">
                    <a:lumMod val="75000"/>
                  </a:schemeClr>
                </a:solidFill>
              </a:rPr>
              <a:t>at least </a:t>
            </a:r>
            <a:r>
              <a:rPr lang="en-US" dirty="0">
                <a:solidFill>
                  <a:schemeClr val="accent3">
                    <a:lumMod val="75000"/>
                  </a:schemeClr>
                </a:solidFill>
              </a:rPr>
              <a:t>five molecules of ATP and two molecules of </a:t>
            </a:r>
            <a:r>
              <a:rPr lang="en-US" dirty="0" smtClean="0">
                <a:solidFill>
                  <a:schemeClr val="accent3">
                    <a:lumMod val="75000"/>
                  </a:schemeClr>
                </a:solidFill>
              </a:rPr>
              <a:t>NADPH are </a:t>
            </a:r>
            <a:r>
              <a:rPr lang="en-US" dirty="0">
                <a:solidFill>
                  <a:schemeClr val="accent3">
                    <a:lumMod val="75000"/>
                  </a:schemeClr>
                </a:solidFill>
              </a:rPr>
              <a:t>needed for assimilation of one molecule of CO2 (5 ATP </a:t>
            </a:r>
            <a:r>
              <a:rPr lang="en-US" dirty="0" smtClean="0">
                <a:solidFill>
                  <a:schemeClr val="accent3">
                    <a:lumMod val="75000"/>
                  </a:schemeClr>
                </a:solidFill>
              </a:rPr>
              <a:t>: 2 </a:t>
            </a:r>
            <a:r>
              <a:rPr lang="en-US" dirty="0">
                <a:solidFill>
                  <a:schemeClr val="accent3">
                    <a:lumMod val="75000"/>
                  </a:schemeClr>
                </a:solidFill>
              </a:rPr>
              <a:t>NADPH : 1 CO2</a:t>
            </a:r>
            <a:r>
              <a:rPr lang="en-US" dirty="0" smtClean="0">
                <a:solidFill>
                  <a:schemeClr val="accent3">
                    <a:lumMod val="75000"/>
                  </a:schemeClr>
                </a:solidFill>
              </a:rPr>
              <a:t>).</a:t>
            </a:r>
          </a:p>
          <a:p>
            <a:pPr algn="just"/>
            <a:endParaRPr lang="en-US" dirty="0">
              <a:solidFill>
                <a:schemeClr val="accent1">
                  <a:lumMod val="40000"/>
                  <a:lumOff val="60000"/>
                </a:schemeClr>
              </a:solidFill>
            </a:endParaRPr>
          </a:p>
          <a:p>
            <a:pPr algn="just"/>
            <a:r>
              <a:rPr lang="en-US" dirty="0">
                <a:solidFill>
                  <a:schemeClr val="tx2">
                    <a:lumMod val="75000"/>
                  </a:schemeClr>
                </a:solidFill>
              </a:rPr>
              <a:t>C4 photosynthesis evolved to minimize </a:t>
            </a:r>
            <a:r>
              <a:rPr lang="en-US" dirty="0" smtClean="0">
                <a:solidFill>
                  <a:schemeClr val="tx2">
                    <a:lumMod val="75000"/>
                  </a:schemeClr>
                </a:solidFill>
              </a:rPr>
              <a:t>energetically wasteful </a:t>
            </a:r>
            <a:r>
              <a:rPr lang="en-US" dirty="0">
                <a:solidFill>
                  <a:schemeClr val="tx2">
                    <a:lumMod val="75000"/>
                  </a:schemeClr>
                </a:solidFill>
              </a:rPr>
              <a:t>photorespiration; however, avoidance of </a:t>
            </a:r>
            <a:r>
              <a:rPr lang="en-US" dirty="0" smtClean="0">
                <a:solidFill>
                  <a:schemeClr val="tx2">
                    <a:lumMod val="75000"/>
                  </a:schemeClr>
                </a:solidFill>
              </a:rPr>
              <a:t>photorespiration came </a:t>
            </a:r>
            <a:r>
              <a:rPr lang="en-US" dirty="0">
                <a:solidFill>
                  <a:schemeClr val="tx2">
                    <a:lumMod val="75000"/>
                  </a:schemeClr>
                </a:solidFill>
              </a:rPr>
              <a:t>with a penalty for photosynthetic efficiency</a:t>
            </a:r>
            <a:r>
              <a:rPr lang="en-US" dirty="0" smtClean="0">
                <a:solidFill>
                  <a:schemeClr val="tx2">
                    <a:lumMod val="75000"/>
                  </a:schemeClr>
                </a:solidFill>
              </a:rPr>
              <a:t>.</a:t>
            </a:r>
          </a:p>
          <a:p>
            <a:pPr algn="just"/>
            <a:endParaRPr lang="en-US" dirty="0">
              <a:solidFill>
                <a:schemeClr val="accent1">
                  <a:lumMod val="40000"/>
                  <a:lumOff val="60000"/>
                </a:schemeClr>
              </a:solidFill>
            </a:endParaRPr>
          </a:p>
          <a:p>
            <a:pPr algn="just"/>
            <a:r>
              <a:rPr lang="en-US" dirty="0">
                <a:solidFill>
                  <a:schemeClr val="accent5">
                    <a:lumMod val="50000"/>
                  </a:schemeClr>
                </a:solidFill>
              </a:rPr>
              <a:t>In keeping with an increased metabolic flux across </a:t>
            </a:r>
            <a:r>
              <a:rPr lang="en-US" dirty="0" smtClean="0">
                <a:solidFill>
                  <a:schemeClr val="accent5">
                    <a:lumMod val="50000"/>
                  </a:schemeClr>
                </a:solidFill>
              </a:rPr>
              <a:t>the envelope </a:t>
            </a:r>
            <a:r>
              <a:rPr lang="en-US" dirty="0">
                <a:solidFill>
                  <a:schemeClr val="accent5">
                    <a:lumMod val="50000"/>
                  </a:schemeClr>
                </a:solidFill>
              </a:rPr>
              <a:t>membranes of C4 chloroplasts, </a:t>
            </a:r>
            <a:r>
              <a:rPr lang="en-US" dirty="0" smtClean="0">
                <a:solidFill>
                  <a:schemeClr val="accent5">
                    <a:lumMod val="50000"/>
                  </a:schemeClr>
                </a:solidFill>
              </a:rPr>
              <a:t>substrate‐specific transporters </a:t>
            </a:r>
            <a:r>
              <a:rPr lang="en-US" dirty="0">
                <a:solidFill>
                  <a:schemeClr val="accent5">
                    <a:lumMod val="50000"/>
                  </a:schemeClr>
                </a:solidFill>
              </a:rPr>
              <a:t>of these membranes are more abundant in </a:t>
            </a:r>
            <a:r>
              <a:rPr lang="en-US" dirty="0" smtClean="0">
                <a:solidFill>
                  <a:schemeClr val="accent5">
                    <a:lumMod val="50000"/>
                  </a:schemeClr>
                </a:solidFill>
              </a:rPr>
              <a:t>C4 than </a:t>
            </a:r>
            <a:r>
              <a:rPr lang="en-US" dirty="0">
                <a:solidFill>
                  <a:schemeClr val="accent5">
                    <a:lumMod val="50000"/>
                  </a:schemeClr>
                </a:solidFill>
              </a:rPr>
              <a:t>in C3 plants.</a:t>
            </a:r>
          </a:p>
        </p:txBody>
      </p:sp>
    </p:spTree>
    <p:extLst>
      <p:ext uri="{BB962C8B-B14F-4D97-AF65-F5344CB8AC3E}">
        <p14:creationId xmlns:p14="http://schemas.microsoft.com/office/powerpoint/2010/main" val="400567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366" y="403538"/>
            <a:ext cx="8404876" cy="5636654"/>
          </a:xfrm>
        </p:spPr>
      </p:pic>
    </p:spTree>
    <p:extLst>
      <p:ext uri="{BB962C8B-B14F-4D97-AF65-F5344CB8AC3E}">
        <p14:creationId xmlns:p14="http://schemas.microsoft.com/office/powerpoint/2010/main" val="186448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90600"/>
            <a:ext cx="7620000" cy="5867400"/>
          </a:xfrm>
          <a:prstGeom prst="rect">
            <a:avLst/>
          </a:prstGeom>
        </p:spPr>
      </p:pic>
      <p:sp>
        <p:nvSpPr>
          <p:cNvPr id="6" name="Rectangle 5"/>
          <p:cNvSpPr/>
          <p:nvPr/>
        </p:nvSpPr>
        <p:spPr>
          <a:xfrm>
            <a:off x="0" y="5537368"/>
            <a:ext cx="697627" cy="369332"/>
          </a:xfrm>
          <a:prstGeom prst="rect">
            <a:avLst/>
          </a:prstGeom>
        </p:spPr>
        <p:txBody>
          <a:bodyPr wrap="none">
            <a:spAutoFit/>
          </a:bodyPr>
          <a:lstStyle/>
          <a:p>
            <a:pPr algn="just"/>
            <a:r>
              <a:rPr lang="en-US" dirty="0">
                <a:latin typeface="MinionPro-Regular"/>
              </a:rPr>
              <a:t>p372</a:t>
            </a:r>
            <a:endParaRPr lang="en-US" dirty="0"/>
          </a:p>
        </p:txBody>
      </p:sp>
    </p:spTree>
    <p:extLst>
      <p:ext uri="{BB962C8B-B14F-4D97-AF65-F5344CB8AC3E}">
        <p14:creationId xmlns:p14="http://schemas.microsoft.com/office/powerpoint/2010/main" val="4214521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59855"/>
            <a:ext cx="8596668" cy="5281508"/>
          </a:xfrm>
        </p:spPr>
        <p:txBody>
          <a:bodyPr>
            <a:normAutofit/>
          </a:bodyPr>
          <a:lstStyle/>
          <a:p>
            <a:pPr marL="0" indent="0" algn="ctr">
              <a:buNone/>
            </a:pPr>
            <a:r>
              <a:rPr lang="en-US" sz="2800" b="1" dirty="0"/>
              <a:t>Critical enzymes of the C4 </a:t>
            </a:r>
            <a:r>
              <a:rPr lang="en-US" sz="2800" b="1" dirty="0" smtClean="0"/>
              <a:t>pathway are </a:t>
            </a:r>
            <a:r>
              <a:rPr lang="en-US" sz="2800" b="1" dirty="0"/>
              <a:t>also regulated by light</a:t>
            </a:r>
          </a:p>
        </p:txBody>
      </p:sp>
      <p:sp>
        <p:nvSpPr>
          <p:cNvPr id="4" name="Rectangle 3"/>
          <p:cNvSpPr/>
          <p:nvPr/>
        </p:nvSpPr>
        <p:spPr>
          <a:xfrm>
            <a:off x="1927668" y="2523446"/>
            <a:ext cx="6096000" cy="1754326"/>
          </a:xfrm>
          <a:prstGeom prst="rect">
            <a:avLst/>
          </a:prstGeom>
        </p:spPr>
        <p:txBody>
          <a:bodyPr>
            <a:spAutoFit/>
          </a:bodyPr>
          <a:lstStyle/>
          <a:p>
            <a:pPr algn="just"/>
            <a:r>
              <a:rPr lang="en-US" dirty="0">
                <a:latin typeface="MinionPro-Regular"/>
              </a:rPr>
              <a:t>Light‐mediated regulation of enzymes coordinates the </a:t>
            </a:r>
            <a:r>
              <a:rPr lang="en-US" dirty="0" smtClean="0">
                <a:latin typeface="MinionPro-Regular"/>
              </a:rPr>
              <a:t>activities of </a:t>
            </a:r>
            <a:r>
              <a:rPr lang="en-US" dirty="0">
                <a:latin typeface="MinionPro-Regular"/>
              </a:rPr>
              <a:t>mesophyll and bundle sheath cells to ensure </a:t>
            </a:r>
            <a:r>
              <a:rPr lang="en-US" dirty="0" smtClean="0">
                <a:latin typeface="MinionPro-Regular"/>
              </a:rPr>
              <a:t>that four‐carbon </a:t>
            </a:r>
            <a:r>
              <a:rPr lang="en-US" dirty="0">
                <a:latin typeface="MinionPro-Regular"/>
              </a:rPr>
              <a:t>acids are available for CO</a:t>
            </a:r>
            <a:r>
              <a:rPr lang="en-US" sz="800" dirty="0">
                <a:latin typeface="MinionPro-Regular"/>
              </a:rPr>
              <a:t>2 </a:t>
            </a:r>
            <a:r>
              <a:rPr lang="en-US" dirty="0">
                <a:latin typeface="MinionPro-Regular"/>
              </a:rPr>
              <a:t>fixation in </a:t>
            </a:r>
            <a:r>
              <a:rPr lang="en-US" dirty="0" smtClean="0">
                <a:latin typeface="MinionPro-Regular"/>
              </a:rPr>
              <a:t>bundle sheath </a:t>
            </a:r>
            <a:r>
              <a:rPr lang="en-US" dirty="0">
                <a:latin typeface="MinionPro-Regular"/>
              </a:rPr>
              <a:t>cells. In C</a:t>
            </a:r>
            <a:r>
              <a:rPr lang="en-US" sz="800" dirty="0">
                <a:latin typeface="MinionPro-Regular"/>
              </a:rPr>
              <a:t>4 </a:t>
            </a:r>
            <a:r>
              <a:rPr lang="en-US" dirty="0">
                <a:latin typeface="MinionPro-Regular"/>
              </a:rPr>
              <a:t>photosynthesis, regulation of </a:t>
            </a:r>
            <a:r>
              <a:rPr lang="en-US" dirty="0" smtClean="0">
                <a:latin typeface="MinionPro-Regular"/>
              </a:rPr>
              <a:t>Calvin–Benson cycle </a:t>
            </a:r>
            <a:r>
              <a:rPr lang="en-US" dirty="0">
                <a:latin typeface="MinionPro-Regular"/>
              </a:rPr>
              <a:t>enzymes by light is similar to C</a:t>
            </a:r>
            <a:r>
              <a:rPr lang="en-US" sz="800" dirty="0">
                <a:latin typeface="MinionPro-Regular"/>
              </a:rPr>
              <a:t>3 </a:t>
            </a:r>
            <a:r>
              <a:rPr lang="en-US" dirty="0">
                <a:latin typeface="MinionPro-Regular"/>
              </a:rPr>
              <a:t>plants</a:t>
            </a:r>
            <a:r>
              <a:rPr lang="en-US" dirty="0" smtClean="0">
                <a:latin typeface="MinionPro-Regular"/>
              </a:rPr>
              <a:t>. </a:t>
            </a:r>
            <a:endParaRPr lang="en-US" dirty="0"/>
          </a:p>
        </p:txBody>
      </p:sp>
    </p:spTree>
    <p:extLst>
      <p:ext uri="{BB962C8B-B14F-4D97-AF65-F5344CB8AC3E}">
        <p14:creationId xmlns:p14="http://schemas.microsoft.com/office/powerpoint/2010/main" val="263891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78" y="184597"/>
            <a:ext cx="9007579" cy="1320800"/>
          </a:xfrm>
        </p:spPr>
        <p:txBody>
          <a:bodyPr>
            <a:normAutofit fontScale="90000"/>
          </a:bodyPr>
          <a:lstStyle/>
          <a:p>
            <a:pPr algn="just"/>
            <a:r>
              <a:rPr lang="en-US" dirty="0"/>
              <a:t>CAM photosynthesis </a:t>
            </a:r>
            <a:r>
              <a:rPr lang="en-US" dirty="0" smtClean="0"/>
              <a:t>involves the </a:t>
            </a:r>
            <a:r>
              <a:rPr lang="en-US" dirty="0"/>
              <a:t>temporal separation of </a:t>
            </a:r>
            <a:r>
              <a:rPr lang="en-US" dirty="0" smtClean="0"/>
              <a:t>CO2 capture </a:t>
            </a:r>
            <a:r>
              <a:rPr lang="en-US" dirty="0"/>
              <a:t>and carbon fixation</a:t>
            </a:r>
          </a:p>
        </p:txBody>
      </p:sp>
      <p:sp>
        <p:nvSpPr>
          <p:cNvPr id="3" name="Content Placeholder 2"/>
          <p:cNvSpPr>
            <a:spLocks noGrp="1"/>
          </p:cNvSpPr>
          <p:nvPr>
            <p:ph idx="1"/>
          </p:nvPr>
        </p:nvSpPr>
        <p:spPr>
          <a:xfrm>
            <a:off x="677334" y="1854559"/>
            <a:ext cx="8596668" cy="4687910"/>
          </a:xfrm>
        </p:spPr>
        <p:txBody>
          <a:bodyPr>
            <a:normAutofit/>
          </a:bodyPr>
          <a:lstStyle/>
          <a:p>
            <a:pPr algn="just"/>
            <a:r>
              <a:rPr lang="en-US" dirty="0">
                <a:solidFill>
                  <a:srgbClr val="00B0F0"/>
                </a:solidFill>
              </a:rPr>
              <a:t>Another modification of the C3 pathway occurs in </a:t>
            </a:r>
            <a:r>
              <a:rPr lang="en-US" dirty="0" smtClean="0">
                <a:solidFill>
                  <a:srgbClr val="00B0F0"/>
                </a:solidFill>
              </a:rPr>
              <a:t>plants utilizing </a:t>
            </a:r>
            <a:r>
              <a:rPr lang="en-US" dirty="0" err="1" smtClean="0">
                <a:solidFill>
                  <a:srgbClr val="00B0F0"/>
                </a:solidFill>
              </a:rPr>
              <a:t>Crassulacean</a:t>
            </a:r>
            <a:r>
              <a:rPr lang="en-US" dirty="0" smtClean="0">
                <a:solidFill>
                  <a:srgbClr val="00B0F0"/>
                </a:solidFill>
              </a:rPr>
              <a:t> </a:t>
            </a:r>
            <a:r>
              <a:rPr lang="en-US" dirty="0">
                <a:solidFill>
                  <a:srgbClr val="00B0F0"/>
                </a:solidFill>
              </a:rPr>
              <a:t>acid metabolism (CAM). </a:t>
            </a:r>
            <a:endParaRPr lang="en-US" dirty="0" smtClean="0">
              <a:solidFill>
                <a:srgbClr val="00B0F0"/>
              </a:solidFill>
            </a:endParaRPr>
          </a:p>
          <a:p>
            <a:pPr algn="just"/>
            <a:r>
              <a:rPr lang="en-US" dirty="0" smtClean="0">
                <a:solidFill>
                  <a:schemeClr val="tx1"/>
                </a:solidFill>
              </a:rPr>
              <a:t>Named after the </a:t>
            </a:r>
            <a:r>
              <a:rPr lang="en-US" dirty="0" err="1">
                <a:solidFill>
                  <a:schemeClr val="tx1"/>
                </a:solidFill>
              </a:rPr>
              <a:t>Crassulaceae</a:t>
            </a:r>
            <a:r>
              <a:rPr lang="en-US" dirty="0">
                <a:solidFill>
                  <a:schemeClr val="tx1"/>
                </a:solidFill>
              </a:rPr>
              <a:t> family of succulent plants, this pathway </a:t>
            </a:r>
            <a:r>
              <a:rPr lang="en-US" dirty="0" smtClean="0">
                <a:solidFill>
                  <a:schemeClr val="tx1"/>
                </a:solidFill>
              </a:rPr>
              <a:t>has evolved </a:t>
            </a:r>
            <a:r>
              <a:rPr lang="en-US" dirty="0">
                <a:solidFill>
                  <a:schemeClr val="tx1"/>
                </a:solidFill>
              </a:rPr>
              <a:t>mechanisms for maximizing carbon uptake </a:t>
            </a:r>
            <a:r>
              <a:rPr lang="en-US" dirty="0" smtClean="0">
                <a:solidFill>
                  <a:schemeClr val="tx1"/>
                </a:solidFill>
              </a:rPr>
              <a:t>under environmental </a:t>
            </a:r>
            <a:r>
              <a:rPr lang="en-US" dirty="0">
                <a:solidFill>
                  <a:schemeClr val="tx1"/>
                </a:solidFill>
              </a:rPr>
              <a:t>conditions that limit productivity, such </a:t>
            </a:r>
            <a:r>
              <a:rPr lang="en-US" dirty="0" smtClean="0">
                <a:solidFill>
                  <a:schemeClr val="tx1"/>
                </a:solidFill>
              </a:rPr>
              <a:t>as high </a:t>
            </a:r>
            <a:r>
              <a:rPr lang="en-US" dirty="0">
                <a:solidFill>
                  <a:schemeClr val="tx1"/>
                </a:solidFill>
              </a:rPr>
              <a:t>temperature or shortage of water. </a:t>
            </a:r>
            <a:endParaRPr lang="en-US" dirty="0" smtClean="0">
              <a:solidFill>
                <a:schemeClr val="tx1"/>
              </a:solidFill>
            </a:endParaRPr>
          </a:p>
          <a:p>
            <a:pPr algn="just"/>
            <a:r>
              <a:rPr lang="en-US" dirty="0" smtClean="0">
                <a:solidFill>
                  <a:srgbClr val="009900"/>
                </a:solidFill>
              </a:rPr>
              <a:t>Thus</a:t>
            </a:r>
            <a:r>
              <a:rPr lang="en-US" dirty="0">
                <a:solidFill>
                  <a:srgbClr val="009900"/>
                </a:solidFill>
              </a:rPr>
              <a:t>, CAM </a:t>
            </a:r>
            <a:r>
              <a:rPr lang="en-US" dirty="0" smtClean="0">
                <a:solidFill>
                  <a:srgbClr val="009900"/>
                </a:solidFill>
              </a:rPr>
              <a:t>photosynthesis is </a:t>
            </a:r>
            <a:r>
              <a:rPr lang="en-US" dirty="0">
                <a:solidFill>
                  <a:srgbClr val="009900"/>
                </a:solidFill>
              </a:rPr>
              <a:t>commonly associated with plants that inhabit </a:t>
            </a:r>
            <a:r>
              <a:rPr lang="en-US" dirty="0" smtClean="0">
                <a:solidFill>
                  <a:srgbClr val="009900"/>
                </a:solidFill>
              </a:rPr>
              <a:t>arid environments </a:t>
            </a:r>
            <a:r>
              <a:rPr lang="en-US" dirty="0">
                <a:solidFill>
                  <a:srgbClr val="009900"/>
                </a:solidFill>
              </a:rPr>
              <a:t>(e.g., succulents, including cacti and </a:t>
            </a:r>
            <a:r>
              <a:rPr lang="en-US" dirty="0" smtClean="0">
                <a:solidFill>
                  <a:srgbClr val="009900"/>
                </a:solidFill>
              </a:rPr>
              <a:t>some commercially </a:t>
            </a:r>
            <a:r>
              <a:rPr lang="en-US" dirty="0">
                <a:solidFill>
                  <a:srgbClr val="009900"/>
                </a:solidFill>
              </a:rPr>
              <a:t>significant plants, such as pineapple and agave).</a:t>
            </a:r>
          </a:p>
          <a:p>
            <a:pPr algn="just"/>
            <a:r>
              <a:rPr lang="en-US" dirty="0">
                <a:solidFill>
                  <a:srgbClr val="FF66FF"/>
                </a:solidFill>
              </a:rPr>
              <a:t>To enhance water conservation, these plants have </a:t>
            </a:r>
            <a:r>
              <a:rPr lang="en-US" dirty="0" smtClean="0">
                <a:solidFill>
                  <a:srgbClr val="FF66FF"/>
                </a:solidFill>
              </a:rPr>
              <a:t>evolved anatomical </a:t>
            </a:r>
            <a:r>
              <a:rPr lang="en-US" dirty="0">
                <a:solidFill>
                  <a:srgbClr val="FF66FF"/>
                </a:solidFill>
              </a:rPr>
              <a:t>and morphological structures, such as </a:t>
            </a:r>
            <a:r>
              <a:rPr lang="en-US" dirty="0" smtClean="0">
                <a:solidFill>
                  <a:srgbClr val="FF66FF"/>
                </a:solidFill>
              </a:rPr>
              <a:t>thick cuticles, that </a:t>
            </a:r>
            <a:r>
              <a:rPr lang="en-US" dirty="0">
                <a:solidFill>
                  <a:srgbClr val="FF66FF"/>
                </a:solidFill>
              </a:rPr>
              <a:t>prevent water loss. </a:t>
            </a:r>
            <a:endParaRPr lang="en-US" dirty="0" smtClean="0">
              <a:solidFill>
                <a:srgbClr val="FF66FF"/>
              </a:solidFill>
            </a:endParaRPr>
          </a:p>
          <a:p>
            <a:pPr algn="just"/>
            <a:r>
              <a:rPr lang="en-US" dirty="0" smtClean="0">
                <a:solidFill>
                  <a:schemeClr val="tx1"/>
                </a:solidFill>
              </a:rPr>
              <a:t>They </a:t>
            </a:r>
            <a:r>
              <a:rPr lang="en-US" dirty="0">
                <a:solidFill>
                  <a:schemeClr val="tx1"/>
                </a:solidFill>
              </a:rPr>
              <a:t>have also </a:t>
            </a:r>
            <a:r>
              <a:rPr lang="en-US" dirty="0" smtClean="0">
                <a:solidFill>
                  <a:schemeClr val="tx1"/>
                </a:solidFill>
              </a:rPr>
              <a:t>evolved mechanisms </a:t>
            </a:r>
            <a:r>
              <a:rPr lang="en-US" dirty="0">
                <a:solidFill>
                  <a:schemeClr val="tx1"/>
                </a:solidFill>
              </a:rPr>
              <a:t>for ensuring a high concentration of CO2 </a:t>
            </a:r>
            <a:r>
              <a:rPr lang="en-US" dirty="0" smtClean="0">
                <a:solidFill>
                  <a:schemeClr val="tx1"/>
                </a:solidFill>
              </a:rPr>
              <a:t>at the </a:t>
            </a:r>
            <a:r>
              <a:rPr lang="en-US" dirty="0">
                <a:solidFill>
                  <a:schemeClr val="tx1"/>
                </a:solidFill>
              </a:rPr>
              <a:t>active site of Rubisco to minimize photorespiration.</a:t>
            </a:r>
          </a:p>
        </p:txBody>
      </p:sp>
    </p:spTree>
    <p:extLst>
      <p:ext uri="{BB962C8B-B14F-4D97-AF65-F5344CB8AC3E}">
        <p14:creationId xmlns:p14="http://schemas.microsoft.com/office/powerpoint/2010/main" val="2910132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608" y="386366"/>
            <a:ext cx="9285668" cy="6375041"/>
          </a:xfrm>
        </p:spPr>
        <p:txBody>
          <a:bodyPr>
            <a:normAutofit lnSpcReduction="10000"/>
          </a:bodyPr>
          <a:lstStyle/>
          <a:p>
            <a:pPr algn="just"/>
            <a:r>
              <a:rPr lang="en-US" dirty="0"/>
              <a:t>The biochemical pathway of CO2 fixation in </a:t>
            </a:r>
            <a:r>
              <a:rPr lang="en-US" dirty="0" smtClean="0"/>
              <a:t>terrestrial CAM </a:t>
            </a:r>
            <a:r>
              <a:rPr lang="en-US" dirty="0"/>
              <a:t>plants is similar to the C4 pathway, but instead of a </a:t>
            </a:r>
            <a:r>
              <a:rPr lang="en-US" dirty="0" smtClean="0"/>
              <a:t>spatial separation </a:t>
            </a:r>
            <a:r>
              <a:rPr lang="en-US" dirty="0"/>
              <a:t>of the two </a:t>
            </a:r>
            <a:r>
              <a:rPr lang="en-US" dirty="0" err="1"/>
              <a:t>carboxylations</a:t>
            </a:r>
            <a:r>
              <a:rPr lang="en-US" dirty="0"/>
              <a:t> necessary for </a:t>
            </a:r>
            <a:r>
              <a:rPr lang="en-US" dirty="0" smtClean="0"/>
              <a:t>CO2 fixation</a:t>
            </a:r>
            <a:r>
              <a:rPr lang="en-US" dirty="0"/>
              <a:t>, terrestrial CAM plants use a temporal separation </a:t>
            </a:r>
            <a:r>
              <a:rPr lang="en-US" dirty="0" smtClean="0"/>
              <a:t>of the </a:t>
            </a:r>
            <a:r>
              <a:rPr lang="en-US" dirty="0"/>
              <a:t>initial fixation reaction from the assimilation by </a:t>
            </a:r>
            <a:r>
              <a:rPr lang="en-US" dirty="0" smtClean="0"/>
              <a:t>Rubisco (Fig.).</a:t>
            </a:r>
          </a:p>
          <a:p>
            <a:pPr algn="just"/>
            <a:endParaRPr lang="en-US" dirty="0" smtClean="0"/>
          </a:p>
          <a:p>
            <a:pPr algn="just"/>
            <a:r>
              <a:rPr lang="en-US" dirty="0" smtClean="0"/>
              <a:t> </a:t>
            </a:r>
            <a:r>
              <a:rPr lang="en-US" dirty="0"/>
              <a:t>At night, when it is cold and leaf stomata </a:t>
            </a:r>
            <a:r>
              <a:rPr lang="en-US" dirty="0" smtClean="0"/>
              <a:t>are open</a:t>
            </a:r>
            <a:r>
              <a:rPr lang="en-US" dirty="0"/>
              <a:t>, CO2 is fixed initially into OAA and then malate </a:t>
            </a:r>
            <a:r>
              <a:rPr lang="en-US" dirty="0" smtClean="0"/>
              <a:t>via </a:t>
            </a:r>
            <a:r>
              <a:rPr lang="en-US" dirty="0" err="1" smtClean="0"/>
              <a:t>PEPCase</a:t>
            </a:r>
            <a:r>
              <a:rPr lang="en-US" dirty="0" smtClean="0"/>
              <a:t> </a:t>
            </a:r>
            <a:r>
              <a:rPr lang="en-US" dirty="0"/>
              <a:t>and NADP‐malate dehydrogenase. </a:t>
            </a:r>
            <a:r>
              <a:rPr lang="en-US" dirty="0">
                <a:solidFill>
                  <a:srgbClr val="FF0000"/>
                </a:solidFill>
              </a:rPr>
              <a:t>The malic </a:t>
            </a:r>
            <a:r>
              <a:rPr lang="en-US" dirty="0" smtClean="0">
                <a:solidFill>
                  <a:srgbClr val="FF0000"/>
                </a:solidFill>
              </a:rPr>
              <a:t>acid is </a:t>
            </a:r>
            <a:r>
              <a:rPr lang="en-US" dirty="0">
                <a:solidFill>
                  <a:srgbClr val="FF0000"/>
                </a:solidFill>
              </a:rPr>
              <a:t>stored in vacuoles, where it can reach high concentrations</a:t>
            </a:r>
            <a:r>
              <a:rPr lang="en-US" dirty="0" smtClean="0"/>
              <a:t>.</a:t>
            </a:r>
          </a:p>
          <a:p>
            <a:pPr algn="just"/>
            <a:endParaRPr lang="en-US" dirty="0"/>
          </a:p>
          <a:p>
            <a:pPr algn="just"/>
            <a:r>
              <a:rPr lang="en-US" dirty="0"/>
              <a:t>During the day, stomata close to prevent the loss of water, </a:t>
            </a:r>
            <a:r>
              <a:rPr lang="en-US" dirty="0" smtClean="0"/>
              <a:t>and malic </a:t>
            </a:r>
            <a:r>
              <a:rPr lang="en-US" dirty="0"/>
              <a:t>acid is transported out of the vacuole. At this </a:t>
            </a:r>
            <a:r>
              <a:rPr lang="en-US" dirty="0" smtClean="0"/>
              <a:t>stage, NADP‐ME </a:t>
            </a:r>
            <a:r>
              <a:rPr lang="en-US" dirty="0"/>
              <a:t>catalyzes the decarboxylation of malate, </a:t>
            </a:r>
            <a:r>
              <a:rPr lang="en-US" dirty="0" smtClean="0"/>
              <a:t>yielding CO2 </a:t>
            </a:r>
            <a:r>
              <a:rPr lang="en-US" dirty="0"/>
              <a:t>and pyruvate, and the released CO2 is fixed by </a:t>
            </a:r>
            <a:r>
              <a:rPr lang="en-US" dirty="0" smtClean="0"/>
              <a:t>Rubisco via </a:t>
            </a:r>
            <a:r>
              <a:rPr lang="en-US" dirty="0"/>
              <a:t>the Calvin–Benson cycle, while </a:t>
            </a:r>
            <a:r>
              <a:rPr lang="en-US" dirty="0">
                <a:solidFill>
                  <a:srgbClr val="FF0000"/>
                </a:solidFill>
              </a:rPr>
              <a:t>pyruvate is used to </a:t>
            </a:r>
            <a:r>
              <a:rPr lang="en-US" dirty="0" smtClean="0">
                <a:solidFill>
                  <a:srgbClr val="FF0000"/>
                </a:solidFill>
              </a:rPr>
              <a:t>form starch</a:t>
            </a:r>
            <a:r>
              <a:rPr lang="en-US" dirty="0"/>
              <a:t>. The starch confined to photosynthesizing tissues </a:t>
            </a:r>
            <a:r>
              <a:rPr lang="en-US" dirty="0" smtClean="0"/>
              <a:t>of terrestrial </a:t>
            </a:r>
            <a:r>
              <a:rPr lang="en-US" dirty="0"/>
              <a:t>CAM plants, named </a:t>
            </a:r>
            <a:r>
              <a:rPr lang="en-US" b="1" dirty="0">
                <a:solidFill>
                  <a:srgbClr val="FF0000"/>
                </a:solidFill>
              </a:rPr>
              <a:t>transitory starch</a:t>
            </a:r>
            <a:r>
              <a:rPr lang="en-US" dirty="0"/>
              <a:t>, </a:t>
            </a:r>
            <a:r>
              <a:rPr lang="en-US" dirty="0">
                <a:solidFill>
                  <a:srgbClr val="FF0000"/>
                </a:solidFill>
              </a:rPr>
              <a:t>is </a:t>
            </a:r>
            <a:r>
              <a:rPr lang="en-US" dirty="0" smtClean="0">
                <a:solidFill>
                  <a:srgbClr val="FF0000"/>
                </a:solidFill>
              </a:rPr>
              <a:t>broken down </a:t>
            </a:r>
            <a:r>
              <a:rPr lang="en-US" dirty="0">
                <a:solidFill>
                  <a:srgbClr val="FF0000"/>
                </a:solidFill>
              </a:rPr>
              <a:t>at night </a:t>
            </a:r>
            <a:r>
              <a:rPr lang="en-US" dirty="0"/>
              <a:t>via glycolysis and serves as a </a:t>
            </a:r>
            <a:r>
              <a:rPr lang="en-US" dirty="0">
                <a:solidFill>
                  <a:srgbClr val="FF0000"/>
                </a:solidFill>
              </a:rPr>
              <a:t>source of PEP</a:t>
            </a:r>
            <a:r>
              <a:rPr lang="en-US" dirty="0"/>
              <a:t> </a:t>
            </a:r>
            <a:r>
              <a:rPr lang="en-US" dirty="0" smtClean="0"/>
              <a:t>for the </a:t>
            </a:r>
            <a:r>
              <a:rPr lang="en-US" dirty="0"/>
              <a:t>fixation of CO2 via </a:t>
            </a:r>
            <a:r>
              <a:rPr lang="en-US" dirty="0" err="1"/>
              <a:t>PEPCase</a:t>
            </a:r>
            <a:r>
              <a:rPr lang="en-US" dirty="0"/>
              <a:t>. </a:t>
            </a:r>
            <a:endParaRPr lang="en-US" dirty="0" smtClean="0"/>
          </a:p>
          <a:p>
            <a:pPr algn="just"/>
            <a:endParaRPr lang="en-US" dirty="0" smtClean="0"/>
          </a:p>
          <a:p>
            <a:pPr algn="just"/>
            <a:r>
              <a:rPr lang="en-US" dirty="0" smtClean="0"/>
              <a:t>In </a:t>
            </a:r>
            <a:r>
              <a:rPr lang="en-US" dirty="0"/>
              <a:t>this circadian rhythm, </a:t>
            </a:r>
            <a:r>
              <a:rPr lang="en-US" dirty="0" smtClean="0"/>
              <a:t>the opening/closing </a:t>
            </a:r>
            <a:r>
              <a:rPr lang="en-US" dirty="0"/>
              <a:t>of stomata, variations of organic acids </a:t>
            </a:r>
            <a:r>
              <a:rPr lang="en-US" dirty="0" smtClean="0"/>
              <a:t>and storage </a:t>
            </a:r>
            <a:r>
              <a:rPr lang="en-US" dirty="0"/>
              <a:t>carbohydrates, and the activities of carboxylation </a:t>
            </a:r>
            <a:r>
              <a:rPr lang="en-US" dirty="0" smtClean="0"/>
              <a:t>and decarboxylation </a:t>
            </a:r>
            <a:r>
              <a:rPr lang="en-US" dirty="0"/>
              <a:t>enzymes modulate the proportion of </a:t>
            </a:r>
            <a:r>
              <a:rPr lang="en-US" dirty="0" smtClean="0"/>
              <a:t>CO2 taken </a:t>
            </a:r>
            <a:r>
              <a:rPr lang="en-US" dirty="0"/>
              <a:t>up via </a:t>
            </a:r>
            <a:r>
              <a:rPr lang="en-US" dirty="0" err="1"/>
              <a:t>PEPCase</a:t>
            </a:r>
            <a:r>
              <a:rPr lang="en-US" dirty="0"/>
              <a:t> at night and Rubisco during the day.</a:t>
            </a:r>
          </a:p>
        </p:txBody>
      </p:sp>
    </p:spTree>
    <p:extLst>
      <p:ext uri="{BB962C8B-B14F-4D97-AF65-F5344CB8AC3E}">
        <p14:creationId xmlns:p14="http://schemas.microsoft.com/office/powerpoint/2010/main" val="2053393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07582" y="193889"/>
            <a:ext cx="9890975" cy="6567519"/>
          </a:xfrm>
          <a:prstGeom prst="rect">
            <a:avLst/>
          </a:prstGeom>
        </p:spPr>
      </p:pic>
    </p:spTree>
    <p:extLst>
      <p:ext uri="{BB962C8B-B14F-4D97-AF65-F5344CB8AC3E}">
        <p14:creationId xmlns:p14="http://schemas.microsoft.com/office/powerpoint/2010/main" val="3715413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032" y="1906073"/>
            <a:ext cx="8596668" cy="3143616"/>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just">
              <a:buNone/>
            </a:pPr>
            <a:r>
              <a:rPr lang="en-US" sz="2000" dirty="0"/>
              <a:t>A notable feature of terrestrial CAM plants is the </a:t>
            </a:r>
            <a:r>
              <a:rPr lang="en-US" sz="2000" dirty="0" smtClean="0"/>
              <a:t>alternation between </a:t>
            </a:r>
            <a:r>
              <a:rPr lang="en-US" sz="2000" dirty="0"/>
              <a:t>stomatal opening and closing. Stomata </a:t>
            </a:r>
            <a:r>
              <a:rPr lang="en-US" sz="2000" dirty="0" smtClean="0"/>
              <a:t>remain open </a:t>
            </a:r>
            <a:r>
              <a:rPr lang="en-US" sz="2000" dirty="0"/>
              <a:t>during the cool and relatively humid night, </a:t>
            </a:r>
            <a:r>
              <a:rPr lang="en-US" sz="2000" dirty="0" smtClean="0"/>
              <a:t>allowing uptake </a:t>
            </a:r>
            <a:r>
              <a:rPr lang="en-US" sz="2000" dirty="0"/>
              <a:t>of atmospheric CO2 while sustaining minimal </a:t>
            </a:r>
            <a:r>
              <a:rPr lang="en-US" sz="2000" dirty="0" smtClean="0"/>
              <a:t>water loss</a:t>
            </a:r>
            <a:r>
              <a:rPr lang="en-US" sz="2000" dirty="0"/>
              <a:t>. During the heat and dryness of the day, the </a:t>
            </a:r>
            <a:r>
              <a:rPr lang="en-US" sz="2000" dirty="0" smtClean="0"/>
              <a:t>stomata close</a:t>
            </a:r>
            <a:r>
              <a:rPr lang="en-US" sz="2000" dirty="0"/>
              <a:t>, preventing not only water loss but also the entry </a:t>
            </a:r>
            <a:r>
              <a:rPr lang="en-US" sz="2000" dirty="0" smtClean="0"/>
              <a:t>of atmospheric </a:t>
            </a:r>
            <a:r>
              <a:rPr lang="en-US" sz="2000" dirty="0"/>
              <a:t>CO2. Malate becomes the internal source of </a:t>
            </a:r>
            <a:r>
              <a:rPr lang="en-US" sz="2000" dirty="0" smtClean="0"/>
              <a:t>CO2 in </a:t>
            </a:r>
            <a:r>
              <a:rPr lang="en-US" sz="2000" dirty="0"/>
              <a:t>leaves. The decarboxylation of malate raises the </a:t>
            </a:r>
            <a:r>
              <a:rPr lang="en-US" sz="2000" dirty="0" smtClean="0"/>
              <a:t>concentration of </a:t>
            </a:r>
            <a:r>
              <a:rPr lang="en-US" sz="2000" dirty="0"/>
              <a:t>CO2 to high levels because CO2 cannot escape </a:t>
            </a:r>
            <a:r>
              <a:rPr lang="en-US" sz="2000" dirty="0" smtClean="0"/>
              <a:t>through the </a:t>
            </a:r>
            <a:r>
              <a:rPr lang="en-US" sz="2000" dirty="0"/>
              <a:t>closed stomata. These high concentrations of CO2 </a:t>
            </a:r>
            <a:r>
              <a:rPr lang="en-US" sz="2000" dirty="0" smtClean="0"/>
              <a:t>further increase </a:t>
            </a:r>
            <a:r>
              <a:rPr lang="en-US" sz="2000" dirty="0"/>
              <a:t>the efficiency of Rubisco as a carboxylase. </a:t>
            </a:r>
            <a:r>
              <a:rPr lang="en-US" sz="2000" dirty="0" smtClean="0"/>
              <a:t>The Calvin–Benson </a:t>
            </a:r>
            <a:r>
              <a:rPr lang="en-US" sz="2000" dirty="0"/>
              <a:t>cycle is regulated as in C3 plants</a:t>
            </a:r>
            <a:r>
              <a:rPr lang="en-US" sz="2000" dirty="0" smtClean="0"/>
              <a:t>.</a:t>
            </a:r>
            <a:endParaRPr lang="en-US" sz="2000" dirty="0"/>
          </a:p>
        </p:txBody>
      </p:sp>
    </p:spTree>
    <p:extLst>
      <p:ext uri="{BB962C8B-B14F-4D97-AF65-F5344CB8AC3E}">
        <p14:creationId xmlns:p14="http://schemas.microsoft.com/office/powerpoint/2010/main" val="766146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C4 plants utilize two </a:t>
            </a:r>
            <a:r>
              <a:rPr lang="en-US" dirty="0" smtClean="0"/>
              <a:t>distinct metabolic </a:t>
            </a:r>
            <a:r>
              <a:rPr lang="en-US" dirty="0"/>
              <a:t>compartments </a:t>
            </a:r>
            <a:r>
              <a:rPr lang="en-US" dirty="0" smtClean="0"/>
              <a:t>for fixing </a:t>
            </a:r>
            <a:r>
              <a:rPr lang="en-US" dirty="0"/>
              <a:t>CO2</a:t>
            </a:r>
          </a:p>
        </p:txBody>
      </p:sp>
      <p:sp>
        <p:nvSpPr>
          <p:cNvPr id="3" name="Content Placeholder 2"/>
          <p:cNvSpPr>
            <a:spLocks noGrp="1"/>
          </p:cNvSpPr>
          <p:nvPr>
            <p:ph idx="1"/>
          </p:nvPr>
        </p:nvSpPr>
        <p:spPr/>
        <p:txBody>
          <a:bodyPr>
            <a:normAutofit/>
          </a:bodyPr>
          <a:lstStyle/>
          <a:p>
            <a:pPr algn="just"/>
            <a:r>
              <a:rPr lang="en-US" sz="2000" dirty="0"/>
              <a:t>Not all organisms that contain the Calvin–Benson cycle </a:t>
            </a:r>
            <a:r>
              <a:rPr lang="en-US" sz="2000" dirty="0" smtClean="0"/>
              <a:t>produce 3‐PGA </a:t>
            </a:r>
            <a:r>
              <a:rPr lang="en-US" sz="2000" dirty="0"/>
              <a:t>as the first stable photosynthetic intermediate</a:t>
            </a:r>
            <a:r>
              <a:rPr lang="en-US" sz="2000" dirty="0" smtClean="0"/>
              <a:t>.</a:t>
            </a:r>
          </a:p>
          <a:p>
            <a:pPr algn="just"/>
            <a:endParaRPr lang="en-US" sz="2000" dirty="0" smtClean="0"/>
          </a:p>
          <a:p>
            <a:pPr algn="just"/>
            <a:r>
              <a:rPr lang="en-US" sz="2000" dirty="0"/>
              <a:t>several plant species </a:t>
            </a:r>
            <a:r>
              <a:rPr lang="en-US" sz="2000" dirty="0" smtClean="0"/>
              <a:t>form large </a:t>
            </a:r>
            <a:r>
              <a:rPr lang="en-US" sz="2000" dirty="0"/>
              <a:t>amounts of four‐carbon organic acids as the first </a:t>
            </a:r>
            <a:r>
              <a:rPr lang="en-US" sz="2000" dirty="0" smtClean="0"/>
              <a:t>products of </a:t>
            </a:r>
            <a:r>
              <a:rPr lang="en-US" sz="2000" dirty="0"/>
              <a:t>CO2 </a:t>
            </a:r>
            <a:r>
              <a:rPr lang="en-US" sz="2000" dirty="0" smtClean="0"/>
              <a:t>fixation. </a:t>
            </a:r>
            <a:r>
              <a:rPr lang="en-US" sz="2000" dirty="0"/>
              <a:t>On this </a:t>
            </a:r>
            <a:r>
              <a:rPr lang="en-US" sz="2000" dirty="0" smtClean="0"/>
              <a:t>basis, plants </a:t>
            </a:r>
            <a:r>
              <a:rPr lang="en-US" sz="2000" dirty="0"/>
              <a:t>are classified as C3 or </a:t>
            </a:r>
            <a:r>
              <a:rPr lang="en-US" sz="2000" b="1" dirty="0"/>
              <a:t>C4 plants </a:t>
            </a:r>
            <a:r>
              <a:rPr lang="en-US" sz="2000" dirty="0"/>
              <a:t>based on the </a:t>
            </a:r>
            <a:r>
              <a:rPr lang="en-US" sz="2000" dirty="0" smtClean="0"/>
              <a:t>primary product </a:t>
            </a:r>
            <a:r>
              <a:rPr lang="en-US" sz="2000" dirty="0"/>
              <a:t>of carbon fixation in photosynthesis: </a:t>
            </a:r>
            <a:r>
              <a:rPr lang="en-US" sz="2000" dirty="0" smtClean="0"/>
              <a:t>three‐carbon (3‐PGA</a:t>
            </a:r>
            <a:r>
              <a:rPr lang="en-US" sz="2000" dirty="0"/>
              <a:t>) and four‐carbon (</a:t>
            </a:r>
            <a:r>
              <a:rPr lang="en-US" sz="2000" dirty="0" err="1"/>
              <a:t>oxaloacetic</a:t>
            </a:r>
            <a:r>
              <a:rPr lang="en-US" sz="2000" dirty="0"/>
              <a:t> acid, OAA) </a:t>
            </a:r>
            <a:r>
              <a:rPr lang="en-US" sz="2000" dirty="0" smtClean="0"/>
              <a:t>compounds are </a:t>
            </a:r>
            <a:r>
              <a:rPr lang="en-US" sz="2000" dirty="0"/>
              <a:t>the primary products of carbon fixation in C3 </a:t>
            </a:r>
            <a:r>
              <a:rPr lang="en-US" sz="2000" dirty="0" smtClean="0"/>
              <a:t>and C4 </a:t>
            </a:r>
            <a:r>
              <a:rPr lang="en-US" sz="2000" dirty="0"/>
              <a:t>plants, </a:t>
            </a:r>
            <a:r>
              <a:rPr lang="en-US" sz="2000" dirty="0" smtClean="0"/>
              <a:t>respectively.</a:t>
            </a:r>
            <a:endParaRPr lang="en-US" sz="2000" dirty="0"/>
          </a:p>
        </p:txBody>
      </p:sp>
    </p:spTree>
    <p:extLst>
      <p:ext uri="{BB962C8B-B14F-4D97-AF65-F5344CB8AC3E}">
        <p14:creationId xmlns:p14="http://schemas.microsoft.com/office/powerpoint/2010/main" val="4162982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365" y="1210615"/>
            <a:ext cx="8596668" cy="3863661"/>
          </a:xfrm>
        </p:spPr>
        <p:txBody>
          <a:bodyPr>
            <a:normAutofit lnSpcReduction="10000"/>
          </a:bodyPr>
          <a:lstStyle/>
          <a:p>
            <a:pPr marL="0" indent="0" algn="just">
              <a:buNone/>
            </a:pPr>
            <a:r>
              <a:rPr lang="en-US" dirty="0"/>
              <a:t>For aquatic plants, water is readily available, but the concentration of CO2 is low for some that exhibit CAM photosynthesis. Freshwater CAM plants (</a:t>
            </a:r>
            <a:r>
              <a:rPr lang="en-US" i="1" dirty="0" err="1"/>
              <a:t>Isoetes</a:t>
            </a:r>
            <a:r>
              <a:rPr lang="en-US" dirty="0"/>
              <a:t>, </a:t>
            </a:r>
            <a:r>
              <a:rPr lang="en-US" i="1" dirty="0" err="1"/>
              <a:t>Littorella</a:t>
            </a:r>
            <a:r>
              <a:rPr lang="en-US" dirty="0"/>
              <a:t>, </a:t>
            </a:r>
            <a:r>
              <a:rPr lang="en-US" i="1" dirty="0" err="1"/>
              <a:t>Crassula</a:t>
            </a:r>
            <a:r>
              <a:rPr lang="en-US" dirty="0"/>
              <a:t>, </a:t>
            </a:r>
            <a:r>
              <a:rPr lang="en-US" i="1" dirty="0" err="1"/>
              <a:t>Sagitaria</a:t>
            </a:r>
            <a:r>
              <a:rPr lang="en-US" dirty="0"/>
              <a:t>, </a:t>
            </a:r>
            <a:r>
              <a:rPr lang="en-US" i="1" dirty="0" err="1"/>
              <a:t>Vallisneria</a:t>
            </a:r>
            <a:r>
              <a:rPr lang="en-US" dirty="0"/>
              <a:t>) lack stomata and capture CO2 24 hours a day. Generally, the concentration of HCO−3 in most freshwaters exceeds that of CO2; however, CO2 is the preferred source of inorganic carbon of submerged CAM plants because it is more readily taken up. More importantly, respiratory CO2 makes a substantial contribution to the nocturnal uptake of carbon through CAM when dissolved levels of CO2 are depleted. Freshwater CAM plants thus capture CO2 derived from both the surrounding milieu and respiration for transformation to HCO3– used in the primary fixation catalyzed by </a:t>
            </a:r>
            <a:r>
              <a:rPr lang="en-US" dirty="0" err="1"/>
              <a:t>PEPCase</a:t>
            </a:r>
            <a:r>
              <a:rPr lang="en-US" dirty="0"/>
              <a:t>. In short, aquatic CAM photosynthesis maximizes carbon uptake in plants that prosper in water with a </a:t>
            </a:r>
            <a:r>
              <a:rPr lang="en-US" dirty="0" smtClean="0"/>
              <a:t>highly </a:t>
            </a:r>
            <a:r>
              <a:rPr lang="en-US" dirty="0"/>
              <a:t>variable supply of inorganic carbon by (</a:t>
            </a:r>
            <a:r>
              <a:rPr lang="en-US" dirty="0" err="1"/>
              <a:t>i</a:t>
            </a:r>
            <a:r>
              <a:rPr lang="en-US" dirty="0"/>
              <a:t>) concentrating </a:t>
            </a:r>
            <a:r>
              <a:rPr lang="en-US" dirty="0" smtClean="0"/>
              <a:t>CO2 released </a:t>
            </a:r>
            <a:r>
              <a:rPr lang="en-US" dirty="0"/>
              <a:t>in the decarboxylation reaction and (ii) </a:t>
            </a:r>
            <a:r>
              <a:rPr lang="en-US" dirty="0" smtClean="0"/>
              <a:t>preventing the </a:t>
            </a:r>
            <a:r>
              <a:rPr lang="en-US" dirty="0"/>
              <a:t>loss of respiratory carbon.</a:t>
            </a:r>
          </a:p>
          <a:p>
            <a:endParaRPr lang="en-US" dirty="0"/>
          </a:p>
        </p:txBody>
      </p:sp>
    </p:spTree>
    <p:extLst>
      <p:ext uri="{BB962C8B-B14F-4D97-AF65-F5344CB8AC3E}">
        <p14:creationId xmlns:p14="http://schemas.microsoft.com/office/powerpoint/2010/main" val="2517567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53793"/>
            <a:ext cx="8596668" cy="5487570"/>
          </a:xfrm>
        </p:spPr>
        <p:txBody>
          <a:bodyPr>
            <a:normAutofit/>
          </a:bodyPr>
          <a:lstStyle/>
          <a:p>
            <a:pPr marL="0" indent="0" algn="ctr">
              <a:buNone/>
            </a:pPr>
            <a:r>
              <a:rPr lang="en-US" sz="2000" b="1" dirty="0"/>
              <a:t>CAM </a:t>
            </a:r>
            <a:r>
              <a:rPr lang="en-US" sz="2000" b="1" dirty="0" err="1"/>
              <a:t>PEPCase</a:t>
            </a:r>
            <a:r>
              <a:rPr lang="en-US" sz="2000" b="1" dirty="0"/>
              <a:t> is </a:t>
            </a:r>
            <a:r>
              <a:rPr lang="en-US" sz="2000" b="1" dirty="0" smtClean="0"/>
              <a:t>active in </a:t>
            </a:r>
            <a:r>
              <a:rPr lang="en-US" sz="2000" b="1" dirty="0"/>
              <a:t>the </a:t>
            </a:r>
            <a:r>
              <a:rPr lang="en-US" sz="2000" b="1" dirty="0" smtClean="0"/>
              <a:t>dark</a:t>
            </a:r>
          </a:p>
          <a:p>
            <a:pPr marL="0" indent="0" algn="ctr">
              <a:buNone/>
            </a:pPr>
            <a:endParaRPr lang="en-US" sz="2000" b="1" dirty="0"/>
          </a:p>
          <a:p>
            <a:pPr marL="0" indent="0" algn="just">
              <a:buNone/>
            </a:pPr>
            <a:r>
              <a:rPr lang="en-US" dirty="0"/>
              <a:t>CAM photosynthesis provides a fascinating example </a:t>
            </a:r>
            <a:r>
              <a:rPr lang="en-US" dirty="0" smtClean="0"/>
              <a:t>of enzyme </a:t>
            </a:r>
            <a:r>
              <a:rPr lang="en-US" dirty="0"/>
              <a:t>regulation. CAM </a:t>
            </a:r>
            <a:r>
              <a:rPr lang="en-US" dirty="0" err="1"/>
              <a:t>PEPCase</a:t>
            </a:r>
            <a:r>
              <a:rPr lang="en-US" dirty="0"/>
              <a:t> must function at </a:t>
            </a:r>
            <a:r>
              <a:rPr lang="en-US" dirty="0" smtClean="0"/>
              <a:t>night and </a:t>
            </a:r>
            <a:r>
              <a:rPr lang="en-US" dirty="0"/>
              <a:t>reduce its activity during the day, so the mechanisms </a:t>
            </a:r>
            <a:r>
              <a:rPr lang="en-US" dirty="0" smtClean="0"/>
              <a:t>that inhibit </a:t>
            </a:r>
            <a:r>
              <a:rPr lang="en-US" dirty="0"/>
              <a:t>its activity in dark‐treated C4 plants do not </a:t>
            </a:r>
            <a:r>
              <a:rPr lang="en-US" dirty="0" smtClean="0"/>
              <a:t>operate here</a:t>
            </a:r>
            <a:r>
              <a:rPr lang="en-US" dirty="0"/>
              <a:t>. Endogenous circadian rhythms, rather than </a:t>
            </a:r>
            <a:r>
              <a:rPr lang="en-US" dirty="0" smtClean="0"/>
              <a:t>exogenous light–dark </a:t>
            </a:r>
            <a:r>
              <a:rPr lang="en-US" dirty="0"/>
              <a:t>signals, mediate </a:t>
            </a:r>
            <a:r>
              <a:rPr lang="en-US" dirty="0" err="1"/>
              <a:t>PEPCase</a:t>
            </a:r>
            <a:r>
              <a:rPr lang="en-US" dirty="0"/>
              <a:t> activation at night </a:t>
            </a:r>
            <a:r>
              <a:rPr lang="en-US" dirty="0" smtClean="0"/>
              <a:t>and deactivation </a:t>
            </a:r>
            <a:r>
              <a:rPr lang="en-US" dirty="0"/>
              <a:t>during the day (see Fig. 12.47B). </a:t>
            </a:r>
            <a:r>
              <a:rPr lang="en-US" dirty="0" smtClean="0"/>
              <a:t>Conversions between </a:t>
            </a:r>
            <a:r>
              <a:rPr lang="en-US" dirty="0"/>
              <a:t>nocturnal and the diurnal forms correlate with </a:t>
            </a:r>
            <a:r>
              <a:rPr lang="en-US" dirty="0" smtClean="0"/>
              <a:t>the cessation </a:t>
            </a:r>
            <a:r>
              <a:rPr lang="en-US" dirty="0"/>
              <a:t>and onset of malate accumulation. Malate, which </a:t>
            </a:r>
            <a:r>
              <a:rPr lang="en-US" dirty="0" smtClean="0"/>
              <a:t>is present </a:t>
            </a:r>
            <a:r>
              <a:rPr lang="en-US" dirty="0"/>
              <a:t>at high concentrations when it leaves the </a:t>
            </a:r>
            <a:r>
              <a:rPr lang="en-US" dirty="0" smtClean="0"/>
              <a:t>vacuole, inhibits </a:t>
            </a:r>
            <a:r>
              <a:rPr lang="en-US" dirty="0"/>
              <a:t>the diurnal form of the enzyme, whereas the </a:t>
            </a:r>
            <a:r>
              <a:rPr lang="en-US" dirty="0" smtClean="0"/>
              <a:t>nocturnal form </a:t>
            </a:r>
            <a:r>
              <a:rPr lang="en-US" dirty="0"/>
              <a:t>is insensitive to malate, thereby allowing the </a:t>
            </a:r>
            <a:r>
              <a:rPr lang="en-US" dirty="0" smtClean="0"/>
              <a:t>accumulation of </a:t>
            </a:r>
            <a:r>
              <a:rPr lang="en-US" dirty="0"/>
              <a:t>this metabolite.</a:t>
            </a:r>
          </a:p>
        </p:txBody>
      </p:sp>
    </p:spTree>
    <p:extLst>
      <p:ext uri="{BB962C8B-B14F-4D97-AF65-F5344CB8AC3E}">
        <p14:creationId xmlns:p14="http://schemas.microsoft.com/office/powerpoint/2010/main" val="2160316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9311" y="169681"/>
            <a:ext cx="9495692" cy="6449628"/>
          </a:xfrm>
        </p:spPr>
      </p:pic>
      <p:cxnSp>
        <p:nvCxnSpPr>
          <p:cNvPr id="7" name="Straight Connector 6"/>
          <p:cNvCxnSpPr/>
          <p:nvPr/>
        </p:nvCxnSpPr>
        <p:spPr>
          <a:xfrm flipV="1">
            <a:off x="1603717" y="2616591"/>
            <a:ext cx="1012874" cy="28135"/>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3373901" y="6482862"/>
            <a:ext cx="1451317" cy="2344"/>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flipV="1">
            <a:off x="8058444" y="6454727"/>
            <a:ext cx="1012874" cy="28135"/>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82667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77334" y="248992"/>
            <a:ext cx="8596668" cy="1320800"/>
          </a:xfrm>
        </p:spPr>
        <p:txBody>
          <a:bodyPr/>
          <a:lstStyle/>
          <a:p>
            <a:r>
              <a:rPr lang="en-US" altLang="en-US" dirty="0"/>
              <a:t>Limiting Factors</a:t>
            </a:r>
          </a:p>
        </p:txBody>
      </p:sp>
      <p:sp>
        <p:nvSpPr>
          <p:cNvPr id="109571" name="Rectangle 3"/>
          <p:cNvSpPr>
            <a:spLocks noGrp="1" noChangeArrowheads="1"/>
          </p:cNvSpPr>
          <p:nvPr>
            <p:ph type="body" idx="1"/>
          </p:nvPr>
        </p:nvSpPr>
        <p:spPr>
          <a:xfrm>
            <a:off x="677334" y="1429555"/>
            <a:ext cx="8596668" cy="5074276"/>
          </a:xfrm>
        </p:spPr>
        <p:txBody>
          <a:bodyPr>
            <a:normAutofit fontScale="85000" lnSpcReduction="10000"/>
          </a:bodyPr>
          <a:lstStyle/>
          <a:p>
            <a:pPr>
              <a:lnSpc>
                <a:spcPct val="80000"/>
              </a:lnSpc>
            </a:pPr>
            <a:r>
              <a:rPr lang="en-US" altLang="en-US" sz="2400" dirty="0"/>
              <a:t>Factors affecting the rate of photosynthesis.</a:t>
            </a:r>
          </a:p>
          <a:p>
            <a:pPr>
              <a:lnSpc>
                <a:spcPct val="80000"/>
              </a:lnSpc>
            </a:pPr>
            <a:endParaRPr lang="en-US" altLang="en-US" sz="2400" dirty="0"/>
          </a:p>
          <a:p>
            <a:pPr>
              <a:lnSpc>
                <a:spcPct val="80000"/>
              </a:lnSpc>
            </a:pPr>
            <a:r>
              <a:rPr lang="en-US" altLang="en-US" sz="2400" dirty="0"/>
              <a:t>As the rate of photosynthesis increases so will the plants growth rate.</a:t>
            </a:r>
          </a:p>
          <a:p>
            <a:pPr>
              <a:lnSpc>
                <a:spcPct val="80000"/>
              </a:lnSpc>
            </a:pPr>
            <a:endParaRPr lang="en-US" altLang="en-US" sz="2400" dirty="0"/>
          </a:p>
          <a:p>
            <a:pPr>
              <a:lnSpc>
                <a:spcPct val="170000"/>
              </a:lnSpc>
            </a:pPr>
            <a:r>
              <a:rPr lang="en-US" altLang="en-US" sz="2400" dirty="0"/>
              <a:t>Three factors limit photosynthesis from going any faster: Light level, carbon dioxide level, and temperature.</a:t>
            </a:r>
          </a:p>
          <a:p>
            <a:pPr>
              <a:lnSpc>
                <a:spcPct val="170000"/>
              </a:lnSpc>
            </a:pPr>
            <a:endParaRPr lang="en-US" altLang="en-US" sz="2400" dirty="0"/>
          </a:p>
          <a:p>
            <a:pPr>
              <a:lnSpc>
                <a:spcPct val="160000"/>
              </a:lnSpc>
            </a:pPr>
            <a:r>
              <a:rPr lang="en-US" altLang="en-US" sz="2400" dirty="0"/>
              <a:t>Without enough </a:t>
            </a:r>
            <a:r>
              <a:rPr lang="en-US" altLang="en-US" sz="2400" b="1" dirty="0"/>
              <a:t>light</a:t>
            </a:r>
            <a:r>
              <a:rPr lang="en-US" altLang="en-US" sz="2400" dirty="0"/>
              <a:t> a plant cannot photosynthesize very fast, even if there is plenty of water and carbon dioxide. Increasing the light intensity will make photosynthesis faster.</a:t>
            </a:r>
            <a:br>
              <a:rPr lang="en-US" altLang="en-US" sz="2400" dirty="0"/>
            </a:br>
            <a:endParaRPr lang="en-US" altLang="en-US" sz="2400" dirty="0"/>
          </a:p>
          <a:p>
            <a:pPr>
              <a:lnSpc>
                <a:spcPct val="80000"/>
              </a:lnSpc>
            </a:pPr>
            <a:endParaRPr lang="en-US" altLang="en-US" sz="1000" dirty="0"/>
          </a:p>
          <a:p>
            <a:pPr>
              <a:lnSpc>
                <a:spcPct val="80000"/>
              </a:lnSpc>
            </a:pPr>
            <a:endParaRPr lang="en-US" altLang="en-US" sz="1000" dirty="0"/>
          </a:p>
        </p:txBody>
      </p:sp>
    </p:spTree>
    <p:extLst>
      <p:ext uri="{BB962C8B-B14F-4D97-AF65-F5344CB8AC3E}">
        <p14:creationId xmlns:p14="http://schemas.microsoft.com/office/powerpoint/2010/main" val="628935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981200" y="228601"/>
            <a:ext cx="8229600" cy="5745163"/>
          </a:xfrm>
        </p:spPr>
        <p:txBody>
          <a:bodyPr/>
          <a:lstStyle/>
          <a:p>
            <a:pPr eaLnBrk="1" hangingPunct="1"/>
            <a:r>
              <a:rPr lang="en-US" altLang="en-US" sz="2800"/>
              <a:t>This plateau represents the </a:t>
            </a:r>
            <a:r>
              <a:rPr lang="en-US" altLang="en-US" sz="2800" b="1" u="sng">
                <a:solidFill>
                  <a:srgbClr val="800000"/>
                </a:solidFill>
              </a:rPr>
              <a:t>maximum rate of photosynthesis</a:t>
            </a:r>
            <a:r>
              <a:rPr lang="en-US" altLang="en-US" sz="2800"/>
              <a:t> ---as seen in the diagram.</a:t>
            </a:r>
          </a:p>
          <a:p>
            <a:pPr eaLnBrk="1" hangingPunct="1">
              <a:buFontTx/>
              <a:buNone/>
            </a:pPr>
            <a:r>
              <a:rPr lang="en-US" altLang="en-US" sz="1400"/>
              <a:t> </a:t>
            </a:r>
          </a:p>
          <a:p>
            <a:pPr eaLnBrk="1" hangingPunct="1"/>
            <a:r>
              <a:rPr lang="en-US" altLang="en-US" sz="2800">
                <a:solidFill>
                  <a:srgbClr val="000066"/>
                </a:solidFill>
              </a:rPr>
              <a:t>Higher light intensity initially causes more electrons in the chlorophyll molecules to become excited </a:t>
            </a:r>
            <a:r>
              <a:rPr lang="en-US" altLang="en-US" sz="2800" i="1">
                <a:solidFill>
                  <a:srgbClr val="000066"/>
                </a:solidFill>
              </a:rPr>
              <a:t>(gain energy).</a:t>
            </a:r>
          </a:p>
        </p:txBody>
      </p:sp>
      <p:pic>
        <p:nvPicPr>
          <p:cNvPr id="4099" name="Picture 4" descr="light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286" y="2971801"/>
            <a:ext cx="37338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26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905000" y="152401"/>
            <a:ext cx="8229600" cy="5821363"/>
          </a:xfrm>
        </p:spPr>
        <p:txBody>
          <a:bodyPr/>
          <a:lstStyle/>
          <a:p>
            <a:pPr eaLnBrk="1" hangingPunct="1"/>
            <a:r>
              <a:rPr lang="en-US" altLang="en-US" sz="2800" b="1">
                <a:solidFill>
                  <a:srgbClr val="003300"/>
                </a:solidFill>
              </a:rPr>
              <a:t>As more and more electrons are excited, the light reactions occur more rapidly.</a:t>
            </a:r>
            <a:r>
              <a:rPr lang="en-US" altLang="en-US" sz="2800" b="1"/>
              <a:t>  </a:t>
            </a:r>
          </a:p>
          <a:p>
            <a:pPr eaLnBrk="1" hangingPunct="1"/>
            <a:endParaRPr lang="en-US" altLang="en-US" sz="1200" b="1"/>
          </a:p>
          <a:p>
            <a:pPr eaLnBrk="1" hangingPunct="1"/>
            <a:r>
              <a:rPr lang="en-US" altLang="en-US" sz="2800" b="1"/>
              <a:t>At a certain light intensity</a:t>
            </a:r>
            <a:r>
              <a:rPr lang="en-US" altLang="en-US" sz="2800" b="1">
                <a:solidFill>
                  <a:srgbClr val="800000"/>
                </a:solidFill>
              </a:rPr>
              <a:t>, </a:t>
            </a:r>
            <a:r>
              <a:rPr lang="en-US" altLang="en-US" sz="2800" b="1" u="sng">
                <a:solidFill>
                  <a:srgbClr val="800000"/>
                </a:solidFill>
              </a:rPr>
              <a:t>however, all the available electrons are excited and a further increase in light intensity will not increase the rate of photosynthesis.</a:t>
            </a:r>
          </a:p>
        </p:txBody>
      </p:sp>
      <p:pic>
        <p:nvPicPr>
          <p:cNvPr id="5123" name="Picture 4" descr="light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799" y="3205163"/>
            <a:ext cx="3703638"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62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Limiting Factors</a:t>
            </a:r>
          </a:p>
        </p:txBody>
      </p:sp>
      <p:sp>
        <p:nvSpPr>
          <p:cNvPr id="110595" name="Rectangle 3"/>
          <p:cNvSpPr>
            <a:spLocks noGrp="1" noChangeArrowheads="1"/>
          </p:cNvSpPr>
          <p:nvPr>
            <p:ph type="body" idx="1"/>
          </p:nvPr>
        </p:nvSpPr>
        <p:spPr/>
        <p:txBody>
          <a:bodyPr/>
          <a:lstStyle/>
          <a:p>
            <a:r>
              <a:rPr lang="en-US" altLang="en-US"/>
              <a:t>Sometimes photosynthesis is limited by the level of </a:t>
            </a:r>
            <a:r>
              <a:rPr lang="en-US" altLang="en-US" b="1"/>
              <a:t>carbon dioxide</a:t>
            </a:r>
            <a:r>
              <a:rPr lang="en-US" altLang="en-US"/>
              <a:t>. Even if there is plenty of light a plant cannot photosynthesize if it has run out of carbon dioxide.</a:t>
            </a:r>
            <a:br>
              <a:rPr lang="en-US" altLang="en-US"/>
            </a:br>
            <a:endParaRPr lang="en-US" altLang="en-US"/>
          </a:p>
          <a:p>
            <a:r>
              <a:rPr lang="en-US" altLang="en-US" b="1"/>
              <a:t>Temperature</a:t>
            </a:r>
            <a:r>
              <a:rPr lang="en-US" altLang="en-US"/>
              <a:t> can be a limiting factor too. If it gets too cold the rate of photosynthesis will slow right down; equally, plants cease to be able to photosynthesize if it gets</a:t>
            </a:r>
          </a:p>
        </p:txBody>
      </p:sp>
    </p:spTree>
    <p:extLst>
      <p:ext uri="{BB962C8B-B14F-4D97-AF65-F5344CB8AC3E}">
        <p14:creationId xmlns:p14="http://schemas.microsoft.com/office/powerpoint/2010/main" val="190095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0"/>
            <a:ext cx="8229600" cy="990600"/>
          </a:xfrm>
        </p:spPr>
        <p:txBody>
          <a:bodyPr/>
          <a:lstStyle/>
          <a:p>
            <a:pPr eaLnBrk="1" hangingPunct="1"/>
            <a:r>
              <a:rPr lang="en-US" altLang="en-US" b="1" smtClean="0"/>
              <a:t>2)</a:t>
            </a:r>
            <a:r>
              <a:rPr lang="en-US" altLang="en-US" b="1" u="sng" smtClean="0"/>
              <a:t> </a:t>
            </a:r>
            <a:r>
              <a:rPr lang="en-US" altLang="en-US" b="1" u="sng" smtClean="0">
                <a:solidFill>
                  <a:srgbClr val="800000"/>
                </a:solidFill>
              </a:rPr>
              <a:t>Carbon dioxide</a:t>
            </a:r>
            <a:r>
              <a:rPr lang="en-US" altLang="en-US" smtClean="0"/>
              <a:t> </a:t>
            </a:r>
          </a:p>
        </p:txBody>
      </p:sp>
      <p:sp>
        <p:nvSpPr>
          <p:cNvPr id="6147" name="Rectangle 3"/>
          <p:cNvSpPr>
            <a:spLocks noGrp="1" noChangeArrowheads="1"/>
          </p:cNvSpPr>
          <p:nvPr>
            <p:ph type="body" idx="1"/>
          </p:nvPr>
        </p:nvSpPr>
        <p:spPr>
          <a:xfrm>
            <a:off x="1981200" y="914401"/>
            <a:ext cx="8229600" cy="4906963"/>
          </a:xfrm>
        </p:spPr>
        <p:txBody>
          <a:bodyPr/>
          <a:lstStyle/>
          <a:p>
            <a:pPr eaLnBrk="1" hangingPunct="1">
              <a:buFontTx/>
              <a:buNone/>
            </a:pPr>
            <a:r>
              <a:rPr lang="en-US" altLang="en-US" sz="2600" b="1"/>
              <a:t>   Like increasing light intensity, increasing levels of carbon dioxide around the plant stimulates photosynthesis until it reaches a plateau. This graph would resemble that of light intensity.</a:t>
            </a:r>
          </a:p>
        </p:txBody>
      </p:sp>
      <p:pic>
        <p:nvPicPr>
          <p:cNvPr id="6148" name="Picture 7" descr="Rate of Ps with CO2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90801"/>
            <a:ext cx="42672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839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38300" y="234951"/>
            <a:ext cx="8229600" cy="487363"/>
          </a:xfrm>
        </p:spPr>
        <p:txBody>
          <a:bodyPr>
            <a:normAutofit fontScale="90000"/>
          </a:bodyPr>
          <a:lstStyle/>
          <a:p>
            <a:pPr eaLnBrk="1" hangingPunct="1"/>
            <a:r>
              <a:rPr lang="en-US" altLang="en-US" sz="4000" b="1"/>
              <a:t>3</a:t>
            </a:r>
            <a:r>
              <a:rPr lang="en-US" altLang="en-US" sz="4000" b="1" u="sng">
                <a:solidFill>
                  <a:srgbClr val="800000"/>
                </a:solidFill>
              </a:rPr>
              <a:t>) Temperature</a:t>
            </a:r>
            <a:r>
              <a:rPr lang="en-US" altLang="en-US" sz="4000"/>
              <a:t> </a:t>
            </a:r>
          </a:p>
        </p:txBody>
      </p:sp>
      <p:sp>
        <p:nvSpPr>
          <p:cNvPr id="7171" name="Rectangle 3"/>
          <p:cNvSpPr>
            <a:spLocks noGrp="1" noChangeArrowheads="1"/>
          </p:cNvSpPr>
          <p:nvPr>
            <p:ph type="body" idx="1"/>
          </p:nvPr>
        </p:nvSpPr>
        <p:spPr>
          <a:xfrm>
            <a:off x="1892300" y="730251"/>
            <a:ext cx="8229600" cy="4983163"/>
          </a:xfrm>
        </p:spPr>
        <p:txBody>
          <a:bodyPr/>
          <a:lstStyle/>
          <a:p>
            <a:pPr eaLnBrk="1" hangingPunct="1">
              <a:buFontTx/>
              <a:buNone/>
            </a:pPr>
            <a:r>
              <a:rPr lang="en-US" altLang="en-US" smtClean="0"/>
              <a:t>   </a:t>
            </a:r>
            <a:r>
              <a:rPr lang="en-US" altLang="en-US" sz="2800" b="1">
                <a:solidFill>
                  <a:srgbClr val="000066"/>
                </a:solidFill>
              </a:rPr>
              <a:t>a) Raising the temperature accelerates various chemical reactions of photosynthesis.  As a result, </a:t>
            </a:r>
            <a:r>
              <a:rPr lang="en-US" altLang="en-US" sz="2800" b="1" u="sng">
                <a:solidFill>
                  <a:srgbClr val="800000"/>
                </a:solidFill>
              </a:rPr>
              <a:t>the rate of photosynthesis increases</a:t>
            </a:r>
            <a:r>
              <a:rPr lang="en-US" altLang="en-US" sz="2800" b="1" u="sng">
                <a:solidFill>
                  <a:srgbClr val="000066"/>
                </a:solidFill>
              </a:rPr>
              <a:t>, </a:t>
            </a:r>
            <a:r>
              <a:rPr lang="en-US" altLang="en-US" sz="2800" b="1" u="sng">
                <a:solidFill>
                  <a:srgbClr val="800000"/>
                </a:solidFill>
              </a:rPr>
              <a:t>over a certain range.</a:t>
            </a:r>
          </a:p>
        </p:txBody>
      </p:sp>
      <p:pic>
        <p:nvPicPr>
          <p:cNvPr id="7172" name="Picture 5" descr="temp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895600"/>
            <a:ext cx="403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81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981200" y="304800"/>
            <a:ext cx="8229600" cy="6248400"/>
          </a:xfrm>
        </p:spPr>
        <p:txBody>
          <a:bodyPr/>
          <a:lstStyle/>
          <a:p>
            <a:pPr eaLnBrk="1" hangingPunct="1"/>
            <a:r>
              <a:rPr lang="en-US" altLang="en-US" dirty="0" smtClean="0">
                <a:solidFill>
                  <a:srgbClr val="003300"/>
                </a:solidFill>
              </a:rPr>
              <a:t>b) The rate of photosynthesis generally </a:t>
            </a:r>
            <a:r>
              <a:rPr lang="en-US" altLang="en-US" b="1" u="sng" dirty="0" smtClean="0">
                <a:solidFill>
                  <a:srgbClr val="800000"/>
                </a:solidFill>
              </a:rPr>
              <a:t>peaks at a certain temperature</a:t>
            </a:r>
            <a:r>
              <a:rPr lang="en-US" altLang="en-US" dirty="0" smtClean="0">
                <a:solidFill>
                  <a:srgbClr val="003300"/>
                </a:solidFill>
              </a:rPr>
              <a:t>, as seen in the graph. </a:t>
            </a:r>
          </a:p>
          <a:p>
            <a:pPr eaLnBrk="1" hangingPunct="1">
              <a:buFontTx/>
              <a:buNone/>
            </a:pPr>
            <a:endParaRPr lang="en-US" altLang="en-US" dirty="0" smtClean="0">
              <a:solidFill>
                <a:srgbClr val="003300"/>
              </a:solidFill>
            </a:endParaRPr>
          </a:p>
          <a:p>
            <a:pPr eaLnBrk="1" hangingPunct="1">
              <a:buFontTx/>
              <a:buNone/>
            </a:pPr>
            <a:endParaRPr lang="en-US" altLang="en-US" dirty="0" smtClean="0"/>
          </a:p>
          <a:p>
            <a:pPr eaLnBrk="1" hangingPunct="1">
              <a:buFontTx/>
              <a:buNone/>
            </a:pPr>
            <a:r>
              <a:rPr lang="en-US" altLang="en-US" dirty="0" smtClean="0"/>
              <a:t> </a:t>
            </a:r>
            <a:r>
              <a:rPr lang="en-US" altLang="en-US" dirty="0" smtClean="0">
                <a:solidFill>
                  <a:srgbClr val="000066"/>
                </a:solidFill>
              </a:rPr>
              <a:t>c)</a:t>
            </a:r>
            <a:r>
              <a:rPr lang="en-US" altLang="en-US" dirty="0" smtClean="0"/>
              <a:t> </a:t>
            </a:r>
            <a:r>
              <a:rPr lang="en-US" altLang="en-US" b="1" u="sng" dirty="0" smtClean="0">
                <a:solidFill>
                  <a:srgbClr val="800000"/>
                </a:solidFill>
              </a:rPr>
              <a:t>Above this temperature, the rate decreases</a:t>
            </a:r>
            <a:r>
              <a:rPr lang="en-US" altLang="en-US" u="sng" dirty="0" smtClean="0">
                <a:solidFill>
                  <a:srgbClr val="800000"/>
                </a:solidFill>
              </a:rPr>
              <a:t>.</a:t>
            </a:r>
            <a:r>
              <a:rPr lang="en-US" altLang="en-US" dirty="0" smtClean="0">
                <a:solidFill>
                  <a:srgbClr val="800000"/>
                </a:solidFill>
              </a:rPr>
              <a:t> </a:t>
            </a:r>
          </a:p>
        </p:txBody>
      </p:sp>
      <p:pic>
        <p:nvPicPr>
          <p:cNvPr id="8195" name="Picture 4" descr="temp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687" y="2624137"/>
            <a:ext cx="41910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05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63639"/>
            <a:ext cx="8596668" cy="5577723"/>
          </a:xfrm>
        </p:spPr>
        <p:txBody>
          <a:bodyPr/>
          <a:lstStyle/>
          <a:p>
            <a:pPr algn="just"/>
            <a:r>
              <a:rPr lang="en-US" b="1" dirty="0"/>
              <a:t>C4 photosynthesis </a:t>
            </a:r>
            <a:r>
              <a:rPr lang="en-US" dirty="0"/>
              <a:t>involves the </a:t>
            </a:r>
            <a:r>
              <a:rPr lang="en-US" u="sng" dirty="0"/>
              <a:t>primary carboxylation </a:t>
            </a:r>
            <a:r>
              <a:rPr lang="en-US" dirty="0"/>
              <a:t>of </a:t>
            </a:r>
            <a:r>
              <a:rPr lang="en-US" dirty="0" smtClean="0"/>
              <a:t>a three‐carbon </a:t>
            </a:r>
            <a:r>
              <a:rPr lang="en-US" dirty="0"/>
              <a:t>precursor (phospho</a:t>
            </a:r>
            <a:r>
              <a:rPr lang="en-US" i="1" dirty="0"/>
              <a:t>enol</a:t>
            </a:r>
            <a:r>
              <a:rPr lang="en-US" dirty="0"/>
              <a:t>pyruvate, PEP) to </a:t>
            </a:r>
            <a:r>
              <a:rPr lang="en-US" dirty="0" smtClean="0"/>
              <a:t>OAA, catalyzed </a:t>
            </a:r>
            <a:r>
              <a:rPr lang="en-US" dirty="0"/>
              <a:t>by PEP carboxylase, followed by the </a:t>
            </a:r>
            <a:r>
              <a:rPr lang="en-US" dirty="0" smtClean="0"/>
              <a:t>decarboxylation of </a:t>
            </a:r>
            <a:r>
              <a:rPr lang="en-US" dirty="0"/>
              <a:t>the four‐carbon intermediate prior to </a:t>
            </a:r>
            <a:r>
              <a:rPr lang="en-US" u="sng" dirty="0" smtClean="0"/>
              <a:t>secondary (final</a:t>
            </a:r>
            <a:r>
              <a:rPr lang="en-US" u="sng" dirty="0"/>
              <a:t>) carboxylation </a:t>
            </a:r>
            <a:r>
              <a:rPr lang="en-US" dirty="0"/>
              <a:t>at the active site of Rubisco. These </a:t>
            </a:r>
            <a:r>
              <a:rPr lang="en-US" dirty="0" smtClean="0"/>
              <a:t>two biochemical </a:t>
            </a:r>
            <a:r>
              <a:rPr lang="en-US" dirty="0"/>
              <a:t>functions are separated between two </a:t>
            </a:r>
            <a:r>
              <a:rPr lang="en-US" dirty="0" smtClean="0"/>
              <a:t>intracellular compartments</a:t>
            </a:r>
            <a:r>
              <a:rPr lang="en-US" dirty="0"/>
              <a:t>, which allow the primary and the </a:t>
            </a:r>
            <a:r>
              <a:rPr lang="en-US" dirty="0" smtClean="0"/>
              <a:t>secondary </a:t>
            </a:r>
            <a:r>
              <a:rPr lang="en-US" dirty="0" err="1" smtClean="0"/>
              <a:t>carboxylations</a:t>
            </a:r>
            <a:r>
              <a:rPr lang="en-US" dirty="0" smtClean="0"/>
              <a:t> </a:t>
            </a:r>
            <a:r>
              <a:rPr lang="en-US" dirty="0"/>
              <a:t>to occur simultaneously</a:t>
            </a:r>
            <a:r>
              <a:rPr lang="en-US" dirty="0" smtClean="0"/>
              <a:t>.</a:t>
            </a:r>
          </a:p>
          <a:p>
            <a:pPr algn="just"/>
            <a:endParaRPr lang="en-US" dirty="0"/>
          </a:p>
          <a:p>
            <a:pPr algn="just"/>
            <a:r>
              <a:rPr lang="en-US" dirty="0"/>
              <a:t>Sugar cane (</a:t>
            </a:r>
            <a:r>
              <a:rPr lang="en-US" i="1" dirty="0" err="1"/>
              <a:t>Saccharum</a:t>
            </a:r>
            <a:r>
              <a:rPr lang="en-US" i="1" dirty="0"/>
              <a:t> </a:t>
            </a:r>
            <a:r>
              <a:rPr lang="en-US" dirty="0"/>
              <a:t>sp.), maize (</a:t>
            </a:r>
            <a:r>
              <a:rPr lang="en-US" i="1" dirty="0" err="1"/>
              <a:t>Zea</a:t>
            </a:r>
            <a:r>
              <a:rPr lang="en-US" i="1" dirty="0"/>
              <a:t> mays</a:t>
            </a:r>
            <a:r>
              <a:rPr lang="en-US" dirty="0"/>
              <a:t>), and </a:t>
            </a:r>
            <a:r>
              <a:rPr lang="en-US" dirty="0" smtClean="0"/>
              <a:t>numerous tropical </a:t>
            </a:r>
            <a:r>
              <a:rPr lang="en-US" dirty="0"/>
              <a:t>grasses are among the species that exhibit the </a:t>
            </a:r>
            <a:r>
              <a:rPr lang="en-US" dirty="0" smtClean="0"/>
              <a:t>C4 labeling </a:t>
            </a:r>
            <a:r>
              <a:rPr lang="en-US" dirty="0"/>
              <a:t>pattern. The leaves of these and almost all C4 </a:t>
            </a:r>
            <a:r>
              <a:rPr lang="en-US" dirty="0" smtClean="0"/>
              <a:t>species exhibit </a:t>
            </a:r>
            <a:r>
              <a:rPr lang="en-US" dirty="0"/>
              <a:t>an unusual anatomy involving two different </a:t>
            </a:r>
            <a:r>
              <a:rPr lang="en-US" dirty="0" smtClean="0"/>
              <a:t>types </a:t>
            </a:r>
            <a:r>
              <a:rPr lang="en-US" dirty="0"/>
              <a:t>of chloroplast‐containing cells: mesophyll cells </a:t>
            </a:r>
            <a:r>
              <a:rPr lang="en-US" dirty="0" smtClean="0"/>
              <a:t>surround enlarged </a:t>
            </a:r>
            <a:r>
              <a:rPr lang="en-US" dirty="0"/>
              <a:t>bundle sheath cells, which in turn are </a:t>
            </a:r>
            <a:r>
              <a:rPr lang="en-US" dirty="0" smtClean="0"/>
              <a:t>arranged concentrically </a:t>
            </a:r>
            <a:r>
              <a:rPr lang="en-US" dirty="0"/>
              <a:t>with respect to vascular tissues</a:t>
            </a:r>
          </a:p>
        </p:txBody>
      </p:sp>
    </p:spTree>
    <p:extLst>
      <p:ext uri="{BB962C8B-B14F-4D97-AF65-F5344CB8AC3E}">
        <p14:creationId xmlns:p14="http://schemas.microsoft.com/office/powerpoint/2010/main" val="3553957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981200" y="228601"/>
            <a:ext cx="8229600" cy="5745163"/>
          </a:xfrm>
        </p:spPr>
        <p:txBody>
          <a:bodyPr/>
          <a:lstStyle/>
          <a:p>
            <a:pPr eaLnBrk="1" hangingPunct="1">
              <a:buFontTx/>
              <a:buNone/>
            </a:pPr>
            <a:r>
              <a:rPr lang="en-US" altLang="en-US" sz="2800"/>
              <a:t>d) As the temperature increases, the </a:t>
            </a:r>
            <a:r>
              <a:rPr lang="en-US" altLang="en-US" sz="2800" b="1" u="sng">
                <a:solidFill>
                  <a:srgbClr val="800000"/>
                </a:solidFill>
              </a:rPr>
              <a:t>stomates begin to close</a:t>
            </a:r>
            <a:r>
              <a:rPr lang="en-US" altLang="en-US" sz="2800"/>
              <a:t>, to limit water loss. This will have the effect of </a:t>
            </a:r>
            <a:r>
              <a:rPr lang="en-US" altLang="en-US" sz="2800" b="1" u="sng">
                <a:solidFill>
                  <a:srgbClr val="800000"/>
                </a:solidFill>
              </a:rPr>
              <a:t>stopping the carbon dioxide from entering</a:t>
            </a:r>
            <a:r>
              <a:rPr lang="en-US" altLang="en-US" sz="2800" u="sng"/>
              <a:t> </a:t>
            </a:r>
            <a:r>
              <a:rPr lang="en-US" altLang="en-US" sz="2800"/>
              <a:t>the leaf. This will also decrease the rate of photosynthesis</a:t>
            </a:r>
            <a:r>
              <a:rPr lang="en-US" altLang="en-US" sz="3000"/>
              <a:t>. </a:t>
            </a:r>
            <a:r>
              <a:rPr lang="en-US" altLang="en-US" sz="2400">
                <a:solidFill>
                  <a:srgbClr val="000066"/>
                </a:solidFill>
              </a:rPr>
              <a:t>(Also: Enzymes do not function well at too high a temperature.)</a:t>
            </a:r>
          </a:p>
        </p:txBody>
      </p:sp>
      <p:pic>
        <p:nvPicPr>
          <p:cNvPr id="92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8139" y="3733800"/>
            <a:ext cx="3895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459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274638"/>
            <a:ext cx="8229600" cy="563562"/>
          </a:xfrm>
        </p:spPr>
        <p:txBody>
          <a:bodyPr>
            <a:normAutofit fontScale="90000"/>
          </a:bodyPr>
          <a:lstStyle/>
          <a:p>
            <a:pPr eaLnBrk="1" hangingPunct="1"/>
            <a:r>
              <a:rPr lang="en-US" altLang="en-US" sz="4000"/>
              <a:t>4) </a:t>
            </a:r>
            <a:r>
              <a:rPr lang="en-US" altLang="en-US" sz="4000" b="1" u="sng">
                <a:solidFill>
                  <a:srgbClr val="800000"/>
                </a:solidFill>
              </a:rPr>
              <a:t>Water</a:t>
            </a:r>
            <a:r>
              <a:rPr lang="en-US" altLang="en-US" sz="4000"/>
              <a:t> </a:t>
            </a:r>
          </a:p>
        </p:txBody>
      </p:sp>
      <p:sp>
        <p:nvSpPr>
          <p:cNvPr id="10243" name="Rectangle 3"/>
          <p:cNvSpPr>
            <a:spLocks noGrp="1" noChangeArrowheads="1"/>
          </p:cNvSpPr>
          <p:nvPr>
            <p:ph type="body" idx="1"/>
          </p:nvPr>
        </p:nvSpPr>
        <p:spPr>
          <a:xfrm>
            <a:off x="1676400" y="914401"/>
            <a:ext cx="8763000" cy="4678363"/>
          </a:xfrm>
        </p:spPr>
        <p:txBody>
          <a:bodyPr/>
          <a:lstStyle/>
          <a:p>
            <a:pPr eaLnBrk="1" hangingPunct="1"/>
            <a:r>
              <a:rPr lang="en-US" altLang="en-US" sz="3600" b="1">
                <a:solidFill>
                  <a:srgbClr val="000066"/>
                </a:solidFill>
              </a:rPr>
              <a:t>A lack of water will also slow the rate of photosynthesis. Stomata can close from water loss</a:t>
            </a:r>
            <a:r>
              <a:rPr lang="en-US" altLang="en-US" sz="3600" b="1"/>
              <a:t>. </a:t>
            </a:r>
            <a:endParaRPr lang="en-US" altLang="en-US" sz="3600" b="1" u="sng"/>
          </a:p>
          <a:p>
            <a:pPr eaLnBrk="1" hangingPunct="1"/>
            <a:r>
              <a:rPr lang="en-US" altLang="en-US" sz="3600" b="1" u="sng">
                <a:solidFill>
                  <a:srgbClr val="800000"/>
                </a:solidFill>
              </a:rPr>
              <a:t>Plants such as the cactus have adaptations to prevent water loss in dry, desert climates</a:t>
            </a:r>
            <a:r>
              <a:rPr lang="en-US" altLang="en-US" sz="3600" b="1">
                <a:solidFill>
                  <a:srgbClr val="800000"/>
                </a:solidFill>
              </a:rPr>
              <a:t>.</a:t>
            </a:r>
          </a:p>
        </p:txBody>
      </p:sp>
    </p:spTree>
    <p:extLst>
      <p:ext uri="{BB962C8B-B14F-4D97-AF65-F5344CB8AC3E}">
        <p14:creationId xmlns:p14="http://schemas.microsoft.com/office/powerpoint/2010/main" val="1593899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0760" y="217550"/>
            <a:ext cx="9465972" cy="6423286"/>
          </a:xfrm>
          <a:prstGeom prst="rect">
            <a:avLst/>
          </a:prstGeom>
        </p:spPr>
      </p:pic>
    </p:spTree>
    <p:extLst>
      <p:ext uri="{BB962C8B-B14F-4D97-AF65-F5344CB8AC3E}">
        <p14:creationId xmlns:p14="http://schemas.microsoft.com/office/powerpoint/2010/main" val="171926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Lst>
          </a:blip>
          <a:stretch>
            <a:fillRect/>
          </a:stretch>
        </p:blipFill>
        <p:spPr>
          <a:xfrm>
            <a:off x="560440" y="471947"/>
            <a:ext cx="9422948" cy="5915973"/>
          </a:xfrm>
          <a:prstGeom prst="rect">
            <a:avLst/>
          </a:prstGeom>
        </p:spPr>
      </p:pic>
    </p:spTree>
    <p:extLst>
      <p:ext uri="{BB962C8B-B14F-4D97-AF65-F5344CB8AC3E}">
        <p14:creationId xmlns:p14="http://schemas.microsoft.com/office/powerpoint/2010/main" val="1416786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366" y="-51516"/>
            <a:ext cx="9402792" cy="7052094"/>
          </a:xfrm>
        </p:spPr>
      </p:pic>
    </p:spTree>
    <p:extLst>
      <p:ext uri="{BB962C8B-B14F-4D97-AF65-F5344CB8AC3E}">
        <p14:creationId xmlns:p14="http://schemas.microsoft.com/office/powerpoint/2010/main" val="2870664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Summary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318" y="1883386"/>
            <a:ext cx="381000" cy="381000"/>
          </a:xfrm>
        </p:spPr>
      </p:pic>
      <p:sp>
        <p:nvSpPr>
          <p:cNvPr id="3" name="Rectangle 2"/>
          <p:cNvSpPr/>
          <p:nvPr/>
        </p:nvSpPr>
        <p:spPr>
          <a:xfrm>
            <a:off x="1090540" y="1761481"/>
            <a:ext cx="8942101" cy="646331"/>
          </a:xfrm>
          <a:prstGeom prst="rect">
            <a:avLst/>
          </a:prstGeom>
        </p:spPr>
        <p:txBody>
          <a:bodyPr wrap="square">
            <a:spAutoFit/>
          </a:bodyPr>
          <a:lstStyle/>
          <a:p>
            <a:r>
              <a:rPr lang="en-US" dirty="0">
                <a:solidFill>
                  <a:srgbClr val="000000"/>
                </a:solidFill>
                <a:latin typeface="MinionPro-Regular"/>
              </a:rPr>
              <a:t>P</a:t>
            </a:r>
            <a:r>
              <a:rPr lang="en-US" dirty="0" smtClean="0">
                <a:solidFill>
                  <a:srgbClr val="000000"/>
                </a:solidFill>
                <a:latin typeface="MinionPro-Regular"/>
              </a:rPr>
              <a:t>hotosynthesis produces organic compounds from inorganic carbon by using the energy of sunlight.</a:t>
            </a:r>
            <a:endParaRPr lang="en-US" dirty="0"/>
          </a:p>
        </p:txBody>
      </p:sp>
      <p:sp>
        <p:nvSpPr>
          <p:cNvPr id="5" name="Rectangle 4"/>
          <p:cNvSpPr/>
          <p:nvPr/>
        </p:nvSpPr>
        <p:spPr>
          <a:xfrm>
            <a:off x="1090540" y="2621270"/>
            <a:ext cx="8487178" cy="369332"/>
          </a:xfrm>
          <a:prstGeom prst="rect">
            <a:avLst/>
          </a:prstGeom>
        </p:spPr>
        <p:txBody>
          <a:bodyPr wrap="square">
            <a:spAutoFit/>
          </a:bodyPr>
          <a:lstStyle/>
          <a:p>
            <a:r>
              <a:rPr lang="en-US" dirty="0">
                <a:latin typeface="MinionPro-Regular"/>
              </a:rPr>
              <a:t>These redox processes are carried out in plants, algae, </a:t>
            </a:r>
            <a:r>
              <a:rPr lang="en-US" dirty="0" smtClean="0">
                <a:latin typeface="MinionPro-Regular"/>
              </a:rPr>
              <a:t>and various </a:t>
            </a:r>
            <a:r>
              <a:rPr lang="en-US" dirty="0">
                <a:latin typeface="MinionPro-Regular"/>
              </a:rPr>
              <a:t>bacteria.</a:t>
            </a:r>
            <a:endParaRPr lang="en-US" dirty="0"/>
          </a:p>
        </p:txBody>
      </p:sp>
      <p:sp>
        <p:nvSpPr>
          <p:cNvPr id="6" name="Rectangle 5"/>
          <p:cNvSpPr/>
          <p:nvPr/>
        </p:nvSpPr>
        <p:spPr>
          <a:xfrm>
            <a:off x="1090540" y="3283349"/>
            <a:ext cx="9070890" cy="646331"/>
          </a:xfrm>
          <a:prstGeom prst="rect">
            <a:avLst/>
          </a:prstGeom>
        </p:spPr>
        <p:txBody>
          <a:bodyPr wrap="square">
            <a:spAutoFit/>
          </a:bodyPr>
          <a:lstStyle/>
          <a:p>
            <a:r>
              <a:rPr lang="en-US" dirty="0">
                <a:latin typeface="MinionPro-Regular"/>
              </a:rPr>
              <a:t>In all cases, the photosynthetic </a:t>
            </a:r>
            <a:r>
              <a:rPr lang="en-US" dirty="0" smtClean="0">
                <a:latin typeface="MinionPro-Regular"/>
              </a:rPr>
              <a:t>reactions may </a:t>
            </a:r>
            <a:r>
              <a:rPr lang="en-US" dirty="0">
                <a:latin typeface="MinionPro-Regular"/>
              </a:rPr>
              <a:t>be divided into two phases: </a:t>
            </a:r>
            <a:endParaRPr lang="en-US" dirty="0" smtClean="0">
              <a:latin typeface="MinionPro-Regular"/>
            </a:endParaRPr>
          </a:p>
          <a:p>
            <a:r>
              <a:rPr lang="en-US" dirty="0" smtClean="0">
                <a:latin typeface="MinionPro-Regular"/>
              </a:rPr>
              <a:t>the </a:t>
            </a:r>
            <a:r>
              <a:rPr lang="en-US" dirty="0">
                <a:latin typeface="MinionPro-Regular"/>
              </a:rPr>
              <a:t>light reactions </a:t>
            </a:r>
            <a:r>
              <a:rPr lang="en-US" dirty="0" smtClean="0">
                <a:latin typeface="MinionPro-Regular"/>
              </a:rPr>
              <a:t>and the </a:t>
            </a:r>
            <a:r>
              <a:rPr lang="en-US" dirty="0">
                <a:latin typeface="MinionPro-Regular"/>
              </a:rPr>
              <a:t>carbon reactions.</a:t>
            </a:r>
            <a:endParaRPr lang="en-US" dirty="0"/>
          </a:p>
        </p:txBody>
      </p:sp>
      <p:sp>
        <p:nvSpPr>
          <p:cNvPr id="7" name="Rectangle 6"/>
          <p:cNvSpPr/>
          <p:nvPr/>
        </p:nvSpPr>
        <p:spPr>
          <a:xfrm>
            <a:off x="1090540" y="4109424"/>
            <a:ext cx="7989066" cy="369332"/>
          </a:xfrm>
          <a:prstGeom prst="rect">
            <a:avLst/>
          </a:prstGeom>
        </p:spPr>
        <p:txBody>
          <a:bodyPr wrap="square">
            <a:spAutoFit/>
          </a:bodyPr>
          <a:lstStyle/>
          <a:p>
            <a:r>
              <a:rPr lang="en-US" dirty="0">
                <a:latin typeface="MinionPro-Regular"/>
              </a:rPr>
              <a:t>In eukaryotic organisms, </a:t>
            </a:r>
            <a:r>
              <a:rPr lang="en-US" dirty="0" smtClean="0">
                <a:latin typeface="MinionPro-Regular"/>
              </a:rPr>
              <a:t>photosynthesis takes </a:t>
            </a:r>
            <a:r>
              <a:rPr lang="en-US" dirty="0">
                <a:latin typeface="MinionPro-Regular"/>
              </a:rPr>
              <a:t>place in the chloroplast.</a:t>
            </a:r>
            <a:endParaRPr lang="en-US" dirty="0"/>
          </a:p>
        </p:txBody>
      </p:sp>
      <p:sp>
        <p:nvSpPr>
          <p:cNvPr id="8" name="Rectangle 7"/>
          <p:cNvSpPr/>
          <p:nvPr/>
        </p:nvSpPr>
        <p:spPr>
          <a:xfrm>
            <a:off x="1090540" y="4805217"/>
            <a:ext cx="9070890" cy="646331"/>
          </a:xfrm>
          <a:prstGeom prst="rect">
            <a:avLst/>
          </a:prstGeom>
        </p:spPr>
        <p:txBody>
          <a:bodyPr wrap="square">
            <a:spAutoFit/>
          </a:bodyPr>
          <a:lstStyle/>
          <a:p>
            <a:r>
              <a:rPr lang="en-US" dirty="0">
                <a:latin typeface="MinionPro-Regular"/>
              </a:rPr>
              <a:t>The two phases of photosynthesis occur </a:t>
            </a:r>
            <a:r>
              <a:rPr lang="en-US" dirty="0" smtClean="0">
                <a:latin typeface="MinionPro-Regular"/>
              </a:rPr>
              <a:t>simultaneously but </a:t>
            </a:r>
            <a:r>
              <a:rPr lang="en-US" dirty="0">
                <a:latin typeface="MinionPro-Regular"/>
              </a:rPr>
              <a:t>take place in different regions of the chloroplast</a:t>
            </a:r>
            <a:endParaRPr lang="en-US" dirty="0"/>
          </a:p>
        </p:txBody>
      </p:sp>
      <p:sp>
        <p:nvSpPr>
          <p:cNvPr id="9" name="Rectangle 8"/>
          <p:cNvSpPr/>
          <p:nvPr/>
        </p:nvSpPr>
        <p:spPr>
          <a:xfrm>
            <a:off x="1090539" y="5680754"/>
            <a:ext cx="8684525" cy="646331"/>
          </a:xfrm>
          <a:prstGeom prst="rect">
            <a:avLst/>
          </a:prstGeom>
        </p:spPr>
        <p:txBody>
          <a:bodyPr wrap="square">
            <a:spAutoFit/>
          </a:bodyPr>
          <a:lstStyle/>
          <a:p>
            <a:r>
              <a:rPr lang="en-US" dirty="0" smtClean="0">
                <a:latin typeface="MinionPro-Regular"/>
              </a:rPr>
              <a:t>The </a:t>
            </a:r>
            <a:r>
              <a:rPr lang="en-US" dirty="0">
                <a:latin typeface="MinionPro-Regular"/>
              </a:rPr>
              <a:t>light reactions being localized to the </a:t>
            </a:r>
            <a:r>
              <a:rPr lang="en-US" dirty="0" smtClean="0">
                <a:latin typeface="MinionPro-Regular"/>
              </a:rPr>
              <a:t>thylakoid membranes </a:t>
            </a:r>
            <a:r>
              <a:rPr lang="en-US" dirty="0">
                <a:latin typeface="MinionPro-Regular"/>
              </a:rPr>
              <a:t>and the carbon reactions to the stroma</a:t>
            </a:r>
            <a:endParaRPr lang="en-US" dirty="0"/>
          </a:p>
        </p:txBody>
      </p:sp>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18" y="2605198"/>
            <a:ext cx="381000" cy="381000"/>
          </a:xfrm>
          <a:prstGeom prst="rect">
            <a:avLst/>
          </a:prstGeom>
        </p:spPr>
      </p:pic>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18" y="3456897"/>
            <a:ext cx="381000" cy="381000"/>
          </a:xfrm>
          <a:prstGeom prst="rect">
            <a:avLst/>
          </a:prstGeom>
        </p:spPr>
      </p:pic>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18" y="4151977"/>
            <a:ext cx="381000" cy="381000"/>
          </a:xfrm>
          <a:prstGeom prst="rect">
            <a:avLst/>
          </a:prstGeom>
        </p:spPr>
      </p:pic>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91" y="4986778"/>
            <a:ext cx="381000" cy="381000"/>
          </a:xfrm>
          <a:prstGeom prst="rect">
            <a:avLst/>
          </a:prstGeom>
        </p:spPr>
      </p:pic>
      <p:pic>
        <p:nvPicPr>
          <p:cNvPr id="1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91" y="5813419"/>
            <a:ext cx="381000" cy="381000"/>
          </a:xfrm>
          <a:prstGeom prst="rect">
            <a:avLst/>
          </a:prstGeom>
        </p:spPr>
      </p:pic>
    </p:spTree>
    <p:extLst>
      <p:ext uri="{BB962C8B-B14F-4D97-AF65-F5344CB8AC3E}">
        <p14:creationId xmlns:p14="http://schemas.microsoft.com/office/powerpoint/2010/main" val="2956558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0259"/>
          </a:xfrm>
        </p:spPr>
        <p:txBody>
          <a:bodyPr/>
          <a:lstStyle/>
          <a:p>
            <a:pPr algn="ctr"/>
            <a:r>
              <a:rPr lang="en-US" b="1" dirty="0"/>
              <a:t>Summary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7021" y="1609859"/>
            <a:ext cx="533400" cy="533400"/>
          </a:xfrm>
        </p:spPr>
      </p:pic>
      <p:sp>
        <p:nvSpPr>
          <p:cNvPr id="3" name="Rectangle 2"/>
          <p:cNvSpPr/>
          <p:nvPr/>
        </p:nvSpPr>
        <p:spPr>
          <a:xfrm>
            <a:off x="1470108" y="1609859"/>
            <a:ext cx="8420867" cy="646331"/>
          </a:xfrm>
          <a:prstGeom prst="rect">
            <a:avLst/>
          </a:prstGeom>
        </p:spPr>
        <p:txBody>
          <a:bodyPr wrap="square">
            <a:spAutoFit/>
          </a:bodyPr>
          <a:lstStyle/>
          <a:p>
            <a:pPr algn="just"/>
            <a:r>
              <a:rPr lang="en-US" dirty="0">
                <a:latin typeface="MinionPro-Regular"/>
              </a:rPr>
              <a:t>The light reactions of photosynthesis involve </a:t>
            </a:r>
            <a:r>
              <a:rPr lang="en-US" dirty="0" smtClean="0">
                <a:latin typeface="MinionPro-Regular"/>
              </a:rPr>
              <a:t>the photosynthetic pigments</a:t>
            </a:r>
            <a:r>
              <a:rPr lang="en-US" dirty="0">
                <a:latin typeface="MinionPro-Regular"/>
              </a:rPr>
              <a:t>, the photosynthetic </a:t>
            </a:r>
            <a:r>
              <a:rPr lang="en-US" dirty="0" smtClean="0">
                <a:latin typeface="MinionPro-Regular"/>
              </a:rPr>
              <a:t>electron transport </a:t>
            </a:r>
            <a:r>
              <a:rPr lang="en-US" dirty="0">
                <a:latin typeface="MinionPro-Regular"/>
              </a:rPr>
              <a:t>chain, and the ATP synthesis machinery</a:t>
            </a:r>
            <a:endParaRPr lang="en-US" dirty="0"/>
          </a:p>
        </p:txBody>
      </p:sp>
      <p:sp>
        <p:nvSpPr>
          <p:cNvPr id="5" name="Rectangle 4"/>
          <p:cNvSpPr/>
          <p:nvPr/>
        </p:nvSpPr>
        <p:spPr>
          <a:xfrm>
            <a:off x="1470108" y="2497187"/>
            <a:ext cx="8420867" cy="646331"/>
          </a:xfrm>
          <a:prstGeom prst="rect">
            <a:avLst/>
          </a:prstGeom>
        </p:spPr>
        <p:txBody>
          <a:bodyPr wrap="square">
            <a:spAutoFit/>
          </a:bodyPr>
          <a:lstStyle/>
          <a:p>
            <a:pPr algn="just"/>
            <a:r>
              <a:rPr lang="en-US" dirty="0" smtClean="0">
                <a:latin typeface="MinionPro-Regular"/>
              </a:rPr>
              <a:t>Light is </a:t>
            </a:r>
            <a:r>
              <a:rPr lang="en-US" dirty="0">
                <a:latin typeface="MinionPro-Regular"/>
              </a:rPr>
              <a:t>absorbed by pigments localized in </a:t>
            </a:r>
            <a:r>
              <a:rPr lang="en-US" dirty="0" smtClean="0">
                <a:latin typeface="MinionPro-Regular"/>
              </a:rPr>
              <a:t>pigment–protein complexes </a:t>
            </a:r>
            <a:r>
              <a:rPr lang="en-US" dirty="0">
                <a:latin typeface="MinionPro-Regular"/>
              </a:rPr>
              <a:t>(photosystems) within the thylakoid membrane.</a:t>
            </a:r>
            <a:endParaRPr lang="en-US" dirty="0"/>
          </a:p>
        </p:txBody>
      </p:sp>
      <p:sp>
        <p:nvSpPr>
          <p:cNvPr id="6" name="Rectangle 5"/>
          <p:cNvSpPr/>
          <p:nvPr/>
        </p:nvSpPr>
        <p:spPr>
          <a:xfrm>
            <a:off x="1470108" y="3384515"/>
            <a:ext cx="8729960" cy="923330"/>
          </a:xfrm>
          <a:prstGeom prst="rect">
            <a:avLst/>
          </a:prstGeom>
        </p:spPr>
        <p:txBody>
          <a:bodyPr wrap="square">
            <a:spAutoFit/>
          </a:bodyPr>
          <a:lstStyle/>
          <a:p>
            <a:pPr algn="just"/>
            <a:r>
              <a:rPr lang="en-US" dirty="0">
                <a:latin typeface="MinionPro-Regular"/>
              </a:rPr>
              <a:t>This light energy can be transferred from </a:t>
            </a:r>
            <a:r>
              <a:rPr lang="en-US" dirty="0" smtClean="0">
                <a:latin typeface="MinionPro-Regular"/>
              </a:rPr>
              <a:t>antenna pigments </a:t>
            </a:r>
            <a:r>
              <a:rPr lang="en-US" dirty="0">
                <a:latin typeface="MinionPro-Regular"/>
              </a:rPr>
              <a:t>to special pigment–protein complexes, </a:t>
            </a:r>
            <a:r>
              <a:rPr lang="en-US" dirty="0" smtClean="0">
                <a:latin typeface="MinionPro-Regular"/>
              </a:rPr>
              <a:t>known as </a:t>
            </a:r>
            <a:r>
              <a:rPr lang="en-US" dirty="0">
                <a:latin typeface="MinionPro-Regular"/>
              </a:rPr>
              <a:t>reaction centers, where the light energy is converted</a:t>
            </a:r>
          </a:p>
          <a:p>
            <a:pPr algn="just"/>
            <a:r>
              <a:rPr lang="en-US" dirty="0">
                <a:latin typeface="MinionPro-Regular"/>
              </a:rPr>
              <a:t>into chemical products (photochemistry)</a:t>
            </a:r>
            <a:endParaRPr lang="en-US" dirty="0"/>
          </a:p>
        </p:txBody>
      </p:sp>
      <p:sp>
        <p:nvSpPr>
          <p:cNvPr id="7" name="Rectangle 6"/>
          <p:cNvSpPr/>
          <p:nvPr/>
        </p:nvSpPr>
        <p:spPr>
          <a:xfrm>
            <a:off x="1522837" y="4548842"/>
            <a:ext cx="8496926" cy="646331"/>
          </a:xfrm>
          <a:prstGeom prst="rect">
            <a:avLst/>
          </a:prstGeom>
        </p:spPr>
        <p:txBody>
          <a:bodyPr wrap="square">
            <a:spAutoFit/>
          </a:bodyPr>
          <a:lstStyle/>
          <a:p>
            <a:pPr algn="just"/>
            <a:r>
              <a:rPr lang="en-US" dirty="0">
                <a:latin typeface="MinionPro-Regular"/>
              </a:rPr>
              <a:t>Oxygenic photosynthetic organisms contain </a:t>
            </a:r>
            <a:r>
              <a:rPr lang="en-US" dirty="0" smtClean="0">
                <a:latin typeface="MinionPro-Regular"/>
              </a:rPr>
              <a:t>two reaction </a:t>
            </a:r>
            <a:r>
              <a:rPr lang="en-US" dirty="0">
                <a:latin typeface="MinionPro-Regular"/>
              </a:rPr>
              <a:t>centers and two photosystems, PSII and PSI.</a:t>
            </a:r>
            <a:endParaRPr lang="en-US" dirty="0"/>
          </a:p>
        </p:txBody>
      </p:sp>
      <p:sp>
        <p:nvSpPr>
          <p:cNvPr id="8" name="Rectangle 7"/>
          <p:cNvSpPr/>
          <p:nvPr/>
        </p:nvSpPr>
        <p:spPr>
          <a:xfrm>
            <a:off x="1470108" y="5436170"/>
            <a:ext cx="8729960" cy="646331"/>
          </a:xfrm>
          <a:prstGeom prst="rect">
            <a:avLst/>
          </a:prstGeom>
        </p:spPr>
        <p:txBody>
          <a:bodyPr wrap="square">
            <a:spAutoFit/>
          </a:bodyPr>
          <a:lstStyle/>
          <a:p>
            <a:pPr algn="just"/>
            <a:r>
              <a:rPr lang="en-US" dirty="0" smtClean="0">
                <a:latin typeface="MinionPro-Regular"/>
              </a:rPr>
              <a:t>In plants </a:t>
            </a:r>
            <a:r>
              <a:rPr lang="en-US" dirty="0">
                <a:latin typeface="MinionPro-Regular"/>
              </a:rPr>
              <a:t>the two photosystems are spatially separated: </a:t>
            </a:r>
            <a:r>
              <a:rPr lang="en-US" dirty="0" smtClean="0">
                <a:latin typeface="MinionPro-Regular"/>
              </a:rPr>
              <a:t>PSII is </a:t>
            </a:r>
            <a:r>
              <a:rPr lang="en-US" dirty="0">
                <a:latin typeface="MinionPro-Regular"/>
              </a:rPr>
              <a:t>localized in appressed thylakoids, and PSI is </a:t>
            </a:r>
            <a:r>
              <a:rPr lang="en-US" dirty="0" smtClean="0">
                <a:latin typeface="MinionPro-Regular"/>
              </a:rPr>
              <a:t>localized in </a:t>
            </a:r>
            <a:r>
              <a:rPr lang="en-US" dirty="0">
                <a:latin typeface="MinionPro-Regular"/>
              </a:rPr>
              <a:t>stroma‐exposed thylakoids.</a:t>
            </a:r>
            <a:endParaRPr lang="en-US" dirty="0"/>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21" y="3579480"/>
            <a:ext cx="533400" cy="533400"/>
          </a:xfrm>
          <a:prstGeom prst="rect">
            <a:avLst/>
          </a:prstGeom>
        </p:spPr>
      </p:pic>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21" y="2610951"/>
            <a:ext cx="533400" cy="533400"/>
          </a:xfrm>
          <a:prstGeom prst="rect">
            <a:avLst/>
          </a:prstGeom>
        </p:spPr>
      </p:pic>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51" y="4579604"/>
            <a:ext cx="533400" cy="533400"/>
          </a:xfrm>
          <a:prstGeom prst="rect">
            <a:avLst/>
          </a:prstGeom>
        </p:spPr>
      </p:pic>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94" y="5492635"/>
            <a:ext cx="533400" cy="533400"/>
          </a:xfrm>
          <a:prstGeom prst="rect">
            <a:avLst/>
          </a:prstGeom>
        </p:spPr>
      </p:pic>
    </p:spTree>
    <p:extLst>
      <p:ext uri="{BB962C8B-B14F-4D97-AF65-F5344CB8AC3E}">
        <p14:creationId xmlns:p14="http://schemas.microsoft.com/office/powerpoint/2010/main" val="4134877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Summary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047" y="2120106"/>
            <a:ext cx="304800" cy="304800"/>
          </a:xfrm>
        </p:spPr>
      </p:pic>
      <p:sp>
        <p:nvSpPr>
          <p:cNvPr id="3" name="Rectangle 2"/>
          <p:cNvSpPr/>
          <p:nvPr/>
        </p:nvSpPr>
        <p:spPr>
          <a:xfrm>
            <a:off x="1148847" y="1930400"/>
            <a:ext cx="8125155" cy="646331"/>
          </a:xfrm>
          <a:prstGeom prst="rect">
            <a:avLst/>
          </a:prstGeom>
        </p:spPr>
        <p:txBody>
          <a:bodyPr wrap="square">
            <a:spAutoFit/>
          </a:bodyPr>
          <a:lstStyle/>
          <a:p>
            <a:r>
              <a:rPr lang="en-US" dirty="0">
                <a:latin typeface="MinionPro-Regular"/>
              </a:rPr>
              <a:t>During noncyclic </a:t>
            </a:r>
            <a:r>
              <a:rPr lang="en-US" dirty="0" smtClean="0">
                <a:latin typeface="MinionPro-Regular"/>
              </a:rPr>
              <a:t>electron transfer</a:t>
            </a:r>
            <a:r>
              <a:rPr lang="en-US" dirty="0">
                <a:latin typeface="MinionPro-Regular"/>
              </a:rPr>
              <a:t>, the two photosystems cooperate in </a:t>
            </a:r>
            <a:r>
              <a:rPr lang="en-US" dirty="0" smtClean="0">
                <a:latin typeface="MinionPro-Regular"/>
              </a:rPr>
              <a:t>the transfer </a:t>
            </a:r>
            <a:r>
              <a:rPr lang="en-US" dirty="0">
                <a:latin typeface="MinionPro-Regular"/>
              </a:rPr>
              <a:t>of electrons from water to NADP</a:t>
            </a:r>
            <a:r>
              <a:rPr lang="en-US" sz="800" dirty="0">
                <a:latin typeface="MinionPro-Regular"/>
              </a:rPr>
              <a:t>+ </a:t>
            </a:r>
            <a:r>
              <a:rPr lang="en-US" dirty="0">
                <a:latin typeface="MinionPro-Regular"/>
              </a:rPr>
              <a:t>via a series </a:t>
            </a:r>
            <a:r>
              <a:rPr lang="en-US" dirty="0" smtClean="0">
                <a:latin typeface="MinionPro-Regular"/>
              </a:rPr>
              <a:t>of redox </a:t>
            </a:r>
            <a:r>
              <a:rPr lang="en-US" dirty="0">
                <a:latin typeface="MinionPro-Regular"/>
              </a:rPr>
              <a:t>reactions</a:t>
            </a:r>
            <a:endParaRPr lang="en-US" dirty="0"/>
          </a:p>
        </p:txBody>
      </p:sp>
      <p:sp>
        <p:nvSpPr>
          <p:cNvPr id="5" name="Rectangle 4"/>
          <p:cNvSpPr/>
          <p:nvPr/>
        </p:nvSpPr>
        <p:spPr>
          <a:xfrm>
            <a:off x="1148847" y="2967335"/>
            <a:ext cx="8226973" cy="646331"/>
          </a:xfrm>
          <a:prstGeom prst="rect">
            <a:avLst/>
          </a:prstGeom>
        </p:spPr>
        <p:txBody>
          <a:bodyPr wrap="square">
            <a:spAutoFit/>
          </a:bodyPr>
          <a:lstStyle/>
          <a:p>
            <a:r>
              <a:rPr lang="en-US" dirty="0">
                <a:latin typeface="MinionPro-Regular"/>
              </a:rPr>
              <a:t>In addition to O</a:t>
            </a:r>
            <a:r>
              <a:rPr lang="en-US" sz="800" dirty="0">
                <a:latin typeface="MinionPro-Regular"/>
              </a:rPr>
              <a:t>2</a:t>
            </a:r>
            <a:r>
              <a:rPr lang="en-US" dirty="0">
                <a:latin typeface="MinionPro-Regular"/>
              </a:rPr>
              <a:t>, reduced ferredoxin, and </a:t>
            </a:r>
            <a:r>
              <a:rPr lang="en-US" dirty="0" smtClean="0">
                <a:latin typeface="MinionPro-Regular"/>
              </a:rPr>
              <a:t>NADPH, the </a:t>
            </a:r>
            <a:r>
              <a:rPr lang="en-US" dirty="0">
                <a:latin typeface="MinionPro-Regular"/>
              </a:rPr>
              <a:t>noncyclic electron transfer reactions are coupled </a:t>
            </a:r>
            <a:r>
              <a:rPr lang="en-US" dirty="0" smtClean="0">
                <a:latin typeface="MinionPro-Regular"/>
              </a:rPr>
              <a:t>to the </a:t>
            </a:r>
            <a:r>
              <a:rPr lang="en-US" dirty="0">
                <a:latin typeface="MinionPro-Regular"/>
              </a:rPr>
              <a:t>formation of ATP</a:t>
            </a:r>
            <a:endParaRPr lang="en-US" dirty="0"/>
          </a:p>
        </p:txBody>
      </p:sp>
      <p:sp>
        <p:nvSpPr>
          <p:cNvPr id="6" name="Rectangle 5"/>
          <p:cNvSpPr/>
          <p:nvPr/>
        </p:nvSpPr>
        <p:spPr>
          <a:xfrm>
            <a:off x="1148847" y="4004270"/>
            <a:ext cx="8008032" cy="646331"/>
          </a:xfrm>
          <a:prstGeom prst="rect">
            <a:avLst/>
          </a:prstGeom>
        </p:spPr>
        <p:txBody>
          <a:bodyPr wrap="square">
            <a:spAutoFit/>
          </a:bodyPr>
          <a:lstStyle/>
          <a:p>
            <a:r>
              <a:rPr lang="en-US" dirty="0">
                <a:latin typeface="MinionPro-Regular"/>
              </a:rPr>
              <a:t>In addition to the noncyclic mechanism for ATP </a:t>
            </a:r>
            <a:r>
              <a:rPr lang="en-US" dirty="0" smtClean="0">
                <a:latin typeface="MinionPro-Regular"/>
              </a:rPr>
              <a:t>synthesis, chloroplasts </a:t>
            </a:r>
            <a:r>
              <a:rPr lang="en-US" dirty="0">
                <a:latin typeface="MinionPro-Regular"/>
              </a:rPr>
              <a:t>synthesize ATP via two cyclic </a:t>
            </a:r>
            <a:r>
              <a:rPr lang="en-US" dirty="0" smtClean="0">
                <a:latin typeface="MinionPro-Regular"/>
              </a:rPr>
              <a:t>pathways that </a:t>
            </a:r>
            <a:r>
              <a:rPr lang="en-US" dirty="0">
                <a:latin typeface="MinionPro-Regular"/>
              </a:rPr>
              <a:t>involve only PSI.</a:t>
            </a:r>
            <a:endParaRPr lang="en-US" dirty="0"/>
          </a:p>
        </p:txBody>
      </p:sp>
      <p:sp>
        <p:nvSpPr>
          <p:cNvPr id="7" name="Rectangle 6"/>
          <p:cNvSpPr/>
          <p:nvPr/>
        </p:nvSpPr>
        <p:spPr>
          <a:xfrm>
            <a:off x="1148847" y="4850819"/>
            <a:ext cx="8394398" cy="646331"/>
          </a:xfrm>
          <a:prstGeom prst="rect">
            <a:avLst/>
          </a:prstGeom>
        </p:spPr>
        <p:txBody>
          <a:bodyPr wrap="square">
            <a:spAutoFit/>
          </a:bodyPr>
          <a:lstStyle/>
          <a:p>
            <a:r>
              <a:rPr lang="en-US" dirty="0">
                <a:latin typeface="MinionPro-Regular"/>
              </a:rPr>
              <a:t>The reduction of CO</a:t>
            </a:r>
            <a:r>
              <a:rPr lang="en-US" sz="800" dirty="0">
                <a:latin typeface="MinionPro-Regular"/>
              </a:rPr>
              <a:t>2 </a:t>
            </a:r>
            <a:r>
              <a:rPr lang="en-US" dirty="0">
                <a:latin typeface="MinionPro-Regular"/>
              </a:rPr>
              <a:t>to carbohydrates requires </a:t>
            </a:r>
            <a:r>
              <a:rPr lang="en-US" dirty="0" smtClean="0">
                <a:latin typeface="MinionPro-Regular"/>
              </a:rPr>
              <a:t>the reduced </a:t>
            </a:r>
            <a:r>
              <a:rPr lang="en-US" dirty="0">
                <a:latin typeface="MinionPro-Regular"/>
              </a:rPr>
              <a:t>ferredoxin, NADPH, and ATP that are </a:t>
            </a:r>
            <a:r>
              <a:rPr lang="en-US" dirty="0" smtClean="0">
                <a:latin typeface="MinionPro-Regular"/>
              </a:rPr>
              <a:t>synthesized by </a:t>
            </a:r>
            <a:r>
              <a:rPr lang="en-US" dirty="0">
                <a:latin typeface="MinionPro-Regular"/>
              </a:rPr>
              <a:t>the photosynthetic light reactions.</a:t>
            </a:r>
            <a:endParaRPr lang="en-US" dirty="0"/>
          </a:p>
        </p:txBody>
      </p:sp>
      <p:sp>
        <p:nvSpPr>
          <p:cNvPr id="8" name="Rectangle 7"/>
          <p:cNvSpPr/>
          <p:nvPr/>
        </p:nvSpPr>
        <p:spPr>
          <a:xfrm>
            <a:off x="1148847" y="5887754"/>
            <a:ext cx="8394398" cy="923330"/>
          </a:xfrm>
          <a:prstGeom prst="rect">
            <a:avLst/>
          </a:prstGeom>
        </p:spPr>
        <p:txBody>
          <a:bodyPr wrap="square">
            <a:spAutoFit/>
          </a:bodyPr>
          <a:lstStyle/>
          <a:p>
            <a:r>
              <a:rPr lang="en-US" dirty="0">
                <a:latin typeface="MinionPro-Regular"/>
              </a:rPr>
              <a:t>All plants employ the C3 photosynthetic pathway (</a:t>
            </a:r>
            <a:r>
              <a:rPr lang="en-US" dirty="0" smtClean="0">
                <a:latin typeface="MinionPro-Regular"/>
              </a:rPr>
              <a:t>Calvin–Benson cycle</a:t>
            </a:r>
            <a:r>
              <a:rPr lang="en-US" dirty="0">
                <a:latin typeface="MinionPro-Regular"/>
              </a:rPr>
              <a:t>) to fix CO2, using the enzyme Rubisco to </a:t>
            </a:r>
            <a:r>
              <a:rPr lang="en-US" dirty="0" smtClean="0">
                <a:latin typeface="MinionPro-Regular"/>
              </a:rPr>
              <a:t>convert CO2 </a:t>
            </a:r>
            <a:r>
              <a:rPr lang="en-US" dirty="0">
                <a:latin typeface="MinionPro-Regular"/>
              </a:rPr>
              <a:t>and </a:t>
            </a:r>
            <a:r>
              <a:rPr lang="en-US" dirty="0" err="1">
                <a:latin typeface="MinionPro-Regular"/>
              </a:rPr>
              <a:t>RuBP</a:t>
            </a:r>
            <a:r>
              <a:rPr lang="en-US" dirty="0">
                <a:latin typeface="MinionPro-Regular"/>
              </a:rPr>
              <a:t> into the C3 product, 3‐PGA.</a:t>
            </a: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47" y="5087730"/>
            <a:ext cx="304800" cy="304800"/>
          </a:xfrm>
          <a:prstGeom prst="rect">
            <a:avLst/>
          </a:prstGeom>
        </p:spPr>
      </p:pic>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47" y="4125038"/>
            <a:ext cx="304800" cy="304800"/>
          </a:xfrm>
          <a:prstGeom prst="rect">
            <a:avLst/>
          </a:prstGeom>
        </p:spPr>
      </p:pic>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47" y="3146419"/>
            <a:ext cx="304800" cy="304800"/>
          </a:xfrm>
          <a:prstGeom prst="rect">
            <a:avLst/>
          </a:prstGeom>
        </p:spPr>
      </p:pic>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47" y="6044619"/>
            <a:ext cx="304800" cy="304800"/>
          </a:xfrm>
          <a:prstGeom prst="rect">
            <a:avLst/>
          </a:prstGeom>
        </p:spPr>
      </p:pic>
    </p:spTree>
    <p:extLst>
      <p:ext uri="{BB962C8B-B14F-4D97-AF65-F5344CB8AC3E}">
        <p14:creationId xmlns:p14="http://schemas.microsoft.com/office/powerpoint/2010/main" val="3125694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2663"/>
            <a:ext cx="8596668" cy="1320800"/>
          </a:xfrm>
        </p:spPr>
        <p:txBody>
          <a:bodyPr/>
          <a:lstStyle/>
          <a:p>
            <a:pPr algn="ctr"/>
            <a:r>
              <a:rPr lang="en-US" b="1" dirty="0" smtClean="0"/>
              <a:t>Summary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617" y="1859867"/>
            <a:ext cx="228600" cy="228600"/>
          </a:xfrm>
        </p:spPr>
      </p:pic>
      <p:sp>
        <p:nvSpPr>
          <p:cNvPr id="8" name="Rectangle 7"/>
          <p:cNvSpPr/>
          <p:nvPr/>
        </p:nvSpPr>
        <p:spPr>
          <a:xfrm>
            <a:off x="1159099" y="1582341"/>
            <a:ext cx="7984901" cy="923330"/>
          </a:xfrm>
          <a:prstGeom prst="rect">
            <a:avLst/>
          </a:prstGeom>
        </p:spPr>
        <p:txBody>
          <a:bodyPr wrap="square">
            <a:spAutoFit/>
          </a:bodyPr>
          <a:lstStyle/>
          <a:p>
            <a:pPr algn="just"/>
            <a:r>
              <a:rPr lang="en-US" dirty="0">
                <a:latin typeface="MinionPro-Regular"/>
              </a:rPr>
              <a:t>Calvin–Benson cycle</a:t>
            </a:r>
            <a:r>
              <a:rPr lang="en-US" dirty="0" smtClean="0">
                <a:latin typeface="MinionPro-Regular"/>
              </a:rPr>
              <a:t> </a:t>
            </a:r>
            <a:r>
              <a:rPr lang="en-US" dirty="0">
                <a:latin typeface="MinionPro-Regular"/>
              </a:rPr>
              <a:t>occurs in three </a:t>
            </a:r>
            <a:r>
              <a:rPr lang="en-US" dirty="0" smtClean="0">
                <a:latin typeface="MinionPro-Regular"/>
              </a:rPr>
              <a:t>phases—carboxylation, reduction</a:t>
            </a:r>
            <a:r>
              <a:rPr lang="en-US" dirty="0">
                <a:latin typeface="MinionPro-Regular"/>
              </a:rPr>
              <a:t>, and regeneration—and requires three </a:t>
            </a:r>
            <a:r>
              <a:rPr lang="en-US" dirty="0" smtClean="0">
                <a:latin typeface="MinionPro-Regular"/>
              </a:rPr>
              <a:t>ATP and </a:t>
            </a:r>
            <a:r>
              <a:rPr lang="en-US" dirty="0">
                <a:latin typeface="MinionPro-Regular"/>
              </a:rPr>
              <a:t>two NADPH molecules per molecule of CO</a:t>
            </a:r>
            <a:r>
              <a:rPr lang="en-US" sz="800" dirty="0">
                <a:latin typeface="MinionPro-Regular"/>
              </a:rPr>
              <a:t>2 </a:t>
            </a:r>
            <a:r>
              <a:rPr lang="en-US" dirty="0">
                <a:latin typeface="MinionPro-Regular"/>
              </a:rPr>
              <a:t>fixed</a:t>
            </a:r>
            <a:r>
              <a:rPr lang="en-US" dirty="0" smtClean="0">
                <a:latin typeface="MinionPro-Regular"/>
              </a:rPr>
              <a:t>.</a:t>
            </a:r>
            <a:endParaRPr lang="en-US" dirty="0">
              <a:latin typeface="MinionPro-Regular"/>
            </a:endParaRPr>
          </a:p>
        </p:txBody>
      </p:sp>
      <p:sp>
        <p:nvSpPr>
          <p:cNvPr id="9" name="Rectangle 8"/>
          <p:cNvSpPr/>
          <p:nvPr/>
        </p:nvSpPr>
        <p:spPr>
          <a:xfrm>
            <a:off x="1159099" y="2707229"/>
            <a:ext cx="7714445" cy="646331"/>
          </a:xfrm>
          <a:prstGeom prst="rect">
            <a:avLst/>
          </a:prstGeom>
        </p:spPr>
        <p:txBody>
          <a:bodyPr wrap="square">
            <a:spAutoFit/>
          </a:bodyPr>
          <a:lstStyle/>
          <a:p>
            <a:pPr algn="just"/>
            <a:r>
              <a:rPr lang="en-US" dirty="0">
                <a:latin typeface="MinionPro-Regular"/>
              </a:rPr>
              <a:t>Reactions of the Calvin–Benson cycle reactions are </a:t>
            </a:r>
            <a:r>
              <a:rPr lang="en-US" dirty="0" smtClean="0">
                <a:latin typeface="MinionPro-Regular"/>
              </a:rPr>
              <a:t>catalyzed by </a:t>
            </a:r>
            <a:r>
              <a:rPr lang="en-US" dirty="0">
                <a:latin typeface="MinionPro-Regular"/>
              </a:rPr>
              <a:t>soluble enzymes localized in the </a:t>
            </a:r>
            <a:r>
              <a:rPr lang="en-US" dirty="0" smtClean="0">
                <a:latin typeface="MinionPro-Regular"/>
              </a:rPr>
              <a:t>chloroplast stroma</a:t>
            </a:r>
            <a:r>
              <a:rPr lang="en-US" dirty="0">
                <a:latin typeface="MinionPro-Regular"/>
              </a:rPr>
              <a:t>. </a:t>
            </a:r>
            <a:endParaRPr lang="en-US" dirty="0"/>
          </a:p>
        </p:txBody>
      </p:sp>
      <p:sp>
        <p:nvSpPr>
          <p:cNvPr id="10" name="Rectangle 9"/>
          <p:cNvSpPr/>
          <p:nvPr/>
        </p:nvSpPr>
        <p:spPr>
          <a:xfrm>
            <a:off x="1159099" y="3555118"/>
            <a:ext cx="7534141" cy="1200329"/>
          </a:xfrm>
          <a:prstGeom prst="rect">
            <a:avLst/>
          </a:prstGeom>
        </p:spPr>
        <p:txBody>
          <a:bodyPr wrap="square">
            <a:spAutoFit/>
          </a:bodyPr>
          <a:lstStyle/>
          <a:p>
            <a:pPr algn="just"/>
            <a:r>
              <a:rPr lang="en-US" dirty="0">
                <a:latin typeface="MinionPro-Regular"/>
              </a:rPr>
              <a:t>Regulation of the cycle is linked to </a:t>
            </a:r>
            <a:r>
              <a:rPr lang="en-US" dirty="0" smtClean="0">
                <a:latin typeface="MinionPro-Regular"/>
              </a:rPr>
              <a:t>multiple light‐dependent </a:t>
            </a:r>
            <a:r>
              <a:rPr lang="en-US" dirty="0">
                <a:latin typeface="MinionPro-Regular"/>
              </a:rPr>
              <a:t>mechanisms, including the </a:t>
            </a:r>
            <a:r>
              <a:rPr lang="en-US" dirty="0" smtClean="0">
                <a:latin typeface="MinionPro-Regular"/>
              </a:rPr>
              <a:t>active removal </a:t>
            </a:r>
            <a:r>
              <a:rPr lang="en-US" dirty="0">
                <a:latin typeface="MinionPro-Regular"/>
              </a:rPr>
              <a:t>of Rubisco inhibitors, changes in pH and Mg</a:t>
            </a:r>
            <a:r>
              <a:rPr lang="en-US" sz="800" dirty="0">
                <a:latin typeface="MinionPro-Regular"/>
              </a:rPr>
              <a:t>2</a:t>
            </a:r>
            <a:r>
              <a:rPr lang="en-US" sz="800" dirty="0" smtClean="0">
                <a:latin typeface="MinionPro-Regular"/>
              </a:rPr>
              <a:t>+</a:t>
            </a:r>
            <a:r>
              <a:rPr lang="en-US" dirty="0" smtClean="0">
                <a:latin typeface="MinionPro-Regular"/>
              </a:rPr>
              <a:t>, and </a:t>
            </a:r>
            <a:r>
              <a:rPr lang="en-US" dirty="0">
                <a:solidFill>
                  <a:schemeClr val="tx1">
                    <a:lumMod val="50000"/>
                    <a:lumOff val="50000"/>
                  </a:schemeClr>
                </a:solidFill>
                <a:latin typeface="MinionPro-Regular"/>
              </a:rPr>
              <a:t>disulfide redox transitions catalyzed by the </a:t>
            </a:r>
            <a:r>
              <a:rPr lang="en-US" dirty="0" smtClean="0">
                <a:solidFill>
                  <a:schemeClr val="tx1">
                    <a:lumMod val="50000"/>
                    <a:lumOff val="50000"/>
                  </a:schemeClr>
                </a:solidFill>
                <a:latin typeface="MinionPro-Regular"/>
              </a:rPr>
              <a:t>ferredoxin–</a:t>
            </a:r>
            <a:r>
              <a:rPr lang="en-US" dirty="0" err="1" smtClean="0">
                <a:solidFill>
                  <a:schemeClr val="tx1">
                    <a:lumMod val="50000"/>
                    <a:lumOff val="50000"/>
                  </a:schemeClr>
                </a:solidFill>
                <a:latin typeface="MinionPro-Regular"/>
              </a:rPr>
              <a:t>thioredoxin</a:t>
            </a:r>
            <a:r>
              <a:rPr lang="en-US" dirty="0" smtClean="0">
                <a:solidFill>
                  <a:schemeClr val="tx1">
                    <a:lumMod val="50000"/>
                    <a:lumOff val="50000"/>
                  </a:schemeClr>
                </a:solidFill>
                <a:latin typeface="MinionPro-Regular"/>
              </a:rPr>
              <a:t> </a:t>
            </a:r>
            <a:r>
              <a:rPr lang="en-US" dirty="0">
                <a:solidFill>
                  <a:schemeClr val="tx1">
                    <a:lumMod val="50000"/>
                    <a:lumOff val="50000"/>
                  </a:schemeClr>
                </a:solidFill>
                <a:latin typeface="MinionPro-Regular"/>
              </a:rPr>
              <a:t>system</a:t>
            </a:r>
            <a:r>
              <a:rPr lang="en-US" dirty="0">
                <a:latin typeface="MinionPro-Regular"/>
              </a:rPr>
              <a:t>.</a:t>
            </a:r>
            <a:endParaRPr lang="en-US" dirty="0"/>
          </a:p>
        </p:txBody>
      </p:sp>
      <p:sp>
        <p:nvSpPr>
          <p:cNvPr id="11" name="Rectangle 10"/>
          <p:cNvSpPr/>
          <p:nvPr/>
        </p:nvSpPr>
        <p:spPr>
          <a:xfrm>
            <a:off x="1159099" y="5124650"/>
            <a:ext cx="5281126" cy="369332"/>
          </a:xfrm>
          <a:prstGeom prst="rect">
            <a:avLst/>
          </a:prstGeom>
        </p:spPr>
        <p:txBody>
          <a:bodyPr wrap="none">
            <a:spAutoFit/>
          </a:bodyPr>
          <a:lstStyle/>
          <a:p>
            <a:r>
              <a:rPr lang="en-US" dirty="0">
                <a:latin typeface="MinionPro-Regular"/>
              </a:rPr>
              <a:t>Variants of C</a:t>
            </a:r>
            <a:r>
              <a:rPr lang="en-US" sz="800" dirty="0">
                <a:latin typeface="MinionPro-Regular"/>
              </a:rPr>
              <a:t>3 </a:t>
            </a:r>
            <a:r>
              <a:rPr lang="en-US" dirty="0">
                <a:latin typeface="MinionPro-Regular"/>
              </a:rPr>
              <a:t>photosynthesis exist in many plants.</a:t>
            </a:r>
            <a:endParaRPr lang="en-US" dirty="0"/>
          </a:p>
        </p:txBody>
      </p:sp>
      <p:pic>
        <p:nvPicPr>
          <p:cNvPr id="12"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7" y="2916094"/>
            <a:ext cx="228600" cy="228600"/>
          </a:xfrm>
          <a:prstGeom prst="rect">
            <a:avLst/>
          </a:prstGeom>
        </p:spPr>
      </p:pic>
      <p:pic>
        <p:nvPicPr>
          <p:cNvPr id="13"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7" y="3858021"/>
            <a:ext cx="228600" cy="228600"/>
          </a:xfrm>
          <a:prstGeom prst="rect">
            <a:avLst/>
          </a:prstGeom>
        </p:spPr>
      </p:pic>
      <p:pic>
        <p:nvPicPr>
          <p:cNvPr id="1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7" y="5124650"/>
            <a:ext cx="228600" cy="228600"/>
          </a:xfrm>
          <a:prstGeom prst="rect">
            <a:avLst/>
          </a:prstGeom>
        </p:spPr>
      </p:pic>
    </p:spTree>
    <p:extLst>
      <p:ext uri="{BB962C8B-B14F-4D97-AF65-F5344CB8AC3E}">
        <p14:creationId xmlns:p14="http://schemas.microsoft.com/office/powerpoint/2010/main" val="1070212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494" y="225864"/>
            <a:ext cx="8596668" cy="1320800"/>
          </a:xfrm>
        </p:spPr>
        <p:txBody>
          <a:bodyPr/>
          <a:lstStyle/>
          <a:p>
            <a:pPr algn="ctr"/>
            <a:r>
              <a:rPr lang="en-US" b="1" dirty="0"/>
              <a:t>Summary</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662079"/>
            <a:ext cx="268321" cy="268321"/>
          </a:xfrm>
          <a:solidFill>
            <a:schemeClr val="accent1"/>
          </a:solidFill>
        </p:spPr>
      </p:pic>
      <p:sp>
        <p:nvSpPr>
          <p:cNvPr id="9" name="Rectangle 8"/>
          <p:cNvSpPr/>
          <p:nvPr/>
        </p:nvSpPr>
        <p:spPr>
          <a:xfrm>
            <a:off x="1311688" y="1211556"/>
            <a:ext cx="7962314" cy="1200329"/>
          </a:xfrm>
          <a:prstGeom prst="rect">
            <a:avLst/>
          </a:prstGeom>
        </p:spPr>
        <p:txBody>
          <a:bodyPr wrap="square">
            <a:spAutoFit/>
          </a:bodyPr>
          <a:lstStyle/>
          <a:p>
            <a:pPr algn="just"/>
            <a:r>
              <a:rPr lang="en-US" dirty="0" smtClean="0">
                <a:latin typeface="MinionPro-Regular"/>
              </a:rPr>
              <a:t>In one </a:t>
            </a:r>
            <a:r>
              <a:rPr lang="en-US" dirty="0">
                <a:latin typeface="MinionPro-Regular"/>
              </a:rPr>
              <a:t>variation, the C</a:t>
            </a:r>
            <a:r>
              <a:rPr lang="en-US" sz="800" dirty="0">
                <a:latin typeface="MinionPro-Regular"/>
              </a:rPr>
              <a:t>4 </a:t>
            </a:r>
            <a:r>
              <a:rPr lang="en-US" dirty="0">
                <a:latin typeface="MinionPro-Regular"/>
              </a:rPr>
              <a:t>pathway, plants fix CO</a:t>
            </a:r>
            <a:r>
              <a:rPr lang="en-US" sz="800" dirty="0">
                <a:latin typeface="MinionPro-Regular"/>
              </a:rPr>
              <a:t>2 </a:t>
            </a:r>
            <a:r>
              <a:rPr lang="en-US" dirty="0">
                <a:latin typeface="MinionPro-Regular"/>
              </a:rPr>
              <a:t>into a </a:t>
            </a:r>
            <a:r>
              <a:rPr lang="en-US" dirty="0" smtClean="0">
                <a:latin typeface="MinionPro-Regular"/>
              </a:rPr>
              <a:t>C</a:t>
            </a:r>
            <a:r>
              <a:rPr lang="en-US" sz="800" dirty="0" smtClean="0">
                <a:latin typeface="MinionPro-Regular"/>
              </a:rPr>
              <a:t>4 </a:t>
            </a:r>
            <a:r>
              <a:rPr lang="en-US" dirty="0" smtClean="0">
                <a:latin typeface="MinionPro-Regular"/>
              </a:rPr>
              <a:t>acid </a:t>
            </a:r>
            <a:r>
              <a:rPr lang="en-US" dirty="0">
                <a:latin typeface="MinionPro-Regular"/>
              </a:rPr>
              <a:t>in mesophyll cells, and transport this fixed CO</a:t>
            </a:r>
            <a:r>
              <a:rPr lang="en-US" sz="800" dirty="0">
                <a:latin typeface="MinionPro-Regular"/>
              </a:rPr>
              <a:t>2 </a:t>
            </a:r>
            <a:r>
              <a:rPr lang="en-US" dirty="0" smtClean="0">
                <a:latin typeface="MinionPro-Regular"/>
              </a:rPr>
              <a:t>to anatomically </a:t>
            </a:r>
            <a:r>
              <a:rPr lang="en-US" dirty="0">
                <a:latin typeface="MinionPro-Regular"/>
              </a:rPr>
              <a:t>distinct bundle sheath </a:t>
            </a:r>
            <a:r>
              <a:rPr lang="en-US" dirty="0" smtClean="0">
                <a:latin typeface="MinionPro-Regular"/>
              </a:rPr>
              <a:t>cells, where </a:t>
            </a:r>
            <a:r>
              <a:rPr lang="en-US" dirty="0">
                <a:latin typeface="MinionPro-Regular"/>
              </a:rPr>
              <a:t>the </a:t>
            </a:r>
            <a:r>
              <a:rPr lang="en-US" dirty="0" smtClean="0">
                <a:latin typeface="MinionPro-Regular"/>
              </a:rPr>
              <a:t>CO</a:t>
            </a:r>
            <a:r>
              <a:rPr lang="en-US" sz="800" dirty="0" smtClean="0">
                <a:latin typeface="MinionPro-Regular"/>
              </a:rPr>
              <a:t>2 </a:t>
            </a:r>
            <a:r>
              <a:rPr lang="en-US" dirty="0" smtClean="0">
                <a:latin typeface="MinionPro-Regular"/>
              </a:rPr>
              <a:t>is </a:t>
            </a:r>
            <a:r>
              <a:rPr lang="en-US" dirty="0">
                <a:latin typeface="MinionPro-Regular"/>
              </a:rPr>
              <a:t>released, </a:t>
            </a:r>
            <a:r>
              <a:rPr lang="en-US" dirty="0" err="1">
                <a:latin typeface="MinionPro-Regular"/>
              </a:rPr>
              <a:t>refixed</a:t>
            </a:r>
            <a:r>
              <a:rPr lang="en-US" dirty="0">
                <a:latin typeface="MinionPro-Regular"/>
              </a:rPr>
              <a:t>, and assimilated by Rubisco and </a:t>
            </a:r>
            <a:r>
              <a:rPr lang="en-US" dirty="0" smtClean="0">
                <a:latin typeface="MinionPro-Regular"/>
              </a:rPr>
              <a:t>other enzymes </a:t>
            </a:r>
            <a:r>
              <a:rPr lang="en-US" dirty="0">
                <a:latin typeface="MinionPro-Regular"/>
              </a:rPr>
              <a:t>of the Calvin–Benson cycle. </a:t>
            </a:r>
            <a:endParaRPr lang="en-US" dirty="0"/>
          </a:p>
        </p:txBody>
      </p:sp>
      <p:sp>
        <p:nvSpPr>
          <p:cNvPr id="10" name="Rectangle 9"/>
          <p:cNvSpPr/>
          <p:nvPr/>
        </p:nvSpPr>
        <p:spPr>
          <a:xfrm>
            <a:off x="1294228" y="2505670"/>
            <a:ext cx="8328073" cy="1200329"/>
          </a:xfrm>
          <a:prstGeom prst="rect">
            <a:avLst/>
          </a:prstGeom>
        </p:spPr>
        <p:txBody>
          <a:bodyPr wrap="square">
            <a:spAutoFit/>
          </a:bodyPr>
          <a:lstStyle/>
          <a:p>
            <a:pPr algn="just"/>
            <a:r>
              <a:rPr lang="en-US" dirty="0">
                <a:latin typeface="MinionPro-Regular"/>
              </a:rPr>
              <a:t>This sequence </a:t>
            </a:r>
            <a:r>
              <a:rPr lang="en-US" dirty="0" smtClean="0">
                <a:latin typeface="MinionPro-Regular"/>
              </a:rPr>
              <a:t>of reactions </a:t>
            </a:r>
            <a:r>
              <a:rPr lang="en-US" dirty="0">
                <a:latin typeface="MinionPro-Regular"/>
              </a:rPr>
              <a:t>enhances the productivity of C</a:t>
            </a:r>
            <a:r>
              <a:rPr lang="en-US" sz="800" dirty="0">
                <a:latin typeface="MinionPro-Regular"/>
              </a:rPr>
              <a:t>4 </a:t>
            </a:r>
            <a:r>
              <a:rPr lang="en-US" dirty="0">
                <a:latin typeface="MinionPro-Regular"/>
              </a:rPr>
              <a:t>plants by (</a:t>
            </a:r>
            <a:r>
              <a:rPr lang="en-US" dirty="0" err="1" smtClean="0">
                <a:latin typeface="MinionPro-Regular"/>
              </a:rPr>
              <a:t>i</a:t>
            </a:r>
            <a:r>
              <a:rPr lang="en-US" smtClean="0">
                <a:latin typeface="MinionPro-Regular"/>
              </a:rPr>
              <a:t>) providing </a:t>
            </a:r>
            <a:r>
              <a:rPr lang="en-US" dirty="0">
                <a:latin typeface="MinionPro-Regular"/>
              </a:rPr>
              <a:t>a higher concentration of CO</a:t>
            </a:r>
            <a:r>
              <a:rPr lang="en-US" sz="800" dirty="0">
                <a:latin typeface="MinionPro-Regular"/>
              </a:rPr>
              <a:t>2 </a:t>
            </a:r>
            <a:r>
              <a:rPr lang="en-US" dirty="0">
                <a:latin typeface="MinionPro-Regular"/>
              </a:rPr>
              <a:t>for Rubisco </a:t>
            </a:r>
            <a:r>
              <a:rPr lang="en-US" dirty="0" smtClean="0">
                <a:latin typeface="MinionPro-Regular"/>
              </a:rPr>
              <a:t>in the </a:t>
            </a:r>
            <a:r>
              <a:rPr lang="en-US" dirty="0">
                <a:latin typeface="MinionPro-Regular"/>
              </a:rPr>
              <a:t>bundle sheath cell, and (ii) decreasing the </a:t>
            </a:r>
            <a:r>
              <a:rPr lang="en-US" dirty="0" smtClean="0">
                <a:latin typeface="MinionPro-Regular"/>
              </a:rPr>
              <a:t>oxygenase activity </a:t>
            </a:r>
            <a:r>
              <a:rPr lang="en-US" dirty="0">
                <a:latin typeface="MinionPro-Regular"/>
              </a:rPr>
              <a:t>of Rubisco—a reaction that competes with </a:t>
            </a:r>
            <a:r>
              <a:rPr lang="en-US" dirty="0" smtClean="0">
                <a:latin typeface="MinionPro-Regular"/>
              </a:rPr>
              <a:t>the fixation </a:t>
            </a:r>
            <a:r>
              <a:rPr lang="en-US" dirty="0">
                <a:latin typeface="MinionPro-Regular"/>
              </a:rPr>
              <a:t>of CO</a:t>
            </a:r>
            <a:r>
              <a:rPr lang="en-US" sz="800" dirty="0">
                <a:latin typeface="MinionPro-Regular"/>
              </a:rPr>
              <a:t>2 </a:t>
            </a:r>
            <a:r>
              <a:rPr lang="en-US" dirty="0">
                <a:latin typeface="MinionPro-Regular"/>
              </a:rPr>
              <a:t>in C</a:t>
            </a:r>
            <a:r>
              <a:rPr lang="en-US" sz="800" dirty="0">
                <a:latin typeface="MinionPro-Regular"/>
              </a:rPr>
              <a:t>3 </a:t>
            </a:r>
            <a:r>
              <a:rPr lang="en-US" dirty="0">
                <a:latin typeface="MinionPro-Regular"/>
              </a:rPr>
              <a:t>chloroplasts. </a:t>
            </a:r>
            <a:endParaRPr lang="en-US" dirty="0"/>
          </a:p>
        </p:txBody>
      </p:sp>
      <p:sp>
        <p:nvSpPr>
          <p:cNvPr id="11" name="Rectangle 10"/>
          <p:cNvSpPr/>
          <p:nvPr/>
        </p:nvSpPr>
        <p:spPr>
          <a:xfrm>
            <a:off x="1294228" y="3936830"/>
            <a:ext cx="8637563" cy="646331"/>
          </a:xfrm>
          <a:prstGeom prst="rect">
            <a:avLst/>
          </a:prstGeom>
        </p:spPr>
        <p:txBody>
          <a:bodyPr wrap="square">
            <a:spAutoFit/>
          </a:bodyPr>
          <a:lstStyle/>
          <a:p>
            <a:pPr algn="just"/>
            <a:r>
              <a:rPr lang="en-US" dirty="0">
                <a:latin typeface="MinionPro-Regular"/>
              </a:rPr>
              <a:t>In another </a:t>
            </a:r>
            <a:r>
              <a:rPr lang="en-US" dirty="0" smtClean="0">
                <a:latin typeface="MinionPro-Regular"/>
              </a:rPr>
              <a:t>variant, CAM </a:t>
            </a:r>
            <a:r>
              <a:rPr lang="en-US" dirty="0">
                <a:latin typeface="MinionPro-Regular"/>
              </a:rPr>
              <a:t>metabolism, CO</a:t>
            </a:r>
            <a:r>
              <a:rPr lang="en-US" sz="800" dirty="0">
                <a:latin typeface="MinionPro-Regular"/>
              </a:rPr>
              <a:t>2 </a:t>
            </a:r>
            <a:r>
              <a:rPr lang="en-US" dirty="0">
                <a:latin typeface="MinionPro-Regular"/>
              </a:rPr>
              <a:t>is fixed at night into </a:t>
            </a:r>
            <a:r>
              <a:rPr lang="en-US" dirty="0" smtClean="0">
                <a:latin typeface="MinionPro-Regular"/>
              </a:rPr>
              <a:t>malate, which </a:t>
            </a:r>
            <a:r>
              <a:rPr lang="en-US" dirty="0">
                <a:latin typeface="MinionPro-Regular"/>
              </a:rPr>
              <a:t>is </a:t>
            </a:r>
            <a:r>
              <a:rPr lang="en-US" dirty="0" err="1">
                <a:latin typeface="MinionPro-Regular"/>
              </a:rPr>
              <a:t>decarboxylated</a:t>
            </a:r>
            <a:r>
              <a:rPr lang="en-US" dirty="0">
                <a:latin typeface="MinionPro-Regular"/>
              </a:rPr>
              <a:t> during the day to provide </a:t>
            </a:r>
            <a:r>
              <a:rPr lang="en-US" dirty="0" smtClean="0">
                <a:latin typeface="MinionPro-Regular"/>
              </a:rPr>
              <a:t>CO</a:t>
            </a:r>
            <a:r>
              <a:rPr lang="en-US" sz="800" dirty="0" smtClean="0">
                <a:latin typeface="MinionPro-Regular"/>
              </a:rPr>
              <a:t>2 </a:t>
            </a:r>
            <a:r>
              <a:rPr lang="en-US" dirty="0" smtClean="0">
                <a:latin typeface="MinionPro-Regular"/>
              </a:rPr>
              <a:t>for </a:t>
            </a:r>
            <a:r>
              <a:rPr lang="en-US" dirty="0">
                <a:latin typeface="MinionPro-Regular"/>
              </a:rPr>
              <a:t>Rubisco. </a:t>
            </a:r>
            <a:endParaRPr lang="en-US" dirty="0"/>
          </a:p>
        </p:txBody>
      </p:sp>
      <p:sp>
        <p:nvSpPr>
          <p:cNvPr id="12" name="Rectangle 11"/>
          <p:cNvSpPr/>
          <p:nvPr/>
        </p:nvSpPr>
        <p:spPr>
          <a:xfrm>
            <a:off x="1294228" y="4813992"/>
            <a:ext cx="7979774" cy="646331"/>
          </a:xfrm>
          <a:prstGeom prst="rect">
            <a:avLst/>
          </a:prstGeom>
        </p:spPr>
        <p:txBody>
          <a:bodyPr wrap="square">
            <a:spAutoFit/>
          </a:bodyPr>
          <a:lstStyle/>
          <a:p>
            <a:pPr algn="just"/>
            <a:r>
              <a:rPr lang="en-US" dirty="0">
                <a:latin typeface="MinionPro-Regular"/>
              </a:rPr>
              <a:t>CAM photosynthesis aids in the retention </a:t>
            </a:r>
            <a:r>
              <a:rPr lang="en-US" dirty="0" smtClean="0">
                <a:latin typeface="MinionPro-Regular"/>
              </a:rPr>
              <a:t>of water </a:t>
            </a:r>
            <a:r>
              <a:rPr lang="en-US" dirty="0">
                <a:latin typeface="MinionPro-Regular"/>
              </a:rPr>
              <a:t>and enables plant to grow in arid environments</a:t>
            </a:r>
            <a:r>
              <a:rPr lang="en-US" dirty="0" smtClean="0">
                <a:latin typeface="MinionPro-Regular"/>
              </a:rPr>
              <a:t>.</a:t>
            </a:r>
            <a:endParaRPr lang="en-US" dirty="0">
              <a:latin typeface="MinionPro-Regular"/>
            </a:endParaRPr>
          </a:p>
        </p:txBody>
      </p:sp>
      <p:sp>
        <p:nvSpPr>
          <p:cNvPr id="13" name="Rectangle 12"/>
          <p:cNvSpPr/>
          <p:nvPr/>
        </p:nvSpPr>
        <p:spPr>
          <a:xfrm>
            <a:off x="1294228" y="5657671"/>
            <a:ext cx="7849772" cy="923330"/>
          </a:xfrm>
          <a:prstGeom prst="rect">
            <a:avLst/>
          </a:prstGeom>
        </p:spPr>
        <p:txBody>
          <a:bodyPr wrap="square">
            <a:spAutoFit/>
          </a:bodyPr>
          <a:lstStyle/>
          <a:p>
            <a:pPr algn="just"/>
            <a:r>
              <a:rPr lang="en-US" dirty="0">
                <a:latin typeface="MinionPro-Regular"/>
              </a:rPr>
              <a:t>Several photosynthetic enzymes in C</a:t>
            </a:r>
            <a:r>
              <a:rPr lang="en-US" sz="800" dirty="0">
                <a:latin typeface="MinionPro-Regular"/>
              </a:rPr>
              <a:t>4 </a:t>
            </a:r>
            <a:r>
              <a:rPr lang="en-US" dirty="0">
                <a:latin typeface="MinionPro-Regular"/>
              </a:rPr>
              <a:t>and CAM </a:t>
            </a:r>
            <a:r>
              <a:rPr lang="en-US" dirty="0" smtClean="0">
                <a:latin typeface="MinionPro-Regular"/>
              </a:rPr>
              <a:t>plants are </a:t>
            </a:r>
            <a:r>
              <a:rPr lang="en-US" dirty="0">
                <a:latin typeface="MinionPro-Regular"/>
              </a:rPr>
              <a:t>regulated to ensure efficient interaction of the </a:t>
            </a:r>
            <a:r>
              <a:rPr lang="en-US" dirty="0" smtClean="0">
                <a:latin typeface="MinionPro-Regular"/>
              </a:rPr>
              <a:t>CO</a:t>
            </a:r>
            <a:r>
              <a:rPr lang="en-US" sz="800" dirty="0" smtClean="0">
                <a:latin typeface="MinionPro-Regular"/>
              </a:rPr>
              <a:t>2</a:t>
            </a:r>
            <a:r>
              <a:rPr lang="en-US" dirty="0" smtClean="0">
                <a:latin typeface="MinionPro-Regular"/>
              </a:rPr>
              <a:t>‐ concentrating </a:t>
            </a:r>
            <a:r>
              <a:rPr lang="en-US" dirty="0">
                <a:latin typeface="MinionPro-Regular"/>
              </a:rPr>
              <a:t>mechanisms with the </a:t>
            </a:r>
            <a:r>
              <a:rPr lang="en-US" dirty="0" smtClean="0">
                <a:latin typeface="MinionPro-Regular"/>
              </a:rPr>
              <a:t>Calvin–Benson cycle</a:t>
            </a:r>
            <a:r>
              <a:rPr lang="en-US" dirty="0">
                <a:latin typeface="MinionPro-Regular"/>
              </a:rPr>
              <a:t>.</a:t>
            </a:r>
            <a:endParaRPr lang="en-US" dirty="0"/>
          </a:p>
        </p:txBody>
      </p:sp>
      <p:pic>
        <p:nvPicPr>
          <p:cNvPr id="1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838950"/>
            <a:ext cx="268321" cy="268321"/>
          </a:xfrm>
          <a:prstGeom prst="rect">
            <a:avLst/>
          </a:prstGeom>
          <a:solidFill>
            <a:schemeClr val="accent1"/>
          </a:solidFill>
        </p:spPr>
      </p:pic>
      <p:pic>
        <p:nvPicPr>
          <p:cNvPr id="1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4034842"/>
            <a:ext cx="268321" cy="268321"/>
          </a:xfrm>
          <a:prstGeom prst="rect">
            <a:avLst/>
          </a:prstGeom>
          <a:solidFill>
            <a:schemeClr val="accent1"/>
          </a:solidFill>
        </p:spPr>
      </p:pic>
      <p:pic>
        <p:nvPicPr>
          <p:cNvPr id="1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2" y="5010008"/>
            <a:ext cx="268321" cy="268321"/>
          </a:xfrm>
          <a:prstGeom prst="rect">
            <a:avLst/>
          </a:prstGeom>
          <a:solidFill>
            <a:schemeClr val="accent1"/>
          </a:solidFill>
        </p:spPr>
      </p:pic>
      <p:pic>
        <p:nvPicPr>
          <p:cNvPr id="17"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2" y="5851015"/>
            <a:ext cx="268321" cy="268321"/>
          </a:xfrm>
          <a:prstGeom prst="rect">
            <a:avLst/>
          </a:prstGeom>
          <a:solidFill>
            <a:schemeClr val="accent1"/>
          </a:solidFill>
        </p:spPr>
      </p:pic>
    </p:spTree>
    <p:extLst>
      <p:ext uri="{BB962C8B-B14F-4D97-AF65-F5344CB8AC3E}">
        <p14:creationId xmlns:p14="http://schemas.microsoft.com/office/powerpoint/2010/main" val="1169028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1108"/>
          <a:stretch/>
        </p:blipFill>
        <p:spPr>
          <a:xfrm>
            <a:off x="412124" y="785611"/>
            <a:ext cx="10663707" cy="5383368"/>
          </a:xfrm>
          <a:prstGeom prst="rect">
            <a:avLst/>
          </a:prstGeom>
          <a:ln>
            <a:solidFill>
              <a:srgbClr val="FF0000"/>
            </a:solidFill>
          </a:ln>
          <a:effectLst>
            <a:softEdge rad="112500"/>
          </a:effectLst>
        </p:spPr>
      </p:pic>
      <p:cxnSp>
        <p:nvCxnSpPr>
          <p:cNvPr id="6" name="Straight Connector 5"/>
          <p:cNvCxnSpPr/>
          <p:nvPr/>
        </p:nvCxnSpPr>
        <p:spPr>
          <a:xfrm flipV="1">
            <a:off x="8344902" y="3232597"/>
            <a:ext cx="2421229" cy="25758"/>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a:xfrm flipV="1">
            <a:off x="7598837" y="3475665"/>
            <a:ext cx="2421229" cy="25758"/>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flipV="1">
            <a:off x="8436420" y="3718733"/>
            <a:ext cx="2421229" cy="25758"/>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7598836" y="4204869"/>
            <a:ext cx="325881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10483403" y="3966693"/>
            <a:ext cx="420005" cy="17089"/>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35260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3640"/>
            <a:ext cx="9620518" cy="5526207"/>
          </a:xfrm>
        </p:spPr>
        <p:txBody>
          <a:bodyPr>
            <a:normAutofit/>
          </a:bodyPr>
          <a:lstStyle/>
          <a:p>
            <a:pPr algn="just"/>
            <a:r>
              <a:rPr lang="en-US" dirty="0"/>
              <a:t>Reduced interveinal distance and limited leaf thickness </a:t>
            </a:r>
            <a:r>
              <a:rPr lang="en-US" dirty="0" smtClean="0"/>
              <a:t>maximize the </a:t>
            </a:r>
            <a:r>
              <a:rPr lang="en-US" dirty="0"/>
              <a:t>contact between mesophyll and bundle sheath </a:t>
            </a:r>
            <a:r>
              <a:rPr lang="en-US" dirty="0" smtClean="0"/>
              <a:t>cells. The </a:t>
            </a:r>
            <a:r>
              <a:rPr lang="en-US" dirty="0"/>
              <a:t>19th‐century German botanists who originally </a:t>
            </a:r>
            <a:r>
              <a:rPr lang="en-US" dirty="0" smtClean="0"/>
              <a:t>described this </a:t>
            </a:r>
            <a:r>
              <a:rPr lang="en-US" dirty="0"/>
              <a:t>feature called it </a:t>
            </a:r>
            <a:r>
              <a:rPr lang="en-US" b="1" dirty="0" err="1"/>
              <a:t>Kranz</a:t>
            </a:r>
            <a:r>
              <a:rPr lang="en-US" b="1" dirty="0"/>
              <a:t> anatomy </a:t>
            </a:r>
            <a:r>
              <a:rPr lang="en-US" dirty="0"/>
              <a:t>(German: wreath). </a:t>
            </a:r>
            <a:r>
              <a:rPr lang="en-US" dirty="0" smtClean="0"/>
              <a:t>The biochemical </a:t>
            </a:r>
            <a:r>
              <a:rPr lang="en-US" dirty="0"/>
              <a:t>differentiation of </a:t>
            </a:r>
            <a:r>
              <a:rPr lang="en-US" dirty="0" smtClean="0"/>
              <a:t>mesophyll cells </a:t>
            </a:r>
            <a:r>
              <a:rPr lang="en-US" dirty="0"/>
              <a:t>and </a:t>
            </a:r>
            <a:r>
              <a:rPr lang="en-US" dirty="0" smtClean="0"/>
              <a:t>bundle sheath </a:t>
            </a:r>
            <a:r>
              <a:rPr lang="en-US" dirty="0"/>
              <a:t>cells is essential for the effective operation of C4 photosynthesis:</a:t>
            </a:r>
          </a:p>
          <a:p>
            <a:pPr algn="just"/>
            <a:r>
              <a:rPr lang="en-US" dirty="0"/>
              <a:t>PEP carboxylase (</a:t>
            </a:r>
            <a:r>
              <a:rPr lang="en-US" dirty="0" err="1"/>
              <a:t>PEPCase</a:t>
            </a:r>
            <a:r>
              <a:rPr lang="en-US" dirty="0"/>
              <a:t>) accumulates in </a:t>
            </a:r>
            <a:r>
              <a:rPr lang="en-US" dirty="0" smtClean="0"/>
              <a:t>the cytosol </a:t>
            </a:r>
            <a:r>
              <a:rPr lang="en-US" dirty="0"/>
              <a:t>of mesophyll cells (external compartment), </a:t>
            </a:r>
            <a:r>
              <a:rPr lang="en-US" dirty="0" smtClean="0"/>
              <a:t>and Rubisco </a:t>
            </a:r>
            <a:r>
              <a:rPr lang="en-US" dirty="0"/>
              <a:t>in the chloroplasts of bundle sheath cells (</a:t>
            </a:r>
            <a:r>
              <a:rPr lang="en-US" dirty="0" smtClean="0"/>
              <a:t>internal compartment</a:t>
            </a:r>
            <a:r>
              <a:rPr lang="en-US" dirty="0"/>
              <a:t>). The biphasic C4 system reduces </a:t>
            </a:r>
            <a:r>
              <a:rPr lang="en-US" dirty="0" smtClean="0"/>
              <a:t>photorespiration dramatically </a:t>
            </a:r>
            <a:r>
              <a:rPr lang="en-US" dirty="0"/>
              <a:t>by increasing levels of CO2 near Rubisco </a:t>
            </a:r>
            <a:r>
              <a:rPr lang="en-US" dirty="0" smtClean="0"/>
              <a:t>to enable </a:t>
            </a:r>
            <a:r>
              <a:rPr lang="en-US" dirty="0"/>
              <a:t>Rubisco carboxylation to outcompete the </a:t>
            </a:r>
            <a:r>
              <a:rPr lang="en-US" dirty="0" smtClean="0"/>
              <a:t>oxygenation reaction</a:t>
            </a:r>
            <a:r>
              <a:rPr lang="en-US" dirty="0"/>
              <a:t>. The low photosystem II activity in the </a:t>
            </a:r>
            <a:r>
              <a:rPr lang="en-US" dirty="0" smtClean="0"/>
              <a:t>bundle sheath </a:t>
            </a:r>
            <a:r>
              <a:rPr lang="en-US" dirty="0"/>
              <a:t>also minimizes the Rubisco oxygenation </a:t>
            </a:r>
            <a:r>
              <a:rPr lang="en-US" dirty="0" smtClean="0"/>
              <a:t>reaction. </a:t>
            </a:r>
          </a:p>
          <a:p>
            <a:pPr algn="just"/>
            <a:r>
              <a:rPr lang="en-US" dirty="0" smtClean="0"/>
              <a:t>C4 </a:t>
            </a:r>
            <a:r>
              <a:rPr lang="en-US" dirty="0"/>
              <a:t>photosynthesis also occurs, however, in </a:t>
            </a:r>
            <a:r>
              <a:rPr lang="en-US" dirty="0" smtClean="0"/>
              <a:t>numerous organisms </a:t>
            </a:r>
            <a:r>
              <a:rPr lang="en-US" dirty="0"/>
              <a:t>devoid of </a:t>
            </a:r>
            <a:r>
              <a:rPr lang="en-US" dirty="0" err="1"/>
              <a:t>Kranz</a:t>
            </a:r>
            <a:r>
              <a:rPr lang="en-US" dirty="0"/>
              <a:t> anatomy, including a number </a:t>
            </a:r>
            <a:r>
              <a:rPr lang="en-US" dirty="0" smtClean="0"/>
              <a:t>of aquatic </a:t>
            </a:r>
            <a:r>
              <a:rPr lang="en-US" dirty="0"/>
              <a:t>and land plants. In some of these cases, </a:t>
            </a:r>
            <a:r>
              <a:rPr lang="en-US" dirty="0" smtClean="0"/>
              <a:t>photosynthetic enzymes </a:t>
            </a:r>
            <a:r>
              <a:rPr lang="en-US" dirty="0"/>
              <a:t>and dimorphic chloroplasts occur in </a:t>
            </a:r>
            <a:r>
              <a:rPr lang="en-US" dirty="0" smtClean="0"/>
              <a:t>separate cytoplasmic </a:t>
            </a:r>
            <a:r>
              <a:rPr lang="en-US" dirty="0"/>
              <a:t>domains within a single photosynthetic </a:t>
            </a:r>
            <a:r>
              <a:rPr lang="en-US" dirty="0" smtClean="0"/>
              <a:t>cell (Fig.). ×</a:t>
            </a:r>
            <a:endParaRPr lang="en-US" dirty="0"/>
          </a:p>
        </p:txBody>
      </p:sp>
    </p:spTree>
    <p:extLst>
      <p:ext uri="{BB962C8B-B14F-4D97-AF65-F5344CB8AC3E}">
        <p14:creationId xmlns:p14="http://schemas.microsoft.com/office/powerpoint/2010/main" val="111337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40926" y="609600"/>
            <a:ext cx="10081115" cy="5805458"/>
          </a:xfrm>
          <a:prstGeom prst="rect">
            <a:avLst/>
          </a:prstGeom>
        </p:spPr>
      </p:pic>
      <p:sp>
        <p:nvSpPr>
          <p:cNvPr id="5" name="Rectangle 4"/>
          <p:cNvSpPr/>
          <p:nvPr/>
        </p:nvSpPr>
        <p:spPr>
          <a:xfrm>
            <a:off x="677334" y="1270000"/>
            <a:ext cx="919646" cy="369332"/>
          </a:xfrm>
          <a:prstGeom prst="rect">
            <a:avLst/>
          </a:prstGeom>
        </p:spPr>
        <p:txBody>
          <a:bodyPr wrap="square">
            <a:spAutoFit/>
          </a:bodyPr>
          <a:lstStyle/>
          <a:p>
            <a:pPr algn="just"/>
            <a:r>
              <a:rPr lang="en-US" dirty="0"/>
              <a:t>×</a:t>
            </a:r>
          </a:p>
        </p:txBody>
      </p:sp>
      <p:sp>
        <p:nvSpPr>
          <p:cNvPr id="6" name="Rectangle 5"/>
          <p:cNvSpPr/>
          <p:nvPr/>
        </p:nvSpPr>
        <p:spPr>
          <a:xfrm>
            <a:off x="927279" y="1120462"/>
            <a:ext cx="425003" cy="360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t>
            </a:r>
            <a:endParaRPr lang="en-US" sz="3200" dirty="0"/>
          </a:p>
        </p:txBody>
      </p:sp>
    </p:spTree>
    <p:extLst>
      <p:ext uri="{BB962C8B-B14F-4D97-AF65-F5344CB8AC3E}">
        <p14:creationId xmlns:p14="http://schemas.microsoft.com/office/powerpoint/2010/main" val="1159276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68942" cy="1320800"/>
          </a:xfrm>
        </p:spPr>
        <p:txBody>
          <a:bodyPr>
            <a:normAutofit/>
          </a:bodyPr>
          <a:lstStyle/>
          <a:p>
            <a:pPr algn="ctr"/>
            <a:r>
              <a:rPr lang="en-US" sz="2800" dirty="0"/>
              <a:t>The C4 pathway increases </a:t>
            </a:r>
            <a:r>
              <a:rPr lang="en-US" sz="2800" dirty="0" smtClean="0"/>
              <a:t>the concentration </a:t>
            </a:r>
            <a:r>
              <a:rPr lang="en-US" sz="2800" dirty="0"/>
              <a:t>of CO2 in </a:t>
            </a:r>
            <a:r>
              <a:rPr lang="en-US" sz="2800" dirty="0" smtClean="0"/>
              <a:t>internal compartments </a:t>
            </a:r>
            <a:r>
              <a:rPr lang="en-US" sz="2800" dirty="0"/>
              <a:t>close to vascular tissues</a:t>
            </a:r>
          </a:p>
        </p:txBody>
      </p:sp>
      <p:sp>
        <p:nvSpPr>
          <p:cNvPr id="3" name="Content Placeholder 2"/>
          <p:cNvSpPr>
            <a:spLocks noGrp="1"/>
          </p:cNvSpPr>
          <p:nvPr>
            <p:ph idx="1"/>
          </p:nvPr>
        </p:nvSpPr>
        <p:spPr/>
        <p:txBody>
          <a:bodyPr/>
          <a:lstStyle/>
          <a:p>
            <a:r>
              <a:rPr lang="en-US" dirty="0"/>
              <a:t>The C4 pathway of CO2 fixation requires a complex </a:t>
            </a:r>
            <a:r>
              <a:rPr lang="en-US" dirty="0" smtClean="0"/>
              <a:t>interaction between </a:t>
            </a:r>
            <a:r>
              <a:rPr lang="en-US" dirty="0"/>
              <a:t>two different compartments and involves </a:t>
            </a:r>
            <a:r>
              <a:rPr lang="en-US" dirty="0" smtClean="0"/>
              <a:t>the following steps:</a:t>
            </a:r>
          </a:p>
          <a:p>
            <a:endParaRPr lang="en-US" dirty="0"/>
          </a:p>
        </p:txBody>
      </p:sp>
      <p:pic>
        <p:nvPicPr>
          <p:cNvPr id="4" name="Picture 3"/>
          <p:cNvPicPr>
            <a:picLocks noChangeAspect="1"/>
          </p:cNvPicPr>
          <p:nvPr/>
        </p:nvPicPr>
        <p:blipFill>
          <a:blip r:embed="rId2"/>
          <a:stretch>
            <a:fillRect/>
          </a:stretch>
        </p:blipFill>
        <p:spPr>
          <a:xfrm>
            <a:off x="1027354" y="3043571"/>
            <a:ext cx="5054236" cy="78145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1027354" y="4055213"/>
            <a:ext cx="5054236" cy="108487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1027354" y="5370276"/>
            <a:ext cx="5054236" cy="41233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6327820" y="3043571"/>
            <a:ext cx="5270428" cy="56272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6327820" y="4055213"/>
            <a:ext cx="5328240" cy="90869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7"/>
          <a:stretch>
            <a:fillRect/>
          </a:stretch>
        </p:blipFill>
        <p:spPr>
          <a:xfrm>
            <a:off x="6431610" y="5359319"/>
            <a:ext cx="5224450" cy="68204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0677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06062" y="1930400"/>
            <a:ext cx="5348970" cy="2797293"/>
          </a:xfrm>
          <a:prstGeom prst="rect">
            <a:avLst/>
          </a:prstGeom>
        </p:spPr>
      </p:pic>
      <p:pic>
        <p:nvPicPr>
          <p:cNvPr id="4" name="Picture 3"/>
          <p:cNvPicPr>
            <a:picLocks noChangeAspect="1"/>
          </p:cNvPicPr>
          <p:nvPr/>
        </p:nvPicPr>
        <p:blipFill>
          <a:blip r:embed="rId3"/>
          <a:stretch>
            <a:fillRect/>
          </a:stretch>
        </p:blipFill>
        <p:spPr>
          <a:xfrm>
            <a:off x="5718220" y="324922"/>
            <a:ext cx="4636050" cy="6397850"/>
          </a:xfrm>
          <a:prstGeom prst="rect">
            <a:avLst/>
          </a:prstGeom>
        </p:spPr>
      </p:pic>
      <p:sp>
        <p:nvSpPr>
          <p:cNvPr id="7" name="5-Point Star 6"/>
          <p:cNvSpPr/>
          <p:nvPr/>
        </p:nvSpPr>
        <p:spPr>
          <a:xfrm>
            <a:off x="7134896" y="4727693"/>
            <a:ext cx="193183" cy="166279"/>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5-Point Star 7"/>
          <p:cNvSpPr/>
          <p:nvPr/>
        </p:nvSpPr>
        <p:spPr>
          <a:xfrm>
            <a:off x="8036245" y="4243446"/>
            <a:ext cx="193183" cy="166279"/>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79850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437882"/>
            <a:ext cx="8874757" cy="6272011"/>
          </a:xfrm>
        </p:spPr>
        <p:txBody>
          <a:bodyPr>
            <a:noAutofit/>
          </a:bodyPr>
          <a:lstStyle/>
          <a:p>
            <a:pPr algn="just"/>
            <a:r>
              <a:rPr lang="en-US" dirty="0">
                <a:solidFill>
                  <a:schemeClr val="tx1"/>
                </a:solidFill>
                <a:latin typeface="Andalus" panose="02020603050405020304" pitchFamily="18" charset="-78"/>
                <a:cs typeface="Andalus" panose="02020603050405020304" pitchFamily="18" charset="-78"/>
              </a:rPr>
              <a:t>In the context of the two‐cell C4 pathway, all carbon fixation begins in the cytosol of mesophyll cells, where carbonic anhydrase catalyzes the conversion of atmospheric CO2 into HCO3–for subsequent </a:t>
            </a:r>
            <a:r>
              <a:rPr lang="en-US" dirty="0" smtClean="0">
                <a:solidFill>
                  <a:schemeClr val="tx1"/>
                </a:solidFill>
                <a:latin typeface="Andalus" panose="02020603050405020304" pitchFamily="18" charset="-78"/>
                <a:cs typeface="Andalus" panose="02020603050405020304" pitchFamily="18" charset="-78"/>
              </a:rPr>
              <a:t>carboxylation. </a:t>
            </a:r>
          </a:p>
          <a:p>
            <a:pPr algn="just"/>
            <a:endParaRPr lang="en-US" dirty="0" smtClean="0">
              <a:solidFill>
                <a:schemeClr val="tx1"/>
              </a:solidFill>
              <a:latin typeface="Andalus" panose="02020603050405020304" pitchFamily="18" charset="-78"/>
              <a:cs typeface="Andalus" panose="02020603050405020304" pitchFamily="18" charset="-78"/>
            </a:endParaRPr>
          </a:p>
          <a:p>
            <a:pPr algn="just"/>
            <a:r>
              <a:rPr lang="en-US" dirty="0" smtClean="0">
                <a:solidFill>
                  <a:schemeClr val="tx1"/>
                </a:solidFill>
                <a:latin typeface="Andalus" panose="02020603050405020304" pitchFamily="18" charset="-78"/>
                <a:cs typeface="Andalus" panose="02020603050405020304" pitchFamily="18" charset="-78"/>
              </a:rPr>
              <a:t>OAA </a:t>
            </a:r>
            <a:r>
              <a:rPr lang="en-US" dirty="0">
                <a:solidFill>
                  <a:schemeClr val="tx1"/>
                </a:solidFill>
                <a:latin typeface="Andalus" panose="02020603050405020304" pitchFamily="18" charset="-78"/>
                <a:cs typeface="Andalus" panose="02020603050405020304" pitchFamily="18" charset="-78"/>
              </a:rPr>
              <a:t>is generated from </a:t>
            </a:r>
            <a:r>
              <a:rPr lang="en-US" dirty="0" smtClean="0">
                <a:solidFill>
                  <a:schemeClr val="tx1"/>
                </a:solidFill>
                <a:latin typeface="Andalus" panose="02020603050405020304" pitchFamily="18" charset="-78"/>
                <a:cs typeface="Andalus" panose="02020603050405020304" pitchFamily="18" charset="-78"/>
              </a:rPr>
              <a:t>HCO3 − </a:t>
            </a:r>
            <a:r>
              <a:rPr lang="en-US" dirty="0">
                <a:solidFill>
                  <a:schemeClr val="tx1"/>
                </a:solidFill>
                <a:latin typeface="Andalus" panose="02020603050405020304" pitchFamily="18" charset="-78"/>
                <a:cs typeface="Andalus" panose="02020603050405020304" pitchFamily="18" charset="-78"/>
              </a:rPr>
              <a:t>and PEP in the cytosol of </a:t>
            </a:r>
            <a:r>
              <a:rPr lang="en-US" dirty="0" smtClean="0">
                <a:solidFill>
                  <a:schemeClr val="tx1"/>
                </a:solidFill>
                <a:latin typeface="Andalus" panose="02020603050405020304" pitchFamily="18" charset="-78"/>
                <a:cs typeface="Andalus" panose="02020603050405020304" pitchFamily="18" charset="-78"/>
              </a:rPr>
              <a:t>the outer </a:t>
            </a:r>
            <a:r>
              <a:rPr lang="en-US" dirty="0">
                <a:solidFill>
                  <a:schemeClr val="tx1"/>
                </a:solidFill>
                <a:latin typeface="Andalus" panose="02020603050405020304" pitchFamily="18" charset="-78"/>
                <a:cs typeface="Andalus" panose="02020603050405020304" pitchFamily="18" charset="-78"/>
              </a:rPr>
              <a:t>compartment (i.e., mesophyll cells), catalyzed by </a:t>
            </a:r>
            <a:r>
              <a:rPr lang="en-US" dirty="0" err="1">
                <a:solidFill>
                  <a:schemeClr val="tx1"/>
                </a:solidFill>
                <a:latin typeface="Andalus" panose="02020603050405020304" pitchFamily="18" charset="-78"/>
                <a:cs typeface="Andalus" panose="02020603050405020304" pitchFamily="18" charset="-78"/>
              </a:rPr>
              <a:t>PEPCase</a:t>
            </a:r>
            <a:r>
              <a:rPr lang="en-US" dirty="0">
                <a:solidFill>
                  <a:schemeClr val="tx1"/>
                </a:solidFill>
                <a:latin typeface="Andalus" panose="02020603050405020304" pitchFamily="18" charset="-78"/>
                <a:cs typeface="Andalus" panose="02020603050405020304" pitchFamily="18" charset="-78"/>
              </a:rPr>
              <a:t>. </a:t>
            </a:r>
            <a:r>
              <a:rPr lang="en-US" dirty="0" smtClean="0">
                <a:solidFill>
                  <a:schemeClr val="tx1"/>
                </a:solidFill>
                <a:latin typeface="Andalus" panose="02020603050405020304" pitchFamily="18" charset="-78"/>
                <a:cs typeface="Andalus" panose="02020603050405020304" pitchFamily="18" charset="-78"/>
              </a:rPr>
              <a:t>Whereas</a:t>
            </a:r>
          </a:p>
          <a:p>
            <a:pPr algn="just"/>
            <a:endParaRPr lang="en-US" dirty="0" smtClean="0">
              <a:solidFill>
                <a:schemeClr val="tx1"/>
              </a:solidFill>
              <a:latin typeface="Andalus" panose="02020603050405020304" pitchFamily="18" charset="-78"/>
              <a:cs typeface="Andalus" panose="02020603050405020304" pitchFamily="18" charset="-78"/>
            </a:endParaRPr>
          </a:p>
          <a:p>
            <a:pPr algn="just"/>
            <a:r>
              <a:rPr lang="en-US" dirty="0" smtClean="0">
                <a:solidFill>
                  <a:schemeClr val="tx1"/>
                </a:solidFill>
                <a:latin typeface="Andalus" panose="02020603050405020304" pitchFamily="18" charset="-78"/>
                <a:cs typeface="Andalus" panose="02020603050405020304" pitchFamily="18" charset="-78"/>
              </a:rPr>
              <a:t>enzymes unique </a:t>
            </a:r>
            <a:r>
              <a:rPr lang="en-US" dirty="0">
                <a:solidFill>
                  <a:schemeClr val="tx1"/>
                </a:solidFill>
                <a:latin typeface="Andalus" panose="02020603050405020304" pitchFamily="18" charset="-78"/>
                <a:cs typeface="Andalus" panose="02020603050405020304" pitchFamily="18" charset="-78"/>
              </a:rPr>
              <a:t>to the Calvin–Benson cycle are located only in </a:t>
            </a:r>
            <a:r>
              <a:rPr lang="en-US" dirty="0" smtClean="0">
                <a:solidFill>
                  <a:schemeClr val="tx1"/>
                </a:solidFill>
                <a:latin typeface="Andalus" panose="02020603050405020304" pitchFamily="18" charset="-78"/>
                <a:cs typeface="Andalus" panose="02020603050405020304" pitchFamily="18" charset="-78"/>
              </a:rPr>
              <a:t>chloroplasts of </a:t>
            </a:r>
            <a:r>
              <a:rPr lang="en-US" dirty="0">
                <a:solidFill>
                  <a:schemeClr val="tx1"/>
                </a:solidFill>
                <a:latin typeface="Andalus" panose="02020603050405020304" pitchFamily="18" charset="-78"/>
                <a:cs typeface="Andalus" panose="02020603050405020304" pitchFamily="18" charset="-78"/>
              </a:rPr>
              <a:t>the internal compartment (i.e., bundle sheath cells</a:t>
            </a:r>
            <a:r>
              <a:rPr lang="en-US" dirty="0" smtClean="0">
                <a:solidFill>
                  <a:schemeClr val="tx1"/>
                </a:solidFill>
                <a:latin typeface="Andalus" panose="02020603050405020304" pitchFamily="18" charset="-78"/>
                <a:cs typeface="Andalus" panose="02020603050405020304" pitchFamily="18" charset="-78"/>
              </a:rPr>
              <a:t>). </a:t>
            </a:r>
          </a:p>
          <a:p>
            <a:pPr algn="just"/>
            <a:endParaRPr lang="en-US" dirty="0" smtClean="0">
              <a:solidFill>
                <a:schemeClr val="tx1"/>
              </a:solidFill>
              <a:latin typeface="Andalus" panose="02020603050405020304" pitchFamily="18" charset="-78"/>
              <a:cs typeface="Andalus" panose="02020603050405020304" pitchFamily="18" charset="-78"/>
            </a:endParaRPr>
          </a:p>
          <a:p>
            <a:pPr algn="just"/>
            <a:r>
              <a:rPr lang="en-US" dirty="0" smtClean="0">
                <a:solidFill>
                  <a:schemeClr val="tx1"/>
                </a:solidFill>
                <a:latin typeface="Andalus" panose="02020603050405020304" pitchFamily="18" charset="-78"/>
                <a:cs typeface="Andalus" panose="02020603050405020304" pitchFamily="18" charset="-78"/>
              </a:rPr>
              <a:t>In </a:t>
            </a:r>
            <a:r>
              <a:rPr lang="en-US" dirty="0">
                <a:solidFill>
                  <a:schemeClr val="tx1"/>
                </a:solidFill>
                <a:latin typeface="Andalus" panose="02020603050405020304" pitchFamily="18" charset="-78"/>
                <a:cs typeface="Andalus" panose="02020603050405020304" pitchFamily="18" charset="-78"/>
              </a:rPr>
              <a:t>accordance with distinct functions, electron </a:t>
            </a:r>
            <a:r>
              <a:rPr lang="en-US" dirty="0" smtClean="0">
                <a:solidFill>
                  <a:schemeClr val="tx1"/>
                </a:solidFill>
                <a:latin typeface="Andalus" panose="02020603050405020304" pitchFamily="18" charset="-78"/>
                <a:cs typeface="Andalus" panose="02020603050405020304" pitchFamily="18" charset="-78"/>
              </a:rPr>
              <a:t>micrographs of </a:t>
            </a:r>
            <a:r>
              <a:rPr lang="en-US" dirty="0">
                <a:solidFill>
                  <a:schemeClr val="tx1"/>
                </a:solidFill>
                <a:latin typeface="Andalus" panose="02020603050405020304" pitchFamily="18" charset="-78"/>
                <a:cs typeface="Andalus" panose="02020603050405020304" pitchFamily="18" charset="-78"/>
              </a:rPr>
              <a:t>bundle sheath and mesophyll chloroplasts </a:t>
            </a:r>
            <a:r>
              <a:rPr lang="en-US" dirty="0" smtClean="0">
                <a:solidFill>
                  <a:schemeClr val="tx1"/>
                </a:solidFill>
                <a:latin typeface="Andalus" panose="02020603050405020304" pitchFamily="18" charset="-78"/>
                <a:cs typeface="Andalus" panose="02020603050405020304" pitchFamily="18" charset="-78"/>
              </a:rPr>
              <a:t>(Fig. 12.43) show </a:t>
            </a:r>
            <a:r>
              <a:rPr lang="en-US" dirty="0">
                <a:solidFill>
                  <a:schemeClr val="tx1"/>
                </a:solidFill>
                <a:latin typeface="Andalus" panose="02020603050405020304" pitchFamily="18" charset="-78"/>
                <a:cs typeface="Andalus" panose="02020603050405020304" pitchFamily="18" charset="-78"/>
              </a:rPr>
              <a:t>structural differences</a:t>
            </a:r>
            <a:r>
              <a:rPr lang="en-US" dirty="0" smtClean="0">
                <a:solidFill>
                  <a:schemeClr val="tx1"/>
                </a:solidFill>
                <a:latin typeface="Andalus" panose="02020603050405020304" pitchFamily="18" charset="-78"/>
                <a:cs typeface="Andalus" panose="02020603050405020304" pitchFamily="18" charset="-78"/>
              </a:rPr>
              <a:t>: </a:t>
            </a:r>
          </a:p>
          <a:p>
            <a:pPr algn="just"/>
            <a:endParaRPr lang="en-US" dirty="0" smtClean="0">
              <a:solidFill>
                <a:schemeClr val="tx1"/>
              </a:solidFill>
              <a:latin typeface="Andalus" panose="02020603050405020304" pitchFamily="18" charset="-78"/>
              <a:cs typeface="Andalus" panose="02020603050405020304" pitchFamily="18" charset="-78"/>
            </a:endParaRPr>
          </a:p>
          <a:p>
            <a:pPr algn="just"/>
            <a:r>
              <a:rPr lang="en-US" dirty="0" smtClean="0">
                <a:solidFill>
                  <a:schemeClr val="tx1"/>
                </a:solidFill>
                <a:latin typeface="Andalus" panose="02020603050405020304" pitchFamily="18" charset="-78"/>
                <a:cs typeface="Andalus" panose="02020603050405020304" pitchFamily="18" charset="-78"/>
              </a:rPr>
              <a:t>chloroplasts </a:t>
            </a:r>
            <a:r>
              <a:rPr lang="en-US" dirty="0">
                <a:solidFill>
                  <a:schemeClr val="tx1"/>
                </a:solidFill>
                <a:latin typeface="Andalus" panose="02020603050405020304" pitchFamily="18" charset="-78"/>
                <a:cs typeface="Andalus" panose="02020603050405020304" pitchFamily="18" charset="-78"/>
              </a:rPr>
              <a:t>of (internal) </a:t>
            </a:r>
            <a:r>
              <a:rPr lang="en-US" dirty="0" smtClean="0">
                <a:solidFill>
                  <a:schemeClr val="tx1"/>
                </a:solidFill>
                <a:latin typeface="Andalus" panose="02020603050405020304" pitchFamily="18" charset="-78"/>
                <a:cs typeface="Andalus" panose="02020603050405020304" pitchFamily="18" charset="-78"/>
              </a:rPr>
              <a:t>bundle sheath </a:t>
            </a:r>
            <a:r>
              <a:rPr lang="en-US" dirty="0">
                <a:solidFill>
                  <a:schemeClr val="tx1"/>
                </a:solidFill>
                <a:latin typeface="Andalus" panose="02020603050405020304" pitchFamily="18" charset="-78"/>
                <a:cs typeface="Andalus" panose="02020603050405020304" pitchFamily="18" charset="-78"/>
              </a:rPr>
              <a:t>cells lack stacked membranes and exhibit little </a:t>
            </a:r>
            <a:r>
              <a:rPr lang="en-US" dirty="0" smtClean="0">
                <a:solidFill>
                  <a:schemeClr val="tx1"/>
                </a:solidFill>
                <a:latin typeface="Andalus" panose="02020603050405020304" pitchFamily="18" charset="-78"/>
                <a:cs typeface="Andalus" panose="02020603050405020304" pitchFamily="18" charset="-78"/>
              </a:rPr>
              <a:t>PSII activity</a:t>
            </a:r>
            <a:r>
              <a:rPr lang="en-US" dirty="0">
                <a:solidFill>
                  <a:schemeClr val="tx1"/>
                </a:solidFill>
                <a:latin typeface="Andalus" panose="02020603050405020304" pitchFamily="18" charset="-78"/>
                <a:cs typeface="Andalus" panose="02020603050405020304" pitchFamily="18" charset="-78"/>
              </a:rPr>
              <a:t>, whereas chloroplasts of (peripheral) mesophyll </a:t>
            </a:r>
            <a:r>
              <a:rPr lang="en-US" dirty="0" smtClean="0">
                <a:solidFill>
                  <a:schemeClr val="tx1"/>
                </a:solidFill>
                <a:latin typeface="Andalus" panose="02020603050405020304" pitchFamily="18" charset="-78"/>
                <a:cs typeface="Andalus" panose="02020603050405020304" pitchFamily="18" charset="-78"/>
              </a:rPr>
              <a:t>cells have </a:t>
            </a:r>
            <a:r>
              <a:rPr lang="en-US" dirty="0">
                <a:solidFill>
                  <a:schemeClr val="tx1"/>
                </a:solidFill>
                <a:latin typeface="Andalus" panose="02020603050405020304" pitchFamily="18" charset="-78"/>
                <a:cs typeface="Andalus" panose="02020603050405020304" pitchFamily="18" charset="-78"/>
              </a:rPr>
              <a:t>retained stacked membranes as well as PSII and </a:t>
            </a:r>
            <a:r>
              <a:rPr lang="en-US" dirty="0" smtClean="0">
                <a:solidFill>
                  <a:schemeClr val="tx1"/>
                </a:solidFill>
                <a:latin typeface="Andalus" panose="02020603050405020304" pitchFamily="18" charset="-78"/>
                <a:cs typeface="Andalus" panose="02020603050405020304" pitchFamily="18" charset="-78"/>
              </a:rPr>
              <a:t>PSI activities (Fig</a:t>
            </a:r>
            <a:r>
              <a:rPr lang="en-US" dirty="0">
                <a:solidFill>
                  <a:schemeClr val="tx1"/>
                </a:solidFill>
                <a:latin typeface="Andalus" panose="02020603050405020304" pitchFamily="18" charset="-78"/>
                <a:cs typeface="Andalus" panose="02020603050405020304" pitchFamily="18" charset="-78"/>
              </a:rPr>
              <a:t>. 12.43B</a:t>
            </a:r>
            <a:r>
              <a:rPr lang="en-US" dirty="0" smtClean="0">
                <a:solidFill>
                  <a:schemeClr val="tx1"/>
                </a:solidFill>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3410722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317</TotalTime>
  <Words>2629</Words>
  <Application>Microsoft Office PowerPoint</Application>
  <PresentationFormat>Widescreen</PresentationFormat>
  <Paragraphs>121</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Andalus</vt:lpstr>
      <vt:lpstr>Arial</vt:lpstr>
      <vt:lpstr>Calibri</vt:lpstr>
      <vt:lpstr>MinionPro-Regular</vt:lpstr>
      <vt:lpstr>Trebuchet MS</vt:lpstr>
      <vt:lpstr>Wingdings 3</vt:lpstr>
      <vt:lpstr>Facet</vt:lpstr>
      <vt:lpstr>photosynthesis</vt:lpstr>
      <vt:lpstr>C4 plants utilize two distinct metabolic compartments for fixing CO2</vt:lpstr>
      <vt:lpstr>PowerPoint Presentation</vt:lpstr>
      <vt:lpstr>PowerPoint Presentation</vt:lpstr>
      <vt:lpstr>PowerPoint Presentation</vt:lpstr>
      <vt:lpstr>PowerPoint Presentation</vt:lpstr>
      <vt:lpstr>The C4 pathway increases the concentration of CO2 in internal compartments close to vascular tissues</vt:lpstr>
      <vt:lpstr>PowerPoint Presentation</vt:lpstr>
      <vt:lpstr>PowerPoint Presentation</vt:lpstr>
      <vt:lpstr>PowerPoint Presentation</vt:lpstr>
      <vt:lpstr>Three different types of C4 photosynthesis are known</vt:lpstr>
      <vt:lpstr>The C3 and C4 pathways have different energy costs</vt:lpstr>
      <vt:lpstr>PowerPoint Presentation</vt:lpstr>
      <vt:lpstr>PowerPoint Presentation</vt:lpstr>
      <vt:lpstr>PowerPoint Presentation</vt:lpstr>
      <vt:lpstr>CAM photosynthesis involves the temporal separation of CO2 capture and carbon fixation</vt:lpstr>
      <vt:lpstr>PowerPoint Presentation</vt:lpstr>
      <vt:lpstr>PowerPoint Presentation</vt:lpstr>
      <vt:lpstr>PowerPoint Presentation</vt:lpstr>
      <vt:lpstr>PowerPoint Presentation</vt:lpstr>
      <vt:lpstr>PowerPoint Presentation</vt:lpstr>
      <vt:lpstr>PowerPoint Presentation</vt:lpstr>
      <vt:lpstr>Limiting Factors</vt:lpstr>
      <vt:lpstr>PowerPoint Presentation</vt:lpstr>
      <vt:lpstr>PowerPoint Presentation</vt:lpstr>
      <vt:lpstr>Limiting Factors</vt:lpstr>
      <vt:lpstr>2) Carbon dioxide </vt:lpstr>
      <vt:lpstr>3) Temperature </vt:lpstr>
      <vt:lpstr>PowerPoint Presentation</vt:lpstr>
      <vt:lpstr>PowerPoint Presentation</vt:lpstr>
      <vt:lpstr>4) Water </vt:lpstr>
      <vt:lpstr>PowerPoint Presentation</vt:lpstr>
      <vt:lpstr>PowerPoint Presentation</vt:lpstr>
      <vt:lpstr>PowerPoint Presentation</vt:lpstr>
      <vt:lpstr>Summary</vt:lpstr>
      <vt:lpstr>Summary</vt:lpstr>
      <vt:lpstr>Summary</vt:lpstr>
      <vt:lpstr>Summary</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dc:title>
  <dc:creator>gh.mahdiyeh@gmail.com</dc:creator>
  <cp:lastModifiedBy>user</cp:lastModifiedBy>
  <cp:revision>18</cp:revision>
  <dcterms:created xsi:type="dcterms:W3CDTF">2019-05-04T07:17:46Z</dcterms:created>
  <dcterms:modified xsi:type="dcterms:W3CDTF">2025-05-24T22:20:08Z</dcterms:modified>
</cp:coreProperties>
</file>