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4" r:id="rId9"/>
    <p:sldId id="319" r:id="rId10"/>
    <p:sldId id="320" r:id="rId11"/>
    <p:sldId id="321" r:id="rId12"/>
    <p:sldId id="279" r:id="rId13"/>
    <p:sldId id="280" r:id="rId14"/>
    <p:sldId id="282" r:id="rId15"/>
    <p:sldId id="283" r:id="rId16"/>
    <p:sldId id="284" r:id="rId17"/>
    <p:sldId id="289" r:id="rId18"/>
    <p:sldId id="290" r:id="rId19"/>
    <p:sldId id="291" r:id="rId20"/>
    <p:sldId id="292" r:id="rId21"/>
    <p:sldId id="262" r:id="rId22"/>
    <p:sldId id="268" r:id="rId23"/>
    <p:sldId id="271" r:id="rId24"/>
    <p:sldId id="295" r:id="rId25"/>
    <p:sldId id="272" r:id="rId26"/>
    <p:sldId id="293" r:id="rId27"/>
    <p:sldId id="294" r:id="rId28"/>
    <p:sldId id="263" r:id="rId29"/>
    <p:sldId id="296" r:id="rId30"/>
    <p:sldId id="297" r:id="rId31"/>
    <p:sldId id="324" r:id="rId32"/>
    <p:sldId id="269" r:id="rId33"/>
    <p:sldId id="270" r:id="rId34"/>
    <p:sldId id="322" r:id="rId35"/>
    <p:sldId id="299" r:id="rId36"/>
    <p:sldId id="300" r:id="rId37"/>
    <p:sldId id="301" r:id="rId38"/>
    <p:sldId id="323" r:id="rId39"/>
    <p:sldId id="273" r:id="rId40"/>
    <p:sldId id="274" r:id="rId41"/>
    <p:sldId id="302" r:id="rId42"/>
    <p:sldId id="325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275" r:id="rId60"/>
    <p:sldId id="276" r:id="rId61"/>
    <p:sldId id="27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C890D-5008-4185-9116-667080C327FD}" type="doc">
      <dgm:prSet loTypeId="urn:microsoft.com/office/officeart/2005/8/layout/chevron1" loCatId="process" qsTypeId="urn:microsoft.com/office/officeart/2005/8/quickstyle/simple1" qsCatId="simple" csTypeId="urn:microsoft.com/office/officeart/2005/8/colors/accent3_5" csCatId="accent3" phldr="1"/>
      <dgm:spPr/>
    </dgm:pt>
    <dgm:pt modelId="{76EC0F6F-3EBA-4426-A648-3009EF654DC3}">
      <dgm:prSet phldrT="[Text]" custT="1"/>
      <dgm:spPr/>
      <dgm:t>
        <a:bodyPr/>
        <a:lstStyle/>
        <a:p>
          <a:r>
            <a:rPr lang="en-US" sz="1600" dirty="0" err="1" smtClean="0"/>
            <a:t>Pyrovic</a:t>
          </a:r>
          <a:r>
            <a:rPr lang="en-US" sz="1600" dirty="0" smtClean="0"/>
            <a:t> acid</a:t>
          </a:r>
          <a:endParaRPr lang="en-US" sz="1600" dirty="0"/>
        </a:p>
      </dgm:t>
    </dgm:pt>
    <dgm:pt modelId="{27849106-7A49-42D7-8551-DAC8F28F3C48}" type="parTrans" cxnId="{32B6F5A9-2009-4BFE-87D3-E30709EB207C}">
      <dgm:prSet/>
      <dgm:spPr/>
      <dgm:t>
        <a:bodyPr/>
        <a:lstStyle/>
        <a:p>
          <a:endParaRPr lang="en-US"/>
        </a:p>
      </dgm:t>
    </dgm:pt>
    <dgm:pt modelId="{26D66D72-939F-4475-A16B-5EF5E64D73D5}" type="sibTrans" cxnId="{32B6F5A9-2009-4BFE-87D3-E30709EB207C}">
      <dgm:prSet/>
      <dgm:spPr/>
      <dgm:t>
        <a:bodyPr/>
        <a:lstStyle/>
        <a:p>
          <a:endParaRPr lang="en-US"/>
        </a:p>
      </dgm:t>
    </dgm:pt>
    <dgm:pt modelId="{08E39C15-1A1D-43BB-B7CC-84B1671B6548}">
      <dgm:prSet phldrT="[Text]"/>
      <dgm:spPr/>
      <dgm:t>
        <a:bodyPr/>
        <a:lstStyle/>
        <a:p>
          <a:r>
            <a:rPr lang="en-US" dirty="0" smtClean="0"/>
            <a:t>Acetaldehyde</a:t>
          </a:r>
        </a:p>
        <a:p>
          <a:r>
            <a:rPr lang="en-US" dirty="0" smtClean="0"/>
            <a:t>CH3-CHO</a:t>
          </a:r>
          <a:endParaRPr lang="en-US" dirty="0"/>
        </a:p>
      </dgm:t>
    </dgm:pt>
    <dgm:pt modelId="{CFE009AE-ED15-47CF-A996-FB63AFBC14E9}" type="parTrans" cxnId="{53EE901A-4DBA-4D36-9C84-5F84200D939B}">
      <dgm:prSet/>
      <dgm:spPr/>
      <dgm:t>
        <a:bodyPr/>
        <a:lstStyle/>
        <a:p>
          <a:endParaRPr lang="en-US"/>
        </a:p>
      </dgm:t>
    </dgm:pt>
    <dgm:pt modelId="{1965A0B5-616C-452C-940B-1F8562EFC4F5}" type="sibTrans" cxnId="{53EE901A-4DBA-4D36-9C84-5F84200D939B}">
      <dgm:prSet/>
      <dgm:spPr/>
      <dgm:t>
        <a:bodyPr/>
        <a:lstStyle/>
        <a:p>
          <a:endParaRPr lang="en-US"/>
        </a:p>
      </dgm:t>
    </dgm:pt>
    <dgm:pt modelId="{ACCBE061-5A46-4E15-920B-AF9B94395AC7}">
      <dgm:prSet phldrT="[Text]"/>
      <dgm:spPr/>
      <dgm:t>
        <a:bodyPr/>
        <a:lstStyle/>
        <a:p>
          <a:r>
            <a:rPr lang="en-US" dirty="0" smtClean="0"/>
            <a:t>Ethanol</a:t>
          </a:r>
          <a:endParaRPr lang="en-US" dirty="0"/>
        </a:p>
      </dgm:t>
    </dgm:pt>
    <dgm:pt modelId="{EBD0C521-6150-46A6-984E-5DF54EC7AB42}" type="parTrans" cxnId="{3FAE352E-5E09-4664-8103-C727A1BADBC3}">
      <dgm:prSet/>
      <dgm:spPr/>
      <dgm:t>
        <a:bodyPr/>
        <a:lstStyle/>
        <a:p>
          <a:endParaRPr lang="en-US"/>
        </a:p>
      </dgm:t>
    </dgm:pt>
    <dgm:pt modelId="{9241BD5C-F498-4836-8D93-252AAE71D431}" type="sibTrans" cxnId="{3FAE352E-5E09-4664-8103-C727A1BADBC3}">
      <dgm:prSet/>
      <dgm:spPr/>
      <dgm:t>
        <a:bodyPr/>
        <a:lstStyle/>
        <a:p>
          <a:endParaRPr lang="en-US"/>
        </a:p>
      </dgm:t>
    </dgm:pt>
    <dgm:pt modelId="{719EC1D5-3C53-445E-ADB7-0182CCA813FF}" type="pres">
      <dgm:prSet presAssocID="{CD7C890D-5008-4185-9116-667080C327FD}" presName="Name0" presStyleCnt="0">
        <dgm:presLayoutVars>
          <dgm:dir/>
          <dgm:animLvl val="lvl"/>
          <dgm:resizeHandles val="exact"/>
        </dgm:presLayoutVars>
      </dgm:prSet>
      <dgm:spPr/>
    </dgm:pt>
    <dgm:pt modelId="{AF645BE7-259E-4C74-B9FC-30F163B80495}" type="pres">
      <dgm:prSet presAssocID="{76EC0F6F-3EBA-4426-A648-3009EF654D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B8F14-3305-4BE9-8DE4-424254342F88}" type="pres">
      <dgm:prSet presAssocID="{26D66D72-939F-4475-A16B-5EF5E64D73D5}" presName="parTxOnlySpace" presStyleCnt="0"/>
      <dgm:spPr/>
    </dgm:pt>
    <dgm:pt modelId="{F39C70D1-DC34-4727-875E-72EF0C9C5C30}" type="pres">
      <dgm:prSet presAssocID="{08E39C15-1A1D-43BB-B7CC-84B1671B6548}" presName="parTxOnly" presStyleLbl="node1" presStyleIdx="1" presStyleCnt="3" custLinFactNeighborX="-2188" custLinFactNeighborY="2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82032-B906-4C62-B84E-AF23AB1FD2A3}" type="pres">
      <dgm:prSet presAssocID="{1965A0B5-616C-452C-940B-1F8562EFC4F5}" presName="parTxOnlySpace" presStyleCnt="0"/>
      <dgm:spPr/>
    </dgm:pt>
    <dgm:pt modelId="{7CE36002-94D7-428B-B806-30A643BA1231}" type="pres">
      <dgm:prSet presAssocID="{ACCBE061-5A46-4E15-920B-AF9B94395AC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6F5A9-2009-4BFE-87D3-E30709EB207C}" srcId="{CD7C890D-5008-4185-9116-667080C327FD}" destId="{76EC0F6F-3EBA-4426-A648-3009EF654DC3}" srcOrd="0" destOrd="0" parTransId="{27849106-7A49-42D7-8551-DAC8F28F3C48}" sibTransId="{26D66D72-939F-4475-A16B-5EF5E64D73D5}"/>
    <dgm:cxn modelId="{7CBD3349-4DA1-48B8-9DCE-7CE9BD50420D}" type="presOf" srcId="{08E39C15-1A1D-43BB-B7CC-84B1671B6548}" destId="{F39C70D1-DC34-4727-875E-72EF0C9C5C30}" srcOrd="0" destOrd="0" presId="urn:microsoft.com/office/officeart/2005/8/layout/chevron1"/>
    <dgm:cxn modelId="{939EBF24-CB5A-4369-8C20-205ED9C23B80}" type="presOf" srcId="{ACCBE061-5A46-4E15-920B-AF9B94395AC7}" destId="{7CE36002-94D7-428B-B806-30A643BA1231}" srcOrd="0" destOrd="0" presId="urn:microsoft.com/office/officeart/2005/8/layout/chevron1"/>
    <dgm:cxn modelId="{7D025A66-9307-40F7-90A3-A9191C971971}" type="presOf" srcId="{CD7C890D-5008-4185-9116-667080C327FD}" destId="{719EC1D5-3C53-445E-ADB7-0182CCA813FF}" srcOrd="0" destOrd="0" presId="urn:microsoft.com/office/officeart/2005/8/layout/chevron1"/>
    <dgm:cxn modelId="{3FAE352E-5E09-4664-8103-C727A1BADBC3}" srcId="{CD7C890D-5008-4185-9116-667080C327FD}" destId="{ACCBE061-5A46-4E15-920B-AF9B94395AC7}" srcOrd="2" destOrd="0" parTransId="{EBD0C521-6150-46A6-984E-5DF54EC7AB42}" sibTransId="{9241BD5C-F498-4836-8D93-252AAE71D431}"/>
    <dgm:cxn modelId="{53EE901A-4DBA-4D36-9C84-5F84200D939B}" srcId="{CD7C890D-5008-4185-9116-667080C327FD}" destId="{08E39C15-1A1D-43BB-B7CC-84B1671B6548}" srcOrd="1" destOrd="0" parTransId="{CFE009AE-ED15-47CF-A996-FB63AFBC14E9}" sibTransId="{1965A0B5-616C-452C-940B-1F8562EFC4F5}"/>
    <dgm:cxn modelId="{EB7C8824-9F68-4257-B13C-0A1F44771BCD}" type="presOf" srcId="{76EC0F6F-3EBA-4426-A648-3009EF654DC3}" destId="{AF645BE7-259E-4C74-B9FC-30F163B80495}" srcOrd="0" destOrd="0" presId="urn:microsoft.com/office/officeart/2005/8/layout/chevron1"/>
    <dgm:cxn modelId="{B0E1ABEF-52D5-4E5E-B1C7-2BA794057A9F}" type="presParOf" srcId="{719EC1D5-3C53-445E-ADB7-0182CCA813FF}" destId="{AF645BE7-259E-4C74-B9FC-30F163B80495}" srcOrd="0" destOrd="0" presId="urn:microsoft.com/office/officeart/2005/8/layout/chevron1"/>
    <dgm:cxn modelId="{69ADA99B-36DD-498C-A63F-C44E2A8D65AA}" type="presParOf" srcId="{719EC1D5-3C53-445E-ADB7-0182CCA813FF}" destId="{F15B8F14-3305-4BE9-8DE4-424254342F88}" srcOrd="1" destOrd="0" presId="urn:microsoft.com/office/officeart/2005/8/layout/chevron1"/>
    <dgm:cxn modelId="{08C70770-AB1A-411D-AA81-15E3F281D4E0}" type="presParOf" srcId="{719EC1D5-3C53-445E-ADB7-0182CCA813FF}" destId="{F39C70D1-DC34-4727-875E-72EF0C9C5C30}" srcOrd="2" destOrd="0" presId="urn:microsoft.com/office/officeart/2005/8/layout/chevron1"/>
    <dgm:cxn modelId="{525E2DF7-73DD-44C5-96A2-18CF133C7D3D}" type="presParOf" srcId="{719EC1D5-3C53-445E-ADB7-0182CCA813FF}" destId="{85982032-B906-4C62-B84E-AF23AB1FD2A3}" srcOrd="3" destOrd="0" presId="urn:microsoft.com/office/officeart/2005/8/layout/chevron1"/>
    <dgm:cxn modelId="{E0E21D74-3ACD-4391-83ED-B397C246F0DB}" type="presParOf" srcId="{719EC1D5-3C53-445E-ADB7-0182CCA813FF}" destId="{7CE36002-94D7-428B-B806-30A643BA123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45BE7-259E-4C74-B9FC-30F163B80495}">
      <dsp:nvSpPr>
        <dsp:cNvPr id="0" name=""/>
        <dsp:cNvSpPr/>
      </dsp:nvSpPr>
      <dsp:spPr>
        <a:xfrm>
          <a:off x="2067" y="734107"/>
          <a:ext cx="2519246" cy="100769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Pyrovic</a:t>
          </a:r>
          <a:r>
            <a:rPr lang="en-US" sz="1600" kern="1200" dirty="0" smtClean="0"/>
            <a:t> acid</a:t>
          </a:r>
          <a:endParaRPr lang="en-US" sz="1600" kern="1200" dirty="0"/>
        </a:p>
      </dsp:txBody>
      <dsp:txXfrm>
        <a:off x="505916" y="734107"/>
        <a:ext cx="1511548" cy="1007698"/>
      </dsp:txXfrm>
    </dsp:sp>
    <dsp:sp modelId="{F39C70D1-DC34-4727-875E-72EF0C9C5C30}">
      <dsp:nvSpPr>
        <dsp:cNvPr id="0" name=""/>
        <dsp:cNvSpPr/>
      </dsp:nvSpPr>
      <dsp:spPr>
        <a:xfrm>
          <a:off x="2263877" y="761597"/>
          <a:ext cx="2519246" cy="100769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Acetaldehyde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CH3-CHO</a:t>
          </a:r>
          <a:endParaRPr lang="en-US" sz="2000" kern="1200" dirty="0"/>
        </a:p>
      </dsp:txBody>
      <dsp:txXfrm>
        <a:off x="2767726" y="761597"/>
        <a:ext cx="1511548" cy="1007698"/>
      </dsp:txXfrm>
    </dsp:sp>
    <dsp:sp modelId="{7CE36002-94D7-428B-B806-30A643BA1231}">
      <dsp:nvSpPr>
        <dsp:cNvPr id="0" name=""/>
        <dsp:cNvSpPr/>
      </dsp:nvSpPr>
      <dsp:spPr>
        <a:xfrm>
          <a:off x="4536710" y="734107"/>
          <a:ext cx="2519246" cy="100769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Ethanol</a:t>
          </a:r>
          <a:endParaRPr lang="en-US" sz="2000" kern="1200" dirty="0"/>
        </a:p>
      </dsp:txBody>
      <dsp:txXfrm>
        <a:off x="5040559" y="734107"/>
        <a:ext cx="1511548" cy="1007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5B38-A306-4E4A-93BA-93AA61E92D0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35A67-98C5-49DD-B3E1-E754A8DF4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409B9F1-5499-4B64-AD30-E53F5320E26E}" type="slidenum">
              <a:rPr lang="en-US" altLang="en-US" sz="1300">
                <a:solidFill>
                  <a:srgbClr val="000000"/>
                </a:solidFill>
              </a:rPr>
              <a:pPr algn="r"/>
              <a:t>55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285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7730CAE-8305-431F-B615-FC01BFA475C3}" type="slidenum">
              <a:rPr lang="en-US" altLang="en-US" sz="1300">
                <a:solidFill>
                  <a:srgbClr val="000000"/>
                </a:solidFill>
              </a:rPr>
              <a:pPr algn="r"/>
              <a:t>57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030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0FEBDC0-9804-4DAC-B2D3-BE086FE02AE9}" type="slidenum">
              <a:rPr lang="en-US" altLang="zh-TW" sz="1200"/>
              <a:pPr algn="r"/>
              <a:t>58</a:t>
            </a:fld>
            <a:endParaRPr lang="en-US" altLang="zh-TW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812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3.wav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78817" y="3849641"/>
            <a:ext cx="3680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2C2C7"/>
                </a:solidFill>
                <a:latin typeface="GillSansStd-Bold"/>
              </a:rPr>
              <a:t>Respiration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7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026"/>
          <p:cNvSpPr txBox="1">
            <a:spLocks noChangeArrowheads="1"/>
          </p:cNvSpPr>
          <p:nvPr/>
        </p:nvSpPr>
        <p:spPr bwMode="auto">
          <a:xfrm>
            <a:off x="1855788" y="4953000"/>
            <a:ext cx="88122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>
                <a:latin typeface="Impact" panose="020B0806030902050204" pitchFamily="34" charset="0"/>
                <a:ea typeface="MingLiU" pitchFamily="49" charset="-120"/>
              </a:rPr>
              <a:t>What is the function of the moist cotton wool inside the muslin bag ?</a:t>
            </a:r>
            <a:endParaRPr lang="en-US" altLang="zh-TW" sz="2800">
              <a:latin typeface="Impact" panose="020B0806030902050204" pitchFamily="34" charset="0"/>
              <a:ea typeface="PMingLiU" pitchFamily="18" charset="-120"/>
            </a:endParaRPr>
          </a:p>
        </p:txBody>
      </p:sp>
      <p:sp>
        <p:nvSpPr>
          <p:cNvPr id="91139" name="Text Box 1027"/>
          <p:cNvSpPr txBox="1">
            <a:spLocks noChangeArrowheads="1"/>
          </p:cNvSpPr>
          <p:nvPr/>
        </p:nvSpPr>
        <p:spPr bwMode="auto">
          <a:xfrm>
            <a:off x="1828800" y="5805488"/>
            <a:ext cx="739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>
                <a:solidFill>
                  <a:srgbClr val="800000"/>
                </a:solidFill>
                <a:latin typeface="Impact" panose="020B0806030902050204" pitchFamily="34" charset="0"/>
                <a:ea typeface="PMingLiU" pitchFamily="18" charset="-120"/>
              </a:rPr>
              <a:t>Ans:</a:t>
            </a:r>
            <a:r>
              <a:rPr lang="en-US" altLang="zh-TW" sz="2800">
                <a:solidFill>
                  <a:srgbClr val="FF6600"/>
                </a:solidFill>
                <a:latin typeface="Impact" panose="020B0806030902050204" pitchFamily="34" charset="0"/>
                <a:ea typeface="PMingLiU" pitchFamily="18" charset="-120"/>
              </a:rPr>
              <a:t> It prevents the seeds from drying out.</a:t>
            </a:r>
          </a:p>
        </p:txBody>
      </p:sp>
      <p:grpSp>
        <p:nvGrpSpPr>
          <p:cNvPr id="15364" name="Group 1028"/>
          <p:cNvGrpSpPr>
            <a:grpSpLocks/>
          </p:cNvGrpSpPr>
          <p:nvPr/>
        </p:nvGrpSpPr>
        <p:grpSpPr bwMode="auto">
          <a:xfrm>
            <a:off x="2209800" y="457201"/>
            <a:ext cx="8053388" cy="4391025"/>
            <a:chOff x="432" y="288"/>
            <a:chExt cx="5073" cy="2766"/>
          </a:xfrm>
        </p:grpSpPr>
        <p:pic>
          <p:nvPicPr>
            <p:cNvPr id="15368" name="Picture 1029" descr="C:\cert bio\9.74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306"/>
              <a:ext cx="4962" cy="274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Line 1030"/>
            <p:cNvSpPr>
              <a:spLocks noChangeShapeType="1"/>
            </p:cNvSpPr>
            <p:nvPr/>
          </p:nvSpPr>
          <p:spPr bwMode="auto">
            <a:xfrm>
              <a:off x="3936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1031"/>
            <p:cNvSpPr>
              <a:spLocks noChangeShapeType="1"/>
            </p:cNvSpPr>
            <p:nvPr/>
          </p:nvSpPr>
          <p:spPr bwMode="auto">
            <a:xfrm>
              <a:off x="1680" y="91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032"/>
            <p:cNvSpPr>
              <a:spLocks noChangeShapeType="1"/>
            </p:cNvSpPr>
            <p:nvPr/>
          </p:nvSpPr>
          <p:spPr bwMode="auto">
            <a:xfrm flipH="1">
              <a:off x="3072" y="91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033"/>
            <p:cNvSpPr>
              <a:spLocks noChangeShapeType="1"/>
            </p:cNvSpPr>
            <p:nvPr/>
          </p:nvSpPr>
          <p:spPr bwMode="auto">
            <a:xfrm>
              <a:off x="1680" y="1392"/>
              <a:ext cx="72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034"/>
            <p:cNvSpPr>
              <a:spLocks noChangeShapeType="1"/>
            </p:cNvSpPr>
            <p:nvPr/>
          </p:nvSpPr>
          <p:spPr bwMode="auto">
            <a:xfrm flipH="1">
              <a:off x="3168" y="1440"/>
              <a:ext cx="72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1035"/>
            <p:cNvSpPr>
              <a:spLocks noChangeShapeType="1"/>
            </p:cNvSpPr>
            <p:nvPr/>
          </p:nvSpPr>
          <p:spPr bwMode="auto">
            <a:xfrm>
              <a:off x="1728" y="2208"/>
              <a:ext cx="67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Line 1036"/>
            <p:cNvSpPr>
              <a:spLocks noChangeShapeType="1"/>
            </p:cNvSpPr>
            <p:nvPr/>
          </p:nvSpPr>
          <p:spPr bwMode="auto">
            <a:xfrm flipH="1">
              <a:off x="3216" y="2256"/>
              <a:ext cx="72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1037"/>
            <p:cNvSpPr>
              <a:spLocks noChangeShapeType="1"/>
            </p:cNvSpPr>
            <p:nvPr/>
          </p:nvSpPr>
          <p:spPr bwMode="auto">
            <a:xfrm flipH="1">
              <a:off x="1200" y="1248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038"/>
            <p:cNvSpPr>
              <a:spLocks noChangeShapeType="1"/>
            </p:cNvSpPr>
            <p:nvPr/>
          </p:nvSpPr>
          <p:spPr bwMode="auto">
            <a:xfrm flipH="1">
              <a:off x="1152" y="38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039"/>
            <p:cNvSpPr>
              <a:spLocks noChangeShapeType="1"/>
            </p:cNvSpPr>
            <p:nvPr/>
          </p:nvSpPr>
          <p:spPr bwMode="auto">
            <a:xfrm flipH="1">
              <a:off x="3168" y="43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Text Box 1040"/>
            <p:cNvSpPr txBox="1">
              <a:spLocks noChangeArrowheads="1"/>
            </p:cNvSpPr>
            <p:nvPr/>
          </p:nvSpPr>
          <p:spPr bwMode="auto">
            <a:xfrm>
              <a:off x="1824" y="2370"/>
              <a:ext cx="19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 dirty="0" smtClean="0">
                  <a:latin typeface="Impact" panose="020B0806030902050204" pitchFamily="34" charset="0"/>
                  <a:ea typeface="PMingLiU" pitchFamily="18" charset="-120"/>
                </a:rPr>
                <a:t>Hydrogen carbonate </a:t>
              </a:r>
              <a:r>
                <a:rPr lang="en-US" altLang="zh-TW" sz="2000" dirty="0">
                  <a:latin typeface="Impact" panose="020B0806030902050204" pitchFamily="34" charset="0"/>
                  <a:ea typeface="PMingLiU" pitchFamily="18" charset="-120"/>
                </a:rPr>
                <a:t>indicator solution</a:t>
              </a:r>
            </a:p>
          </p:txBody>
        </p:sp>
        <p:sp>
          <p:nvSpPr>
            <p:cNvPr id="15380" name="Text Box 1041"/>
            <p:cNvSpPr txBox="1">
              <a:spLocks noChangeArrowheads="1"/>
            </p:cNvSpPr>
            <p:nvPr/>
          </p:nvSpPr>
          <p:spPr bwMode="auto">
            <a:xfrm>
              <a:off x="4320" y="950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seeds              (heat-killed)</a:t>
              </a:r>
            </a:p>
          </p:txBody>
        </p:sp>
        <p:sp>
          <p:nvSpPr>
            <p:cNvPr id="15381" name="Text Box 1042"/>
            <p:cNvSpPr txBox="1">
              <a:spLocks noChangeArrowheads="1"/>
            </p:cNvSpPr>
            <p:nvPr/>
          </p:nvSpPr>
          <p:spPr bwMode="auto">
            <a:xfrm>
              <a:off x="432" y="1392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germinating   seeds</a:t>
              </a:r>
            </a:p>
          </p:txBody>
        </p:sp>
        <p:sp>
          <p:nvSpPr>
            <p:cNvPr id="15382" name="Text Box 1043"/>
            <p:cNvSpPr txBox="1">
              <a:spLocks noChangeArrowheads="1"/>
            </p:cNvSpPr>
            <p:nvPr/>
          </p:nvSpPr>
          <p:spPr bwMode="auto">
            <a:xfrm>
              <a:off x="1968" y="768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muslin bag</a:t>
              </a:r>
            </a:p>
          </p:txBody>
        </p:sp>
        <p:sp>
          <p:nvSpPr>
            <p:cNvPr id="15383" name="Text Box 1044"/>
            <p:cNvSpPr txBox="1">
              <a:spLocks noChangeArrowheads="1"/>
            </p:cNvSpPr>
            <p:nvPr/>
          </p:nvSpPr>
          <p:spPr bwMode="auto">
            <a:xfrm>
              <a:off x="1872" y="288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thread</a:t>
              </a:r>
            </a:p>
          </p:txBody>
        </p:sp>
        <p:sp>
          <p:nvSpPr>
            <p:cNvPr id="15384" name="Text Box 1045"/>
            <p:cNvSpPr txBox="1">
              <a:spLocks noChangeArrowheads="1"/>
            </p:cNvSpPr>
            <p:nvPr/>
          </p:nvSpPr>
          <p:spPr bwMode="auto">
            <a:xfrm>
              <a:off x="528" y="28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thread</a:t>
              </a:r>
            </a:p>
          </p:txBody>
        </p:sp>
        <p:sp>
          <p:nvSpPr>
            <p:cNvPr id="15385" name="Text Box 1046"/>
            <p:cNvSpPr txBox="1">
              <a:spLocks noChangeArrowheads="1"/>
            </p:cNvSpPr>
            <p:nvPr/>
          </p:nvSpPr>
          <p:spPr bwMode="auto">
            <a:xfrm>
              <a:off x="2016" y="1584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moist cotton wool</a:t>
              </a:r>
            </a:p>
          </p:txBody>
        </p:sp>
        <p:sp>
          <p:nvSpPr>
            <p:cNvPr id="15386" name="Text Box 1047"/>
            <p:cNvSpPr txBox="1">
              <a:spLocks noChangeArrowheads="1"/>
            </p:cNvSpPr>
            <p:nvPr/>
          </p:nvSpPr>
          <p:spPr bwMode="auto">
            <a:xfrm>
              <a:off x="1488" y="2457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A</a:t>
              </a:r>
            </a:p>
          </p:txBody>
        </p:sp>
        <p:sp>
          <p:nvSpPr>
            <p:cNvPr id="15387" name="Text Box 1048"/>
            <p:cNvSpPr txBox="1">
              <a:spLocks noChangeArrowheads="1"/>
            </p:cNvSpPr>
            <p:nvPr/>
          </p:nvSpPr>
          <p:spPr bwMode="auto">
            <a:xfrm>
              <a:off x="3840" y="244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B</a:t>
              </a:r>
            </a:p>
          </p:txBody>
        </p:sp>
      </p:grpSp>
      <p:sp>
        <p:nvSpPr>
          <p:cNvPr id="15365" name="AutoShape 104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6" name="AutoShape 105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7" name="AutoShape 10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825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600200" y="484505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 dirty="0">
                <a:latin typeface="Impact" panose="020B0806030902050204" pitchFamily="34" charset="0"/>
                <a:ea typeface="MingLiU" pitchFamily="49" charset="-120"/>
              </a:rPr>
              <a:t>What has happened to the </a:t>
            </a:r>
            <a:r>
              <a:rPr lang="en-US" altLang="zh-TW" sz="2800" dirty="0" smtClean="0">
                <a:latin typeface="Impact" panose="020B0806030902050204" pitchFamily="34" charset="0"/>
                <a:ea typeface="MingLiU" pitchFamily="49" charset="-120"/>
              </a:rPr>
              <a:t>hydrogen carbonate </a:t>
            </a:r>
            <a:r>
              <a:rPr lang="en-US" altLang="zh-TW" sz="2800" dirty="0">
                <a:latin typeface="Impact" panose="020B0806030902050204" pitchFamily="34" charset="0"/>
                <a:ea typeface="MingLiU" pitchFamily="49" charset="-120"/>
              </a:rPr>
              <a:t>indicator solution in the two tubes ?</a:t>
            </a:r>
            <a:endParaRPr lang="en-US" altLang="zh-TW" sz="2800" dirty="0">
              <a:latin typeface="Impact" panose="020B0806030902050204" pitchFamily="34" charset="0"/>
              <a:ea typeface="PMingLiU" pitchFamily="18" charset="-12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600200" y="568325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>
                <a:solidFill>
                  <a:srgbClr val="800000"/>
                </a:solidFill>
                <a:latin typeface="Impact" panose="020B0806030902050204" pitchFamily="34" charset="0"/>
                <a:ea typeface="PMingLiU" pitchFamily="18" charset="-120"/>
              </a:rPr>
              <a:t>Ans: </a:t>
            </a:r>
            <a:r>
              <a:rPr lang="en-US" altLang="zh-TW" sz="2800">
                <a:solidFill>
                  <a:srgbClr val="FF6600"/>
                </a:solidFill>
                <a:latin typeface="Impact" panose="020B0806030902050204" pitchFamily="34" charset="0"/>
                <a:ea typeface="PMingLiU" pitchFamily="18" charset="-120"/>
              </a:rPr>
              <a:t>Indicator solution in tube A turns yellow while the indicator solution in tube B remains unchanged.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209800" y="457201"/>
            <a:ext cx="8053388" cy="4391025"/>
            <a:chOff x="432" y="288"/>
            <a:chExt cx="5073" cy="2766"/>
          </a:xfrm>
        </p:grpSpPr>
        <p:pic>
          <p:nvPicPr>
            <p:cNvPr id="16392" name="Picture 5" descr="C:\cert bio\9.74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306"/>
              <a:ext cx="4962" cy="274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3" name="Line 6"/>
            <p:cNvSpPr>
              <a:spLocks noChangeShapeType="1"/>
            </p:cNvSpPr>
            <p:nvPr/>
          </p:nvSpPr>
          <p:spPr bwMode="auto">
            <a:xfrm>
              <a:off x="3936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>
              <a:off x="1680" y="91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auto">
            <a:xfrm flipH="1">
              <a:off x="3072" y="91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9"/>
            <p:cNvSpPr>
              <a:spLocks noChangeShapeType="1"/>
            </p:cNvSpPr>
            <p:nvPr/>
          </p:nvSpPr>
          <p:spPr bwMode="auto">
            <a:xfrm>
              <a:off x="1680" y="1392"/>
              <a:ext cx="72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0"/>
            <p:cNvSpPr>
              <a:spLocks noChangeShapeType="1"/>
            </p:cNvSpPr>
            <p:nvPr/>
          </p:nvSpPr>
          <p:spPr bwMode="auto">
            <a:xfrm flipH="1">
              <a:off x="3168" y="1440"/>
              <a:ext cx="72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1"/>
            <p:cNvSpPr>
              <a:spLocks noChangeShapeType="1"/>
            </p:cNvSpPr>
            <p:nvPr/>
          </p:nvSpPr>
          <p:spPr bwMode="auto">
            <a:xfrm>
              <a:off x="1728" y="2208"/>
              <a:ext cx="67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Line 12"/>
            <p:cNvSpPr>
              <a:spLocks noChangeShapeType="1"/>
            </p:cNvSpPr>
            <p:nvPr/>
          </p:nvSpPr>
          <p:spPr bwMode="auto">
            <a:xfrm flipH="1">
              <a:off x="3216" y="2256"/>
              <a:ext cx="72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3"/>
            <p:cNvSpPr>
              <a:spLocks noChangeShapeType="1"/>
            </p:cNvSpPr>
            <p:nvPr/>
          </p:nvSpPr>
          <p:spPr bwMode="auto">
            <a:xfrm flipH="1">
              <a:off x="1200" y="1248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4"/>
            <p:cNvSpPr>
              <a:spLocks noChangeShapeType="1"/>
            </p:cNvSpPr>
            <p:nvPr/>
          </p:nvSpPr>
          <p:spPr bwMode="auto">
            <a:xfrm flipH="1">
              <a:off x="1152" y="38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5"/>
            <p:cNvSpPr>
              <a:spLocks noChangeShapeType="1"/>
            </p:cNvSpPr>
            <p:nvPr/>
          </p:nvSpPr>
          <p:spPr bwMode="auto">
            <a:xfrm flipH="1">
              <a:off x="3168" y="43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Text Box 16"/>
            <p:cNvSpPr txBox="1">
              <a:spLocks noChangeArrowheads="1"/>
            </p:cNvSpPr>
            <p:nvPr/>
          </p:nvSpPr>
          <p:spPr bwMode="auto">
            <a:xfrm>
              <a:off x="1824" y="2370"/>
              <a:ext cx="19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hydrogencarbonate indicator solution</a:t>
              </a:r>
            </a:p>
          </p:txBody>
        </p:sp>
        <p:sp>
          <p:nvSpPr>
            <p:cNvPr id="16404" name="Text Box 17"/>
            <p:cNvSpPr txBox="1">
              <a:spLocks noChangeArrowheads="1"/>
            </p:cNvSpPr>
            <p:nvPr/>
          </p:nvSpPr>
          <p:spPr bwMode="auto">
            <a:xfrm>
              <a:off x="4320" y="950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seeds              (heat-killed)</a:t>
              </a:r>
            </a:p>
          </p:txBody>
        </p:sp>
        <p:sp>
          <p:nvSpPr>
            <p:cNvPr id="16405" name="Text Box 18"/>
            <p:cNvSpPr txBox="1">
              <a:spLocks noChangeArrowheads="1"/>
            </p:cNvSpPr>
            <p:nvPr/>
          </p:nvSpPr>
          <p:spPr bwMode="auto">
            <a:xfrm>
              <a:off x="432" y="1392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germinating   seeds</a:t>
              </a:r>
            </a:p>
          </p:txBody>
        </p:sp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1968" y="768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muslin bag</a:t>
              </a:r>
            </a:p>
          </p:txBody>
        </p:sp>
        <p:sp>
          <p:nvSpPr>
            <p:cNvPr id="16407" name="Text Box 20"/>
            <p:cNvSpPr txBox="1">
              <a:spLocks noChangeArrowheads="1"/>
            </p:cNvSpPr>
            <p:nvPr/>
          </p:nvSpPr>
          <p:spPr bwMode="auto">
            <a:xfrm>
              <a:off x="1872" y="288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thread</a:t>
              </a:r>
            </a:p>
          </p:txBody>
        </p:sp>
        <p:sp>
          <p:nvSpPr>
            <p:cNvPr id="16408" name="Text Box 21"/>
            <p:cNvSpPr txBox="1">
              <a:spLocks noChangeArrowheads="1"/>
            </p:cNvSpPr>
            <p:nvPr/>
          </p:nvSpPr>
          <p:spPr bwMode="auto">
            <a:xfrm>
              <a:off x="528" y="28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thread</a:t>
              </a:r>
            </a:p>
          </p:txBody>
        </p:sp>
        <p:sp>
          <p:nvSpPr>
            <p:cNvPr id="16409" name="Text Box 22"/>
            <p:cNvSpPr txBox="1">
              <a:spLocks noChangeArrowheads="1"/>
            </p:cNvSpPr>
            <p:nvPr/>
          </p:nvSpPr>
          <p:spPr bwMode="auto">
            <a:xfrm>
              <a:off x="2016" y="1584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moist cotton wool</a:t>
              </a:r>
            </a:p>
          </p:txBody>
        </p:sp>
        <p:sp>
          <p:nvSpPr>
            <p:cNvPr id="16410" name="Text Box 23"/>
            <p:cNvSpPr txBox="1">
              <a:spLocks noChangeArrowheads="1"/>
            </p:cNvSpPr>
            <p:nvPr/>
          </p:nvSpPr>
          <p:spPr bwMode="auto">
            <a:xfrm>
              <a:off x="1488" y="2457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A</a:t>
              </a:r>
            </a:p>
          </p:txBody>
        </p:sp>
        <p:sp>
          <p:nvSpPr>
            <p:cNvPr id="16411" name="Text Box 24"/>
            <p:cNvSpPr txBox="1">
              <a:spLocks noChangeArrowheads="1"/>
            </p:cNvSpPr>
            <p:nvPr/>
          </p:nvSpPr>
          <p:spPr bwMode="auto">
            <a:xfrm>
              <a:off x="3840" y="244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B</a:t>
              </a:r>
            </a:p>
          </p:txBody>
        </p:sp>
      </p:grpSp>
      <p:sp>
        <p:nvSpPr>
          <p:cNvPr id="16389" name="AutoShape 2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41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3657600" y="1524000"/>
            <a:ext cx="50292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99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 panose="020B0806030902050204" pitchFamily="34" charset="0"/>
              </a:rPr>
              <a:t>Investigation </a:t>
            </a:r>
            <a:r>
              <a:rPr lang="fa-IR" sz="3600" kern="10" dirty="0" smtClean="0">
                <a:gradFill rotWithShape="1">
                  <a:gsLst>
                    <a:gs pos="0">
                      <a:srgbClr val="FF99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3600" kern="10" dirty="0">
              <a:gradFill rotWithShape="1">
                <a:gsLst>
                  <a:gs pos="0">
                    <a:srgbClr val="FF9900"/>
                  </a:gs>
                  <a:gs pos="100000">
                    <a:srgbClr val="3399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295400" y="3170239"/>
            <a:ext cx="9677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600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18" charset="-120"/>
              </a:rPr>
              <a:t>To Demonstrate Heat Production by Germinating Seeds using Thermos Flasks</a:t>
            </a:r>
          </a:p>
        </p:txBody>
      </p:sp>
      <p:sp>
        <p:nvSpPr>
          <p:cNvPr id="122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5036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時鐘音效灝??b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026"/>
          <p:cNvSpPr txBox="1">
            <a:spLocks noChangeArrowheads="1"/>
          </p:cNvSpPr>
          <p:nvPr/>
        </p:nvSpPr>
        <p:spPr bwMode="auto">
          <a:xfrm>
            <a:off x="1905000" y="48006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>
                <a:latin typeface="Impact" panose="020B0806030902050204" pitchFamily="34" charset="0"/>
                <a:ea typeface="MingLiU" pitchFamily="49" charset="-120"/>
              </a:rPr>
              <a:t>Which thermos flask shows a higher temperature </a:t>
            </a:r>
          </a:p>
          <a:p>
            <a:r>
              <a:rPr lang="en-US" altLang="zh-TW" sz="2800">
                <a:latin typeface="Impact" panose="020B0806030902050204" pitchFamily="34" charset="0"/>
                <a:ea typeface="MingLiU" pitchFamily="49" charset="-120"/>
              </a:rPr>
              <a:t>at the end of the experiment ? </a:t>
            </a:r>
          </a:p>
        </p:txBody>
      </p:sp>
      <p:sp>
        <p:nvSpPr>
          <p:cNvPr id="82947" name="Text Box 1027"/>
          <p:cNvSpPr txBox="1">
            <a:spLocks noChangeArrowheads="1"/>
          </p:cNvSpPr>
          <p:nvPr/>
        </p:nvSpPr>
        <p:spPr bwMode="auto">
          <a:xfrm>
            <a:off x="1905000" y="567055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>
                <a:solidFill>
                  <a:srgbClr val="800000"/>
                </a:solidFill>
                <a:latin typeface="Impact" panose="020B0806030902050204" pitchFamily="34" charset="0"/>
                <a:ea typeface="PMingLiU" pitchFamily="18" charset="-120"/>
              </a:rPr>
              <a:t>Ans:</a:t>
            </a:r>
            <a:r>
              <a:rPr lang="en-US" altLang="zh-TW" sz="2800">
                <a:solidFill>
                  <a:srgbClr val="FF3300"/>
                </a:solidFill>
                <a:latin typeface="Impact" panose="020B0806030902050204" pitchFamily="34" charset="0"/>
                <a:ea typeface="PMingLiU" pitchFamily="18" charset="-120"/>
              </a:rPr>
              <a:t> </a:t>
            </a:r>
            <a:r>
              <a:rPr lang="en-US" altLang="zh-TW" sz="2800">
                <a:solidFill>
                  <a:srgbClr val="FF6600"/>
                </a:solidFill>
                <a:latin typeface="Impact" panose="020B0806030902050204" pitchFamily="34" charset="0"/>
                <a:ea typeface="PMingLiU" pitchFamily="18" charset="-120"/>
              </a:rPr>
              <a:t>Flask A showed a higher temperature at the end of the experiment. </a:t>
            </a:r>
          </a:p>
        </p:txBody>
      </p:sp>
      <p:sp>
        <p:nvSpPr>
          <p:cNvPr id="1029" name="AutoShape 104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AutoShape 104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31" name="AutoShape 10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032" name="Group 1053"/>
          <p:cNvGrpSpPr>
            <a:grpSpLocks/>
          </p:cNvGrpSpPr>
          <p:nvPr/>
        </p:nvGrpSpPr>
        <p:grpSpPr bwMode="auto">
          <a:xfrm>
            <a:off x="2209801" y="457200"/>
            <a:ext cx="7915275" cy="4191000"/>
            <a:chOff x="432" y="288"/>
            <a:chExt cx="4986" cy="2640"/>
          </a:xfrm>
        </p:grpSpPr>
        <p:graphicFrame>
          <p:nvGraphicFramePr>
            <p:cNvPr id="1026" name="Object 1029"/>
            <p:cNvGraphicFramePr>
              <a:graphicFrameLocks noChangeAspect="1"/>
            </p:cNvGraphicFramePr>
            <p:nvPr/>
          </p:nvGraphicFramePr>
          <p:xfrm>
            <a:off x="432" y="305"/>
            <a:ext cx="4986" cy="2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點陣圖影像" r:id="rId3" imgW="6838095" imgH="4009524" progId="Paint.Picture">
                    <p:embed/>
                  </p:oleObj>
                </mc:Choice>
                <mc:Fallback>
                  <p:oleObj name="點陣圖影像" r:id="rId3" imgW="6838095" imgH="40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05"/>
                          <a:ext cx="4986" cy="262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Text Box 1030"/>
            <p:cNvSpPr txBox="1">
              <a:spLocks noChangeArrowheads="1"/>
            </p:cNvSpPr>
            <p:nvPr/>
          </p:nvSpPr>
          <p:spPr bwMode="auto">
            <a:xfrm>
              <a:off x="906" y="296"/>
              <a:ext cx="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A</a:t>
              </a:r>
            </a:p>
          </p:txBody>
        </p:sp>
        <p:sp>
          <p:nvSpPr>
            <p:cNvPr id="1034" name="Line 1031"/>
            <p:cNvSpPr>
              <a:spLocks noChangeShapeType="1"/>
            </p:cNvSpPr>
            <p:nvPr/>
          </p:nvSpPr>
          <p:spPr bwMode="auto">
            <a:xfrm>
              <a:off x="1349" y="817"/>
              <a:ext cx="6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Text Box 1032"/>
            <p:cNvSpPr txBox="1">
              <a:spLocks noChangeArrowheads="1"/>
            </p:cNvSpPr>
            <p:nvPr/>
          </p:nvSpPr>
          <p:spPr bwMode="auto">
            <a:xfrm>
              <a:off x="1866" y="721"/>
              <a:ext cx="11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thermos flask</a:t>
              </a:r>
            </a:p>
          </p:txBody>
        </p:sp>
        <p:sp>
          <p:nvSpPr>
            <p:cNvPr id="1036" name="Text Box 1034"/>
            <p:cNvSpPr txBox="1">
              <a:spLocks noChangeArrowheads="1"/>
            </p:cNvSpPr>
            <p:nvPr/>
          </p:nvSpPr>
          <p:spPr bwMode="auto">
            <a:xfrm>
              <a:off x="2058" y="1127"/>
              <a:ext cx="12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germinating seeds</a:t>
              </a:r>
            </a:p>
          </p:txBody>
        </p:sp>
        <p:sp>
          <p:nvSpPr>
            <p:cNvPr id="1037" name="Text Box 1035"/>
            <p:cNvSpPr txBox="1">
              <a:spLocks noChangeArrowheads="1"/>
            </p:cNvSpPr>
            <p:nvPr/>
          </p:nvSpPr>
          <p:spPr bwMode="auto">
            <a:xfrm>
              <a:off x="1866" y="2001"/>
              <a:ext cx="1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cotton wool</a:t>
              </a:r>
            </a:p>
          </p:txBody>
        </p:sp>
        <p:sp>
          <p:nvSpPr>
            <p:cNvPr id="1038" name="Text Box 1036"/>
            <p:cNvSpPr txBox="1">
              <a:spLocks noChangeArrowheads="1"/>
            </p:cNvSpPr>
            <p:nvPr/>
          </p:nvSpPr>
          <p:spPr bwMode="auto">
            <a:xfrm>
              <a:off x="1866" y="2575"/>
              <a:ext cx="13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thermometer</a:t>
              </a:r>
            </a:p>
          </p:txBody>
        </p:sp>
        <p:sp>
          <p:nvSpPr>
            <p:cNvPr id="1039" name="Text Box 1037"/>
            <p:cNvSpPr txBox="1">
              <a:spLocks noChangeArrowheads="1"/>
            </p:cNvSpPr>
            <p:nvPr/>
          </p:nvSpPr>
          <p:spPr bwMode="auto">
            <a:xfrm>
              <a:off x="3861" y="288"/>
              <a:ext cx="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B</a:t>
              </a:r>
            </a:p>
          </p:txBody>
        </p:sp>
        <p:sp>
          <p:nvSpPr>
            <p:cNvPr id="1040" name="Line 1038"/>
            <p:cNvSpPr>
              <a:spLocks noChangeShapeType="1"/>
            </p:cNvSpPr>
            <p:nvPr/>
          </p:nvSpPr>
          <p:spPr bwMode="auto">
            <a:xfrm>
              <a:off x="2933" y="818"/>
              <a:ext cx="6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1039"/>
            <p:cNvSpPr>
              <a:spLocks noChangeShapeType="1"/>
            </p:cNvSpPr>
            <p:nvPr/>
          </p:nvSpPr>
          <p:spPr bwMode="auto">
            <a:xfrm>
              <a:off x="1146" y="2098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1040"/>
            <p:cNvSpPr>
              <a:spLocks noChangeShapeType="1"/>
            </p:cNvSpPr>
            <p:nvPr/>
          </p:nvSpPr>
          <p:spPr bwMode="auto">
            <a:xfrm>
              <a:off x="2958" y="2098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1041"/>
            <p:cNvSpPr>
              <a:spLocks noChangeShapeType="1"/>
            </p:cNvSpPr>
            <p:nvPr/>
          </p:nvSpPr>
          <p:spPr bwMode="auto">
            <a:xfrm>
              <a:off x="1050" y="2671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1042"/>
            <p:cNvSpPr>
              <a:spLocks noChangeShapeType="1"/>
            </p:cNvSpPr>
            <p:nvPr/>
          </p:nvSpPr>
          <p:spPr bwMode="auto">
            <a:xfrm>
              <a:off x="3054" y="2672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Text Box 1047"/>
            <p:cNvSpPr txBox="1">
              <a:spLocks noChangeArrowheads="1"/>
            </p:cNvSpPr>
            <p:nvPr/>
          </p:nvSpPr>
          <p:spPr bwMode="auto">
            <a:xfrm>
              <a:off x="4454" y="1108"/>
              <a:ext cx="92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Seeds killed</a:t>
              </a:r>
            </a:p>
            <a:p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by boiling</a:t>
              </a:r>
              <a:endParaRPr lang="en-US" altLang="zh-TW" sz="2000">
                <a:ea typeface="PMingLiU" pitchFamily="18" charset="-120"/>
              </a:endParaRPr>
            </a:p>
          </p:txBody>
        </p:sp>
        <p:sp>
          <p:nvSpPr>
            <p:cNvPr id="1046" name="Line 1048"/>
            <p:cNvSpPr>
              <a:spLocks noChangeShapeType="1"/>
            </p:cNvSpPr>
            <p:nvPr/>
          </p:nvSpPr>
          <p:spPr bwMode="auto">
            <a:xfrm flipH="1">
              <a:off x="4080" y="13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1052"/>
            <p:cNvSpPr>
              <a:spLocks noChangeShapeType="1"/>
            </p:cNvSpPr>
            <p:nvPr/>
          </p:nvSpPr>
          <p:spPr bwMode="auto">
            <a:xfrm flipH="1">
              <a:off x="1152" y="12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2388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133600" y="48006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>
                <a:latin typeface="Impact" panose="020B0806030902050204" pitchFamily="34" charset="0"/>
                <a:ea typeface="PMingLiU" pitchFamily="18" charset="-120"/>
              </a:rPr>
              <a:t>It is advisable not to fill the flasks completely with seeds. Why ?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133600" y="5837238"/>
            <a:ext cx="716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>
                <a:solidFill>
                  <a:srgbClr val="800000"/>
                </a:solidFill>
                <a:latin typeface="Impact" panose="020B0806030902050204" pitchFamily="34" charset="0"/>
                <a:ea typeface="PMingLiU" pitchFamily="18" charset="-120"/>
              </a:rPr>
              <a:t>Ans:</a:t>
            </a:r>
            <a:r>
              <a:rPr lang="en-US" altLang="zh-TW" sz="2800">
                <a:solidFill>
                  <a:srgbClr val="FF3300"/>
                </a:solidFill>
                <a:latin typeface="Impact" panose="020B0806030902050204" pitchFamily="34" charset="0"/>
                <a:ea typeface="PMingLiU" pitchFamily="18" charset="-120"/>
              </a:rPr>
              <a:t> </a:t>
            </a:r>
            <a:r>
              <a:rPr lang="en-US" altLang="zh-TW" sz="2800">
                <a:solidFill>
                  <a:srgbClr val="FF6600"/>
                </a:solidFill>
                <a:latin typeface="Impact" panose="020B0806030902050204" pitchFamily="34" charset="0"/>
                <a:ea typeface="PMingLiU" pitchFamily="18" charset="-120"/>
              </a:rPr>
              <a:t>To provide air for the seeds to respire.</a:t>
            </a:r>
            <a:endParaRPr lang="en-US" altLang="zh-TW" sz="2600">
              <a:solidFill>
                <a:srgbClr val="FF6600"/>
              </a:solidFill>
              <a:ea typeface="PMingLiU" pitchFamily="18" charset="-120"/>
            </a:endParaRPr>
          </a:p>
        </p:txBody>
      </p:sp>
      <p:sp>
        <p:nvSpPr>
          <p:cNvPr id="3077" name="AutoShape 3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AutoShape 3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9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3080" name="Group 55"/>
          <p:cNvGrpSpPr>
            <a:grpSpLocks/>
          </p:cNvGrpSpPr>
          <p:nvPr/>
        </p:nvGrpSpPr>
        <p:grpSpPr bwMode="auto">
          <a:xfrm>
            <a:off x="2209801" y="457200"/>
            <a:ext cx="7915275" cy="4191000"/>
            <a:chOff x="432" y="288"/>
            <a:chExt cx="4986" cy="2640"/>
          </a:xfrm>
        </p:grpSpPr>
        <p:graphicFrame>
          <p:nvGraphicFramePr>
            <p:cNvPr id="3074" name="Object 1024"/>
            <p:cNvGraphicFramePr>
              <a:graphicFrameLocks noChangeAspect="1"/>
            </p:cNvGraphicFramePr>
            <p:nvPr/>
          </p:nvGraphicFramePr>
          <p:xfrm>
            <a:off x="432" y="305"/>
            <a:ext cx="4986" cy="2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點陣圖影像" r:id="rId3" imgW="6838095" imgH="4009524" progId="Paint.Picture">
                    <p:embed/>
                  </p:oleObj>
                </mc:Choice>
                <mc:Fallback>
                  <p:oleObj name="點陣圖影像" r:id="rId3" imgW="6838095" imgH="40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05"/>
                          <a:ext cx="4986" cy="262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Text Box 57"/>
            <p:cNvSpPr txBox="1">
              <a:spLocks noChangeArrowheads="1"/>
            </p:cNvSpPr>
            <p:nvPr/>
          </p:nvSpPr>
          <p:spPr bwMode="auto">
            <a:xfrm>
              <a:off x="906" y="296"/>
              <a:ext cx="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A</a:t>
              </a:r>
            </a:p>
          </p:txBody>
        </p:sp>
        <p:sp>
          <p:nvSpPr>
            <p:cNvPr id="3082" name="Line 58"/>
            <p:cNvSpPr>
              <a:spLocks noChangeShapeType="1"/>
            </p:cNvSpPr>
            <p:nvPr/>
          </p:nvSpPr>
          <p:spPr bwMode="auto">
            <a:xfrm>
              <a:off x="1349" y="817"/>
              <a:ext cx="6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Text Box 59"/>
            <p:cNvSpPr txBox="1">
              <a:spLocks noChangeArrowheads="1"/>
            </p:cNvSpPr>
            <p:nvPr/>
          </p:nvSpPr>
          <p:spPr bwMode="auto">
            <a:xfrm>
              <a:off x="1866" y="721"/>
              <a:ext cx="11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thermos flask</a:t>
              </a:r>
            </a:p>
          </p:txBody>
        </p:sp>
        <p:sp>
          <p:nvSpPr>
            <p:cNvPr id="3084" name="Text Box 60"/>
            <p:cNvSpPr txBox="1">
              <a:spLocks noChangeArrowheads="1"/>
            </p:cNvSpPr>
            <p:nvPr/>
          </p:nvSpPr>
          <p:spPr bwMode="auto">
            <a:xfrm>
              <a:off x="2058" y="1127"/>
              <a:ext cx="12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germinating seeds</a:t>
              </a:r>
            </a:p>
          </p:txBody>
        </p:sp>
        <p:sp>
          <p:nvSpPr>
            <p:cNvPr id="3085" name="Text Box 61"/>
            <p:cNvSpPr txBox="1">
              <a:spLocks noChangeArrowheads="1"/>
            </p:cNvSpPr>
            <p:nvPr/>
          </p:nvSpPr>
          <p:spPr bwMode="auto">
            <a:xfrm>
              <a:off x="1866" y="2001"/>
              <a:ext cx="1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cotton wool</a:t>
              </a:r>
            </a:p>
          </p:txBody>
        </p:sp>
        <p:sp>
          <p:nvSpPr>
            <p:cNvPr id="3086" name="Text Box 62"/>
            <p:cNvSpPr txBox="1">
              <a:spLocks noChangeArrowheads="1"/>
            </p:cNvSpPr>
            <p:nvPr/>
          </p:nvSpPr>
          <p:spPr bwMode="auto">
            <a:xfrm>
              <a:off x="1866" y="2575"/>
              <a:ext cx="13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thermometer</a:t>
              </a:r>
            </a:p>
          </p:txBody>
        </p:sp>
        <p:sp>
          <p:nvSpPr>
            <p:cNvPr id="3087" name="Text Box 63"/>
            <p:cNvSpPr txBox="1">
              <a:spLocks noChangeArrowheads="1"/>
            </p:cNvSpPr>
            <p:nvPr/>
          </p:nvSpPr>
          <p:spPr bwMode="auto">
            <a:xfrm>
              <a:off x="3861" y="288"/>
              <a:ext cx="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B</a:t>
              </a:r>
            </a:p>
          </p:txBody>
        </p:sp>
        <p:sp>
          <p:nvSpPr>
            <p:cNvPr id="3088" name="Line 64"/>
            <p:cNvSpPr>
              <a:spLocks noChangeShapeType="1"/>
            </p:cNvSpPr>
            <p:nvPr/>
          </p:nvSpPr>
          <p:spPr bwMode="auto">
            <a:xfrm>
              <a:off x="2933" y="818"/>
              <a:ext cx="6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65"/>
            <p:cNvSpPr>
              <a:spLocks noChangeShapeType="1"/>
            </p:cNvSpPr>
            <p:nvPr/>
          </p:nvSpPr>
          <p:spPr bwMode="auto">
            <a:xfrm>
              <a:off x="1146" y="2098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66"/>
            <p:cNvSpPr>
              <a:spLocks noChangeShapeType="1"/>
            </p:cNvSpPr>
            <p:nvPr/>
          </p:nvSpPr>
          <p:spPr bwMode="auto">
            <a:xfrm>
              <a:off x="2958" y="2098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67"/>
            <p:cNvSpPr>
              <a:spLocks noChangeShapeType="1"/>
            </p:cNvSpPr>
            <p:nvPr/>
          </p:nvSpPr>
          <p:spPr bwMode="auto">
            <a:xfrm>
              <a:off x="1050" y="2671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68"/>
            <p:cNvSpPr>
              <a:spLocks noChangeShapeType="1"/>
            </p:cNvSpPr>
            <p:nvPr/>
          </p:nvSpPr>
          <p:spPr bwMode="auto">
            <a:xfrm>
              <a:off x="3054" y="2672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Text Box 69"/>
            <p:cNvSpPr txBox="1">
              <a:spLocks noChangeArrowheads="1"/>
            </p:cNvSpPr>
            <p:nvPr/>
          </p:nvSpPr>
          <p:spPr bwMode="auto">
            <a:xfrm>
              <a:off x="4454" y="1108"/>
              <a:ext cx="92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Seeds killed</a:t>
              </a:r>
            </a:p>
            <a:p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by boiling</a:t>
              </a:r>
              <a:endParaRPr lang="en-US" altLang="zh-TW" sz="2000">
                <a:ea typeface="PMingLiU" pitchFamily="18" charset="-120"/>
              </a:endParaRPr>
            </a:p>
          </p:txBody>
        </p:sp>
        <p:sp>
          <p:nvSpPr>
            <p:cNvPr id="3094" name="Line 70"/>
            <p:cNvSpPr>
              <a:spLocks noChangeShapeType="1"/>
            </p:cNvSpPr>
            <p:nvPr/>
          </p:nvSpPr>
          <p:spPr bwMode="auto">
            <a:xfrm flipH="1">
              <a:off x="4080" y="13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71"/>
            <p:cNvSpPr>
              <a:spLocks noChangeShapeType="1"/>
            </p:cNvSpPr>
            <p:nvPr/>
          </p:nvSpPr>
          <p:spPr bwMode="auto">
            <a:xfrm flipH="1">
              <a:off x="1152" y="12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7793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133600" y="5029200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sz="2800">
                <a:latin typeface="Impact" panose="020B0806030902050204" pitchFamily="34" charset="0"/>
                <a:ea typeface="PMingLiU" pitchFamily="18" charset="-120"/>
              </a:rPr>
              <a:t>Why are the flasks supported in the upside-down position ?</a:t>
            </a:r>
          </a:p>
        </p:txBody>
      </p:sp>
      <p:sp>
        <p:nvSpPr>
          <p:cNvPr id="4100" name="AutoShape 3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1" name="AutoShape 3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4103" name="Group 54"/>
          <p:cNvGrpSpPr>
            <a:grpSpLocks/>
          </p:cNvGrpSpPr>
          <p:nvPr/>
        </p:nvGrpSpPr>
        <p:grpSpPr bwMode="auto">
          <a:xfrm>
            <a:off x="2209801" y="457200"/>
            <a:ext cx="7915275" cy="4191000"/>
            <a:chOff x="432" y="288"/>
            <a:chExt cx="4986" cy="2640"/>
          </a:xfrm>
        </p:grpSpPr>
        <p:graphicFrame>
          <p:nvGraphicFramePr>
            <p:cNvPr id="4098" name="Object 55"/>
            <p:cNvGraphicFramePr>
              <a:graphicFrameLocks noChangeAspect="1"/>
            </p:cNvGraphicFramePr>
            <p:nvPr/>
          </p:nvGraphicFramePr>
          <p:xfrm>
            <a:off x="432" y="305"/>
            <a:ext cx="4986" cy="2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點陣圖影像" r:id="rId3" imgW="6838095" imgH="4009524" progId="Paint.Picture">
                    <p:embed/>
                  </p:oleObj>
                </mc:Choice>
                <mc:Fallback>
                  <p:oleObj name="點陣圖影像" r:id="rId3" imgW="6838095" imgH="40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05"/>
                          <a:ext cx="4986" cy="262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4" name="Text Box 56"/>
            <p:cNvSpPr txBox="1">
              <a:spLocks noChangeArrowheads="1"/>
            </p:cNvSpPr>
            <p:nvPr/>
          </p:nvSpPr>
          <p:spPr bwMode="auto">
            <a:xfrm>
              <a:off x="906" y="296"/>
              <a:ext cx="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A</a:t>
              </a:r>
            </a:p>
          </p:txBody>
        </p:sp>
        <p:sp>
          <p:nvSpPr>
            <p:cNvPr id="4105" name="Line 57"/>
            <p:cNvSpPr>
              <a:spLocks noChangeShapeType="1"/>
            </p:cNvSpPr>
            <p:nvPr/>
          </p:nvSpPr>
          <p:spPr bwMode="auto">
            <a:xfrm>
              <a:off x="1349" y="817"/>
              <a:ext cx="6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Text Box 58"/>
            <p:cNvSpPr txBox="1">
              <a:spLocks noChangeArrowheads="1"/>
            </p:cNvSpPr>
            <p:nvPr/>
          </p:nvSpPr>
          <p:spPr bwMode="auto">
            <a:xfrm>
              <a:off x="1866" y="721"/>
              <a:ext cx="11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thermos flask</a:t>
              </a:r>
            </a:p>
          </p:txBody>
        </p:sp>
        <p:sp>
          <p:nvSpPr>
            <p:cNvPr id="4107" name="Text Box 59"/>
            <p:cNvSpPr txBox="1">
              <a:spLocks noChangeArrowheads="1"/>
            </p:cNvSpPr>
            <p:nvPr/>
          </p:nvSpPr>
          <p:spPr bwMode="auto">
            <a:xfrm>
              <a:off x="2058" y="1127"/>
              <a:ext cx="12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germinating seeds</a:t>
              </a:r>
            </a:p>
          </p:txBody>
        </p:sp>
        <p:sp>
          <p:nvSpPr>
            <p:cNvPr id="4108" name="Text Box 60"/>
            <p:cNvSpPr txBox="1">
              <a:spLocks noChangeArrowheads="1"/>
            </p:cNvSpPr>
            <p:nvPr/>
          </p:nvSpPr>
          <p:spPr bwMode="auto">
            <a:xfrm>
              <a:off x="1866" y="2001"/>
              <a:ext cx="1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cotton wool</a:t>
              </a:r>
            </a:p>
          </p:txBody>
        </p:sp>
        <p:sp>
          <p:nvSpPr>
            <p:cNvPr id="4109" name="Text Box 61"/>
            <p:cNvSpPr txBox="1">
              <a:spLocks noChangeArrowheads="1"/>
            </p:cNvSpPr>
            <p:nvPr/>
          </p:nvSpPr>
          <p:spPr bwMode="auto">
            <a:xfrm>
              <a:off x="1866" y="2575"/>
              <a:ext cx="13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thermometer</a:t>
              </a:r>
            </a:p>
          </p:txBody>
        </p:sp>
        <p:sp>
          <p:nvSpPr>
            <p:cNvPr id="4110" name="Text Box 62"/>
            <p:cNvSpPr txBox="1">
              <a:spLocks noChangeArrowheads="1"/>
            </p:cNvSpPr>
            <p:nvPr/>
          </p:nvSpPr>
          <p:spPr bwMode="auto">
            <a:xfrm>
              <a:off x="3861" y="288"/>
              <a:ext cx="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B</a:t>
              </a:r>
            </a:p>
          </p:txBody>
        </p:sp>
        <p:sp>
          <p:nvSpPr>
            <p:cNvPr id="4111" name="Line 63"/>
            <p:cNvSpPr>
              <a:spLocks noChangeShapeType="1"/>
            </p:cNvSpPr>
            <p:nvPr/>
          </p:nvSpPr>
          <p:spPr bwMode="auto">
            <a:xfrm>
              <a:off x="2933" y="818"/>
              <a:ext cx="61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64"/>
            <p:cNvSpPr>
              <a:spLocks noChangeShapeType="1"/>
            </p:cNvSpPr>
            <p:nvPr/>
          </p:nvSpPr>
          <p:spPr bwMode="auto">
            <a:xfrm>
              <a:off x="1146" y="2098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65"/>
            <p:cNvSpPr>
              <a:spLocks noChangeShapeType="1"/>
            </p:cNvSpPr>
            <p:nvPr/>
          </p:nvSpPr>
          <p:spPr bwMode="auto">
            <a:xfrm>
              <a:off x="2958" y="2098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Line 66"/>
            <p:cNvSpPr>
              <a:spLocks noChangeShapeType="1"/>
            </p:cNvSpPr>
            <p:nvPr/>
          </p:nvSpPr>
          <p:spPr bwMode="auto">
            <a:xfrm>
              <a:off x="1050" y="2671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Line 67"/>
            <p:cNvSpPr>
              <a:spLocks noChangeShapeType="1"/>
            </p:cNvSpPr>
            <p:nvPr/>
          </p:nvSpPr>
          <p:spPr bwMode="auto">
            <a:xfrm>
              <a:off x="3054" y="2672"/>
              <a:ext cx="8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Text Box 68"/>
            <p:cNvSpPr txBox="1">
              <a:spLocks noChangeArrowheads="1"/>
            </p:cNvSpPr>
            <p:nvPr/>
          </p:nvSpPr>
          <p:spPr bwMode="auto">
            <a:xfrm>
              <a:off x="4454" y="1108"/>
              <a:ext cx="92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Seeds killed</a:t>
              </a:r>
            </a:p>
            <a:p>
              <a:r>
                <a:rPr lang="en-US" altLang="zh-TW" sz="2000">
                  <a:latin typeface="Impact" panose="020B0806030902050204" pitchFamily="34" charset="0"/>
                  <a:ea typeface="PMingLiU" pitchFamily="18" charset="-120"/>
                </a:rPr>
                <a:t>by boiling</a:t>
              </a:r>
              <a:endParaRPr lang="en-US" altLang="zh-TW" sz="2000">
                <a:ea typeface="PMingLiU" pitchFamily="18" charset="-120"/>
              </a:endParaRPr>
            </a:p>
          </p:txBody>
        </p:sp>
        <p:sp>
          <p:nvSpPr>
            <p:cNvPr id="4117" name="Line 69"/>
            <p:cNvSpPr>
              <a:spLocks noChangeShapeType="1"/>
            </p:cNvSpPr>
            <p:nvPr/>
          </p:nvSpPr>
          <p:spPr bwMode="auto">
            <a:xfrm flipH="1">
              <a:off x="4080" y="13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70"/>
            <p:cNvSpPr>
              <a:spLocks noChangeShapeType="1"/>
            </p:cNvSpPr>
            <p:nvPr/>
          </p:nvSpPr>
          <p:spPr bwMode="auto">
            <a:xfrm flipH="1">
              <a:off x="1152" y="12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4028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86000" y="990600"/>
            <a:ext cx="777240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800000"/>
                </a:solidFill>
                <a:latin typeface="Impact" panose="020B0806030902050204" pitchFamily="34" charset="0"/>
                <a:ea typeface="MingLiU" pitchFamily="49" charset="-120"/>
              </a:rPr>
              <a:t>Ans:</a:t>
            </a:r>
            <a:r>
              <a:rPr lang="en-US" altLang="zh-TW" sz="2800">
                <a:solidFill>
                  <a:srgbClr val="FF3300"/>
                </a:solidFill>
                <a:latin typeface="Impact" panose="020B0806030902050204" pitchFamily="34" charset="0"/>
                <a:ea typeface="MingLiU" pitchFamily="49" charset="-120"/>
              </a:rPr>
              <a:t> </a:t>
            </a:r>
            <a:r>
              <a:rPr lang="en-US" altLang="zh-TW" sz="2800">
                <a:solidFill>
                  <a:schemeClr val="tx1"/>
                </a:solidFill>
                <a:latin typeface="Impact" panose="020B0806030902050204" pitchFamily="34" charset="0"/>
                <a:ea typeface="MingLiU" pitchFamily="49" charset="-120"/>
              </a:rPr>
              <a:t>The flasks are supported in the upside-down        		position because</a:t>
            </a:r>
            <a:endParaRPr lang="en-US" altLang="zh-TW" sz="2800">
              <a:solidFill>
                <a:schemeClr val="tx1"/>
              </a:solidFill>
              <a:latin typeface="Impact" panose="020B0806030902050204" pitchFamily="34" charset="0"/>
              <a:ea typeface="PMingLiU" pitchFamily="18" charset="-12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286000" y="1544638"/>
            <a:ext cx="77724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762000" algn="l"/>
              </a:tabLs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endParaRPr lang="en-US" altLang="zh-TW" sz="2800" dirty="0">
              <a:solidFill>
                <a:schemeClr val="tx1"/>
              </a:solidFill>
              <a:latin typeface="Impact" panose="020B0806030902050204" pitchFamily="34" charset="0"/>
              <a:ea typeface="MingLiU" pitchFamily="49" charset="-120"/>
            </a:endParaRPr>
          </a:p>
          <a:p>
            <a:pPr>
              <a:lnSpc>
                <a:spcPct val="130000"/>
              </a:lnSpc>
              <a:spcBef>
                <a:spcPct val="25000"/>
              </a:spcBef>
              <a:buFont typeface="Wingdings" panose="05000000000000000000" pitchFamily="2" charset="2"/>
              <a:buChar char="h"/>
            </a:pPr>
            <a:r>
              <a:rPr lang="en-US" altLang="zh-TW" sz="2800" dirty="0">
                <a:solidFill>
                  <a:schemeClr val="tx1"/>
                </a:solidFill>
                <a:latin typeface="Impact" panose="020B0806030902050204" pitchFamily="34" charset="0"/>
                <a:ea typeface="MingLiU" pitchFamily="49" charset="-120"/>
              </a:rPr>
              <a:t>	carbon dioxide, produced during respiration of 	the living seeds, is a heavier gas and may 		escape through the cotton wool.</a:t>
            </a:r>
          </a:p>
          <a:p>
            <a:pPr>
              <a:lnSpc>
                <a:spcPct val="130000"/>
              </a:lnSpc>
              <a:spcBef>
                <a:spcPct val="25000"/>
              </a:spcBef>
              <a:buFont typeface="Wingdings" panose="05000000000000000000" pitchFamily="2" charset="2"/>
              <a:buChar char="h"/>
            </a:pPr>
            <a:r>
              <a:rPr lang="en-US" altLang="zh-TW" sz="2800" dirty="0">
                <a:solidFill>
                  <a:schemeClr val="tx1"/>
                </a:solidFill>
                <a:latin typeface="Impact" panose="020B0806030902050204" pitchFamily="34" charset="0"/>
                <a:ea typeface="MingLiU" pitchFamily="49" charset="-120"/>
              </a:rPr>
              <a:t>	hot air rises up, and inverting it will ensure that 	heat will not escape through the cotton wool.</a:t>
            </a:r>
          </a:p>
          <a:p>
            <a:pPr>
              <a:lnSpc>
                <a:spcPct val="130000"/>
              </a:lnSpc>
              <a:spcBef>
                <a:spcPct val="25000"/>
              </a:spcBef>
              <a:buFont typeface="Wingdings" panose="05000000000000000000" pitchFamily="2" charset="2"/>
              <a:buChar char="h"/>
            </a:pPr>
            <a:r>
              <a:rPr lang="en-US" altLang="zh-TW" sz="2800" dirty="0">
                <a:solidFill>
                  <a:schemeClr val="tx1"/>
                </a:solidFill>
                <a:latin typeface="Impact" panose="020B0806030902050204" pitchFamily="34" charset="0"/>
                <a:ea typeface="PMingLiU" pitchFamily="18" charset="-120"/>
              </a:rPr>
              <a:t>	it is easier to read the thermometer as the 		thermos flasks are not transparent.</a:t>
            </a:r>
          </a:p>
        </p:txBody>
      </p:sp>
      <p:sp>
        <p:nvSpPr>
          <p:cNvPr id="133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63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 advAuto="0"/>
      <p:bldP spid="747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47900" y="531254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TW" sz="4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18" charset="-120"/>
              </a:rPr>
              <a:t>ATP</a:t>
            </a:r>
            <a:endParaRPr lang="en-GB" altLang="zh-TW" sz="4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06828" y="1524000"/>
            <a:ext cx="900877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6750" indent="-666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  <a:spcBef>
                <a:spcPct val="35000"/>
              </a:spcBef>
              <a:buClr>
                <a:srgbClr val="FF6600"/>
              </a:buClr>
              <a:buSzPct val="105000"/>
              <a:buFont typeface="Wingdings" panose="05000000000000000000" pitchFamily="2" charset="2"/>
              <a:buChar char="ª"/>
            </a:pPr>
            <a:r>
              <a:rPr lang="en-GB" altLang="zh-TW" dirty="0">
                <a:solidFill>
                  <a:schemeClr val="tx2"/>
                </a:solidFill>
                <a:latin typeface="Impact" panose="020B0806030902050204" pitchFamily="34" charset="0"/>
                <a:ea typeface="PMingLiU" pitchFamily="18" charset="-120"/>
              </a:rPr>
              <a:t>energy is mainly released as heat and ATP during respiration in cells</a:t>
            </a:r>
          </a:p>
          <a:p>
            <a:pPr>
              <a:lnSpc>
                <a:spcPct val="135000"/>
              </a:lnSpc>
              <a:spcBef>
                <a:spcPct val="35000"/>
              </a:spcBef>
              <a:buClr>
                <a:srgbClr val="FF6600"/>
              </a:buClr>
              <a:buSzPct val="105000"/>
              <a:buFont typeface="Wingdings" panose="05000000000000000000" pitchFamily="2" charset="2"/>
              <a:buChar char="ª"/>
            </a:pPr>
            <a:r>
              <a:rPr lang="en-GB" altLang="zh-TW" dirty="0">
                <a:solidFill>
                  <a:schemeClr val="tx2"/>
                </a:solidFill>
                <a:latin typeface="Impact" panose="020B0806030902050204" pitchFamily="34" charset="0"/>
                <a:ea typeface="PMingLiU" pitchFamily="18" charset="-120"/>
              </a:rPr>
              <a:t>however, during respiration, some ATP should be consumed first before other ATP can be formed</a:t>
            </a:r>
          </a:p>
          <a:p>
            <a:pPr>
              <a:lnSpc>
                <a:spcPct val="135000"/>
              </a:lnSpc>
              <a:spcBef>
                <a:spcPct val="35000"/>
              </a:spcBef>
              <a:buClr>
                <a:srgbClr val="FF6600"/>
              </a:buClr>
              <a:buSzPct val="105000"/>
              <a:buFont typeface="Wingdings" panose="05000000000000000000" pitchFamily="2" charset="2"/>
              <a:buChar char="ª"/>
            </a:pPr>
            <a:r>
              <a:rPr lang="en-GB" altLang="zh-TW" dirty="0">
                <a:solidFill>
                  <a:schemeClr val="tx2"/>
                </a:solidFill>
                <a:latin typeface="Impact" panose="020B0806030902050204" pitchFamily="34" charset="0"/>
                <a:ea typeface="PMingLiU" pitchFamily="18" charset="-120"/>
              </a:rPr>
              <a:t>the ATP consumed is used to form other ATP from ADP and phosphate groups	</a:t>
            </a:r>
          </a:p>
        </p:txBody>
      </p:sp>
      <p:sp>
        <p:nvSpPr>
          <p:cNvPr id="184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1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95500" y="285750"/>
            <a:ext cx="7772400" cy="1143000"/>
          </a:xfrm>
          <a:noFill/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ADP to ATP! 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75" y="3071813"/>
            <a:ext cx="6858000" cy="2457450"/>
          </a:xfrm>
          <a:noFill/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452813" y="4000501"/>
            <a:ext cx="3114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ADP + Phosphate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667250" y="5000625"/>
            <a:ext cx="2643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Partially</a:t>
            </a:r>
          </a:p>
          <a:p>
            <a:r>
              <a:rPr lang="en-US" altLang="en-US">
                <a:solidFill>
                  <a:srgbClr val="000000"/>
                </a:solidFill>
              </a:rPr>
              <a:t>charged</a:t>
            </a:r>
          </a:p>
          <a:p>
            <a:r>
              <a:rPr lang="en-US" altLang="en-US">
                <a:solidFill>
                  <a:srgbClr val="000000"/>
                </a:solidFill>
              </a:rPr>
              <a:t>battery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8560593" y="5000625"/>
            <a:ext cx="2214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Fully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charged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battery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933576" y="1798421"/>
            <a:ext cx="643099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Energy is released when ATP is changed into ADP.</a:t>
            </a: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>
                <a:solidFill>
                  <a:schemeClr val="tx1"/>
                </a:solidFill>
              </a:rPr>
              <a:t>Energy is stored when ADP is converted to ATP.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03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4079" y="277814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CC00CC"/>
                </a:solidFill>
              </a:rPr>
              <a:t>ATP = adenosine triphosphate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4" descr="A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16014"/>
            <a:ext cx="8153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48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51" y="1382006"/>
            <a:ext cx="11029615" cy="3678303"/>
          </a:xfrm>
        </p:spPr>
        <p:txBody>
          <a:bodyPr/>
          <a:lstStyle/>
          <a:p>
            <a:pPr algn="just"/>
            <a:r>
              <a:rPr lang="en-US" dirty="0"/>
              <a:t>plants use light energy </a:t>
            </a:r>
            <a:r>
              <a:rPr lang="en-US" dirty="0" smtClean="0"/>
              <a:t>to assimilate </a:t>
            </a:r>
            <a:r>
              <a:rPr lang="en-US" dirty="0"/>
              <a:t>carbon into sugars and starch, and </a:t>
            </a:r>
            <a:r>
              <a:rPr lang="en-US" dirty="0" smtClean="0"/>
              <a:t>these molecules </a:t>
            </a:r>
            <a:r>
              <a:rPr lang="en-US" dirty="0"/>
              <a:t>are subsequently broken down and </a:t>
            </a:r>
            <a:r>
              <a:rPr lang="en-US" dirty="0" smtClean="0"/>
              <a:t>converted into </a:t>
            </a:r>
            <a:r>
              <a:rPr lang="en-US" dirty="0"/>
              <a:t>organic acids and other compounds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In this chapter, </a:t>
            </a:r>
            <a:r>
              <a:rPr lang="en-US" dirty="0" smtClean="0"/>
              <a:t>we address </a:t>
            </a:r>
            <a:r>
              <a:rPr lang="en-US" dirty="0">
                <a:solidFill>
                  <a:srgbClr val="FF0000"/>
                </a:solidFill>
              </a:rPr>
              <a:t>aerobic respiration</a:t>
            </a:r>
            <a:r>
              <a:rPr lang="en-US" dirty="0"/>
              <a:t>—the further oxidation of </a:t>
            </a:r>
            <a:r>
              <a:rPr lang="en-US" dirty="0" smtClean="0"/>
              <a:t>these compounds </a:t>
            </a:r>
            <a:r>
              <a:rPr lang="en-US" dirty="0"/>
              <a:t>to </a:t>
            </a:r>
            <a:r>
              <a:rPr lang="en-US" u="sng" dirty="0"/>
              <a:t>carbon dioxide</a:t>
            </a:r>
            <a:r>
              <a:rPr lang="en-US" dirty="0"/>
              <a:t> (CO2) and </a:t>
            </a:r>
            <a:r>
              <a:rPr lang="en-US" u="sng" dirty="0"/>
              <a:t>water</a:t>
            </a:r>
            <a:r>
              <a:rPr lang="en-US" dirty="0"/>
              <a:t> (H2O) </a:t>
            </a:r>
            <a:r>
              <a:rPr lang="en-US" dirty="0" smtClean="0"/>
              <a:t>in the </a:t>
            </a:r>
            <a:r>
              <a:rPr lang="en-US" u="sng" dirty="0"/>
              <a:t>mitochondrion</a:t>
            </a:r>
            <a:r>
              <a:rPr lang="en-US" dirty="0"/>
              <a:t>—and review the mechanisms by </a:t>
            </a:r>
            <a:r>
              <a:rPr lang="en-US" dirty="0" smtClean="0"/>
              <a:t>which the </a:t>
            </a:r>
            <a:r>
              <a:rPr lang="en-US" dirty="0"/>
              <a:t>energy released during respiration is conserved as </a:t>
            </a:r>
            <a:r>
              <a:rPr lang="en-US" u="sng" dirty="0" smtClean="0"/>
              <a:t>ATP</a:t>
            </a:r>
            <a:r>
              <a:rPr lang="en-US" dirty="0" smtClean="0"/>
              <a:t>, a </a:t>
            </a:r>
            <a:r>
              <a:rPr lang="en-US" dirty="0"/>
              <a:t>process called </a:t>
            </a:r>
            <a:r>
              <a:rPr lang="en-US" dirty="0">
                <a:solidFill>
                  <a:srgbClr val="FF0000"/>
                </a:solidFill>
              </a:rPr>
              <a:t>oxidative phosphorylation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49" y="4356078"/>
            <a:ext cx="4936719" cy="216063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843386" y="5035639"/>
            <a:ext cx="13081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33600" y="106680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6750" indent="-666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  <a:spcBef>
                <a:spcPct val="35000"/>
              </a:spcBef>
              <a:buClr>
                <a:srgbClr val="FF6600"/>
              </a:buClr>
              <a:buSzPct val="105000"/>
              <a:buFont typeface="Webdings" panose="05030102010509060703" pitchFamily="18" charset="2"/>
              <a:buNone/>
            </a:pPr>
            <a:r>
              <a:rPr lang="en-GB" altLang="zh-TW" dirty="0">
                <a:solidFill>
                  <a:schemeClr val="accent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PMingLiU" pitchFamily="18" charset="-120"/>
              </a:rPr>
              <a:t>ADP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823004" y="11049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35000"/>
              </a:spcBef>
              <a:buClr>
                <a:srgbClr val="FF6600"/>
              </a:buClr>
              <a:buSzPct val="105000"/>
              <a:buFont typeface="Webdings" panose="05030102010509060703" pitchFamily="18" charset="2"/>
              <a:buNone/>
            </a:pPr>
            <a:r>
              <a:rPr lang="en-GB" altLang="zh-TW" dirty="0">
                <a:solidFill>
                  <a:srgbClr val="0033CC"/>
                </a:solidFill>
                <a:latin typeface="Impact" panose="020B0806030902050204" pitchFamily="34" charset="0"/>
                <a:ea typeface="PMingLiU" pitchFamily="18" charset="-120"/>
              </a:rPr>
              <a:t>+ </a:t>
            </a:r>
            <a:r>
              <a:rPr lang="en-GB" altLang="zh-TW" dirty="0">
                <a:solidFill>
                  <a:schemeClr val="accent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PMingLiU" pitchFamily="18" charset="-120"/>
              </a:rPr>
              <a:t>energy    </a:t>
            </a:r>
            <a:r>
              <a:rPr lang="en-GB" altLang="zh-TW" dirty="0">
                <a:solidFill>
                  <a:srgbClr val="0033CC"/>
                </a:solidFill>
                <a:latin typeface="Impact" panose="020B0806030902050204" pitchFamily="34" charset="0"/>
                <a:ea typeface="PMingLiU" pitchFamily="18" charset="-120"/>
              </a:rPr>
              <a:t>       </a:t>
            </a:r>
            <a:r>
              <a:rPr lang="en-GB" altLang="zh-TW" sz="2600" dirty="0" smtClean="0">
                <a:solidFill>
                  <a:srgbClr val="FCFFE3"/>
                </a:solidFill>
                <a:latin typeface="Impact" panose="020B0806030902050204" pitchFamily="34" charset="0"/>
                <a:ea typeface="PMingLiU" pitchFamily="18" charset="-120"/>
              </a:rPr>
              <a:t>(</a:t>
            </a:r>
            <a:r>
              <a:rPr lang="en-GB" altLang="zh-TW" sz="2600" dirty="0" smtClean="0">
                <a:solidFill>
                  <a:schemeClr val="bg1"/>
                </a:solidFill>
                <a:latin typeface="Impact" panose="020B0806030902050204" pitchFamily="34" charset="0"/>
                <a:ea typeface="PMingLiU" pitchFamily="18" charset="-120"/>
              </a:rPr>
              <a:t>from breakdown       of </a:t>
            </a:r>
            <a:r>
              <a:rPr lang="en-GB" altLang="zh-TW" sz="2600" dirty="0">
                <a:solidFill>
                  <a:schemeClr val="bg1"/>
                </a:solidFill>
                <a:latin typeface="Impact" panose="020B0806030902050204" pitchFamily="34" charset="0"/>
                <a:ea typeface="PMingLiU" pitchFamily="18" charset="-120"/>
              </a:rPr>
              <a:t>glucose)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0" y="10668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6750" indent="-666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35000"/>
              </a:spcBef>
              <a:buClr>
                <a:srgbClr val="FF6600"/>
              </a:buClr>
              <a:buSzPct val="105000"/>
            </a:pPr>
            <a:r>
              <a:rPr lang="en-GB" altLang="zh-TW" dirty="0">
                <a:solidFill>
                  <a:srgbClr val="0033CC"/>
                </a:solidFill>
                <a:latin typeface="Impact" panose="020B0806030902050204" pitchFamily="34" charset="0"/>
                <a:ea typeface="PMingLiU" pitchFamily="18" charset="-120"/>
              </a:rPr>
              <a:t>+ </a:t>
            </a:r>
            <a:r>
              <a:rPr lang="en-GB" altLang="zh-TW" dirty="0">
                <a:solidFill>
                  <a:schemeClr val="accent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PMingLiU" pitchFamily="18" charset="-120"/>
              </a:rPr>
              <a:t>phosphate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391400" y="1143000"/>
            <a:ext cx="2514600" cy="838200"/>
            <a:chOff x="3696" y="816"/>
            <a:chExt cx="1584" cy="528"/>
          </a:xfrm>
        </p:grpSpPr>
        <p:sp>
          <p:nvSpPr>
            <p:cNvPr id="21514" name="Line 6"/>
            <p:cNvSpPr>
              <a:spLocks noChangeShapeType="1"/>
            </p:cNvSpPr>
            <p:nvPr/>
          </p:nvSpPr>
          <p:spPr bwMode="auto">
            <a:xfrm>
              <a:off x="3696" y="1056"/>
              <a:ext cx="624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7"/>
            <p:cNvSpPr>
              <a:spLocks noChangeArrowheads="1"/>
            </p:cNvSpPr>
            <p:nvPr/>
          </p:nvSpPr>
          <p:spPr bwMode="auto">
            <a:xfrm>
              <a:off x="4416" y="816"/>
              <a:ext cx="8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66750" indent="-666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35000"/>
                </a:lnSpc>
                <a:spcBef>
                  <a:spcPct val="35000"/>
                </a:spcBef>
                <a:buClr>
                  <a:srgbClr val="FF6600"/>
                </a:buClr>
                <a:buSzPct val="105000"/>
              </a:pPr>
              <a:r>
                <a:rPr lang="en-GB" altLang="zh-TW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  <a:ea typeface="PMingLiU" pitchFamily="18" charset="-120"/>
                </a:rPr>
                <a:t>ATP</a:t>
              </a:r>
            </a:p>
          </p:txBody>
        </p:sp>
      </p:grp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752600" y="2590800"/>
            <a:ext cx="861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6750" indent="-666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  <a:spcBef>
                <a:spcPct val="35000"/>
              </a:spcBef>
              <a:buClr>
                <a:srgbClr val="FF6600"/>
              </a:buClr>
              <a:buSzPct val="105000"/>
              <a:buFont typeface="Wingdings" panose="05000000000000000000" pitchFamily="2" charset="2"/>
              <a:buChar char="ª"/>
            </a:pPr>
            <a:r>
              <a:rPr lang="en-GB" altLang="zh-TW">
                <a:solidFill>
                  <a:schemeClr val="tx1"/>
                </a:solidFill>
                <a:latin typeface="Impact" panose="020B0806030902050204" pitchFamily="34" charset="0"/>
                <a:ea typeface="PMingLiU" pitchFamily="18" charset="-120"/>
              </a:rPr>
              <a:t>ATP is a high-energy compound while ADP is a low-energy one</a:t>
            </a:r>
          </a:p>
          <a:p>
            <a:pPr>
              <a:lnSpc>
                <a:spcPct val="135000"/>
              </a:lnSpc>
              <a:spcBef>
                <a:spcPct val="35000"/>
              </a:spcBef>
              <a:buClr>
                <a:srgbClr val="FF6600"/>
              </a:buClr>
              <a:buSzPct val="105000"/>
              <a:buFont typeface="Wingdings" panose="05000000000000000000" pitchFamily="2" charset="2"/>
              <a:buChar char="ª"/>
            </a:pPr>
            <a:r>
              <a:rPr lang="en-GB" altLang="zh-TW">
                <a:solidFill>
                  <a:schemeClr val="tx1"/>
                </a:solidFill>
                <a:latin typeface="Impact" panose="020B0806030902050204" pitchFamily="34" charset="0"/>
                <a:ea typeface="PMingLiU" pitchFamily="18" charset="-120"/>
              </a:rPr>
              <a:t>ATP can only store energy for a short period</a:t>
            </a:r>
          </a:p>
          <a:p>
            <a:pPr>
              <a:lnSpc>
                <a:spcPct val="135000"/>
              </a:lnSpc>
              <a:spcBef>
                <a:spcPct val="35000"/>
              </a:spcBef>
              <a:buClr>
                <a:srgbClr val="FF6600"/>
              </a:buClr>
              <a:buSzPct val="105000"/>
              <a:buFont typeface="Wingdings" panose="05000000000000000000" pitchFamily="2" charset="2"/>
              <a:buChar char="ª"/>
            </a:pPr>
            <a:r>
              <a:rPr lang="en-GB" altLang="zh-TW">
                <a:solidFill>
                  <a:schemeClr val="tx1"/>
                </a:solidFill>
                <a:latin typeface="Impact" panose="020B0806030902050204" pitchFamily="34" charset="0"/>
                <a:ea typeface="PMingLiU" pitchFamily="18" charset="-120"/>
              </a:rPr>
              <a:t>ATP is made inside organelles, mitochondria, which is scattered in the cytoplasm of a cell</a:t>
            </a:r>
          </a:p>
        </p:txBody>
      </p:sp>
      <p:sp>
        <p:nvSpPr>
          <p:cNvPr id="21511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2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37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utoUpdateAnimBg="0"/>
      <p:bldP spid="35844" grpId="0" autoUpdateAnimBg="0"/>
      <p:bldP spid="3584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901521"/>
            <a:ext cx="11029615" cy="56924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three stages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of respiration</a:t>
            </a:r>
            <a:r>
              <a:rPr lang="en-US" dirty="0" smtClean="0">
                <a:solidFill>
                  <a:schemeClr val="bg1"/>
                </a:solidFill>
              </a:rPr>
              <a:t>—</a:t>
            </a:r>
            <a:r>
              <a:rPr lang="en-US" b="1" dirty="0" smtClean="0">
                <a:solidFill>
                  <a:srgbClr val="FFFF00"/>
                </a:solidFill>
              </a:rPr>
              <a:t>glycolysis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rgbClr val="FFFF00"/>
                </a:solidFill>
              </a:rPr>
              <a:t>citric acid cycle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b="1" dirty="0">
                <a:solidFill>
                  <a:srgbClr val="FFFF00"/>
                </a:solidFill>
              </a:rPr>
              <a:t>electron transfer/oxidative phosphorylation</a:t>
            </a:r>
            <a:r>
              <a:rPr lang="en-US" dirty="0" smtClean="0">
                <a:solidFill>
                  <a:schemeClr val="bg1"/>
                </a:solidFill>
              </a:rPr>
              <a:t>— take </a:t>
            </a:r>
            <a:r>
              <a:rPr lang="en-US" dirty="0">
                <a:solidFill>
                  <a:schemeClr val="bg1"/>
                </a:solidFill>
              </a:rPr>
              <a:t>place in different subcellular </a:t>
            </a:r>
            <a:r>
              <a:rPr lang="en-US" dirty="0" smtClean="0">
                <a:solidFill>
                  <a:schemeClr val="bg1"/>
                </a:solidFill>
              </a:rPr>
              <a:t>locations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algn="just"/>
            <a:r>
              <a:rPr lang="en-US" sz="1900" b="1" u="sng" dirty="0" smtClean="0"/>
              <a:t>Glycolysis</a:t>
            </a:r>
            <a:r>
              <a:rPr lang="en-US" sz="1900" dirty="0" smtClean="0"/>
              <a:t> involves a </a:t>
            </a:r>
            <a:r>
              <a:rPr lang="en-US" sz="1900" dirty="0"/>
              <a:t>series of soluble </a:t>
            </a:r>
            <a:r>
              <a:rPr lang="en-US" sz="1900" dirty="0">
                <a:solidFill>
                  <a:srgbClr val="00B050"/>
                </a:solidFill>
              </a:rPr>
              <a:t>cytosolic</a:t>
            </a:r>
            <a:r>
              <a:rPr lang="en-US" sz="1900" dirty="0"/>
              <a:t> enzymes that </a:t>
            </a:r>
            <a:r>
              <a:rPr lang="en-US" sz="1900" dirty="0">
                <a:solidFill>
                  <a:srgbClr val="FF0000"/>
                </a:solidFill>
              </a:rPr>
              <a:t>oxidize sugars </a:t>
            </a:r>
            <a:r>
              <a:rPr lang="en-US" sz="1900" dirty="0" smtClean="0">
                <a:solidFill>
                  <a:srgbClr val="FF0000"/>
                </a:solidFill>
              </a:rPr>
              <a:t>to organic </a:t>
            </a:r>
            <a:r>
              <a:rPr lang="en-US" sz="1900" dirty="0">
                <a:solidFill>
                  <a:srgbClr val="FF0000"/>
                </a:solidFill>
              </a:rPr>
              <a:t>acids</a:t>
            </a:r>
            <a:r>
              <a:rPr lang="en-US" sz="1900" dirty="0"/>
              <a:t>. In the </a:t>
            </a:r>
            <a:r>
              <a:rPr lang="en-US" sz="1900" dirty="0" smtClean="0"/>
              <a:t>reaction </a:t>
            </a:r>
            <a:r>
              <a:rPr lang="en-US" sz="1900" dirty="0"/>
              <a:t>above, </a:t>
            </a:r>
            <a:r>
              <a:rPr lang="en-US" sz="1900" u="sng" dirty="0"/>
              <a:t>one sucrose </a:t>
            </a:r>
            <a:r>
              <a:rPr lang="en-US" sz="1900" dirty="0"/>
              <a:t>molecule </a:t>
            </a:r>
            <a:r>
              <a:rPr lang="en-US" sz="1900" dirty="0" smtClean="0"/>
              <a:t>is broken </a:t>
            </a:r>
            <a:r>
              <a:rPr lang="en-US" sz="1900" dirty="0"/>
              <a:t>into </a:t>
            </a:r>
            <a:r>
              <a:rPr lang="en-US" sz="1900" u="sng" dirty="0"/>
              <a:t>two hexoses</a:t>
            </a:r>
            <a:r>
              <a:rPr lang="en-US" sz="1900" dirty="0"/>
              <a:t>, which are then converted by </a:t>
            </a:r>
            <a:r>
              <a:rPr lang="en-US" sz="1900" dirty="0" smtClean="0"/>
              <a:t>glycolysis to </a:t>
            </a:r>
            <a:r>
              <a:rPr lang="en-US" sz="1900" u="sng" dirty="0"/>
              <a:t>four molecules of the three‐carbon (C3) </a:t>
            </a:r>
            <a:r>
              <a:rPr lang="en-US" sz="1900" u="sng" dirty="0" smtClean="0"/>
              <a:t>compound pyruvate</a:t>
            </a:r>
            <a:r>
              <a:rPr lang="en-US" sz="1900" dirty="0"/>
              <a:t>. </a:t>
            </a:r>
            <a:endParaRPr lang="en-US" sz="1900" dirty="0" smtClean="0"/>
          </a:p>
          <a:p>
            <a:pPr algn="just"/>
            <a:r>
              <a:rPr lang="en-US" sz="1900" dirty="0" smtClean="0"/>
              <a:t>The reactions of the </a:t>
            </a:r>
            <a:r>
              <a:rPr lang="en-US" sz="1900" b="1" u="sng" dirty="0" smtClean="0"/>
              <a:t>citric acid </a:t>
            </a:r>
            <a:r>
              <a:rPr lang="en-US" sz="1900" dirty="0" smtClean="0"/>
              <a:t>cycle occur within the </a:t>
            </a:r>
            <a:r>
              <a:rPr lang="en-US" sz="1900" dirty="0" smtClean="0">
                <a:solidFill>
                  <a:srgbClr val="00B050"/>
                </a:solidFill>
              </a:rPr>
              <a:t>mitochondrial</a:t>
            </a:r>
            <a:r>
              <a:rPr lang="en-US" sz="1900" dirty="0" smtClean="0"/>
              <a:t> matrix </a:t>
            </a:r>
            <a:r>
              <a:rPr lang="en-US" sz="1900" dirty="0"/>
              <a:t>and can completely oxidize </a:t>
            </a:r>
            <a:r>
              <a:rPr lang="en-US" sz="1900" dirty="0">
                <a:solidFill>
                  <a:srgbClr val="FF0000"/>
                </a:solidFill>
              </a:rPr>
              <a:t>pyruvate to </a:t>
            </a:r>
            <a:r>
              <a:rPr lang="en-US" sz="1900" dirty="0" smtClean="0">
                <a:solidFill>
                  <a:srgbClr val="FF0000"/>
                </a:solidFill>
              </a:rPr>
              <a:t>CO2</a:t>
            </a:r>
            <a:r>
              <a:rPr lang="en-US" sz="1900" dirty="0" smtClean="0"/>
              <a:t>; The electrons </a:t>
            </a:r>
            <a:r>
              <a:rPr lang="en-US" sz="1900" dirty="0"/>
              <a:t>are transferred to NAD+ and another cofactor, </a:t>
            </a:r>
            <a:r>
              <a:rPr lang="en-US" sz="1900" dirty="0" smtClean="0"/>
              <a:t>FAD, </a:t>
            </a:r>
            <a:r>
              <a:rPr lang="en-US" sz="1900" dirty="0"/>
              <a:t>yielding NADH and FADH2. The citric acid </a:t>
            </a:r>
            <a:r>
              <a:rPr lang="en-US" sz="1900" dirty="0" smtClean="0"/>
              <a:t>cycle also </a:t>
            </a:r>
            <a:r>
              <a:rPr lang="en-US" sz="1900" dirty="0"/>
              <a:t>phosphorylates ADP </a:t>
            </a:r>
            <a:r>
              <a:rPr lang="en-US" sz="1900" dirty="0" smtClean="0"/>
              <a:t>directly.</a:t>
            </a:r>
          </a:p>
          <a:p>
            <a:pPr algn="just"/>
            <a:r>
              <a:rPr lang="en-US" sz="1900" dirty="0" smtClean="0"/>
              <a:t>Finally</a:t>
            </a:r>
            <a:r>
              <a:rPr lang="en-US" sz="1900" dirty="0"/>
              <a:t>, in the </a:t>
            </a:r>
            <a:r>
              <a:rPr lang="en-US" sz="1900" dirty="0">
                <a:solidFill>
                  <a:srgbClr val="00B050"/>
                </a:solidFill>
              </a:rPr>
              <a:t>inner mitochondrial membrane</a:t>
            </a:r>
            <a:r>
              <a:rPr lang="en-US" sz="1900" dirty="0"/>
              <a:t>, the </a:t>
            </a:r>
            <a:r>
              <a:rPr lang="en-US" sz="1900" dirty="0" smtClean="0">
                <a:solidFill>
                  <a:srgbClr val="FF0000"/>
                </a:solidFill>
              </a:rPr>
              <a:t>reduced cofactors </a:t>
            </a:r>
            <a:r>
              <a:rPr lang="en-US" sz="1900" dirty="0"/>
              <a:t>generated during glycolysis and the citric acid </a:t>
            </a:r>
            <a:r>
              <a:rPr lang="en-US" sz="1900" dirty="0" smtClean="0"/>
              <a:t>cycle </a:t>
            </a:r>
            <a:r>
              <a:rPr lang="en-US" sz="1900" dirty="0" smtClean="0">
                <a:solidFill>
                  <a:srgbClr val="FF0000"/>
                </a:solidFill>
              </a:rPr>
              <a:t>are </a:t>
            </a:r>
            <a:r>
              <a:rPr lang="en-US" sz="1900" dirty="0">
                <a:solidFill>
                  <a:srgbClr val="FF0000"/>
                </a:solidFill>
              </a:rPr>
              <a:t>oxidized </a:t>
            </a:r>
            <a:r>
              <a:rPr lang="en-US" sz="1900" dirty="0"/>
              <a:t>by a set of </a:t>
            </a:r>
            <a:r>
              <a:rPr lang="en-US" sz="1900" b="1" u="sng" dirty="0"/>
              <a:t>electron transfer proteins </a:t>
            </a:r>
            <a:r>
              <a:rPr lang="en-US" sz="1900" dirty="0"/>
              <a:t>that </a:t>
            </a:r>
            <a:r>
              <a:rPr lang="en-US" sz="1900" dirty="0" smtClean="0"/>
              <a:t>ultimately donate </a:t>
            </a:r>
            <a:r>
              <a:rPr lang="en-US" sz="1900" dirty="0"/>
              <a:t>the electrons to O2, </a:t>
            </a:r>
            <a:r>
              <a:rPr lang="en-US" sz="1900" dirty="0">
                <a:solidFill>
                  <a:srgbClr val="FF0000"/>
                </a:solidFill>
              </a:rPr>
              <a:t>producing H2O</a:t>
            </a:r>
            <a:r>
              <a:rPr lang="en-US" sz="1900" dirty="0"/>
              <a:t>. The </a:t>
            </a:r>
            <a:r>
              <a:rPr lang="en-US" sz="1900" dirty="0" smtClean="0"/>
              <a:t>energy </a:t>
            </a:r>
            <a:r>
              <a:rPr lang="en-US" sz="1900" dirty="0"/>
              <a:t>stored in </a:t>
            </a:r>
            <a:r>
              <a:rPr lang="en-US" sz="1900" dirty="0" smtClean="0"/>
              <a:t>this electrochemical </a:t>
            </a:r>
            <a:r>
              <a:rPr lang="en-US" sz="1900" dirty="0"/>
              <a:t>gradient subsequently drives the </a:t>
            </a:r>
            <a:r>
              <a:rPr lang="en-US" sz="1900" dirty="0" smtClean="0"/>
              <a:t>conversion of </a:t>
            </a:r>
            <a:r>
              <a:rPr lang="en-US" sz="1900" dirty="0"/>
              <a:t>ADP and Pi to ATP by a process known as </a:t>
            </a:r>
            <a:r>
              <a:rPr lang="en-US" sz="1900" i="1" dirty="0"/>
              <a:t>oxidative </a:t>
            </a:r>
            <a:r>
              <a:rPr lang="en-US" sz="1900" i="1" dirty="0" smtClean="0"/>
              <a:t>phosphorylation</a:t>
            </a:r>
            <a:r>
              <a:rPr lang="en-US" sz="1900" dirty="0" smtClean="0"/>
              <a:t>. </a:t>
            </a:r>
          </a:p>
          <a:p>
            <a:pPr algn="just"/>
            <a:r>
              <a:rPr lang="en-US" sz="1900" dirty="0" smtClean="0"/>
              <a:t>Not </a:t>
            </a:r>
            <a:r>
              <a:rPr lang="en-US" sz="1900" dirty="0"/>
              <a:t>every molecule </a:t>
            </a:r>
            <a:r>
              <a:rPr lang="en-US" sz="1900" dirty="0" smtClean="0"/>
              <a:t>of sucrose </a:t>
            </a:r>
            <a:r>
              <a:rPr lang="en-US" sz="1900" dirty="0"/>
              <a:t>or C6 unit of starch metabolized via glycolysis and </a:t>
            </a:r>
            <a:r>
              <a:rPr lang="en-US" sz="1900" dirty="0" smtClean="0"/>
              <a:t>the citric </a:t>
            </a:r>
            <a:r>
              <a:rPr lang="en-US" sz="1900" dirty="0"/>
              <a:t>acid cycle, however, is completely oxidized in this </a:t>
            </a:r>
            <a:r>
              <a:rPr lang="en-US" sz="1900" dirty="0" smtClean="0"/>
              <a:t>manner; many </a:t>
            </a:r>
            <a:r>
              <a:rPr lang="en-US" sz="1900" dirty="0"/>
              <a:t>intermediates from these two pathways are </a:t>
            </a:r>
            <a:r>
              <a:rPr lang="en-US" sz="1900" dirty="0" smtClean="0"/>
              <a:t>diverted along </a:t>
            </a:r>
            <a:r>
              <a:rPr lang="en-US" sz="1900" dirty="0"/>
              <a:t>the way to provide the primary carbon building </a:t>
            </a:r>
            <a:r>
              <a:rPr lang="en-US" sz="1900" dirty="0" smtClean="0"/>
              <a:t>blocks for </a:t>
            </a:r>
            <a:r>
              <a:rPr lang="en-US" sz="1900" dirty="0"/>
              <a:t>other important cellular compounds (Fig</a:t>
            </a:r>
            <a:r>
              <a:rPr lang="en-US" sz="1900" dirty="0" smtClean="0"/>
              <a:t>.).</a:t>
            </a:r>
            <a:endParaRPr lang="en-US" sz="19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2" y="2335050"/>
            <a:ext cx="304800" cy="3048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2" y="3146419"/>
            <a:ext cx="304800" cy="304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2" y="4116468"/>
            <a:ext cx="304800" cy="3048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2" y="53913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321972"/>
            <a:ext cx="10037115" cy="61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1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reactions of the lower half of glycolysis, </a:t>
            </a:r>
            <a:r>
              <a:rPr lang="en-US" dirty="0">
                <a:solidFill>
                  <a:srgbClr val="FF0000"/>
                </a:solidFill>
              </a:rPr>
              <a:t>triose </a:t>
            </a:r>
            <a:r>
              <a:rPr lang="en-US" dirty="0" smtClean="0">
                <a:solidFill>
                  <a:srgbClr val="FF0000"/>
                </a:solidFill>
              </a:rPr>
              <a:t>phosphate molecules </a:t>
            </a:r>
            <a:r>
              <a:rPr lang="en-US" dirty="0">
                <a:solidFill>
                  <a:srgbClr val="FF0000"/>
                </a:solidFill>
              </a:rPr>
              <a:t>are oxidized to form pyruvate</a:t>
            </a:r>
            <a:r>
              <a:rPr lang="en-US" dirty="0"/>
              <a:t> and energy </a:t>
            </a:r>
            <a:r>
              <a:rPr lang="en-US" dirty="0" smtClean="0"/>
              <a:t>is conserved </a:t>
            </a:r>
            <a:r>
              <a:rPr lang="en-US" dirty="0"/>
              <a:t>in high‐energy phosphate compounds that can </a:t>
            </a:r>
            <a:r>
              <a:rPr lang="en-US" dirty="0" smtClean="0"/>
              <a:t>be used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synthesize ATP from ADP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These high‐energy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compounds are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generated by two enzymes,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glyceraldehyde‐3‐ phosphate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dehydrogenase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which forms the mixed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acid anhydride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1,3‐bisphosphoglycerate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(Reaction 13.32),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enolase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which generates a phosphate ester linked to the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enol form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pyruvic acid, phospho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enol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pyruvate (Fig. 13.34;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see also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Section 13.9.3). 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/>
              <a:t>Because </a:t>
            </a:r>
            <a:r>
              <a:rPr lang="en-US" dirty="0"/>
              <a:t>the instability of the enol </a:t>
            </a:r>
            <a:r>
              <a:rPr lang="en-US" dirty="0" smtClean="0"/>
              <a:t>form of </a:t>
            </a:r>
            <a:r>
              <a:rPr lang="en-US" dirty="0"/>
              <a:t>pyruvate gives the phosphate ester a high negative </a:t>
            </a:r>
            <a:r>
              <a:rPr lang="en-US" dirty="0" smtClean="0"/>
              <a:t>free energy </a:t>
            </a:r>
            <a:r>
              <a:rPr lang="en-US" dirty="0"/>
              <a:t>of hydrolysis, the phosphate group can be </a:t>
            </a:r>
            <a:r>
              <a:rPr lang="en-US" dirty="0" smtClean="0"/>
              <a:t>transferred to </a:t>
            </a:r>
            <a:r>
              <a:rPr lang="en-US" dirty="0"/>
              <a:t>ADP, yielding ATP.</a:t>
            </a:r>
          </a:p>
        </p:txBody>
      </p:sp>
    </p:spTree>
    <p:extLst>
      <p:ext uri="{BB962C8B-B14F-4D97-AF65-F5344CB8AC3E}">
        <p14:creationId xmlns:p14="http://schemas.microsoft.com/office/powerpoint/2010/main" val="254701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3" name="Picture 3" descr="600px-Glycoly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00064"/>
            <a:ext cx="828675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640169" y="2086377"/>
            <a:ext cx="1159099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0222" y="2099256"/>
            <a:ext cx="1159099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54296" y="2786228"/>
            <a:ext cx="1159099" cy="128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26868" y="4795563"/>
            <a:ext cx="1159099" cy="128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5546" y="6286501"/>
            <a:ext cx="1159099" cy="128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93034" y="1294228"/>
            <a:ext cx="347135" cy="295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801651" y="5484056"/>
            <a:ext cx="347135" cy="295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117483" y="5383238"/>
            <a:ext cx="759655" cy="396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×2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557576"/>
            <a:ext cx="10777973" cy="58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Glycolysis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8534400" cy="495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Occurs in all living organisms</a:t>
            </a:r>
          </a:p>
          <a:p>
            <a:pPr eaLnBrk="1" hangingPunct="1"/>
            <a:r>
              <a:rPr lang="en-US" altLang="en-US" dirty="0" smtClean="0"/>
              <a:t>Only stage which can occur without oxygen</a:t>
            </a:r>
          </a:p>
          <a:p>
            <a:pPr eaLnBrk="1" hangingPunct="1"/>
            <a:r>
              <a:rPr lang="en-US" altLang="en-US" dirty="0" smtClean="0"/>
              <a:t>Oldest stage of respiration</a:t>
            </a:r>
          </a:p>
          <a:p>
            <a:pPr lvl="1" eaLnBrk="1" hangingPunct="1"/>
            <a:r>
              <a:rPr lang="en-US" altLang="en-US" dirty="0" smtClean="0"/>
              <a:t>operated for billions of years in anaerobic organisms</a:t>
            </a:r>
          </a:p>
          <a:p>
            <a:pPr eaLnBrk="1" hangingPunct="1"/>
            <a:r>
              <a:rPr lang="en-US" altLang="en-US" dirty="0" smtClean="0"/>
              <a:t>Converts glucose to 2 pyruvates in cytosol</a:t>
            </a:r>
          </a:p>
          <a:p>
            <a:pPr lvl="1" eaLnBrk="1" hangingPunct="1"/>
            <a:r>
              <a:rPr lang="en-US" altLang="en-US" dirty="0" smtClean="0"/>
              <a:t>with O</a:t>
            </a:r>
            <a:r>
              <a:rPr lang="en-US" altLang="en-US" sz="2400" baseline="-25000" dirty="0"/>
              <a:t>2</a:t>
            </a:r>
            <a:r>
              <a:rPr lang="en-US" altLang="en-US" dirty="0" smtClean="0"/>
              <a:t> goes on to TCA cycle</a:t>
            </a:r>
          </a:p>
          <a:p>
            <a:pPr lvl="1" eaLnBrk="1" hangingPunct="1"/>
            <a:r>
              <a:rPr lang="en-US" altLang="en-US" dirty="0" smtClean="0"/>
              <a:t>without O</a:t>
            </a:r>
            <a:r>
              <a:rPr lang="en-US" altLang="en-US" sz="2400" baseline="-25000" dirty="0"/>
              <a:t>2  </a:t>
            </a:r>
            <a:r>
              <a:rPr lang="en-US" altLang="en-US" dirty="0" smtClean="0"/>
              <a:t>pyruvate is converted to lactate or ethanol (fermentation)</a:t>
            </a:r>
          </a:p>
        </p:txBody>
      </p:sp>
    </p:spTree>
    <p:extLst>
      <p:ext uri="{BB962C8B-B14F-4D97-AF65-F5344CB8AC3E}">
        <p14:creationId xmlns:p14="http://schemas.microsoft.com/office/powerpoint/2010/main" val="4032580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9181" y="12462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hlink"/>
                </a:solidFill>
              </a:rPr>
              <a:t>Glycolysis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786314" y="1876426"/>
            <a:ext cx="273843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Glucose (6C)</a:t>
            </a:r>
          </a:p>
          <a:p>
            <a:endParaRPr lang="en-US" altLang="en-US"/>
          </a:p>
          <a:p>
            <a:r>
              <a:rPr lang="en-US" altLang="en-US"/>
              <a:t>2 Pyruvate 3C)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867400" y="2514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810250" y="37861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5791200" y="4495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572000" y="4419600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791200" y="4419600"/>
            <a:ext cx="1447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164347" y="5447945"/>
            <a:ext cx="3544241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/>
              <a:t>Ethanol			Lactate</a:t>
            </a:r>
          </a:p>
          <a:p>
            <a:r>
              <a:rPr lang="en-US" altLang="en-US" sz="2800" dirty="0"/>
              <a:t>		TCA Cycle</a:t>
            </a:r>
          </a:p>
        </p:txBody>
      </p:sp>
      <p:sp>
        <p:nvSpPr>
          <p:cNvPr id="24586" name="Arc 10"/>
          <p:cNvSpPr>
            <a:spLocks/>
          </p:cNvSpPr>
          <p:nvPr/>
        </p:nvSpPr>
        <p:spPr bwMode="auto">
          <a:xfrm>
            <a:off x="4497388" y="4648200"/>
            <a:ext cx="685800" cy="2286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719513" y="4405314"/>
            <a:ext cx="889668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CO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776914" y="4862514"/>
            <a:ext cx="84638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+O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725988" y="4421188"/>
            <a:ext cx="30845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-O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		-O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4648200" y="1295400"/>
            <a:ext cx="2362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4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Citric acid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3547"/>
            <a:ext cx="11029615" cy="4677504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Known by several names, including the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tricarboxylic </a:t>
            </a:r>
            <a:r>
              <a:rPr lang="en-US" sz="20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acid cycle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Krebs cycle </a:t>
            </a:r>
            <a:r>
              <a:rPr lang="en-US" sz="2000" dirty="0"/>
              <a:t>(after its discoverer, Hans Krebs), </a:t>
            </a:r>
            <a:r>
              <a:rPr lang="en-US" sz="2000" dirty="0" smtClean="0"/>
              <a:t>the citric </a:t>
            </a:r>
            <a:r>
              <a:rPr lang="en-US" sz="2000" dirty="0"/>
              <a:t>acid cycle oxidizes </a:t>
            </a:r>
            <a:r>
              <a:rPr lang="en-US" sz="2000" dirty="0">
                <a:solidFill>
                  <a:srgbClr val="FF0000"/>
                </a:solidFill>
              </a:rPr>
              <a:t>organic acids </a:t>
            </a:r>
            <a:r>
              <a:rPr lang="en-US" sz="2000" dirty="0"/>
              <a:t>to produce </a:t>
            </a:r>
            <a:r>
              <a:rPr lang="en-US" sz="2000" dirty="0">
                <a:solidFill>
                  <a:srgbClr val="FF0000"/>
                </a:solidFill>
              </a:rPr>
              <a:t>CO2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transfers </a:t>
            </a:r>
            <a:r>
              <a:rPr lang="en-US" sz="2000" dirty="0">
                <a:solidFill>
                  <a:srgbClr val="FF0000"/>
                </a:solidFill>
              </a:rPr>
              <a:t>the resulting electrons </a:t>
            </a:r>
            <a:r>
              <a:rPr lang="en-US" sz="2000" dirty="0"/>
              <a:t>to reduce the redox </a:t>
            </a:r>
            <a:r>
              <a:rPr lang="en-US" sz="2000" dirty="0" smtClean="0"/>
              <a:t>cofactors NAD</a:t>
            </a:r>
            <a:r>
              <a:rPr lang="en-US" sz="2000" dirty="0"/>
              <a:t>+ and FAD, forming </a:t>
            </a:r>
            <a:r>
              <a:rPr lang="en-US" sz="2000" dirty="0">
                <a:solidFill>
                  <a:srgbClr val="FF0000"/>
                </a:solidFill>
              </a:rPr>
              <a:t>NADH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FADH2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smtClean="0"/>
              <a:t>Cytosolic </a:t>
            </a:r>
            <a:r>
              <a:rPr lang="en-US" sz="2000" dirty="0"/>
              <a:t>reactions </a:t>
            </a:r>
            <a:r>
              <a:rPr lang="en-US" sz="2000" dirty="0" smtClean="0"/>
              <a:t>generate products </a:t>
            </a:r>
            <a:r>
              <a:rPr lang="en-US" sz="2000" dirty="0"/>
              <a:t>that are transported into </a:t>
            </a:r>
            <a:r>
              <a:rPr lang="en-US" sz="2000" dirty="0" smtClean="0"/>
              <a:t>the mitochondria </a:t>
            </a:r>
            <a:r>
              <a:rPr lang="en-US" sz="2000" dirty="0"/>
              <a:t>to feed the citric acid </a:t>
            </a:r>
            <a:r>
              <a:rPr lang="en-US" sz="2000" dirty="0" smtClean="0"/>
              <a:t>cycle</a:t>
            </a:r>
          </a:p>
          <a:p>
            <a:pPr algn="just"/>
            <a:r>
              <a:rPr lang="en-US" sz="2000" dirty="0" smtClean="0"/>
              <a:t>Pyruvate </a:t>
            </a:r>
            <a:r>
              <a:rPr lang="en-US" sz="2000" dirty="0"/>
              <a:t>is transported directly </a:t>
            </a:r>
            <a:r>
              <a:rPr lang="en-US" sz="2000" dirty="0" smtClean="0"/>
              <a:t>into the </a:t>
            </a:r>
            <a:r>
              <a:rPr lang="en-US" sz="2000" dirty="0"/>
              <a:t>mitochondrion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OAA </a:t>
            </a:r>
            <a:r>
              <a:rPr lang="en-US" sz="2000" dirty="0"/>
              <a:t>is either transported directly </a:t>
            </a:r>
            <a:r>
              <a:rPr lang="en-US" sz="2000" dirty="0" smtClean="0"/>
              <a:t>into the </a:t>
            </a:r>
            <a:r>
              <a:rPr lang="en-US" sz="2000" dirty="0"/>
              <a:t>mitochondrion or first reduced to malate by </a:t>
            </a:r>
            <a:r>
              <a:rPr lang="en-US" sz="2000" dirty="0" smtClean="0"/>
              <a:t>cytosolic malate </a:t>
            </a:r>
            <a:r>
              <a:rPr lang="en-US" sz="2000" dirty="0"/>
              <a:t>dehydrogenase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mitochondrial inner membrane contains </a:t>
            </a:r>
            <a:r>
              <a:rPr lang="en-US" sz="2000" dirty="0" smtClean="0"/>
              <a:t>separate carriers </a:t>
            </a:r>
            <a:r>
              <a:rPr lang="en-US" sz="2000" dirty="0"/>
              <a:t>by which malate and pyruvate are taken into </a:t>
            </a:r>
            <a:r>
              <a:rPr lang="en-US" sz="2000" dirty="0" smtClean="0"/>
              <a:t>the mitochondrial matrix.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6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:\Images\Chap14\fig14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512764"/>
            <a:ext cx="5703887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828800" y="1828800"/>
            <a:ext cx="1143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TCA cycle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869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2446" y="1594768"/>
            <a:ext cx="5786438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/>
              <a:t>Type of </a:t>
            </a:r>
            <a:r>
              <a:rPr lang="en-US" altLang="zh-TW" sz="4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18" charset="-120"/>
              </a:rPr>
              <a:t>Respiration</a:t>
            </a:r>
          </a:p>
          <a:p>
            <a:pPr>
              <a:defRPr/>
            </a:pPr>
            <a:endParaRPr lang="en-US" altLang="zh-TW" sz="4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ea typeface="新細明體" pitchFamily="18" charset="-120"/>
            </a:endParaRPr>
          </a:p>
          <a:p>
            <a:pPr>
              <a:defRPr/>
            </a:pPr>
            <a:endParaRPr lang="en-US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ea typeface="新細明體" pitchFamily="18" charset="-120"/>
            </a:endParaRPr>
          </a:p>
          <a:p>
            <a:pPr>
              <a:defRPr/>
            </a:pP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</a:rPr>
              <a:t>Dark</a:t>
            </a:r>
            <a:r>
              <a:rPr lang="en-US" dirty="0"/>
              <a:t> respiration</a:t>
            </a:r>
          </a:p>
          <a:p>
            <a:pPr>
              <a:defRPr/>
            </a:pPr>
            <a:endParaRPr lang="en-US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ea typeface="新細明體" pitchFamily="18" charset="-120"/>
            </a:endParaRPr>
          </a:p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</a:rPr>
              <a:t>Photo</a:t>
            </a:r>
            <a:r>
              <a:rPr lang="en-US" dirty="0"/>
              <a:t> respiration</a:t>
            </a:r>
          </a:p>
        </p:txBody>
      </p:sp>
    </p:spTree>
    <p:extLst>
      <p:ext uri="{BB962C8B-B14F-4D97-AF65-F5344CB8AC3E}">
        <p14:creationId xmlns:p14="http://schemas.microsoft.com/office/powerpoint/2010/main" val="14123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1" name="Picture 3" descr="D:\Images\Chap14\fig14_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4" y="544514"/>
            <a:ext cx="6732587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865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5" y="0"/>
            <a:ext cx="10339754" cy="68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6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23" y="508973"/>
            <a:ext cx="11029616" cy="1013800"/>
          </a:xfrm>
        </p:spPr>
        <p:txBody>
          <a:bodyPr/>
          <a:lstStyle/>
          <a:p>
            <a:r>
              <a:rPr lang="en-US" b="1" dirty="0"/>
              <a:t>Plant </a:t>
            </a:r>
            <a:r>
              <a:rPr lang="en-US" b="1" dirty="0" smtClean="0"/>
              <a:t>mitochondrial electron </a:t>
            </a:r>
            <a:r>
              <a:rPr lang="en-US" b="1" dirty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0496"/>
            <a:ext cx="12093262" cy="4349093"/>
          </a:xfrm>
        </p:spPr>
        <p:txBody>
          <a:bodyPr>
            <a:noAutofit/>
          </a:bodyPr>
          <a:lstStyle/>
          <a:p>
            <a:pPr algn="just"/>
            <a:r>
              <a:rPr lang="en-US" sz="1750" dirty="0">
                <a:solidFill>
                  <a:schemeClr val="accent6">
                    <a:lumMod val="50000"/>
                  </a:schemeClr>
                </a:solidFill>
              </a:rPr>
              <a:t>The mitochondrial electron transport chain conserved </a:t>
            </a:r>
            <a:r>
              <a:rPr lang="en-US" sz="1750" dirty="0" smtClean="0">
                <a:solidFill>
                  <a:schemeClr val="accent6">
                    <a:lumMod val="50000"/>
                  </a:schemeClr>
                </a:solidFill>
              </a:rPr>
              <a:t>among eukaryotes </a:t>
            </a:r>
            <a:r>
              <a:rPr lang="en-US" sz="1750" dirty="0">
                <a:solidFill>
                  <a:schemeClr val="accent6">
                    <a:lumMod val="50000"/>
                  </a:schemeClr>
                </a:solidFill>
              </a:rPr>
              <a:t>consists of four membrane‐bound, </a:t>
            </a:r>
            <a:r>
              <a:rPr lang="en-US" sz="1750" dirty="0" smtClean="0">
                <a:solidFill>
                  <a:schemeClr val="accent6">
                    <a:lumMod val="50000"/>
                  </a:schemeClr>
                </a:solidFill>
              </a:rPr>
              <a:t>multiple subunit protein </a:t>
            </a:r>
            <a:r>
              <a:rPr lang="en-US" sz="1750" dirty="0">
                <a:solidFill>
                  <a:schemeClr val="accent6">
                    <a:lumMod val="50000"/>
                  </a:schemeClr>
                </a:solidFill>
              </a:rPr>
              <a:t>complexes, commonly referred to as </a:t>
            </a:r>
            <a:r>
              <a:rPr lang="en-US" sz="1750" dirty="0" smtClean="0">
                <a:solidFill>
                  <a:schemeClr val="accent6">
                    <a:lumMod val="50000"/>
                  </a:schemeClr>
                </a:solidFill>
              </a:rPr>
              <a:t>complexes I–IV </a:t>
            </a:r>
            <a:r>
              <a:rPr lang="en-US" sz="1750" dirty="0">
                <a:solidFill>
                  <a:schemeClr val="accent6">
                    <a:lumMod val="50000"/>
                  </a:schemeClr>
                </a:solidFill>
              </a:rPr>
              <a:t>(Fig. 14.12). </a:t>
            </a:r>
            <a:endParaRPr lang="en-US" sz="17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1750" dirty="0" smtClean="0">
                <a:solidFill>
                  <a:schemeClr val="accent6">
                    <a:lumMod val="75000"/>
                  </a:schemeClr>
                </a:solidFill>
              </a:rPr>
              <a:t>These </a:t>
            </a:r>
            <a:r>
              <a:rPr lang="en-US" sz="1750" dirty="0">
                <a:solidFill>
                  <a:schemeClr val="accent6">
                    <a:lumMod val="75000"/>
                  </a:schemeClr>
                </a:solidFill>
              </a:rPr>
              <a:t>protein complexes catalyze </a:t>
            </a:r>
            <a:r>
              <a:rPr lang="en-US" sz="1750" dirty="0" smtClean="0">
                <a:solidFill>
                  <a:schemeClr val="accent6">
                    <a:lumMod val="75000"/>
                  </a:schemeClr>
                </a:solidFill>
              </a:rPr>
              <a:t>the multistep </a:t>
            </a:r>
            <a:r>
              <a:rPr lang="en-US" sz="1750" dirty="0">
                <a:solidFill>
                  <a:schemeClr val="accent6">
                    <a:lumMod val="75000"/>
                  </a:schemeClr>
                </a:solidFill>
              </a:rPr>
              <a:t>transfer of electrons from NADH and FADH2 </a:t>
            </a:r>
            <a:r>
              <a:rPr lang="en-US" sz="1750" dirty="0" smtClean="0">
                <a:solidFill>
                  <a:schemeClr val="accent6">
                    <a:lumMod val="75000"/>
                  </a:schemeClr>
                </a:solidFill>
              </a:rPr>
              <a:t>to O2</a:t>
            </a:r>
            <a:r>
              <a:rPr lang="en-US" sz="1750" dirty="0">
                <a:solidFill>
                  <a:schemeClr val="accent6">
                    <a:lumMod val="75000"/>
                  </a:schemeClr>
                </a:solidFill>
              </a:rPr>
              <a:t>, forming H2O and translocating protons from the </a:t>
            </a:r>
            <a:r>
              <a:rPr lang="en-US" sz="1750" dirty="0" smtClean="0">
                <a:solidFill>
                  <a:schemeClr val="accent6">
                    <a:lumMod val="75000"/>
                  </a:schemeClr>
                </a:solidFill>
              </a:rPr>
              <a:t>matrix to </a:t>
            </a:r>
            <a:r>
              <a:rPr lang="en-US" sz="1750" dirty="0">
                <a:solidFill>
                  <a:schemeClr val="accent6">
                    <a:lumMod val="75000"/>
                  </a:schemeClr>
                </a:solidFill>
              </a:rPr>
              <a:t>the intermembrane space</a:t>
            </a:r>
            <a:r>
              <a:rPr lang="en-US" sz="175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sz="1750" dirty="0" smtClean="0"/>
              <a:t> </a:t>
            </a:r>
            <a:r>
              <a:rPr lang="en-US" sz="17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 this way, an </a:t>
            </a:r>
            <a:r>
              <a:rPr lang="en-US" sz="175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endergonic </a:t>
            </a:r>
            <a:r>
              <a:rPr lang="en-US" sz="175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(energy‐consuming</a:t>
            </a:r>
            <a:r>
              <a:rPr lang="en-US" sz="17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reaction—proton pumping—is </a:t>
            </a:r>
            <a:r>
              <a:rPr lang="en-US" sz="175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driven by </a:t>
            </a:r>
            <a:r>
              <a:rPr lang="en-US" sz="17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175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exergonic </a:t>
            </a:r>
            <a:r>
              <a:rPr lang="en-US" sz="17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(energy‐releasing) transfer of electrons </a:t>
            </a:r>
            <a:r>
              <a:rPr lang="en-US" sz="175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from strong </a:t>
            </a:r>
            <a:r>
              <a:rPr lang="en-US" sz="17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reducing agents to a strong oxidant. </a:t>
            </a:r>
            <a:endParaRPr lang="en-US" sz="175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75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750" dirty="0">
                <a:solidFill>
                  <a:schemeClr val="accent5">
                    <a:lumMod val="75000"/>
                  </a:schemeClr>
                </a:solidFill>
              </a:rPr>
              <a:t>reduction </a:t>
            </a:r>
            <a:r>
              <a:rPr lang="en-US" sz="1750" dirty="0" smtClean="0">
                <a:solidFill>
                  <a:schemeClr val="accent5">
                    <a:lumMod val="75000"/>
                  </a:schemeClr>
                </a:solidFill>
              </a:rPr>
              <a:t>of ½ O2 </a:t>
            </a:r>
            <a:r>
              <a:rPr lang="en-US" sz="1750" dirty="0">
                <a:solidFill>
                  <a:schemeClr val="accent5">
                    <a:lumMod val="75000"/>
                  </a:schemeClr>
                </a:solidFill>
              </a:rPr>
              <a:t>by two electrons from NADH involves a </a:t>
            </a:r>
            <a:r>
              <a:rPr lang="en-US" sz="1750" dirty="0" smtClean="0">
                <a:solidFill>
                  <a:schemeClr val="accent5">
                    <a:lumMod val="75000"/>
                  </a:schemeClr>
                </a:solidFill>
              </a:rPr>
              <a:t>reduction potential </a:t>
            </a:r>
            <a:r>
              <a:rPr lang="en-US" sz="1750" dirty="0">
                <a:solidFill>
                  <a:schemeClr val="accent5">
                    <a:lumMod val="75000"/>
                  </a:schemeClr>
                </a:solidFill>
              </a:rPr>
              <a:t>difference (Δ</a:t>
            </a:r>
            <a:r>
              <a:rPr lang="en-US" sz="1750" i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1750" dirty="0">
                <a:solidFill>
                  <a:schemeClr val="accent5">
                    <a:lumMod val="75000"/>
                  </a:schemeClr>
                </a:solidFill>
              </a:rPr>
              <a:t>°′) of 1.14 V (Fig</a:t>
            </a:r>
            <a:r>
              <a:rPr lang="en-US" sz="1750" dirty="0" smtClean="0">
                <a:solidFill>
                  <a:schemeClr val="accent5">
                    <a:lumMod val="75000"/>
                  </a:schemeClr>
                </a:solidFill>
              </a:rPr>
              <a:t>.). </a:t>
            </a:r>
          </a:p>
          <a:p>
            <a:pPr algn="just"/>
            <a:r>
              <a:rPr lang="en-US" sz="1750" dirty="0" smtClean="0">
                <a:solidFill>
                  <a:schemeClr val="accent5">
                    <a:lumMod val="50000"/>
                  </a:schemeClr>
                </a:solidFill>
              </a:rPr>
              <a:t>This translates to </a:t>
            </a:r>
            <a:r>
              <a:rPr lang="en-US" sz="1750" dirty="0">
                <a:solidFill>
                  <a:schemeClr val="accent5">
                    <a:lumMod val="50000"/>
                  </a:schemeClr>
                </a:solidFill>
              </a:rPr>
              <a:t>219.2 kJ of free energy released for every mole </a:t>
            </a:r>
            <a:r>
              <a:rPr lang="en-US" sz="1750" dirty="0" smtClean="0">
                <a:solidFill>
                  <a:schemeClr val="accent5">
                    <a:lumMod val="50000"/>
                  </a:schemeClr>
                </a:solidFill>
              </a:rPr>
              <a:t>of NADH </a:t>
            </a:r>
            <a:r>
              <a:rPr lang="en-US" sz="1750" dirty="0">
                <a:solidFill>
                  <a:schemeClr val="accent5">
                    <a:lumMod val="50000"/>
                  </a:schemeClr>
                </a:solidFill>
              </a:rPr>
              <a:t>oxidized. </a:t>
            </a:r>
            <a:endParaRPr lang="en-US" sz="175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sz="1750" dirty="0" smtClean="0">
                <a:solidFill>
                  <a:schemeClr val="accent5"/>
                </a:solidFill>
              </a:rPr>
              <a:t>If </a:t>
            </a:r>
            <a:r>
              <a:rPr lang="en-US" sz="1750" dirty="0">
                <a:solidFill>
                  <a:schemeClr val="accent5"/>
                </a:solidFill>
              </a:rPr>
              <a:t>NADH or FADH2 reduced O2 directly, </a:t>
            </a:r>
            <a:r>
              <a:rPr lang="en-US" sz="1750" dirty="0" smtClean="0">
                <a:solidFill>
                  <a:schemeClr val="accent5"/>
                </a:solidFill>
              </a:rPr>
              <a:t>the heat </a:t>
            </a:r>
            <a:r>
              <a:rPr lang="en-US" sz="1750" dirty="0">
                <a:solidFill>
                  <a:schemeClr val="accent5"/>
                </a:solidFill>
              </a:rPr>
              <a:t>released would not be biologically useful. </a:t>
            </a:r>
            <a:endParaRPr lang="en-US" sz="1750" dirty="0" smtClean="0">
              <a:solidFill>
                <a:schemeClr val="accent5"/>
              </a:solidFill>
            </a:endParaRPr>
          </a:p>
          <a:p>
            <a:pPr algn="just"/>
            <a:r>
              <a:rPr lang="en-US" sz="1750" dirty="0" smtClean="0">
                <a:solidFill>
                  <a:schemeClr val="accent6"/>
                </a:solidFill>
              </a:rPr>
              <a:t>The electron transport </a:t>
            </a:r>
            <a:r>
              <a:rPr lang="en-US" sz="1750" dirty="0">
                <a:solidFill>
                  <a:schemeClr val="accent6"/>
                </a:solidFill>
              </a:rPr>
              <a:t>chain facilitates several modestly exergonic </a:t>
            </a:r>
            <a:r>
              <a:rPr lang="en-US" sz="1750" dirty="0" smtClean="0">
                <a:solidFill>
                  <a:schemeClr val="accent6"/>
                </a:solidFill>
              </a:rPr>
              <a:t>redox reactions</a:t>
            </a:r>
            <a:r>
              <a:rPr lang="en-US" sz="1750" dirty="0">
                <a:solidFill>
                  <a:schemeClr val="accent6"/>
                </a:solidFill>
              </a:rPr>
              <a:t>, rather than a single explosive one, and </a:t>
            </a:r>
            <a:r>
              <a:rPr lang="en-US" sz="1750" dirty="0" smtClean="0">
                <a:solidFill>
                  <a:schemeClr val="accent6"/>
                </a:solidFill>
              </a:rPr>
              <a:t>conserves energy </a:t>
            </a:r>
            <a:r>
              <a:rPr lang="en-US" sz="1750" dirty="0">
                <a:solidFill>
                  <a:schemeClr val="accent6"/>
                </a:solidFill>
              </a:rPr>
              <a:t>through proton translocation</a:t>
            </a:r>
            <a:r>
              <a:rPr lang="en-US" sz="1750" dirty="0" smtClean="0">
                <a:solidFill>
                  <a:schemeClr val="accent6"/>
                </a:solidFill>
              </a:rPr>
              <a:t>.</a:t>
            </a:r>
          </a:p>
          <a:p>
            <a:pPr algn="just"/>
            <a:endParaRPr lang="en-US" sz="17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3" y="160078"/>
            <a:ext cx="9949692" cy="65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2" y="2086378"/>
            <a:ext cx="4785006" cy="4301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200" i="1" dirty="0"/>
              <a:t>General mechanism of oxidative phosphorylation in mitochondria. Electrons released during the oxidative steps of </a:t>
            </a:r>
            <a:r>
              <a:rPr lang="en-US" sz="1200" i="1" dirty="0" smtClean="0"/>
              <a:t>glycolysis and </a:t>
            </a:r>
            <a:r>
              <a:rPr lang="en-US" sz="1200" i="1" dirty="0"/>
              <a:t>the citric acid cycle produce 20 molecules of NADH and 4 molecules of FADH2. These reduced coenzymes are subsequently oxidized </a:t>
            </a:r>
            <a:r>
              <a:rPr lang="en-US" sz="1200" i="1" dirty="0" err="1" smtClean="0"/>
              <a:t>bythe</a:t>
            </a:r>
            <a:r>
              <a:rPr lang="en-US" sz="1200" i="1" dirty="0" smtClean="0"/>
              <a:t> </a:t>
            </a:r>
            <a:r>
              <a:rPr lang="en-US" sz="1200" i="1" dirty="0"/>
              <a:t>mitochondrial electron transport chain. The free energy released during mitochondrial electron transfer is coupled to the translocation </a:t>
            </a:r>
            <a:r>
              <a:rPr lang="en-US" sz="1200" i="1" dirty="0" smtClean="0"/>
              <a:t>of protons </a:t>
            </a:r>
            <a:r>
              <a:rPr lang="en-US" sz="1200" i="1" dirty="0"/>
              <a:t>across the inner mitochondrial membrane (from the matrix into the intermembrane space), which generates a proton </a:t>
            </a:r>
            <a:r>
              <a:rPr lang="en-US" sz="1200" i="1" dirty="0" smtClean="0"/>
              <a:t>electrochemical gradient </a:t>
            </a:r>
            <a:r>
              <a:rPr lang="en-US" sz="1200" i="1" dirty="0"/>
              <a:t>(</a:t>
            </a:r>
            <a:r>
              <a:rPr lang="en-US" sz="1200" i="1" dirty="0" err="1"/>
              <a:t>ΔμH</a:t>
            </a:r>
            <a:r>
              <a:rPr lang="en-US" sz="1200" i="1" dirty="0"/>
              <a:t>+) across the inner membrane. As protons move back across the inner membrane through the </a:t>
            </a:r>
            <a:r>
              <a:rPr lang="en-US" sz="1200" i="1" dirty="0" err="1"/>
              <a:t>Fo</a:t>
            </a:r>
            <a:r>
              <a:rPr lang="en-US" sz="1200" i="1" dirty="0"/>
              <a:t> proton channel of the </a:t>
            </a:r>
            <a:r>
              <a:rPr lang="en-US" sz="1200" i="1" dirty="0" smtClean="0"/>
              <a:t>ATP synthase </a:t>
            </a:r>
            <a:r>
              <a:rPr lang="en-US" sz="1200" i="1" dirty="0"/>
              <a:t>complex, the free energy released is used by the complex’s F1 component to catalyze conversion of ADP and Pi to ATP in </a:t>
            </a:r>
            <a:r>
              <a:rPr lang="en-US" sz="1200" i="1" dirty="0" smtClean="0"/>
              <a:t>the mitochondrial </a:t>
            </a:r>
            <a:r>
              <a:rPr lang="en-US" sz="1200" i="1" dirty="0"/>
              <a:t>matrix. The efficiency of net H+ transfer and ATP synthesis can vary (n),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5" y="104058"/>
            <a:ext cx="6568227" cy="67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E9B03"/>
                </a:solidFill>
              </a:rPr>
              <a:t>Electron Transport System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00313" y="2257426"/>
            <a:ext cx="3390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NADH and FADH</a:t>
            </a:r>
            <a:r>
              <a:rPr lang="en-US" alt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038600" y="2819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038600" y="4267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414714" y="3095626"/>
            <a:ext cx="45685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DC0081"/>
                </a:solidFill>
              </a:rPr>
              <a:t>e</a:t>
            </a:r>
            <a:r>
              <a:rPr lang="en-US" altLang="en-US" baseline="30000">
                <a:solidFill>
                  <a:srgbClr val="DC0081"/>
                </a:solidFill>
              </a:rPr>
              <a:t>-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414714" y="4467226"/>
            <a:ext cx="45685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DC0081"/>
                </a:solidFill>
              </a:rPr>
              <a:t>e</a:t>
            </a:r>
            <a:r>
              <a:rPr lang="en-US" altLang="en-US" baseline="30000">
                <a:solidFill>
                  <a:srgbClr val="DC0081"/>
                </a:solidFill>
              </a:rPr>
              <a:t>-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09774" y="5367871"/>
            <a:ext cx="47593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DC0081"/>
                </a:solidFill>
              </a:rPr>
              <a:t>4e</a:t>
            </a:r>
            <a:r>
              <a:rPr lang="en-US" altLang="en-US" baseline="30000" dirty="0">
                <a:solidFill>
                  <a:srgbClr val="DC0081"/>
                </a:solidFill>
              </a:rPr>
              <a:t>-  </a:t>
            </a:r>
            <a:r>
              <a:rPr lang="en-US" altLang="en-US" dirty="0">
                <a:solidFill>
                  <a:srgbClr val="DC0081"/>
                </a:solidFill>
              </a:rPr>
              <a:t>+</a:t>
            </a:r>
            <a:r>
              <a:rPr lang="en-US" altLang="en-US" dirty="0"/>
              <a:t> 4H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DC0081"/>
                </a:solidFill>
              </a:rPr>
              <a:t>+ </a:t>
            </a:r>
            <a:r>
              <a:rPr lang="en-US" altLang="en-US" dirty="0">
                <a:solidFill>
                  <a:schemeClr val="accent1"/>
                </a:solidFill>
              </a:rPr>
              <a:t>O</a:t>
            </a:r>
            <a:r>
              <a:rPr lang="en-US" altLang="en-US" baseline="-25000" dirty="0">
                <a:solidFill>
                  <a:schemeClr val="accent1"/>
                </a:solidFill>
              </a:rPr>
              <a:t>2</a:t>
            </a:r>
            <a:r>
              <a:rPr lang="en-US" altLang="en-US" dirty="0">
                <a:solidFill>
                  <a:srgbClr val="DC0081"/>
                </a:solidFill>
              </a:rPr>
              <a:t>		</a:t>
            </a:r>
            <a:r>
              <a:rPr lang="en-US" altLang="en-US" dirty="0" smtClean="0">
                <a:solidFill>
                  <a:srgbClr val="DC0081"/>
                </a:solidFill>
              </a:rPr>
              <a:t>    </a:t>
            </a:r>
            <a:r>
              <a:rPr lang="en-US" altLang="en-US" dirty="0" smtClean="0">
                <a:solidFill>
                  <a:schemeClr val="tx2"/>
                </a:solidFill>
              </a:rPr>
              <a:t>2H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dirty="0" smtClean="0">
                <a:solidFill>
                  <a:schemeClr val="tx2"/>
                </a:solidFill>
              </a:rPr>
              <a:t>O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876800" y="5638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738314" y="6275389"/>
            <a:ext cx="61436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NADH + H</a:t>
            </a:r>
            <a:r>
              <a:rPr lang="en-US" altLang="en-US" sz="2400" baseline="30000"/>
              <a:t>+</a:t>
            </a:r>
            <a:r>
              <a:rPr lang="en-US" altLang="en-US" sz="2400"/>
              <a:t> + ½</a:t>
            </a:r>
            <a:r>
              <a:rPr lang="en-US" altLang="en-US" sz="2400">
                <a:solidFill>
                  <a:schemeClr val="accent1"/>
                </a:solidFill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O</a:t>
            </a:r>
            <a:r>
              <a:rPr lang="en-US" altLang="en-US" sz="2400" baseline="-25000">
                <a:solidFill>
                  <a:srgbClr val="FFC000"/>
                </a:solidFill>
              </a:rPr>
              <a:t>2</a:t>
            </a:r>
            <a:r>
              <a:rPr lang="en-US" altLang="en-US" sz="2400" baseline="-25000">
                <a:solidFill>
                  <a:schemeClr val="accent1"/>
                </a:solidFill>
              </a:rPr>
              <a:t> </a:t>
            </a:r>
            <a:r>
              <a:rPr lang="en-US" altLang="en-US" sz="2400"/>
              <a:t> </a:t>
            </a:r>
            <a:r>
              <a:rPr lang="en-US" altLang="en-US" sz="2400" baseline="30000"/>
              <a:t> </a:t>
            </a:r>
            <a:r>
              <a:rPr lang="en-US" altLang="en-US" sz="2400"/>
              <a:t>              NAD + </a:t>
            </a:r>
            <a:r>
              <a:rPr lang="en-US" altLang="en-US" sz="2400">
                <a:solidFill>
                  <a:schemeClr val="tx2"/>
                </a:solidFill>
              </a:rPr>
              <a:t>H</a:t>
            </a:r>
            <a:r>
              <a:rPr lang="en-US" altLang="en-US" sz="2400" baseline="-25000">
                <a:solidFill>
                  <a:schemeClr val="tx2"/>
                </a:solidFill>
              </a:rPr>
              <a:t>2</a:t>
            </a:r>
            <a:r>
              <a:rPr lang="en-US" altLang="en-US" sz="2400">
                <a:solidFill>
                  <a:schemeClr val="tx2"/>
                </a:solidFill>
              </a:rPr>
              <a:t>O</a:t>
            </a:r>
            <a:r>
              <a:rPr lang="en-US" altLang="en-US" sz="2400"/>
              <a:t> 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100513" y="3140075"/>
            <a:ext cx="5953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H</a:t>
            </a:r>
            <a:r>
              <a:rPr lang="en-US" altLang="en-US" sz="2800" baseline="30000"/>
              <a:t>+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176713" y="4511675"/>
            <a:ext cx="5953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H</a:t>
            </a:r>
            <a:r>
              <a:rPr lang="en-US" altLang="en-US" sz="2800" baseline="30000"/>
              <a:t>+</a:t>
            </a:r>
          </a:p>
        </p:txBody>
      </p:sp>
      <p:sp>
        <p:nvSpPr>
          <p:cNvPr id="29709" name="Arc 13"/>
          <p:cNvSpPr>
            <a:spLocks/>
          </p:cNvSpPr>
          <p:nvPr/>
        </p:nvSpPr>
        <p:spPr bwMode="auto">
          <a:xfrm rot="-1800000">
            <a:off x="4838700" y="4030663"/>
            <a:ext cx="2286000" cy="1047750"/>
          </a:xfrm>
          <a:custGeom>
            <a:avLst/>
            <a:gdLst>
              <a:gd name="T0" fmla="*/ 0 w 21615"/>
              <a:gd name="T1" fmla="*/ 0 h 21600"/>
              <a:gd name="T2" fmla="*/ 2147483647 w 21615"/>
              <a:gd name="T3" fmla="*/ 2147483647 h 21600"/>
              <a:gd name="T4" fmla="*/ 2147483647 w 21615"/>
              <a:gd name="T5" fmla="*/ 2147483647 h 21600"/>
              <a:gd name="T6" fmla="*/ 0 60000 65536"/>
              <a:gd name="T7" fmla="*/ 0 60000 65536"/>
              <a:gd name="T8" fmla="*/ 0 60000 65536"/>
              <a:gd name="T9" fmla="*/ 0 w 21615"/>
              <a:gd name="T10" fmla="*/ 0 h 21600"/>
              <a:gd name="T11" fmla="*/ 21615 w 216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5" h="21600" fill="none" extrusionOk="0">
                <a:moveTo>
                  <a:pt x="0" y="0"/>
                </a:moveTo>
                <a:cubicBezTo>
                  <a:pt x="5" y="0"/>
                  <a:pt x="10" y="-1"/>
                  <a:pt x="15" y="0"/>
                </a:cubicBezTo>
                <a:cubicBezTo>
                  <a:pt x="11944" y="0"/>
                  <a:pt x="21615" y="9670"/>
                  <a:pt x="21615" y="21600"/>
                </a:cubicBezTo>
              </a:path>
              <a:path w="21615" h="21600" stroke="0" extrusionOk="0">
                <a:moveTo>
                  <a:pt x="0" y="0"/>
                </a:moveTo>
                <a:cubicBezTo>
                  <a:pt x="5" y="0"/>
                  <a:pt x="10" y="-1"/>
                  <a:pt x="15" y="0"/>
                </a:cubicBezTo>
                <a:cubicBezTo>
                  <a:pt x="11944" y="0"/>
                  <a:pt x="21615" y="9670"/>
                  <a:pt x="21615" y="21600"/>
                </a:cubicBezTo>
                <a:lnTo>
                  <a:pt x="15" y="21600"/>
                </a:lnTo>
                <a:close/>
              </a:path>
            </a:pathLst>
          </a:custGeom>
          <a:noFill/>
          <a:ln w="12700" cap="rnd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0" name="Arc 14"/>
          <p:cNvSpPr>
            <a:spLocks/>
          </p:cNvSpPr>
          <p:nvPr/>
        </p:nvSpPr>
        <p:spPr bwMode="auto">
          <a:xfrm rot="10620000">
            <a:off x="4635501" y="3351213"/>
            <a:ext cx="2587625" cy="844550"/>
          </a:xfrm>
          <a:custGeom>
            <a:avLst/>
            <a:gdLst>
              <a:gd name="T0" fmla="*/ 0 w 21613"/>
              <a:gd name="T1" fmla="*/ 0 h 21600"/>
              <a:gd name="T2" fmla="*/ 2147483647 w 21613"/>
              <a:gd name="T3" fmla="*/ 2147483647 h 21600"/>
              <a:gd name="T4" fmla="*/ 2147483647 w 21613"/>
              <a:gd name="T5" fmla="*/ 2147483647 h 21600"/>
              <a:gd name="T6" fmla="*/ 0 60000 65536"/>
              <a:gd name="T7" fmla="*/ 0 60000 65536"/>
              <a:gd name="T8" fmla="*/ 0 60000 65536"/>
              <a:gd name="T9" fmla="*/ 0 w 21613"/>
              <a:gd name="T10" fmla="*/ 0 h 21600"/>
              <a:gd name="T11" fmla="*/ 21613 w 216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3" h="21600" fill="none" extrusionOk="0">
                <a:moveTo>
                  <a:pt x="0" y="0"/>
                </a:moveTo>
                <a:cubicBezTo>
                  <a:pt x="4" y="0"/>
                  <a:pt x="8" y="-1"/>
                  <a:pt x="13" y="0"/>
                </a:cubicBezTo>
                <a:cubicBezTo>
                  <a:pt x="11926" y="0"/>
                  <a:pt x="21590" y="9645"/>
                  <a:pt x="21612" y="21559"/>
                </a:cubicBezTo>
              </a:path>
              <a:path w="21613" h="21600" stroke="0" extrusionOk="0">
                <a:moveTo>
                  <a:pt x="0" y="0"/>
                </a:moveTo>
                <a:cubicBezTo>
                  <a:pt x="4" y="0"/>
                  <a:pt x="8" y="-1"/>
                  <a:pt x="13" y="0"/>
                </a:cubicBezTo>
                <a:cubicBezTo>
                  <a:pt x="11926" y="0"/>
                  <a:pt x="21590" y="9645"/>
                  <a:pt x="21612" y="21559"/>
                </a:cubicBezTo>
                <a:lnTo>
                  <a:pt x="13" y="21600"/>
                </a:lnTo>
                <a:close/>
              </a:path>
            </a:pathLst>
          </a:custGeom>
          <a:noFill/>
          <a:ln w="12700" cap="rnd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7300914" y="4010026"/>
            <a:ext cx="91153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29712" name="Line 9"/>
          <p:cNvSpPr>
            <a:spLocks noChangeShapeType="1"/>
          </p:cNvSpPr>
          <p:nvPr/>
        </p:nvSpPr>
        <p:spPr bwMode="auto">
          <a:xfrm>
            <a:off x="4524375" y="65008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03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3 Stages of Respiration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451" y="2111062"/>
            <a:ext cx="7772400" cy="4114800"/>
          </a:xfrm>
          <a:noFill/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Glycolysis</a:t>
            </a:r>
          </a:p>
          <a:p>
            <a:pPr lvl="1" eaLnBrk="1" hangingPunct="1"/>
            <a:r>
              <a:rPr lang="en-US" altLang="en-US" sz="2400" dirty="0"/>
              <a:t>cytoplasm</a:t>
            </a:r>
          </a:p>
          <a:p>
            <a:pPr lvl="1" eaLnBrk="1" hangingPunct="1"/>
            <a:r>
              <a:rPr lang="en-US" altLang="en-US" sz="2400" dirty="0"/>
              <a:t>with or without oxygen present</a:t>
            </a:r>
          </a:p>
          <a:p>
            <a:pPr lvl="1" eaLnBrk="1" hangingPunct="1"/>
            <a:r>
              <a:rPr lang="en-US" altLang="en-US" sz="2400" dirty="0"/>
              <a:t>breaks glucose (6C) into 2 pyruvates (3C)</a:t>
            </a:r>
          </a:p>
          <a:p>
            <a:r>
              <a:rPr lang="en-US" altLang="en-U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TCA Cycle</a:t>
            </a:r>
          </a:p>
          <a:p>
            <a:pPr lvl="1" eaLnBrk="1" hangingPunct="1"/>
            <a:r>
              <a:rPr lang="en-US" altLang="en-US" sz="2400" dirty="0"/>
              <a:t>mitochondrial matrix</a:t>
            </a:r>
          </a:p>
          <a:p>
            <a:pPr lvl="1" eaLnBrk="1" hangingPunct="1"/>
            <a:r>
              <a:rPr lang="en-US" altLang="en-US" sz="2400" dirty="0"/>
              <a:t>only if oxygen present</a:t>
            </a:r>
          </a:p>
          <a:p>
            <a:pPr lvl="1" eaLnBrk="1" hangingPunct="1"/>
            <a:r>
              <a:rPr lang="en-US" altLang="en-US" sz="2400" dirty="0"/>
              <a:t>converts pyruvate via acetyl CoA into CO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; generates NADH and FADH</a:t>
            </a:r>
            <a:r>
              <a:rPr lang="en-US" altLang="en-US" sz="2400" baseline="-25000" dirty="0"/>
              <a:t>2</a:t>
            </a:r>
          </a:p>
          <a:p>
            <a:r>
              <a:rPr lang="en-US" altLang="en-U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 Transport Chain</a:t>
            </a:r>
          </a:p>
          <a:p>
            <a:pPr lvl="1" eaLnBrk="1" hangingPunct="1"/>
            <a:r>
              <a:rPr lang="en-US" altLang="en-US" sz="2400" dirty="0"/>
              <a:t>mitochondrial membranes = cristae</a:t>
            </a:r>
          </a:p>
          <a:p>
            <a:pPr lvl="1" eaLnBrk="1" hangingPunct="1"/>
            <a:r>
              <a:rPr lang="en-US" altLang="en-US" sz="2400" dirty="0"/>
              <a:t>transfers electrons from NADH and FADH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to reduce 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to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 and generate ATP</a:t>
            </a:r>
          </a:p>
        </p:txBody>
      </p:sp>
    </p:spTree>
    <p:extLst>
      <p:ext uri="{BB962C8B-B14F-4D97-AF65-F5344CB8AC3E}">
        <p14:creationId xmlns:p14="http://schemas.microsoft.com/office/powerpoint/2010/main" val="767017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7" name="Content Placeholder 3" descr="psnres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1" y="857250"/>
            <a:ext cx="7358063" cy="5214938"/>
          </a:xfrm>
        </p:spPr>
      </p:pic>
    </p:spTree>
    <p:extLst>
      <p:ext uri="{BB962C8B-B14F-4D97-AF65-F5344CB8AC3E}">
        <p14:creationId xmlns:p14="http://schemas.microsoft.com/office/powerpoint/2010/main" val="7134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9" y="-21549"/>
            <a:ext cx="8474298" cy="67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8" y="1883386"/>
            <a:ext cx="381000" cy="381000"/>
          </a:xfrm>
        </p:spPr>
      </p:pic>
      <p:sp>
        <p:nvSpPr>
          <p:cNvPr id="3" name="Rectangle 2"/>
          <p:cNvSpPr/>
          <p:nvPr/>
        </p:nvSpPr>
        <p:spPr>
          <a:xfrm>
            <a:off x="1090540" y="1904042"/>
            <a:ext cx="10520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Aerobic respiration involves the controlled </a:t>
            </a:r>
            <a:r>
              <a:rPr lang="en-US" dirty="0" smtClean="0"/>
              <a:t>oxidation of </a:t>
            </a:r>
            <a:r>
              <a:rPr lang="en-US" dirty="0"/>
              <a:t>reduced organic compounds to CO2 and H2O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0539" y="2621270"/>
            <a:ext cx="948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Much of the free energy released during respiration is </a:t>
            </a:r>
            <a:r>
              <a:rPr lang="en-US" dirty="0" smtClean="0"/>
              <a:t>conserved in </a:t>
            </a:r>
            <a:r>
              <a:rPr lang="en-US" dirty="0"/>
              <a:t>the formation of ATP.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0539" y="3324231"/>
            <a:ext cx="10036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glycolysis, the first </a:t>
            </a:r>
            <a:r>
              <a:rPr lang="en-US" dirty="0" smtClean="0"/>
              <a:t>stage of </a:t>
            </a:r>
            <a:r>
              <a:rPr lang="en-US" dirty="0"/>
              <a:t>respiration, carbohydrates are oxidized to organic </a:t>
            </a:r>
            <a:r>
              <a:rPr lang="en-US" dirty="0" smtClean="0"/>
              <a:t>acids in </a:t>
            </a:r>
            <a:r>
              <a:rPr lang="en-US" dirty="0"/>
              <a:t>the cytosol.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0540" y="4109424"/>
            <a:ext cx="1052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organic acids produced during </a:t>
            </a:r>
            <a:r>
              <a:rPr lang="en-US" dirty="0" smtClean="0"/>
              <a:t>glycolysis are </a:t>
            </a:r>
            <a:r>
              <a:rPr lang="en-US" dirty="0"/>
              <a:t>completely oxidized to CO2 in the mitochondrial</a:t>
            </a:r>
          </a:p>
          <a:p>
            <a:r>
              <a:rPr lang="en-US" dirty="0"/>
              <a:t>matrix via the citric acid cycle.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39" y="4873854"/>
            <a:ext cx="10268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electrons released </a:t>
            </a:r>
            <a:r>
              <a:rPr lang="en-US" dirty="0" smtClean="0"/>
              <a:t>during the </a:t>
            </a:r>
            <a:r>
              <a:rPr lang="en-US" dirty="0"/>
              <a:t>operation of the citric acid cycle are </a:t>
            </a:r>
            <a:r>
              <a:rPr lang="en-US" dirty="0" smtClean="0"/>
              <a:t>transferred through </a:t>
            </a:r>
            <a:r>
              <a:rPr lang="en-US" dirty="0"/>
              <a:t>a series of multiprotein complexes located in </a:t>
            </a:r>
            <a:r>
              <a:rPr lang="en-US" dirty="0" smtClean="0"/>
              <a:t>the inner </a:t>
            </a:r>
            <a:r>
              <a:rPr lang="en-US" dirty="0"/>
              <a:t>mitochondrial membrane, ultimately reducing O2 to</a:t>
            </a:r>
          </a:p>
          <a:p>
            <a:r>
              <a:rPr lang="en-US" dirty="0"/>
              <a:t>H2O.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8" y="2605198"/>
            <a:ext cx="381000" cy="3810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8" y="3456897"/>
            <a:ext cx="381000" cy="3810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8" y="4221837"/>
            <a:ext cx="381000" cy="38100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1" y="4986778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79741"/>
            <a:ext cx="11029615" cy="3678303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en-US" dirty="0"/>
              <a:t>a process common to almost all </a:t>
            </a:r>
            <a:r>
              <a:rPr lang="en-US" dirty="0" smtClean="0"/>
              <a:t>eukaryotic organisms.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controlled </a:t>
            </a:r>
            <a:r>
              <a:rPr lang="en-US" dirty="0"/>
              <a:t>oxidation of </a:t>
            </a:r>
            <a:r>
              <a:rPr lang="en-US" dirty="0" smtClean="0"/>
              <a:t>reduced organic </a:t>
            </a:r>
            <a:r>
              <a:rPr lang="en-US" dirty="0"/>
              <a:t>substrates to CO2 and H2O. </a:t>
            </a:r>
            <a:endParaRPr lang="en-US" dirty="0" smtClean="0"/>
          </a:p>
          <a:p>
            <a:pPr algn="just">
              <a:buBlip>
                <a:blip r:embed="rId2"/>
              </a:buBlip>
            </a:pPr>
            <a:r>
              <a:rPr lang="en-US" dirty="0" smtClean="0"/>
              <a:t>Numerous compounds can </a:t>
            </a:r>
            <a:r>
              <a:rPr lang="en-US" dirty="0"/>
              <a:t>serve as substrates for respiration, including </a:t>
            </a:r>
            <a:r>
              <a:rPr lang="en-US" dirty="0" smtClean="0"/>
              <a:t>carbohydrates, lipids</a:t>
            </a:r>
            <a:r>
              <a:rPr lang="en-US" dirty="0"/>
              <a:t>, proteins, amino acids, and organic acids.</a:t>
            </a:r>
          </a:p>
          <a:p>
            <a:pPr algn="just">
              <a:buBlip>
                <a:blip r:embed="rId2"/>
              </a:buBlip>
            </a:pPr>
            <a:r>
              <a:rPr lang="en-US" dirty="0"/>
              <a:t>Respiration releases a large amount of free energy, which </a:t>
            </a:r>
            <a:r>
              <a:rPr lang="en-US" dirty="0" smtClean="0"/>
              <a:t>is conserved </a:t>
            </a:r>
            <a:r>
              <a:rPr lang="en-US" dirty="0"/>
              <a:t>in ATP molecules. </a:t>
            </a:r>
            <a:endParaRPr lang="en-US" dirty="0" smtClean="0"/>
          </a:p>
          <a:p>
            <a:pPr algn="just">
              <a:buBlip>
                <a:blip r:embed="rId2"/>
              </a:buBlip>
            </a:pPr>
            <a:r>
              <a:rPr lang="en-US" dirty="0" smtClean="0"/>
              <a:t>This </a:t>
            </a:r>
            <a:r>
              <a:rPr lang="en-US" dirty="0"/>
              <a:t>chemical bond energy </a:t>
            </a:r>
            <a:r>
              <a:rPr lang="en-US" dirty="0" smtClean="0"/>
              <a:t>can be </a:t>
            </a:r>
            <a:r>
              <a:rPr lang="en-US" dirty="0"/>
              <a:t>used to drive metabolic reactions involved in the </a:t>
            </a:r>
            <a:r>
              <a:rPr lang="en-US" dirty="0" smtClean="0"/>
              <a:t>growth, development</a:t>
            </a:r>
            <a:r>
              <a:rPr lang="en-US" dirty="0"/>
              <a:t>, and maintenance of the plant</a:t>
            </a:r>
            <a:r>
              <a:rPr lang="en-US" dirty="0" smtClean="0"/>
              <a:t>.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The primary </a:t>
            </a:r>
            <a:r>
              <a:rPr lang="en-US" dirty="0"/>
              <a:t>pathways of respiration provide metabolic </a:t>
            </a:r>
            <a:r>
              <a:rPr lang="en-US" dirty="0" smtClean="0"/>
              <a:t>intermediates that </a:t>
            </a:r>
            <a:r>
              <a:rPr lang="en-US" dirty="0"/>
              <a:t>serve as substrates for the synthesis of </a:t>
            </a:r>
            <a:r>
              <a:rPr lang="en-US" dirty="0" smtClean="0"/>
              <a:t>nucleic acids</a:t>
            </a:r>
            <a:r>
              <a:rPr lang="en-US" dirty="0"/>
              <a:t>, amino acids, fatty acids, and many secondary metabolites.</a:t>
            </a:r>
          </a:p>
          <a:p>
            <a:pPr algn="just">
              <a:buBlip>
                <a:blip r:embed="rId2"/>
              </a:buBlip>
            </a:pPr>
            <a:r>
              <a:rPr lang="en-US" dirty="0"/>
              <a:t>Although the general process of respiration in plants </a:t>
            </a:r>
            <a:r>
              <a:rPr lang="en-US" dirty="0" smtClean="0"/>
              <a:t>is the </a:t>
            </a:r>
            <a:r>
              <a:rPr lang="en-US" dirty="0"/>
              <a:t>same as in other eukaryotes, several features are unique </a:t>
            </a:r>
            <a:r>
              <a:rPr lang="en-US" dirty="0" smtClean="0"/>
              <a:t>to plants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Blip>
                <a:blip r:embed="rId2"/>
              </a:buBlip>
            </a:pPr>
            <a:r>
              <a:rPr lang="en-US" dirty="0" smtClean="0"/>
              <a:t>These </a:t>
            </a:r>
            <a:r>
              <a:rPr lang="en-US" dirty="0"/>
              <a:t>modifications apparently evolved to cope </a:t>
            </a:r>
            <a:r>
              <a:rPr lang="en-US" dirty="0" smtClean="0"/>
              <a:t>with the </a:t>
            </a:r>
            <a:r>
              <a:rPr lang="en-US" dirty="0"/>
              <a:t>environmental and metabolic circumstances </a:t>
            </a:r>
            <a:r>
              <a:rPr lang="en-US" dirty="0" smtClean="0"/>
              <a:t>commonly faced </a:t>
            </a:r>
            <a:r>
              <a:rPr lang="en-US" dirty="0"/>
              <a:t>by plants.</a:t>
            </a:r>
          </a:p>
        </p:txBody>
      </p:sp>
    </p:spTree>
    <p:extLst>
      <p:ext uri="{BB962C8B-B14F-4D97-AF65-F5344CB8AC3E}">
        <p14:creationId xmlns:p14="http://schemas.microsoft.com/office/powerpoint/2010/main" val="11172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259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0108" y="2109854"/>
            <a:ext cx="842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free energy released during mitochondrial </a:t>
            </a:r>
            <a:r>
              <a:rPr lang="en-US" dirty="0" smtClean="0"/>
              <a:t>electron transfer </a:t>
            </a:r>
            <a:r>
              <a:rPr lang="en-US" dirty="0"/>
              <a:t>is used to generate a proton </a:t>
            </a:r>
            <a:r>
              <a:rPr lang="en-US" dirty="0" smtClean="0"/>
              <a:t>electrochemical gradient </a:t>
            </a:r>
            <a:r>
              <a:rPr lang="en-US" dirty="0"/>
              <a:t>across the inner membrane.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6320" y="2936353"/>
            <a:ext cx="8729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energy </a:t>
            </a:r>
            <a:r>
              <a:rPr lang="en-US" dirty="0" smtClean="0"/>
              <a:t>available in </a:t>
            </a:r>
            <a:r>
              <a:rPr lang="en-US" dirty="0"/>
              <a:t>the proton gradient is subsequently used by another protein</a:t>
            </a:r>
          </a:p>
          <a:p>
            <a:pPr algn="just"/>
            <a:r>
              <a:rPr lang="en-US" dirty="0"/>
              <a:t>complex, ATP synthase, to synthesize ATP from </a:t>
            </a:r>
            <a:r>
              <a:rPr lang="en-US" dirty="0" smtClean="0"/>
              <a:t>ADP and </a:t>
            </a:r>
            <a:r>
              <a:rPr lang="en-US" dirty="0"/>
              <a:t>Pi.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0421" y="3859065"/>
            <a:ext cx="8496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Mitochondrial respiration is regulated by the </a:t>
            </a:r>
            <a:r>
              <a:rPr lang="en-US" dirty="0" smtClean="0"/>
              <a:t>availability of </a:t>
            </a:r>
            <a:r>
              <a:rPr lang="en-US" dirty="0"/>
              <a:t>ADP and Pi and by the presence of </a:t>
            </a:r>
            <a:r>
              <a:rPr lang="en-US" dirty="0" smtClean="0"/>
              <a:t>additional electron </a:t>
            </a:r>
            <a:r>
              <a:rPr lang="en-US" dirty="0"/>
              <a:t>transfer complexes that allow respiration to </a:t>
            </a:r>
            <a:r>
              <a:rPr lang="en-US" dirty="0" smtClean="0"/>
              <a:t>proceed without </a:t>
            </a:r>
            <a:r>
              <a:rPr lang="en-US" dirty="0"/>
              <a:t>forming a proton gradient.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0421" y="5058776"/>
            <a:ext cx="8729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Plant mitochondria participate in several </a:t>
            </a:r>
            <a:r>
              <a:rPr lang="en-US" dirty="0" smtClean="0"/>
              <a:t>metabolic processes </a:t>
            </a:r>
            <a:r>
              <a:rPr lang="en-US" dirty="0"/>
              <a:t>besides respiration, including providing </a:t>
            </a:r>
            <a:r>
              <a:rPr lang="en-US" dirty="0" smtClean="0"/>
              <a:t>reducing equivalents </a:t>
            </a:r>
            <a:r>
              <a:rPr lang="en-US" dirty="0"/>
              <a:t>to other cellular compartments </a:t>
            </a:r>
            <a:r>
              <a:rPr lang="en-US" dirty="0" smtClean="0"/>
              <a:t>and carbon </a:t>
            </a:r>
            <a:r>
              <a:rPr lang="en-US" dirty="0"/>
              <a:t>skeletons for amino acid biosynthesis. </a:t>
            </a:r>
            <a:r>
              <a:rPr lang="en-US" dirty="0" smtClean="0"/>
              <a:t>Plant mitochondria </a:t>
            </a:r>
            <a:r>
              <a:rPr lang="en-US" dirty="0"/>
              <a:t>also participate in the biosynthesis </a:t>
            </a:r>
            <a:r>
              <a:rPr lang="en-US" dirty="0" smtClean="0"/>
              <a:t>of sugars </a:t>
            </a:r>
            <a:r>
              <a:rPr lang="en-US" dirty="0"/>
              <a:t>from lipids in some germinating seeds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1" y="3032672"/>
            <a:ext cx="533400" cy="5334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1" y="2222891"/>
            <a:ext cx="533400" cy="5334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1" y="3999931"/>
            <a:ext cx="533400" cy="5334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1" y="5331126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3" descr="ppc_path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5186" y="15945"/>
            <a:ext cx="7692492" cy="5689397"/>
          </a:xfrm>
        </p:spPr>
      </p:pic>
      <p:sp>
        <p:nvSpPr>
          <p:cNvPr id="2" name="Rectangle 1"/>
          <p:cNvSpPr/>
          <p:nvPr/>
        </p:nvSpPr>
        <p:spPr>
          <a:xfrm>
            <a:off x="2201639" y="5772955"/>
            <a:ext cx="7315200" cy="1152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Sugar                 CO2</a:t>
            </a:r>
          </a:p>
          <a:p>
            <a:pPr algn="ctr"/>
            <a:r>
              <a:rPr lang="en-US" sz="1600" dirty="0" smtClean="0"/>
              <a:t>Does not produce ATP in ETS</a:t>
            </a:r>
          </a:p>
          <a:p>
            <a:pPr algn="ctr"/>
            <a:r>
              <a:rPr lang="en-US" sz="1600" dirty="0" smtClean="0"/>
              <a:t>Produce ribose-5-phosphate (nucleic acids), NADP (light reaction, fatty acid production), 3, 4, 5, 6, 7 carbon skeleton for biosynthesis reactions</a:t>
            </a:r>
          </a:p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85751" y="5997592"/>
            <a:ext cx="74697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7" name="Content Placeholder 3" descr="psnres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1" y="857250"/>
            <a:ext cx="7358063" cy="5214938"/>
          </a:xfrm>
        </p:spPr>
      </p:pic>
    </p:spTree>
    <p:extLst>
      <p:ext uri="{BB962C8B-B14F-4D97-AF65-F5344CB8AC3E}">
        <p14:creationId xmlns:p14="http://schemas.microsoft.com/office/powerpoint/2010/main" val="24407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Fermentation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process by which a glucose is broken down in the absence of oxygen. </a:t>
            </a:r>
          </a:p>
          <a:p>
            <a:pPr lvl="1"/>
            <a:r>
              <a:rPr lang="en-US" altLang="en-US" smtClean="0"/>
              <a:t>Fermentation allows a cell to continue the supply of ATP, in anerobic (without oxygen) conditions. </a:t>
            </a:r>
          </a:p>
          <a:p>
            <a:pPr lvl="1"/>
            <a:r>
              <a:rPr lang="en-US" altLang="en-US" smtClean="0"/>
              <a:t>Lactic Acid Fermentation: Pyruvates can be converted into lactic acid, NAD+ is recycled by lactic acid when glucose runs out. </a:t>
            </a:r>
          </a:p>
        </p:txBody>
      </p:sp>
    </p:spTree>
    <p:extLst>
      <p:ext uri="{BB962C8B-B14F-4D97-AF65-F5344CB8AC3E}">
        <p14:creationId xmlns:p14="http://schemas.microsoft.com/office/powerpoint/2010/main" val="1170522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hlink"/>
                </a:solidFill>
              </a:rPr>
              <a:t>                            Glycolysis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786314" y="1876426"/>
            <a:ext cx="273843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Glucose (6C)</a:t>
            </a:r>
          </a:p>
          <a:p>
            <a:endParaRPr lang="en-US" altLang="en-US"/>
          </a:p>
          <a:p>
            <a:r>
              <a:rPr lang="en-US" altLang="en-US"/>
              <a:t>2 Pyruvate 3C)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867400" y="2514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5810250" y="37861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791200" y="4495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4572000" y="4419600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791200" y="4419600"/>
            <a:ext cx="1447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164347" y="5466240"/>
            <a:ext cx="3544241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/>
              <a:t>Ethanol</a:t>
            </a:r>
            <a:r>
              <a:rPr lang="en-US" altLang="en-US" sz="2800" dirty="0"/>
              <a:t>			Lactate</a:t>
            </a:r>
          </a:p>
          <a:p>
            <a:r>
              <a:rPr lang="en-US" altLang="en-US" sz="2800" dirty="0"/>
              <a:t>		TCA Cycle</a:t>
            </a:r>
          </a:p>
        </p:txBody>
      </p:sp>
      <p:sp>
        <p:nvSpPr>
          <p:cNvPr id="35850" name="Arc 10"/>
          <p:cNvSpPr>
            <a:spLocks/>
          </p:cNvSpPr>
          <p:nvPr/>
        </p:nvSpPr>
        <p:spPr bwMode="auto">
          <a:xfrm>
            <a:off x="4497388" y="4648200"/>
            <a:ext cx="685800" cy="2286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719513" y="4405314"/>
            <a:ext cx="889668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CO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5776914" y="4862514"/>
            <a:ext cx="84638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+O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725988" y="4421188"/>
            <a:ext cx="30845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-O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		-O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4786314" y="1524000"/>
            <a:ext cx="2362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0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ellul15.gif"/>
          <p:cNvPicPr>
            <a:picLocks noChangeAspect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68" y="2166426"/>
            <a:ext cx="5988050" cy="45735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>
            <a:off x="2799471" y="3566955"/>
            <a:ext cx="618563" cy="414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30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8740971"/>
              </p:ext>
            </p:extLst>
          </p:nvPr>
        </p:nvGraphicFramePr>
        <p:xfrm>
          <a:off x="2432881" y="-112541"/>
          <a:ext cx="7058025" cy="247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866228" y="5548155"/>
            <a:ext cx="236390" cy="41420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8835" y="5548155"/>
            <a:ext cx="236390" cy="41420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5225" y="2917707"/>
            <a:ext cx="987083" cy="626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 ATP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Net: 2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Picture 2" descr="fp107_fermentation_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928688"/>
            <a:ext cx="72913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8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09800" y="12573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TW" sz="44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18" charset="-120"/>
              </a:rPr>
              <a:t>Comparison of Aerobic and Anaerobic Respiration</a:t>
            </a:r>
            <a:endParaRPr lang="en-GB" altLang="zh-TW" sz="440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05000" y="2590800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  <a:spcBef>
                <a:spcPct val="35000"/>
              </a:spcBef>
              <a:buFont typeface="Wingdings" panose="05000000000000000000" pitchFamily="2" charset="2"/>
              <a:buChar char="\"/>
            </a:pPr>
            <a:r>
              <a:rPr lang="en-GB" altLang="zh-TW">
                <a:solidFill>
                  <a:srgbClr val="FF0000"/>
                </a:solidFill>
                <a:latin typeface="Impact" panose="020B0806030902050204" pitchFamily="34" charset="0"/>
                <a:ea typeface="PMingLiU" pitchFamily="18" charset="-120"/>
              </a:rPr>
              <a:t>Similarity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0" y="3429001"/>
            <a:ext cx="7315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  <a:spcBef>
                <a:spcPct val="35000"/>
              </a:spcBef>
              <a:buSzPct val="95000"/>
              <a:buFont typeface="Wingdings" panose="05000000000000000000" pitchFamily="2" charset="2"/>
              <a:buChar char="S"/>
            </a:pPr>
            <a:r>
              <a:rPr lang="en-GB" altLang="zh-TW" dirty="0">
                <a:solidFill>
                  <a:schemeClr val="accent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PMingLiU" pitchFamily="18" charset="-120"/>
              </a:rPr>
              <a:t>Sugar is broken down to release energy</a:t>
            </a:r>
          </a:p>
          <a:p>
            <a:pPr>
              <a:lnSpc>
                <a:spcPct val="135000"/>
              </a:lnSpc>
              <a:spcBef>
                <a:spcPct val="35000"/>
              </a:spcBef>
              <a:buSzPct val="95000"/>
              <a:buFont typeface="Wingdings" panose="05000000000000000000" pitchFamily="2" charset="2"/>
              <a:buChar char="S"/>
            </a:pPr>
            <a:r>
              <a:rPr lang="en-GB" altLang="zh-TW" dirty="0">
                <a:solidFill>
                  <a:schemeClr val="accent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PMingLiU" pitchFamily="18" charset="-120"/>
              </a:rPr>
              <a:t>ATP is made</a:t>
            </a:r>
          </a:p>
          <a:p>
            <a:pPr>
              <a:lnSpc>
                <a:spcPct val="135000"/>
              </a:lnSpc>
              <a:spcBef>
                <a:spcPct val="35000"/>
              </a:spcBef>
              <a:buSzPct val="95000"/>
              <a:buFont typeface="Wingdings" panose="05000000000000000000" pitchFamily="2" charset="2"/>
              <a:buChar char="S"/>
            </a:pPr>
            <a:r>
              <a:rPr lang="en-GB" altLang="zh-TW" dirty="0">
                <a:solidFill>
                  <a:schemeClr val="accent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PMingLiU" pitchFamily="18" charset="-120"/>
              </a:rPr>
              <a:t>Both are controlled by enzymes</a:t>
            </a:r>
          </a:p>
        </p:txBody>
      </p:sp>
      <p:sp>
        <p:nvSpPr>
          <p:cNvPr id="3891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716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05000" y="990600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  <a:spcBef>
                <a:spcPct val="35000"/>
              </a:spcBef>
              <a:buFont typeface="Wingdings" panose="05000000000000000000" pitchFamily="2" charset="2"/>
              <a:buChar char="\"/>
            </a:pPr>
            <a:r>
              <a:rPr lang="en-GB" altLang="zh-TW">
                <a:solidFill>
                  <a:srgbClr val="FF0000"/>
                </a:solidFill>
                <a:latin typeface="Impact" panose="020B0806030902050204" pitchFamily="34" charset="0"/>
                <a:ea typeface="PMingLiU" pitchFamily="18" charset="-120"/>
              </a:rPr>
              <a:t>Differences</a:t>
            </a:r>
            <a:endParaRPr lang="en-GB" altLang="zh-TW">
              <a:solidFill>
                <a:srgbClr val="FF6600"/>
              </a:solidFill>
              <a:latin typeface="Impact" panose="020B0806030902050204" pitchFamily="34" charset="0"/>
              <a:ea typeface="PMingLiU" pitchFamily="18" charset="-12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48200" y="1600200"/>
            <a:ext cx="5410200" cy="1066800"/>
            <a:chOff x="1680" y="1248"/>
            <a:chExt cx="3408" cy="672"/>
          </a:xfrm>
        </p:grpSpPr>
        <p:sp>
          <p:nvSpPr>
            <p:cNvPr id="39959" name="Text Box 3"/>
            <p:cNvSpPr txBox="1">
              <a:spLocks noChangeArrowheads="1"/>
            </p:cNvSpPr>
            <p:nvPr/>
          </p:nvSpPr>
          <p:spPr bwMode="auto">
            <a:xfrm>
              <a:off x="1680" y="1248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6600FF"/>
                  </a:solidFill>
                  <a:latin typeface="Impact" panose="020B0806030902050204" pitchFamily="34" charset="0"/>
                  <a:ea typeface="PMingLiU" pitchFamily="18" charset="-120"/>
                </a:rPr>
                <a:t>aerobic respiration</a:t>
              </a:r>
            </a:p>
          </p:txBody>
        </p:sp>
        <p:sp>
          <p:nvSpPr>
            <p:cNvPr id="39960" name="Text Box 4"/>
            <p:cNvSpPr txBox="1">
              <a:spLocks noChangeArrowheads="1"/>
            </p:cNvSpPr>
            <p:nvPr/>
          </p:nvSpPr>
          <p:spPr bwMode="auto">
            <a:xfrm>
              <a:off x="3552" y="1248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6600FF"/>
                  </a:solidFill>
                  <a:latin typeface="Impact" panose="020B0806030902050204" pitchFamily="34" charset="0"/>
                  <a:ea typeface="PMingLiU" pitchFamily="18" charset="-120"/>
                </a:rPr>
                <a:t>anaerobic respiration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133600" y="3962400"/>
            <a:ext cx="8001000" cy="1066800"/>
            <a:chOff x="96" y="2688"/>
            <a:chExt cx="5040" cy="672"/>
          </a:xfrm>
        </p:grpSpPr>
        <p:sp>
          <p:nvSpPr>
            <p:cNvPr id="39956" name="Text Box 6"/>
            <p:cNvSpPr txBox="1">
              <a:spLocks noChangeArrowheads="1"/>
            </p:cNvSpPr>
            <p:nvPr/>
          </p:nvSpPr>
          <p:spPr bwMode="auto">
            <a:xfrm>
              <a:off x="1680" y="2688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C000"/>
                  </a:solidFill>
                  <a:latin typeface="Impact" panose="020B0806030902050204" pitchFamily="34" charset="0"/>
                  <a:ea typeface="PMingLiU" pitchFamily="18" charset="-120"/>
                </a:rPr>
                <a:t>complete oxidation</a:t>
              </a:r>
            </a:p>
          </p:txBody>
        </p:sp>
        <p:sp>
          <p:nvSpPr>
            <p:cNvPr id="39957" name="Text Box 7"/>
            <p:cNvSpPr txBox="1">
              <a:spLocks noChangeArrowheads="1"/>
            </p:cNvSpPr>
            <p:nvPr/>
          </p:nvSpPr>
          <p:spPr bwMode="auto">
            <a:xfrm>
              <a:off x="3600" y="2688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C000"/>
                  </a:solidFill>
                  <a:latin typeface="Impact" panose="020B0806030902050204" pitchFamily="34" charset="0"/>
                  <a:ea typeface="PMingLiU" pitchFamily="18" charset="-120"/>
                </a:rPr>
                <a:t>incomplete oxidation</a:t>
              </a:r>
            </a:p>
          </p:txBody>
        </p:sp>
        <p:sp>
          <p:nvSpPr>
            <p:cNvPr id="39958" name="Text Box 8"/>
            <p:cNvSpPr txBox="1">
              <a:spLocks noChangeArrowheads="1"/>
            </p:cNvSpPr>
            <p:nvPr/>
          </p:nvSpPr>
          <p:spPr bwMode="auto">
            <a:xfrm>
              <a:off x="96" y="2688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C000"/>
                  </a:solidFill>
                  <a:latin typeface="Impact" panose="020B0806030902050204" pitchFamily="34" charset="0"/>
                  <a:ea typeface="PMingLiU" pitchFamily="18" charset="-120"/>
                </a:rPr>
                <a:t>oxidation of sugar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057400" y="2667000"/>
            <a:ext cx="7924800" cy="1066800"/>
            <a:chOff x="48" y="1872"/>
            <a:chExt cx="4992" cy="672"/>
          </a:xfrm>
        </p:grpSpPr>
        <p:sp>
          <p:nvSpPr>
            <p:cNvPr id="39953" name="Text Box 5"/>
            <p:cNvSpPr txBox="1">
              <a:spLocks noChangeArrowheads="1"/>
            </p:cNvSpPr>
            <p:nvPr/>
          </p:nvSpPr>
          <p:spPr bwMode="auto">
            <a:xfrm>
              <a:off x="1632" y="2035"/>
              <a:ext cx="15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essential</a:t>
              </a:r>
            </a:p>
          </p:txBody>
        </p:sp>
        <p:sp>
          <p:nvSpPr>
            <p:cNvPr id="39954" name="Text Box 9"/>
            <p:cNvSpPr txBox="1">
              <a:spLocks noChangeArrowheads="1"/>
            </p:cNvSpPr>
            <p:nvPr/>
          </p:nvSpPr>
          <p:spPr bwMode="auto">
            <a:xfrm>
              <a:off x="48" y="1872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oxygen requirement</a:t>
              </a:r>
            </a:p>
          </p:txBody>
        </p:sp>
        <p:sp>
          <p:nvSpPr>
            <p:cNvPr id="39955" name="Text Box 10"/>
            <p:cNvSpPr txBox="1">
              <a:spLocks noChangeArrowheads="1"/>
            </p:cNvSpPr>
            <p:nvPr/>
          </p:nvSpPr>
          <p:spPr bwMode="auto">
            <a:xfrm>
              <a:off x="3504" y="2035"/>
              <a:ext cx="15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nil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133600" y="5181607"/>
            <a:ext cx="7848600" cy="369888"/>
            <a:chOff x="96" y="3456"/>
            <a:chExt cx="4944" cy="233"/>
          </a:xfrm>
        </p:grpSpPr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96" y="3456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mpact" pitchFamily="34" charset="0"/>
                </a:rPr>
                <a:t>energy released</a:t>
              </a:r>
            </a:p>
          </p:txBody>
        </p:sp>
        <p:sp>
          <p:nvSpPr>
            <p:cNvPr id="31759" name="Text Box 12"/>
            <p:cNvSpPr txBox="1">
              <a:spLocks noChangeArrowheads="1"/>
            </p:cNvSpPr>
            <p:nvPr/>
          </p:nvSpPr>
          <p:spPr bwMode="auto">
            <a:xfrm>
              <a:off x="1680" y="3456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mpact" pitchFamily="34" charset="0"/>
                </a:rPr>
                <a:t>large  amount</a:t>
              </a:r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3504" y="3456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Impact" pitchFamily="34" charset="0"/>
                </a:rPr>
                <a:t>small amount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905000" y="1828800"/>
            <a:ext cx="8686800" cy="4648200"/>
            <a:chOff x="144" y="1152"/>
            <a:chExt cx="5472" cy="2928"/>
          </a:xfrm>
        </p:grpSpPr>
        <p:sp>
          <p:nvSpPr>
            <p:cNvPr id="39947" name="Line 19"/>
            <p:cNvSpPr>
              <a:spLocks noChangeShapeType="1"/>
            </p:cNvSpPr>
            <p:nvPr/>
          </p:nvSpPr>
          <p:spPr bwMode="auto">
            <a:xfrm>
              <a:off x="3552" y="1152"/>
              <a:ext cx="0" cy="2928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Line 21"/>
            <p:cNvSpPr>
              <a:spLocks noChangeShapeType="1"/>
            </p:cNvSpPr>
            <p:nvPr/>
          </p:nvSpPr>
          <p:spPr bwMode="auto">
            <a:xfrm>
              <a:off x="1824" y="1152"/>
              <a:ext cx="0" cy="2928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Line 22"/>
            <p:cNvSpPr>
              <a:spLocks noChangeShapeType="1"/>
            </p:cNvSpPr>
            <p:nvPr/>
          </p:nvSpPr>
          <p:spPr bwMode="auto">
            <a:xfrm>
              <a:off x="144" y="1680"/>
              <a:ext cx="5472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4" name="AutoShape 2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5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6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46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67200" y="1295400"/>
            <a:ext cx="5410200" cy="1066800"/>
            <a:chOff x="1680" y="960"/>
            <a:chExt cx="3408" cy="672"/>
          </a:xfrm>
        </p:grpSpPr>
        <p:sp>
          <p:nvSpPr>
            <p:cNvPr id="40978" name="Text Box 3"/>
            <p:cNvSpPr txBox="1">
              <a:spLocks noChangeArrowheads="1"/>
            </p:cNvSpPr>
            <p:nvPr/>
          </p:nvSpPr>
          <p:spPr bwMode="auto">
            <a:xfrm>
              <a:off x="1680" y="960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6600FF"/>
                  </a:solidFill>
                  <a:latin typeface="Impact" panose="020B0806030902050204" pitchFamily="34" charset="0"/>
                  <a:ea typeface="PMingLiU" pitchFamily="18" charset="-120"/>
                </a:rPr>
                <a:t>aerobic respiration</a:t>
              </a:r>
            </a:p>
          </p:txBody>
        </p:sp>
        <p:sp>
          <p:nvSpPr>
            <p:cNvPr id="40979" name="Text Box 4"/>
            <p:cNvSpPr txBox="1">
              <a:spLocks noChangeArrowheads="1"/>
            </p:cNvSpPr>
            <p:nvPr/>
          </p:nvSpPr>
          <p:spPr bwMode="auto">
            <a:xfrm>
              <a:off x="3552" y="960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6600FF"/>
                  </a:solidFill>
                  <a:latin typeface="Impact" panose="020B0806030902050204" pitchFamily="34" charset="0"/>
                  <a:ea typeface="PMingLiU" pitchFamily="18" charset="-120"/>
                </a:rPr>
                <a:t>anaerobic respiration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752600" y="4283076"/>
            <a:ext cx="8763000" cy="2062163"/>
            <a:chOff x="96" y="2842"/>
            <a:chExt cx="5520" cy="1299"/>
          </a:xfrm>
        </p:grpSpPr>
        <p:sp>
          <p:nvSpPr>
            <p:cNvPr id="40975" name="Text Box 6"/>
            <p:cNvSpPr txBox="1">
              <a:spLocks noChangeArrowheads="1"/>
            </p:cNvSpPr>
            <p:nvPr/>
          </p:nvSpPr>
          <p:spPr bwMode="auto">
            <a:xfrm>
              <a:off x="1680" y="3072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dirty="0">
                  <a:solidFill>
                    <a:srgbClr val="00B050"/>
                  </a:solidFill>
                  <a:latin typeface="Impact" panose="020B0806030902050204" pitchFamily="34" charset="0"/>
                  <a:ea typeface="PMingLiU" pitchFamily="18" charset="-120"/>
                </a:rPr>
                <a:t>in most  living cells</a:t>
              </a:r>
            </a:p>
          </p:txBody>
        </p:sp>
        <p:sp>
          <p:nvSpPr>
            <p:cNvPr id="40976" name="Text Box 7"/>
            <p:cNvSpPr txBox="1">
              <a:spLocks noChangeArrowheads="1"/>
            </p:cNvSpPr>
            <p:nvPr/>
          </p:nvSpPr>
          <p:spPr bwMode="auto">
            <a:xfrm>
              <a:off x="3360" y="2842"/>
              <a:ext cx="2256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dirty="0">
                  <a:solidFill>
                    <a:srgbClr val="00B050"/>
                  </a:solidFill>
                  <a:latin typeface="Impact" panose="020B0806030902050204" pitchFamily="34" charset="0"/>
                  <a:ea typeface="PMingLiU" pitchFamily="18" charset="-120"/>
                </a:rPr>
                <a:t>in lower organisms (e.g. bacteria and yeast) and vertebrate muscles</a:t>
              </a:r>
            </a:p>
          </p:txBody>
        </p:sp>
        <p:sp>
          <p:nvSpPr>
            <p:cNvPr id="40977" name="Text Box 8"/>
            <p:cNvSpPr txBox="1">
              <a:spLocks noChangeArrowheads="1"/>
            </p:cNvSpPr>
            <p:nvPr/>
          </p:nvSpPr>
          <p:spPr bwMode="auto">
            <a:xfrm>
              <a:off x="96" y="3235"/>
              <a:ext cx="15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dirty="0">
                  <a:solidFill>
                    <a:srgbClr val="00B050"/>
                  </a:solidFill>
                  <a:latin typeface="Impact" panose="020B0806030902050204" pitchFamily="34" charset="0"/>
                  <a:ea typeface="PMingLiU" pitchFamily="18" charset="-120"/>
                </a:rPr>
                <a:t>occurrence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76400" y="2560639"/>
            <a:ext cx="8077200" cy="1570037"/>
            <a:chOff x="96" y="1613"/>
            <a:chExt cx="5088" cy="989"/>
          </a:xfrm>
        </p:grpSpPr>
        <p:sp>
          <p:nvSpPr>
            <p:cNvPr id="40972" name="Text Box 10"/>
            <p:cNvSpPr txBox="1">
              <a:spLocks noChangeArrowheads="1"/>
            </p:cNvSpPr>
            <p:nvPr/>
          </p:nvSpPr>
          <p:spPr bwMode="auto">
            <a:xfrm>
              <a:off x="1728" y="1776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inorganic: CO</a:t>
              </a:r>
              <a:r>
                <a:rPr lang="en-US" altLang="zh-TW" baseline="-25000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2</a:t>
              </a: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 and H</a:t>
              </a:r>
              <a:r>
                <a:rPr lang="en-US" altLang="zh-TW" baseline="-25000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2</a:t>
              </a: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O</a:t>
              </a:r>
            </a:p>
          </p:txBody>
        </p:sp>
        <p:sp>
          <p:nvSpPr>
            <p:cNvPr id="40973" name="Text Box 11"/>
            <p:cNvSpPr txBox="1">
              <a:spLocks noChangeArrowheads="1"/>
            </p:cNvSpPr>
            <p:nvPr/>
          </p:nvSpPr>
          <p:spPr bwMode="auto">
            <a:xfrm>
              <a:off x="96" y="1747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end  products</a:t>
              </a:r>
            </a:p>
          </p:txBody>
        </p:sp>
        <p:sp>
          <p:nvSpPr>
            <p:cNvPr id="40974" name="Text Box 12"/>
            <p:cNvSpPr txBox="1">
              <a:spLocks noChangeArrowheads="1"/>
            </p:cNvSpPr>
            <p:nvPr/>
          </p:nvSpPr>
          <p:spPr bwMode="auto">
            <a:xfrm>
              <a:off x="3648" y="1613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organic: ethanol or lactic acid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676400" y="1295400"/>
            <a:ext cx="8686800" cy="5029200"/>
            <a:chOff x="144" y="960"/>
            <a:chExt cx="5472" cy="3168"/>
          </a:xfrm>
        </p:grpSpPr>
        <p:sp>
          <p:nvSpPr>
            <p:cNvPr id="40969" name="Line 20"/>
            <p:cNvSpPr>
              <a:spLocks noChangeShapeType="1"/>
            </p:cNvSpPr>
            <p:nvPr/>
          </p:nvSpPr>
          <p:spPr bwMode="auto">
            <a:xfrm>
              <a:off x="3408" y="960"/>
              <a:ext cx="0" cy="3168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Line 21"/>
            <p:cNvSpPr>
              <a:spLocks noChangeShapeType="1"/>
            </p:cNvSpPr>
            <p:nvPr/>
          </p:nvSpPr>
          <p:spPr bwMode="auto">
            <a:xfrm>
              <a:off x="1728" y="960"/>
              <a:ext cx="0" cy="3168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Line 22"/>
            <p:cNvSpPr>
              <a:spLocks noChangeShapeType="1"/>
            </p:cNvSpPr>
            <p:nvPr/>
          </p:nvSpPr>
          <p:spPr bwMode="auto">
            <a:xfrm>
              <a:off x="144" y="1680"/>
              <a:ext cx="5472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7" name="AutoShape 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8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034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mitochondria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mitochondrion </a:t>
            </a:r>
            <a:r>
              <a:rPr lang="en-US" dirty="0"/>
              <a:t>is the principal organelle of </a:t>
            </a:r>
            <a:r>
              <a:rPr lang="en-US" dirty="0" smtClean="0"/>
              <a:t>eukaryotic respiration.</a:t>
            </a:r>
          </a:p>
          <a:p>
            <a:r>
              <a:rPr lang="en-US" dirty="0"/>
              <a:t>The </a:t>
            </a:r>
            <a:r>
              <a:rPr lang="en-US" u="sng" dirty="0"/>
              <a:t>number of </a:t>
            </a:r>
            <a:r>
              <a:rPr lang="en-US" u="sng" dirty="0" smtClean="0"/>
              <a:t>mitochondria per </a:t>
            </a:r>
            <a:r>
              <a:rPr lang="en-US" u="sng" dirty="0"/>
              <a:t>plant cell </a:t>
            </a:r>
            <a:r>
              <a:rPr lang="en-US" dirty="0"/>
              <a:t>varies and is related primarily to </a:t>
            </a:r>
            <a:r>
              <a:rPr lang="en-US" dirty="0" smtClean="0"/>
              <a:t>the metabolic </a:t>
            </a:r>
            <a:r>
              <a:rPr lang="en-US" dirty="0"/>
              <a:t>activity of the tissue</a:t>
            </a:r>
            <a:r>
              <a:rPr lang="en-US" dirty="0" smtClean="0"/>
              <a:t>. however</a:t>
            </a:r>
            <a:r>
              <a:rPr lang="en-US" dirty="0"/>
              <a:t>, </a:t>
            </a:r>
            <a:r>
              <a:rPr lang="en-US" dirty="0" smtClean="0"/>
              <a:t>usually remains </a:t>
            </a:r>
            <a:r>
              <a:rPr lang="en-US" dirty="0"/>
              <a:t>similar during different developmental stages of </a:t>
            </a:r>
            <a:r>
              <a:rPr lang="en-US" dirty="0" smtClean="0"/>
              <a:t>the same </a:t>
            </a:r>
            <a:r>
              <a:rPr lang="en-US" dirty="0"/>
              <a:t>cell type. For example, the small cells of the root cap </a:t>
            </a:r>
            <a:r>
              <a:rPr lang="en-US" dirty="0" smtClean="0"/>
              <a:t>of maize </a:t>
            </a:r>
            <a:r>
              <a:rPr lang="en-US" dirty="0"/>
              <a:t>seedlings contain approximately 200 </a:t>
            </a:r>
            <a:r>
              <a:rPr lang="en-US" dirty="0" smtClean="0"/>
              <a:t>mitochondria each</a:t>
            </a:r>
            <a:r>
              <a:rPr lang="en-US" dirty="0"/>
              <a:t>, whereas the much larger mature root tip cells may </a:t>
            </a:r>
            <a:r>
              <a:rPr lang="en-US" dirty="0" smtClean="0"/>
              <a:t>have 2,000 </a:t>
            </a:r>
            <a:r>
              <a:rPr lang="en-US" dirty="0"/>
              <a:t>or so mitochondria per cell. In very active cells such </a:t>
            </a:r>
            <a:r>
              <a:rPr lang="en-US" dirty="0" smtClean="0"/>
              <a:t>as phloem </a:t>
            </a:r>
            <a:r>
              <a:rPr lang="en-US" dirty="0"/>
              <a:t>companion cells, secretory cells, and transfer cells, </a:t>
            </a:r>
            <a:r>
              <a:rPr lang="en-US" dirty="0" smtClean="0"/>
              <a:t>up to </a:t>
            </a:r>
            <a:r>
              <a:rPr lang="en-US" dirty="0"/>
              <a:t>20% of the volume of the cytoplasm may be occupied </a:t>
            </a:r>
            <a:r>
              <a:rPr lang="en-US" dirty="0" smtClean="0"/>
              <a:t>by mitochondria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09800" y="1028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TW" sz="44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18" charset="-120"/>
              </a:rPr>
              <a:t>Differences between       Respiration and Photosynthesis</a:t>
            </a:r>
            <a:endParaRPr lang="en-GB" altLang="zh-TW" sz="440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新細明體" pitchFamily="18" charset="-12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64832" y="2392365"/>
            <a:ext cx="7264968" cy="496888"/>
            <a:chOff x="798" y="1507"/>
            <a:chExt cx="4482" cy="313"/>
          </a:xfrm>
        </p:grpSpPr>
        <p:sp>
          <p:nvSpPr>
            <p:cNvPr id="44051" name="Text Box 4"/>
            <p:cNvSpPr txBox="1">
              <a:spLocks noChangeArrowheads="1"/>
            </p:cNvSpPr>
            <p:nvPr/>
          </p:nvSpPr>
          <p:spPr bwMode="auto">
            <a:xfrm>
              <a:off x="798" y="1587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Impact" pitchFamily="34" charset="0"/>
                  <a:ea typeface="PMingLiU" pitchFamily="18" charset="-120"/>
                </a:rPr>
                <a:t>aerobic respiration</a:t>
              </a:r>
            </a:p>
          </p:txBody>
        </p:sp>
        <p:sp>
          <p:nvSpPr>
            <p:cNvPr id="44052" name="Text Box 5"/>
            <p:cNvSpPr txBox="1">
              <a:spLocks noChangeArrowheads="1"/>
            </p:cNvSpPr>
            <p:nvPr/>
          </p:nvSpPr>
          <p:spPr bwMode="auto">
            <a:xfrm>
              <a:off x="3552" y="1507"/>
              <a:ext cx="17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Impact" pitchFamily="34" charset="0"/>
                  <a:ea typeface="PMingLiU" pitchFamily="18" charset="-120"/>
                </a:rPr>
                <a:t>photosynthesis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90800" y="4495800"/>
            <a:ext cx="7086600" cy="1066800"/>
            <a:chOff x="672" y="2832"/>
            <a:chExt cx="4464" cy="672"/>
          </a:xfrm>
        </p:grpSpPr>
        <p:sp>
          <p:nvSpPr>
            <p:cNvPr id="44049" name="Text Box 7"/>
            <p:cNvSpPr txBox="1">
              <a:spLocks noChangeArrowheads="1"/>
            </p:cNvSpPr>
            <p:nvPr/>
          </p:nvSpPr>
          <p:spPr bwMode="auto">
            <a:xfrm>
              <a:off x="672" y="2832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9900"/>
                  </a:solidFill>
                  <a:latin typeface="Impact" panose="020B0806030902050204" pitchFamily="34" charset="0"/>
                  <a:ea typeface="PMingLiU" pitchFamily="18" charset="-120"/>
                </a:rPr>
                <a:t>energy is released</a:t>
              </a:r>
            </a:p>
          </p:txBody>
        </p:sp>
        <p:sp>
          <p:nvSpPr>
            <p:cNvPr id="44050" name="Text Box 8"/>
            <p:cNvSpPr txBox="1">
              <a:spLocks noChangeArrowheads="1"/>
            </p:cNvSpPr>
            <p:nvPr/>
          </p:nvSpPr>
          <p:spPr bwMode="auto">
            <a:xfrm>
              <a:off x="3408" y="2832"/>
              <a:ext cx="172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9900"/>
                  </a:solidFill>
                  <a:latin typeface="Impact" panose="020B0806030902050204" pitchFamily="34" charset="0"/>
                  <a:ea typeface="PMingLiU" pitchFamily="18" charset="-120"/>
                </a:rPr>
                <a:t>energy (light) is absorbed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057400" y="3382963"/>
            <a:ext cx="8229600" cy="1066800"/>
            <a:chOff x="336" y="2131"/>
            <a:chExt cx="5184" cy="672"/>
          </a:xfrm>
        </p:grpSpPr>
        <p:sp>
          <p:nvSpPr>
            <p:cNvPr id="44047" name="Text Box 11"/>
            <p:cNvSpPr txBox="1">
              <a:spLocks noChangeArrowheads="1"/>
            </p:cNvSpPr>
            <p:nvPr/>
          </p:nvSpPr>
          <p:spPr bwMode="auto">
            <a:xfrm>
              <a:off x="336" y="2131"/>
              <a:ext cx="22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produces carbon dioxide and water</a:t>
              </a:r>
            </a:p>
          </p:txBody>
        </p:sp>
        <p:sp>
          <p:nvSpPr>
            <p:cNvPr id="44048" name="Text Box 13"/>
            <p:cNvSpPr txBox="1">
              <a:spLocks noChangeArrowheads="1"/>
            </p:cNvSpPr>
            <p:nvPr/>
          </p:nvSpPr>
          <p:spPr bwMode="auto">
            <a:xfrm>
              <a:off x="3168" y="2131"/>
              <a:ext cx="23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requires carbon dioxide and water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590800" y="5638800"/>
            <a:ext cx="6934200" cy="1066800"/>
            <a:chOff x="672" y="3552"/>
            <a:chExt cx="4368" cy="672"/>
          </a:xfrm>
        </p:grpSpPr>
        <p:sp>
          <p:nvSpPr>
            <p:cNvPr id="44045" name="Text Box 16"/>
            <p:cNvSpPr txBox="1">
              <a:spLocks noChangeArrowheads="1"/>
            </p:cNvSpPr>
            <p:nvPr/>
          </p:nvSpPr>
          <p:spPr bwMode="auto">
            <a:xfrm>
              <a:off x="672" y="3552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00CC99"/>
                  </a:solidFill>
                  <a:latin typeface="Impact" panose="020B0806030902050204" pitchFamily="34" charset="0"/>
                  <a:ea typeface="PMingLiU" pitchFamily="18" charset="-120"/>
                </a:rPr>
                <a:t>an oxidative process</a:t>
              </a:r>
            </a:p>
          </p:txBody>
        </p:sp>
        <p:sp>
          <p:nvSpPr>
            <p:cNvPr id="44046" name="Text Box 17"/>
            <p:cNvSpPr txBox="1">
              <a:spLocks noChangeArrowheads="1"/>
            </p:cNvSpPr>
            <p:nvPr/>
          </p:nvSpPr>
          <p:spPr bwMode="auto">
            <a:xfrm>
              <a:off x="3504" y="3552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00CC99"/>
                  </a:solidFill>
                  <a:latin typeface="Impact" panose="020B0806030902050204" pitchFamily="34" charset="0"/>
                  <a:ea typeface="PMingLiU" pitchFamily="18" charset="-120"/>
                </a:rPr>
                <a:t>a reductive process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905000" y="2286000"/>
            <a:ext cx="8534400" cy="4343400"/>
            <a:chOff x="240" y="1440"/>
            <a:chExt cx="5376" cy="2736"/>
          </a:xfrm>
        </p:grpSpPr>
        <p:sp>
          <p:nvSpPr>
            <p:cNvPr id="44043" name="Line 18"/>
            <p:cNvSpPr>
              <a:spLocks noChangeShapeType="1"/>
            </p:cNvSpPr>
            <p:nvPr/>
          </p:nvSpPr>
          <p:spPr bwMode="auto">
            <a:xfrm>
              <a:off x="2880" y="1440"/>
              <a:ext cx="0" cy="2736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19"/>
            <p:cNvSpPr>
              <a:spLocks noChangeShapeType="1"/>
            </p:cNvSpPr>
            <p:nvPr/>
          </p:nvSpPr>
          <p:spPr bwMode="auto">
            <a:xfrm>
              <a:off x="240" y="2064"/>
              <a:ext cx="5376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0" name="AutoShape 2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2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829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4600" y="1524000"/>
            <a:ext cx="7467600" cy="552450"/>
            <a:chOff x="720" y="1392"/>
            <a:chExt cx="4560" cy="348"/>
          </a:xfrm>
        </p:grpSpPr>
        <p:sp>
          <p:nvSpPr>
            <p:cNvPr id="45074" name="Text Box 4"/>
            <p:cNvSpPr txBox="1">
              <a:spLocks noChangeArrowheads="1"/>
            </p:cNvSpPr>
            <p:nvPr/>
          </p:nvSpPr>
          <p:spPr bwMode="auto">
            <a:xfrm>
              <a:off x="720" y="1392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Impact" pitchFamily="34" charset="0"/>
                  <a:ea typeface="PMingLiU" pitchFamily="18" charset="-120"/>
                </a:rPr>
                <a:t>aerobic respiration</a:t>
              </a:r>
            </a:p>
          </p:txBody>
        </p:sp>
        <p:sp>
          <p:nvSpPr>
            <p:cNvPr id="45075" name="Text Box 5"/>
            <p:cNvSpPr txBox="1">
              <a:spLocks noChangeArrowheads="1"/>
            </p:cNvSpPr>
            <p:nvPr/>
          </p:nvSpPr>
          <p:spPr bwMode="auto">
            <a:xfrm>
              <a:off x="3552" y="1507"/>
              <a:ext cx="17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Impact" pitchFamily="34" charset="0"/>
                  <a:ea typeface="PMingLiU" pitchFamily="18" charset="-120"/>
                </a:rPr>
                <a:t>photosynthesis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86000" y="3856039"/>
            <a:ext cx="8153400" cy="1570037"/>
            <a:chOff x="480" y="2400"/>
            <a:chExt cx="5136" cy="989"/>
          </a:xfrm>
        </p:grpSpPr>
        <p:sp>
          <p:nvSpPr>
            <p:cNvPr id="45072" name="Text Box 7"/>
            <p:cNvSpPr txBox="1">
              <a:spLocks noChangeArrowheads="1"/>
            </p:cNvSpPr>
            <p:nvPr/>
          </p:nvSpPr>
          <p:spPr bwMode="auto">
            <a:xfrm>
              <a:off x="480" y="2400"/>
              <a:ext cx="1728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dirty="0">
                  <a:solidFill>
                    <a:srgbClr val="00B050"/>
                  </a:solidFill>
                  <a:latin typeface="Impact" panose="020B0806030902050204" pitchFamily="34" charset="0"/>
                  <a:ea typeface="PMingLiU" pitchFamily="18" charset="-120"/>
                </a:rPr>
                <a:t>occurs in all living cells at all times</a:t>
              </a:r>
            </a:p>
          </p:txBody>
        </p:sp>
        <p:sp>
          <p:nvSpPr>
            <p:cNvPr id="45073" name="Text Box 8"/>
            <p:cNvSpPr txBox="1">
              <a:spLocks noChangeArrowheads="1"/>
            </p:cNvSpPr>
            <p:nvPr/>
          </p:nvSpPr>
          <p:spPr bwMode="auto">
            <a:xfrm>
              <a:off x="3264" y="2400"/>
              <a:ext cx="235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dirty="0">
                  <a:solidFill>
                    <a:srgbClr val="00B050"/>
                  </a:solidFill>
                  <a:latin typeface="Impact" panose="020B0806030902050204" pitchFamily="34" charset="0"/>
                  <a:ea typeface="PMingLiU" pitchFamily="18" charset="-120"/>
                </a:rPr>
                <a:t>occurs in green plants only when light is available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05000" y="2819400"/>
            <a:ext cx="8382000" cy="1066800"/>
            <a:chOff x="240" y="1776"/>
            <a:chExt cx="5280" cy="672"/>
          </a:xfrm>
        </p:grpSpPr>
        <p:sp>
          <p:nvSpPr>
            <p:cNvPr id="45070" name="Text Box 10"/>
            <p:cNvSpPr txBox="1">
              <a:spLocks noChangeArrowheads="1"/>
            </p:cNvSpPr>
            <p:nvPr/>
          </p:nvSpPr>
          <p:spPr bwMode="auto">
            <a:xfrm>
              <a:off x="240" y="1776"/>
              <a:ext cx="22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a breaking down process	</a:t>
              </a:r>
            </a:p>
          </p:txBody>
        </p:sp>
        <p:sp>
          <p:nvSpPr>
            <p:cNvPr id="45071" name="Text Box 11"/>
            <p:cNvSpPr txBox="1">
              <a:spLocks noChangeArrowheads="1"/>
            </p:cNvSpPr>
            <p:nvPr/>
          </p:nvSpPr>
          <p:spPr bwMode="auto">
            <a:xfrm>
              <a:off x="3168" y="1891"/>
              <a:ext cx="23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F0066"/>
                  </a:solidFill>
                  <a:latin typeface="Impact" panose="020B0806030902050204" pitchFamily="34" charset="0"/>
                  <a:ea typeface="PMingLiU" pitchFamily="18" charset="-120"/>
                </a:rPr>
                <a:t>a synthetic process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981200" y="5410200"/>
            <a:ext cx="7543800" cy="1828800"/>
            <a:chOff x="288" y="3360"/>
            <a:chExt cx="4752" cy="1152"/>
          </a:xfrm>
        </p:grpSpPr>
        <p:sp>
          <p:nvSpPr>
            <p:cNvPr id="45068" name="Text Box 13"/>
            <p:cNvSpPr txBox="1">
              <a:spLocks noChangeArrowheads="1"/>
            </p:cNvSpPr>
            <p:nvPr/>
          </p:nvSpPr>
          <p:spPr bwMode="auto">
            <a:xfrm>
              <a:off x="288" y="3379"/>
              <a:ext cx="1920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008080"/>
                  </a:solidFill>
                  <a:latin typeface="Impact" panose="020B0806030902050204" pitchFamily="34" charset="0"/>
                  <a:ea typeface="PMingLiU" pitchFamily="18" charset="-120"/>
                </a:rPr>
                <a:t>occurs in mitochondria</a:t>
              </a:r>
            </a:p>
            <a:p>
              <a:pPr algn="ctr">
                <a:spcBef>
                  <a:spcPct val="50000"/>
                </a:spcBef>
              </a:pPr>
              <a:endParaRPr lang="en-US" altLang="zh-TW">
                <a:solidFill>
                  <a:srgbClr val="008080"/>
                </a:solidFill>
                <a:latin typeface="Impact" panose="020B0806030902050204" pitchFamily="34" charset="0"/>
                <a:ea typeface="PMingLiU" pitchFamily="18" charset="-120"/>
              </a:endParaRPr>
            </a:p>
          </p:txBody>
        </p:sp>
        <p:sp>
          <p:nvSpPr>
            <p:cNvPr id="45069" name="Text Box 14"/>
            <p:cNvSpPr txBox="1">
              <a:spLocks noChangeArrowheads="1"/>
            </p:cNvSpPr>
            <p:nvPr/>
          </p:nvSpPr>
          <p:spPr bwMode="auto">
            <a:xfrm>
              <a:off x="3504" y="3360"/>
              <a:ext cx="15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008080"/>
                  </a:solidFill>
                  <a:latin typeface="Impact" panose="020B0806030902050204" pitchFamily="34" charset="0"/>
                  <a:ea typeface="PMingLiU" pitchFamily="18" charset="-120"/>
                </a:rPr>
                <a:t>occurs in chloroplasts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905000" y="1600200"/>
            <a:ext cx="8534400" cy="4953000"/>
            <a:chOff x="240" y="1440"/>
            <a:chExt cx="5376" cy="2736"/>
          </a:xfrm>
        </p:grpSpPr>
        <p:sp>
          <p:nvSpPr>
            <p:cNvPr id="45066" name="Line 16"/>
            <p:cNvSpPr>
              <a:spLocks noChangeShapeType="1"/>
            </p:cNvSpPr>
            <p:nvPr/>
          </p:nvSpPr>
          <p:spPr bwMode="auto">
            <a:xfrm>
              <a:off x="2880" y="1440"/>
              <a:ext cx="0" cy="2736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Line 17"/>
            <p:cNvSpPr>
              <a:spLocks noChangeShapeType="1"/>
            </p:cNvSpPr>
            <p:nvPr/>
          </p:nvSpPr>
          <p:spPr bwMode="auto">
            <a:xfrm>
              <a:off x="240" y="2064"/>
              <a:ext cx="5376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3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4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5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604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Alternate Fates of Glucose 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Not all C respired to CO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r>
              <a:rPr lang="en-US" altLang="en-US" smtClean="0"/>
              <a:t>Intermediates of respiration branch off:</a:t>
            </a:r>
          </a:p>
          <a:p>
            <a:pPr lvl="1"/>
            <a:r>
              <a:rPr lang="en-US" altLang="en-US" smtClean="0"/>
              <a:t>amino acids</a:t>
            </a:r>
          </a:p>
          <a:p>
            <a:pPr lvl="1"/>
            <a:r>
              <a:rPr lang="en-US" altLang="en-US" smtClean="0"/>
              <a:t>pentoses for cell wall structure</a:t>
            </a:r>
          </a:p>
          <a:p>
            <a:pPr lvl="1"/>
            <a:r>
              <a:rPr lang="en-US" altLang="en-US" smtClean="0"/>
              <a:t>nucleotides</a:t>
            </a:r>
          </a:p>
          <a:p>
            <a:pPr lvl="1"/>
            <a:r>
              <a:rPr lang="en-US" altLang="en-US" smtClean="0"/>
              <a:t>porphyrin biosynthesis</a:t>
            </a:r>
          </a:p>
          <a:p>
            <a:pPr lvl="1"/>
            <a:r>
              <a:rPr lang="en-US" altLang="en-US" smtClean="0"/>
              <a:t>fatty acid synthesis</a:t>
            </a:r>
          </a:p>
          <a:p>
            <a:pPr lvl="1"/>
            <a:r>
              <a:rPr lang="en-US" altLang="en-US" smtClean="0"/>
              <a:t>lignin precursors</a:t>
            </a:r>
          </a:p>
          <a:p>
            <a:pPr lvl="1"/>
            <a:r>
              <a:rPr lang="en-US" altLang="en-US" smtClean="0"/>
              <a:t>precursors for carotenoid synthesis, hormones</a:t>
            </a:r>
          </a:p>
        </p:txBody>
      </p:sp>
    </p:spTree>
    <p:extLst>
      <p:ext uri="{BB962C8B-B14F-4D97-AF65-F5344CB8AC3E}">
        <p14:creationId xmlns:p14="http://schemas.microsoft.com/office/powerpoint/2010/main" val="204908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Uses of Energy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981200"/>
            <a:ext cx="6553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Biosynthesis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Replacing body structures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Growth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Reproduction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Storage (Fat, Glycogen)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Exported Materials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Maintenance (homeostasis)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External Work (e.g, movement)</a:t>
            </a:r>
          </a:p>
        </p:txBody>
      </p:sp>
    </p:spTree>
    <p:extLst>
      <p:ext uri="{BB962C8B-B14F-4D97-AF65-F5344CB8AC3E}">
        <p14:creationId xmlns:p14="http://schemas.microsoft.com/office/powerpoint/2010/main" val="7230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Affects Metabolic Rate?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9812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Chemical </a:t>
            </a:r>
            <a:r>
              <a:rPr lang="en-US" altLang="en-US" sz="2800" dirty="0"/>
              <a:t>Activity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Environmental Temperature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Digestive Processing (Specific Dynamic Action)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Age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Gender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Circadian </a:t>
            </a:r>
            <a:r>
              <a:rPr lang="en-US" altLang="en-US" sz="2800" dirty="0"/>
              <a:t>Rhythms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Aquatic Salinity (Osmoregulation)</a:t>
            </a:r>
          </a:p>
        </p:txBody>
      </p:sp>
    </p:spTree>
    <p:extLst>
      <p:ext uri="{BB962C8B-B14F-4D97-AF65-F5344CB8AC3E}">
        <p14:creationId xmlns:p14="http://schemas.microsoft.com/office/powerpoint/2010/main" val="7271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527176" y="48847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b="1" dirty="0">
                <a:solidFill>
                  <a:srgbClr val="80808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How can we measure MR?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3074989"/>
            <a:ext cx="4876800" cy="2946400"/>
            <a:chOff x="480" y="1937"/>
            <a:chExt cx="3072" cy="1856"/>
          </a:xfrm>
        </p:grpSpPr>
        <p:sp>
          <p:nvSpPr>
            <p:cNvPr id="49166" name="Rectangle 4"/>
            <p:cNvSpPr>
              <a:spLocks noChangeArrowheads="1"/>
            </p:cNvSpPr>
            <p:nvPr/>
          </p:nvSpPr>
          <p:spPr bwMode="auto">
            <a:xfrm>
              <a:off x="480" y="3425"/>
              <a:ext cx="2397" cy="368"/>
            </a:xfrm>
            <a:prstGeom prst="rect">
              <a:avLst/>
            </a:prstGeom>
            <a:noFill/>
            <a:ln w="76200">
              <a:solidFill>
                <a:srgbClr val="B50F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Indirect measures</a:t>
              </a:r>
            </a:p>
          </p:txBody>
        </p:sp>
        <p:sp>
          <p:nvSpPr>
            <p:cNvPr id="49167" name="Line 5"/>
            <p:cNvSpPr>
              <a:spLocks noChangeShapeType="1"/>
            </p:cNvSpPr>
            <p:nvPr/>
          </p:nvSpPr>
          <p:spPr bwMode="auto">
            <a:xfrm>
              <a:off x="2112" y="2417"/>
              <a:ext cx="0" cy="943"/>
            </a:xfrm>
            <a:prstGeom prst="line">
              <a:avLst/>
            </a:prstGeom>
            <a:noFill/>
            <a:ln w="57150">
              <a:solidFill>
                <a:srgbClr val="B50F0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AutoShape 6"/>
            <p:cNvSpPr>
              <a:spLocks/>
            </p:cNvSpPr>
            <p:nvPr/>
          </p:nvSpPr>
          <p:spPr bwMode="auto">
            <a:xfrm rot="5400000">
              <a:off x="1920" y="689"/>
              <a:ext cx="384" cy="288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57150">
              <a:solidFill>
                <a:srgbClr val="B50F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39925" y="1341438"/>
            <a:ext cx="8135938" cy="1479550"/>
            <a:chOff x="262" y="845"/>
            <a:chExt cx="5125" cy="932"/>
          </a:xfrm>
        </p:grpSpPr>
        <p:grpSp>
          <p:nvGrpSpPr>
            <p:cNvPr id="49162" name="Group 8"/>
            <p:cNvGrpSpPr>
              <a:grpSpLocks/>
            </p:cNvGrpSpPr>
            <p:nvPr/>
          </p:nvGrpSpPr>
          <p:grpSpPr bwMode="auto">
            <a:xfrm>
              <a:off x="384" y="1409"/>
              <a:ext cx="5003" cy="368"/>
              <a:chOff x="336" y="2208"/>
              <a:chExt cx="5003" cy="368"/>
            </a:xfrm>
          </p:grpSpPr>
          <p:sp>
            <p:nvSpPr>
              <p:cNvPr id="49164" name="Rectangle 9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500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Fuel + O</a:t>
                </a:r>
                <a:r>
                  <a:rPr lang="en-US" altLang="en-US" baseline="-250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            CO</a:t>
                </a:r>
                <a:r>
                  <a:rPr lang="en-US" altLang="en-US" baseline="-250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 + H</a:t>
                </a:r>
                <a:r>
                  <a:rPr lang="en-US" altLang="en-US" baseline="-250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O + ATP + heat</a:t>
                </a:r>
              </a:p>
            </p:txBody>
          </p:sp>
          <p:sp>
            <p:nvSpPr>
              <p:cNvPr id="49165" name="Line 10"/>
              <p:cNvSpPr>
                <a:spLocks noChangeShapeType="1"/>
              </p:cNvSpPr>
              <p:nvPr/>
            </p:nvSpPr>
            <p:spPr bwMode="auto">
              <a:xfrm>
                <a:off x="1632" y="2448"/>
                <a:ext cx="5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262" y="845"/>
              <a:ext cx="25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Aerobic metabolism: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19901" y="2846388"/>
            <a:ext cx="3851275" cy="3175000"/>
            <a:chOff x="3336" y="1793"/>
            <a:chExt cx="2426" cy="2000"/>
          </a:xfrm>
        </p:grpSpPr>
        <p:sp>
          <p:nvSpPr>
            <p:cNvPr id="49159" name="Rectangle 13"/>
            <p:cNvSpPr>
              <a:spLocks noChangeArrowheads="1"/>
            </p:cNvSpPr>
            <p:nvPr/>
          </p:nvSpPr>
          <p:spPr bwMode="auto">
            <a:xfrm>
              <a:off x="3336" y="3425"/>
              <a:ext cx="2156" cy="368"/>
            </a:xfrm>
            <a:prstGeom prst="rect">
              <a:avLst/>
            </a:prstGeom>
            <a:noFill/>
            <a:ln w="76200">
              <a:solidFill>
                <a:srgbClr val="B50F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Direct measures</a:t>
              </a:r>
            </a:p>
          </p:txBody>
        </p:sp>
        <p:sp>
          <p:nvSpPr>
            <p:cNvPr id="49160" name="Line 14"/>
            <p:cNvSpPr>
              <a:spLocks noChangeShapeType="1"/>
            </p:cNvSpPr>
            <p:nvPr/>
          </p:nvSpPr>
          <p:spPr bwMode="auto">
            <a:xfrm>
              <a:off x="4944" y="1793"/>
              <a:ext cx="0" cy="1488"/>
            </a:xfrm>
            <a:prstGeom prst="line">
              <a:avLst/>
            </a:prstGeom>
            <a:noFill/>
            <a:ln w="57150">
              <a:solidFill>
                <a:srgbClr val="B50F0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Rectangle 15"/>
            <p:cNvSpPr>
              <a:spLocks noChangeArrowheads="1"/>
            </p:cNvSpPr>
            <p:nvPr/>
          </p:nvSpPr>
          <p:spPr bwMode="auto">
            <a:xfrm>
              <a:off x="5508" y="3168"/>
              <a:ext cx="25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B50F0C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*</a:t>
              </a:r>
            </a:p>
          </p:txBody>
        </p:sp>
      </p:grpSp>
      <p:sp>
        <p:nvSpPr>
          <p:cNvPr id="49158" name="Rectangle 15"/>
          <p:cNvSpPr>
            <a:spLocks noChangeArrowheads="1"/>
          </p:cNvSpPr>
          <p:nvPr/>
        </p:nvSpPr>
        <p:spPr bwMode="auto">
          <a:xfrm>
            <a:off x="1981201" y="266700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990000"/>
                </a:solidFill>
                <a:latin typeface="Comic Sans MS" panose="030F0702030302020204" pitchFamily="66" charset="0"/>
              </a:rPr>
              <a:t>(C</a:t>
            </a:r>
            <a:r>
              <a:rPr lang="en-US" altLang="en-US" sz="200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000">
                <a:solidFill>
                  <a:srgbClr val="99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200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12</a:t>
            </a:r>
            <a:r>
              <a:rPr lang="en-US" altLang="en-US" sz="2000">
                <a:solidFill>
                  <a:srgbClr val="99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en-US" sz="200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000">
                <a:solidFill>
                  <a:srgbClr val="990000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2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1398430" y="2252730"/>
            <a:ext cx="9162245" cy="27432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Amount of CO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formed does not always equal amount of 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consumed</a:t>
            </a:r>
          </a:p>
          <a:p>
            <a:r>
              <a:rPr lang="en-US" altLang="en-US" sz="2400" i="1" dirty="0" smtClean="0"/>
              <a:t>Respiratory Quotient</a:t>
            </a:r>
            <a:r>
              <a:rPr lang="en-US" altLang="en-US" sz="2400" dirty="0" smtClean="0"/>
              <a:t> (RQ)</a:t>
            </a:r>
          </a:p>
          <a:p>
            <a:pPr lvl="1"/>
            <a:r>
              <a:rPr lang="en-US" altLang="en-US" sz="2000" dirty="0" smtClean="0"/>
              <a:t>Amt. CO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produced/O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consumed</a:t>
            </a:r>
          </a:p>
          <a:p>
            <a:pPr lvl="1"/>
            <a:r>
              <a:rPr lang="en-US" altLang="en-US" sz="2000" dirty="0" smtClean="0"/>
              <a:t>Varies for different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7636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600200" y="1600200"/>
            <a:ext cx="7588250" cy="3581400"/>
            <a:chOff x="48" y="1008"/>
            <a:chExt cx="4780" cy="2256"/>
          </a:xfrm>
        </p:grpSpPr>
        <p:sp>
          <p:nvSpPr>
            <p:cNvPr id="53263" name="Rectangle 3"/>
            <p:cNvSpPr>
              <a:spLocks noChangeArrowheads="1"/>
            </p:cNvSpPr>
            <p:nvPr/>
          </p:nvSpPr>
          <p:spPr bwMode="auto">
            <a:xfrm>
              <a:off x="1776" y="1008"/>
              <a:ext cx="2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HEAT PRODUCTION (KJ)</a:t>
              </a:r>
            </a:p>
          </p:txBody>
        </p:sp>
        <p:grpSp>
          <p:nvGrpSpPr>
            <p:cNvPr id="53264" name="Group 4"/>
            <p:cNvGrpSpPr>
              <a:grpSpLocks/>
            </p:cNvGrpSpPr>
            <p:nvPr/>
          </p:nvGrpSpPr>
          <p:grpSpPr bwMode="auto">
            <a:xfrm>
              <a:off x="48" y="1391"/>
              <a:ext cx="4780" cy="1873"/>
              <a:chOff x="48" y="1391"/>
              <a:chExt cx="4780" cy="1873"/>
            </a:xfrm>
          </p:grpSpPr>
          <p:sp>
            <p:nvSpPr>
              <p:cNvPr id="53265" name="Rectangle 5"/>
              <p:cNvSpPr>
                <a:spLocks noChangeArrowheads="1"/>
              </p:cNvSpPr>
              <p:nvPr/>
            </p:nvSpPr>
            <p:spPr bwMode="auto">
              <a:xfrm>
                <a:off x="1302" y="1391"/>
                <a:ext cx="821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Per gram of food</a:t>
                </a:r>
              </a:p>
            </p:txBody>
          </p:sp>
          <p:sp>
            <p:nvSpPr>
              <p:cNvPr id="53266" name="Rectangle 6"/>
              <p:cNvSpPr>
                <a:spLocks noChangeArrowheads="1"/>
              </p:cNvSpPr>
              <p:nvPr/>
            </p:nvSpPr>
            <p:spPr bwMode="auto">
              <a:xfrm>
                <a:off x="3600" y="1391"/>
                <a:ext cx="1228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Per liter of CO</a:t>
                </a:r>
                <a:r>
                  <a:rPr lang="en-US" altLang="en-US" sz="2000" baseline="-250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20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 produced</a:t>
                </a:r>
              </a:p>
            </p:txBody>
          </p:sp>
          <p:sp>
            <p:nvSpPr>
              <p:cNvPr id="53267" name="Rectangle 7"/>
              <p:cNvSpPr>
                <a:spLocks noChangeArrowheads="1"/>
              </p:cNvSpPr>
              <p:nvPr/>
            </p:nvSpPr>
            <p:spPr bwMode="auto">
              <a:xfrm>
                <a:off x="2322" y="1391"/>
                <a:ext cx="1093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Per liter of O</a:t>
                </a:r>
                <a:r>
                  <a:rPr lang="en-US" altLang="en-US" sz="2000" baseline="-250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20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 consumed</a:t>
                </a:r>
              </a:p>
            </p:txBody>
          </p:sp>
          <p:sp>
            <p:nvSpPr>
              <p:cNvPr id="53268" name="Rectangle 8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124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Proteins</a:t>
                </a:r>
              </a:p>
            </p:txBody>
          </p:sp>
          <p:sp>
            <p:nvSpPr>
              <p:cNvPr id="53269" name="Rectangle 9"/>
              <p:cNvSpPr>
                <a:spLocks noChangeArrowheads="1"/>
              </p:cNvSpPr>
              <p:nvPr/>
            </p:nvSpPr>
            <p:spPr bwMode="auto">
              <a:xfrm>
                <a:off x="384" y="2424"/>
                <a:ext cx="81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lipids</a:t>
                </a:r>
              </a:p>
            </p:txBody>
          </p:sp>
          <p:sp>
            <p:nvSpPr>
              <p:cNvPr id="53270" name="Rectangle 10"/>
              <p:cNvSpPr>
                <a:spLocks noChangeArrowheads="1"/>
              </p:cNvSpPr>
              <p:nvPr/>
            </p:nvSpPr>
            <p:spPr bwMode="auto">
              <a:xfrm>
                <a:off x="91" y="1920"/>
                <a:ext cx="1205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carbohydrates</a:t>
                </a:r>
              </a:p>
            </p:txBody>
          </p:sp>
          <p:sp>
            <p:nvSpPr>
              <p:cNvPr id="53271" name="Rectangle 11"/>
              <p:cNvSpPr>
                <a:spLocks noChangeArrowheads="1"/>
              </p:cNvSpPr>
              <p:nvPr/>
            </p:nvSpPr>
            <p:spPr bwMode="auto">
              <a:xfrm>
                <a:off x="1435" y="1916"/>
                <a:ext cx="45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17.1</a:t>
                </a:r>
              </a:p>
            </p:txBody>
          </p:sp>
          <p:sp>
            <p:nvSpPr>
              <p:cNvPr id="53272" name="Rectangle 12"/>
              <p:cNvSpPr>
                <a:spLocks noChangeArrowheads="1"/>
              </p:cNvSpPr>
              <p:nvPr/>
            </p:nvSpPr>
            <p:spPr bwMode="auto">
              <a:xfrm>
                <a:off x="1405" y="2352"/>
                <a:ext cx="51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38.9</a:t>
                </a:r>
              </a:p>
            </p:txBody>
          </p:sp>
          <p:sp>
            <p:nvSpPr>
              <p:cNvPr id="53273" name="Rectangle 13"/>
              <p:cNvSpPr>
                <a:spLocks noChangeArrowheads="1"/>
              </p:cNvSpPr>
              <p:nvPr/>
            </p:nvSpPr>
            <p:spPr bwMode="auto">
              <a:xfrm>
                <a:off x="1420" y="2834"/>
                <a:ext cx="48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17.6</a:t>
                </a:r>
              </a:p>
            </p:txBody>
          </p:sp>
          <p:sp>
            <p:nvSpPr>
              <p:cNvPr id="53274" name="Rectangle 14"/>
              <p:cNvSpPr>
                <a:spLocks noChangeArrowheads="1"/>
              </p:cNvSpPr>
              <p:nvPr/>
            </p:nvSpPr>
            <p:spPr bwMode="auto">
              <a:xfrm>
                <a:off x="3951" y="1916"/>
                <a:ext cx="45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21.1</a:t>
                </a:r>
              </a:p>
            </p:txBody>
          </p:sp>
          <p:sp>
            <p:nvSpPr>
              <p:cNvPr id="53275" name="Rectangle 16"/>
              <p:cNvSpPr>
                <a:spLocks noChangeArrowheads="1"/>
              </p:cNvSpPr>
              <p:nvPr/>
            </p:nvSpPr>
            <p:spPr bwMode="auto">
              <a:xfrm>
                <a:off x="2544" y="2832"/>
                <a:ext cx="51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23.3</a:t>
                </a:r>
              </a:p>
            </p:txBody>
          </p:sp>
          <p:sp>
            <p:nvSpPr>
              <p:cNvPr id="53276" name="Rectangle 17"/>
              <p:cNvSpPr>
                <a:spLocks noChangeArrowheads="1"/>
              </p:cNvSpPr>
              <p:nvPr/>
            </p:nvSpPr>
            <p:spPr bwMode="auto">
              <a:xfrm>
                <a:off x="2574" y="1914"/>
                <a:ext cx="45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21.1</a:t>
                </a:r>
              </a:p>
            </p:txBody>
          </p:sp>
          <p:sp>
            <p:nvSpPr>
              <p:cNvPr id="53277" name="Rectangle 18"/>
              <p:cNvSpPr>
                <a:spLocks noChangeArrowheads="1"/>
              </p:cNvSpPr>
              <p:nvPr/>
            </p:nvSpPr>
            <p:spPr bwMode="auto">
              <a:xfrm>
                <a:off x="3984" y="2352"/>
                <a:ext cx="48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19.8</a:t>
                </a:r>
              </a:p>
            </p:txBody>
          </p:sp>
          <p:sp>
            <p:nvSpPr>
              <p:cNvPr id="53278" name="Rectangle 19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FE9B03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FF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rPr>
                  <a:t>18.7</a:t>
                </a:r>
              </a:p>
            </p:txBody>
          </p:sp>
          <p:sp>
            <p:nvSpPr>
              <p:cNvPr id="53279" name="Line 20"/>
              <p:cNvSpPr>
                <a:spLocks noChangeShapeType="1"/>
              </p:cNvSpPr>
              <p:nvPr/>
            </p:nvSpPr>
            <p:spPr bwMode="auto">
              <a:xfrm>
                <a:off x="1248" y="1872"/>
                <a:ext cx="35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0" name="Line 21"/>
              <p:cNvSpPr>
                <a:spLocks noChangeShapeType="1"/>
              </p:cNvSpPr>
              <p:nvPr/>
            </p:nvSpPr>
            <p:spPr bwMode="auto">
              <a:xfrm>
                <a:off x="1248" y="1872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1" name="Line 22"/>
              <p:cNvSpPr>
                <a:spLocks noChangeShapeType="1"/>
              </p:cNvSpPr>
              <p:nvPr/>
            </p:nvSpPr>
            <p:spPr bwMode="auto">
              <a:xfrm>
                <a:off x="48" y="2256"/>
                <a:ext cx="47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2" name="Line 23"/>
              <p:cNvSpPr>
                <a:spLocks noChangeShapeType="1"/>
              </p:cNvSpPr>
              <p:nvPr/>
            </p:nvSpPr>
            <p:spPr bwMode="auto">
              <a:xfrm>
                <a:off x="48" y="3264"/>
                <a:ext cx="47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3" name="Line 24"/>
              <p:cNvSpPr>
                <a:spLocks noChangeShapeType="1"/>
              </p:cNvSpPr>
              <p:nvPr/>
            </p:nvSpPr>
            <p:spPr bwMode="auto">
              <a:xfrm>
                <a:off x="48" y="2760"/>
                <a:ext cx="47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4" name="Line 25"/>
              <p:cNvSpPr>
                <a:spLocks noChangeShapeType="1"/>
              </p:cNvSpPr>
              <p:nvPr/>
            </p:nvSpPr>
            <p:spPr bwMode="auto">
              <a:xfrm>
                <a:off x="4800" y="1872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5" name="Line 26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0" cy="18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6" name="Line 27"/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0" cy="18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7" name="Line 28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35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8" name="Line 29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9" name="Line 30"/>
              <p:cNvSpPr>
                <a:spLocks noChangeShapeType="1"/>
              </p:cNvSpPr>
              <p:nvPr/>
            </p:nvSpPr>
            <p:spPr bwMode="auto">
              <a:xfrm>
                <a:off x="4800" y="144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0" name="Line 31"/>
              <p:cNvSpPr>
                <a:spLocks noChangeShapeType="1"/>
              </p:cNvSpPr>
              <p:nvPr/>
            </p:nvSpPr>
            <p:spPr bwMode="auto">
              <a:xfrm flipV="1">
                <a:off x="48" y="1872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1" name="Line 32"/>
              <p:cNvSpPr>
                <a:spLocks noChangeShapeType="1"/>
              </p:cNvSpPr>
              <p:nvPr/>
            </p:nvSpPr>
            <p:spPr bwMode="auto">
              <a:xfrm>
                <a:off x="48" y="187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251" name="Rectangle 33"/>
          <p:cNvSpPr>
            <a:spLocks noChangeArrowheads="1"/>
          </p:cNvSpPr>
          <p:nvPr/>
        </p:nvSpPr>
        <p:spPr bwMode="auto">
          <a:xfrm>
            <a:off x="1752600" y="1"/>
            <a:ext cx="8534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400" i="1">
                <a:solidFill>
                  <a:srgbClr val="0000FF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BUT, heat production varies with foodstuff being oxidized…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514601" y="5791198"/>
            <a:ext cx="7142163" cy="854075"/>
            <a:chOff x="636" y="3676"/>
            <a:chExt cx="4499" cy="538"/>
          </a:xfrm>
        </p:grpSpPr>
        <p:sp>
          <p:nvSpPr>
            <p:cNvPr id="53261" name="Rectangle 35"/>
            <p:cNvSpPr>
              <a:spLocks noChangeArrowheads="1"/>
            </p:cNvSpPr>
            <p:nvPr/>
          </p:nvSpPr>
          <p:spPr bwMode="auto">
            <a:xfrm>
              <a:off x="636" y="3676"/>
              <a:ext cx="44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B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“</a:t>
              </a:r>
              <a:r>
                <a:rPr lang="en-US" altLang="en-US" sz="24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Respiratory Quotient</a:t>
              </a:r>
              <a:r>
                <a:rPr lang="en-US" altLang="en-US" sz="2400">
                  <a:solidFill>
                    <a:srgbClr val="B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”</a:t>
              </a:r>
              <a:r>
                <a:rPr lang="en-US" altLang="en-US" sz="24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 = </a:t>
              </a:r>
              <a:r>
                <a:rPr lang="en-US" altLang="en-US" sz="2400" u="sng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Rate of CO</a:t>
              </a:r>
              <a:r>
                <a:rPr lang="en-US" altLang="en-US" sz="2400" baseline="-250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2</a:t>
              </a:r>
              <a:r>
                <a:rPr lang="en-US" altLang="en-US" sz="2400" u="sng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 production</a:t>
              </a:r>
              <a:endParaRPr lang="en-US" altLang="en-US" sz="2400">
                <a:solidFill>
                  <a:srgbClr val="B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262" name="Rectangle 36"/>
            <p:cNvSpPr>
              <a:spLocks noChangeArrowheads="1"/>
            </p:cNvSpPr>
            <p:nvPr/>
          </p:nvSpPr>
          <p:spPr bwMode="auto">
            <a:xfrm>
              <a:off x="2965" y="3923"/>
              <a:ext cx="21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Rate of O</a:t>
              </a:r>
              <a:r>
                <a:rPr lang="en-US" altLang="en-US" sz="2400" baseline="-250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2</a:t>
              </a:r>
              <a:r>
                <a:rPr lang="en-US" altLang="en-US" sz="24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 production</a:t>
              </a:r>
            </a:p>
          </p:txBody>
        </p:sp>
      </p:grpSp>
      <p:sp>
        <p:nvSpPr>
          <p:cNvPr id="53253" name="Rectangle 37"/>
          <p:cNvSpPr>
            <a:spLocks noChangeArrowheads="1"/>
          </p:cNvSpPr>
          <p:nvPr/>
        </p:nvSpPr>
        <p:spPr bwMode="auto">
          <a:xfrm>
            <a:off x="9294814" y="449103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9296406" y="2362200"/>
            <a:ext cx="819151" cy="2611438"/>
            <a:chOff x="4896" y="1488"/>
            <a:chExt cx="516" cy="1645"/>
          </a:xfrm>
        </p:grpSpPr>
        <p:sp>
          <p:nvSpPr>
            <p:cNvPr id="53257" name="Rectangle 39"/>
            <p:cNvSpPr>
              <a:spLocks noChangeArrowheads="1"/>
            </p:cNvSpPr>
            <p:nvPr/>
          </p:nvSpPr>
          <p:spPr bwMode="auto">
            <a:xfrm>
              <a:off x="4995" y="1488"/>
              <a:ext cx="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RQ</a:t>
              </a:r>
            </a:p>
          </p:txBody>
        </p:sp>
        <p:sp>
          <p:nvSpPr>
            <p:cNvPr id="53258" name="Rectangle 40"/>
            <p:cNvSpPr>
              <a:spLocks noChangeArrowheads="1"/>
            </p:cNvSpPr>
            <p:nvPr/>
          </p:nvSpPr>
          <p:spPr bwMode="auto">
            <a:xfrm>
              <a:off x="4982" y="1930"/>
              <a:ext cx="3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1.0</a:t>
              </a:r>
            </a:p>
          </p:txBody>
        </p:sp>
        <p:sp>
          <p:nvSpPr>
            <p:cNvPr id="53259" name="Rectangle 41"/>
            <p:cNvSpPr>
              <a:spLocks noChangeArrowheads="1"/>
            </p:cNvSpPr>
            <p:nvPr/>
          </p:nvSpPr>
          <p:spPr bwMode="auto">
            <a:xfrm>
              <a:off x="4966" y="2400"/>
              <a:ext cx="4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0.7</a:t>
              </a:r>
            </a:p>
          </p:txBody>
        </p:sp>
        <p:sp>
          <p:nvSpPr>
            <p:cNvPr id="53260" name="Rectangle 42"/>
            <p:cNvSpPr>
              <a:spLocks noChangeArrowheads="1"/>
            </p:cNvSpPr>
            <p:nvPr/>
          </p:nvSpPr>
          <p:spPr bwMode="auto">
            <a:xfrm>
              <a:off x="4896" y="2842"/>
              <a:ext cx="5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E9B03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B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 0.8 </a:t>
              </a:r>
            </a:p>
          </p:txBody>
        </p:sp>
      </p:grpSp>
      <p:sp>
        <p:nvSpPr>
          <p:cNvPr id="53255" name="Rectangle 43"/>
          <p:cNvSpPr>
            <a:spLocks noChangeArrowheads="1"/>
          </p:cNvSpPr>
          <p:nvPr/>
        </p:nvSpPr>
        <p:spPr bwMode="auto">
          <a:xfrm>
            <a:off x="1600201" y="5200651"/>
            <a:ext cx="6457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What if you aren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 sure what animal ate?</a:t>
            </a:r>
          </a:p>
        </p:txBody>
      </p:sp>
      <p:sp>
        <p:nvSpPr>
          <p:cNvPr id="53256" name="Rectangle 15"/>
          <p:cNvSpPr>
            <a:spLocks noChangeArrowheads="1"/>
          </p:cNvSpPr>
          <p:nvPr/>
        </p:nvSpPr>
        <p:spPr bwMode="auto">
          <a:xfrm>
            <a:off x="5638801" y="3733801"/>
            <a:ext cx="824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27.9</a:t>
            </a:r>
          </a:p>
        </p:txBody>
      </p:sp>
    </p:spTree>
    <p:extLst>
      <p:ext uri="{BB962C8B-B14F-4D97-AF65-F5344CB8AC3E}">
        <p14:creationId xmlns:p14="http://schemas.microsoft.com/office/powerpoint/2010/main" val="16352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04976" y="1828800"/>
            <a:ext cx="9550400" cy="3529013"/>
            <a:chOff x="18" y="1152"/>
            <a:chExt cx="6016" cy="2223"/>
          </a:xfrm>
        </p:grpSpPr>
        <p:graphicFrame>
          <p:nvGraphicFramePr>
            <p:cNvPr id="5122" name="Object 8"/>
            <p:cNvGraphicFramePr>
              <a:graphicFrameLocks noChangeAspect="1"/>
            </p:cNvGraphicFramePr>
            <p:nvPr/>
          </p:nvGraphicFramePr>
          <p:xfrm>
            <a:off x="18" y="1152"/>
            <a:ext cx="2334" cy="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多媒體項目" r:id="rId5" imgW="857880" imgH="807840" progId="MS_ClipArt_Gallery.2">
                    <p:embed/>
                  </p:oleObj>
                </mc:Choice>
                <mc:Fallback>
                  <p:oleObj name="多媒體項目" r:id="rId5" imgW="857880" imgH="8078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" y="1152"/>
                          <a:ext cx="2334" cy="2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2098" y="2165"/>
              <a:ext cx="393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altLang="zh-TW" sz="120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新細明體" pitchFamily="18" charset="-120"/>
                </a:rPr>
                <a:t>   </a:t>
              </a:r>
              <a:r>
                <a:rPr lang="en-GB" altLang="zh-TW" sz="12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新細明體" pitchFamily="18" charset="-120"/>
                </a:rPr>
                <a:t>~ </a:t>
              </a:r>
              <a:r>
                <a:rPr lang="en-GB" altLang="zh-TW" sz="6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新細明體" pitchFamily="18" charset="-120"/>
                </a:rPr>
                <a:t> </a:t>
              </a:r>
              <a:r>
                <a:rPr lang="en-GB" altLang="zh-TW" sz="12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新細明體" pitchFamily="18" charset="-120"/>
                </a:rPr>
                <a:t>END</a:t>
              </a:r>
              <a:r>
                <a:rPr lang="en-GB" altLang="zh-TW" sz="6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新細明體" pitchFamily="18" charset="-120"/>
                </a:rPr>
                <a:t>  </a:t>
              </a:r>
              <a:r>
                <a:rPr lang="en-GB" altLang="zh-TW" sz="12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新細明體" pitchFamily="18" charset="-120"/>
                </a:rPr>
                <a:t>~</a:t>
              </a:r>
              <a:endParaRPr lang="en-GB" altLang="zh-TW" sz="12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endParaRPr>
            </a:p>
          </p:txBody>
        </p:sp>
      </p:grpSp>
      <p:sp>
        <p:nvSpPr>
          <p:cNvPr id="512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39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7" y="2120106"/>
            <a:ext cx="304800" cy="304800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7" y="5087730"/>
            <a:ext cx="304800" cy="304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7" y="4125038"/>
            <a:ext cx="304800" cy="304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7" y="3146419"/>
            <a:ext cx="304800" cy="3048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7" y="604461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20" y="1891913"/>
            <a:ext cx="3836263" cy="40499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chemeClr val="tx1"/>
                </a:solidFill>
              </a:rPr>
              <a:t>Mitochondria contain two sets of membranes that divide </a:t>
            </a:r>
            <a:r>
              <a:rPr lang="en-US" sz="1600" dirty="0" smtClean="0">
                <a:solidFill>
                  <a:schemeClr val="tx1"/>
                </a:solidFill>
              </a:rPr>
              <a:t>the</a:t>
            </a:r>
            <a:r>
              <a:rPr lang="fa-I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organelle </a:t>
            </a:r>
            <a:r>
              <a:rPr lang="en-US" sz="1600" dirty="0">
                <a:solidFill>
                  <a:schemeClr val="tx1"/>
                </a:solidFill>
              </a:rPr>
              <a:t>into four compartments: the </a:t>
            </a:r>
            <a:r>
              <a:rPr lang="en-US" sz="1600" b="1" dirty="0">
                <a:solidFill>
                  <a:schemeClr val="tx1"/>
                </a:solidFill>
              </a:rPr>
              <a:t>outer membrane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the</a:t>
            </a:r>
            <a:r>
              <a:rPr lang="fa-I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region </a:t>
            </a:r>
            <a:r>
              <a:rPr lang="en-US" sz="1600" dirty="0">
                <a:solidFill>
                  <a:schemeClr val="tx1"/>
                </a:solidFill>
              </a:rPr>
              <a:t>between the two membranes (</a:t>
            </a:r>
            <a:r>
              <a:rPr lang="en-US" sz="1600" b="1" dirty="0">
                <a:solidFill>
                  <a:schemeClr val="tx1"/>
                </a:solidFill>
              </a:rPr>
              <a:t>intermembrane space</a:t>
            </a:r>
            <a:r>
              <a:rPr lang="en-US" sz="1600" dirty="0" smtClean="0">
                <a:solidFill>
                  <a:schemeClr val="tx1"/>
                </a:solidFill>
              </a:rPr>
              <a:t>),</a:t>
            </a:r>
            <a:r>
              <a:rPr lang="fa-I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highly </a:t>
            </a:r>
            <a:r>
              <a:rPr lang="en-US" sz="1600" dirty="0" err="1">
                <a:solidFill>
                  <a:schemeClr val="tx1"/>
                </a:solidFill>
              </a:rPr>
              <a:t>invaginated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inner membrane</a:t>
            </a:r>
            <a:r>
              <a:rPr lang="en-US" sz="1600" dirty="0">
                <a:solidFill>
                  <a:schemeClr val="tx1"/>
                </a:solidFill>
              </a:rPr>
              <a:t>, and the </a:t>
            </a:r>
            <a:r>
              <a:rPr lang="en-US" sz="1600" dirty="0" smtClean="0">
                <a:solidFill>
                  <a:schemeClr val="tx1"/>
                </a:solidFill>
              </a:rPr>
              <a:t>aqueous</a:t>
            </a:r>
            <a:r>
              <a:rPr lang="fa-I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phase </a:t>
            </a:r>
            <a:r>
              <a:rPr lang="en-US" sz="1600" dirty="0">
                <a:solidFill>
                  <a:schemeClr val="tx1"/>
                </a:solidFill>
              </a:rPr>
              <a:t>contained within the inner membrane (</a:t>
            </a:r>
            <a:r>
              <a:rPr lang="en-US" sz="1600" dirty="0" smtClean="0">
                <a:solidFill>
                  <a:schemeClr val="tx1"/>
                </a:solidFill>
              </a:rPr>
              <a:t>mitochondrial</a:t>
            </a:r>
            <a:r>
              <a:rPr lang="fa-IR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matrix</a:t>
            </a:r>
            <a:r>
              <a:rPr lang="en-US" sz="1600" dirty="0">
                <a:solidFill>
                  <a:schemeClr val="tx1"/>
                </a:solidFill>
              </a:rPr>
              <a:t>) (Fig</a:t>
            </a:r>
            <a:r>
              <a:rPr lang="en-US" sz="1600" dirty="0" smtClean="0">
                <a:solidFill>
                  <a:schemeClr val="tx1"/>
                </a:solidFill>
              </a:rPr>
              <a:t>.).</a:t>
            </a:r>
            <a:r>
              <a:rPr lang="en-US" sz="1600" dirty="0"/>
              <a:t> Invaginations of the inner </a:t>
            </a:r>
            <a:r>
              <a:rPr lang="en-US" sz="1600" dirty="0" smtClean="0"/>
              <a:t>membrane give </a:t>
            </a:r>
            <a:r>
              <a:rPr lang="en-US" sz="1600" dirty="0"/>
              <a:t>rise to </a:t>
            </a:r>
            <a:r>
              <a:rPr lang="en-US" sz="1600" b="1" dirty="0"/>
              <a:t>cristae</a:t>
            </a:r>
            <a:r>
              <a:rPr lang="en-US" sz="1600" dirty="0"/>
              <a:t>, which appear as sac‐like </a:t>
            </a:r>
            <a:r>
              <a:rPr lang="en-US" sz="1600" dirty="0" smtClean="0"/>
              <a:t>structures under </a:t>
            </a:r>
            <a:r>
              <a:rPr lang="en-US" sz="1600" dirty="0"/>
              <a:t>the electron microscope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13" y="157536"/>
            <a:ext cx="7993487" cy="6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2663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Summary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7" y="1859867"/>
            <a:ext cx="228600" cy="228600"/>
          </a:xfr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7" y="2916094"/>
            <a:ext cx="228600" cy="228600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7" y="3858021"/>
            <a:ext cx="228600" cy="228600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7" y="512465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94" y="225864"/>
            <a:ext cx="8596668" cy="1320800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8" y="1985188"/>
            <a:ext cx="268321" cy="268321"/>
          </a:xfrm>
          <a:solidFill>
            <a:schemeClr val="accent1"/>
          </a:solidFill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38950"/>
            <a:ext cx="268321" cy="26832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034842"/>
            <a:ext cx="268321" cy="26832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5010008"/>
            <a:ext cx="268321" cy="26832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7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5851015"/>
            <a:ext cx="268321" cy="26832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797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principal products </a:t>
            </a:r>
            <a:r>
              <a:rPr lang="en-US" dirty="0" smtClean="0"/>
              <a:t>of respiration </a:t>
            </a:r>
            <a:r>
              <a:rPr lang="en-US" dirty="0"/>
              <a:t>are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CO2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H2O</a:t>
            </a:r>
            <a:r>
              <a:rPr lang="en-US" dirty="0"/>
              <a:t>, and free </a:t>
            </a:r>
            <a:r>
              <a:rPr lang="en-US" dirty="0" smtClean="0"/>
              <a:t>energy conserved </a:t>
            </a:r>
            <a:r>
              <a:rPr lang="en-US" dirty="0"/>
              <a:t>as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90760"/>
          </a:xfrm>
        </p:spPr>
        <p:txBody>
          <a:bodyPr>
            <a:normAutofit/>
          </a:bodyPr>
          <a:lstStyle/>
          <a:p>
            <a:r>
              <a:rPr lang="en-US" dirty="0"/>
              <a:t>Although respiration can oxidize many compounds, the </a:t>
            </a:r>
            <a:r>
              <a:rPr lang="en-US" dirty="0" smtClean="0"/>
              <a:t>principal substrates </a:t>
            </a:r>
            <a:r>
              <a:rPr lang="en-US" dirty="0"/>
              <a:t>provided by photosynthesis for plant </a:t>
            </a:r>
            <a:r>
              <a:rPr lang="en-US" dirty="0" smtClean="0"/>
              <a:t>respiration are </a:t>
            </a:r>
            <a:r>
              <a:rPr lang="en-US" dirty="0">
                <a:solidFill>
                  <a:srgbClr val="FF0000"/>
                </a:solidFill>
              </a:rPr>
              <a:t>sucrose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starch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sucrose as an example of </a:t>
            </a:r>
            <a:r>
              <a:rPr lang="en-US" dirty="0" smtClean="0"/>
              <a:t>a respiratory </a:t>
            </a:r>
            <a:r>
              <a:rPr lang="en-US" dirty="0"/>
              <a:t>substrate, one can represent the overall process </a:t>
            </a:r>
            <a:r>
              <a:rPr lang="en-US" dirty="0" smtClean="0"/>
              <a:t>of aerobic </a:t>
            </a:r>
            <a:r>
              <a:rPr lang="en-US" dirty="0"/>
              <a:t>respiration as follows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/>
              <a:t>This reaction scheme is the reverse of photosynthesis, </a:t>
            </a:r>
            <a:r>
              <a:rPr lang="en-US" dirty="0" smtClean="0"/>
              <a:t>and it </a:t>
            </a:r>
            <a:r>
              <a:rPr lang="en-US" dirty="0"/>
              <a:t>represents a coupled pair of redox reactions in </a:t>
            </a:r>
            <a:r>
              <a:rPr lang="en-US" dirty="0" smtClean="0"/>
              <a:t>which sucrose </a:t>
            </a:r>
            <a:r>
              <a:rPr lang="en-US" dirty="0"/>
              <a:t>is completely oxidized to CO2, while O2, the </a:t>
            </a:r>
            <a:r>
              <a:rPr lang="en-US" dirty="0" smtClean="0"/>
              <a:t>terminal electron </a:t>
            </a:r>
            <a:r>
              <a:rPr lang="en-US" dirty="0"/>
              <a:t>acceptor, is reduced to H2O (Fig. 14.2). The </a:t>
            </a:r>
            <a:r>
              <a:rPr lang="en-US" dirty="0" smtClean="0"/>
              <a:t>standard free </a:t>
            </a:r>
            <a:r>
              <a:rPr lang="en-US" dirty="0"/>
              <a:t>energy change (Δ</a:t>
            </a:r>
            <a:r>
              <a:rPr lang="en-US" i="1" dirty="0"/>
              <a:t>G</a:t>
            </a:r>
            <a:r>
              <a:rPr lang="en-US" dirty="0"/>
              <a:t>°′) for this exergonic reaction, −</a:t>
            </a:r>
            <a:r>
              <a:rPr lang="en-US" dirty="0" smtClean="0"/>
              <a:t>5764 kJ </a:t>
            </a:r>
            <a:r>
              <a:rPr lang="en-US" dirty="0" err="1"/>
              <a:t>mol</a:t>
            </a:r>
            <a:r>
              <a:rPr lang="en-US" dirty="0"/>
              <a:t>–1, provides the thermodynamic driving force for </a:t>
            </a:r>
            <a:r>
              <a:rPr lang="en-US" dirty="0" smtClean="0"/>
              <a:t>the production </a:t>
            </a:r>
            <a:r>
              <a:rPr lang="en-US" dirty="0"/>
              <a:t>of ATP.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6" y="3824743"/>
            <a:ext cx="4842455" cy="907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011274" y="1886190"/>
            <a:ext cx="5583580" cy="4622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5000"/>
              </a:lnSpc>
              <a:spcBef>
                <a:spcPct val="50000"/>
              </a:spcBef>
              <a:buFont typeface="Wingdings" panose="05000000000000000000" pitchFamily="2" charset="2"/>
              <a:buChar char="Ä"/>
            </a:pPr>
            <a:r>
              <a:rPr lang="en-GB" altLang="zh-TW" dirty="0" smtClean="0">
                <a:latin typeface="Impact" panose="020B0806030902050204" pitchFamily="34" charset="0"/>
                <a:ea typeface="PMingLiU" pitchFamily="18" charset="-120"/>
              </a:rPr>
              <a:t>process </a:t>
            </a:r>
            <a:r>
              <a:rPr lang="en-GB" altLang="zh-TW" dirty="0">
                <a:latin typeface="Impact" panose="020B0806030902050204" pitchFamily="34" charset="0"/>
                <a:ea typeface="PMingLiU" pitchFamily="18" charset="-120"/>
              </a:rPr>
              <a:t>of oxidizing food to release energy inside cells</a:t>
            </a:r>
          </a:p>
        </p:txBody>
      </p:sp>
    </p:spTree>
    <p:extLst>
      <p:ext uri="{BB962C8B-B14F-4D97-AF65-F5344CB8AC3E}">
        <p14:creationId xmlns:p14="http://schemas.microsoft.com/office/powerpoint/2010/main" val="25608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84" y="2180496"/>
            <a:ext cx="11699616" cy="34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/>
          <p:cNvSpPr>
            <a:spLocks noChangeArrowheads="1" noChangeShapeType="1" noTextEdit="1"/>
          </p:cNvSpPr>
          <p:nvPr/>
        </p:nvSpPr>
        <p:spPr bwMode="auto">
          <a:xfrm>
            <a:off x="3581400" y="1524000"/>
            <a:ext cx="499593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99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 panose="020B0806030902050204" pitchFamily="34" charset="0"/>
              </a:rPr>
              <a:t>Investigation </a:t>
            </a:r>
            <a:r>
              <a:rPr lang="fa-IR" sz="3600" kern="10" dirty="0" smtClean="0">
                <a:gradFill rotWithShape="1">
                  <a:gsLst>
                    <a:gs pos="0">
                      <a:srgbClr val="FF9900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3600" kern="10" dirty="0">
              <a:gradFill rotWithShape="1">
                <a:gsLst>
                  <a:gs pos="0">
                    <a:srgbClr val="FF9900"/>
                  </a:gs>
                  <a:gs pos="100000">
                    <a:srgbClr val="3399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24000" y="3429001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600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新細明體" pitchFamily="18" charset="-120"/>
              </a:rPr>
              <a:t>To Show the Release of Carbon Dioxide by Germinating Seeds</a:t>
            </a:r>
          </a:p>
        </p:txBody>
      </p:sp>
      <p:sp>
        <p:nvSpPr>
          <p:cNvPr id="1434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092825"/>
            <a:ext cx="381000" cy="7620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096000"/>
            <a:ext cx="381000" cy="685800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10800" y="6096000"/>
            <a:ext cx="381000" cy="685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E9B03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96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時鐘音效灝??b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utoUpdateAnimBg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490</TotalTime>
  <Words>2602</Words>
  <Application>Microsoft Office PowerPoint</Application>
  <PresentationFormat>Widescreen</PresentationFormat>
  <Paragraphs>334</Paragraphs>
  <Slides>61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80" baseType="lpstr">
      <vt:lpstr>微軟正黑體</vt:lpstr>
      <vt:lpstr>MingLiU</vt:lpstr>
      <vt:lpstr>ＭＳ Ｐゴシック</vt:lpstr>
      <vt:lpstr>PMingLiU</vt:lpstr>
      <vt:lpstr>PMingLiU</vt:lpstr>
      <vt:lpstr>Arial</vt:lpstr>
      <vt:lpstr>Calibri</vt:lpstr>
      <vt:lpstr>Comic Sans MS</vt:lpstr>
      <vt:lpstr>Gill Sans MT</vt:lpstr>
      <vt:lpstr>GillSansStd-Bold</vt:lpstr>
      <vt:lpstr>Impact</vt:lpstr>
      <vt:lpstr>Majalla UI</vt:lpstr>
      <vt:lpstr>Times New Roman</vt:lpstr>
      <vt:lpstr>Webdings</vt:lpstr>
      <vt:lpstr>Wingdings</vt:lpstr>
      <vt:lpstr>Wingdings 2</vt:lpstr>
      <vt:lpstr>Dividend</vt:lpstr>
      <vt:lpstr>點陣圖影像</vt:lpstr>
      <vt:lpstr>多媒體項目</vt:lpstr>
      <vt:lpstr>PowerPoint Presentation</vt:lpstr>
      <vt:lpstr>Introduction</vt:lpstr>
      <vt:lpstr>PowerPoint Presentation</vt:lpstr>
      <vt:lpstr>Overview of respiration</vt:lpstr>
      <vt:lpstr>Plant mitochondria</vt:lpstr>
      <vt:lpstr>PowerPoint Presentation</vt:lpstr>
      <vt:lpstr>The principal products of respiration are CO2, H2O, and free energy conserved as ATP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ADP to ATP! </vt:lpstr>
      <vt:lpstr>ATP = adenosine triphosphate</vt:lpstr>
      <vt:lpstr>PowerPoint Presentation</vt:lpstr>
      <vt:lpstr>PowerPoint Presentation</vt:lpstr>
      <vt:lpstr>PowerPoint Presentation</vt:lpstr>
      <vt:lpstr>glycolysis</vt:lpstr>
      <vt:lpstr>PowerPoint Presentation</vt:lpstr>
      <vt:lpstr>PowerPoint Presentation</vt:lpstr>
      <vt:lpstr>Glycolysis</vt:lpstr>
      <vt:lpstr>Glycolysis</vt:lpstr>
      <vt:lpstr>Citric acid cycle</vt:lpstr>
      <vt:lpstr>PowerPoint Presentation</vt:lpstr>
      <vt:lpstr>PowerPoint Presentation</vt:lpstr>
      <vt:lpstr>PowerPoint Presentation</vt:lpstr>
      <vt:lpstr>Plant mitochondrial electron transport</vt:lpstr>
      <vt:lpstr>PowerPoint Presentation</vt:lpstr>
      <vt:lpstr>PowerPoint Presentation</vt:lpstr>
      <vt:lpstr>Electron Transport System</vt:lpstr>
      <vt:lpstr>3 Stages of Respiration</vt:lpstr>
      <vt:lpstr>PowerPoint Presentation</vt:lpstr>
      <vt:lpstr>PowerPoint Presentation</vt:lpstr>
      <vt:lpstr>Summary</vt:lpstr>
      <vt:lpstr>Summary</vt:lpstr>
      <vt:lpstr>PowerPoint Presentation</vt:lpstr>
      <vt:lpstr>PowerPoint Presentation</vt:lpstr>
      <vt:lpstr>Fermentation</vt:lpstr>
      <vt:lpstr>                            Glycolysis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Alternate Fates of Glucose C</vt:lpstr>
      <vt:lpstr>Uses of Energy</vt:lpstr>
      <vt:lpstr>What Affects Metabolic Rate?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gh.mahdiyeh@gmail.com</dc:creator>
  <cp:lastModifiedBy>1</cp:lastModifiedBy>
  <cp:revision>30</cp:revision>
  <dcterms:created xsi:type="dcterms:W3CDTF">2019-05-05T06:52:06Z</dcterms:created>
  <dcterms:modified xsi:type="dcterms:W3CDTF">2019-05-30T02:28:11Z</dcterms:modified>
</cp:coreProperties>
</file>