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2"/>
  </p:notesMasterIdLst>
  <p:sldIdLst>
    <p:sldId id="256" r:id="rId2"/>
    <p:sldId id="257" r:id="rId3"/>
    <p:sldId id="263" r:id="rId4"/>
    <p:sldId id="264" r:id="rId5"/>
    <p:sldId id="258" r:id="rId6"/>
    <p:sldId id="259" r:id="rId7"/>
    <p:sldId id="260" r:id="rId8"/>
    <p:sldId id="267" r:id="rId9"/>
    <p:sldId id="266" r:id="rId10"/>
    <p:sldId id="265"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2" r:id="rId25"/>
    <p:sldId id="283" r:id="rId26"/>
    <p:sldId id="284" r:id="rId27"/>
    <p:sldId id="285" r:id="rId28"/>
    <p:sldId id="286" r:id="rId29"/>
    <p:sldId id="287" r:id="rId30"/>
    <p:sldId id="28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image" Target="../media/image10.wmf"/><Relationship Id="rId6" Type="http://schemas.openxmlformats.org/officeDocument/2006/relationships/image" Target="../media/image15.emf"/><Relationship Id="rId5" Type="http://schemas.openxmlformats.org/officeDocument/2006/relationships/image" Target="../media/image14.wmf"/><Relationship Id="rId4" Type="http://schemas.openxmlformats.org/officeDocument/2006/relationships/image" Target="../media/image1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image" Target="../media/image21.wmf"/><Relationship Id="rId7" Type="http://schemas.openxmlformats.org/officeDocument/2006/relationships/image" Target="../media/image25.wmf"/><Relationship Id="rId12" Type="http://schemas.openxmlformats.org/officeDocument/2006/relationships/image" Target="../media/image30.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11" Type="http://schemas.openxmlformats.org/officeDocument/2006/relationships/image" Target="../media/image29.wmf"/><Relationship Id="rId5" Type="http://schemas.openxmlformats.org/officeDocument/2006/relationships/image" Target="../media/image23.wmf"/><Relationship Id="rId10" Type="http://schemas.openxmlformats.org/officeDocument/2006/relationships/image" Target="../media/image28.wmf"/><Relationship Id="rId4" Type="http://schemas.openxmlformats.org/officeDocument/2006/relationships/image" Target="../media/image22.wmf"/><Relationship Id="rId9" Type="http://schemas.openxmlformats.org/officeDocument/2006/relationships/image" Target="../media/image2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1ED4D6-C6B5-4A9F-B03F-375CF603F021}" type="datetimeFigureOut">
              <a:rPr lang="en-US" smtClean="0"/>
              <a:pPr/>
              <a:t>4/27/2009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01BC91-8148-4253-9154-1B4ABBC3369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D01BC91-8148-4253-9154-1B4ABBC33690}"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F0DF05E-54E4-4590-9B3F-D42FE5029D08}" type="datetimeFigureOut">
              <a:rPr lang="en-US" smtClean="0"/>
              <a:pPr/>
              <a:t>4/27/2009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2B4A121-D979-4376-B870-B8E88038483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0DF05E-54E4-4590-9B3F-D42FE5029D08}" type="datetimeFigureOut">
              <a:rPr lang="en-US" smtClean="0"/>
              <a:pPr/>
              <a:t>4/27/2009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4A121-D979-4376-B870-B8E8803848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0DF05E-54E4-4590-9B3F-D42FE5029D08}" type="datetimeFigureOut">
              <a:rPr lang="en-US" smtClean="0"/>
              <a:pPr/>
              <a:t>4/27/2009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4A121-D979-4376-B870-B8E8803848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0DF05E-54E4-4590-9B3F-D42FE5029D08}" type="datetimeFigureOut">
              <a:rPr lang="en-US" smtClean="0"/>
              <a:pPr/>
              <a:t>4/27/2009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4A121-D979-4376-B870-B8E8803848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F0DF05E-54E4-4590-9B3F-D42FE5029D08}" type="datetimeFigureOut">
              <a:rPr lang="en-US" smtClean="0"/>
              <a:pPr/>
              <a:t>4/27/2009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4A121-D979-4376-B870-B8E88038483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F0DF05E-54E4-4590-9B3F-D42FE5029D08}" type="datetimeFigureOut">
              <a:rPr lang="en-US" smtClean="0"/>
              <a:pPr/>
              <a:t>4/27/2009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4A121-D979-4376-B870-B8E8803848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F0DF05E-54E4-4590-9B3F-D42FE5029D08}" type="datetimeFigureOut">
              <a:rPr lang="en-US" smtClean="0"/>
              <a:pPr/>
              <a:t>4/27/2009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B4A121-D979-4376-B870-B8E8803848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F0DF05E-54E4-4590-9B3F-D42FE5029D08}" type="datetimeFigureOut">
              <a:rPr lang="en-US" smtClean="0"/>
              <a:pPr/>
              <a:t>4/27/2009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B4A121-D979-4376-B870-B8E8803848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0DF05E-54E4-4590-9B3F-D42FE5029D08}" type="datetimeFigureOut">
              <a:rPr lang="en-US" smtClean="0"/>
              <a:pPr/>
              <a:t>4/27/2009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B4A121-D979-4376-B870-B8E8803848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F0DF05E-54E4-4590-9B3F-D42FE5029D08}" type="datetimeFigureOut">
              <a:rPr lang="en-US" smtClean="0"/>
              <a:pPr/>
              <a:t>4/27/2009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4A121-D979-4376-B870-B8E8803848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0DF05E-54E4-4590-9B3F-D42FE5029D08}" type="datetimeFigureOut">
              <a:rPr lang="en-US" smtClean="0"/>
              <a:pPr/>
              <a:t>4/27/2009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2B4A121-D979-4376-B870-B8E88038483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F0DF05E-54E4-4590-9B3F-D42FE5029D08}" type="datetimeFigureOut">
              <a:rPr lang="en-US" smtClean="0"/>
              <a:pPr/>
              <a:t>4/27/2009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B4A121-D979-4376-B870-B8E88038483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audio" Target="../media/audio1.wav"/><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audio" Target="../media/audio2.wav"/><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Microsoft_Office_Word_97_-_2003_Document4.doc"/><Relationship Id="rId13" Type="http://schemas.openxmlformats.org/officeDocument/2006/relationships/oleObject" Target="../embeddings/oleObject2.bin"/><Relationship Id="rId3" Type="http://schemas.openxmlformats.org/officeDocument/2006/relationships/image" Target="../media/image3.jpeg"/><Relationship Id="rId7" Type="http://schemas.openxmlformats.org/officeDocument/2006/relationships/oleObject" Target="../embeddings/Microsoft_Office_Word_97_-_2003_Document3.doc"/><Relationship Id="rId12" Type="http://schemas.openxmlformats.org/officeDocument/2006/relationships/oleObject" Target="../embeddings/Microsoft_Office_Word_97_-_2003_Document8.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_-_2003_Document2.doc"/><Relationship Id="rId11" Type="http://schemas.openxmlformats.org/officeDocument/2006/relationships/oleObject" Target="../embeddings/Microsoft_Office_Word_97_-_2003_Document7.doc"/><Relationship Id="rId5" Type="http://schemas.openxmlformats.org/officeDocument/2006/relationships/oleObject" Target="../embeddings/Microsoft_Office_Word_97_-_2003_Document1.doc"/><Relationship Id="rId10" Type="http://schemas.openxmlformats.org/officeDocument/2006/relationships/oleObject" Target="../embeddings/Microsoft_Office_Word_97_-_2003_Document6.doc"/><Relationship Id="rId4" Type="http://schemas.openxmlformats.org/officeDocument/2006/relationships/oleObject" Target="../embeddings/oleObject1.bin"/><Relationship Id="rId9" Type="http://schemas.openxmlformats.org/officeDocument/2006/relationships/oleObject" Target="../embeddings/Microsoft_Office_Word_97_-_2003_Document5.doc"/><Relationship Id="rId14" Type="http://schemas.openxmlformats.org/officeDocument/2006/relationships/oleObject" Target="../embeddings/Microsoft_Office_Word_97_-_2003_Document9.doc"/></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oleObject" Target="../embeddings/oleObject16.bin"/><Relationship Id="rId3" Type="http://schemas.openxmlformats.org/officeDocument/2006/relationships/oleObject" Target="../embeddings/oleObject6.bin"/><Relationship Id="rId7" Type="http://schemas.openxmlformats.org/officeDocument/2006/relationships/oleObject" Target="../embeddings/oleObject10.bin"/><Relationship Id="rId12"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11" Type="http://schemas.openxmlformats.org/officeDocument/2006/relationships/oleObject" Target="../embeddings/oleObject14.bin"/><Relationship Id="rId5" Type="http://schemas.openxmlformats.org/officeDocument/2006/relationships/oleObject" Target="../embeddings/oleObject8.bin"/><Relationship Id="rId10" Type="http://schemas.openxmlformats.org/officeDocument/2006/relationships/oleObject" Target="../embeddings/oleObject13.bin"/><Relationship Id="rId4" Type="http://schemas.openxmlformats.org/officeDocument/2006/relationships/oleObject" Target="../embeddings/oleObject7.bin"/><Relationship Id="rId9" Type="http://schemas.openxmlformats.org/officeDocument/2006/relationships/oleObject" Target="../embeddings/oleObject12.bin"/><Relationship Id="rId14" Type="http://schemas.openxmlformats.org/officeDocument/2006/relationships/oleObject" Target="../embeddings/oleObject17.bin"/></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18.bin"/></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21.bin"/></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audio" Target="../media/audio3.wav"/><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audio" Target="../media/audio4.wav"/><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695450"/>
          </a:xfrm>
        </p:spPr>
        <p:txBody>
          <a:bodyPr anchor="ctr"/>
          <a:lstStyle/>
          <a:p>
            <a:pPr algn="ctr"/>
            <a:r>
              <a:rPr lang="fa-IR" sz="7200" dirty="0" smtClean="0">
                <a:solidFill>
                  <a:srgbClr val="FFFF00"/>
                </a:solidFill>
                <a:latin typeface="Matura MT Script Capitals" pitchFamily="66" charset="0"/>
                <a:cs typeface="Nazanin" pitchFamily="2" charset="-78"/>
              </a:rPr>
              <a:t>تاريخ علم رياضيات</a:t>
            </a:r>
            <a:endParaRPr lang="en-US" sz="7200" dirty="0">
              <a:solidFill>
                <a:srgbClr val="FFFF00"/>
              </a:solidFill>
              <a:latin typeface="Matura MT Script Capitals" pitchFamily="66" charset="0"/>
              <a:cs typeface="Nazanin" pitchFamily="2" charset="-78"/>
            </a:endParaRPr>
          </a:p>
        </p:txBody>
      </p:sp>
      <p:sp>
        <p:nvSpPr>
          <p:cNvPr id="3" name="Subtitle 2"/>
          <p:cNvSpPr>
            <a:spLocks noGrp="1"/>
          </p:cNvSpPr>
          <p:nvPr>
            <p:ph type="subTitle" idx="1"/>
          </p:nvPr>
        </p:nvSpPr>
        <p:spPr>
          <a:xfrm>
            <a:off x="533400" y="2667000"/>
            <a:ext cx="7854696" cy="3429000"/>
          </a:xfrm>
        </p:spPr>
        <p:txBody>
          <a:bodyPr anchor="ctr">
            <a:normAutofit fontScale="77500" lnSpcReduction="20000"/>
          </a:bodyPr>
          <a:lstStyle/>
          <a:p>
            <a:pPr algn="ctr" rtl="1"/>
            <a:endParaRPr lang="fa-IR" sz="4400" dirty="0" smtClean="0">
              <a:solidFill>
                <a:srgbClr val="FFFF00"/>
              </a:solidFill>
              <a:cs typeface="Nazanin" pitchFamily="2" charset="-78"/>
            </a:endParaRPr>
          </a:p>
          <a:p>
            <a:pPr algn="ctr" rtl="1"/>
            <a:r>
              <a:rPr lang="fa-IR" sz="7000" dirty="0" smtClean="0">
                <a:solidFill>
                  <a:srgbClr val="FFFF00"/>
                </a:solidFill>
                <a:cs typeface="Nazanin" pitchFamily="2" charset="-78"/>
              </a:rPr>
              <a:t>از افلاطون تا اقليدس</a:t>
            </a:r>
          </a:p>
          <a:p>
            <a:pPr algn="ctr" rtl="1"/>
            <a:endParaRPr lang="fa-IR" sz="4400" dirty="0" smtClean="0">
              <a:solidFill>
                <a:srgbClr val="FFFF00"/>
              </a:solidFill>
              <a:cs typeface="Nazanin" pitchFamily="2" charset="-78"/>
            </a:endParaRPr>
          </a:p>
          <a:p>
            <a:pPr algn="ctr" rtl="1"/>
            <a:r>
              <a:rPr lang="fa-IR" sz="4300" b="1" dirty="0" smtClean="0">
                <a:solidFill>
                  <a:srgbClr val="FFFF00"/>
                </a:solidFill>
                <a:cs typeface="Nazanin" pitchFamily="2" charset="-78"/>
              </a:rPr>
              <a:t>گرد آوري : نسيم لطفي</a:t>
            </a:r>
          </a:p>
          <a:p>
            <a:pPr algn="ctr" rtl="1"/>
            <a:endParaRPr lang="fa-IR" sz="4400" dirty="0" smtClean="0">
              <a:solidFill>
                <a:srgbClr val="FFFF00"/>
              </a:solidFill>
              <a:cs typeface="Nazanin" pitchFamily="2" charset="-78"/>
            </a:endParaRPr>
          </a:p>
          <a:p>
            <a:pPr algn="ctr" rtl="1"/>
            <a:r>
              <a:rPr lang="fa-IR" sz="3500" b="1" dirty="0" smtClean="0">
                <a:solidFill>
                  <a:srgbClr val="FFFF00"/>
                </a:solidFill>
                <a:cs typeface="Nazanin" pitchFamily="2" charset="-78"/>
              </a:rPr>
              <a:t>استاد راهنما : دکتر آقايي</a:t>
            </a:r>
          </a:p>
          <a:p>
            <a:pPr algn="ctr" rtl="1"/>
            <a:endParaRPr lang="en-US" sz="4400" dirty="0">
              <a:solidFill>
                <a:srgbClr val="FFFF00"/>
              </a:solidFill>
              <a:cs typeface="Nazanin" pitchFamily="2" charset="-78"/>
            </a:endParaRPr>
          </a:p>
        </p:txBody>
      </p:sp>
      <p:pic>
        <p:nvPicPr>
          <p:cNvPr id="4" name="~PP2583.WAV">
            <a:hlinkClick r:id="" action="ppaction://media"/>
          </p:cNvPr>
          <p:cNvPicPr>
            <a:picLocks noRot="1" noChangeAspect="1"/>
          </p:cNvPicPr>
          <p:nvPr>
            <a:wavAudioFile r:embed="rId1" name="~PP2583.WAV"/>
          </p:nvPr>
        </p:nvPicPr>
        <p:blipFill>
          <a:blip r:embed="rId4"/>
          <a:stretch>
            <a:fillRect/>
          </a:stretch>
        </p:blipFill>
        <p:spPr>
          <a:xfrm>
            <a:off x="8696325" y="6410325"/>
            <a:ext cx="304800" cy="304800"/>
          </a:xfrm>
          <a:prstGeom prst="rect">
            <a:avLst/>
          </a:prstGeom>
        </p:spPr>
      </p:pic>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just" rtl="1">
              <a:buFont typeface="Wingdings" pitchFamily="2" charset="2"/>
              <a:buChar char="v"/>
            </a:pPr>
            <a:r>
              <a:rPr lang="fa-IR" dirty="0" smtClean="0">
                <a:solidFill>
                  <a:schemeClr val="tx1"/>
                </a:solidFill>
              </a:rPr>
              <a:t> </a:t>
            </a:r>
            <a:r>
              <a:rPr lang="fa-IR" sz="4400" dirty="0" smtClean="0">
                <a:solidFill>
                  <a:schemeClr val="tx1"/>
                </a:solidFill>
                <a:cs typeface="Nazanin" pitchFamily="2" charset="-78"/>
              </a:rPr>
              <a:t>پنج جسم منتظم</a:t>
            </a:r>
            <a:endParaRPr lang="en-US" sz="4400" dirty="0">
              <a:solidFill>
                <a:schemeClr val="tx1"/>
              </a:solidFill>
              <a:cs typeface="Nazanin" pitchFamily="2" charset="-78"/>
            </a:endParaRPr>
          </a:p>
        </p:txBody>
      </p:sp>
      <p:sp>
        <p:nvSpPr>
          <p:cNvPr id="3" name="Content Placeholder 2"/>
          <p:cNvSpPr>
            <a:spLocks noGrp="1"/>
          </p:cNvSpPr>
          <p:nvPr>
            <p:ph idx="1"/>
          </p:nvPr>
        </p:nvSpPr>
        <p:spPr/>
        <p:txBody>
          <a:bodyPr anchor="ctr"/>
          <a:lstStyle/>
          <a:p>
            <a:pPr algn="r" rtl="1">
              <a:buNone/>
            </a:pPr>
            <a:r>
              <a:rPr lang="fa-IR" dirty="0" smtClean="0">
                <a:solidFill>
                  <a:srgbClr val="C00000"/>
                </a:solidFill>
                <a:cs typeface="Nazanin" pitchFamily="2" charset="-78"/>
              </a:rPr>
              <a:t>اين اجسام که به اجسام افلاطوني معروفند شامل موارد زير مي باشند :</a:t>
            </a:r>
          </a:p>
          <a:p>
            <a:pPr algn="r" rtl="1">
              <a:buNone/>
            </a:pPr>
            <a:r>
              <a:rPr lang="fa-IR" dirty="0" smtClean="0">
                <a:solidFill>
                  <a:srgbClr val="C00000"/>
                </a:solidFill>
                <a:cs typeface="Nazanin" pitchFamily="2" charset="-78"/>
              </a:rPr>
              <a:t>چهار وجهي، شش وجهي، هشت وجهي، بيست وجهي و دوازده وجهي.</a:t>
            </a:r>
          </a:p>
          <a:p>
            <a:pPr algn="r" rtl="1">
              <a:buNone/>
            </a:pPr>
            <a:r>
              <a:rPr lang="fa-IR" dirty="0" smtClean="0">
                <a:solidFill>
                  <a:srgbClr val="C00000"/>
                </a:solidFill>
                <a:cs typeface="Nazanin" pitchFamily="2" charset="-78"/>
              </a:rPr>
              <a:t>افلاطون چهار جسم اول را چهار عنصر تخصيص مي دهد.</a:t>
            </a:r>
            <a:r>
              <a:rPr lang="fa-IR" dirty="0" smtClean="0">
                <a:solidFill>
                  <a:srgbClr val="C00000"/>
                </a:solidFill>
              </a:rPr>
              <a:t> </a:t>
            </a:r>
          </a:p>
          <a:p>
            <a:pPr algn="r" rtl="1">
              <a:buNone/>
            </a:pPr>
            <a:r>
              <a:rPr lang="fa-IR" dirty="0" smtClean="0">
                <a:solidFill>
                  <a:srgbClr val="C00000"/>
                </a:solidFill>
                <a:cs typeface="Nazanin" pitchFamily="2" charset="-78"/>
              </a:rPr>
              <a:t>چهاروجهي يا هرم را به آتش، شش وجهي يا مکعب را به خاک، هشت وجهي را به هوا و بيست وجهي را به آب نسبت مي دهد. </a:t>
            </a:r>
          </a:p>
          <a:p>
            <a:pPr algn="r" rtl="1">
              <a:buNone/>
            </a:pPr>
            <a:r>
              <a:rPr lang="fa-IR" dirty="0" smtClean="0">
                <a:solidFill>
                  <a:srgbClr val="C00000"/>
                </a:solidFill>
                <a:cs typeface="Nazanin" pitchFamily="2" charset="-78"/>
              </a:rPr>
              <a:t>آفريننده ي جهان، دوازده وجهي را به خود جهان اختصاص داده است.</a:t>
            </a:r>
          </a:p>
          <a:p>
            <a:pPr algn="just" rtl="1">
              <a:buNone/>
            </a:pPr>
            <a:endParaRPr lang="en-US" dirty="0"/>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85800"/>
            <a:ext cx="7772400" cy="5334000"/>
          </a:xfrm>
        </p:spPr>
        <p:txBody>
          <a:bodyPr anchor="ctr"/>
          <a:lstStyle/>
          <a:p>
            <a:pPr algn="just" rtl="1">
              <a:buNone/>
            </a:pPr>
            <a:r>
              <a:rPr lang="fa-IR" dirty="0" smtClean="0">
                <a:cs typeface="Nazanin" pitchFamily="2" charset="-78"/>
              </a:rPr>
              <a:t>ارشميدس گفته است :</a:t>
            </a:r>
          </a:p>
          <a:p>
            <a:pPr algn="just" rtl="1">
              <a:buNone/>
            </a:pPr>
            <a:r>
              <a:rPr lang="fa-IR" dirty="0" smtClean="0">
                <a:solidFill>
                  <a:srgbClr val="C00000"/>
                </a:solidFill>
                <a:cs typeface="Nazanin" pitchFamily="2" charset="-78"/>
              </a:rPr>
              <a:t>افلاطون چهارده وجهي را مي شناخته است و از آن دو گونه وجود دارد.</a:t>
            </a:r>
          </a:p>
          <a:p>
            <a:pPr algn="just" rtl="1">
              <a:buNone/>
            </a:pPr>
            <a:r>
              <a:rPr lang="fa-IR" dirty="0" smtClean="0">
                <a:solidFill>
                  <a:srgbClr val="C00000"/>
                </a:solidFill>
                <a:cs typeface="Nazanin" pitchFamily="2" charset="-78"/>
              </a:rPr>
              <a:t>يک نوع از اين چهارده وجهي ها به روش زير به وجود مي آيند :</a:t>
            </a:r>
          </a:p>
          <a:p>
            <a:pPr algn="just" rtl="1">
              <a:buNone/>
            </a:pPr>
            <a:r>
              <a:rPr lang="fa-IR" dirty="0" smtClean="0">
                <a:solidFill>
                  <a:srgbClr val="C00000"/>
                </a:solidFill>
                <a:cs typeface="Nazanin" pitchFamily="2" charset="-78"/>
              </a:rPr>
              <a:t>يک مکعب رسم مي کنيم، سپس وسط هاي اضلاع هر يک از وجوه آن را پيدا مي کنيم و مطابق شکل هر دو نقطه از اضلاع مجاور به يکديگر وصل مي کنيم.به اين ترتيب در هر کنج يک هرم به وجود مي آيد با حذف اين هرم ها چهارده وجهي مورد نظر حاصل مي شود.</a:t>
            </a:r>
            <a:endParaRPr lang="en-US" dirty="0">
              <a:solidFill>
                <a:srgbClr val="C00000"/>
              </a:solidFill>
              <a:cs typeface="Nazanin" pitchFamily="2" charset="-78"/>
            </a:endParaRPr>
          </a:p>
        </p:txBody>
      </p:sp>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33400"/>
            <a:ext cx="7772400" cy="5486400"/>
          </a:xfrm>
        </p:spPr>
        <p:txBody>
          <a:bodyPr anchor="ctr"/>
          <a:lstStyle/>
          <a:p>
            <a:pPr>
              <a:buNone/>
            </a:pPr>
            <a:endParaRPr lang="en-US" dirty="0"/>
          </a:p>
        </p:txBody>
      </p:sp>
      <p:sp>
        <p:nvSpPr>
          <p:cNvPr id="4" name="Cube 3"/>
          <p:cNvSpPr/>
          <p:nvPr/>
        </p:nvSpPr>
        <p:spPr>
          <a:xfrm>
            <a:off x="3352800" y="1905000"/>
            <a:ext cx="2362200" cy="2133600"/>
          </a:xfrm>
          <a:prstGeom prst="cub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a:stCxn id="4" idx="1"/>
            <a:endCxn id="4" idx="4"/>
          </p:cNvCxnSpPr>
          <p:nvPr/>
        </p:nvCxnSpPr>
        <p:spPr>
          <a:xfrm rot="16200000" flipH="1">
            <a:off x="4324350" y="2381249"/>
            <a:ext cx="800099" cy="9144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4" idx="2"/>
            <a:endCxn id="4" idx="1"/>
          </p:cNvCxnSpPr>
          <p:nvPr/>
        </p:nvCxnSpPr>
        <p:spPr>
          <a:xfrm rot="10800000" flipH="1">
            <a:off x="3352800" y="2438401"/>
            <a:ext cx="914400" cy="80009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4" idx="2"/>
            <a:endCxn id="4" idx="3"/>
          </p:cNvCxnSpPr>
          <p:nvPr/>
        </p:nvCxnSpPr>
        <p:spPr>
          <a:xfrm rot="10800000" flipH="1" flipV="1">
            <a:off x="3352800" y="3238498"/>
            <a:ext cx="914400" cy="80010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4" idx="3"/>
            <a:endCxn id="4" idx="4"/>
          </p:cNvCxnSpPr>
          <p:nvPr/>
        </p:nvCxnSpPr>
        <p:spPr>
          <a:xfrm rot="5400000" flipH="1" flipV="1">
            <a:off x="4324349" y="3181350"/>
            <a:ext cx="800101" cy="9144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4" idx="4"/>
          </p:cNvCxnSpPr>
          <p:nvPr/>
        </p:nvCxnSpPr>
        <p:spPr>
          <a:xfrm flipV="1">
            <a:off x="5181600" y="2209800"/>
            <a:ext cx="228600" cy="102869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4" idx="1"/>
          </p:cNvCxnSpPr>
          <p:nvPr/>
        </p:nvCxnSpPr>
        <p:spPr>
          <a:xfrm rot="5400000" flipH="1" flipV="1">
            <a:off x="4724400" y="1752600"/>
            <a:ext cx="228600" cy="11430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4"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ppt_x"/>
                                          </p:val>
                                        </p:tav>
                                        <p:tav tm="100000">
                                          <p:val>
                                            <p:strVal val="#ppt_x"/>
                                          </p:val>
                                        </p:tav>
                                      </p:tavLst>
                                    </p:anim>
                                    <p:anim calcmode="lin" valueType="num">
                                      <p:cBhvr additive="base">
                                        <p:cTn id="27" dur="500" fill="hold"/>
                                        <p:tgtEl>
                                          <p:spTgt spid="6"/>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 presetClass="entr" presetSubtype="4" fill="hold" nodeType="after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par>
                          <p:cTn id="33" fill="hold">
                            <p:stCondLst>
                              <p:cond delay="3000"/>
                            </p:stCondLst>
                            <p:childTnLst>
                              <p:par>
                                <p:cTn id="34" presetID="2" presetClass="entr" presetSubtype="4" fill="hold" nodeType="after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additive="base">
                                        <p:cTn id="36" dur="500" fill="hold"/>
                                        <p:tgtEl>
                                          <p:spTgt spid="18"/>
                                        </p:tgtEl>
                                        <p:attrNameLst>
                                          <p:attrName>ppt_x</p:attrName>
                                        </p:attrNameLst>
                                      </p:cBhvr>
                                      <p:tavLst>
                                        <p:tav tm="0">
                                          <p:val>
                                            <p:strVal val="#ppt_x"/>
                                          </p:val>
                                        </p:tav>
                                        <p:tav tm="100000">
                                          <p:val>
                                            <p:strVal val="#ppt_x"/>
                                          </p:val>
                                        </p:tav>
                                      </p:tavLst>
                                    </p:anim>
                                    <p:anim calcmode="lin" valueType="num">
                                      <p:cBhvr additive="base">
                                        <p:cTn id="3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85800"/>
            <a:ext cx="7772400" cy="5334000"/>
          </a:xfrm>
        </p:spPr>
        <p:txBody>
          <a:bodyPr/>
          <a:lstStyle/>
          <a:p>
            <a:pPr algn="just" rtl="1">
              <a:buNone/>
            </a:pPr>
            <a:r>
              <a:rPr lang="fa-IR" dirty="0" smtClean="0">
                <a:solidFill>
                  <a:srgbClr val="C00000"/>
                </a:solidFill>
                <a:cs typeface="Nazanin" pitchFamily="2" charset="-78"/>
              </a:rPr>
              <a:t>افلاطون اجسام منتظم را از کنار هم قرار دادن تعدادي صفحه به عنوان وجه، مي ساخته است. اين صفحات مربع ومثلث هستند. ولي افلاطون يک مربع ساده با يک مثلث متساوي الاضلاع ساده را اختيار نمي کرده است. وي مربع خود را از چهار مثلث قائم الزاويه متساوي الساقين مساوي  و مثلث متساوي الاضلاع را از کنار هم قرار دادن شش مثلث مساوي به دست مي آورده است. </a:t>
            </a:r>
          </a:p>
          <a:p>
            <a:pPr algn="just" rtl="1">
              <a:buNone/>
            </a:pPr>
            <a:endParaRPr lang="fa-IR" dirty="0" smtClean="0">
              <a:solidFill>
                <a:srgbClr val="C00000"/>
              </a:solidFill>
              <a:cs typeface="Nazanin" pitchFamily="2" charset="-78"/>
            </a:endParaRPr>
          </a:p>
          <a:p>
            <a:pPr algn="just" rtl="1">
              <a:buNone/>
            </a:pPr>
            <a:endParaRPr lang="fa-IR" dirty="0" smtClean="0">
              <a:solidFill>
                <a:srgbClr val="C00000"/>
              </a:solidFill>
              <a:cs typeface="Nazanin" pitchFamily="2" charset="-78"/>
            </a:endParaRPr>
          </a:p>
          <a:p>
            <a:pPr algn="just" rtl="1">
              <a:buNone/>
            </a:pPr>
            <a:endParaRPr lang="fa-IR" dirty="0" smtClean="0">
              <a:solidFill>
                <a:srgbClr val="C00000"/>
              </a:solidFill>
              <a:cs typeface="Nazanin" pitchFamily="2" charset="-78"/>
            </a:endParaRPr>
          </a:p>
          <a:p>
            <a:pPr algn="just" rtl="1">
              <a:buNone/>
            </a:pPr>
            <a:endParaRPr lang="fa-IR" dirty="0" smtClean="0">
              <a:solidFill>
                <a:srgbClr val="C00000"/>
              </a:solidFill>
              <a:cs typeface="Nazanin" pitchFamily="2" charset="-78"/>
            </a:endParaRPr>
          </a:p>
          <a:p>
            <a:pPr algn="just" rtl="1">
              <a:buNone/>
            </a:pPr>
            <a:r>
              <a:rPr lang="fa-IR" dirty="0" smtClean="0">
                <a:solidFill>
                  <a:srgbClr val="C00000"/>
                </a:solidFill>
                <a:cs typeface="Nazanin" pitchFamily="2" charset="-78"/>
              </a:rPr>
              <a:t>اما اين مثلث ها براي ساختن وجوه دوازده وجهي مفيد نبوده است. </a:t>
            </a:r>
            <a:endParaRPr lang="en-US" dirty="0">
              <a:solidFill>
                <a:srgbClr val="C00000"/>
              </a:solidFill>
              <a:cs typeface="Nazanin" pitchFamily="2" charset="-78"/>
            </a:endParaRPr>
          </a:p>
        </p:txBody>
      </p:sp>
      <p:sp>
        <p:nvSpPr>
          <p:cNvPr id="5" name="Rectangle 4"/>
          <p:cNvSpPr/>
          <p:nvPr/>
        </p:nvSpPr>
        <p:spPr>
          <a:xfrm>
            <a:off x="2743200" y="3429000"/>
            <a:ext cx="1371600" cy="1295400"/>
          </a:xfrm>
          <a:prstGeom prst="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2743200" y="3429000"/>
            <a:ext cx="1371600" cy="12954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743200" y="3429000"/>
            <a:ext cx="1371600" cy="129540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Isosceles Triangle 9"/>
          <p:cNvSpPr/>
          <p:nvPr/>
        </p:nvSpPr>
        <p:spPr>
          <a:xfrm>
            <a:off x="5715000" y="3352800"/>
            <a:ext cx="1600200" cy="1371600"/>
          </a:xfrm>
          <a:prstGeom prst="triangl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a:stCxn id="10" idx="2"/>
            <a:endCxn id="10" idx="5"/>
          </p:cNvCxnSpPr>
          <p:nvPr/>
        </p:nvCxnSpPr>
        <p:spPr>
          <a:xfrm rot="5400000" flipH="1" flipV="1">
            <a:off x="5972175" y="3781425"/>
            <a:ext cx="685800" cy="120015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0" idx="4"/>
            <a:endCxn id="10" idx="1"/>
          </p:cNvCxnSpPr>
          <p:nvPr/>
        </p:nvCxnSpPr>
        <p:spPr>
          <a:xfrm rot="5400000" flipH="1">
            <a:off x="6372225" y="3781425"/>
            <a:ext cx="685800" cy="120015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0"/>
            <a:endCxn id="10" idx="3"/>
          </p:cNvCxnSpPr>
          <p:nvPr/>
        </p:nvCxnSpPr>
        <p:spPr>
          <a:xfrm rot="16200000" flipH="1">
            <a:off x="5829300" y="4038600"/>
            <a:ext cx="1371600"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just" rtl="1">
              <a:buFont typeface="Wingdings" pitchFamily="2" charset="2"/>
              <a:buChar char="v"/>
            </a:pPr>
            <a:r>
              <a:rPr lang="fa-IR" sz="4400" dirty="0" smtClean="0">
                <a:solidFill>
                  <a:schemeClr val="tx1"/>
                </a:solidFill>
                <a:cs typeface="Nazanin" pitchFamily="2" charset="-78"/>
              </a:rPr>
              <a:t> واسطه هاي هندسي</a:t>
            </a:r>
            <a:endParaRPr lang="en-US" sz="4400" dirty="0">
              <a:solidFill>
                <a:schemeClr val="tx1"/>
              </a:solidFill>
              <a:cs typeface="Nazanin" pitchFamily="2" charset="-78"/>
            </a:endParaRPr>
          </a:p>
        </p:txBody>
      </p:sp>
      <p:sp>
        <p:nvSpPr>
          <p:cNvPr id="3" name="Content Placeholder 2"/>
          <p:cNvSpPr>
            <a:spLocks noGrp="1"/>
          </p:cNvSpPr>
          <p:nvPr>
            <p:ph idx="1"/>
          </p:nvPr>
        </p:nvSpPr>
        <p:spPr/>
        <p:txBody>
          <a:bodyPr anchor="ctr"/>
          <a:lstStyle/>
          <a:p>
            <a:pPr algn="just" rtl="1">
              <a:buNone/>
            </a:pPr>
            <a:r>
              <a:rPr lang="fa-IR" dirty="0" smtClean="0">
                <a:solidFill>
                  <a:srgbClr val="C00000"/>
                </a:solidFill>
                <a:cs typeface="Nazanin" pitchFamily="2" charset="-78"/>
              </a:rPr>
              <a:t>افلاطون ضمن سخن گفتن از اعداد مجسم و مربع، چنين مي گويد :</a:t>
            </a:r>
          </a:p>
          <a:p>
            <a:pPr algn="just" rtl="1">
              <a:buNone/>
            </a:pPr>
            <a:r>
              <a:rPr lang="fa-IR" dirty="0" smtClean="0">
                <a:solidFill>
                  <a:srgbClr val="C00000"/>
                </a:solidFill>
                <a:cs typeface="Nazanin" pitchFamily="2" charset="-78"/>
              </a:rPr>
              <a:t>”ميان اعداد مسطح يک واسطه بسنده است، ولي براي ارتباط دادن دو عدد مجسم به يکديگر، دو واسطه ضرورت پيدا مي کند.“</a:t>
            </a:r>
          </a:p>
          <a:p>
            <a:pPr algn="just" rtl="1">
              <a:buNone/>
            </a:pPr>
            <a:r>
              <a:rPr lang="fa-IR" dirty="0" smtClean="0">
                <a:solidFill>
                  <a:srgbClr val="C00000"/>
                </a:solidFill>
                <a:cs typeface="Nazanin" pitchFamily="2" charset="-78"/>
              </a:rPr>
              <a:t>اين واسطه ها، واسطه هاي هندسي هستند و مقصود افلاطون از اعداد مسطح و مجسم، اعداد مربع و مکعب است.  </a:t>
            </a:r>
          </a:p>
          <a:p>
            <a:pPr algn="just" rtl="1">
              <a:buNone/>
            </a:pPr>
            <a:endParaRPr lang="en-US" dirty="0">
              <a:solidFill>
                <a:srgbClr val="C00000"/>
              </a:solidFill>
            </a:endParaRPr>
          </a:p>
        </p:txBody>
      </p:sp>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just" rtl="1">
              <a:buFont typeface="Wingdings" pitchFamily="2" charset="2"/>
              <a:buChar char="v"/>
            </a:pPr>
            <a:r>
              <a:rPr lang="fa-IR" sz="4400" dirty="0" smtClean="0">
                <a:solidFill>
                  <a:schemeClr val="tx1"/>
                </a:solidFill>
                <a:cs typeface="Nazanin" pitchFamily="2" charset="-78"/>
              </a:rPr>
              <a:t> جواب هاي صحيح معادله </a:t>
            </a:r>
            <a:endParaRPr lang="en-US" sz="4400" dirty="0">
              <a:solidFill>
                <a:schemeClr val="tx1"/>
              </a:solidFill>
              <a:cs typeface="Nazanin" pitchFamily="2" charset="-78"/>
            </a:endParaRPr>
          </a:p>
        </p:txBody>
      </p:sp>
      <p:sp>
        <p:nvSpPr>
          <p:cNvPr id="12" name="Content Placeholder 11"/>
          <p:cNvSpPr>
            <a:spLocks noGrp="1"/>
          </p:cNvSpPr>
          <p:nvPr>
            <p:ph idx="1"/>
          </p:nvPr>
        </p:nvSpPr>
        <p:spPr/>
        <p:txBody>
          <a:bodyPr/>
          <a:lstStyle/>
          <a:p>
            <a:pPr algn="just" rtl="1">
              <a:buNone/>
            </a:pPr>
            <a:endParaRPr lang="fa-IR" dirty="0" smtClean="0">
              <a:solidFill>
                <a:srgbClr val="C00000"/>
              </a:solidFill>
              <a:cs typeface="Nazanin" pitchFamily="2" charset="-78"/>
            </a:endParaRPr>
          </a:p>
          <a:p>
            <a:pPr algn="just" rtl="1">
              <a:buNone/>
            </a:pPr>
            <a:endParaRPr lang="fa-IR" dirty="0" smtClean="0">
              <a:solidFill>
                <a:srgbClr val="C00000"/>
              </a:solidFill>
              <a:cs typeface="Nazanin" pitchFamily="2" charset="-78"/>
            </a:endParaRPr>
          </a:p>
          <a:p>
            <a:pPr algn="just" rtl="1">
              <a:buNone/>
            </a:pPr>
            <a:r>
              <a:rPr lang="fa-IR" dirty="0" smtClean="0">
                <a:solidFill>
                  <a:srgbClr val="C00000"/>
                </a:solidFill>
                <a:cs typeface="Nazanin" pitchFamily="2" charset="-78"/>
              </a:rPr>
              <a:t>افلاطون را واضع فرمولي براي جفت هايي از اعداد مربع مي دانند که حاصل جمع آنها يک مربع باشد. اين فرمول با نمادهاي کنوني ما چنين است :</a:t>
            </a:r>
          </a:p>
          <a:p>
            <a:pPr algn="just" rtl="1">
              <a:buNone/>
            </a:pPr>
            <a:endParaRPr lang="en-US" dirty="0">
              <a:solidFill>
                <a:srgbClr val="C00000"/>
              </a:solidFill>
              <a:cs typeface="Nazanin" pitchFamily="2" charset="-78"/>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3" name="Rectangle 9"/>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4" name="Picture 10"/>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590800" y="4038600"/>
            <a:ext cx="4314825" cy="447675"/>
          </a:xfrm>
          <a:prstGeom prst="rect">
            <a:avLst/>
          </a:prstGeom>
          <a:noFill/>
        </p:spPr>
      </p:pic>
      <p:sp>
        <p:nvSpPr>
          <p:cNvPr id="1036" name="Rectangle 12"/>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1505"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990600" y="990600"/>
            <a:ext cx="2562225" cy="628650"/>
          </a:xfrm>
          <a:prstGeom prst="rect">
            <a:avLst/>
          </a:prstGeom>
          <a:noFill/>
        </p:spPr>
      </p:pic>
      <p:sp>
        <p:nvSpPr>
          <p:cNvPr id="21507" name="Rectangle 3"/>
          <p:cNvSpPr>
            <a:spLocks noChangeArrowheads="1"/>
          </p:cNvSpPr>
          <p:nvPr/>
        </p:nvSpPr>
        <p:spPr bwMode="auto">
          <a:xfrm>
            <a:off x="0" y="10858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just" rtl="1">
              <a:buFont typeface="Wingdings" pitchFamily="2" charset="2"/>
              <a:buChar char="v"/>
            </a:pPr>
            <a:r>
              <a:rPr lang="fa-IR" sz="4400" dirty="0" smtClean="0">
                <a:solidFill>
                  <a:schemeClr val="tx1"/>
                </a:solidFill>
                <a:cs typeface="Nazanin" pitchFamily="2" charset="-78"/>
              </a:rPr>
              <a:t> اندازه ناپذيرها</a:t>
            </a:r>
            <a:endParaRPr lang="en-US" sz="4400" dirty="0">
              <a:solidFill>
                <a:schemeClr val="tx1"/>
              </a:solidFill>
              <a:cs typeface="Nazanin" pitchFamily="2" charset="-78"/>
            </a:endParaRPr>
          </a:p>
        </p:txBody>
      </p:sp>
      <p:sp>
        <p:nvSpPr>
          <p:cNvPr id="3" name="Content Placeholder 2"/>
          <p:cNvSpPr>
            <a:spLocks noGrp="1"/>
          </p:cNvSpPr>
          <p:nvPr>
            <p:ph idx="1"/>
          </p:nvPr>
        </p:nvSpPr>
        <p:spPr/>
        <p:txBody>
          <a:bodyPr anchor="ctr"/>
          <a:lstStyle/>
          <a:p>
            <a:pPr algn="just" rtl="1">
              <a:buNone/>
            </a:pPr>
            <a:r>
              <a:rPr lang="fa-IR" dirty="0" smtClean="0">
                <a:solidFill>
                  <a:srgbClr val="C00000"/>
                </a:solidFill>
                <a:cs typeface="Nazanin" pitchFamily="2" charset="-78"/>
              </a:rPr>
              <a:t>در آثار افلاطون چندين جا به موضوع اندازه ناپذيرها اشاره شده است. </a:t>
            </a:r>
          </a:p>
          <a:p>
            <a:pPr marL="514350" indent="-514350" algn="just" rtl="1">
              <a:buNone/>
            </a:pPr>
            <a:r>
              <a:rPr lang="fa-IR" dirty="0" smtClean="0">
                <a:solidFill>
                  <a:srgbClr val="C00000"/>
                </a:solidFill>
                <a:cs typeface="Nazanin" pitchFamily="2" charset="-78"/>
              </a:rPr>
              <a:t>      در قطعه اي ميان قطر غير گوياي 5 و قطر گوياي 5 تمايز قائل شده است، که اشاره به مربعي دارد به ضلع 5. لذا قطر آن 50</a:t>
            </a:r>
            <a:r>
              <a:rPr lang="fa-IR" dirty="0" smtClean="0">
                <a:solidFill>
                  <a:srgbClr val="C00000"/>
                </a:solidFill>
                <a:latin typeface="Calibri"/>
                <a:cs typeface="Nazanin" pitchFamily="2" charset="-78"/>
              </a:rPr>
              <a:t>√ مي شود که همان قطر غير گوياي 5 افلاطون است. قطر گوياي 5 اندازه تقريبي 7 يعني ريشه دوم 49 است.</a:t>
            </a:r>
          </a:p>
          <a:p>
            <a:pPr marL="514350" indent="-514350" algn="just" rtl="1">
              <a:buNone/>
            </a:pPr>
            <a:endParaRPr lang="en-US" dirty="0">
              <a:solidFill>
                <a:srgbClr val="C00000"/>
              </a:solidFill>
              <a:cs typeface="Nazanin" pitchFamily="2" charset="-78"/>
            </a:endParaRPr>
          </a:p>
        </p:txBody>
      </p:sp>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fa-IR" sz="4400" dirty="0" smtClean="0">
                <a:solidFill>
                  <a:schemeClr val="tx1"/>
                </a:solidFill>
                <a:cs typeface="Nazanin" pitchFamily="2" charset="-78"/>
              </a:rPr>
              <a:t>کارهاي مهم معاصران افلاطون</a:t>
            </a:r>
            <a:endParaRPr lang="en-US" sz="4400" dirty="0">
              <a:solidFill>
                <a:schemeClr val="tx1"/>
              </a:solidFill>
              <a:cs typeface="Nazanin" pitchFamily="2" charset="-78"/>
            </a:endParaRPr>
          </a:p>
        </p:txBody>
      </p:sp>
      <p:sp>
        <p:nvSpPr>
          <p:cNvPr id="3" name="Content Placeholder 2"/>
          <p:cNvSpPr>
            <a:spLocks noGrp="1"/>
          </p:cNvSpPr>
          <p:nvPr>
            <p:ph idx="1"/>
          </p:nvPr>
        </p:nvSpPr>
        <p:spPr>
          <a:xfrm>
            <a:off x="457200" y="1981200"/>
            <a:ext cx="8229600" cy="4389120"/>
          </a:xfrm>
        </p:spPr>
        <p:txBody>
          <a:bodyPr anchor="ctr">
            <a:normAutofit lnSpcReduction="10000"/>
          </a:bodyPr>
          <a:lstStyle/>
          <a:p>
            <a:pPr algn="just" rtl="1">
              <a:buFont typeface="Wingdings" pitchFamily="2" charset="2"/>
              <a:buChar char="v"/>
            </a:pPr>
            <a:r>
              <a:rPr lang="fa-IR" dirty="0" smtClean="0">
                <a:solidFill>
                  <a:srgbClr val="C00000"/>
                </a:solidFill>
                <a:cs typeface="Nazanin" pitchFamily="2" charset="-78"/>
              </a:rPr>
              <a:t> کشف مقاطع مخروطي</a:t>
            </a:r>
          </a:p>
          <a:p>
            <a:pPr algn="just" rtl="1">
              <a:buFont typeface="Wingdings" pitchFamily="2" charset="2"/>
              <a:buChar char="v"/>
            </a:pPr>
            <a:r>
              <a:rPr lang="fa-IR" dirty="0" smtClean="0">
                <a:solidFill>
                  <a:srgbClr val="C00000"/>
                </a:solidFill>
                <a:cs typeface="Nazanin" pitchFamily="2" charset="-78"/>
              </a:rPr>
              <a:t> تضعيف مکعب</a:t>
            </a:r>
          </a:p>
          <a:p>
            <a:pPr algn="just" rtl="1">
              <a:buNone/>
            </a:pPr>
            <a:r>
              <a:rPr lang="fa-IR" dirty="0" smtClean="0">
                <a:solidFill>
                  <a:srgbClr val="C00000"/>
                </a:solidFill>
                <a:cs typeface="Nazanin" pitchFamily="2" charset="-78"/>
              </a:rPr>
              <a:t>چگونگي ترسيم ضلعي از يک مکعب فقط با خط کش و پرگار که حجم آن مکعب دو برابر حجم مکعب مفروض است</a:t>
            </a:r>
          </a:p>
          <a:p>
            <a:pPr algn="just" rtl="1">
              <a:buFont typeface="Wingdings" pitchFamily="2" charset="2"/>
              <a:buChar char="v"/>
            </a:pPr>
            <a:r>
              <a:rPr lang="fa-IR" dirty="0" smtClean="0">
                <a:solidFill>
                  <a:srgbClr val="C00000"/>
                </a:solidFill>
                <a:cs typeface="Nazanin" pitchFamily="2" charset="-78"/>
              </a:rPr>
              <a:t> تثليث زاويه</a:t>
            </a:r>
          </a:p>
          <a:p>
            <a:pPr algn="just" rtl="1">
              <a:buNone/>
            </a:pPr>
            <a:r>
              <a:rPr lang="fa-IR" dirty="0" smtClean="0">
                <a:solidFill>
                  <a:srgbClr val="C00000"/>
                </a:solidFill>
                <a:cs typeface="Nazanin" pitchFamily="2" charset="-78"/>
              </a:rPr>
              <a:t>چگونگي تقسيم يک زاويه دلخواه به سه قسمت مساوي فقط با يک خط کش و پرگار</a:t>
            </a:r>
          </a:p>
          <a:p>
            <a:pPr algn="just" rtl="1">
              <a:buFont typeface="Wingdings" pitchFamily="2" charset="2"/>
              <a:buChar char="v"/>
            </a:pPr>
            <a:r>
              <a:rPr lang="fa-IR" dirty="0" smtClean="0">
                <a:solidFill>
                  <a:srgbClr val="C00000"/>
                </a:solidFill>
                <a:cs typeface="Nazanin" pitchFamily="2" charset="-78"/>
              </a:rPr>
              <a:t> تربيع دايره</a:t>
            </a:r>
          </a:p>
          <a:p>
            <a:pPr algn="just" rtl="1">
              <a:buNone/>
            </a:pPr>
            <a:r>
              <a:rPr lang="fa-IR" dirty="0" smtClean="0">
                <a:solidFill>
                  <a:srgbClr val="C00000"/>
                </a:solidFill>
                <a:cs typeface="Nazanin" pitchFamily="2" charset="-78"/>
              </a:rPr>
              <a:t>چگونگي ساختن مربعي که داراي مساحتي برابر با مساحت دايره مفروض باشد فقط با يک خط کش و پرگار</a:t>
            </a:r>
            <a:endParaRPr lang="en-US" dirty="0">
              <a:solidFill>
                <a:srgbClr val="C00000"/>
              </a:solidFill>
              <a:cs typeface="Nazanin" pitchFamily="2" charset="-78"/>
            </a:endParaRPr>
          </a:p>
        </p:txBody>
      </p:sp>
    </p:spTree>
  </p:cSld>
  <p:clrMapOvr>
    <a:masterClrMapping/>
  </p:clrMapOvr>
  <p:transition>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rtl="1"/>
            <a:r>
              <a:rPr lang="fa-IR" sz="4400" dirty="0" smtClean="0">
                <a:solidFill>
                  <a:schemeClr val="tx1"/>
                </a:solidFill>
                <a:cs typeface="Nazanin" pitchFamily="2" charset="-78"/>
              </a:rPr>
              <a:t>فرضيه افلاک متحدالمرکز</a:t>
            </a:r>
            <a:endParaRPr lang="en-US" sz="4400" dirty="0">
              <a:solidFill>
                <a:schemeClr val="tx1"/>
              </a:solidFill>
              <a:cs typeface="Nazanin" pitchFamily="2" charset="-78"/>
            </a:endParaRPr>
          </a:p>
        </p:txBody>
      </p:sp>
      <p:sp>
        <p:nvSpPr>
          <p:cNvPr id="3" name="Content Placeholder 2"/>
          <p:cNvSpPr>
            <a:spLocks noGrp="1"/>
          </p:cNvSpPr>
          <p:nvPr>
            <p:ph idx="1"/>
          </p:nvPr>
        </p:nvSpPr>
        <p:spPr/>
        <p:txBody>
          <a:bodyPr>
            <a:normAutofit fontScale="92500" lnSpcReduction="20000"/>
          </a:bodyPr>
          <a:lstStyle/>
          <a:p>
            <a:pPr algn="just" rtl="1">
              <a:buNone/>
            </a:pPr>
            <a:r>
              <a:rPr lang="fa-IR" dirty="0" smtClean="0">
                <a:solidFill>
                  <a:srgbClr val="C00000"/>
                </a:solidFill>
                <a:cs typeface="Nazanin" pitchFamily="2" charset="-78"/>
              </a:rPr>
              <a:t>در علم نجوم ائودوکسوس از آن جهت شهرت دارد که فرضيه عالي افلاک متحدالمرکز را عرضه کرد تا پاسخگوي حرکات روزانه</a:t>
            </a:r>
            <a:r>
              <a:rPr lang="fa-IR" dirty="0" smtClean="0"/>
              <a:t> </a:t>
            </a:r>
            <a:r>
              <a:rPr lang="fa-IR" dirty="0" smtClean="0">
                <a:solidFill>
                  <a:srgbClr val="C00000"/>
                </a:solidFill>
                <a:cs typeface="Nazanin" pitchFamily="2" charset="-78"/>
              </a:rPr>
              <a:t>ي خورشيد و ماه و سيارات باشد. </a:t>
            </a:r>
          </a:p>
          <a:p>
            <a:pPr algn="just" rtl="1">
              <a:buNone/>
            </a:pPr>
            <a:r>
              <a:rPr lang="fa-IR" dirty="0" smtClean="0">
                <a:solidFill>
                  <a:srgbClr val="C00000"/>
                </a:solidFill>
                <a:cs typeface="Nazanin" pitchFamily="2" charset="-78"/>
              </a:rPr>
              <a:t>وي حرکت سياره را نتيجه ي چرخشهاي چهار کره ي متحدالمرکز با زمين (زميني که در مرکز قرار داشته و بي حرکت فرض مي شده) اختيار مي کرد.</a:t>
            </a:r>
          </a:p>
          <a:p>
            <a:pPr algn="just" rtl="1">
              <a:buNone/>
            </a:pPr>
            <a:r>
              <a:rPr lang="fa-IR" dirty="0" smtClean="0">
                <a:solidFill>
                  <a:srgbClr val="C00000"/>
                </a:solidFill>
                <a:cs typeface="Nazanin" pitchFamily="2" charset="-78"/>
              </a:rPr>
              <a:t>هر يک از کره هاي دروني حول قطري دوران مي کند که دو انتهاي آن بر کره ي ديگري که آن را محصور مي کند تثبيت شده است. بيروني ترين کره نمايش دهنده ي حرکت روزانه است وکره ي دومي حرکت در امتداد دايره البروج را نشان مي دهد.دو قطب کره ي سوم بر روي اين دايره تثبيت شده است.قطب هاي کره ي چهارم (که حامل سياره ي تثبيت شده بر نقطه اي از استواي آن است) چنان بر کره ي سوم تثبيت، وسرعتها و جهت هاي گردش آن تنظيم شده است که سياره بر روي کره ي دوم يک منحني به نام پاي اسبي به صورت </a:t>
            </a:r>
            <a:r>
              <a:rPr lang="fa-IR" dirty="0" smtClean="0">
                <a:solidFill>
                  <a:srgbClr val="C00000"/>
                </a:solidFill>
                <a:latin typeface="Calibri"/>
                <a:cs typeface="Nazanin" pitchFamily="2" charset="-78"/>
              </a:rPr>
              <a:t>∞</a:t>
            </a:r>
            <a:r>
              <a:rPr lang="fa-IR" dirty="0" smtClean="0">
                <a:solidFill>
                  <a:srgbClr val="C00000"/>
                </a:solidFill>
                <a:cs typeface="Nazanin" pitchFamily="2" charset="-78"/>
              </a:rPr>
              <a:t> خوابيده است که از جهت طول توسط دايره البروج به دو نيمه تقسيم مي شود. در مورد خورشيد و ماه ائودوکسوس فقط سه کره به کار مي برد.  </a:t>
            </a:r>
            <a:endParaRPr lang="en-US" dirty="0">
              <a:solidFill>
                <a:srgbClr val="C00000"/>
              </a:solidFill>
              <a:cs typeface="Nazanin" pitchFamily="2" charset="-78"/>
            </a:endParaRPr>
          </a:p>
        </p:txBody>
      </p:sp>
    </p:spTree>
  </p:cSld>
  <p:clrMapOvr>
    <a:masterClrMapping/>
  </p:clrMapOvr>
  <p:transition>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algn="r" rtl="1">
              <a:buNone/>
            </a:pPr>
            <a:r>
              <a:rPr lang="en-US" dirty="0" smtClean="0">
                <a:solidFill>
                  <a:srgbClr val="C00000"/>
                </a:solidFill>
              </a:rPr>
              <a:t>   </a:t>
            </a:r>
            <a:endParaRPr lang="en-US" dirty="0">
              <a:solidFill>
                <a:srgbClr val="C00000"/>
              </a:solidFill>
            </a:endParaRPr>
          </a:p>
        </p:txBody>
      </p:sp>
      <p:sp>
        <p:nvSpPr>
          <p:cNvPr id="4" name="Oval 3"/>
          <p:cNvSpPr/>
          <p:nvPr/>
        </p:nvSpPr>
        <p:spPr>
          <a:xfrm>
            <a:off x="2438400" y="1905000"/>
            <a:ext cx="2743200" cy="2590800"/>
          </a:xfrm>
          <a:prstGeom prst="ellips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an 6"/>
          <p:cNvSpPr/>
          <p:nvPr/>
        </p:nvSpPr>
        <p:spPr>
          <a:xfrm rot="5400000">
            <a:off x="3505200" y="1600200"/>
            <a:ext cx="685800" cy="4038600"/>
          </a:xfrm>
          <a:prstGeom prst="can">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flipV="1">
            <a:off x="3581400" y="1905000"/>
            <a:ext cx="381000" cy="2590800"/>
          </a:xfrm>
          <a:prstGeom prst="ellipse">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2438400" y="3048000"/>
            <a:ext cx="2743200" cy="457200"/>
          </a:xfrm>
          <a:prstGeom prst="ellipse">
            <a:avLst/>
          </a:prstGeom>
          <a:solidFill>
            <a:schemeClr val="bg1"/>
          </a:solid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ardrop 41"/>
          <p:cNvSpPr/>
          <p:nvPr/>
        </p:nvSpPr>
        <p:spPr>
          <a:xfrm rot="13474422">
            <a:off x="4272514" y="3215040"/>
            <a:ext cx="794528" cy="776747"/>
          </a:xfrm>
          <a:prstGeom prst="teardrop">
            <a:avLst>
              <a:gd name="adj" fmla="val 136242"/>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ardrop 42"/>
          <p:cNvSpPr/>
          <p:nvPr/>
        </p:nvSpPr>
        <p:spPr>
          <a:xfrm rot="2615867">
            <a:off x="2845368" y="3206161"/>
            <a:ext cx="792352" cy="834212"/>
          </a:xfrm>
          <a:prstGeom prst="teardrop">
            <a:avLst>
              <a:gd name="adj" fmla="val 123930"/>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rtl="1"/>
            <a:r>
              <a:rPr lang="fa-IR" dirty="0" smtClean="0"/>
              <a:t> </a:t>
            </a:r>
            <a:r>
              <a:rPr lang="fa-IR" dirty="0" smtClean="0">
                <a:solidFill>
                  <a:srgbClr val="FFC000"/>
                </a:solidFill>
              </a:rPr>
              <a:t> </a:t>
            </a:r>
            <a:r>
              <a:rPr lang="fa-IR" sz="4400" dirty="0" smtClean="0">
                <a:solidFill>
                  <a:schemeClr val="tx1"/>
                </a:solidFill>
                <a:cs typeface="Nazanin" pitchFamily="2" charset="-78"/>
              </a:rPr>
              <a:t>تأثيرافلاطون در گسترش و رشد رياضيات</a:t>
            </a:r>
            <a:endParaRPr lang="en-US" sz="4400" dirty="0">
              <a:solidFill>
                <a:schemeClr val="tx1"/>
              </a:solidFill>
              <a:cs typeface="Nazanin" pitchFamily="2" charset="-78"/>
            </a:endParaRPr>
          </a:p>
        </p:txBody>
      </p:sp>
      <p:sp>
        <p:nvSpPr>
          <p:cNvPr id="3" name="Content Placeholder 2"/>
          <p:cNvSpPr>
            <a:spLocks noGrp="1"/>
          </p:cNvSpPr>
          <p:nvPr>
            <p:ph idx="1"/>
          </p:nvPr>
        </p:nvSpPr>
        <p:spPr/>
        <p:txBody>
          <a:bodyPr anchor="ctr">
            <a:normAutofit/>
          </a:bodyPr>
          <a:lstStyle/>
          <a:p>
            <a:pPr algn="just" rtl="1">
              <a:buFont typeface="Wingdings" pitchFamily="2" charset="2"/>
              <a:buChar char="v"/>
            </a:pPr>
            <a:r>
              <a:rPr lang="fa-IR" sz="2600" dirty="0" smtClean="0">
                <a:solidFill>
                  <a:srgbClr val="C00000"/>
                </a:solidFill>
                <a:cs typeface="Nazanin" pitchFamily="2" charset="-78"/>
              </a:rPr>
              <a:t>تأثير افلاطون بيش از آنچه مربوط به اکتشافات خود وي در رياضيات باشد، به تشويق و ترغيب او نسبت به تحقيقات رياضي و برانگيختن شاگردانش به پژوهش مربوط مي شود.</a:t>
            </a:r>
          </a:p>
          <a:p>
            <a:pPr algn="just" rtl="1">
              <a:buFont typeface="Wingdings" pitchFamily="2" charset="2"/>
              <a:buChar char="v"/>
            </a:pPr>
            <a:r>
              <a:rPr lang="fa-IR" sz="2600" dirty="0" smtClean="0">
                <a:solidFill>
                  <a:srgbClr val="C00000"/>
                </a:solidFill>
                <a:cs typeface="Nazanin" pitchFamily="2" charset="-78"/>
              </a:rPr>
              <a:t>افلاطون رياضي را در هر چهار شاخه آن يعني حساب، هندسه، گنج سنجي و علم نجوم، نخستين اصل در آموزش فيلسوفان و همه ي کساني مي دانست که مي بايستي به دستگاه حکومت آرماني او فرمانروايي کنند. بر سردر مدرسه او چنين نوشته شده بود :</a:t>
            </a:r>
          </a:p>
          <a:p>
            <a:pPr algn="just" rtl="1">
              <a:buFont typeface="Wingdings" pitchFamily="2" charset="2"/>
              <a:buChar char="v"/>
            </a:pPr>
            <a:r>
              <a:rPr lang="fa-IR" sz="2600" dirty="0" smtClean="0">
                <a:solidFill>
                  <a:srgbClr val="C00000"/>
                </a:solidFill>
                <a:cs typeface="Nazanin" pitchFamily="2" charset="-78"/>
              </a:rPr>
              <a:t>                      هرکس هندسه نمي داند، وارد نشود. </a:t>
            </a:r>
          </a:p>
          <a:p>
            <a:pPr algn="just" rtl="1">
              <a:buFont typeface="Wingdings" pitchFamily="2" charset="2"/>
              <a:buChar char="v"/>
            </a:pPr>
            <a:r>
              <a:rPr lang="fa-IR" sz="2600" dirty="0" smtClean="0">
                <a:solidFill>
                  <a:srgbClr val="C00000"/>
                </a:solidFill>
                <a:cs typeface="Nazanin" pitchFamily="2" charset="-78"/>
              </a:rPr>
              <a:t>اهميت رياضيات در نظر افلاطون به سبب ارزشي است که در پرورش فکر و انديشه دارد و سودمندي عملي آن چندان مطرح نيست. </a:t>
            </a:r>
            <a:endParaRPr lang="en-US" sz="2600" dirty="0">
              <a:solidFill>
                <a:srgbClr val="C00000"/>
              </a:solidFill>
              <a:cs typeface="Nazanin" pitchFamily="2" charset="-78"/>
            </a:endParaRPr>
          </a:p>
        </p:txBody>
      </p:sp>
      <p:pic>
        <p:nvPicPr>
          <p:cNvPr id="4" name="~PP1347.WAV">
            <a:hlinkClick r:id="" action="ppaction://media"/>
          </p:cNvPr>
          <p:cNvPicPr>
            <a:picLocks noRot="1" noChangeAspect="1"/>
          </p:cNvPicPr>
          <p:nvPr>
            <a:wavAudioFile r:embed="rId1" name="~PP1347.WAV"/>
          </p:nvPr>
        </p:nvPicPr>
        <p:blipFill>
          <a:blip r:embed="rId4"/>
          <a:stretch>
            <a:fillRect/>
          </a:stretch>
        </p:blipFill>
        <p:spPr>
          <a:xfrm>
            <a:off x="8696325" y="6410325"/>
            <a:ext cx="304800" cy="304800"/>
          </a:xfrm>
          <a:prstGeom prst="rect">
            <a:avLst/>
          </a:prstGeom>
        </p:spPr>
      </p:pic>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rtl="1"/>
            <a:r>
              <a:rPr lang="fa-IR" sz="4400" dirty="0" smtClean="0">
                <a:solidFill>
                  <a:schemeClr val="tx1"/>
                </a:solidFill>
                <a:cs typeface="Nazanin" pitchFamily="2" charset="-78"/>
              </a:rPr>
              <a:t>روش افناء </a:t>
            </a:r>
            <a:endParaRPr lang="en-US" sz="4400" dirty="0">
              <a:solidFill>
                <a:schemeClr val="tx1"/>
              </a:solidFill>
              <a:cs typeface="Nazanin" pitchFamily="2" charset="-78"/>
            </a:endParaRPr>
          </a:p>
        </p:txBody>
      </p:sp>
      <p:sp>
        <p:nvSpPr>
          <p:cNvPr id="3" name="Content Placeholder 2"/>
          <p:cNvSpPr>
            <a:spLocks noGrp="1"/>
          </p:cNvSpPr>
          <p:nvPr>
            <p:ph idx="1"/>
          </p:nvPr>
        </p:nvSpPr>
        <p:spPr/>
        <p:txBody>
          <a:bodyPr anchor="ctr">
            <a:normAutofit/>
          </a:bodyPr>
          <a:lstStyle/>
          <a:p>
            <a:pPr algn="just" rtl="1">
              <a:buNone/>
            </a:pPr>
            <a:r>
              <a:rPr lang="fa-IR" dirty="0" smtClean="0">
                <a:solidFill>
                  <a:srgbClr val="C00000"/>
                </a:solidFill>
                <a:cs typeface="Nazanin" pitchFamily="2" charset="-78"/>
              </a:rPr>
              <a:t>روش افناء که به ائودوکسوس منسوب است، پاسخ زنون است از ديدگاه رياضي. قبل از بررسي اين روش پارادوکس هاي زنون را مطرح مي کنيم.</a:t>
            </a:r>
          </a:p>
          <a:p>
            <a:pPr algn="just" rtl="1">
              <a:buNone/>
            </a:pPr>
            <a:endParaRPr lang="en-US" dirty="0">
              <a:solidFill>
                <a:srgbClr val="C00000"/>
              </a:solidFill>
              <a:cs typeface="Nazanin" pitchFamily="2" charset="-78"/>
            </a:endParaRPr>
          </a:p>
        </p:txBody>
      </p:sp>
    </p:spTree>
  </p:cSld>
  <p:clrMapOvr>
    <a:masterClrMapping/>
  </p:clrMapOvr>
  <p:transition>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rtl="1"/>
            <a:r>
              <a:rPr lang="fa-IR" sz="4400" dirty="0" smtClean="0">
                <a:solidFill>
                  <a:schemeClr val="tx1"/>
                </a:solidFill>
                <a:cs typeface="Nazanin" pitchFamily="2" charset="-78"/>
              </a:rPr>
              <a:t>پارادوکس هاي زنون</a:t>
            </a:r>
            <a:endParaRPr lang="en-US" sz="4400" dirty="0">
              <a:solidFill>
                <a:schemeClr val="tx1"/>
              </a:solidFill>
              <a:cs typeface="Nazanin" pitchFamily="2" charset="-78"/>
            </a:endParaRPr>
          </a:p>
        </p:txBody>
      </p:sp>
      <p:sp>
        <p:nvSpPr>
          <p:cNvPr id="3" name="Content Placeholder 2"/>
          <p:cNvSpPr>
            <a:spLocks noGrp="1"/>
          </p:cNvSpPr>
          <p:nvPr>
            <p:ph idx="1"/>
          </p:nvPr>
        </p:nvSpPr>
        <p:spPr/>
        <p:txBody>
          <a:bodyPr>
            <a:normAutofit lnSpcReduction="10000"/>
          </a:bodyPr>
          <a:lstStyle/>
          <a:p>
            <a:pPr algn="just" rtl="1">
              <a:buNone/>
            </a:pPr>
            <a:r>
              <a:rPr lang="ar-SA" dirty="0" smtClean="0">
                <a:solidFill>
                  <a:srgbClr val="C00000"/>
                </a:solidFill>
                <a:cs typeface="Nazanin" pitchFamily="2" charset="-78"/>
              </a:rPr>
              <a:t>پاردوكس</a:t>
            </a:r>
            <a:r>
              <a:rPr lang="fa-IR" dirty="0" smtClean="0">
                <a:cs typeface="Nazanin" pitchFamily="2" charset="-78"/>
              </a:rPr>
              <a:t> </a:t>
            </a:r>
            <a:r>
              <a:rPr lang="ar-SA" dirty="0" smtClean="0">
                <a:solidFill>
                  <a:srgbClr val="C00000"/>
                </a:solidFill>
                <a:cs typeface="Nazanin" pitchFamily="2" charset="-78"/>
              </a:rPr>
              <a:t>ها</a:t>
            </a:r>
            <a:r>
              <a:rPr lang="fa-IR" dirty="0" smtClean="0">
                <a:solidFill>
                  <a:srgbClr val="C00000"/>
                </a:solidFill>
                <a:cs typeface="Nazanin" pitchFamily="2" charset="-78"/>
              </a:rPr>
              <a:t>ي</a:t>
            </a:r>
            <a:r>
              <a:rPr lang="ar-SA" dirty="0" smtClean="0">
                <a:solidFill>
                  <a:srgbClr val="C00000"/>
                </a:solidFill>
                <a:cs typeface="Nazanin" pitchFamily="2" charset="-78"/>
              </a:rPr>
              <a:t> مطرح شده توسط زنون به دو بخش قابل قسمت هستند. دسته اول كه درباره</a:t>
            </a:r>
            <a:r>
              <a:rPr lang="fa-IR" dirty="0" smtClean="0">
                <a:solidFill>
                  <a:srgbClr val="C00000"/>
                </a:solidFill>
                <a:cs typeface="Nazanin" pitchFamily="2" charset="-78"/>
              </a:rPr>
              <a:t> ي</a:t>
            </a:r>
            <a:r>
              <a:rPr lang="ar-SA" dirty="0" smtClean="0">
                <a:solidFill>
                  <a:srgbClr val="C00000"/>
                </a:solidFill>
                <a:cs typeface="Nazanin" pitchFamily="2" charset="-78"/>
              </a:rPr>
              <a:t> رد تعدد و كثرت و</a:t>
            </a:r>
            <a:r>
              <a:rPr lang="fa-IR" dirty="0" smtClean="0">
                <a:solidFill>
                  <a:srgbClr val="C00000"/>
                </a:solidFill>
                <a:cs typeface="Nazanin" pitchFamily="2" charset="-78"/>
              </a:rPr>
              <a:t> </a:t>
            </a:r>
            <a:r>
              <a:rPr lang="ar-SA" dirty="0" smtClean="0">
                <a:solidFill>
                  <a:srgbClr val="C00000"/>
                </a:solidFill>
                <a:cs typeface="Nazanin" pitchFamily="2" charset="-78"/>
              </a:rPr>
              <a:t>اثبات نوع</a:t>
            </a:r>
            <a:r>
              <a:rPr lang="fa-IR" dirty="0" smtClean="0">
                <a:solidFill>
                  <a:srgbClr val="C00000"/>
                </a:solidFill>
                <a:cs typeface="Nazanin" pitchFamily="2" charset="-78"/>
              </a:rPr>
              <a:t>ي</a:t>
            </a:r>
            <a:r>
              <a:rPr lang="ar-SA" dirty="0" smtClean="0">
                <a:solidFill>
                  <a:srgbClr val="C00000"/>
                </a:solidFill>
                <a:cs typeface="Nazanin" pitchFamily="2" charset="-78"/>
              </a:rPr>
              <a:t> وحدت وجود است. دسته</a:t>
            </a:r>
            <a:r>
              <a:rPr lang="fa-IR" dirty="0" smtClean="0">
                <a:cs typeface="Nazanin" pitchFamily="2" charset="-78"/>
              </a:rPr>
              <a:t> </a:t>
            </a:r>
            <a:r>
              <a:rPr lang="fa-IR" dirty="0" smtClean="0">
                <a:solidFill>
                  <a:srgbClr val="C00000"/>
                </a:solidFill>
                <a:cs typeface="Nazanin" pitchFamily="2" charset="-78"/>
              </a:rPr>
              <a:t>ي </a:t>
            </a:r>
            <a:r>
              <a:rPr lang="ar-SA" dirty="0" smtClean="0">
                <a:solidFill>
                  <a:srgbClr val="C00000"/>
                </a:solidFill>
                <a:cs typeface="Nazanin" pitchFamily="2" charset="-78"/>
              </a:rPr>
              <a:t>دوم اين پاردوكس</a:t>
            </a:r>
            <a:r>
              <a:rPr lang="fa-IR" dirty="0" smtClean="0">
                <a:cs typeface="Nazanin" pitchFamily="2" charset="-78"/>
              </a:rPr>
              <a:t> </a:t>
            </a:r>
            <a:r>
              <a:rPr lang="ar-SA" dirty="0" smtClean="0">
                <a:solidFill>
                  <a:srgbClr val="C00000"/>
                </a:solidFill>
                <a:cs typeface="Nazanin" pitchFamily="2" charset="-78"/>
              </a:rPr>
              <a:t>ها هم به مبحث حركت م</a:t>
            </a:r>
            <a:r>
              <a:rPr lang="fa-IR" dirty="0" smtClean="0">
                <a:solidFill>
                  <a:srgbClr val="C00000"/>
                </a:solidFill>
                <a:cs typeface="Nazanin" pitchFamily="2" charset="-78"/>
              </a:rPr>
              <a:t>ي </a:t>
            </a:r>
            <a:r>
              <a:rPr lang="ar-SA" dirty="0" smtClean="0">
                <a:solidFill>
                  <a:srgbClr val="C00000"/>
                </a:solidFill>
                <a:cs typeface="Nazanin" pitchFamily="2" charset="-78"/>
              </a:rPr>
              <a:t>پردازد و آن را غير ممكن م</a:t>
            </a:r>
            <a:r>
              <a:rPr lang="fa-IR" dirty="0" smtClean="0">
                <a:solidFill>
                  <a:srgbClr val="C00000"/>
                </a:solidFill>
                <a:cs typeface="Nazanin" pitchFamily="2" charset="-78"/>
              </a:rPr>
              <a:t>ي </a:t>
            </a:r>
            <a:r>
              <a:rPr lang="ar-SA" dirty="0" smtClean="0">
                <a:solidFill>
                  <a:srgbClr val="C00000"/>
                </a:solidFill>
                <a:cs typeface="Nazanin" pitchFamily="2" charset="-78"/>
              </a:rPr>
              <a:t>داند.</a:t>
            </a:r>
          </a:p>
          <a:p>
            <a:pPr algn="just" rtl="1">
              <a:buNone/>
            </a:pPr>
            <a:r>
              <a:rPr lang="ar-SA" dirty="0" smtClean="0">
                <a:solidFill>
                  <a:srgbClr val="C00000"/>
                </a:solidFill>
                <a:cs typeface="Nazanin" pitchFamily="2" charset="-78"/>
              </a:rPr>
              <a:t>شايد بهترين مثال برا</a:t>
            </a:r>
            <a:r>
              <a:rPr lang="fa-IR" dirty="0" smtClean="0">
                <a:solidFill>
                  <a:srgbClr val="C00000"/>
                </a:solidFill>
                <a:cs typeface="Nazanin" pitchFamily="2" charset="-78"/>
              </a:rPr>
              <a:t>ي</a:t>
            </a:r>
            <a:r>
              <a:rPr lang="ar-SA" dirty="0" smtClean="0">
                <a:solidFill>
                  <a:srgbClr val="C00000"/>
                </a:solidFill>
                <a:cs typeface="Nazanin" pitchFamily="2" charset="-78"/>
              </a:rPr>
              <a:t> دسته اول اين پاردوكس</a:t>
            </a:r>
            <a:r>
              <a:rPr lang="fa-IR" dirty="0" smtClean="0">
                <a:solidFill>
                  <a:srgbClr val="C00000"/>
                </a:solidFill>
                <a:cs typeface="Nazanin" pitchFamily="2" charset="-78"/>
              </a:rPr>
              <a:t> </a:t>
            </a:r>
            <a:r>
              <a:rPr lang="ar-SA" dirty="0" smtClean="0">
                <a:solidFill>
                  <a:srgbClr val="C00000"/>
                </a:solidFill>
                <a:cs typeface="Nazanin" pitchFamily="2" charset="-78"/>
              </a:rPr>
              <a:t>ها نمونه زير باشد</a:t>
            </a:r>
            <a:r>
              <a:rPr lang="fa-IR" dirty="0" smtClean="0">
                <a:solidFill>
                  <a:srgbClr val="C00000"/>
                </a:solidFill>
                <a:cs typeface="Nazanin" pitchFamily="2" charset="-78"/>
              </a:rPr>
              <a:t> </a:t>
            </a:r>
            <a:r>
              <a:rPr lang="ar-SA" dirty="0" smtClean="0">
                <a:solidFill>
                  <a:srgbClr val="C00000"/>
                </a:solidFill>
                <a:cs typeface="Nazanin" pitchFamily="2" charset="-78"/>
              </a:rPr>
              <a:t>:</a:t>
            </a:r>
          </a:p>
          <a:p>
            <a:pPr algn="just" rtl="1">
              <a:buNone/>
            </a:pPr>
            <a:r>
              <a:rPr lang="ar-SA" dirty="0" smtClean="0">
                <a:solidFill>
                  <a:srgbClr val="C00000"/>
                </a:solidFill>
                <a:cs typeface="Nazanin" pitchFamily="2" charset="-78"/>
              </a:rPr>
              <a:t>اگر يك خط را در نظر آوريم اين خط را م</a:t>
            </a:r>
            <a:r>
              <a:rPr lang="fa-IR" dirty="0" smtClean="0">
                <a:solidFill>
                  <a:srgbClr val="C00000"/>
                </a:solidFill>
                <a:cs typeface="Nazanin" pitchFamily="2" charset="-78"/>
              </a:rPr>
              <a:t>ي </a:t>
            </a:r>
            <a:r>
              <a:rPr lang="ar-SA" dirty="0" smtClean="0">
                <a:solidFill>
                  <a:srgbClr val="C00000"/>
                </a:solidFill>
                <a:cs typeface="Nazanin" pitchFamily="2" charset="-78"/>
              </a:rPr>
              <a:t>توان نصف كرد حال هر بخش آن نيز قابل تقسيم به دو بخش ديگر است و روشن است كه اين روند دو نيم كردن نيز انتهاي</a:t>
            </a:r>
            <a:r>
              <a:rPr lang="fa-IR" dirty="0" smtClean="0">
                <a:solidFill>
                  <a:srgbClr val="C00000"/>
                </a:solidFill>
                <a:cs typeface="Nazanin" pitchFamily="2" charset="-78"/>
              </a:rPr>
              <a:t>ي</a:t>
            </a:r>
            <a:r>
              <a:rPr lang="ar-SA" dirty="0" smtClean="0">
                <a:solidFill>
                  <a:srgbClr val="C00000"/>
                </a:solidFill>
                <a:cs typeface="Nazanin" pitchFamily="2" charset="-78"/>
              </a:rPr>
              <a:t> ندارد يعن</a:t>
            </a:r>
            <a:r>
              <a:rPr lang="fa-IR" dirty="0" smtClean="0">
                <a:solidFill>
                  <a:srgbClr val="C00000"/>
                </a:solidFill>
                <a:cs typeface="Nazanin" pitchFamily="2" charset="-78"/>
              </a:rPr>
              <a:t>ي</a:t>
            </a:r>
            <a:r>
              <a:rPr lang="ar-SA" dirty="0" smtClean="0">
                <a:solidFill>
                  <a:srgbClr val="C00000"/>
                </a:solidFill>
                <a:cs typeface="Nazanin" pitchFamily="2" charset="-78"/>
              </a:rPr>
              <a:t> در هر مرحله با خط مواجه ايم و هيچگاه با اين دو نيم كردن</a:t>
            </a:r>
            <a:r>
              <a:rPr lang="fa-IR" dirty="0" smtClean="0">
                <a:solidFill>
                  <a:srgbClr val="C00000"/>
                </a:solidFill>
                <a:cs typeface="Nazanin" pitchFamily="2" charset="-78"/>
              </a:rPr>
              <a:t> </a:t>
            </a:r>
            <a:r>
              <a:rPr lang="ar-SA" dirty="0" smtClean="0">
                <a:solidFill>
                  <a:srgbClr val="C00000"/>
                </a:solidFill>
                <a:cs typeface="Nazanin" pitchFamily="2" charset="-78"/>
              </a:rPr>
              <a:t>ها به نقطه نخواهيم رسيد پس در كل چنين م</a:t>
            </a:r>
            <a:r>
              <a:rPr lang="fa-IR" dirty="0" smtClean="0">
                <a:solidFill>
                  <a:srgbClr val="C00000"/>
                </a:solidFill>
                <a:cs typeface="Nazanin" pitchFamily="2" charset="-78"/>
              </a:rPr>
              <a:t>ي </a:t>
            </a:r>
            <a:r>
              <a:rPr lang="ar-SA" dirty="0" smtClean="0">
                <a:solidFill>
                  <a:srgbClr val="C00000"/>
                </a:solidFill>
                <a:cs typeface="Nazanin" pitchFamily="2" charset="-78"/>
              </a:rPr>
              <a:t>توان نتيجه گرفت كه خط نم</a:t>
            </a:r>
            <a:r>
              <a:rPr lang="fa-IR" dirty="0" smtClean="0">
                <a:solidFill>
                  <a:srgbClr val="C00000"/>
                </a:solidFill>
                <a:cs typeface="Nazanin" pitchFamily="2" charset="-78"/>
              </a:rPr>
              <a:t>ي </a:t>
            </a:r>
            <a:r>
              <a:rPr lang="ar-SA" dirty="0" smtClean="0">
                <a:solidFill>
                  <a:srgbClr val="C00000"/>
                </a:solidFill>
                <a:cs typeface="Nazanin" pitchFamily="2" charset="-78"/>
              </a:rPr>
              <a:t>تواند كه از يك سر</a:t>
            </a:r>
            <a:r>
              <a:rPr lang="fa-IR" dirty="0" smtClean="0">
                <a:solidFill>
                  <a:srgbClr val="C00000"/>
                </a:solidFill>
                <a:cs typeface="Nazanin" pitchFamily="2" charset="-78"/>
              </a:rPr>
              <a:t>ي</a:t>
            </a:r>
            <a:r>
              <a:rPr lang="ar-SA" dirty="0" smtClean="0">
                <a:solidFill>
                  <a:srgbClr val="C00000"/>
                </a:solidFill>
                <a:cs typeface="Nazanin" pitchFamily="2" charset="-78"/>
              </a:rPr>
              <a:t> نقاط تشكيل شده باشد .(نوع</a:t>
            </a:r>
            <a:r>
              <a:rPr lang="fa-IR" dirty="0" smtClean="0">
                <a:solidFill>
                  <a:srgbClr val="C00000"/>
                </a:solidFill>
                <a:cs typeface="Nazanin" pitchFamily="2" charset="-78"/>
              </a:rPr>
              <a:t>ي</a:t>
            </a:r>
            <a:r>
              <a:rPr lang="ar-SA" dirty="0" smtClean="0">
                <a:solidFill>
                  <a:srgbClr val="C00000"/>
                </a:solidFill>
                <a:cs typeface="Nazanin" pitchFamily="2" charset="-78"/>
              </a:rPr>
              <a:t> وحدت و رد تعدد)</a:t>
            </a:r>
          </a:p>
          <a:p>
            <a:pPr algn="just" rtl="1">
              <a:buNone/>
            </a:pPr>
            <a:endParaRPr lang="en-US" dirty="0">
              <a:solidFill>
                <a:srgbClr val="C00000"/>
              </a:solidFill>
              <a:cs typeface="Nazanin" pitchFamily="2" charset="-78"/>
            </a:endParaRPr>
          </a:p>
        </p:txBody>
      </p:sp>
    </p:spTree>
  </p:cSld>
  <p:clrMapOvr>
    <a:masterClrMapping/>
  </p:clrMapOvr>
  <p:transition>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838200"/>
            <a:ext cx="7772400" cy="5181600"/>
          </a:xfrm>
        </p:spPr>
        <p:txBody>
          <a:bodyPr anchor="ctr">
            <a:normAutofit fontScale="92500"/>
          </a:bodyPr>
          <a:lstStyle/>
          <a:p>
            <a:pPr algn="just" rtl="1">
              <a:buNone/>
            </a:pPr>
            <a:r>
              <a:rPr lang="ar-SA" dirty="0" smtClean="0">
                <a:solidFill>
                  <a:srgbClr val="C00000"/>
                </a:solidFill>
                <a:cs typeface="Nazanin" pitchFamily="2" charset="-78"/>
              </a:rPr>
              <a:t>و اما در باره دسته دوم يعن</a:t>
            </a:r>
            <a:r>
              <a:rPr lang="fa-IR" dirty="0" smtClean="0">
                <a:solidFill>
                  <a:srgbClr val="C00000"/>
                </a:solidFill>
                <a:cs typeface="Nazanin" pitchFamily="2" charset="-78"/>
              </a:rPr>
              <a:t>ي</a:t>
            </a:r>
            <a:r>
              <a:rPr lang="ar-SA" dirty="0" smtClean="0">
                <a:solidFill>
                  <a:srgbClr val="C00000"/>
                </a:solidFill>
                <a:cs typeface="Nazanin" pitchFamily="2" charset="-78"/>
              </a:rPr>
              <a:t> پارادوكس</a:t>
            </a:r>
            <a:r>
              <a:rPr lang="fa-IR" dirty="0" smtClean="0">
                <a:cs typeface="Nazanin" pitchFamily="2" charset="-78"/>
              </a:rPr>
              <a:t> </a:t>
            </a:r>
            <a:r>
              <a:rPr lang="ar-SA" dirty="0" smtClean="0">
                <a:solidFill>
                  <a:srgbClr val="C00000"/>
                </a:solidFill>
                <a:cs typeface="Nazanin" pitchFamily="2" charset="-78"/>
              </a:rPr>
              <a:t>ها</a:t>
            </a:r>
            <a:r>
              <a:rPr lang="fa-IR" dirty="0" smtClean="0">
                <a:solidFill>
                  <a:srgbClr val="C00000"/>
                </a:solidFill>
                <a:cs typeface="Nazanin" pitchFamily="2" charset="-78"/>
              </a:rPr>
              <a:t>ي</a:t>
            </a:r>
            <a:r>
              <a:rPr lang="ar-SA" dirty="0" smtClean="0">
                <a:solidFill>
                  <a:srgbClr val="C00000"/>
                </a:solidFill>
                <a:cs typeface="Nazanin" pitchFamily="2" charset="-78"/>
              </a:rPr>
              <a:t> حركت م</a:t>
            </a:r>
            <a:r>
              <a:rPr lang="fa-IR" dirty="0" smtClean="0">
                <a:solidFill>
                  <a:srgbClr val="C00000"/>
                </a:solidFill>
                <a:cs typeface="Nazanin" pitchFamily="2" charset="-78"/>
              </a:rPr>
              <a:t>ي </a:t>
            </a:r>
            <a:r>
              <a:rPr lang="ar-SA" dirty="0" smtClean="0">
                <a:solidFill>
                  <a:srgbClr val="C00000"/>
                </a:solidFill>
                <a:cs typeface="Nazanin" pitchFamily="2" charset="-78"/>
              </a:rPr>
              <a:t>توان دو نمونه زير را بيان كرد</a:t>
            </a:r>
            <a:r>
              <a:rPr lang="fa-IR" dirty="0" smtClean="0">
                <a:solidFill>
                  <a:srgbClr val="C00000"/>
                </a:solidFill>
                <a:cs typeface="Nazanin" pitchFamily="2" charset="-78"/>
              </a:rPr>
              <a:t> </a:t>
            </a:r>
            <a:r>
              <a:rPr lang="ar-SA" dirty="0" smtClean="0">
                <a:solidFill>
                  <a:srgbClr val="C00000"/>
                </a:solidFill>
                <a:cs typeface="Nazanin" pitchFamily="2" charset="-78"/>
              </a:rPr>
              <a:t>:</a:t>
            </a:r>
          </a:p>
          <a:p>
            <a:pPr algn="just" rtl="1">
              <a:buNone/>
            </a:pPr>
            <a:r>
              <a:rPr lang="fa-IR" dirty="0" smtClean="0">
                <a:solidFill>
                  <a:srgbClr val="C00000"/>
                </a:solidFill>
                <a:cs typeface="Nazanin" pitchFamily="2" charset="-78"/>
              </a:rPr>
              <a:t>1.</a:t>
            </a:r>
            <a:r>
              <a:rPr lang="ar-SA" dirty="0" smtClean="0">
                <a:solidFill>
                  <a:srgbClr val="C00000"/>
                </a:solidFill>
                <a:cs typeface="Nazanin" pitchFamily="2" charset="-78"/>
              </a:rPr>
              <a:t> برا</a:t>
            </a:r>
            <a:r>
              <a:rPr lang="fa-IR" dirty="0" smtClean="0">
                <a:solidFill>
                  <a:srgbClr val="C00000"/>
                </a:solidFill>
                <a:cs typeface="Nazanin" pitchFamily="2" charset="-78"/>
              </a:rPr>
              <a:t>ي</a:t>
            </a:r>
            <a:r>
              <a:rPr lang="ar-SA" dirty="0" smtClean="0">
                <a:solidFill>
                  <a:srgbClr val="C00000"/>
                </a:solidFill>
                <a:cs typeface="Nazanin" pitchFamily="2" charset="-78"/>
              </a:rPr>
              <a:t> اينكه فاصله ا</a:t>
            </a:r>
            <a:r>
              <a:rPr lang="fa-IR" dirty="0" smtClean="0">
                <a:solidFill>
                  <a:srgbClr val="C00000"/>
                </a:solidFill>
                <a:cs typeface="Nazanin" pitchFamily="2" charset="-78"/>
              </a:rPr>
              <a:t>ي</a:t>
            </a:r>
            <a:r>
              <a:rPr lang="ar-SA" dirty="0" smtClean="0">
                <a:solidFill>
                  <a:srgbClr val="C00000"/>
                </a:solidFill>
                <a:cs typeface="Nazanin" pitchFamily="2" charset="-78"/>
              </a:rPr>
              <a:t> را بپيماييم قبل از اينكه به انتها</a:t>
            </a:r>
            <a:r>
              <a:rPr lang="fa-IR" dirty="0" smtClean="0">
                <a:solidFill>
                  <a:srgbClr val="C00000"/>
                </a:solidFill>
                <a:cs typeface="Nazanin" pitchFamily="2" charset="-78"/>
              </a:rPr>
              <a:t>ي</a:t>
            </a:r>
            <a:r>
              <a:rPr lang="ar-SA" dirty="0" smtClean="0">
                <a:solidFill>
                  <a:srgbClr val="C00000"/>
                </a:solidFill>
                <a:cs typeface="Nazanin" pitchFamily="2" charset="-78"/>
              </a:rPr>
              <a:t> راه برسيم </a:t>
            </a:r>
            <a:r>
              <a:rPr lang="ar-SA" sz="2800" dirty="0" smtClean="0">
                <a:solidFill>
                  <a:srgbClr val="C00000"/>
                </a:solidFill>
                <a:cs typeface="Nazanin" pitchFamily="2" charset="-78"/>
              </a:rPr>
              <a:t>بايد</a:t>
            </a:r>
            <a:r>
              <a:rPr lang="ar-SA" dirty="0" smtClean="0">
                <a:solidFill>
                  <a:srgbClr val="C00000"/>
                </a:solidFill>
                <a:cs typeface="Nazanin" pitchFamily="2" charset="-78"/>
              </a:rPr>
              <a:t> از نيمه آن راه عبور كنيم و براى گذر از نيمه آن راه بايد نيمه نيمه آن را پيمود و اين روند نيز ادامه دارد و پايان</a:t>
            </a:r>
            <a:r>
              <a:rPr lang="fa-IR" dirty="0" smtClean="0">
                <a:solidFill>
                  <a:srgbClr val="C00000"/>
                </a:solidFill>
                <a:cs typeface="Nazanin" pitchFamily="2" charset="-78"/>
              </a:rPr>
              <a:t>ي</a:t>
            </a:r>
            <a:r>
              <a:rPr lang="ar-SA" dirty="0" smtClean="0">
                <a:solidFill>
                  <a:srgbClr val="C00000"/>
                </a:solidFill>
                <a:cs typeface="Nazanin" pitchFamily="2" charset="-78"/>
              </a:rPr>
              <a:t> برا</a:t>
            </a:r>
            <a:r>
              <a:rPr lang="fa-IR" dirty="0" smtClean="0">
                <a:solidFill>
                  <a:srgbClr val="C00000"/>
                </a:solidFill>
                <a:cs typeface="Nazanin" pitchFamily="2" charset="-78"/>
              </a:rPr>
              <a:t>ي</a:t>
            </a:r>
            <a:r>
              <a:rPr lang="ar-SA" dirty="0" smtClean="0">
                <a:solidFill>
                  <a:srgbClr val="C00000"/>
                </a:solidFill>
                <a:cs typeface="Nazanin" pitchFamily="2" charset="-78"/>
              </a:rPr>
              <a:t> آن نيست پس اين حركت هرگز آغاز نخواهد شد . معادل رياض</a:t>
            </a:r>
            <a:r>
              <a:rPr lang="fa-IR" dirty="0" smtClean="0">
                <a:solidFill>
                  <a:srgbClr val="C00000"/>
                </a:solidFill>
                <a:cs typeface="Nazanin" pitchFamily="2" charset="-78"/>
              </a:rPr>
              <a:t>ي</a:t>
            </a:r>
            <a:r>
              <a:rPr lang="ar-SA" dirty="0" smtClean="0">
                <a:solidFill>
                  <a:srgbClr val="C00000"/>
                </a:solidFill>
                <a:cs typeface="Nazanin" pitchFamily="2" charset="-78"/>
              </a:rPr>
              <a:t> اين پارادوكس زنون سر</a:t>
            </a:r>
            <a:r>
              <a:rPr lang="fa-IR" dirty="0" smtClean="0">
                <a:solidFill>
                  <a:srgbClr val="C00000"/>
                </a:solidFill>
                <a:cs typeface="Nazanin" pitchFamily="2" charset="-78"/>
              </a:rPr>
              <a:t>ي</a:t>
            </a:r>
            <a:r>
              <a:rPr lang="ar-SA" dirty="0" smtClean="0">
                <a:solidFill>
                  <a:srgbClr val="C00000"/>
                </a:solidFill>
                <a:cs typeface="Nazanin" pitchFamily="2" charset="-78"/>
              </a:rPr>
              <a:t> رياض</a:t>
            </a:r>
            <a:r>
              <a:rPr lang="fa-IR" dirty="0" smtClean="0">
                <a:solidFill>
                  <a:srgbClr val="C00000"/>
                </a:solidFill>
                <a:cs typeface="Nazanin" pitchFamily="2" charset="-78"/>
              </a:rPr>
              <a:t>ي</a:t>
            </a:r>
            <a:r>
              <a:rPr lang="ar-SA" dirty="0" smtClean="0">
                <a:solidFill>
                  <a:srgbClr val="C00000"/>
                </a:solidFill>
                <a:cs typeface="Nazanin" pitchFamily="2" charset="-78"/>
              </a:rPr>
              <a:t> زيراست</a:t>
            </a:r>
            <a:r>
              <a:rPr lang="fa-IR" dirty="0" smtClean="0">
                <a:solidFill>
                  <a:srgbClr val="C00000"/>
                </a:solidFill>
                <a:cs typeface="Nazanin" pitchFamily="2" charset="-78"/>
              </a:rPr>
              <a:t> </a:t>
            </a:r>
            <a:r>
              <a:rPr lang="ar-SA" dirty="0" smtClean="0">
                <a:solidFill>
                  <a:srgbClr val="C00000"/>
                </a:solidFill>
                <a:cs typeface="Nazanin" pitchFamily="2" charset="-78"/>
              </a:rPr>
              <a:t>:</a:t>
            </a:r>
            <a:endParaRPr lang="fa-IR" dirty="0" smtClean="0">
              <a:solidFill>
                <a:srgbClr val="C00000"/>
              </a:solidFill>
              <a:cs typeface="Nazanin" pitchFamily="2" charset="-78"/>
            </a:endParaRPr>
          </a:p>
          <a:p>
            <a:pPr algn="just">
              <a:buNone/>
            </a:pPr>
            <a:r>
              <a:rPr lang="en-US" dirty="0" smtClean="0">
                <a:solidFill>
                  <a:srgbClr val="C00000"/>
                </a:solidFill>
                <a:cs typeface="Nazanin" pitchFamily="2" charset="-78"/>
              </a:rPr>
              <a:t> 1/2+1/4+1/8+…</a:t>
            </a:r>
            <a:endParaRPr lang="ar-SA" dirty="0" smtClean="0">
              <a:solidFill>
                <a:srgbClr val="C00000"/>
              </a:solidFill>
              <a:cs typeface="Nazanin" pitchFamily="2" charset="-78"/>
            </a:endParaRPr>
          </a:p>
          <a:p>
            <a:pPr algn="just" rtl="1">
              <a:buNone/>
            </a:pPr>
            <a:r>
              <a:rPr lang="ar-SA" dirty="0" smtClean="0">
                <a:solidFill>
                  <a:srgbClr val="C00000"/>
                </a:solidFill>
                <a:cs typeface="Nazanin" pitchFamily="2" charset="-78"/>
              </a:rPr>
              <a:t> كه البته از لحاظ رياض</a:t>
            </a:r>
            <a:r>
              <a:rPr lang="fa-IR" dirty="0" smtClean="0">
                <a:solidFill>
                  <a:srgbClr val="C00000"/>
                </a:solidFill>
                <a:cs typeface="Nazanin" pitchFamily="2" charset="-78"/>
              </a:rPr>
              <a:t>ي</a:t>
            </a:r>
            <a:r>
              <a:rPr lang="ar-SA" dirty="0" smtClean="0">
                <a:solidFill>
                  <a:srgbClr val="C00000"/>
                </a:solidFill>
                <a:cs typeface="Nazanin" pitchFamily="2" charset="-78"/>
              </a:rPr>
              <a:t> روشن است كه اين سر</a:t>
            </a:r>
            <a:r>
              <a:rPr lang="fa-IR" dirty="0" smtClean="0">
                <a:solidFill>
                  <a:srgbClr val="C00000"/>
                </a:solidFill>
                <a:cs typeface="Nazanin" pitchFamily="2" charset="-78"/>
              </a:rPr>
              <a:t>ي</a:t>
            </a:r>
            <a:r>
              <a:rPr lang="ar-SA" dirty="0" smtClean="0">
                <a:solidFill>
                  <a:srgbClr val="C00000"/>
                </a:solidFill>
                <a:cs typeface="Nazanin" pitchFamily="2" charset="-78"/>
              </a:rPr>
              <a:t> دارا</a:t>
            </a:r>
            <a:r>
              <a:rPr lang="fa-IR" dirty="0" smtClean="0">
                <a:solidFill>
                  <a:srgbClr val="C00000"/>
                </a:solidFill>
                <a:cs typeface="Nazanin" pitchFamily="2" charset="-78"/>
              </a:rPr>
              <a:t>ي</a:t>
            </a:r>
            <a:r>
              <a:rPr lang="ar-SA" dirty="0" smtClean="0">
                <a:solidFill>
                  <a:srgbClr val="C00000"/>
                </a:solidFill>
                <a:cs typeface="Nazanin" pitchFamily="2" charset="-78"/>
              </a:rPr>
              <a:t> جواب است</a:t>
            </a:r>
            <a:r>
              <a:rPr lang="en-US" dirty="0" smtClean="0">
                <a:solidFill>
                  <a:srgbClr val="C00000"/>
                </a:solidFill>
                <a:cs typeface="Nazanin" pitchFamily="2" charset="-78"/>
              </a:rPr>
              <a:t>.</a:t>
            </a:r>
            <a:endParaRPr lang="ar-SA" dirty="0" smtClean="0">
              <a:solidFill>
                <a:srgbClr val="C00000"/>
              </a:solidFill>
              <a:cs typeface="Nazanin" pitchFamily="2" charset="-78"/>
            </a:endParaRPr>
          </a:p>
          <a:p>
            <a:pPr algn="just" rtl="1">
              <a:buNone/>
            </a:pPr>
            <a:r>
              <a:rPr lang="fa-IR" dirty="0" smtClean="0">
                <a:solidFill>
                  <a:srgbClr val="C00000"/>
                </a:solidFill>
                <a:cs typeface="Nazanin" pitchFamily="2" charset="-78"/>
              </a:rPr>
              <a:t>2.</a:t>
            </a:r>
            <a:r>
              <a:rPr lang="ar-SA" dirty="0" smtClean="0">
                <a:solidFill>
                  <a:srgbClr val="C00000"/>
                </a:solidFill>
                <a:cs typeface="Nazanin" pitchFamily="2" charset="-78"/>
              </a:rPr>
              <a:t> آشيل سريعترين دوندگان است ولى هيچگاه در يك مسابقه به لاك پشت</a:t>
            </a:r>
            <a:r>
              <a:rPr lang="fa-IR" dirty="0" smtClean="0">
                <a:solidFill>
                  <a:srgbClr val="C00000"/>
                </a:solidFill>
                <a:cs typeface="Nazanin" pitchFamily="2" charset="-78"/>
              </a:rPr>
              <a:t>ي</a:t>
            </a:r>
            <a:r>
              <a:rPr lang="ar-SA" dirty="0" smtClean="0">
                <a:solidFill>
                  <a:srgbClr val="C00000"/>
                </a:solidFill>
                <a:cs typeface="Nazanin" pitchFamily="2" charset="-78"/>
              </a:rPr>
              <a:t> كه از او كم</a:t>
            </a:r>
            <a:r>
              <a:rPr lang="fa-IR" dirty="0" smtClean="0">
                <a:solidFill>
                  <a:srgbClr val="C00000"/>
                </a:solidFill>
                <a:cs typeface="Nazanin" pitchFamily="2" charset="-78"/>
              </a:rPr>
              <a:t>ي</a:t>
            </a:r>
            <a:r>
              <a:rPr lang="ar-SA" dirty="0" smtClean="0">
                <a:solidFill>
                  <a:srgbClr val="C00000"/>
                </a:solidFill>
                <a:cs typeface="Nazanin" pitchFamily="2" charset="-78"/>
              </a:rPr>
              <a:t> جلوتر باشد نخواهد رسيد چون زمان</a:t>
            </a:r>
            <a:r>
              <a:rPr lang="fa-IR" dirty="0" smtClean="0">
                <a:solidFill>
                  <a:srgbClr val="C00000"/>
                </a:solidFill>
                <a:cs typeface="Nazanin" pitchFamily="2" charset="-78"/>
              </a:rPr>
              <a:t>ي</a:t>
            </a:r>
            <a:r>
              <a:rPr lang="ar-SA" dirty="0" smtClean="0">
                <a:solidFill>
                  <a:srgbClr val="C00000"/>
                </a:solidFill>
                <a:cs typeface="Nazanin" pitchFamily="2" charset="-78"/>
              </a:rPr>
              <a:t> كه آشيل كم</a:t>
            </a:r>
            <a:r>
              <a:rPr lang="fa-IR" dirty="0" smtClean="0">
                <a:solidFill>
                  <a:srgbClr val="C00000"/>
                </a:solidFill>
                <a:cs typeface="Nazanin" pitchFamily="2" charset="-78"/>
              </a:rPr>
              <a:t>ي</a:t>
            </a:r>
            <a:r>
              <a:rPr lang="ar-SA" dirty="0" smtClean="0">
                <a:solidFill>
                  <a:srgbClr val="C00000"/>
                </a:solidFill>
                <a:cs typeface="Nazanin" pitchFamily="2" charset="-78"/>
              </a:rPr>
              <a:t> حركت كند لاك پشت نيز مسافت بسيار كم</a:t>
            </a:r>
            <a:r>
              <a:rPr lang="fa-IR" dirty="0" smtClean="0">
                <a:solidFill>
                  <a:srgbClr val="C00000"/>
                </a:solidFill>
                <a:cs typeface="Nazanin" pitchFamily="2" charset="-78"/>
              </a:rPr>
              <a:t>ي</a:t>
            </a:r>
            <a:r>
              <a:rPr lang="ar-SA" dirty="0" smtClean="0">
                <a:solidFill>
                  <a:srgbClr val="C00000"/>
                </a:solidFill>
                <a:cs typeface="Nazanin" pitchFamily="2" charset="-78"/>
              </a:rPr>
              <a:t> را ط</a:t>
            </a:r>
            <a:r>
              <a:rPr lang="fa-IR" dirty="0" smtClean="0">
                <a:solidFill>
                  <a:srgbClr val="C00000"/>
                </a:solidFill>
                <a:cs typeface="Nazanin" pitchFamily="2" charset="-78"/>
              </a:rPr>
              <a:t>ي</a:t>
            </a:r>
            <a:r>
              <a:rPr lang="ar-SA" dirty="0" smtClean="0">
                <a:solidFill>
                  <a:srgbClr val="C00000"/>
                </a:solidFill>
                <a:cs typeface="Nazanin" pitchFamily="2" charset="-78"/>
              </a:rPr>
              <a:t> م</a:t>
            </a:r>
            <a:r>
              <a:rPr lang="fa-IR" dirty="0" smtClean="0">
                <a:solidFill>
                  <a:srgbClr val="C00000"/>
                </a:solidFill>
                <a:cs typeface="Nazanin" pitchFamily="2" charset="-78"/>
              </a:rPr>
              <a:t>ي</a:t>
            </a:r>
            <a:r>
              <a:rPr lang="fa-IR" dirty="0" smtClean="0">
                <a:cs typeface="Nazanin" pitchFamily="2" charset="-78"/>
              </a:rPr>
              <a:t> </a:t>
            </a:r>
            <a:r>
              <a:rPr lang="ar-SA" dirty="0" smtClean="0">
                <a:solidFill>
                  <a:srgbClr val="C00000"/>
                </a:solidFill>
                <a:cs typeface="Nazanin" pitchFamily="2" charset="-78"/>
              </a:rPr>
              <a:t>كند كه آشيل برا</a:t>
            </a:r>
            <a:r>
              <a:rPr lang="fa-IR" dirty="0" smtClean="0">
                <a:solidFill>
                  <a:srgbClr val="C00000"/>
                </a:solidFill>
                <a:cs typeface="Nazanin" pitchFamily="2" charset="-78"/>
              </a:rPr>
              <a:t>ي</a:t>
            </a:r>
            <a:r>
              <a:rPr lang="ar-SA" dirty="0" smtClean="0">
                <a:solidFill>
                  <a:srgbClr val="C00000"/>
                </a:solidFill>
                <a:cs typeface="Nazanin" pitchFamily="2" charset="-78"/>
              </a:rPr>
              <a:t> رسيدن به لاك پشت مجبور است اي</a:t>
            </a:r>
            <a:r>
              <a:rPr lang="fa-IR" dirty="0" smtClean="0">
                <a:solidFill>
                  <a:srgbClr val="C00000"/>
                </a:solidFill>
                <a:cs typeface="Nazanin" pitchFamily="2" charset="-78"/>
              </a:rPr>
              <a:t>ن</a:t>
            </a:r>
            <a:r>
              <a:rPr lang="ar-SA" dirty="0" smtClean="0">
                <a:solidFill>
                  <a:srgbClr val="C00000"/>
                </a:solidFill>
                <a:cs typeface="Nazanin" pitchFamily="2" charset="-78"/>
              </a:rPr>
              <a:t> مسافت را نيز ط</a:t>
            </a:r>
            <a:r>
              <a:rPr lang="fa-IR" dirty="0" smtClean="0">
                <a:solidFill>
                  <a:srgbClr val="C00000"/>
                </a:solidFill>
                <a:cs typeface="Nazanin" pitchFamily="2" charset="-78"/>
              </a:rPr>
              <a:t>ي</a:t>
            </a:r>
            <a:r>
              <a:rPr lang="ar-SA" dirty="0" smtClean="0">
                <a:solidFill>
                  <a:srgbClr val="C00000"/>
                </a:solidFill>
                <a:cs typeface="Nazanin" pitchFamily="2" charset="-78"/>
              </a:rPr>
              <a:t> كند و اين روند نيز هيچ وقت پايان نخواهد يافت. (پاردوكس</a:t>
            </a:r>
            <a:r>
              <a:rPr lang="fa-IR" dirty="0" smtClean="0">
                <a:solidFill>
                  <a:srgbClr val="C00000"/>
                </a:solidFill>
                <a:cs typeface="Nazanin" pitchFamily="2" charset="-78"/>
              </a:rPr>
              <a:t>ي</a:t>
            </a:r>
            <a:r>
              <a:rPr lang="ar-SA" dirty="0" smtClean="0">
                <a:solidFill>
                  <a:srgbClr val="C00000"/>
                </a:solidFill>
                <a:cs typeface="Nazanin" pitchFamily="2" charset="-78"/>
              </a:rPr>
              <a:t> برا</a:t>
            </a:r>
            <a:r>
              <a:rPr lang="fa-IR" dirty="0" smtClean="0">
                <a:solidFill>
                  <a:srgbClr val="C00000"/>
                </a:solidFill>
                <a:cs typeface="Nazanin" pitchFamily="2" charset="-78"/>
              </a:rPr>
              <a:t>ي</a:t>
            </a:r>
            <a:r>
              <a:rPr lang="ar-SA" dirty="0" smtClean="0">
                <a:solidFill>
                  <a:srgbClr val="C00000"/>
                </a:solidFill>
                <a:cs typeface="Nazanin" pitchFamily="2" charset="-78"/>
              </a:rPr>
              <a:t> حركت)</a:t>
            </a:r>
          </a:p>
          <a:p>
            <a:pPr algn="just" rtl="1">
              <a:buNone/>
            </a:pPr>
            <a:endParaRPr lang="en-US" dirty="0">
              <a:solidFill>
                <a:srgbClr val="C00000"/>
              </a:solidFill>
              <a:cs typeface="Nazanin" pitchFamily="2" charset="-78"/>
            </a:endParaRPr>
          </a:p>
        </p:txBody>
      </p:sp>
    </p:spTree>
  </p:cSld>
  <p:clrMapOvr>
    <a:masterClrMapping/>
  </p:clrMapOvr>
  <p:transition>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rtl="1"/>
            <a:r>
              <a:rPr lang="fa-IR" dirty="0" smtClean="0">
                <a:solidFill>
                  <a:schemeClr val="tx1"/>
                </a:solidFill>
                <a:cs typeface="Nazanin" pitchFamily="2" charset="-78"/>
              </a:rPr>
              <a:t>بيان روش افناء </a:t>
            </a:r>
            <a:endParaRPr lang="en-US" dirty="0">
              <a:solidFill>
                <a:schemeClr val="tx1"/>
              </a:solidFill>
            </a:endParaRPr>
          </a:p>
        </p:txBody>
      </p:sp>
      <p:sp>
        <p:nvSpPr>
          <p:cNvPr id="3" name="Content Placeholder 2"/>
          <p:cNvSpPr>
            <a:spLocks noGrp="1"/>
          </p:cNvSpPr>
          <p:nvPr>
            <p:ph idx="1"/>
          </p:nvPr>
        </p:nvSpPr>
        <p:spPr/>
        <p:txBody>
          <a:bodyPr anchor="ctr">
            <a:normAutofit/>
          </a:bodyPr>
          <a:lstStyle/>
          <a:p>
            <a:pPr algn="just" rtl="1">
              <a:buNone/>
            </a:pPr>
            <a:r>
              <a:rPr lang="fa-IR" dirty="0" smtClean="0">
                <a:solidFill>
                  <a:srgbClr val="C00000"/>
                </a:solidFill>
                <a:cs typeface="Nazanin" pitchFamily="2" charset="-78"/>
              </a:rPr>
              <a:t>از روش افناء ائودوکسوس و ارشميدس در تعيين سطوح و احجام استفاده</a:t>
            </a:r>
            <a:r>
              <a:rPr lang="fa-IR" dirty="0" smtClean="0"/>
              <a:t> </a:t>
            </a:r>
            <a:r>
              <a:rPr lang="fa-IR" dirty="0" smtClean="0">
                <a:solidFill>
                  <a:srgbClr val="C00000"/>
                </a:solidFill>
                <a:cs typeface="Nazanin" pitchFamily="2" charset="-78"/>
              </a:rPr>
              <a:t>ي فراوان برده</a:t>
            </a:r>
            <a:r>
              <a:rPr lang="fa-IR" dirty="0" smtClean="0"/>
              <a:t> </a:t>
            </a:r>
            <a:r>
              <a:rPr lang="fa-IR" dirty="0" smtClean="0">
                <a:solidFill>
                  <a:srgbClr val="C00000"/>
                </a:solidFill>
                <a:cs typeface="Nazanin" pitchFamily="2" charset="-78"/>
              </a:rPr>
              <a:t>اند. روش افناء در محاسبه</a:t>
            </a:r>
            <a:r>
              <a:rPr lang="fa-IR" dirty="0" smtClean="0">
                <a:cs typeface="Nazanin" pitchFamily="2" charset="-78"/>
              </a:rPr>
              <a:t> </a:t>
            </a:r>
            <a:r>
              <a:rPr lang="fa-IR" dirty="0" smtClean="0">
                <a:solidFill>
                  <a:srgbClr val="C00000"/>
                </a:solidFill>
                <a:cs typeface="Nazanin" pitchFamily="2" charset="-78"/>
              </a:rPr>
              <a:t>ي سطوح اينست که رشته اي صعودي ( يا نزولي ) از اشکالي که مساحتشان معلوم و کمتر ( يا بيشتر) از سطوح مطلوبست تعريف مي کنند، و ثابت مي کنند که تفاوت مساحت جمله هاي رشته و سطح مطلوب تدريجاً از ميان مي رود ( به اصطلاح کنوني، مساحت جمله هاي رشته به مساحت مطلوب ميل مي کند ). روش افناء در محاسبه ي حجم ها به همين قياس است. روش افناء شبيه به روش خام محاسبه ي انتگرال در قرن 17 .م است.</a:t>
            </a:r>
            <a:endParaRPr lang="fa-IR" dirty="0">
              <a:solidFill>
                <a:srgbClr val="C00000"/>
              </a:solidFill>
              <a:cs typeface="Nazanin" pitchFamily="2" charset="-78"/>
            </a:endParaRPr>
          </a:p>
        </p:txBody>
      </p:sp>
    </p:spTree>
  </p:cSld>
  <p:clrMapOvr>
    <a:masterClrMapping/>
  </p:clrMapOvr>
  <p:transition>
    <p:newsfla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rtl="1"/>
            <a:r>
              <a:rPr lang="fa-IR" dirty="0" smtClean="0">
                <a:solidFill>
                  <a:schemeClr val="tx1"/>
                </a:solidFill>
                <a:cs typeface="Nazanin" pitchFamily="2" charset="-78"/>
              </a:rPr>
              <a:t>تئوري رياضي موسيقي</a:t>
            </a:r>
            <a:endParaRPr lang="en-US" dirty="0">
              <a:solidFill>
                <a:schemeClr val="tx1"/>
              </a:solidFill>
              <a:cs typeface="Nazanin" pitchFamily="2" charset="-78"/>
            </a:endParaRPr>
          </a:p>
        </p:txBody>
      </p:sp>
      <p:sp>
        <p:nvSpPr>
          <p:cNvPr id="3" name="Content Placeholder 2"/>
          <p:cNvSpPr>
            <a:spLocks noGrp="1"/>
          </p:cNvSpPr>
          <p:nvPr>
            <p:ph idx="1"/>
          </p:nvPr>
        </p:nvSpPr>
        <p:spPr/>
        <p:txBody>
          <a:bodyPr/>
          <a:lstStyle/>
          <a:p>
            <a:pPr algn="just" rtl="1">
              <a:buNone/>
            </a:pPr>
            <a:r>
              <a:rPr lang="fa-IR" dirty="0" smtClean="0">
                <a:solidFill>
                  <a:srgbClr val="C00000"/>
                </a:solidFill>
                <a:cs typeface="Nazanin" pitchFamily="2" charset="-78"/>
              </a:rPr>
              <a:t>گام فيثاغورث :</a:t>
            </a:r>
          </a:p>
          <a:p>
            <a:pPr algn="just" rtl="1">
              <a:buNone/>
            </a:pPr>
            <a:r>
              <a:rPr lang="fa-IR" dirty="0" smtClean="0">
                <a:solidFill>
                  <a:srgbClr val="C00000"/>
                </a:solidFill>
                <a:cs typeface="Nazanin" pitchFamily="2" charset="-78"/>
              </a:rPr>
              <a:t>ابتدا يادآوري مي کنيم که فرکانس هر نت در اکتاو بعد دقيقاً دو برابر فرکانس همان نت در اکتاو قبل است.</a:t>
            </a:r>
          </a:p>
          <a:p>
            <a:pPr algn="just" rtl="1">
              <a:buNone/>
            </a:pPr>
            <a:r>
              <a:rPr lang="fa-IR" dirty="0" smtClean="0">
                <a:solidFill>
                  <a:srgbClr val="C00000"/>
                </a:solidFill>
                <a:cs typeface="Nazanin" pitchFamily="2" charset="-78"/>
              </a:rPr>
              <a:t>در گام فيثاغورث عدد 3/2 را به نت </a:t>
            </a:r>
            <a:r>
              <a:rPr lang="en-US" dirty="0" smtClean="0">
                <a:solidFill>
                  <a:srgbClr val="C00000"/>
                </a:solidFill>
                <a:cs typeface="Nazanin" pitchFamily="2" charset="-78"/>
              </a:rPr>
              <a:t>Sol</a:t>
            </a:r>
            <a:r>
              <a:rPr lang="fa-IR" dirty="0" smtClean="0">
                <a:solidFill>
                  <a:srgbClr val="C00000"/>
                </a:solidFill>
                <a:cs typeface="Nazanin" pitchFamily="2" charset="-78"/>
              </a:rPr>
              <a:t> و 4/3 را به نت </a:t>
            </a:r>
            <a:r>
              <a:rPr lang="en-US" dirty="0" err="1" smtClean="0">
                <a:solidFill>
                  <a:srgbClr val="C00000"/>
                </a:solidFill>
                <a:cs typeface="Nazanin" pitchFamily="2" charset="-78"/>
              </a:rPr>
              <a:t>Fa</a:t>
            </a:r>
            <a:r>
              <a:rPr lang="fa-IR" dirty="0" smtClean="0">
                <a:solidFill>
                  <a:srgbClr val="C00000"/>
                </a:solidFill>
                <a:cs typeface="Nazanin" pitchFamily="2" charset="-78"/>
              </a:rPr>
              <a:t> نسبت مي دهيم.</a:t>
            </a:r>
          </a:p>
          <a:p>
            <a:pPr algn="just" rtl="1">
              <a:buNone/>
            </a:pPr>
            <a:r>
              <a:rPr lang="fa-IR" dirty="0" smtClean="0">
                <a:solidFill>
                  <a:srgbClr val="C00000"/>
                </a:solidFill>
                <a:cs typeface="Nazanin" pitchFamily="2" charset="-78"/>
              </a:rPr>
              <a:t>از اين دو نسبت، نسبت هاي مربوط به ساير نت ها را به دست مي آوريم.</a:t>
            </a:r>
          </a:p>
          <a:p>
            <a:pPr algn="just" rtl="1">
              <a:buNone/>
            </a:pPr>
            <a:r>
              <a:rPr lang="fa-IR" dirty="0" smtClean="0">
                <a:solidFill>
                  <a:srgbClr val="C00000"/>
                </a:solidFill>
                <a:cs typeface="Nazanin" pitchFamily="2" charset="-78"/>
              </a:rPr>
              <a:t>نت </a:t>
            </a:r>
            <a:r>
              <a:rPr lang="en-US" dirty="0" smtClean="0">
                <a:solidFill>
                  <a:srgbClr val="C00000"/>
                </a:solidFill>
                <a:cs typeface="Nazanin" pitchFamily="2" charset="-78"/>
              </a:rPr>
              <a:t>Sol</a:t>
            </a:r>
            <a:r>
              <a:rPr lang="fa-IR" dirty="0" smtClean="0">
                <a:solidFill>
                  <a:srgbClr val="C00000"/>
                </a:solidFill>
                <a:cs typeface="Nazanin" pitchFamily="2" charset="-78"/>
              </a:rPr>
              <a:t>، 3.5 پرده از نت </a:t>
            </a:r>
            <a:r>
              <a:rPr lang="en-US" dirty="0" smtClean="0">
                <a:solidFill>
                  <a:srgbClr val="C00000"/>
                </a:solidFill>
                <a:cs typeface="Nazanin" pitchFamily="2" charset="-78"/>
              </a:rPr>
              <a:t>Do</a:t>
            </a:r>
            <a:r>
              <a:rPr lang="fa-IR" dirty="0" smtClean="0">
                <a:solidFill>
                  <a:srgbClr val="C00000"/>
                </a:solidFill>
                <a:cs typeface="Nazanin" pitchFamily="2" charset="-78"/>
              </a:rPr>
              <a:t>ي ابتداي گام فاصله دارد و فرکانسش 3/2 برابر آن است</a:t>
            </a:r>
            <a:r>
              <a:rPr lang="en-US" dirty="0" smtClean="0">
                <a:solidFill>
                  <a:srgbClr val="C00000"/>
                </a:solidFill>
                <a:cs typeface="Nazanin" pitchFamily="2" charset="-78"/>
              </a:rPr>
              <a:t>.</a:t>
            </a:r>
          </a:p>
          <a:p>
            <a:pPr>
              <a:buNone/>
            </a:pPr>
            <a:endParaRPr lang="fa-IR" dirty="0" smtClean="0">
              <a:solidFill>
                <a:srgbClr val="C00000"/>
              </a:solidFill>
              <a:cs typeface="Nazanin" pitchFamily="2" charset="-78"/>
            </a:endParaRPr>
          </a:p>
          <a:p>
            <a:pPr>
              <a:buNone/>
            </a:pPr>
            <a:endParaRPr lang="fa-IR" dirty="0" smtClean="0">
              <a:solidFill>
                <a:srgbClr val="C00000"/>
              </a:solidFill>
              <a:cs typeface="Nazanin" pitchFamily="2" charset="-78"/>
            </a:endParaRPr>
          </a:p>
        </p:txBody>
      </p:sp>
      <p:graphicFrame>
        <p:nvGraphicFramePr>
          <p:cNvPr id="5" name="Object 4"/>
          <p:cNvGraphicFramePr>
            <a:graphicFrameLocks noChangeAspect="1"/>
          </p:cNvGraphicFramePr>
          <p:nvPr/>
        </p:nvGraphicFramePr>
        <p:xfrm>
          <a:off x="495300" y="5257800"/>
          <a:ext cx="7086600" cy="304800"/>
        </p:xfrm>
        <a:graphic>
          <a:graphicData uri="http://schemas.openxmlformats.org/presentationml/2006/ole">
            <p:oleObj spid="_x0000_s1027" name="Equation" r:id="rId4" imgW="4724280" imgH="203040" progId="Equation.3">
              <p:embed/>
            </p:oleObj>
          </a:graphicData>
        </a:graphic>
      </p:graphicFrame>
      <p:graphicFrame>
        <p:nvGraphicFramePr>
          <p:cNvPr id="6" name="Object 5"/>
          <p:cNvGraphicFramePr>
            <a:graphicFrameLocks noChangeAspect="1"/>
          </p:cNvGraphicFramePr>
          <p:nvPr/>
        </p:nvGraphicFramePr>
        <p:xfrm>
          <a:off x="838200" y="5181600"/>
          <a:ext cx="911279" cy="533400"/>
        </p:xfrm>
        <a:graphic>
          <a:graphicData uri="http://schemas.openxmlformats.org/presentationml/2006/ole">
            <p:oleObj spid="_x0000_s1028" name="Document" r:id="rId5" imgW="1125936" imgH="658663" progId="Word.Document.8">
              <p:embed/>
            </p:oleObj>
          </a:graphicData>
        </a:graphic>
      </p:graphicFrame>
      <p:graphicFrame>
        <p:nvGraphicFramePr>
          <p:cNvPr id="1029" name="Object 5"/>
          <p:cNvGraphicFramePr>
            <a:graphicFrameLocks noChangeAspect="1"/>
          </p:cNvGraphicFramePr>
          <p:nvPr/>
        </p:nvGraphicFramePr>
        <p:xfrm>
          <a:off x="1676400" y="5181600"/>
          <a:ext cx="911225" cy="533400"/>
        </p:xfrm>
        <a:graphic>
          <a:graphicData uri="http://schemas.openxmlformats.org/presentationml/2006/ole">
            <p:oleObj spid="_x0000_s1029" name="Document" r:id="rId6" imgW="1125936" imgH="658663" progId="Word.Document.8">
              <p:embed/>
            </p:oleObj>
          </a:graphicData>
        </a:graphic>
      </p:graphicFrame>
      <p:graphicFrame>
        <p:nvGraphicFramePr>
          <p:cNvPr id="1030" name="Object 6"/>
          <p:cNvGraphicFramePr>
            <a:graphicFrameLocks noChangeAspect="1"/>
          </p:cNvGraphicFramePr>
          <p:nvPr/>
        </p:nvGraphicFramePr>
        <p:xfrm>
          <a:off x="3429000" y="5181600"/>
          <a:ext cx="911225" cy="533400"/>
        </p:xfrm>
        <a:graphic>
          <a:graphicData uri="http://schemas.openxmlformats.org/presentationml/2006/ole">
            <p:oleObj spid="_x0000_s1030" name="Document" r:id="rId7" imgW="1125936" imgH="658663" progId="Word.Document.8">
              <p:embed/>
            </p:oleObj>
          </a:graphicData>
        </a:graphic>
      </p:graphicFrame>
      <p:graphicFrame>
        <p:nvGraphicFramePr>
          <p:cNvPr id="1032" name="Object 8"/>
          <p:cNvGraphicFramePr>
            <a:graphicFrameLocks noChangeAspect="1"/>
          </p:cNvGraphicFramePr>
          <p:nvPr/>
        </p:nvGraphicFramePr>
        <p:xfrm>
          <a:off x="2590800" y="5181600"/>
          <a:ext cx="887413" cy="527050"/>
        </p:xfrm>
        <a:graphic>
          <a:graphicData uri="http://schemas.openxmlformats.org/presentationml/2006/ole">
            <p:oleObj spid="_x0000_s1032" name="Document" r:id="rId8" imgW="1125936" imgH="659745" progId="Word.Document.8">
              <p:embed/>
            </p:oleObj>
          </a:graphicData>
        </a:graphic>
      </p:graphicFrame>
      <p:graphicFrame>
        <p:nvGraphicFramePr>
          <p:cNvPr id="1033" name="Object 9"/>
          <p:cNvGraphicFramePr>
            <a:graphicFrameLocks noChangeAspect="1"/>
          </p:cNvGraphicFramePr>
          <p:nvPr/>
        </p:nvGraphicFramePr>
        <p:xfrm>
          <a:off x="4267200" y="5181600"/>
          <a:ext cx="911225" cy="533400"/>
        </p:xfrm>
        <a:graphic>
          <a:graphicData uri="http://schemas.openxmlformats.org/presentationml/2006/ole">
            <p:oleObj spid="_x0000_s1033" name="Document" r:id="rId9" imgW="1125936" imgH="658663" progId="Word.Document.8">
              <p:embed/>
            </p:oleObj>
          </a:graphicData>
        </a:graphic>
      </p:graphicFrame>
      <p:graphicFrame>
        <p:nvGraphicFramePr>
          <p:cNvPr id="1034" name="Object 10"/>
          <p:cNvGraphicFramePr>
            <a:graphicFrameLocks noChangeAspect="1"/>
          </p:cNvGraphicFramePr>
          <p:nvPr/>
        </p:nvGraphicFramePr>
        <p:xfrm>
          <a:off x="5105400" y="5181600"/>
          <a:ext cx="911225" cy="533400"/>
        </p:xfrm>
        <a:graphic>
          <a:graphicData uri="http://schemas.openxmlformats.org/presentationml/2006/ole">
            <p:oleObj spid="_x0000_s1034" name="Document" r:id="rId10" imgW="1125936" imgH="658663" progId="Word.Document.8">
              <p:embed/>
            </p:oleObj>
          </a:graphicData>
        </a:graphic>
      </p:graphicFrame>
      <p:graphicFrame>
        <p:nvGraphicFramePr>
          <p:cNvPr id="1035" name="Object 11"/>
          <p:cNvGraphicFramePr>
            <a:graphicFrameLocks noChangeAspect="1"/>
          </p:cNvGraphicFramePr>
          <p:nvPr/>
        </p:nvGraphicFramePr>
        <p:xfrm>
          <a:off x="5867400" y="5181600"/>
          <a:ext cx="887413" cy="527050"/>
        </p:xfrm>
        <a:graphic>
          <a:graphicData uri="http://schemas.openxmlformats.org/presentationml/2006/ole">
            <p:oleObj spid="_x0000_s1035" name="Document" r:id="rId11" imgW="1125936" imgH="659745" progId="Word.Document.8">
              <p:embed/>
            </p:oleObj>
          </a:graphicData>
        </a:graphic>
      </p:graphicFrame>
      <p:graphicFrame>
        <p:nvGraphicFramePr>
          <p:cNvPr id="1036" name="Object 12"/>
          <p:cNvGraphicFramePr>
            <a:graphicFrameLocks noChangeAspect="1"/>
          </p:cNvGraphicFramePr>
          <p:nvPr/>
        </p:nvGraphicFramePr>
        <p:xfrm>
          <a:off x="6781800" y="5181600"/>
          <a:ext cx="911225" cy="533400"/>
        </p:xfrm>
        <a:graphic>
          <a:graphicData uri="http://schemas.openxmlformats.org/presentationml/2006/ole">
            <p:oleObj spid="_x0000_s1036" name="Document" r:id="rId12" imgW="1125936" imgH="658663" progId="Word.Document.8">
              <p:embed/>
            </p:oleObj>
          </a:graphicData>
        </a:graphic>
      </p:graphicFrame>
      <p:graphicFrame>
        <p:nvGraphicFramePr>
          <p:cNvPr id="15" name="Object 14"/>
          <p:cNvGraphicFramePr>
            <a:graphicFrameLocks noChangeAspect="1"/>
          </p:cNvGraphicFramePr>
          <p:nvPr/>
        </p:nvGraphicFramePr>
        <p:xfrm>
          <a:off x="762000" y="5791200"/>
          <a:ext cx="1278194" cy="762000"/>
        </p:xfrm>
        <a:graphic>
          <a:graphicData uri="http://schemas.openxmlformats.org/presentationml/2006/ole">
            <p:oleObj spid="_x0000_s1037" name="Equation" r:id="rId13" imgW="660240" imgH="393480" progId="Equation.3">
              <p:embed/>
            </p:oleObj>
          </a:graphicData>
        </a:graphic>
      </p:graphicFrame>
      <p:graphicFrame>
        <p:nvGraphicFramePr>
          <p:cNvPr id="16" name="Object 15"/>
          <p:cNvGraphicFramePr>
            <a:graphicFrameLocks noChangeAspect="1"/>
          </p:cNvGraphicFramePr>
          <p:nvPr/>
        </p:nvGraphicFramePr>
        <p:xfrm>
          <a:off x="1371600" y="5873750"/>
          <a:ext cx="1649413" cy="665163"/>
        </p:xfrm>
        <a:graphic>
          <a:graphicData uri="http://schemas.openxmlformats.org/presentationml/2006/ole">
            <p:oleObj spid="_x0000_s1038" name="Document" r:id="rId14" imgW="1678867" imgH="686783" progId="Word.Document.8">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lstStyle/>
          <a:p>
            <a:pPr algn="just" rtl="1">
              <a:lnSpc>
                <a:spcPct val="150000"/>
              </a:lnSpc>
              <a:buNone/>
            </a:pPr>
            <a:r>
              <a:rPr lang="fa-IR" dirty="0" smtClean="0">
                <a:solidFill>
                  <a:srgbClr val="C00000"/>
                </a:solidFill>
                <a:cs typeface="Nazanin" pitchFamily="2" charset="-78"/>
              </a:rPr>
              <a:t>در نتيجه فرکانس نت </a:t>
            </a:r>
            <a:r>
              <a:rPr lang="en-US" dirty="0" smtClean="0">
                <a:solidFill>
                  <a:srgbClr val="C00000"/>
                </a:solidFill>
                <a:cs typeface="Nazanin" pitchFamily="2" charset="-78"/>
              </a:rPr>
              <a:t>Re</a:t>
            </a:r>
            <a:r>
              <a:rPr lang="fa-IR" dirty="0" smtClean="0">
                <a:solidFill>
                  <a:srgbClr val="C00000"/>
                </a:solidFill>
                <a:cs typeface="Nazanin" pitchFamily="2" charset="-78"/>
              </a:rPr>
              <a:t> اکتاو بعد 3/2 برابر فرکانس نت </a:t>
            </a:r>
            <a:r>
              <a:rPr lang="en-US" dirty="0" smtClean="0">
                <a:solidFill>
                  <a:srgbClr val="C00000"/>
                </a:solidFill>
                <a:cs typeface="Nazanin" pitchFamily="2" charset="-78"/>
              </a:rPr>
              <a:t>Sol</a:t>
            </a:r>
            <a:r>
              <a:rPr lang="fa-IR" dirty="0" smtClean="0">
                <a:solidFill>
                  <a:srgbClr val="C00000"/>
                </a:solidFill>
                <a:cs typeface="Nazanin" pitchFamily="2" charset="-78"/>
              </a:rPr>
              <a:t> اکتاو قبل يعني برابر                مي شود. بنابر اين فرکانس </a:t>
            </a:r>
            <a:r>
              <a:rPr lang="en-US" dirty="0" smtClean="0">
                <a:solidFill>
                  <a:srgbClr val="C00000"/>
                </a:solidFill>
                <a:cs typeface="Nazanin" pitchFamily="2" charset="-78"/>
              </a:rPr>
              <a:t>Re</a:t>
            </a:r>
            <a:r>
              <a:rPr lang="fa-IR" dirty="0" smtClean="0">
                <a:solidFill>
                  <a:srgbClr val="C00000"/>
                </a:solidFill>
                <a:cs typeface="Nazanin" pitchFamily="2" charset="-78"/>
              </a:rPr>
              <a:t> اکتاو قبل برابر نصف اين مقدار يعني      مي شود. به طور کلي فرکانس نتي که در فاصله ي 3.5 پرده بعد از يک نت قرار دارد از ضرب فرکانس قبلي در 3/2 به دست مي آيد. در قدم دوم فرکانس نت </a:t>
            </a:r>
            <a:r>
              <a:rPr lang="en-US" dirty="0" smtClean="0">
                <a:solidFill>
                  <a:srgbClr val="C00000"/>
                </a:solidFill>
                <a:cs typeface="Nazanin" pitchFamily="2" charset="-78"/>
              </a:rPr>
              <a:t>La</a:t>
            </a:r>
            <a:r>
              <a:rPr lang="fa-IR" dirty="0" smtClean="0">
                <a:solidFill>
                  <a:srgbClr val="C00000"/>
                </a:solidFill>
                <a:cs typeface="Nazanin" pitchFamily="2" charset="-78"/>
              </a:rPr>
              <a:t> که 3.5 پرده بعد از نت </a:t>
            </a:r>
            <a:r>
              <a:rPr lang="en-US" dirty="0" smtClean="0">
                <a:solidFill>
                  <a:srgbClr val="C00000"/>
                </a:solidFill>
                <a:cs typeface="Nazanin" pitchFamily="2" charset="-78"/>
              </a:rPr>
              <a:t>Re</a:t>
            </a:r>
            <a:r>
              <a:rPr lang="fa-IR" dirty="0" smtClean="0">
                <a:solidFill>
                  <a:srgbClr val="C00000"/>
                </a:solidFill>
                <a:cs typeface="Nazanin" pitchFamily="2" charset="-78"/>
              </a:rPr>
              <a:t> قرار دارد برابر با مقدار گويای                 مي باشد و با تکرار اين روند نسبت هاي مربوط به کليه ي نت ها در يک گام بالا رونده، به دست مي آيد.</a:t>
            </a:r>
            <a:endParaRPr lang="en-US" dirty="0" smtClean="0">
              <a:solidFill>
                <a:srgbClr val="C00000"/>
              </a:solidFill>
              <a:cs typeface="Nazanin" pitchFamily="2" charset="-78"/>
            </a:endParaRPr>
          </a:p>
        </p:txBody>
      </p:sp>
      <p:graphicFrame>
        <p:nvGraphicFramePr>
          <p:cNvPr id="4" name="Object 3"/>
          <p:cNvGraphicFramePr>
            <a:graphicFrameLocks noChangeAspect="1"/>
          </p:cNvGraphicFramePr>
          <p:nvPr/>
        </p:nvGraphicFramePr>
        <p:xfrm>
          <a:off x="6629400" y="1981200"/>
          <a:ext cx="1079500" cy="682948"/>
        </p:xfrm>
        <a:graphic>
          <a:graphicData uri="http://schemas.openxmlformats.org/presentationml/2006/ole">
            <p:oleObj spid="_x0000_s2050" name="Equation" r:id="rId4" imgW="622080" imgH="393480" progId="Equation.3">
              <p:embed/>
            </p:oleObj>
          </a:graphicData>
        </a:graphic>
      </p:graphicFrame>
      <p:graphicFrame>
        <p:nvGraphicFramePr>
          <p:cNvPr id="5" name="Object 4"/>
          <p:cNvGraphicFramePr>
            <a:graphicFrameLocks noChangeAspect="1"/>
          </p:cNvGraphicFramePr>
          <p:nvPr/>
        </p:nvGraphicFramePr>
        <p:xfrm>
          <a:off x="6781800" y="2514600"/>
          <a:ext cx="270387" cy="762000"/>
        </p:xfrm>
        <a:graphic>
          <a:graphicData uri="http://schemas.openxmlformats.org/presentationml/2006/ole">
            <p:oleObj spid="_x0000_s2051" name="Equation" r:id="rId5" imgW="139680" imgH="393480" progId="Equation.3">
              <p:embed/>
            </p:oleObj>
          </a:graphicData>
        </a:graphic>
      </p:graphicFrame>
      <p:graphicFrame>
        <p:nvGraphicFramePr>
          <p:cNvPr id="2053" name="Object 5"/>
          <p:cNvGraphicFramePr>
            <a:graphicFrameLocks noChangeAspect="1"/>
          </p:cNvGraphicFramePr>
          <p:nvPr/>
        </p:nvGraphicFramePr>
        <p:xfrm>
          <a:off x="6400800" y="4267200"/>
          <a:ext cx="1212850" cy="682625"/>
        </p:xfrm>
        <a:graphic>
          <a:graphicData uri="http://schemas.openxmlformats.org/presentationml/2006/ole">
            <p:oleObj spid="_x0000_s2053" name="Equation" r:id="rId6" imgW="698400" imgH="393480" progId="Equation.3">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2286000"/>
          <a:ext cx="8763000" cy="1752600"/>
        </p:xfrm>
        <a:graphic>
          <a:graphicData uri="http://schemas.openxmlformats.org/drawingml/2006/table">
            <a:tbl>
              <a:tblPr firstRow="1" bandRow="1">
                <a:tableStyleId>{F5AB1C69-6EDB-4FF4-983F-18BD219EF322}</a:tableStyleId>
              </a:tblPr>
              <a:tblGrid>
                <a:gridCol w="533400"/>
                <a:gridCol w="609600"/>
                <a:gridCol w="457200"/>
                <a:gridCol w="838200"/>
                <a:gridCol w="609600"/>
                <a:gridCol w="990600"/>
                <a:gridCol w="609600"/>
                <a:gridCol w="533400"/>
                <a:gridCol w="685800"/>
                <a:gridCol w="609600"/>
                <a:gridCol w="838200"/>
                <a:gridCol w="914400"/>
                <a:gridCol w="533400"/>
              </a:tblGrid>
              <a:tr h="876300">
                <a:tc>
                  <a:txBody>
                    <a:bodyPr/>
                    <a:lstStyle/>
                    <a:p>
                      <a:r>
                        <a:rPr lang="en-US" sz="1600" dirty="0" smtClean="0"/>
                        <a:t>Do</a:t>
                      </a:r>
                      <a:endParaRPr lang="en-US" sz="1600" dirty="0">
                        <a:solidFill>
                          <a:schemeClr val="tx1"/>
                        </a:solidFill>
                      </a:endParaRPr>
                    </a:p>
                  </a:txBody>
                  <a:tcPr/>
                </a:tc>
                <a:tc>
                  <a:txBody>
                    <a:bodyPr/>
                    <a:lstStyle/>
                    <a:p>
                      <a:r>
                        <a:rPr lang="en-US" sz="1600" dirty="0" smtClean="0"/>
                        <a:t>Do</a:t>
                      </a:r>
                      <a:r>
                        <a:rPr lang="en-US" dirty="0" smtClean="0"/>
                        <a:t>#</a:t>
                      </a:r>
                      <a:endParaRPr lang="en-US" dirty="0">
                        <a:solidFill>
                          <a:schemeClr val="tx1"/>
                        </a:solidFill>
                      </a:endParaRPr>
                    </a:p>
                  </a:txBody>
                  <a:tcPr/>
                </a:tc>
                <a:tc>
                  <a:txBody>
                    <a:bodyPr/>
                    <a:lstStyle/>
                    <a:p>
                      <a:r>
                        <a:rPr lang="en-US" sz="1600" dirty="0" smtClean="0"/>
                        <a:t>Re</a:t>
                      </a:r>
                      <a:endParaRPr lang="en-US" sz="1600" dirty="0">
                        <a:solidFill>
                          <a:schemeClr val="tx1"/>
                        </a:solidFill>
                      </a:endParaRPr>
                    </a:p>
                  </a:txBody>
                  <a:tcPr/>
                </a:tc>
                <a:tc>
                  <a:txBody>
                    <a:bodyPr/>
                    <a:lstStyle/>
                    <a:p>
                      <a:r>
                        <a:rPr lang="en-US" sz="1600" dirty="0" smtClean="0"/>
                        <a:t>Re</a:t>
                      </a:r>
                      <a:r>
                        <a:rPr lang="en-US" dirty="0" smtClean="0"/>
                        <a:t>#</a:t>
                      </a:r>
                      <a:endParaRPr lang="en-US" dirty="0">
                        <a:solidFill>
                          <a:schemeClr val="tx1"/>
                        </a:solidFill>
                      </a:endParaRPr>
                    </a:p>
                  </a:txBody>
                  <a:tcPr/>
                </a:tc>
                <a:tc>
                  <a:txBody>
                    <a:bodyPr/>
                    <a:lstStyle/>
                    <a:p>
                      <a:r>
                        <a:rPr lang="en-US" sz="1600" dirty="0" smtClean="0"/>
                        <a:t>Mi</a:t>
                      </a:r>
                      <a:endParaRPr lang="en-US" sz="1600" dirty="0">
                        <a:solidFill>
                          <a:schemeClr val="tx1"/>
                        </a:solidFill>
                      </a:endParaRPr>
                    </a:p>
                  </a:txBody>
                  <a:tcPr/>
                </a:tc>
                <a:tc>
                  <a:txBody>
                    <a:bodyPr/>
                    <a:lstStyle/>
                    <a:p>
                      <a:r>
                        <a:rPr lang="en-US" sz="1600" dirty="0" smtClean="0"/>
                        <a:t>Mi</a:t>
                      </a:r>
                      <a:r>
                        <a:rPr lang="en-US" dirty="0" smtClean="0"/>
                        <a:t>#</a:t>
                      </a:r>
                      <a:endParaRPr lang="en-US" dirty="0">
                        <a:solidFill>
                          <a:schemeClr val="tx1"/>
                        </a:solidFill>
                      </a:endParaRPr>
                    </a:p>
                  </a:txBody>
                  <a:tcPr/>
                </a:tc>
                <a:tc>
                  <a:txBody>
                    <a:bodyPr/>
                    <a:lstStyle/>
                    <a:p>
                      <a:r>
                        <a:rPr lang="en-US" sz="1600" dirty="0" err="1" smtClean="0"/>
                        <a:t>Fa</a:t>
                      </a:r>
                      <a:r>
                        <a:rPr lang="en-US" dirty="0" smtClean="0"/>
                        <a:t>#</a:t>
                      </a:r>
                      <a:endParaRPr lang="en-US" dirty="0">
                        <a:solidFill>
                          <a:schemeClr val="tx1"/>
                        </a:solidFill>
                      </a:endParaRPr>
                    </a:p>
                  </a:txBody>
                  <a:tcPr/>
                </a:tc>
                <a:tc>
                  <a:txBody>
                    <a:bodyPr/>
                    <a:lstStyle/>
                    <a:p>
                      <a:r>
                        <a:rPr lang="en-US" sz="1600" dirty="0" smtClean="0"/>
                        <a:t>Sol</a:t>
                      </a:r>
                      <a:endParaRPr lang="en-US" sz="1600" dirty="0">
                        <a:solidFill>
                          <a:schemeClr val="tx1"/>
                        </a:solidFill>
                      </a:endParaRPr>
                    </a:p>
                  </a:txBody>
                  <a:tcPr/>
                </a:tc>
                <a:tc>
                  <a:txBody>
                    <a:bodyPr/>
                    <a:lstStyle/>
                    <a:p>
                      <a:r>
                        <a:rPr lang="en-US" sz="1600" dirty="0" smtClean="0"/>
                        <a:t>Sol</a:t>
                      </a:r>
                      <a:r>
                        <a:rPr lang="en-US" dirty="0" smtClean="0"/>
                        <a:t>#</a:t>
                      </a:r>
                      <a:endParaRPr lang="en-US" dirty="0">
                        <a:solidFill>
                          <a:schemeClr val="tx1"/>
                        </a:solidFill>
                      </a:endParaRPr>
                    </a:p>
                  </a:txBody>
                  <a:tcPr/>
                </a:tc>
                <a:tc>
                  <a:txBody>
                    <a:bodyPr/>
                    <a:lstStyle/>
                    <a:p>
                      <a:r>
                        <a:rPr lang="en-US" sz="1600" dirty="0" smtClean="0"/>
                        <a:t>La</a:t>
                      </a:r>
                      <a:endParaRPr lang="en-US" sz="1600" dirty="0">
                        <a:solidFill>
                          <a:schemeClr val="tx1"/>
                        </a:solidFill>
                      </a:endParaRPr>
                    </a:p>
                  </a:txBody>
                  <a:tcPr/>
                </a:tc>
                <a:tc>
                  <a:txBody>
                    <a:bodyPr/>
                    <a:lstStyle/>
                    <a:p>
                      <a:r>
                        <a:rPr lang="en-US" sz="1600" dirty="0" smtClean="0"/>
                        <a:t>La</a:t>
                      </a:r>
                      <a:r>
                        <a:rPr lang="en-US" dirty="0" smtClean="0"/>
                        <a:t>#</a:t>
                      </a:r>
                      <a:endParaRPr lang="en-US" dirty="0">
                        <a:solidFill>
                          <a:schemeClr val="tx1"/>
                        </a:solidFill>
                      </a:endParaRPr>
                    </a:p>
                  </a:txBody>
                  <a:tcPr/>
                </a:tc>
                <a:tc>
                  <a:txBody>
                    <a:bodyPr/>
                    <a:lstStyle/>
                    <a:p>
                      <a:r>
                        <a:rPr lang="en-US" sz="1600" dirty="0" smtClean="0"/>
                        <a:t>Si</a:t>
                      </a:r>
                      <a:endParaRPr lang="en-US" sz="1600" dirty="0">
                        <a:solidFill>
                          <a:schemeClr val="tx1"/>
                        </a:solidFill>
                      </a:endParaRPr>
                    </a:p>
                  </a:txBody>
                  <a:tcPr/>
                </a:tc>
                <a:tc>
                  <a:txBody>
                    <a:bodyPr/>
                    <a:lstStyle/>
                    <a:p>
                      <a:r>
                        <a:rPr lang="en-US" sz="1600" dirty="0" smtClean="0"/>
                        <a:t>Si</a:t>
                      </a:r>
                      <a:r>
                        <a:rPr lang="en-US" dirty="0" smtClean="0"/>
                        <a:t>#</a:t>
                      </a:r>
                      <a:endParaRPr lang="en-US" dirty="0">
                        <a:solidFill>
                          <a:schemeClr val="tx1"/>
                        </a:solidFill>
                      </a:endParaRPr>
                    </a:p>
                  </a:txBody>
                  <a:tcPr/>
                </a:tc>
              </a:tr>
              <a:tr h="876300">
                <a:tc>
                  <a:txBody>
                    <a:bodyPr/>
                    <a:lstStyle/>
                    <a:p>
                      <a:r>
                        <a:rPr lang="en-US" dirty="0" smtClean="0"/>
                        <a:t>1</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graphicFrame>
        <p:nvGraphicFramePr>
          <p:cNvPr id="5" name="Object 4"/>
          <p:cNvGraphicFramePr>
            <a:graphicFrameLocks noChangeAspect="1"/>
          </p:cNvGraphicFramePr>
          <p:nvPr/>
        </p:nvGraphicFramePr>
        <p:xfrm>
          <a:off x="914400" y="3200400"/>
          <a:ext cx="381000" cy="661736"/>
        </p:xfrm>
        <a:graphic>
          <a:graphicData uri="http://schemas.openxmlformats.org/presentationml/2006/ole">
            <p:oleObj spid="_x0000_s3074" name="Equation" r:id="rId3" imgW="241200" imgH="419040" progId="Equation.3">
              <p:embed/>
            </p:oleObj>
          </a:graphicData>
        </a:graphic>
      </p:graphicFrame>
      <p:graphicFrame>
        <p:nvGraphicFramePr>
          <p:cNvPr id="3076" name="Object 4"/>
          <p:cNvGraphicFramePr>
            <a:graphicFrameLocks noChangeAspect="1"/>
          </p:cNvGraphicFramePr>
          <p:nvPr/>
        </p:nvGraphicFramePr>
        <p:xfrm>
          <a:off x="1981200" y="3200400"/>
          <a:ext cx="720725" cy="661988"/>
        </p:xfrm>
        <a:graphic>
          <a:graphicData uri="http://schemas.openxmlformats.org/presentationml/2006/ole">
            <p:oleObj spid="_x0000_s3076" name="Equation" r:id="rId4" imgW="457200" imgH="419040" progId="Equation.3">
              <p:embed/>
            </p:oleObj>
          </a:graphicData>
        </a:graphic>
      </p:graphicFrame>
      <p:graphicFrame>
        <p:nvGraphicFramePr>
          <p:cNvPr id="3077" name="Object 5"/>
          <p:cNvGraphicFramePr>
            <a:graphicFrameLocks noChangeAspect="1"/>
          </p:cNvGraphicFramePr>
          <p:nvPr/>
        </p:nvGraphicFramePr>
        <p:xfrm>
          <a:off x="3352800" y="3200400"/>
          <a:ext cx="1062038" cy="741362"/>
        </p:xfrm>
        <a:graphic>
          <a:graphicData uri="http://schemas.openxmlformats.org/presentationml/2006/ole">
            <p:oleObj spid="_x0000_s3077" name="Equation" r:id="rId5" imgW="672840" imgH="469800" progId="Equation.3">
              <p:embed/>
            </p:oleObj>
          </a:graphicData>
        </a:graphic>
      </p:graphicFrame>
      <p:graphicFrame>
        <p:nvGraphicFramePr>
          <p:cNvPr id="3078" name="Object 6"/>
          <p:cNvGraphicFramePr>
            <a:graphicFrameLocks noChangeAspect="1"/>
          </p:cNvGraphicFramePr>
          <p:nvPr/>
        </p:nvGraphicFramePr>
        <p:xfrm>
          <a:off x="5486400" y="3200400"/>
          <a:ext cx="741362" cy="661988"/>
        </p:xfrm>
        <a:graphic>
          <a:graphicData uri="http://schemas.openxmlformats.org/presentationml/2006/ole">
            <p:oleObj spid="_x0000_s3078" name="Equation" r:id="rId6" imgW="469800" imgH="419040" progId="Equation.3">
              <p:embed/>
            </p:oleObj>
          </a:graphicData>
        </a:graphic>
      </p:graphicFrame>
      <p:graphicFrame>
        <p:nvGraphicFramePr>
          <p:cNvPr id="3079" name="Object 7"/>
          <p:cNvGraphicFramePr>
            <a:graphicFrameLocks noChangeAspect="1"/>
          </p:cNvGraphicFramePr>
          <p:nvPr/>
        </p:nvGraphicFramePr>
        <p:xfrm>
          <a:off x="6781800" y="3276600"/>
          <a:ext cx="862012" cy="661988"/>
        </p:xfrm>
        <a:graphic>
          <a:graphicData uri="http://schemas.openxmlformats.org/presentationml/2006/ole">
            <p:oleObj spid="_x0000_s3079" name="Equation" r:id="rId7" imgW="545760" imgH="419040" progId="Equation.3">
              <p:embed/>
            </p:oleObj>
          </a:graphicData>
        </a:graphic>
      </p:graphicFrame>
      <p:graphicFrame>
        <p:nvGraphicFramePr>
          <p:cNvPr id="3080" name="Object 8"/>
          <p:cNvGraphicFramePr>
            <a:graphicFrameLocks noChangeAspect="1"/>
          </p:cNvGraphicFramePr>
          <p:nvPr/>
        </p:nvGraphicFramePr>
        <p:xfrm>
          <a:off x="8610600" y="3276600"/>
          <a:ext cx="381000" cy="661988"/>
        </p:xfrm>
        <a:graphic>
          <a:graphicData uri="http://schemas.openxmlformats.org/presentationml/2006/ole">
            <p:oleObj spid="_x0000_s3080" name="Equation" r:id="rId8" imgW="241200" imgH="419040" progId="Equation.3">
              <p:embed/>
            </p:oleObj>
          </a:graphicData>
        </a:graphic>
      </p:graphicFrame>
      <p:graphicFrame>
        <p:nvGraphicFramePr>
          <p:cNvPr id="3081" name="Object 9"/>
          <p:cNvGraphicFramePr>
            <a:graphicFrameLocks noChangeAspect="1"/>
          </p:cNvGraphicFramePr>
          <p:nvPr/>
        </p:nvGraphicFramePr>
        <p:xfrm>
          <a:off x="1600200" y="3276600"/>
          <a:ext cx="220663" cy="622300"/>
        </p:xfrm>
        <a:graphic>
          <a:graphicData uri="http://schemas.openxmlformats.org/presentationml/2006/ole">
            <p:oleObj spid="_x0000_s3081" name="Equation" r:id="rId9" imgW="139680" imgH="393480" progId="Equation.3">
              <p:embed/>
            </p:oleObj>
          </a:graphicData>
        </a:graphic>
      </p:graphicFrame>
      <p:graphicFrame>
        <p:nvGraphicFramePr>
          <p:cNvPr id="3082" name="Object 10"/>
          <p:cNvGraphicFramePr>
            <a:graphicFrameLocks noChangeAspect="1"/>
          </p:cNvGraphicFramePr>
          <p:nvPr/>
        </p:nvGraphicFramePr>
        <p:xfrm>
          <a:off x="2819400" y="3200400"/>
          <a:ext cx="541337" cy="742950"/>
        </p:xfrm>
        <a:graphic>
          <a:graphicData uri="http://schemas.openxmlformats.org/presentationml/2006/ole">
            <p:oleObj spid="_x0000_s3082" name="Equation" r:id="rId10" imgW="342720" imgH="469800" progId="Equation.3">
              <p:embed/>
            </p:oleObj>
          </a:graphicData>
        </a:graphic>
      </p:graphicFrame>
      <p:graphicFrame>
        <p:nvGraphicFramePr>
          <p:cNvPr id="3083" name="Object 11"/>
          <p:cNvGraphicFramePr>
            <a:graphicFrameLocks noChangeAspect="1"/>
          </p:cNvGraphicFramePr>
          <p:nvPr/>
        </p:nvGraphicFramePr>
        <p:xfrm>
          <a:off x="4419600" y="3200400"/>
          <a:ext cx="520700" cy="742950"/>
        </p:xfrm>
        <a:graphic>
          <a:graphicData uri="http://schemas.openxmlformats.org/presentationml/2006/ole">
            <p:oleObj spid="_x0000_s3083" name="Equation" r:id="rId11" imgW="330120" imgH="469800" progId="Equation.3">
              <p:embed/>
            </p:oleObj>
          </a:graphicData>
        </a:graphic>
      </p:graphicFrame>
      <p:graphicFrame>
        <p:nvGraphicFramePr>
          <p:cNvPr id="3084" name="Object 12"/>
          <p:cNvGraphicFramePr>
            <a:graphicFrameLocks noChangeAspect="1"/>
          </p:cNvGraphicFramePr>
          <p:nvPr/>
        </p:nvGraphicFramePr>
        <p:xfrm>
          <a:off x="7620000" y="3200400"/>
          <a:ext cx="882650" cy="742950"/>
        </p:xfrm>
        <a:graphic>
          <a:graphicData uri="http://schemas.openxmlformats.org/presentationml/2006/ole">
            <p:oleObj spid="_x0000_s3084" name="Equation" r:id="rId12" imgW="558720" imgH="469800" progId="Equation.3">
              <p:embed/>
            </p:oleObj>
          </a:graphicData>
        </a:graphic>
      </p:graphicFrame>
      <p:graphicFrame>
        <p:nvGraphicFramePr>
          <p:cNvPr id="3085" name="Object 13"/>
          <p:cNvGraphicFramePr>
            <a:graphicFrameLocks noChangeAspect="1"/>
          </p:cNvGraphicFramePr>
          <p:nvPr/>
        </p:nvGraphicFramePr>
        <p:xfrm>
          <a:off x="5105400" y="3276600"/>
          <a:ext cx="241300" cy="622300"/>
        </p:xfrm>
        <a:graphic>
          <a:graphicData uri="http://schemas.openxmlformats.org/presentationml/2006/ole">
            <p:oleObj spid="_x0000_s3085" name="Equation" r:id="rId13" imgW="152280" imgH="393480" progId="Equation.3">
              <p:embed/>
            </p:oleObj>
          </a:graphicData>
        </a:graphic>
      </p:graphicFrame>
      <p:graphicFrame>
        <p:nvGraphicFramePr>
          <p:cNvPr id="3086" name="Object 14"/>
          <p:cNvGraphicFramePr>
            <a:graphicFrameLocks noChangeAspect="1"/>
          </p:cNvGraphicFramePr>
          <p:nvPr/>
        </p:nvGraphicFramePr>
        <p:xfrm>
          <a:off x="6172200" y="3276600"/>
          <a:ext cx="581025" cy="622300"/>
        </p:xfrm>
        <a:graphic>
          <a:graphicData uri="http://schemas.openxmlformats.org/presentationml/2006/ole">
            <p:oleObj spid="_x0000_s3086" name="Equation" r:id="rId14" imgW="368280" imgH="393480" progId="Equation.3">
              <p:embed/>
            </p:oleObj>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rmAutofit/>
          </a:bodyPr>
          <a:lstStyle/>
          <a:p>
            <a:pPr algn="just" rtl="1">
              <a:buNone/>
            </a:pPr>
            <a:r>
              <a:rPr lang="fa-IR" dirty="0" smtClean="0">
                <a:solidFill>
                  <a:srgbClr val="C00000"/>
                </a:solidFill>
                <a:cs typeface="Nazanin" pitchFamily="2" charset="-78"/>
              </a:rPr>
              <a:t>در مرحله ي آخر به نت </a:t>
            </a:r>
            <a:r>
              <a:rPr lang="en-US" dirty="0" smtClean="0">
                <a:solidFill>
                  <a:srgbClr val="C00000"/>
                </a:solidFill>
                <a:cs typeface="Nazanin" pitchFamily="2" charset="-78"/>
              </a:rPr>
              <a:t>Si#</a:t>
            </a:r>
            <a:r>
              <a:rPr lang="fa-IR" dirty="0" smtClean="0">
                <a:solidFill>
                  <a:srgbClr val="C00000"/>
                </a:solidFill>
                <a:cs typeface="Nazanin" pitchFamily="2" charset="-78"/>
              </a:rPr>
              <a:t> مي رسيم که ظاهراً بايد همان نت </a:t>
            </a:r>
            <a:r>
              <a:rPr lang="en-US" dirty="0" smtClean="0">
                <a:solidFill>
                  <a:srgbClr val="C00000"/>
                </a:solidFill>
                <a:cs typeface="Nazanin" pitchFamily="2" charset="-78"/>
              </a:rPr>
              <a:t>Do</a:t>
            </a:r>
            <a:r>
              <a:rPr lang="fa-IR" dirty="0" smtClean="0">
                <a:solidFill>
                  <a:srgbClr val="C00000"/>
                </a:solidFill>
                <a:cs typeface="Nazanin" pitchFamily="2" charset="-78"/>
              </a:rPr>
              <a:t> باشد ولي نسبت </a:t>
            </a:r>
            <a:r>
              <a:rPr lang="en-US" dirty="0" smtClean="0">
                <a:solidFill>
                  <a:srgbClr val="C00000"/>
                </a:solidFill>
                <a:cs typeface="Nazanin" pitchFamily="2" charset="-78"/>
              </a:rPr>
              <a:t>Si#/Do</a:t>
            </a:r>
            <a:r>
              <a:rPr lang="fa-IR" dirty="0" smtClean="0">
                <a:solidFill>
                  <a:srgbClr val="C00000"/>
                </a:solidFill>
                <a:cs typeface="Nazanin" pitchFamily="2" charset="-78"/>
              </a:rPr>
              <a:t> کمي بيشتر از يک است. به اين مقدار کماي فيثاغورثي مي گوييم که مقدار آن 1.012 و تقريباً برابر 1/9 پرده است.</a:t>
            </a:r>
          </a:p>
          <a:p>
            <a:pPr algn="just" rtl="1">
              <a:buNone/>
            </a:pPr>
            <a:r>
              <a:rPr lang="fa-IR" dirty="0" smtClean="0">
                <a:solidFill>
                  <a:srgbClr val="C00000"/>
                </a:solidFill>
                <a:cs typeface="Nazanin" pitchFamily="2" charset="-78"/>
              </a:rPr>
              <a:t>پس مشاهده مي شود که نسبت هاي گام فيثاغورث اعدادي گويا هستند.</a:t>
            </a:r>
          </a:p>
          <a:p>
            <a:pPr algn="just" rtl="1">
              <a:buNone/>
            </a:pPr>
            <a:endParaRPr lang="fa-IR" dirty="0" smtClean="0">
              <a:solidFill>
                <a:srgbClr val="C00000"/>
              </a:solidFill>
              <a:cs typeface="Nazanin" pitchFamily="2" charset="-78"/>
            </a:endParaRPr>
          </a:p>
          <a:p>
            <a:pPr algn="just" rtl="1">
              <a:buNone/>
            </a:pPr>
            <a:endParaRPr lang="fa-IR" dirty="0" smtClean="0">
              <a:solidFill>
                <a:srgbClr val="C00000"/>
              </a:solidFill>
              <a:cs typeface="Nazanin" pitchFamily="2" charset="-78"/>
            </a:endParaRPr>
          </a:p>
          <a:p>
            <a:pPr algn="just" rtl="1">
              <a:buNone/>
            </a:pPr>
            <a:endParaRPr lang="fa-IR" dirty="0" smtClean="0">
              <a:solidFill>
                <a:srgbClr val="C00000"/>
              </a:solidFill>
              <a:cs typeface="Nazanin" pitchFamily="2" charset="-78"/>
            </a:endParaRPr>
          </a:p>
          <a:p>
            <a:pPr algn="just" rtl="1">
              <a:buNone/>
            </a:pPr>
            <a:r>
              <a:rPr lang="fa-IR" dirty="0" smtClean="0">
                <a:solidFill>
                  <a:srgbClr val="C00000"/>
                </a:solidFill>
                <a:cs typeface="Nazanin" pitchFamily="2" charset="-78"/>
              </a:rPr>
              <a:t>فواصلي که نسبت هاي بالا را به وجود مي آورد همگي يک پرده يا 3.5 پرده و يا دو پرده مي باشند.</a:t>
            </a:r>
            <a:endParaRPr lang="en-US" dirty="0" smtClean="0">
              <a:solidFill>
                <a:srgbClr val="C00000"/>
              </a:solidFill>
              <a:cs typeface="Nazanin" pitchFamily="2" charset="-78"/>
            </a:endParaRPr>
          </a:p>
        </p:txBody>
      </p:sp>
      <p:graphicFrame>
        <p:nvGraphicFramePr>
          <p:cNvPr id="4" name="Object 3"/>
          <p:cNvGraphicFramePr>
            <a:graphicFrameLocks noChangeAspect="1"/>
          </p:cNvGraphicFramePr>
          <p:nvPr/>
        </p:nvGraphicFramePr>
        <p:xfrm>
          <a:off x="1143000" y="3124200"/>
          <a:ext cx="7164573" cy="990600"/>
        </p:xfrm>
        <a:graphic>
          <a:graphicData uri="http://schemas.openxmlformats.org/presentationml/2006/ole">
            <p:oleObj spid="_x0000_s4098" name="Equation" r:id="rId4" imgW="3949560" imgH="545760" progId="Equation.3">
              <p:embed/>
            </p:oleObj>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fontScale="92500" lnSpcReduction="10000"/>
          </a:bodyPr>
          <a:lstStyle/>
          <a:p>
            <a:pPr algn="just" rtl="1">
              <a:lnSpc>
                <a:spcPct val="150000"/>
              </a:lnSpc>
              <a:buNone/>
            </a:pPr>
            <a:r>
              <a:rPr lang="fa-IR" dirty="0" smtClean="0">
                <a:solidFill>
                  <a:srgbClr val="C00000"/>
                </a:solidFill>
                <a:cs typeface="Nazanin" pitchFamily="2" charset="-78"/>
              </a:rPr>
              <a:t>از ديدگاه فلسفه افلاطوني همين نسبت ها هستند که نقش اساسي در خلقت انسان و جهان دارند. علت تاثير اين نسبت ها در وجود آدمي اين است که اگر درست اعمال شوند تار وجودي آدمي با اين نسبت ها هارموني خود را دوباره به دست مي آورد. خلاصه ي روش افلاطون به اين صورت است:</a:t>
            </a:r>
          </a:p>
          <a:p>
            <a:pPr algn="just" rtl="1">
              <a:lnSpc>
                <a:spcPct val="150000"/>
              </a:lnSpc>
              <a:buNone/>
            </a:pPr>
            <a:r>
              <a:rPr lang="fa-IR" dirty="0" smtClean="0">
                <a:solidFill>
                  <a:srgbClr val="C00000"/>
                </a:solidFill>
                <a:cs typeface="Nazanin" pitchFamily="2" charset="-78"/>
              </a:rPr>
              <a:t>ابتدا در فاصله1 تا 2 دو نسبت 3/2 و 4/3 را قرار مي دهد.</a:t>
            </a:r>
          </a:p>
          <a:p>
            <a:pPr algn="just" rtl="1">
              <a:lnSpc>
                <a:spcPct val="150000"/>
              </a:lnSpc>
              <a:buNone/>
            </a:pPr>
            <a:endParaRPr lang="fa-IR" dirty="0" smtClean="0">
              <a:solidFill>
                <a:srgbClr val="C00000"/>
              </a:solidFill>
              <a:cs typeface="Nazanin" pitchFamily="2" charset="-78"/>
            </a:endParaRPr>
          </a:p>
          <a:p>
            <a:pPr algn="just" rtl="1">
              <a:lnSpc>
                <a:spcPct val="150000"/>
              </a:lnSpc>
              <a:buNone/>
            </a:pPr>
            <a:endParaRPr lang="fa-IR" dirty="0" smtClean="0">
              <a:solidFill>
                <a:srgbClr val="C00000"/>
              </a:solidFill>
              <a:cs typeface="Nazanin" pitchFamily="2" charset="-78"/>
            </a:endParaRPr>
          </a:p>
          <a:p>
            <a:pPr algn="just" rtl="1">
              <a:lnSpc>
                <a:spcPct val="150000"/>
              </a:lnSpc>
              <a:buNone/>
            </a:pPr>
            <a:r>
              <a:rPr lang="fa-IR" dirty="0" smtClean="0">
                <a:solidFill>
                  <a:srgbClr val="C00000"/>
                </a:solidFill>
                <a:cs typeface="Nazanin" pitchFamily="2" charset="-78"/>
              </a:rPr>
              <a:t>چون در بين 3/2 و 4/3 نسبت جديد                به دست مي آيد، فاصله بين 1 تا 4/3 و 3/2 تا 2 را با فاصله هاي 9/8 پر مي کند.</a:t>
            </a:r>
          </a:p>
          <a:p>
            <a:pPr algn="just" rtl="1">
              <a:lnSpc>
                <a:spcPct val="150000"/>
              </a:lnSpc>
              <a:buNone/>
            </a:pPr>
            <a:endParaRPr lang="en-US" dirty="0" smtClean="0">
              <a:solidFill>
                <a:srgbClr val="C00000"/>
              </a:solidFill>
              <a:cs typeface="Nazanin" pitchFamily="2" charset="-78"/>
            </a:endParaRPr>
          </a:p>
        </p:txBody>
      </p:sp>
      <p:graphicFrame>
        <p:nvGraphicFramePr>
          <p:cNvPr id="4" name="Object 3"/>
          <p:cNvGraphicFramePr>
            <a:graphicFrameLocks noChangeAspect="1"/>
          </p:cNvGraphicFramePr>
          <p:nvPr/>
        </p:nvGraphicFramePr>
        <p:xfrm>
          <a:off x="1295400" y="4114800"/>
          <a:ext cx="3048000" cy="693490"/>
        </p:xfrm>
        <a:graphic>
          <a:graphicData uri="http://schemas.openxmlformats.org/presentationml/2006/ole">
            <p:oleObj spid="_x0000_s5122" name="Equation" r:id="rId4" imgW="1384200" imgH="393480" progId="Equation.3">
              <p:embed/>
            </p:oleObj>
          </a:graphicData>
        </a:graphic>
      </p:graphicFrame>
      <p:graphicFrame>
        <p:nvGraphicFramePr>
          <p:cNvPr id="5" name="Object 4"/>
          <p:cNvGraphicFramePr>
            <a:graphicFrameLocks noChangeAspect="1"/>
          </p:cNvGraphicFramePr>
          <p:nvPr/>
        </p:nvGraphicFramePr>
        <p:xfrm>
          <a:off x="3733800" y="5105400"/>
          <a:ext cx="1143000" cy="708660"/>
        </p:xfrm>
        <a:graphic>
          <a:graphicData uri="http://schemas.openxmlformats.org/presentationml/2006/ole">
            <p:oleObj spid="_x0000_s5123" name="Equation" r:id="rId5" imgW="634680" imgH="393480" progId="Equation.3">
              <p:embed/>
            </p:oleObj>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a:bodyPr>
          <a:lstStyle/>
          <a:p>
            <a:pPr algn="just" rtl="1">
              <a:buNone/>
            </a:pPr>
            <a:r>
              <a:rPr lang="fa-IR" dirty="0" smtClean="0">
                <a:solidFill>
                  <a:srgbClr val="C00000"/>
                </a:solidFill>
                <a:cs typeface="Nazanin" pitchFamily="2" charset="-78"/>
              </a:rPr>
              <a:t>فقط يک قسمت که نسبت آن برابر 256/243 است باقي مي ماند، که نسبت عدد چهارم به سوم و همين طور نسبت عدد هشتم به هفتم به صورت زير مي باشد.</a:t>
            </a:r>
          </a:p>
          <a:p>
            <a:pPr algn="just" rtl="1">
              <a:buNone/>
            </a:pPr>
            <a:endParaRPr lang="fa-IR" dirty="0" smtClean="0">
              <a:solidFill>
                <a:srgbClr val="C00000"/>
              </a:solidFill>
              <a:cs typeface="Nazanin" pitchFamily="2" charset="-78"/>
            </a:endParaRPr>
          </a:p>
          <a:p>
            <a:pPr algn="just" rtl="1">
              <a:buNone/>
            </a:pPr>
            <a:endParaRPr lang="fa-IR" dirty="0" smtClean="0">
              <a:solidFill>
                <a:srgbClr val="C00000"/>
              </a:solidFill>
              <a:cs typeface="Nazanin" pitchFamily="2" charset="-78"/>
            </a:endParaRPr>
          </a:p>
          <a:p>
            <a:pPr algn="just" rtl="1">
              <a:buNone/>
            </a:pPr>
            <a:endParaRPr lang="fa-IR" dirty="0" smtClean="0">
              <a:solidFill>
                <a:srgbClr val="C00000"/>
              </a:solidFill>
              <a:cs typeface="Nazanin" pitchFamily="2" charset="-78"/>
            </a:endParaRPr>
          </a:p>
          <a:p>
            <a:pPr algn="just" rtl="1">
              <a:buNone/>
            </a:pPr>
            <a:endParaRPr lang="fa-IR" dirty="0" smtClean="0">
              <a:solidFill>
                <a:srgbClr val="C00000"/>
              </a:solidFill>
              <a:cs typeface="Nazanin" pitchFamily="2" charset="-78"/>
            </a:endParaRPr>
          </a:p>
          <a:p>
            <a:pPr algn="just" rtl="1">
              <a:buNone/>
            </a:pPr>
            <a:r>
              <a:rPr lang="fa-IR" dirty="0" smtClean="0">
                <a:solidFill>
                  <a:srgbClr val="C00000"/>
                </a:solidFill>
                <a:cs typeface="Nazanin" pitchFamily="2" charset="-78"/>
              </a:rPr>
              <a:t> و اين ها همان نسبت هايي هستند که قبلاً در گام فيثاغورث به دست آورديم.</a:t>
            </a:r>
          </a:p>
          <a:p>
            <a:pPr algn="just" rtl="1">
              <a:buNone/>
            </a:pPr>
            <a:endParaRPr lang="fa-IR" dirty="0" smtClean="0">
              <a:solidFill>
                <a:srgbClr val="C00000"/>
              </a:solidFill>
              <a:cs typeface="Nazanin" pitchFamily="2" charset="-78"/>
            </a:endParaRPr>
          </a:p>
          <a:p>
            <a:pPr algn="just" rtl="1">
              <a:buNone/>
            </a:pPr>
            <a:r>
              <a:rPr lang="fa-IR" dirty="0" smtClean="0">
                <a:solidFill>
                  <a:srgbClr val="C00000"/>
                </a:solidFill>
                <a:cs typeface="Nazanin" pitchFamily="2" charset="-78"/>
              </a:rPr>
              <a:t> </a:t>
            </a:r>
          </a:p>
          <a:p>
            <a:pPr algn="just" rtl="1">
              <a:buNone/>
            </a:pPr>
            <a:endParaRPr lang="en-US" dirty="0" smtClean="0">
              <a:solidFill>
                <a:srgbClr val="C00000"/>
              </a:solidFill>
              <a:cs typeface="Nazanin" pitchFamily="2" charset="-78"/>
            </a:endParaRPr>
          </a:p>
        </p:txBody>
      </p:sp>
      <p:graphicFrame>
        <p:nvGraphicFramePr>
          <p:cNvPr id="4" name="Object 3"/>
          <p:cNvGraphicFramePr>
            <a:graphicFrameLocks noChangeAspect="1"/>
          </p:cNvGraphicFramePr>
          <p:nvPr/>
        </p:nvGraphicFramePr>
        <p:xfrm>
          <a:off x="1066800" y="2895600"/>
          <a:ext cx="7113373" cy="838200"/>
        </p:xfrm>
        <a:graphic>
          <a:graphicData uri="http://schemas.openxmlformats.org/presentationml/2006/ole">
            <p:oleObj spid="_x0000_s6146" name="Equation" r:id="rId4" imgW="3987720" imgH="469800" progId="Equation.3">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rtl="1"/>
            <a:r>
              <a:rPr lang="fa-IR" sz="4400" dirty="0" smtClean="0">
                <a:solidFill>
                  <a:schemeClr val="tx1"/>
                </a:solidFill>
                <a:cs typeface="Nazanin" pitchFamily="2" charset="-78"/>
              </a:rPr>
              <a:t>زندگي نامه افلاطون</a:t>
            </a:r>
            <a:endParaRPr lang="en-US" sz="4400" dirty="0">
              <a:solidFill>
                <a:schemeClr val="tx1"/>
              </a:solidFill>
              <a:cs typeface="Nazanin" pitchFamily="2" charset="-78"/>
            </a:endParaRPr>
          </a:p>
        </p:txBody>
      </p:sp>
      <p:sp>
        <p:nvSpPr>
          <p:cNvPr id="3" name="Content Placeholder 2"/>
          <p:cNvSpPr>
            <a:spLocks noGrp="1"/>
          </p:cNvSpPr>
          <p:nvPr>
            <p:ph idx="1"/>
          </p:nvPr>
        </p:nvSpPr>
        <p:spPr/>
        <p:txBody>
          <a:bodyPr anchor="ctr"/>
          <a:lstStyle/>
          <a:p>
            <a:pPr algn="just" rtl="1">
              <a:buNone/>
            </a:pPr>
            <a:r>
              <a:rPr lang="fa-IR" dirty="0" smtClean="0">
                <a:solidFill>
                  <a:srgbClr val="C00000"/>
                </a:solidFill>
                <a:cs typeface="Nazanin" pitchFamily="2" charset="-78"/>
              </a:rPr>
              <a:t>افلاطون در آتن يا حوالي آن ودر سال 427 (ق.م) به دنيا آمد.</a:t>
            </a:r>
          </a:p>
          <a:p>
            <a:pPr algn="just" rtl="1">
              <a:buNone/>
            </a:pPr>
            <a:r>
              <a:rPr lang="fa-IR" dirty="0" smtClean="0">
                <a:solidFill>
                  <a:srgbClr val="C00000"/>
                </a:solidFill>
                <a:cs typeface="Nazanin" pitchFamily="2" charset="-78"/>
              </a:rPr>
              <a:t>وي فلسفه را زير نظر سقراط خواند و سپس در پي کسب علم عازم سير و سفرهاي طولاني شد. بدين ترتيب رياضيات را زير نظر تئودوروس در ساحل آفريقا تحصيل کرد. در بازگشت به آتن در حدود سال 387 (ق.م) آکادمي معروف خود را تأسيس کرد.</a:t>
            </a:r>
          </a:p>
          <a:p>
            <a:pPr algn="just" rtl="1">
              <a:buNone/>
            </a:pPr>
            <a:r>
              <a:rPr lang="fa-IR" dirty="0" smtClean="0">
                <a:solidFill>
                  <a:srgbClr val="C00000"/>
                </a:solidFill>
                <a:cs typeface="Nazanin" pitchFamily="2" charset="-78"/>
              </a:rPr>
              <a:t>تقريباً تمام کارهاي مهم رياضي قرن چهارم (ق.م) بوسيله</a:t>
            </a:r>
            <a:r>
              <a:rPr lang="fa-IR" dirty="0" smtClean="0"/>
              <a:t> </a:t>
            </a:r>
            <a:r>
              <a:rPr lang="fa-IR" dirty="0" smtClean="0">
                <a:solidFill>
                  <a:srgbClr val="C00000"/>
                </a:solidFill>
                <a:cs typeface="Nazanin" pitchFamily="2" charset="-78"/>
              </a:rPr>
              <a:t>ي دوستان يا شاگردان افلاطون انجام شده بود.</a:t>
            </a:r>
            <a:endParaRPr lang="en-US" dirty="0">
              <a:solidFill>
                <a:srgbClr val="C00000"/>
              </a:solidFill>
              <a:cs typeface="Nazanin" pitchFamily="2" charset="-78"/>
            </a:endParaRPr>
          </a:p>
        </p:txBody>
      </p:sp>
    </p:spTree>
  </p:cSld>
  <p:clrMapOvr>
    <a:masterClrMapping/>
  </p:clrMapOvr>
  <p:transition>
    <p:newsfla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chor="ctr">
            <a:normAutofit/>
          </a:bodyPr>
          <a:lstStyle/>
          <a:p>
            <a:pPr algn="ctr" rtl="1">
              <a:buNone/>
            </a:pPr>
            <a:r>
              <a:rPr lang="fa-IR" sz="9600" b="1" dirty="0" smtClean="0">
                <a:solidFill>
                  <a:srgbClr val="C00000"/>
                </a:solidFill>
              </a:rPr>
              <a:t>با تشکر</a:t>
            </a:r>
            <a:endParaRPr lang="en-US" sz="9600" b="1"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rtl="1"/>
            <a:r>
              <a:rPr lang="fa-IR" sz="4400" dirty="0" smtClean="0">
                <a:solidFill>
                  <a:schemeClr val="tx1"/>
                </a:solidFill>
                <a:cs typeface="Nazanin" pitchFamily="2" charset="-78"/>
              </a:rPr>
              <a:t>ادامه دهندگان مسير افلاطون</a:t>
            </a:r>
            <a:endParaRPr lang="en-US" sz="4400" dirty="0">
              <a:solidFill>
                <a:schemeClr val="tx1"/>
              </a:solidFill>
              <a:cs typeface="Nazanin" pitchFamily="2" charset="-78"/>
            </a:endParaRPr>
          </a:p>
        </p:txBody>
      </p:sp>
      <p:sp>
        <p:nvSpPr>
          <p:cNvPr id="3" name="Content Placeholder 2"/>
          <p:cNvSpPr>
            <a:spLocks noGrp="1"/>
          </p:cNvSpPr>
          <p:nvPr>
            <p:ph idx="1"/>
          </p:nvPr>
        </p:nvSpPr>
        <p:spPr/>
        <p:txBody>
          <a:bodyPr anchor="ctr">
            <a:normAutofit lnSpcReduction="10000"/>
          </a:bodyPr>
          <a:lstStyle/>
          <a:p>
            <a:pPr algn="just" rtl="1">
              <a:buFont typeface="Wingdings" pitchFamily="2" charset="2"/>
              <a:buChar char="v"/>
            </a:pPr>
            <a:r>
              <a:rPr lang="fa-IR" dirty="0" smtClean="0"/>
              <a:t> </a:t>
            </a:r>
            <a:r>
              <a:rPr lang="fa-IR" dirty="0" smtClean="0">
                <a:solidFill>
                  <a:srgbClr val="C00000"/>
                </a:solidFill>
                <a:cs typeface="Nazanin" pitchFamily="2" charset="-78"/>
              </a:rPr>
              <a:t>ائودوکسوس : که هم نزد افلاطون و هم نزد آرخوتاس درس خوانده بود.مدرسه اي در سينوبکوس در آسياي صغير تأسيس کرد.</a:t>
            </a:r>
          </a:p>
          <a:p>
            <a:pPr algn="just" rtl="1">
              <a:buFont typeface="Wingdings" pitchFamily="2" charset="2"/>
              <a:buChar char="v"/>
            </a:pPr>
            <a:r>
              <a:rPr lang="fa-IR" dirty="0" smtClean="0">
                <a:solidFill>
                  <a:srgbClr val="C00000"/>
                </a:solidFill>
                <a:cs typeface="Nazanin" pitchFamily="2" charset="-78"/>
              </a:rPr>
              <a:t> منايخموس : از معاشران افلاطون و يکي از شاگردان ائودوکسوس. مقاطع مخروطي را ابداع کرد.</a:t>
            </a:r>
          </a:p>
          <a:p>
            <a:pPr algn="just" rtl="1">
              <a:buFont typeface="Wingdings" pitchFamily="2" charset="2"/>
              <a:buChar char="v"/>
            </a:pPr>
            <a:r>
              <a:rPr lang="fa-IR" dirty="0" smtClean="0">
                <a:solidFill>
                  <a:srgbClr val="C00000"/>
                </a:solidFill>
                <a:cs typeface="Nazanin" pitchFamily="2" charset="-78"/>
              </a:rPr>
              <a:t> دينوستراتوس : برادر منايخموس، هندسه</a:t>
            </a:r>
            <a:r>
              <a:rPr lang="fa-IR" dirty="0" smtClean="0"/>
              <a:t> </a:t>
            </a:r>
            <a:r>
              <a:rPr lang="fa-IR" dirty="0" smtClean="0">
                <a:solidFill>
                  <a:srgbClr val="C00000"/>
                </a:solidFill>
                <a:cs typeface="Nazanin" pitchFamily="2" charset="-78"/>
              </a:rPr>
              <a:t>داني</a:t>
            </a:r>
            <a:r>
              <a:rPr lang="fa-IR" dirty="0" smtClean="0"/>
              <a:t> </a:t>
            </a:r>
            <a:r>
              <a:rPr lang="fa-IR" dirty="0" smtClean="0">
                <a:solidFill>
                  <a:srgbClr val="C00000"/>
                </a:solidFill>
                <a:cs typeface="Nazanin" pitchFamily="2" charset="-78"/>
              </a:rPr>
              <a:t>ماهر و از شاگردان افلاطون بود.</a:t>
            </a:r>
          </a:p>
          <a:p>
            <a:pPr algn="just" rtl="1">
              <a:buFont typeface="Wingdings" pitchFamily="2" charset="2"/>
              <a:buChar char="v"/>
            </a:pPr>
            <a:r>
              <a:rPr lang="fa-IR" dirty="0" smtClean="0">
                <a:solidFill>
                  <a:srgbClr val="C00000"/>
                </a:solidFill>
                <a:cs typeface="Nazanin" pitchFamily="2" charset="-78"/>
              </a:rPr>
              <a:t> تئاتيتوس : مردي با استعدادهاي خيلي عالي که احتمالاً قسمت اعظم مطالب مقاله هاي دوم و يازدهم اقليدس را نيز به او مديونيم.او از شاگردان تئودوروس بود.</a:t>
            </a:r>
          </a:p>
          <a:p>
            <a:pPr algn="just" rtl="1">
              <a:buFont typeface="Wingdings" pitchFamily="2" charset="2"/>
              <a:buChar char="v"/>
            </a:pPr>
            <a:r>
              <a:rPr lang="fa-IR" dirty="0" smtClean="0">
                <a:solidFill>
                  <a:srgbClr val="C00000"/>
                </a:solidFill>
                <a:cs typeface="Nazanin" pitchFamily="2" charset="-78"/>
              </a:rPr>
              <a:t> ارسطو : اگرچه ادعايي در رياضيات نداشت ولي سازمان دهنده منطقي قياسي و نويسنده آثاري در باب موضوعات فيزيکي بود.</a:t>
            </a:r>
            <a:endParaRPr lang="en-US" dirty="0">
              <a:solidFill>
                <a:srgbClr val="C00000"/>
              </a:solidFill>
              <a:cs typeface="Nazanin" pitchFamily="2" charset="-78"/>
            </a:endParaRPr>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fa-IR" sz="4400" dirty="0" smtClean="0">
                <a:solidFill>
                  <a:schemeClr val="tx1"/>
                </a:solidFill>
                <a:cs typeface="Nazanin" pitchFamily="2" charset="-78"/>
              </a:rPr>
              <a:t>افلاطون وفلسفه ي رياضيات</a:t>
            </a:r>
            <a:endParaRPr lang="en-US" sz="4400" dirty="0">
              <a:solidFill>
                <a:schemeClr val="tx1"/>
              </a:solidFill>
              <a:cs typeface="Nazanin" pitchFamily="2" charset="-78"/>
            </a:endParaRPr>
          </a:p>
        </p:txBody>
      </p:sp>
      <p:sp>
        <p:nvSpPr>
          <p:cNvPr id="3" name="Content Placeholder 2"/>
          <p:cNvSpPr>
            <a:spLocks noGrp="1"/>
          </p:cNvSpPr>
          <p:nvPr>
            <p:ph idx="1"/>
          </p:nvPr>
        </p:nvSpPr>
        <p:spPr/>
        <p:txBody>
          <a:bodyPr anchor="ctr">
            <a:normAutofit/>
          </a:bodyPr>
          <a:lstStyle/>
          <a:p>
            <a:pPr algn="just" rtl="1">
              <a:buNone/>
            </a:pPr>
            <a:endParaRPr lang="fa-IR" sz="2600" dirty="0" smtClean="0">
              <a:solidFill>
                <a:srgbClr val="C00000"/>
              </a:solidFill>
            </a:endParaRPr>
          </a:p>
          <a:p>
            <a:pPr algn="just" rtl="1">
              <a:buNone/>
            </a:pPr>
            <a:r>
              <a:rPr lang="fa-IR" sz="2600" dirty="0" smtClean="0">
                <a:solidFill>
                  <a:srgbClr val="C00000"/>
                </a:solidFill>
                <a:cs typeface="Nazanin" pitchFamily="2" charset="-78"/>
              </a:rPr>
              <a:t>درمحاورات افلاطوني چيزهايي مي يابيم که گويي نخستين تلاش براي ايجاد يک فلسفه ي رياضيات است. به عنوان مثال افلاطون چنين مي گويد :</a:t>
            </a:r>
          </a:p>
          <a:p>
            <a:pPr algn="just" rtl="1">
              <a:buNone/>
            </a:pPr>
            <a:r>
              <a:rPr lang="fa-IR" sz="2600" dirty="0" smtClean="0">
                <a:solidFill>
                  <a:srgbClr val="C00000"/>
                </a:solidFill>
                <a:cs typeface="Nazanin" pitchFamily="2" charset="-78"/>
              </a:rPr>
              <a:t>چيزي به نام يک دايره وجود دارد. تعريف آن بدين صورت است که فاصله هاي همه ي کناره هاي آن تا مرکز همواره با يکديگر برابرند. ما دايرهاي داريم که ترسيم شده يا چرخانده شده است. اين دايره فاني و تلف شدني است. </a:t>
            </a:r>
          </a:p>
          <a:p>
            <a:pPr algn="just" rtl="1">
              <a:buNone/>
            </a:pPr>
            <a:endParaRPr lang="fa-IR" sz="2600" dirty="0" smtClean="0">
              <a:solidFill>
                <a:srgbClr val="C00000"/>
              </a:solidFill>
            </a:endParaRPr>
          </a:p>
          <a:p>
            <a:pPr algn="just" rtl="1"/>
            <a:endParaRPr lang="en-US" sz="2600" dirty="0">
              <a:solidFill>
                <a:srgbClr val="C00000"/>
              </a:solidFill>
            </a:endParaRPr>
          </a:p>
        </p:txBody>
      </p:sp>
      <p:pic>
        <p:nvPicPr>
          <p:cNvPr id="4" name="~PP3050.WAV">
            <a:hlinkClick r:id="" action="ppaction://media"/>
          </p:cNvPr>
          <p:cNvPicPr>
            <a:picLocks noRot="1" noChangeAspect="1"/>
          </p:cNvPicPr>
          <p:nvPr>
            <a:wavAudioFile r:embed="rId1" name="~PP3050.WAV"/>
          </p:nvPr>
        </p:nvPicPr>
        <p:blipFill>
          <a:blip r:embed="rId4"/>
          <a:stretch>
            <a:fillRect/>
          </a:stretch>
        </p:blipFill>
        <p:spPr>
          <a:xfrm>
            <a:off x="8696325" y="6410325"/>
            <a:ext cx="304800" cy="304800"/>
          </a:xfrm>
          <a:prstGeom prst="rect">
            <a:avLst/>
          </a:prstGeom>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fa-IR" sz="4400" dirty="0" smtClean="0">
                <a:solidFill>
                  <a:schemeClr val="tx1"/>
                </a:solidFill>
                <a:cs typeface="Nazanin" pitchFamily="2" charset="-78"/>
              </a:rPr>
              <a:t>افلاطون و فرضيه هاي رياضيات</a:t>
            </a:r>
            <a:endParaRPr lang="en-US" sz="4400" dirty="0">
              <a:solidFill>
                <a:schemeClr val="tx1"/>
              </a:solidFill>
              <a:cs typeface="Nazanin" pitchFamily="2" charset="-78"/>
            </a:endParaRPr>
          </a:p>
        </p:txBody>
      </p:sp>
      <p:sp>
        <p:nvSpPr>
          <p:cNvPr id="3" name="Content Placeholder 2"/>
          <p:cNvSpPr>
            <a:spLocks noGrp="1"/>
          </p:cNvSpPr>
          <p:nvPr>
            <p:ph idx="1"/>
          </p:nvPr>
        </p:nvSpPr>
        <p:spPr/>
        <p:txBody>
          <a:bodyPr anchor="ctr">
            <a:normAutofit/>
          </a:bodyPr>
          <a:lstStyle/>
          <a:p>
            <a:pPr algn="just" rtl="1">
              <a:buNone/>
            </a:pPr>
            <a:endParaRPr lang="fa-IR" sz="2600" dirty="0" smtClean="0">
              <a:solidFill>
                <a:srgbClr val="C00000"/>
              </a:solidFill>
              <a:cs typeface="Nazanin" pitchFamily="2" charset="-78"/>
            </a:endParaRPr>
          </a:p>
          <a:p>
            <a:pPr algn="just" rtl="1">
              <a:buNone/>
            </a:pPr>
            <a:r>
              <a:rPr lang="fa-IR" sz="2600" dirty="0" smtClean="0">
                <a:solidFill>
                  <a:srgbClr val="C00000"/>
                </a:solidFill>
                <a:cs typeface="Nazanin" pitchFamily="2" charset="-78"/>
              </a:rPr>
              <a:t>افلاطون چنين نظر مي دهد :</a:t>
            </a:r>
          </a:p>
          <a:p>
            <a:pPr algn="just" rtl="1">
              <a:buNone/>
            </a:pPr>
            <a:r>
              <a:rPr lang="fa-IR" sz="2600" dirty="0" smtClean="0">
                <a:solidFill>
                  <a:srgbClr val="C00000"/>
                </a:solidFill>
                <a:cs typeface="Nazanin" pitchFamily="2" charset="-78"/>
              </a:rPr>
              <a:t>رياضيدانان بعضي چيزها را در حساب و هندسه مسلم فرض مي کنند، بدون اين احساس که مي بايستي توضيحي درباره ي آنها بدهند. مثلاً زوج و فرد، شکل ها، گونه هاي مختلف زاويه ها.</a:t>
            </a:r>
          </a:p>
          <a:p>
            <a:pPr algn="just" rtl="1">
              <a:buNone/>
            </a:pPr>
            <a:r>
              <a:rPr lang="fa-IR" sz="2600" dirty="0" smtClean="0">
                <a:solidFill>
                  <a:srgbClr val="C00000"/>
                </a:solidFill>
                <a:cs typeface="Nazanin" pitchFamily="2" charset="-78"/>
              </a:rPr>
              <a:t>ساير موضوعات وابسته به اين چيزها هستند. سپس با تکيه به اين فرضيه ها ناگهان وارد باقي برهان مي شوند تا به نتيجه مطلوب برسند. </a:t>
            </a:r>
            <a:endParaRPr lang="en-US" sz="2600" dirty="0">
              <a:solidFill>
                <a:srgbClr val="C00000"/>
              </a:solidFill>
              <a:cs typeface="Nazanin" pitchFamily="2" charset="-78"/>
            </a:endParaRPr>
          </a:p>
        </p:txBody>
      </p:sp>
      <p:pic>
        <p:nvPicPr>
          <p:cNvPr id="4" name="~PP3456.WAV">
            <a:hlinkClick r:id="" action="ppaction://media"/>
          </p:cNvPr>
          <p:cNvPicPr>
            <a:picLocks noRot="1" noChangeAspect="1"/>
          </p:cNvPicPr>
          <p:nvPr>
            <a:wavAudioFile r:embed="rId1" name="~PP3456.WAV"/>
          </p:nvPr>
        </p:nvPicPr>
        <p:blipFill>
          <a:blip r:embed="rId4"/>
          <a:stretch>
            <a:fillRect/>
          </a:stretch>
        </p:blipFill>
        <p:spPr>
          <a:xfrm>
            <a:off x="8696325" y="6410325"/>
            <a:ext cx="304800" cy="304800"/>
          </a:xfrm>
          <a:prstGeom prst="rect">
            <a:avLst/>
          </a:prstGeom>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fa-IR" sz="4400" dirty="0" smtClean="0">
                <a:solidFill>
                  <a:schemeClr val="tx1"/>
                </a:solidFill>
                <a:cs typeface="Nazanin" pitchFamily="2" charset="-78"/>
              </a:rPr>
              <a:t>افلاطون و تعريف ها</a:t>
            </a:r>
            <a:endParaRPr lang="en-US" sz="4400" dirty="0">
              <a:solidFill>
                <a:schemeClr val="tx1"/>
              </a:solidFill>
              <a:cs typeface="Nazanin" pitchFamily="2" charset="-78"/>
            </a:endParaRPr>
          </a:p>
        </p:txBody>
      </p:sp>
      <p:sp>
        <p:nvSpPr>
          <p:cNvPr id="3" name="Content Placeholder 2"/>
          <p:cNvSpPr>
            <a:spLocks noGrp="1"/>
          </p:cNvSpPr>
          <p:nvPr>
            <p:ph idx="1"/>
          </p:nvPr>
        </p:nvSpPr>
        <p:spPr/>
        <p:txBody>
          <a:bodyPr anchor="ctr"/>
          <a:lstStyle/>
          <a:p>
            <a:pPr algn="just" rtl="1">
              <a:buNone/>
            </a:pPr>
            <a:endParaRPr lang="fa-IR" dirty="0" smtClean="0">
              <a:solidFill>
                <a:srgbClr val="C00000"/>
              </a:solidFill>
              <a:cs typeface="Nazanin" pitchFamily="2" charset="-78"/>
            </a:endParaRPr>
          </a:p>
          <a:p>
            <a:pPr algn="just" rtl="1">
              <a:buNone/>
            </a:pPr>
            <a:r>
              <a:rPr lang="fa-IR" dirty="0" smtClean="0">
                <a:solidFill>
                  <a:srgbClr val="C00000"/>
                </a:solidFill>
                <a:cs typeface="Nazanin" pitchFamily="2" charset="-78"/>
              </a:rPr>
              <a:t>افلاطون توجه زيادي به تعريف ها داشته است. تقسيم اعداد به زوج و فرد يکي از رايج ترين تعريف هاي اوست. وي مي گويد :</a:t>
            </a:r>
          </a:p>
          <a:p>
            <a:pPr algn="just" rtl="1">
              <a:buNone/>
            </a:pPr>
            <a:r>
              <a:rPr lang="fa-IR" dirty="0" smtClean="0">
                <a:solidFill>
                  <a:srgbClr val="C00000"/>
                </a:solidFill>
                <a:cs typeface="Nazanin" pitchFamily="2" charset="-78"/>
              </a:rPr>
              <a:t>عدد به صورت مساوي تقسيم شده است. يعني به همان اندازه که عدد زوج وجود دارد، عدد فرد هم وجود دارد.عدد زوج عددي است قابل تقسيم به دو بخش برابر با يکديگر.</a:t>
            </a:r>
            <a:endParaRPr lang="en-US" dirty="0">
              <a:solidFill>
                <a:srgbClr val="C00000"/>
              </a:solidFill>
              <a:cs typeface="Nazanin" pitchFamily="2" charset="-78"/>
            </a:endParaRPr>
          </a:p>
        </p:txBody>
      </p:sp>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2362200"/>
            <a:ext cx="7772400" cy="1143000"/>
          </a:xfrm>
        </p:spPr>
        <p:txBody>
          <a:bodyPr anchor="ctr">
            <a:noAutofit/>
          </a:bodyPr>
          <a:lstStyle/>
          <a:p>
            <a:pPr algn="ctr" rtl="1"/>
            <a:r>
              <a:rPr lang="fa-IR" sz="4800" dirty="0" smtClean="0">
                <a:solidFill>
                  <a:schemeClr val="tx1"/>
                </a:solidFill>
                <a:cs typeface="Nazanin" pitchFamily="2" charset="-78"/>
              </a:rPr>
              <a:t>خلاصه اي از رياضيات در آثار افلاطون</a:t>
            </a:r>
            <a:endParaRPr lang="en-US" sz="4800" dirty="0">
              <a:solidFill>
                <a:schemeClr val="tx1"/>
              </a:solidFill>
            </a:endParaRPr>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just" rtl="1">
              <a:buFont typeface="Wingdings" pitchFamily="2" charset="2"/>
              <a:buChar char="v"/>
            </a:pPr>
            <a:r>
              <a:rPr lang="fa-IR" sz="4400" dirty="0" smtClean="0">
                <a:solidFill>
                  <a:schemeClr val="tx1"/>
                </a:solidFill>
                <a:cs typeface="Nazanin" pitchFamily="2" charset="-78"/>
              </a:rPr>
              <a:t> قضيه اي درباره ي نسبت </a:t>
            </a:r>
            <a:endParaRPr lang="en-US" sz="4400" dirty="0">
              <a:solidFill>
                <a:schemeClr val="tx1"/>
              </a:solidFill>
              <a:cs typeface="Nazanin" pitchFamily="2" charset="-78"/>
            </a:endParaRPr>
          </a:p>
        </p:txBody>
      </p:sp>
      <p:sp>
        <p:nvSpPr>
          <p:cNvPr id="3" name="Content Placeholder 2"/>
          <p:cNvSpPr>
            <a:spLocks noGrp="1"/>
          </p:cNvSpPr>
          <p:nvPr>
            <p:ph idx="1"/>
          </p:nvPr>
        </p:nvSpPr>
        <p:spPr/>
        <p:txBody>
          <a:bodyPr anchor="ctr"/>
          <a:lstStyle/>
          <a:p>
            <a:pPr marL="514350" indent="-514350" algn="just" rtl="1">
              <a:buNone/>
            </a:pPr>
            <a:r>
              <a:rPr lang="fa-IR" dirty="0" smtClean="0">
                <a:solidFill>
                  <a:srgbClr val="C00000"/>
                </a:solidFill>
                <a:cs typeface="Nazanin" pitchFamily="2" charset="-78"/>
              </a:rPr>
              <a:t>اگر </a:t>
            </a:r>
            <a:r>
              <a:rPr lang="en-US" dirty="0" smtClean="0">
                <a:solidFill>
                  <a:srgbClr val="C00000"/>
                </a:solidFill>
                <a:cs typeface="Nazanin" pitchFamily="2" charset="-78"/>
              </a:rPr>
              <a:t>a&lt;b</a:t>
            </a:r>
            <a:r>
              <a:rPr lang="fa-IR" dirty="0" smtClean="0">
                <a:solidFill>
                  <a:srgbClr val="C00000"/>
                </a:solidFill>
                <a:cs typeface="Nazanin" pitchFamily="2" charset="-78"/>
              </a:rPr>
              <a:t> آنگاه :</a:t>
            </a:r>
          </a:p>
          <a:p>
            <a:pPr marL="514350" indent="-514350" algn="just" rtl="1">
              <a:buNone/>
            </a:pPr>
            <a:endParaRPr lang="en-US"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191000" y="3429000"/>
            <a:ext cx="1371600" cy="781050"/>
          </a:xfrm>
          <a:prstGeom prst="rect">
            <a:avLst/>
          </a:prstGeom>
          <a:noFill/>
        </p:spPr>
      </p:pic>
      <p:sp>
        <p:nvSpPr>
          <p:cNvPr id="1027" name="Rectangle 3"/>
          <p:cNvSpPr>
            <a:spLocks noChangeArrowheads="1"/>
          </p:cNvSpPr>
          <p:nvPr/>
        </p:nvSpPr>
        <p:spPr bwMode="auto">
          <a:xfrm>
            <a:off x="0" y="1238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1144</TotalTime>
  <Words>2147</Words>
  <Application>Microsoft Office PowerPoint</Application>
  <PresentationFormat>On-screen Show (4:3)</PresentationFormat>
  <Paragraphs>133</Paragraphs>
  <Slides>30</Slides>
  <Notes>1</Notes>
  <HiddenSlides>0</HiddenSlides>
  <MMClips>4</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3" baseType="lpstr">
      <vt:lpstr>Flow</vt:lpstr>
      <vt:lpstr>Equation</vt:lpstr>
      <vt:lpstr>Document</vt:lpstr>
      <vt:lpstr>تاريخ علم رياضيات</vt:lpstr>
      <vt:lpstr>  تأثيرافلاطون در گسترش و رشد رياضيات</vt:lpstr>
      <vt:lpstr>زندگي نامه افلاطون</vt:lpstr>
      <vt:lpstr>ادامه دهندگان مسير افلاطون</vt:lpstr>
      <vt:lpstr>افلاطون وفلسفه ي رياضيات</vt:lpstr>
      <vt:lpstr>افلاطون و فرضيه هاي رياضيات</vt:lpstr>
      <vt:lpstr>افلاطون و تعريف ها</vt:lpstr>
      <vt:lpstr>خلاصه اي از رياضيات در آثار افلاطون</vt:lpstr>
      <vt:lpstr> قضيه اي درباره ي نسبت </vt:lpstr>
      <vt:lpstr> پنج جسم منتظم</vt:lpstr>
      <vt:lpstr>Slide 11</vt:lpstr>
      <vt:lpstr>Slide 12</vt:lpstr>
      <vt:lpstr>Slide 13</vt:lpstr>
      <vt:lpstr> واسطه هاي هندسي</vt:lpstr>
      <vt:lpstr> جواب هاي صحيح معادله </vt:lpstr>
      <vt:lpstr> اندازه ناپذيرها</vt:lpstr>
      <vt:lpstr>کارهاي مهم معاصران افلاطون</vt:lpstr>
      <vt:lpstr>فرضيه افلاک متحدالمرکز</vt:lpstr>
      <vt:lpstr>Slide 19</vt:lpstr>
      <vt:lpstr>روش افناء </vt:lpstr>
      <vt:lpstr>پارادوکس هاي زنون</vt:lpstr>
      <vt:lpstr>Slide 22</vt:lpstr>
      <vt:lpstr>بيان روش افناء </vt:lpstr>
      <vt:lpstr>تئوري رياضي موسيقي</vt:lpstr>
      <vt:lpstr>Slide 25</vt:lpstr>
      <vt:lpstr>Slide 26</vt:lpstr>
      <vt:lpstr>Slide 27</vt:lpstr>
      <vt:lpstr>Slide 28</vt:lpstr>
      <vt:lpstr>Slide 29</vt:lpstr>
      <vt:lpstr>Slide 30</vt:lpstr>
    </vt:vector>
  </TitlesOfParts>
  <Company>Proshat-NP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LORD</dc:creator>
  <cp:lastModifiedBy>b8314593</cp:lastModifiedBy>
  <cp:revision>115</cp:revision>
  <dcterms:created xsi:type="dcterms:W3CDTF">2009-04-16T07:39:12Z</dcterms:created>
  <dcterms:modified xsi:type="dcterms:W3CDTF">2009-04-27T11:04:04Z</dcterms:modified>
</cp:coreProperties>
</file>