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 id="2147483780" r:id="rId2"/>
  </p:sldMasterIdLst>
  <p:notesMasterIdLst>
    <p:notesMasterId r:id="rId39"/>
  </p:notesMasterIdLst>
  <p:sldIdLst>
    <p:sldId id="290" r:id="rId3"/>
    <p:sldId id="257" r:id="rId4"/>
    <p:sldId id="258" r:id="rId5"/>
    <p:sldId id="259" r:id="rId6"/>
    <p:sldId id="294"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95" r:id="rId26"/>
    <p:sldId id="296" r:id="rId27"/>
    <p:sldId id="280" r:id="rId28"/>
    <p:sldId id="281" r:id="rId29"/>
    <p:sldId id="282" r:id="rId30"/>
    <p:sldId id="283" r:id="rId31"/>
    <p:sldId id="284" r:id="rId32"/>
    <p:sldId id="285" r:id="rId33"/>
    <p:sldId id="286" r:id="rId34"/>
    <p:sldId id="287" r:id="rId35"/>
    <p:sldId id="289" r:id="rId36"/>
    <p:sldId id="292" r:id="rId37"/>
    <p:sldId id="288"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zim"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5B7E5"/>
    <a:srgbClr val="FFCC99"/>
    <a:srgbClr val="FF00FF"/>
    <a:srgbClr val="FF0066"/>
    <a:srgbClr val="46A424"/>
    <a:srgbClr val="D46DE5"/>
    <a:srgbClr val="881467"/>
    <a:srgbClr val="63864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682" autoAdjust="0"/>
    <p:restoredTop sz="92006" autoAdjust="0"/>
  </p:normalViewPr>
  <p:slideViewPr>
    <p:cSldViewPr>
      <p:cViewPr>
        <p:scale>
          <a:sx n="80" d="100"/>
          <a:sy n="80" d="100"/>
        </p:scale>
        <p:origin x="-19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02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BB2BC9A-0C0C-40FB-9D4B-134D1EBACE0D}" type="datetimeFigureOut">
              <a:rPr lang="fa-IR" smtClean="0"/>
              <a:pPr/>
              <a:t>1421/12/01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C5A55FB-D5EF-4A21-9DC1-A0245899C67E}"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8C5A55FB-D5EF-4A21-9DC1-A0245899C67E}" type="slidenum">
              <a:rPr lang="fa-IR" smtClean="0"/>
              <a:pPr/>
              <a:t>7</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8C5A55FB-D5EF-4A21-9DC1-A0245899C67E}" type="slidenum">
              <a:rPr lang="fa-IR" smtClean="0"/>
              <a:pPr/>
              <a:t>22</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8C5A55FB-D5EF-4A21-9DC1-A0245899C67E}" type="slidenum">
              <a:rPr lang="fa-IR" smtClean="0"/>
              <a:pPr/>
              <a:t>31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7F420CF3-0349-454C-9DC8-CE5944DE8C42}"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F420CF3-0349-454C-9DC8-CE5944DE8C4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F420CF3-0349-454C-9DC8-CE5944DE8C4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7F420CF3-0349-454C-9DC8-CE5944DE8C4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A7617-D7E6-43E2-B0C1-7A4151EC9346}" type="datetimeFigureOut">
              <a:rPr lang="fa-IR" smtClean="0"/>
              <a:pPr/>
              <a:t>1421/12/01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F420CF3-0349-454C-9DC8-CE5944DE8C42}"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1EA7617-D7E6-43E2-B0C1-7A4151EC9346}" type="datetimeFigureOut">
              <a:rPr lang="fa-IR" smtClean="0"/>
              <a:pPr/>
              <a:t>1421/12/01</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F420CF3-0349-454C-9DC8-CE5944DE8C42}"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EA7617-D7E6-43E2-B0C1-7A4151EC9346}" type="datetimeFigureOut">
              <a:rPr lang="fa-IR" smtClean="0"/>
              <a:pPr/>
              <a:t>1421/12/01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420CF3-0349-454C-9DC8-CE5944DE8C4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17.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17.xml"/><Relationship Id="rId4" Type="http://schemas.openxmlformats.org/officeDocument/2006/relationships/image" Target="../media/image10.gif"/></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6.jpeg"/><Relationship Id="rId1" Type="http://schemas.openxmlformats.org/officeDocument/2006/relationships/slideLayout" Target="../slideLayouts/slideLayout17.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6.jpeg"/><Relationship Id="rId1" Type="http://schemas.openxmlformats.org/officeDocument/2006/relationships/slideLayout" Target="../slideLayouts/slideLayout17.xml"/><Relationship Id="rId4" Type="http://schemas.openxmlformats.org/officeDocument/2006/relationships/image" Target="../media/image17.jpeg"/></Relationships>
</file>

<file path=ppt/slides/_rels/slide2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19.jpeg"/></Relationships>
</file>

<file path=ppt/slides/_rels/slide23.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6.jpeg"/><Relationship Id="rId1" Type="http://schemas.openxmlformats.org/officeDocument/2006/relationships/slideLayout" Target="../slideLayouts/slideLayout17.xml"/><Relationship Id="rId5" Type="http://schemas.openxmlformats.org/officeDocument/2006/relationships/image" Target="../media/image22.gif"/><Relationship Id="rId4" Type="http://schemas.openxmlformats.org/officeDocument/2006/relationships/image" Target="../media/image21.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6.jpeg"/><Relationship Id="rId1" Type="http://schemas.openxmlformats.org/officeDocument/2006/relationships/slideLayout" Target="../slideLayouts/slideLayout17.xml"/><Relationship Id="rId6" Type="http://schemas.openxmlformats.org/officeDocument/2006/relationships/image" Target="../media/image27.gif"/><Relationship Id="rId5" Type="http://schemas.openxmlformats.org/officeDocument/2006/relationships/image" Target="../media/image26.gif"/><Relationship Id="rId4" Type="http://schemas.openxmlformats.org/officeDocument/2006/relationships/image" Target="../media/image25.gif"/></Relationships>
</file>

<file path=ppt/slides/_rels/slide27.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7.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7.xml"/><Relationship Id="rId1" Type="http://schemas.openxmlformats.org/officeDocument/2006/relationships/themeOverride" Target="../theme/themeOverride4.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7.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8" name="Picture 4" descr="mathematical1[1]"/>
          <p:cNvPicPr>
            <a:picLocks noChangeAspect="1" noChangeArrowheads="1"/>
          </p:cNvPicPr>
          <p:nvPr/>
        </p:nvPicPr>
        <p:blipFill>
          <a:blip r:embed="rId2"/>
          <a:srcRect/>
          <a:stretch>
            <a:fillRect/>
          </a:stretch>
        </p:blipFill>
        <p:spPr bwMode="auto">
          <a:xfrm>
            <a:off x="1295400" y="766763"/>
            <a:ext cx="6019800" cy="4891087"/>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62468"/>
                                        </p:tgtEl>
                                        <p:attrNameLst>
                                          <p:attrName>style.visibility</p:attrName>
                                        </p:attrNameLst>
                                      </p:cBhvr>
                                      <p:to>
                                        <p:strVal val="visible"/>
                                      </p:to>
                                    </p:set>
                                    <p:animEffect transition="in" filter="wheel(4)">
                                      <p:cBhvr>
                                        <p:cTn id="7" dur="3000"/>
                                        <p:tgtEl>
                                          <p:spTgt spid="62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4088"/>
            <a:ext cx="8572560" cy="5868184"/>
          </a:xfrm>
          <a:blipFill>
            <a:blip r:embed="rId2"/>
            <a:tile tx="0" ty="0" sx="100000" sy="100000" flip="none" algn="tl"/>
          </a:blipFill>
        </p:spPr>
        <p:txBody>
          <a:bodyPr anchor="t">
            <a:normAutofit fontScale="90000"/>
          </a:bodyPr>
          <a:lstStyle/>
          <a:p>
            <a:pPr algn="r" rtl="1"/>
            <a:r>
              <a:rPr lang="fa-IR" sz="2400" dirty="0" smtClean="0">
                <a:solidFill>
                  <a:schemeClr val="tx1"/>
                </a:solidFill>
              </a:rPr>
              <a:t> </a:t>
            </a:r>
            <a:r>
              <a:rPr lang="fa-IR" sz="2400" dirty="0" smtClean="0">
                <a:solidFill>
                  <a:schemeClr val="accent2">
                    <a:lumMod val="75000"/>
                  </a:schemeClr>
                </a:solidFill>
                <a:cs typeface="0 Zar Bold" pitchFamily="2" charset="-78"/>
              </a:rPr>
              <a:t>زمینه های تاریخی عدد </a:t>
            </a:r>
            <a:r>
              <a:rPr lang="el-GR" sz="2400" dirty="0" smtClean="0">
                <a:solidFill>
                  <a:schemeClr val="accent2">
                    <a:lumMod val="75000"/>
                  </a:schemeClr>
                </a:solidFill>
                <a:cs typeface="0 Zar Bold" pitchFamily="2" charset="-78"/>
              </a:rPr>
              <a:t>π</a:t>
            </a:r>
            <a:r>
              <a:rPr lang="fa-IR" sz="2400" dirty="0" smtClean="0">
                <a:solidFill>
                  <a:schemeClr val="accent2">
                    <a:lumMod val="75000"/>
                  </a:schemeClr>
                </a:solidFill>
                <a:cs typeface="0 Zar Bold" pitchFamily="2" charset="-78"/>
              </a:rPr>
              <a:t>:</a:t>
            </a:r>
            <a:r>
              <a:rPr lang="fa-IR" sz="2400" dirty="0" smtClean="0">
                <a:solidFill>
                  <a:schemeClr val="tx1"/>
                </a:solidFill>
                <a:cs typeface="0 Zar Bold" pitchFamily="2" charset="-78"/>
              </a:rPr>
              <a:t/>
            </a:r>
            <a:br>
              <a:rPr lang="fa-IR" sz="2400" dirty="0" smtClean="0">
                <a:solidFill>
                  <a:schemeClr val="tx1"/>
                </a:solidFill>
                <a:cs typeface="0 Zar Bold" pitchFamily="2" charset="-78"/>
              </a:rPr>
            </a:br>
            <a:r>
              <a:rPr lang="fa-IR" sz="2400" dirty="0" smtClean="0">
                <a:solidFill>
                  <a:schemeClr val="tx1"/>
                </a:solidFill>
                <a:cs typeface="0 Zar Bold" pitchFamily="2" charset="-78"/>
              </a:rPr>
              <a:t>      </a:t>
            </a:r>
            <a:r>
              <a:rPr lang="fa-IR" sz="2400" dirty="0" smtClean="0"/>
              <a:t>قديمی‌ترين سند و مأخذ درباره عدد </a:t>
            </a:r>
            <a:r>
              <a:rPr lang="el-GR" sz="2400" dirty="0" smtClean="0"/>
              <a:t>π</a:t>
            </a:r>
            <a:r>
              <a:rPr lang="fa-IR" sz="2400" dirty="0" smtClean="0"/>
              <a:t> در تورات است. به نوشته تورات توجه كنيد:</a:t>
            </a:r>
            <a:br>
              <a:rPr lang="fa-IR" sz="2400" dirty="0" smtClean="0"/>
            </a:br>
            <a:r>
              <a:rPr lang="fa-IR" sz="2400" dirty="0" smtClean="0"/>
              <a:t>    «... و درياچه ريخته شده را ساخت كه از لب تا لبش ده ذراع بود وازهرطرف</a:t>
            </a:r>
            <a:br>
              <a:rPr lang="fa-IR" sz="2400" dirty="0" smtClean="0"/>
            </a:br>
            <a:r>
              <a:rPr lang="fa-IR" sz="2400" dirty="0" smtClean="0"/>
              <a:t>      مدور بود و بلندی‌اش پنج ذراع و ريسمانی سی ذراعی گرداگرد آن را احاطه</a:t>
            </a:r>
            <a:br>
              <a:rPr lang="fa-IR" sz="2400" dirty="0" smtClean="0"/>
            </a:br>
            <a:r>
              <a:rPr lang="fa-IR" sz="2400" dirty="0" smtClean="0"/>
              <a:t>     داشت.»</a:t>
            </a:r>
            <a:br>
              <a:rPr lang="fa-IR" sz="2400" dirty="0" smtClean="0"/>
            </a:br>
            <a:r>
              <a:rPr lang="fa-IR" sz="2400" dirty="0" smtClean="0"/>
              <a:t>     به كمك اين متن نتيجه می‌گيريم كه نسبت محيط دايره به قطر آن برابر 3 منظور</a:t>
            </a:r>
            <a:br>
              <a:rPr lang="fa-IR" sz="2400" dirty="0" smtClean="0"/>
            </a:br>
            <a:r>
              <a:rPr lang="fa-IR" sz="2400" dirty="0" smtClean="0"/>
              <a:t>  شده است. از ديگر اسناد تاريخی در موردعدد</a:t>
            </a:r>
            <a:r>
              <a:rPr lang="el-GR" sz="2400" dirty="0" smtClean="0"/>
              <a:t>π</a:t>
            </a:r>
            <a:r>
              <a:rPr lang="fa-IR" sz="2400" dirty="0" smtClean="0"/>
              <a:t> پاپيروسی است كه اكنون در مسكو </a:t>
            </a:r>
            <a:br>
              <a:rPr lang="fa-IR" sz="2400" dirty="0" smtClean="0"/>
            </a:br>
            <a:r>
              <a:rPr lang="fa-IR" sz="2400" dirty="0" smtClean="0"/>
              <a:t>  نگهداری می‌شود.</a:t>
            </a:r>
            <a:r>
              <a:rPr lang="fa-IR" sz="2000" dirty="0" smtClean="0"/>
              <a:t> </a:t>
            </a:r>
            <a:r>
              <a:rPr lang="fa-IR" sz="2400" dirty="0" smtClean="0"/>
              <a:t>در اين سند محاسبه محيط دايره به وسيله مصريان ارائه شده است</a:t>
            </a:r>
            <a:r>
              <a:rPr lang="fa-IR" sz="2000" dirty="0" smtClean="0"/>
              <a:t>. </a:t>
            </a:r>
            <a:r>
              <a:rPr lang="fa-IR" sz="2400" dirty="0" smtClean="0"/>
              <a:t/>
            </a:r>
            <a:br>
              <a:rPr lang="fa-IR" sz="2400" dirty="0" smtClean="0"/>
            </a:br>
            <a:r>
              <a:rPr lang="fa-IR" sz="2400" dirty="0" smtClean="0"/>
              <a:t>    به موجب اين سند نيز مقدار </a:t>
            </a:r>
            <a:r>
              <a:rPr lang="en-US" sz="2400" dirty="0" smtClean="0"/>
              <a:t> </a:t>
            </a:r>
            <a:r>
              <a:rPr lang="el-GR" sz="2400" dirty="0" smtClean="0"/>
              <a:t>π</a:t>
            </a:r>
            <a:r>
              <a:rPr lang="fa-IR" sz="2400" dirty="0" smtClean="0"/>
              <a:t>برابر3است. </a:t>
            </a:r>
            <a:br>
              <a:rPr lang="fa-IR" sz="2400" dirty="0" smtClean="0"/>
            </a:br>
            <a:r>
              <a:rPr lang="fa-IR" sz="2400" dirty="0" smtClean="0"/>
              <a:t>    درمحاسبات بابليان نيز مقدار </a:t>
            </a:r>
            <a:r>
              <a:rPr lang="en-US" sz="2400" dirty="0" smtClean="0"/>
              <a:t>π</a:t>
            </a:r>
            <a:r>
              <a:rPr lang="fa-IR" sz="2400" dirty="0" smtClean="0"/>
              <a:t> برابر 3 به چشم می‌خورد. بر روی پاپيروس ديگری </a:t>
            </a:r>
            <a:br>
              <a:rPr lang="fa-IR" sz="2400" dirty="0" smtClean="0"/>
            </a:br>
            <a:r>
              <a:rPr lang="fa-IR" sz="2400" dirty="0" smtClean="0"/>
              <a:t>  كه متعلق به 1700 سال قبل از ميلاد مسيح است، مصريان مساحت دايره را اين چنين </a:t>
            </a:r>
            <a:br>
              <a:rPr lang="fa-IR" sz="2400" dirty="0" smtClean="0"/>
            </a:br>
            <a:r>
              <a:rPr lang="fa-IR" sz="2400" dirty="0" smtClean="0"/>
              <a:t>  محاسبه كرده‌اند:</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t>
            </a:r>
            <a:br>
              <a:rPr lang="fa-IR" sz="2400" dirty="0" smtClean="0"/>
            </a:br>
            <a:r>
              <a:rPr lang="fa-IR" sz="2400" dirty="0" smtClean="0"/>
              <a:t>  </a:t>
            </a:r>
            <a:r>
              <a:rPr lang="fa-IR" sz="2000" dirty="0" smtClean="0"/>
              <a:t>اگر قرار دهيم </a:t>
            </a:r>
            <a:r>
              <a:rPr lang="en-US" sz="2000" dirty="0" smtClean="0"/>
              <a:t>d=2R</a:t>
            </a:r>
            <a:r>
              <a:rPr lang="fa-IR" sz="2000" dirty="0" smtClean="0"/>
              <a:t> خواهيم داشت :  </a:t>
            </a:r>
            <a:r>
              <a:rPr lang="fa-IR" sz="2400" dirty="0" smtClean="0"/>
              <a:t/>
            </a:r>
            <a:br>
              <a:rPr lang="fa-IR" sz="2400" dirty="0" smtClean="0"/>
            </a:br>
            <a:r>
              <a:rPr lang="fa-IR" sz="2400" dirty="0" smtClean="0">
                <a:solidFill>
                  <a:schemeClr val="tx1"/>
                </a:solidFill>
                <a:cs typeface="0 Zar Bold" pitchFamily="2" charset="-78"/>
              </a:rPr>
              <a:t/>
            </a:r>
            <a:br>
              <a:rPr lang="fa-IR" sz="2400" dirty="0" smtClean="0">
                <a:solidFill>
                  <a:schemeClr val="tx1"/>
                </a:solidFill>
                <a:cs typeface="0 Zar Bold" pitchFamily="2" charset="-78"/>
              </a:rPr>
            </a:br>
            <a:r>
              <a:rPr lang="fa-IR" sz="2400" dirty="0" smtClean="0">
                <a:solidFill>
                  <a:schemeClr val="tx1"/>
                </a:solidFill>
              </a:rPr>
              <a:t/>
            </a:r>
            <a:br>
              <a:rPr lang="fa-IR" sz="2400" dirty="0" smtClean="0">
                <a:solidFill>
                  <a:schemeClr val="tx1"/>
                </a:solidFill>
              </a:rPr>
            </a:br>
            <a:endParaRPr lang="fa-IR" sz="2400" dirty="0">
              <a:solidFill>
                <a:schemeClr val="tx1"/>
              </a:solidFill>
            </a:endParaRPr>
          </a:p>
        </p:txBody>
      </p:sp>
      <p:pic>
        <p:nvPicPr>
          <p:cNvPr id="6" name="Picture 5" descr="f4.gif">
            <a:hlinkClick r:id="" action="ppaction://hlinkshowjump?jump=nextslide" highlightClick="1"/>
          </p:cNvPr>
          <p:cNvPicPr>
            <a:picLocks noChangeAspect="1"/>
          </p:cNvPicPr>
          <p:nvPr/>
        </p:nvPicPr>
        <p:blipFill>
          <a:blip r:embed="rId3">
            <a:duotone>
              <a:prstClr val="black"/>
              <a:schemeClr val="accent3">
                <a:tint val="45000"/>
                <a:satMod val="400000"/>
              </a:schemeClr>
            </a:duotone>
          </a:blip>
          <a:stretch>
            <a:fillRect/>
          </a:stretch>
        </p:blipFill>
        <p:spPr>
          <a:xfrm>
            <a:off x="928662" y="5857892"/>
            <a:ext cx="5000660" cy="6429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f3.gif"/>
          <p:cNvPicPr>
            <a:picLocks noChangeAspect="1"/>
          </p:cNvPicPr>
          <p:nvPr/>
        </p:nvPicPr>
        <p:blipFill>
          <a:blip r:embed="rId4">
            <a:duotone>
              <a:prstClr val="black"/>
              <a:schemeClr val="accent2">
                <a:tint val="45000"/>
                <a:satMod val="400000"/>
              </a:schemeClr>
            </a:duotone>
          </a:blip>
          <a:stretch>
            <a:fillRect/>
          </a:stretch>
        </p:blipFill>
        <p:spPr>
          <a:xfrm>
            <a:off x="2357422" y="4572008"/>
            <a:ext cx="4654461" cy="857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572560" cy="4857784"/>
          </a:xfrm>
          <a:blipFill>
            <a:blip r:embed="rId2"/>
            <a:tile tx="0" ty="0" sx="100000" sy="100000" flip="none" algn="tl"/>
          </a:blipFill>
        </p:spPr>
        <p:txBody>
          <a:bodyPr anchor="t">
            <a:prstTxWarp prst="textDeflateBottom">
              <a:avLst/>
            </a:prstTxWarp>
            <a:normAutofit fontScale="90000"/>
          </a:bodyPr>
          <a:lstStyle/>
          <a:p>
            <a:pPr algn="r" rtl="1"/>
            <a:r>
              <a:rPr lang="fa-IR" sz="2400" dirty="0" smtClean="0"/>
              <a:t>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effectLst>
                  <a:glow rad="101600">
                    <a:schemeClr val="accent3">
                      <a:satMod val="175000"/>
                      <a:alpha val="40000"/>
                    </a:schemeClr>
                  </a:glow>
                </a:effectLst>
              </a:rPr>
              <a:t>          </a:t>
            </a:r>
            <a:r>
              <a:rPr lang="fa-IR" dirty="0" smtClean="0">
                <a:effectLst>
                  <a:glow rad="101600">
                    <a:schemeClr val="accent3">
                      <a:satMod val="175000"/>
                      <a:alpha val="40000"/>
                    </a:schemeClr>
                  </a:glow>
                </a:effectLst>
              </a:rPr>
              <a:t>بديهی است كه اين مقادير برای </a:t>
            </a:r>
            <a:r>
              <a:rPr lang="en-US" dirty="0" smtClean="0">
                <a:effectLst>
                  <a:glow rad="101600">
                    <a:schemeClr val="accent3">
                      <a:satMod val="175000"/>
                      <a:alpha val="40000"/>
                    </a:schemeClr>
                  </a:glow>
                </a:effectLst>
              </a:rPr>
              <a:t>π</a:t>
            </a:r>
            <a:r>
              <a:rPr lang="fa-IR" dirty="0" smtClean="0">
                <a:effectLst>
                  <a:glow rad="101600">
                    <a:schemeClr val="accent3">
                      <a:satMod val="175000"/>
                      <a:alpha val="40000"/>
                    </a:schemeClr>
                  </a:glow>
                </a:effectLst>
              </a:rPr>
              <a:t> براثر</a:t>
            </a:r>
            <a:br>
              <a:rPr lang="fa-IR" dirty="0" smtClean="0">
                <a:effectLst>
                  <a:glow rad="101600">
                    <a:schemeClr val="accent3">
                      <a:satMod val="175000"/>
                      <a:alpha val="40000"/>
                    </a:schemeClr>
                  </a:glow>
                </a:effectLst>
              </a:rPr>
            </a:br>
            <a:r>
              <a:rPr lang="fa-IR" dirty="0" smtClean="0">
                <a:effectLst>
                  <a:glow rad="101600">
                    <a:schemeClr val="accent3">
                      <a:satMod val="175000"/>
                      <a:alpha val="40000"/>
                    </a:schemeClr>
                  </a:glow>
                </a:effectLst>
              </a:rPr>
              <a:t>   كوشش‌های تجربی تاريخی است و مبنای</a:t>
            </a:r>
            <a:br>
              <a:rPr lang="fa-IR" dirty="0" smtClean="0">
                <a:effectLst>
                  <a:glow rad="101600">
                    <a:schemeClr val="accent3">
                      <a:satMod val="175000"/>
                      <a:alpha val="40000"/>
                    </a:schemeClr>
                  </a:glow>
                </a:effectLst>
              </a:rPr>
            </a:br>
            <a:r>
              <a:rPr lang="fa-IR" dirty="0" smtClean="0">
                <a:effectLst>
                  <a:glow rad="101600">
                    <a:schemeClr val="accent3">
                      <a:satMod val="175000"/>
                      <a:alpha val="40000"/>
                    </a:schemeClr>
                  </a:glow>
                </a:effectLst>
              </a:rPr>
              <a:t>   دقيق علمی ندارد</a:t>
            </a:r>
            <a:r>
              <a:rPr lang="fa-IR" dirty="0" smtClean="0"/>
              <a:t>. </a:t>
            </a:r>
            <a:endParaRPr lang="fa-IR" dirty="0"/>
          </a:p>
        </p:txBody>
      </p:sp>
    </p:spTree>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401080" cy="5725308"/>
          </a:xfrm>
          <a:blipFill>
            <a:blip r:embed="rId2"/>
            <a:tile tx="0" ty="0" sx="100000" sy="100000" flip="none" algn="tl"/>
          </a:blipFill>
        </p:spPr>
        <p:txBody>
          <a:bodyPr anchor="t">
            <a:normAutofit fontScale="90000"/>
          </a:bodyPr>
          <a:lstStyle/>
          <a:p>
            <a:pPr algn="r" rtl="1"/>
            <a:r>
              <a:rPr lang="fa-IR" sz="3200" dirty="0" smtClean="0">
                <a:cs typeface="0 Sina Bold" pitchFamily="2" charset="-78"/>
              </a:rPr>
              <a:t>  </a:t>
            </a:r>
            <a:r>
              <a:rPr lang="fa-IR" sz="3200" dirty="0" smtClean="0">
                <a:ln>
                  <a:solidFill>
                    <a:srgbClr val="00B050"/>
                  </a:solidFill>
                </a:ln>
                <a:solidFill>
                  <a:schemeClr val="tx2">
                    <a:lumMod val="75000"/>
                  </a:schemeClr>
                </a:solidFill>
                <a:effectLst>
                  <a:glow rad="228600">
                    <a:schemeClr val="accent2">
                      <a:satMod val="175000"/>
                      <a:alpha val="40000"/>
                    </a:schemeClr>
                  </a:glow>
                  <a:outerShdw blurRad="60007" dist="310007" dir="7680000" sy="30000" kx="1300200" algn="ctr" rotWithShape="0">
                    <a:prstClr val="black">
                      <a:alpha val="32000"/>
                    </a:prstClr>
                  </a:outerShdw>
                </a:effectLst>
                <a:cs typeface="0 Sina Bold" pitchFamily="2" charset="-78"/>
              </a:rPr>
              <a:t>ریشه یابی تاریخی عدد </a:t>
            </a:r>
            <a:r>
              <a:rPr lang="el-GR" sz="3200" dirty="0" smtClean="0">
                <a:ln>
                  <a:solidFill>
                    <a:srgbClr val="00B050"/>
                  </a:solidFill>
                </a:ln>
                <a:solidFill>
                  <a:schemeClr val="tx2">
                    <a:lumMod val="75000"/>
                  </a:schemeClr>
                </a:solidFill>
                <a:effectLst>
                  <a:glow rad="228600">
                    <a:schemeClr val="accent2">
                      <a:satMod val="175000"/>
                      <a:alpha val="40000"/>
                    </a:schemeClr>
                  </a:glow>
                  <a:outerShdw blurRad="60007" dist="310007" dir="7680000" sy="30000" kx="1300200" algn="ctr" rotWithShape="0">
                    <a:prstClr val="black">
                      <a:alpha val="32000"/>
                    </a:prstClr>
                  </a:outerShdw>
                </a:effectLst>
                <a:cs typeface="0 Sina Bold" pitchFamily="2" charset="-78"/>
              </a:rPr>
              <a:t>π</a:t>
            </a:r>
            <a:r>
              <a:rPr lang="fa-IR" sz="3200" dirty="0" smtClean="0">
                <a:ln>
                  <a:solidFill>
                    <a:srgbClr val="00B050"/>
                  </a:solidFill>
                </a:ln>
                <a:solidFill>
                  <a:schemeClr val="tx2">
                    <a:lumMod val="75000"/>
                  </a:schemeClr>
                </a:solidFill>
                <a:effectLst>
                  <a:glow rad="228600">
                    <a:schemeClr val="accent2">
                      <a:satMod val="175000"/>
                      <a:alpha val="40000"/>
                    </a:schemeClr>
                  </a:glow>
                  <a:outerShdw blurRad="60007" dist="310007" dir="7680000" sy="30000" kx="1300200" algn="ctr" rotWithShape="0">
                    <a:prstClr val="black">
                      <a:alpha val="32000"/>
                    </a:prstClr>
                  </a:outerShdw>
                </a:effectLst>
                <a:cs typeface="0 Sina Bold" pitchFamily="2" charset="-78"/>
              </a:rPr>
              <a:t> در یونان</a:t>
            </a:r>
            <a:r>
              <a:rPr lang="fa-IR" sz="3200" dirty="0" smtClean="0">
                <a:ln>
                  <a:solidFill>
                    <a:srgbClr val="00B050"/>
                  </a:solidFill>
                </a:ln>
                <a:solidFill>
                  <a:srgbClr val="D46DE5"/>
                </a:solidFill>
                <a:effectLst>
                  <a:glow rad="228600">
                    <a:schemeClr val="accent2">
                      <a:satMod val="175000"/>
                      <a:alpha val="40000"/>
                    </a:schemeClr>
                  </a:glow>
                  <a:outerShdw blurRad="60007" dist="310007" dir="7680000" sy="30000" kx="1300200" algn="ctr" rotWithShape="0">
                    <a:prstClr val="black">
                      <a:alpha val="32000"/>
                    </a:prstClr>
                  </a:outerShdw>
                </a:effectLst>
                <a:cs typeface="0 Sina Bold" pitchFamily="2" charset="-78"/>
              </a:rPr>
              <a:t/>
            </a:r>
            <a:br>
              <a:rPr lang="fa-IR" sz="3200" dirty="0" smtClean="0">
                <a:ln>
                  <a:solidFill>
                    <a:srgbClr val="00B050"/>
                  </a:solidFill>
                </a:ln>
                <a:solidFill>
                  <a:srgbClr val="D46DE5"/>
                </a:solidFill>
                <a:effectLst>
                  <a:glow rad="228600">
                    <a:schemeClr val="accent2">
                      <a:satMod val="175000"/>
                      <a:alpha val="40000"/>
                    </a:schemeClr>
                  </a:glow>
                  <a:outerShdw blurRad="60007" dist="310007" dir="7680000" sy="30000" kx="1300200" algn="ctr" rotWithShape="0">
                    <a:prstClr val="black">
                      <a:alpha val="32000"/>
                    </a:prstClr>
                  </a:outerShdw>
                </a:effectLst>
                <a:cs typeface="0 Sina Bold" pitchFamily="2" charset="-78"/>
              </a:rPr>
            </a:br>
            <a:r>
              <a:rPr lang="fa-IR" sz="3200" dirty="0" smtClean="0">
                <a:solidFill>
                  <a:srgbClr val="002060"/>
                </a:solidFill>
                <a:cs typeface="0 Sina Bold" pitchFamily="2" charset="-78"/>
              </a:rPr>
              <a:t/>
            </a:r>
            <a:br>
              <a:rPr lang="fa-IR" sz="3200" dirty="0" smtClean="0">
                <a:solidFill>
                  <a:srgbClr val="002060"/>
                </a:solidFill>
                <a:cs typeface="0 Sina Bold" pitchFamily="2" charset="-78"/>
              </a:rPr>
            </a:br>
            <a:r>
              <a:rPr lang="fa-IR" sz="3200" dirty="0" smtClean="0">
                <a:solidFill>
                  <a:srgbClr val="002060"/>
                </a:solidFill>
                <a:cs typeface="0 Sina Bold" pitchFamily="2" charset="-78"/>
              </a:rPr>
              <a:t> </a:t>
            </a:r>
            <a:r>
              <a:rPr lang="fa-IR" sz="3200" dirty="0" smtClean="0"/>
              <a:t>در پيگيری‌ تاريخی عدد </a:t>
            </a:r>
            <a:r>
              <a:rPr lang="en-US" sz="3200" dirty="0" smtClean="0"/>
              <a:t>π</a:t>
            </a:r>
            <a:r>
              <a:rPr lang="fa-IR" sz="3200" dirty="0" smtClean="0"/>
              <a:t> به سه مسئله در يونان باستان بر می خوريم:</a:t>
            </a:r>
            <a:br>
              <a:rPr lang="fa-IR" sz="3200" dirty="0" smtClean="0"/>
            </a:br>
            <a:r>
              <a:rPr lang="fa-IR" sz="3200" dirty="0" smtClean="0"/>
              <a:t>1  - مسئله تضعيف مكعب: به كمك خط‌كش و پرگار ضلع مكعبي را </a:t>
            </a:r>
            <a:br>
              <a:rPr lang="fa-IR" sz="3200" dirty="0" smtClean="0"/>
            </a:br>
            <a:r>
              <a:rPr lang="fa-IR" sz="3200" dirty="0" smtClean="0"/>
              <a:t>  بسازيد كه حجم آن دو برابر حجم مكعب مفروضی باشد. اين مسئله </a:t>
            </a:r>
            <a:br>
              <a:rPr lang="fa-IR" sz="3200" dirty="0" smtClean="0"/>
            </a:br>
            <a:r>
              <a:rPr lang="fa-IR" sz="3200" dirty="0" smtClean="0"/>
              <a:t>  معادل است با ساختن پاره‌خطي به طول ريشه سوم 2 به كمك خط‌كش</a:t>
            </a:r>
            <a:br>
              <a:rPr lang="fa-IR" sz="3200" dirty="0" smtClean="0"/>
            </a:br>
            <a:r>
              <a:rPr lang="fa-IR" sz="3200" dirty="0" smtClean="0"/>
              <a:t> و پرگار. چرا؟</a:t>
            </a:r>
            <a:br>
              <a:rPr lang="fa-IR" sz="3200" dirty="0" smtClean="0"/>
            </a:br>
            <a:r>
              <a:rPr lang="fa-IR" sz="3200" dirty="0" smtClean="0"/>
              <a:t>2- مسئله تثليث زاويه: به كمك خط‌كش و پرگار زاويه مفروضی را به </a:t>
            </a:r>
            <a:br>
              <a:rPr lang="fa-IR" sz="3200" dirty="0" smtClean="0"/>
            </a:br>
            <a:r>
              <a:rPr lang="fa-IR" sz="3200" dirty="0" smtClean="0"/>
              <a:t>  سه قسمت متساوی تقسيم كنيد.</a:t>
            </a:r>
            <a:br>
              <a:rPr lang="fa-IR" sz="3200" dirty="0" smtClean="0"/>
            </a:br>
            <a:r>
              <a:rPr lang="fa-IR" sz="3200" dirty="0" smtClean="0"/>
              <a:t>3- مسئله تربيع دايره: به كمك خط‌كش و پرگار ضلع مربعی را رسم </a:t>
            </a:r>
            <a:br>
              <a:rPr lang="fa-IR" sz="3200" dirty="0" smtClean="0"/>
            </a:br>
            <a:r>
              <a:rPr lang="fa-IR" sz="3200" dirty="0" smtClean="0"/>
              <a:t>  كنيد كه مساحت آن با مساحت دايره مفروضی مساوی باشد. </a:t>
            </a:r>
            <a:r>
              <a:rPr lang="en-US" sz="3200" dirty="0" smtClean="0"/>
              <a:t/>
            </a:r>
            <a:br>
              <a:rPr lang="en-US" sz="3200" dirty="0" smtClean="0"/>
            </a:br>
            <a:endParaRPr lang="fa-IR" sz="3200" dirty="0">
              <a:solidFill>
                <a:srgbClr val="002060"/>
              </a:solidFill>
              <a:cs typeface="0 Sina Bold" pitchFamily="2" charset="-78"/>
            </a:endParaRPr>
          </a:p>
        </p:txBody>
      </p:sp>
    </p:spTree>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71480"/>
            <a:ext cx="8643998" cy="6072230"/>
          </a:xfrm>
          <a:blipFill>
            <a:blip r:embed="rId2"/>
            <a:tile tx="0" ty="0" sx="100000" sy="100000" flip="none" algn="tl"/>
          </a:blipFill>
        </p:spPr>
        <p:txBody>
          <a:bodyPr anchor="t">
            <a:normAutofit/>
          </a:bodyPr>
          <a:lstStyle/>
          <a:p>
            <a:pPr algn="r" rtl="1"/>
            <a:r>
              <a:rPr lang="en-US" dirty="0" smtClean="0"/>
              <a:t/>
            </a:r>
            <a:br>
              <a:rPr lang="en-US" dirty="0" smtClean="0"/>
            </a:br>
            <a:r>
              <a:rPr lang="en-US" dirty="0" smtClean="0"/>
              <a:t/>
            </a:r>
            <a:br>
              <a:rPr lang="en-US" dirty="0" smtClean="0"/>
            </a:br>
            <a:r>
              <a:rPr lang="fa-IR" dirty="0" smtClean="0"/>
              <a:t> </a:t>
            </a:r>
            <a:r>
              <a:rPr lang="fa-IR" sz="2400" dirty="0" smtClean="0"/>
              <a:t>در يونان باستان برای رسم چنين مربعی به تقريب عمل می‌كردند به اين معنا كه طول</a:t>
            </a:r>
            <a:br>
              <a:rPr lang="fa-IR" sz="2400" dirty="0" smtClean="0"/>
            </a:br>
            <a:r>
              <a:rPr lang="fa-IR" sz="2400" dirty="0" smtClean="0"/>
              <a:t>   ضلع مربع را برابر هشت نهم طول قطر دايره می‌گرفتند. ببينيم نتيجه چه خواهد شد؟ </a:t>
            </a:r>
            <a:r>
              <a:rPr lang="en-US" sz="2400" dirty="0" smtClean="0"/>
              <a:t/>
            </a:r>
            <a:br>
              <a:rPr lang="en-US"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t>
            </a:r>
            <a:br>
              <a:rPr lang="fa-IR" sz="2400" dirty="0" smtClean="0"/>
            </a:br>
            <a:r>
              <a:rPr lang="fa-IR" sz="2400" dirty="0" smtClean="0"/>
              <a:t>   ملاحظه می‌كنيد كه 16 / 3 π مسئله تربيع دايره معادل اين مسئله است: «پاره‌خطی</a:t>
            </a:r>
            <a:br>
              <a:rPr lang="fa-IR" sz="2400" dirty="0" smtClean="0"/>
            </a:br>
            <a:r>
              <a:rPr lang="fa-IR" sz="2400" dirty="0" smtClean="0"/>
              <a:t>   رسم كنيد كه اندازه آن برابر اندازه محيط دايره مفروضی باشد» .اگر قطر دايره</a:t>
            </a:r>
            <a:br>
              <a:rPr lang="fa-IR" sz="2400" dirty="0" smtClean="0"/>
            </a:br>
            <a:r>
              <a:rPr lang="fa-IR" sz="2400" dirty="0" smtClean="0"/>
              <a:t>   را واحد فرض كنيم، مفهوم اين مسئله اين است كه عدد </a:t>
            </a:r>
            <a:r>
              <a:rPr lang="en-US" sz="2400" dirty="0" smtClean="0"/>
              <a:t>π</a:t>
            </a:r>
            <a:r>
              <a:rPr lang="fa-IR" sz="2400" dirty="0" smtClean="0"/>
              <a:t> را به كمك خط‌ كش و پرگار</a:t>
            </a:r>
            <a:br>
              <a:rPr lang="fa-IR" sz="2400" dirty="0" smtClean="0"/>
            </a:br>
            <a:r>
              <a:rPr lang="fa-IR" sz="2400" dirty="0" smtClean="0"/>
              <a:t>   رسم كنيد. </a:t>
            </a:r>
            <a:endParaRPr lang="fa-IR" sz="2400" dirty="0"/>
          </a:p>
        </p:txBody>
      </p:sp>
      <p:pic>
        <p:nvPicPr>
          <p:cNvPr id="3" name="Picture 2" descr="01.jpg"/>
          <p:cNvPicPr>
            <a:picLocks noChangeAspect="1"/>
          </p:cNvPicPr>
          <p:nvPr/>
        </p:nvPicPr>
        <p:blipFill>
          <a:blip r:embed="rId3"/>
          <a:stretch>
            <a:fillRect/>
          </a:stretch>
        </p:blipFill>
        <p:spPr>
          <a:xfrm>
            <a:off x="3571868" y="928670"/>
            <a:ext cx="2838450" cy="1228725"/>
          </a:xfrm>
          <a:prstGeom prst="roundRect">
            <a:avLst>
              <a:gd name="adj" fmla="val 8594"/>
            </a:avLst>
          </a:prstGeom>
          <a:solidFill>
            <a:srgbClr val="FFFFFF">
              <a:shade val="85000"/>
            </a:srgbClr>
          </a:solidFill>
          <a:ln>
            <a:solidFill>
              <a:schemeClr val="accent6">
                <a:lumMod val="50000"/>
              </a:schemeClr>
            </a:solidFill>
          </a:ln>
          <a:effectLst>
            <a:reflection blurRad="12700" stA="38000" endPos="28000" dist="5000" dir="5400000" sy="-100000" algn="bl" rotWithShape="0"/>
          </a:effectLst>
        </p:spPr>
      </p:pic>
      <p:pic>
        <p:nvPicPr>
          <p:cNvPr id="7" name="Picture 6" descr="f5.gif"/>
          <p:cNvPicPr>
            <a:picLocks noChangeAspect="1"/>
          </p:cNvPicPr>
          <p:nvPr/>
        </p:nvPicPr>
        <p:blipFill>
          <a:blip r:embed="rId4">
            <a:duotone>
              <a:prstClr val="black"/>
              <a:schemeClr val="accent3">
                <a:tint val="45000"/>
                <a:satMod val="400000"/>
              </a:schemeClr>
            </a:duotone>
          </a:blip>
          <a:stretch>
            <a:fillRect/>
          </a:stretch>
        </p:blipFill>
        <p:spPr>
          <a:xfrm>
            <a:off x="1928794" y="3571876"/>
            <a:ext cx="5308638" cy="107157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04088"/>
            <a:ext cx="8286808" cy="5653870"/>
          </a:xfrm>
          <a:blipFill>
            <a:blip r:embed="rId2"/>
            <a:tile tx="0" ty="0" sx="100000" sy="100000" flip="none" algn="tl"/>
          </a:blipFill>
        </p:spPr>
        <p:txBody>
          <a:bodyPr anchor="t">
            <a:normAutofit/>
          </a:bodyPr>
          <a:lstStyle/>
          <a:p>
            <a:pPr algn="r" rtl="1"/>
            <a:r>
              <a:rPr lang="fa-IR" sz="2400" dirty="0" smtClean="0"/>
              <a:t>         اهميت اين سه مسئله در اين نهفته است كه آنها را نمی‌توان جز به تقريب</a:t>
            </a:r>
            <a:br>
              <a:rPr lang="fa-IR" sz="2400" dirty="0" smtClean="0"/>
            </a:br>
            <a:r>
              <a:rPr lang="fa-IR" sz="2400" dirty="0" smtClean="0"/>
              <a:t>      رسم كرد.</a:t>
            </a:r>
            <a:br>
              <a:rPr lang="fa-IR" sz="2400" dirty="0" smtClean="0"/>
            </a:br>
            <a:r>
              <a:rPr lang="fa-IR" sz="2400" dirty="0" smtClean="0"/>
              <a:t>         جستجوی پرتلاش براي يافتن جواب اين سه مسئله بر هندسه يونان اثری </a:t>
            </a:r>
            <a:br>
              <a:rPr lang="fa-IR" sz="2400" dirty="0" smtClean="0"/>
            </a:br>
            <a:r>
              <a:rPr lang="fa-IR" sz="2400" dirty="0" smtClean="0"/>
              <a:t>      عميق گذاشت ومنجربه كشفيات پر ثمری از قبيل مقاطع مخروطی، بسياری</a:t>
            </a:r>
            <a:br>
              <a:rPr lang="fa-IR" sz="2400" dirty="0" smtClean="0"/>
            </a:br>
            <a:r>
              <a:rPr lang="fa-IR" sz="2400" dirty="0" smtClean="0"/>
              <a:t>       از منحنی‌های درجه دوم و سوم  و منحني‌هاي متعالي شد و تا قرن نوزدهم</a:t>
            </a:r>
            <a:br>
              <a:rPr lang="fa-IR" sz="2400" dirty="0" smtClean="0"/>
            </a:br>
            <a:r>
              <a:rPr lang="fa-IR" sz="2400" dirty="0" smtClean="0"/>
              <a:t>       يعنی متجاوز بر 2000 سال رياضيدانان سرزمين‌های گوناگون برای حل </a:t>
            </a:r>
            <a:br>
              <a:rPr lang="fa-IR" sz="2400" dirty="0" smtClean="0"/>
            </a:br>
            <a:r>
              <a:rPr lang="fa-IR" sz="2400" dirty="0" smtClean="0"/>
              <a:t>      آن می‌كوشيدند و دست و پنجه نرم‌ می‌كردند. تا اينكه در سال 1882 ميلادی</a:t>
            </a:r>
            <a:br>
              <a:rPr lang="fa-IR" sz="2400" dirty="0" smtClean="0"/>
            </a:br>
            <a:r>
              <a:rPr lang="fa-IR" sz="2400" dirty="0" smtClean="0"/>
              <a:t>      «</a:t>
            </a:r>
            <a:r>
              <a:rPr lang="fa-IR" sz="2400" dirty="0" smtClean="0">
                <a:solidFill>
                  <a:schemeClr val="accent6">
                    <a:lumMod val="75000"/>
                  </a:schemeClr>
                </a:solidFill>
              </a:rPr>
              <a:t>ليندمان</a:t>
            </a:r>
            <a:r>
              <a:rPr lang="fa-IR" sz="2400" dirty="0" smtClean="0"/>
              <a:t>» رياضيدان آلمانی ثابت كرد حل اين مسئله به كمك خط‌كش و پرگار</a:t>
            </a:r>
            <a:br>
              <a:rPr lang="fa-IR" sz="2400" dirty="0" smtClean="0"/>
            </a:br>
            <a:r>
              <a:rPr lang="fa-IR" sz="2400" dirty="0" smtClean="0"/>
              <a:t>      غير ممكن است. بهتر است دبيران محترم رياضی  اين مطلب  را  به دانش</a:t>
            </a:r>
            <a:br>
              <a:rPr lang="fa-IR" sz="2400" dirty="0" smtClean="0"/>
            </a:br>
            <a:r>
              <a:rPr lang="fa-IR" sz="2400" dirty="0" smtClean="0"/>
              <a:t>      ‌آموزان گوشزد كنند كه به خيال حل اين مسائل زياد وقت صرف نكنند. اكنون</a:t>
            </a:r>
            <a:br>
              <a:rPr lang="fa-IR" sz="2400" dirty="0" smtClean="0"/>
            </a:br>
            <a:r>
              <a:rPr lang="fa-IR" sz="2400" dirty="0" smtClean="0"/>
              <a:t>      برخی از تلاش‌ها و كوشش‌هايی را مطرح می‌كنيم كه در طول تاريخ برای</a:t>
            </a:r>
            <a:br>
              <a:rPr lang="fa-IR" sz="2400" dirty="0" smtClean="0"/>
            </a:br>
            <a:r>
              <a:rPr lang="fa-IR" sz="2400" dirty="0" smtClean="0"/>
              <a:t>      تعيين مقدار تقريبی عدد</a:t>
            </a:r>
            <a:r>
              <a:rPr lang="en-US" sz="2400" dirty="0" smtClean="0"/>
              <a:t> π</a:t>
            </a:r>
            <a:r>
              <a:rPr lang="fa-IR" sz="2400" dirty="0" smtClean="0"/>
              <a:t>صورت گرفته است. </a:t>
            </a:r>
            <a:r>
              <a:rPr lang="en-US" sz="2400" dirty="0" smtClean="0"/>
              <a:t/>
            </a:r>
            <a:br>
              <a:rPr lang="en-US" sz="2400" dirty="0" smtClean="0"/>
            </a:br>
            <a:endParaRPr lang="fa-IR" sz="2400" dirty="0"/>
          </a:p>
        </p:txBody>
      </p:sp>
    </p:spTree>
  </p:cSld>
  <p:clrMapOvr>
    <a:masterClrMapping/>
  </p:clrMapOvr>
  <p:transition spd="med">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71480"/>
            <a:ext cx="8501122" cy="5929354"/>
          </a:xfrm>
          <a:blipFill>
            <a:blip r:embed="rId2"/>
            <a:tile tx="0" ty="0" sx="100000" sy="100000" flip="none" algn="tl"/>
          </a:blipFill>
        </p:spPr>
        <p:txBody>
          <a:bodyPr anchor="t">
            <a:normAutofit fontScale="90000"/>
          </a:bodyPr>
          <a:lstStyle/>
          <a:p>
            <a:pPr algn="r" rtl="1"/>
            <a:r>
              <a:rPr lang="fa-IR" b="1" u="sng" dirty="0" smtClean="0"/>
              <a:t> </a:t>
            </a:r>
            <a:r>
              <a:rPr lang="fa-IR" b="1" u="sng" dirty="0" smtClean="0">
                <a:ln cmpd="sng">
                  <a:solidFill>
                    <a:schemeClr val="tx1"/>
                  </a:solidFill>
                </a:ln>
                <a:effectLst>
                  <a:outerShdw blurRad="50800" dist="50800" dir="5400000" algn="ctr" rotWithShape="0">
                    <a:srgbClr val="92D050"/>
                  </a:outerShdw>
                </a:effectLst>
                <a:cs typeface="2  Mah" pitchFamily="2" charset="-78"/>
              </a:rPr>
              <a:t>ارشمیدس و روش پیرامون ها</a:t>
            </a:r>
            <a:r>
              <a:rPr lang="fa-IR" dirty="0" smtClean="0">
                <a:ln cmpd="sng">
                  <a:solidFill>
                    <a:schemeClr val="tx1"/>
                  </a:solidFill>
                </a:ln>
                <a:effectLst>
                  <a:outerShdw blurRad="50800" dist="50800" dir="5400000" algn="ctr" rotWithShape="0">
                    <a:srgbClr val="92D050"/>
                  </a:outerShdw>
                </a:effectLst>
                <a:cs typeface="2  Mah" pitchFamily="2" charset="-78"/>
              </a:rPr>
              <a:t/>
            </a:r>
            <a:br>
              <a:rPr lang="fa-IR" dirty="0" smtClean="0">
                <a:ln cmpd="sng">
                  <a:solidFill>
                    <a:schemeClr val="tx1"/>
                  </a:solidFill>
                </a:ln>
                <a:effectLst>
                  <a:outerShdw blurRad="50800" dist="50800" dir="5400000" algn="ctr" rotWithShape="0">
                    <a:srgbClr val="92D050"/>
                  </a:outerShdw>
                </a:effectLst>
                <a:cs typeface="2  Mah" pitchFamily="2" charset="-78"/>
              </a:rPr>
            </a:br>
            <a:r>
              <a:rPr lang="fa-IR" dirty="0" smtClean="0">
                <a:ln cmpd="sng">
                  <a:solidFill>
                    <a:schemeClr val="tx1"/>
                  </a:solidFill>
                </a:ln>
                <a:effectLst>
                  <a:outerShdw blurRad="50800" dist="50800" dir="5400000" algn="ctr" rotWithShape="0">
                    <a:srgbClr val="92D050"/>
                  </a:outerShdw>
                </a:effectLst>
              </a:rPr>
              <a:t>   </a:t>
            </a:r>
            <a:r>
              <a:rPr lang="fa-IR" sz="2400" dirty="0" smtClean="0"/>
              <a:t>حدود 240 سال قبل از ميلاد، ارشميدس  اولين روش </a:t>
            </a:r>
            <a:br>
              <a:rPr lang="fa-IR" sz="2400" dirty="0" smtClean="0"/>
            </a:br>
            <a:r>
              <a:rPr lang="fa-IR" sz="2400" dirty="0" smtClean="0"/>
              <a:t> كلاسيك را برای تعيين مقدار تقريبی عدد</a:t>
            </a:r>
            <a:r>
              <a:rPr lang="en-US" sz="2400" dirty="0" smtClean="0"/>
              <a:t>π</a:t>
            </a:r>
            <a:r>
              <a:rPr lang="fa-IR" sz="2400" dirty="0" smtClean="0"/>
              <a:t>ارائه داد. روش</a:t>
            </a:r>
            <a:br>
              <a:rPr lang="fa-IR" sz="2400" dirty="0" smtClean="0"/>
            </a:br>
            <a:r>
              <a:rPr lang="fa-IR" sz="2400" dirty="0" smtClean="0"/>
              <a:t> او به صورت زير است: </a:t>
            </a:r>
            <a:r>
              <a:rPr lang="en-US" sz="2400" dirty="0" smtClean="0"/>
              <a:t/>
            </a:r>
            <a:br>
              <a:rPr lang="en-US"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t>
            </a:r>
            <a:r>
              <a:rPr lang="fa-IR" sz="2700" dirty="0" smtClean="0"/>
              <a:t>دايره‌ای به قطر واحد در نظر می‌گيريم.</a:t>
            </a:r>
            <a:br>
              <a:rPr lang="fa-IR" sz="2700" dirty="0" smtClean="0"/>
            </a:br>
            <a:r>
              <a:rPr lang="fa-IR" sz="2700" dirty="0" smtClean="0"/>
              <a:t>                                                    </a:t>
            </a:r>
            <a:r>
              <a:rPr lang="fa-IR" sz="2200" dirty="0" smtClean="0"/>
              <a:t>در اين صورت محيط دايره برابر </a:t>
            </a:r>
            <a:r>
              <a:rPr lang="en-US" sz="2200" dirty="0" smtClean="0"/>
              <a:t>π</a:t>
            </a:r>
            <a:r>
              <a:rPr lang="fa-IR" sz="2200" dirty="0" smtClean="0"/>
              <a:t> خواهد بو</a:t>
            </a:r>
            <a:r>
              <a:rPr lang="fa-IR" sz="2700" dirty="0" smtClean="0"/>
              <a:t>د.</a:t>
            </a:r>
            <a:br>
              <a:rPr lang="fa-IR" sz="2700" dirty="0" smtClean="0"/>
            </a:br>
            <a:r>
              <a:rPr lang="fa-IR" sz="2700" dirty="0" smtClean="0"/>
              <a:t>                                                    </a:t>
            </a:r>
            <a:r>
              <a:rPr lang="fa-IR" sz="2400" dirty="0" smtClean="0"/>
              <a:t>اكنون در اين دايره يك</a:t>
            </a:r>
            <a:r>
              <a:rPr lang="fa-IR" sz="2700" dirty="0" smtClean="0"/>
              <a:t>  </a:t>
            </a:r>
            <a:r>
              <a:rPr lang="fa-IR" sz="2400" dirty="0" smtClean="0"/>
              <a:t>شش ضلعی  منتظم </a:t>
            </a:r>
            <a:br>
              <a:rPr lang="fa-IR" sz="2400" dirty="0" smtClean="0"/>
            </a:br>
            <a:r>
              <a:rPr lang="fa-IR" sz="2400" dirty="0" smtClean="0"/>
              <a:t>                                                         محاط و بر آن يك شش ضلعی منتظم محيط </a:t>
            </a:r>
            <a:br>
              <a:rPr lang="fa-IR" sz="2400" dirty="0" smtClean="0"/>
            </a:br>
            <a:r>
              <a:rPr lang="fa-IR" sz="2400" dirty="0" smtClean="0"/>
              <a:t>                                                         می‌كنيم. </a:t>
            </a:r>
            <a:r>
              <a:rPr lang="fa-IR" sz="2700" dirty="0" smtClean="0"/>
              <a:t>                                                         </a:t>
            </a:r>
            <a:br>
              <a:rPr lang="fa-IR" sz="2700" dirty="0" smtClean="0"/>
            </a:br>
            <a:r>
              <a:rPr lang="fa-IR" sz="2700" dirty="0" smtClean="0"/>
              <a:t/>
            </a:r>
            <a:br>
              <a:rPr lang="fa-IR" sz="2700" dirty="0" smtClean="0"/>
            </a:br>
            <a:r>
              <a:rPr lang="fa-IR" sz="2400" dirty="0" smtClean="0"/>
              <a:t/>
            </a:r>
            <a:br>
              <a:rPr lang="fa-IR" sz="2400" dirty="0" smtClean="0"/>
            </a:br>
            <a:endParaRPr lang="fa-IR" dirty="0">
              <a:ln cmpd="sng">
                <a:solidFill>
                  <a:schemeClr val="tx1"/>
                </a:solidFill>
              </a:ln>
              <a:effectLst>
                <a:outerShdw blurRad="50800" dist="50800" dir="5400000" algn="ctr" rotWithShape="0">
                  <a:srgbClr val="92D050"/>
                </a:outerShdw>
              </a:effectLst>
              <a:cs typeface="2  Mah" pitchFamily="2" charset="-78"/>
            </a:endParaRPr>
          </a:p>
        </p:txBody>
      </p:sp>
      <p:pic>
        <p:nvPicPr>
          <p:cNvPr id="4" name="Picture 3" descr="calc-pi.gif"/>
          <p:cNvPicPr>
            <a:picLocks noChangeAspect="1"/>
          </p:cNvPicPr>
          <p:nvPr/>
        </p:nvPicPr>
        <p:blipFill>
          <a:blip r:embed="rId3"/>
          <a:stretch>
            <a:fillRect/>
          </a:stretch>
        </p:blipFill>
        <p:spPr>
          <a:xfrm>
            <a:off x="5214942" y="3357562"/>
            <a:ext cx="3154263" cy="2928958"/>
          </a:xfrm>
          <a:prstGeom prst="rect">
            <a:avLst/>
          </a:prstGeom>
          <a:ln w="228600" cap="sq" cmpd="thickThin">
            <a:solidFill>
              <a:srgbClr val="000000"/>
            </a:solidFill>
            <a:prstDash val="solid"/>
            <a:miter lim="800000"/>
          </a:ln>
          <a:effectLst>
            <a:innerShdw blurRad="76200">
              <a:srgbClr val="000000"/>
            </a:innerShdw>
          </a:effectLst>
        </p:spPr>
      </p:pic>
      <p:pic>
        <p:nvPicPr>
          <p:cNvPr id="5" name="Picture 4" descr="arashmidos.jpg"/>
          <p:cNvPicPr>
            <a:picLocks noChangeAspect="1"/>
          </p:cNvPicPr>
          <p:nvPr/>
        </p:nvPicPr>
        <p:blipFill>
          <a:blip r:embed="rId4"/>
          <a:stretch>
            <a:fillRect/>
          </a:stretch>
        </p:blipFill>
        <p:spPr>
          <a:xfrm>
            <a:off x="500034" y="642918"/>
            <a:ext cx="2437408" cy="3286148"/>
          </a:xfrm>
          <a:prstGeom prst="roundRect">
            <a:avLst>
              <a:gd name="adj" fmla="val 8594"/>
            </a:avLst>
          </a:prstGeom>
          <a:solidFill>
            <a:srgbClr val="FFFFFF">
              <a:shade val="85000"/>
            </a:srgbClr>
          </a:solidFill>
          <a:ln>
            <a:solidFill>
              <a:schemeClr val="tx2">
                <a:lumMod val="60000"/>
                <a:lumOff val="40000"/>
              </a:schemeClr>
            </a:solidFill>
          </a:ln>
          <a:effectLst>
            <a:outerShdw blurRad="76200" dir="18900000" sy="23000" kx="-1200000" algn="bl" rotWithShape="0">
              <a:prstClr val="black">
                <a:alpha val="20000"/>
              </a:prstClr>
            </a:outerShdw>
            <a:reflection blurRad="6350" stA="50000" endA="300" endPos="55000" dir="5400000" sy="-100000" algn="bl" rotWithShape="0"/>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28670"/>
            <a:ext cx="8329642" cy="4582300"/>
          </a:xfrm>
          <a:blipFill>
            <a:blip r:embed="rId2"/>
            <a:tile tx="0" ty="0" sx="100000" sy="100000" flip="none" algn="tl"/>
          </a:blipFill>
        </p:spPr>
        <p:txBody>
          <a:bodyPr anchor="t">
            <a:noAutofit/>
          </a:bodyPr>
          <a:lstStyle/>
          <a:p>
            <a:pPr algn="r" rtl="1"/>
            <a:r>
              <a:rPr lang="fa-IR" sz="2400" dirty="0" smtClean="0"/>
              <a:t>      در اين صورت اندازه محيط دايره از اندازه محيط شش ضلعی منتظم محيطی</a:t>
            </a:r>
            <a:br>
              <a:rPr lang="fa-IR" sz="2400" dirty="0" smtClean="0"/>
            </a:br>
            <a:r>
              <a:rPr lang="fa-IR" sz="2400" dirty="0" smtClean="0"/>
              <a:t>   كمتر و از اندازه محيط شش ضلعی محاطی بيشتر است. </a:t>
            </a:r>
            <a:br>
              <a:rPr lang="fa-IR" sz="2400" dirty="0" smtClean="0"/>
            </a:br>
            <a:r>
              <a:rPr lang="fa-IR" sz="2400" dirty="0" smtClean="0"/>
              <a:t>      بنابراين </a:t>
            </a:r>
            <a:r>
              <a:rPr lang="fa-IR" sz="2400" b="1" dirty="0" smtClean="0"/>
              <a:t>4641</a:t>
            </a:r>
            <a:r>
              <a:rPr lang="fa-IR" sz="2400" dirty="0" smtClean="0"/>
              <a:t> </a:t>
            </a:r>
            <a:r>
              <a:rPr lang="fa-IR" sz="2400" b="1" dirty="0" smtClean="0"/>
              <a:t>/ 3 &gt;</a:t>
            </a:r>
            <a:r>
              <a:rPr lang="el-GR" sz="2400" b="1" dirty="0" smtClean="0"/>
              <a:t>π</a:t>
            </a:r>
            <a:r>
              <a:rPr lang="fa-IR" sz="2400" b="1" dirty="0" smtClean="0"/>
              <a:t>&gt; و3 </a:t>
            </a:r>
            <a:r>
              <a:rPr lang="fa-IR" sz="2400" dirty="0" smtClean="0"/>
              <a:t>اكنون اگر در همان دايره يك </a:t>
            </a:r>
            <a:r>
              <a:rPr lang="fa-IR" sz="2400" b="1" dirty="0" smtClean="0"/>
              <a:t>12</a:t>
            </a:r>
            <a:r>
              <a:rPr lang="fa-IR" sz="2400" dirty="0" smtClean="0"/>
              <a:t> ضلعی منتظم</a:t>
            </a:r>
            <a:br>
              <a:rPr lang="fa-IR" sz="2400" dirty="0" smtClean="0"/>
            </a:br>
            <a:r>
              <a:rPr lang="fa-IR" sz="2400" dirty="0" smtClean="0"/>
              <a:t>   محاط و بر آن يك 12 ضلعی محيط كنيم بازهم اندازه محيط دايره بين اندازه‌های</a:t>
            </a:r>
            <a:br>
              <a:rPr lang="fa-IR" sz="2400" dirty="0" smtClean="0"/>
            </a:br>
            <a:r>
              <a:rPr lang="fa-IR" sz="2400" dirty="0" smtClean="0"/>
              <a:t>   محيط‌های اين 12 ضلعي‌های منتظم محيطی و محاطی قرار می‌گيرد. </a:t>
            </a:r>
            <a:br>
              <a:rPr lang="fa-IR" sz="2400" dirty="0" smtClean="0"/>
            </a:br>
            <a:r>
              <a:rPr lang="fa-IR" sz="2400" dirty="0" smtClean="0"/>
              <a:t>      يعنی </a:t>
            </a:r>
            <a:r>
              <a:rPr lang="fa-IR" sz="2400" b="1" dirty="0" smtClean="0"/>
              <a:t> 215 / 3 &gt; π&gt;و 1058 / 3 </a:t>
            </a:r>
            <a:r>
              <a:rPr lang="fa-IR" sz="2400" dirty="0" smtClean="0"/>
              <a:t>ارشميدس مرتباً تعداد اضلاع را دو برابر</a:t>
            </a:r>
            <a:br>
              <a:rPr lang="fa-IR" sz="2400" dirty="0" smtClean="0"/>
            </a:br>
            <a:r>
              <a:rPr lang="fa-IR" sz="2400" dirty="0" smtClean="0"/>
              <a:t>   كرد  و با استفاده از</a:t>
            </a:r>
            <a:r>
              <a:rPr lang="fa-IR" sz="2400" b="1" dirty="0" smtClean="0">
                <a:solidFill>
                  <a:srgbClr val="0070C0"/>
                </a:solidFill>
              </a:rPr>
              <a:t>96</a:t>
            </a:r>
            <a:r>
              <a:rPr lang="fa-IR" sz="2400" dirty="0" smtClean="0"/>
              <a:t>ضلعي‌های منتظم محيطی و محاطی مقدار </a:t>
            </a:r>
            <a:r>
              <a:rPr lang="el-GR" sz="2400" dirty="0" smtClean="0"/>
              <a:t>π</a:t>
            </a:r>
            <a:r>
              <a:rPr lang="fa-IR" sz="2400" dirty="0" smtClean="0"/>
              <a:t>را با تقريبی</a:t>
            </a:r>
            <a:br>
              <a:rPr lang="fa-IR" sz="2400" dirty="0" smtClean="0"/>
            </a:br>
            <a:r>
              <a:rPr lang="fa-IR" sz="2400" dirty="0" smtClean="0"/>
              <a:t>   بسيار خوب تعيين كرد (</a:t>
            </a:r>
            <a:r>
              <a:rPr lang="fa-IR" sz="2400" i="1" dirty="0" smtClean="0">
                <a:solidFill>
                  <a:srgbClr val="C00000"/>
                </a:solidFill>
              </a:rPr>
              <a:t>روش افناء</a:t>
            </a:r>
            <a:r>
              <a:rPr lang="fa-IR" sz="2400" dirty="0" smtClean="0"/>
              <a:t>) زيرا محيط </a:t>
            </a:r>
            <a:r>
              <a:rPr lang="en-US" sz="2400" dirty="0" smtClean="0"/>
              <a:t>n</a:t>
            </a:r>
            <a:r>
              <a:rPr lang="fa-IR" sz="2400" dirty="0" smtClean="0"/>
              <a:t> ضلعي‌های محاطی مرتباً رو</a:t>
            </a:r>
            <a:br>
              <a:rPr lang="fa-IR" sz="2400" dirty="0" smtClean="0"/>
            </a:br>
            <a:r>
              <a:rPr lang="fa-IR" sz="2400" dirty="0" smtClean="0"/>
              <a:t>   به افزايش و محيط </a:t>
            </a:r>
            <a:r>
              <a:rPr lang="en-US" sz="2400" dirty="0" smtClean="0"/>
              <a:t>n</a:t>
            </a:r>
            <a:r>
              <a:rPr lang="fa-IR" sz="2400" dirty="0" smtClean="0"/>
              <a:t> ضلعی‌های محيطی مرتباً رو به كاهش هستند و حد مشترك</a:t>
            </a:r>
            <a:br>
              <a:rPr lang="fa-IR" sz="2400" dirty="0" smtClean="0"/>
            </a:br>
            <a:r>
              <a:rPr lang="fa-IR" sz="2400" dirty="0" smtClean="0"/>
              <a:t>   اين دو دنباله عددی اندازه محيط دايره است. </a:t>
            </a:r>
            <a:endParaRPr lang="fa-IR" sz="2400" dirty="0"/>
          </a:p>
        </p:txBody>
      </p:sp>
    </p:spTree>
  </p:cSld>
  <p:clrMapOvr>
    <a:masterClrMapping/>
  </p:clrMapOvr>
  <p:transition spd="med">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429684" cy="5857916"/>
          </a:xfrm>
          <a:blipFill>
            <a:blip r:embed="rId2"/>
            <a:tile tx="0" ty="0" sx="100000" sy="100000" flip="none" algn="tl"/>
          </a:blipFill>
        </p:spPr>
        <p:txBody>
          <a:bodyPr anchor="t">
            <a:normAutofit/>
          </a:bodyPr>
          <a:lstStyle/>
          <a:p>
            <a:pPr algn="r" rtl="1"/>
            <a:r>
              <a:rPr lang="fa-IR" sz="2800" dirty="0" smtClean="0"/>
              <a:t> </a:t>
            </a:r>
            <a:br>
              <a:rPr lang="fa-IR" sz="2800" dirty="0" smtClean="0"/>
            </a:br>
            <a:r>
              <a:rPr lang="fa-IR" sz="2800" dirty="0" smtClean="0"/>
              <a:t>    </a:t>
            </a:r>
            <a:r>
              <a:rPr lang="fa-IR" sz="2800" b="1" u="sng" dirty="0" smtClean="0"/>
              <a:t>به جدول زير توجه كنيد</a:t>
            </a:r>
            <a:r>
              <a:rPr lang="fa-IR" sz="2800" dirty="0" smtClean="0"/>
              <a:t>:</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t>
            </a:r>
            <a:endParaRPr lang="fa-IR" sz="2800" dirty="0"/>
          </a:p>
        </p:txBody>
      </p:sp>
      <p:graphicFrame>
        <p:nvGraphicFramePr>
          <p:cNvPr id="3" name="Table 2"/>
          <p:cNvGraphicFramePr>
            <a:graphicFrameLocks noGrp="1"/>
          </p:cNvGraphicFramePr>
          <p:nvPr/>
        </p:nvGraphicFramePr>
        <p:xfrm>
          <a:off x="1571604" y="1785926"/>
          <a:ext cx="6096000" cy="2865120"/>
        </p:xfrm>
        <a:graphic>
          <a:graphicData uri="http://schemas.openxmlformats.org/drawingml/2006/table">
            <a:tbl>
              <a:tblPr rtl="1" firstRow="1" bandRow="1">
                <a:tableStyleId>{7DF18680-E054-41AD-8BC1-D1AEF772440D}</a:tableStyleId>
              </a:tblPr>
              <a:tblGrid>
                <a:gridCol w="2032000"/>
                <a:gridCol w="2032000"/>
                <a:gridCol w="2032000"/>
              </a:tblGrid>
              <a:tr h="370840">
                <a:tc gridSpan="3">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en-US"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d=2R=1</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hMerge="1">
                  <a:txBody>
                    <a:bodyPr/>
                    <a:lstStyle/>
                    <a:p>
                      <a:pPr rtl="1"/>
                      <a:endParaRPr lang="fa-IR"/>
                    </a:p>
                  </a:txBody>
                  <a:tcPr/>
                </a:tc>
                <a:tc hMerge="1">
                  <a:txBody>
                    <a:bodyPr/>
                    <a:lstStyle/>
                    <a:p>
                      <a:pPr rtl="1"/>
                      <a:endParaRPr lang="fa-IR"/>
                    </a:p>
                  </a:txBody>
                  <a:tcPr/>
                </a:tc>
              </a:tr>
              <a:tr h="629292">
                <a:tc>
                  <a:txBody>
                    <a:bodyPr/>
                    <a:lstStyle/>
                    <a:p>
                      <a:pPr rtl="1"/>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محيط </a:t>
                      </a:r>
                      <a:r>
                        <a:rPr kumimoji="0" lang="en-US"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n</a:t>
                      </a:r>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ضلعی منتظم</a:t>
                      </a:r>
                    </a:p>
                    <a:p>
                      <a:pPr rtl="1"/>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محيطی</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محيط </a:t>
                      </a:r>
                      <a:r>
                        <a:rPr kumimoji="0" lang="en-US"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n</a:t>
                      </a:r>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ضلعی منتظم </a:t>
                      </a:r>
                    </a:p>
                    <a:p>
                      <a:pPr rtl="1"/>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محاطی</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kumimoji="0" lang="en-US"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n              </a:t>
                      </a:r>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r h="370840">
                <a:tc>
                  <a:txBody>
                    <a:bodyPr/>
                    <a:lstStyle/>
                    <a:p>
                      <a:pPr rtl="1"/>
                      <a:r>
                        <a:rPr kumimoji="0" lang="fa-IR" sz="1800" b="1" kern="1200"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kumimoji="0" lang="fa-IR" sz="1800" b="1" kern="1200"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4641/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6</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r h="370840">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2154/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1058/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12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r h="370840">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1596/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1326</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24</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r h="370840">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1460/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1393/ 3</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48</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r h="370840">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1416/ 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1414</a:t>
                      </a:r>
                      <a:r>
                        <a:rPr lang="fa-IR" b="1" cap="none" spc="0" baseline="0" dirty="0" smtClean="0">
                          <a:ln w="1905"/>
                          <a:solidFill>
                            <a:schemeClr val="accent2">
                              <a:lumMod val="75000"/>
                            </a:schemeClr>
                          </a:solidFill>
                          <a:effectLst>
                            <a:innerShdw blurRad="69850" dist="43180" dir="5400000">
                              <a:schemeClr val="accent2">
                                <a:lumMod val="60000"/>
                                <a:lumOff val="40000"/>
                                <a:alpha val="65000"/>
                              </a:schemeClr>
                            </a:innerShdw>
                          </a:effectLst>
                        </a:rPr>
                        <a:t> </a:t>
                      </a:r>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/3 </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c>
                  <a:txBody>
                    <a:bodyPr/>
                    <a:lstStyle/>
                    <a:p>
                      <a:pPr rtl="1"/>
                      <a:r>
                        <a:rPr lang="fa-IR" b="1" cap="none" spc="0" dirty="0" smtClean="0">
                          <a:ln w="1905"/>
                          <a:solidFill>
                            <a:schemeClr val="accent2">
                              <a:lumMod val="75000"/>
                            </a:schemeClr>
                          </a:solidFill>
                          <a:effectLst>
                            <a:innerShdw blurRad="69850" dist="43180" dir="5400000">
                              <a:schemeClr val="accent2">
                                <a:lumMod val="60000"/>
                                <a:lumOff val="40000"/>
                                <a:alpha val="65000"/>
                              </a:schemeClr>
                            </a:innerShdw>
                          </a:effectLst>
                        </a:rPr>
                        <a:t>               96</a:t>
                      </a:r>
                      <a:endParaRPr lang="fa-IR" b="1" cap="none" spc="0" dirty="0">
                        <a:ln w="1905"/>
                        <a:solidFill>
                          <a:schemeClr val="accent2">
                            <a:lumMod val="75000"/>
                          </a:schemeClr>
                        </a:solidFill>
                        <a:effectLst>
                          <a:innerShdw blurRad="69850" dist="43180" dir="5400000">
                            <a:schemeClr val="accent2">
                              <a:lumMod val="60000"/>
                              <a:lumOff val="40000"/>
                              <a:alpha val="65000"/>
                            </a:schemeClr>
                          </a:innerShdw>
                        </a:effectLst>
                      </a:endParaRPr>
                    </a:p>
                  </a:txBody>
                  <a:tcPr/>
                </a:tc>
              </a:tr>
            </a:tbl>
          </a:graphicData>
        </a:graphic>
      </p:graphicFrame>
      <p:pic>
        <p:nvPicPr>
          <p:cNvPr id="4" name="Picture 3" descr="f6.gif"/>
          <p:cNvPicPr>
            <a:picLocks noChangeAspect="1"/>
          </p:cNvPicPr>
          <p:nvPr/>
        </p:nvPicPr>
        <p:blipFill>
          <a:blip r:embed="rId3"/>
          <a:stretch>
            <a:fillRect/>
          </a:stretch>
        </p:blipFill>
        <p:spPr>
          <a:xfrm>
            <a:off x="928662" y="5143512"/>
            <a:ext cx="7500990" cy="785818"/>
          </a:xfrm>
          <a:prstGeom prst="rect">
            <a:avLst/>
          </a:prstGeom>
          <a:ln w="228600" cap="sq" cmpd="thickThin">
            <a:solidFill>
              <a:schemeClr val="tx2">
                <a:lumMod val="60000"/>
                <a:lumOff val="40000"/>
              </a:schemeClr>
            </a:solidFill>
            <a:prstDash val="solid"/>
            <a:miter lim="800000"/>
          </a:ln>
          <a:effectLst>
            <a:innerShdw blurRad="76200">
              <a:srgbClr val="000000"/>
            </a:inn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368118"/>
          </a:xfrm>
          <a:blipFill>
            <a:blip r:embed="rId2"/>
            <a:tile tx="0" ty="0" sx="100000" sy="100000" flip="none" algn="tl"/>
          </a:blipFill>
        </p:spPr>
        <p:txBody>
          <a:bodyPr anchor="t">
            <a:normAutofit/>
          </a:bodyPr>
          <a:lstStyle/>
          <a:p>
            <a:pPr algn="r" rtl="1"/>
            <a:r>
              <a:rPr lang="fa-IR" sz="4500" b="1" dirty="0" smtClean="0">
                <a:effectLst>
                  <a:outerShdw blurRad="50800" dist="50800" dir="5400000" algn="ctr" rotWithShape="0">
                    <a:schemeClr val="accent2">
                      <a:lumMod val="75000"/>
                    </a:schemeClr>
                  </a:outerShdw>
                </a:effectLst>
                <a:cs typeface="2  Mah" pitchFamily="2" charset="-78"/>
              </a:rPr>
              <a:t>  بطلمیوس و روش وترها</a:t>
            </a:r>
            <a:br>
              <a:rPr lang="fa-IR" sz="4500" b="1" dirty="0" smtClean="0">
                <a:effectLst>
                  <a:outerShdw blurRad="50800" dist="50800" dir="5400000" algn="ctr" rotWithShape="0">
                    <a:schemeClr val="accent2">
                      <a:lumMod val="75000"/>
                    </a:schemeClr>
                  </a:outerShdw>
                </a:effectLst>
                <a:cs typeface="2  Mah" pitchFamily="2" charset="-78"/>
              </a:rPr>
            </a:br>
            <a:r>
              <a:rPr lang="fa-IR" sz="4500" b="1" dirty="0" smtClean="0">
                <a:effectLst>
                  <a:outerShdw blurRad="50800" dist="50800" dir="5400000" algn="ctr" rotWithShape="0">
                    <a:schemeClr val="accent2">
                      <a:lumMod val="75000"/>
                    </a:schemeClr>
                  </a:outerShdw>
                </a:effectLst>
                <a:cs typeface="2  Mah" pitchFamily="2" charset="-78"/>
              </a:rPr>
              <a:t>     </a:t>
            </a:r>
            <a:r>
              <a:rPr lang="fa-IR" sz="2400" dirty="0" smtClean="0"/>
              <a:t>حدود </a:t>
            </a:r>
            <a:r>
              <a:rPr lang="fa-IR" sz="2400" dirty="0" smtClean="0">
                <a:solidFill>
                  <a:schemeClr val="accent6">
                    <a:lumMod val="75000"/>
                  </a:schemeClr>
                </a:solidFill>
              </a:rPr>
              <a:t>150</a:t>
            </a:r>
            <a:r>
              <a:rPr lang="fa-IR" sz="2400" dirty="0" smtClean="0"/>
              <a:t> سال بعد از ميلاد اولين مقدار قابل توجه برای </a:t>
            </a:r>
            <a:r>
              <a:rPr lang="en-US" sz="2400" dirty="0" smtClean="0"/>
              <a:t>π</a:t>
            </a:r>
            <a:r>
              <a:rPr lang="fa-IR" sz="2400" dirty="0" smtClean="0"/>
              <a:t>بعد از ارشميدس</a:t>
            </a:r>
            <a:br>
              <a:rPr lang="fa-IR" sz="2400" dirty="0" smtClean="0"/>
            </a:br>
            <a:r>
              <a:rPr lang="fa-IR" sz="2400" dirty="0" smtClean="0"/>
              <a:t>   به وسيله بطلميوس اسكندرانی در اثر معروفش </a:t>
            </a:r>
            <a:r>
              <a:rPr lang="en-US" sz="2400" b="1" u="sng" dirty="0" err="1" smtClean="0"/>
              <a:t>Syntaxis</a:t>
            </a:r>
            <a:r>
              <a:rPr lang="en-US" sz="2400" b="1" u="sng" dirty="0" smtClean="0"/>
              <a:t> </a:t>
            </a:r>
            <a:r>
              <a:rPr lang="en-US" sz="2400" b="1" u="sng" dirty="0" err="1" smtClean="0"/>
              <a:t>Mathematica</a:t>
            </a:r>
            <a:r>
              <a:rPr lang="fa-IR" sz="2400" b="1" u="sng" dirty="0" smtClean="0"/>
              <a:t> </a:t>
            </a:r>
            <a:r>
              <a:rPr lang="fa-IR" sz="2400" dirty="0" smtClean="0"/>
              <a:t/>
            </a:r>
            <a:br>
              <a:rPr lang="fa-IR" sz="2400" dirty="0" smtClean="0"/>
            </a:br>
            <a:r>
              <a:rPr lang="fa-IR" sz="2400" dirty="0" smtClean="0"/>
              <a:t>   كه به عربی «</a:t>
            </a:r>
            <a:r>
              <a:rPr lang="fa-IR" sz="2400" dirty="0" smtClean="0">
                <a:solidFill>
                  <a:schemeClr val="accent6">
                    <a:lumMod val="75000"/>
                  </a:schemeClr>
                </a:solidFill>
              </a:rPr>
              <a:t>المجسطی</a:t>
            </a:r>
            <a:r>
              <a:rPr lang="fa-IR" sz="2400" dirty="0" smtClean="0"/>
              <a:t>» معروف و بزرگترين اثر يونان قديم درباره نجوم است</a:t>
            </a:r>
            <a:br>
              <a:rPr lang="fa-IR" sz="2400" dirty="0" smtClean="0"/>
            </a:br>
            <a:r>
              <a:rPr lang="fa-IR" sz="2400" dirty="0" smtClean="0"/>
              <a:t>    داده شده است. در اين اثر عدد</a:t>
            </a:r>
            <a:r>
              <a:rPr lang="en-US" sz="2400" dirty="0" smtClean="0"/>
              <a:t>π</a:t>
            </a:r>
            <a:r>
              <a:rPr lang="fa-IR" sz="2400" dirty="0" smtClean="0"/>
              <a:t> در </a:t>
            </a:r>
            <a:r>
              <a:rPr lang="fa-IR" sz="2400" b="1" dirty="0" smtClean="0">
                <a:solidFill>
                  <a:schemeClr val="accent6">
                    <a:lumMod val="75000"/>
                  </a:schemeClr>
                </a:solidFill>
              </a:rPr>
              <a:t>دستگاه شصت گانی</a:t>
            </a:r>
            <a:r>
              <a:rPr lang="fa-IR" sz="2400" b="1" dirty="0" smtClean="0"/>
              <a:t> </a:t>
            </a:r>
            <a:r>
              <a:rPr lang="fa-IR" sz="2400" dirty="0" smtClean="0"/>
              <a:t>به صورت ("30 '8 3)</a:t>
            </a:r>
            <a:br>
              <a:rPr lang="fa-IR" sz="2400" dirty="0" smtClean="0"/>
            </a:br>
            <a:r>
              <a:rPr lang="fa-IR" sz="2400" dirty="0" smtClean="0"/>
              <a:t>    آمده است. </a:t>
            </a:r>
            <a:r>
              <a:rPr lang="en-US" sz="2400" dirty="0" smtClean="0"/>
              <a:t/>
            </a:r>
            <a:br>
              <a:rPr lang="en-US" sz="2400" dirty="0" smtClean="0"/>
            </a:br>
            <a:endParaRPr lang="fa-IR" sz="4500" b="1" dirty="0">
              <a:effectLst>
                <a:outerShdw blurRad="50800" dist="50800" dir="5400000" algn="ctr" rotWithShape="0">
                  <a:schemeClr val="accent2">
                    <a:lumMod val="75000"/>
                  </a:schemeClr>
                </a:outerShdw>
              </a:effectLst>
              <a:cs typeface="2  Mah" pitchFamily="2" charset="-78"/>
            </a:endParaRPr>
          </a:p>
        </p:txBody>
      </p:sp>
      <p:pic>
        <p:nvPicPr>
          <p:cNvPr id="3" name="Picture 2" descr="f7.gif"/>
          <p:cNvPicPr>
            <a:picLocks noChangeAspect="1"/>
          </p:cNvPicPr>
          <p:nvPr/>
        </p:nvPicPr>
        <p:blipFill>
          <a:blip r:embed="rId3">
            <a:duotone>
              <a:prstClr val="black"/>
              <a:srgbClr val="FF0066">
                <a:tint val="45000"/>
                <a:satMod val="400000"/>
              </a:srgbClr>
            </a:duotone>
          </a:blip>
          <a:srcRect l="-6455" r="-5856"/>
          <a:stretch>
            <a:fillRect/>
          </a:stretch>
        </p:blipFill>
        <p:spPr>
          <a:xfrm>
            <a:off x="1428728" y="3786190"/>
            <a:ext cx="6215106" cy="1285884"/>
          </a:xfrm>
          <a:prstGeom prst="ellipse">
            <a:avLst/>
          </a:prstGeom>
          <a:solidFill>
            <a:srgbClr val="FFFFFF">
              <a:shade val="85000"/>
            </a:srgbClr>
          </a:solidFill>
          <a:ln>
            <a:solidFill>
              <a:srgbClr val="FF0000"/>
            </a:solidFill>
          </a:ln>
          <a:effectLst>
            <a:reflection blurRad="6350" stA="50000" endA="300" endPos="90000" dir="5400000" sy="-100000" algn="bl" rotWithShape="0"/>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429684" cy="5572164"/>
          </a:xfrm>
          <a:blipFill>
            <a:blip r:embed="rId2"/>
            <a:tile tx="0" ty="0" sx="100000" sy="100000" flip="none" algn="tl"/>
          </a:blipFill>
        </p:spPr>
        <p:txBody>
          <a:bodyPr anchor="t">
            <a:normAutofit/>
          </a:bodyPr>
          <a:lstStyle/>
          <a:p>
            <a:pPr algn="r" rtl="1"/>
            <a:r>
              <a:rPr lang="fa-IR" sz="2800" dirty="0" smtClean="0"/>
              <a:t>      اين مقدار بدون ترديد از جدول وترها كه در رساله ظاهر می‌شود،</a:t>
            </a:r>
            <a:br>
              <a:rPr lang="fa-IR" sz="2800" dirty="0" smtClean="0"/>
            </a:br>
            <a:r>
              <a:rPr lang="fa-IR" sz="2800" dirty="0" smtClean="0"/>
              <a:t>   استخراج شده است. در اين جدول طول وترهای يك دايره كه مقابل به</a:t>
            </a:r>
            <a:br>
              <a:rPr lang="fa-IR" sz="2800" dirty="0" smtClean="0"/>
            </a:br>
            <a:r>
              <a:rPr lang="fa-IR" sz="2800" dirty="0" smtClean="0"/>
              <a:t>   زاويه مركزی يك درجه قرار دارند محاسبه شده است. ملاحظه می‌كنيد </a:t>
            </a:r>
            <a:br>
              <a:rPr lang="fa-IR" sz="2800" dirty="0" smtClean="0"/>
            </a:br>
            <a:r>
              <a:rPr lang="fa-IR" sz="2800" dirty="0" smtClean="0"/>
              <a:t>   كه طول وتر </a:t>
            </a:r>
            <a:r>
              <a:rPr lang="en-US" sz="2800" dirty="0" smtClean="0"/>
              <a:t>AB</a:t>
            </a:r>
            <a:r>
              <a:rPr lang="fa-IR" sz="2800" dirty="0" smtClean="0"/>
              <a:t> تقريباً با طول كمان </a:t>
            </a:r>
            <a:r>
              <a:rPr lang="en-US" sz="2800" dirty="0" smtClean="0"/>
              <a:t>AB</a:t>
            </a:r>
            <a:r>
              <a:rPr lang="fa-IR" sz="2800" dirty="0" smtClean="0"/>
              <a:t> مساوی است.</a:t>
            </a:r>
            <a:endParaRPr lang="fa-IR" sz="2800" dirty="0"/>
          </a:p>
        </p:txBody>
      </p:sp>
      <p:pic>
        <p:nvPicPr>
          <p:cNvPr id="3" name="Picture 2" descr="05.gif"/>
          <p:cNvPicPr>
            <a:picLocks noChangeAspect="1"/>
          </p:cNvPicPr>
          <p:nvPr/>
        </p:nvPicPr>
        <p:blipFill>
          <a:blip r:embed="rId3">
            <a:duotone>
              <a:prstClr val="black"/>
              <a:schemeClr val="accent5">
                <a:tint val="45000"/>
                <a:satMod val="400000"/>
              </a:schemeClr>
            </a:duotone>
          </a:blip>
          <a:srcRect l="-4445" r="-4906" b="-5556"/>
          <a:stretch>
            <a:fillRect/>
          </a:stretch>
        </p:blipFill>
        <p:spPr>
          <a:xfrm>
            <a:off x="857224" y="2786058"/>
            <a:ext cx="7429552" cy="2714644"/>
          </a:xfrm>
          <a:prstGeom prst="rect">
            <a:avLst/>
          </a:prstGeom>
          <a:ln w="190500" cap="sq">
            <a:solidFill>
              <a:schemeClr val="accent2">
                <a:lumMod val="60000"/>
                <a:lumOff val="40000"/>
              </a:schemeClr>
            </a:solidFill>
            <a:prstDash val="solid"/>
            <a:miter lim="800000"/>
          </a:ln>
          <a:effectLst>
            <a:glow rad="228600">
              <a:schemeClr val="accent3">
                <a:satMod val="175000"/>
                <a:alpha val="40000"/>
              </a:schemeClr>
            </a:glow>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SM-5.BMP"/>
          <p:cNvPicPr>
            <a:picLocks noChangeAspect="1"/>
          </p:cNvPicPr>
          <p:nvPr/>
        </p:nvPicPr>
        <p:blipFill>
          <a:blip r:embed="rId2">
            <a:duotone>
              <a:schemeClr val="accent3">
                <a:shade val="45000"/>
                <a:satMod val="135000"/>
              </a:schemeClr>
              <a:prstClr val="white"/>
            </a:duotone>
          </a:blip>
          <a:stretch>
            <a:fillRect/>
          </a:stretch>
        </p:blipFill>
        <p:spPr>
          <a:xfrm>
            <a:off x="1762476" y="1924238"/>
            <a:ext cx="5619048" cy="3009524"/>
          </a:xfrm>
          <a:prstGeom prst="roundRect">
            <a:avLst>
              <a:gd name="adj" fmla="val 8594"/>
            </a:avLst>
          </a:prstGeom>
          <a:solidFill>
            <a:srgbClr val="FFFFFF">
              <a:shade val="85000"/>
            </a:srgbClr>
          </a:solidFill>
          <a:ln>
            <a:noFill/>
          </a:ln>
          <a:effectLst>
            <a:reflection blurRad="6350" stA="50000" endA="300" endPos="55000" dir="5400000" sy="-100000" algn="bl" rotWithShape="0"/>
            <a:softEdge rad="127000"/>
          </a:effectLst>
          <a:scene3d>
            <a:camera prst="perspectiveRelaxedModerately"/>
            <a:lightRig rig="threePt" dir="t"/>
          </a:scene3d>
          <a:sp3d>
            <a:bevelT w="139700" prst="cross"/>
          </a:sp3d>
        </p:spPr>
      </p:pic>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01080" cy="5868184"/>
          </a:xfrm>
          <a:blipFill>
            <a:blip r:embed="rId2"/>
            <a:tile tx="0" ty="0" sx="100000" sy="100000" flip="none" algn="tl"/>
          </a:blipFill>
        </p:spPr>
        <p:txBody>
          <a:bodyPr anchor="t">
            <a:noAutofit/>
          </a:bodyPr>
          <a:lstStyle/>
          <a:p>
            <a:pPr algn="r" rtl="1"/>
            <a:r>
              <a:rPr lang="fa-IR" sz="2800" dirty="0" smtClean="0"/>
              <a:t>       حدود سال 480 ميلادی تسوچونك‌چی (</a:t>
            </a:r>
            <a:r>
              <a:rPr lang="en-US" sz="2800" b="1" dirty="0" err="1" smtClean="0"/>
              <a:t>Tsu</a:t>
            </a:r>
            <a:r>
              <a:rPr lang="en-US" sz="2800" b="1" dirty="0" smtClean="0"/>
              <a:t> </a:t>
            </a:r>
            <a:r>
              <a:rPr lang="en-US" sz="2800" b="1" dirty="0" err="1" smtClean="0"/>
              <a:t>chung</a:t>
            </a:r>
            <a:r>
              <a:rPr lang="en-US" sz="2800" b="1" dirty="0" smtClean="0"/>
              <a:t>-chi</a:t>
            </a:r>
            <a:r>
              <a:rPr lang="fa-IR" sz="2800" dirty="0" smtClean="0"/>
              <a:t>) از</a:t>
            </a:r>
            <a:br>
              <a:rPr lang="fa-IR" sz="2800" dirty="0" smtClean="0"/>
            </a:br>
            <a:r>
              <a:rPr lang="fa-IR" sz="2800" dirty="0" smtClean="0"/>
              <a:t>    اولين دانشمندان چينی كه در مكانيك كار می‌كردند تقريب گويای</a:t>
            </a:r>
            <a:br>
              <a:rPr lang="fa-IR" sz="2800" dirty="0" smtClean="0"/>
            </a:br>
            <a:r>
              <a:rPr lang="fa-IR" sz="2800" dirty="0" smtClean="0"/>
              <a:t>    سيصد و پنجاه و پنج يكصد و سيزدهم را براي πبدست آورد كه تا 6 </a:t>
            </a:r>
            <a:br>
              <a:rPr lang="fa-IR" sz="2800" dirty="0" smtClean="0"/>
            </a:br>
            <a:r>
              <a:rPr lang="fa-IR" sz="2800" dirty="0" smtClean="0"/>
              <a:t>     رقم اعشار صحيح و برابر </a:t>
            </a:r>
            <a:r>
              <a:rPr lang="fa-IR" sz="2800" b="1" dirty="0" smtClean="0">
                <a:solidFill>
                  <a:schemeClr val="accent6">
                    <a:lumMod val="75000"/>
                  </a:schemeClr>
                </a:solidFill>
              </a:rPr>
              <a:t>... 1415929 / 3 </a:t>
            </a:r>
            <a:r>
              <a:rPr lang="fa-IR" sz="2800" dirty="0" smtClean="0"/>
              <a:t>است.</a:t>
            </a:r>
            <a:br>
              <a:rPr lang="fa-IR" sz="2800" dirty="0" smtClean="0"/>
            </a:br>
            <a:r>
              <a:rPr lang="fa-IR" sz="2800" dirty="0" smtClean="0"/>
              <a:t>   </a:t>
            </a:r>
            <a:br>
              <a:rPr lang="fa-IR" sz="2800" dirty="0" smtClean="0"/>
            </a:br>
            <a:r>
              <a:rPr lang="fa-IR" sz="2800" dirty="0" smtClean="0">
                <a:solidFill>
                  <a:srgbClr val="FF0000"/>
                </a:solidFill>
              </a:rPr>
              <a:t>    محمدبن موسی خوارزمی </a:t>
            </a:r>
            <a:r>
              <a:rPr lang="fa-IR" sz="2800" dirty="0" smtClean="0"/>
              <a:t>درباره محاسبه</a:t>
            </a:r>
            <a:br>
              <a:rPr lang="fa-IR" sz="2800" dirty="0" smtClean="0"/>
            </a:br>
            <a:r>
              <a:rPr lang="fa-IR" sz="2800" dirty="0" smtClean="0"/>
              <a:t>    اندازه محيط دايره چنين می‌گويد:</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endParaRPr lang="fa-IR" sz="2800" dirty="0"/>
          </a:p>
        </p:txBody>
      </p:sp>
      <p:pic>
        <p:nvPicPr>
          <p:cNvPr id="8" name="Picture 7" descr="f8.gif"/>
          <p:cNvPicPr>
            <a:picLocks noChangeAspect="1"/>
          </p:cNvPicPr>
          <p:nvPr/>
        </p:nvPicPr>
        <p:blipFill>
          <a:blip r:embed="rId3">
            <a:duotone>
              <a:prstClr val="black"/>
              <a:schemeClr val="accent4">
                <a:tint val="45000"/>
                <a:satMod val="400000"/>
              </a:schemeClr>
            </a:duotone>
          </a:blip>
          <a:stretch>
            <a:fillRect/>
          </a:stretch>
        </p:blipFill>
        <p:spPr>
          <a:xfrm>
            <a:off x="3000364" y="4572008"/>
            <a:ext cx="5214974" cy="1428760"/>
          </a:xfrm>
          <a:prstGeom prst="roundRect">
            <a:avLst/>
          </a:prstGeom>
          <a:ln w="228600" cap="sq" cmpd="thickThin">
            <a:solidFill>
              <a:schemeClr val="accent5">
                <a:lumMod val="75000"/>
              </a:schemeClr>
            </a:solidFill>
            <a:prstDash val="solid"/>
            <a:miter lim="800000"/>
          </a:ln>
          <a:effectLst>
            <a:glow rad="228600">
              <a:schemeClr val="accent3">
                <a:satMod val="175000"/>
                <a:alpha val="40000"/>
              </a:schemeClr>
            </a:glow>
            <a:outerShdw blurRad="76200" dir="13500000" sy="23000" kx="1200000" algn="br" rotWithShape="0">
              <a:prstClr val="black">
                <a:alpha val="20000"/>
              </a:prstClr>
            </a:outerShdw>
          </a:effectLst>
        </p:spPr>
      </p:pic>
      <p:pic>
        <p:nvPicPr>
          <p:cNvPr id="10" name="Picture 9" descr="kharazmi.jpg"/>
          <p:cNvPicPr>
            <a:picLocks noChangeAspect="1"/>
          </p:cNvPicPr>
          <p:nvPr/>
        </p:nvPicPr>
        <p:blipFill>
          <a:blip r:embed="rId4"/>
          <a:stretch>
            <a:fillRect/>
          </a:stretch>
        </p:blipFill>
        <p:spPr>
          <a:xfrm>
            <a:off x="571472" y="2500306"/>
            <a:ext cx="1857388" cy="2786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714488"/>
            <a:ext cx="8501122" cy="3429024"/>
          </a:xfrm>
          <a:blipFill>
            <a:blip r:embed="rId2"/>
            <a:tile tx="0" ty="0" sx="100000" sy="100000" flip="none" algn="tl"/>
          </a:blipFill>
        </p:spPr>
        <p:txBody>
          <a:bodyPr anchor="t"/>
          <a:lstStyle/>
          <a:p>
            <a:pPr algn="r" rtl="1"/>
            <a:endParaRPr lang="fa-IR" dirty="0"/>
          </a:p>
        </p:txBody>
      </p:sp>
      <p:pic>
        <p:nvPicPr>
          <p:cNvPr id="45058" name="Picture 2" descr="C:\Documents and Settings\Azim\Desktop\__ P سرکذشت عدد __files\f9.gif"/>
          <p:cNvPicPr>
            <a:picLocks noChangeAspect="1" noChangeArrowheads="1"/>
          </p:cNvPicPr>
          <p:nvPr/>
        </p:nvPicPr>
        <p:blipFill>
          <a:blip r:embed="rId3">
            <a:duotone>
              <a:prstClr val="black"/>
              <a:schemeClr val="accent6">
                <a:tint val="45000"/>
                <a:satMod val="400000"/>
              </a:schemeClr>
            </a:duotone>
          </a:blip>
          <a:srcRect/>
          <a:stretch>
            <a:fillRect/>
          </a:stretch>
        </p:blipFill>
        <p:spPr bwMode="auto">
          <a:xfrm>
            <a:off x="857224" y="2928934"/>
            <a:ext cx="7500990" cy="1143008"/>
          </a:xfrm>
          <a:prstGeom prst="roundRect">
            <a:avLst>
              <a:gd name="adj" fmla="val 8594"/>
            </a:avLst>
          </a:prstGeom>
          <a:solidFill>
            <a:srgbClr val="FFFFFF">
              <a:shade val="85000"/>
            </a:srgbClr>
          </a:solidFill>
          <a:ln>
            <a:solidFill>
              <a:srgbClr val="0070C0"/>
            </a:solidFill>
          </a:ln>
          <a:effectLst>
            <a:outerShdw blurRad="152400" dist="317500" dir="5400000" sx="90000" sy="-19000" rotWithShape="0">
              <a:prstClr val="black">
                <a:alpha val="15000"/>
              </a:prstClr>
            </a:outerShdw>
            <a:reflection blurRad="12700" stA="38000" endPos="28000" dist="5000" dir="5400000" sy="-100000" algn="bl" rotWithShape="0"/>
          </a:effectLst>
        </p:spPr>
      </p:pic>
    </p:spTree>
  </p:cSld>
  <p:clrMapOvr>
    <a:masterClrMapping/>
  </p:clrMapOvr>
  <p:transition spd="med">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86808" cy="5500726"/>
          </a:xfrm>
          <a:blipFill>
            <a:blip r:embed="rId3"/>
            <a:tile tx="0" ty="0" sx="100000" sy="100000" flip="none" algn="tl"/>
          </a:blipFill>
        </p:spPr>
        <p:txBody>
          <a:bodyPr anchor="t">
            <a:normAutofit/>
          </a:bodyPr>
          <a:lstStyle/>
          <a:p>
            <a:pPr algn="r" rtl="1"/>
            <a:r>
              <a:rPr lang="fa-IR" sz="4400" dirty="0" smtClean="0">
                <a:cs typeface="0 Jadid Bold" pitchFamily="2" charset="-78"/>
              </a:rPr>
              <a:t> </a:t>
            </a:r>
            <a:r>
              <a:rPr lang="fa-IR" sz="3200" b="1" u="sng" dirty="0" smtClean="0">
                <a:ln>
                  <a:solidFill>
                    <a:srgbClr val="00B050"/>
                  </a:solidFill>
                </a:ln>
                <a:solidFill>
                  <a:schemeClr val="accent6">
                    <a:lumMod val="50000"/>
                  </a:schemeClr>
                </a:solidFill>
                <a:effectLst>
                  <a:outerShdw blurRad="60007" dist="200025" dir="15000000" sy="30000" kx="-1800000" algn="bl" rotWithShape="0">
                    <a:prstClr val="black">
                      <a:alpha val="32000"/>
                    </a:prstClr>
                  </a:outerShdw>
                </a:effectLst>
                <a:cs typeface="0 Jadid Bold" pitchFamily="2" charset="-78"/>
              </a:rPr>
              <a:t>بررسی کار کاشانی برای محاسبه ی </a:t>
            </a:r>
            <a:r>
              <a:rPr lang="el-GR" sz="3200" b="1" u="sng" dirty="0" smtClean="0">
                <a:ln>
                  <a:solidFill>
                    <a:srgbClr val="00B050"/>
                  </a:solidFill>
                </a:ln>
                <a:solidFill>
                  <a:schemeClr val="accent6">
                    <a:lumMod val="50000"/>
                  </a:schemeClr>
                </a:solidFill>
                <a:effectLst>
                  <a:outerShdw blurRad="60007" dist="200025" dir="15000000" sy="30000" kx="-1800000" algn="bl" rotWithShape="0">
                    <a:prstClr val="black">
                      <a:alpha val="32000"/>
                    </a:prstClr>
                  </a:outerShdw>
                </a:effectLst>
                <a:cs typeface="0 Jadid Bold" pitchFamily="2" charset="-78"/>
              </a:rPr>
              <a:t>π</a:t>
            </a:r>
            <a:r>
              <a:rPr lang="fa-IR" sz="3200" b="1" u="sng" dirty="0" smtClean="0">
                <a:ln>
                  <a:solidFill>
                    <a:srgbClr val="00B050"/>
                  </a:solidFill>
                </a:ln>
                <a:solidFill>
                  <a:schemeClr val="accent6">
                    <a:lumMod val="50000"/>
                  </a:schemeClr>
                </a:solidFill>
                <a:effectLst>
                  <a:outerShdw blurRad="60007" dist="200025" dir="15000000" sy="30000" kx="-1800000" algn="bl" rotWithShape="0">
                    <a:prstClr val="black">
                      <a:alpha val="32000"/>
                    </a:prstClr>
                  </a:outerShdw>
                </a:effectLst>
                <a:cs typeface="0 Jadid Bold" pitchFamily="2" charset="-78"/>
              </a:rPr>
              <a:t/>
            </a:r>
            <a:br>
              <a:rPr lang="fa-IR" sz="3200" b="1" u="sng" dirty="0" smtClean="0">
                <a:ln>
                  <a:solidFill>
                    <a:srgbClr val="00B050"/>
                  </a:solidFill>
                </a:ln>
                <a:solidFill>
                  <a:schemeClr val="accent6">
                    <a:lumMod val="50000"/>
                  </a:schemeClr>
                </a:solidFill>
                <a:effectLst>
                  <a:outerShdw blurRad="60007" dist="200025" dir="15000000" sy="30000" kx="-1800000" algn="bl" rotWithShape="0">
                    <a:prstClr val="black">
                      <a:alpha val="32000"/>
                    </a:prstClr>
                  </a:outerShdw>
                </a:effectLst>
                <a:cs typeface="0 Jadid Bold" pitchFamily="2" charset="-78"/>
              </a:rPr>
            </a:br>
            <a:r>
              <a:rPr lang="fa-IR" sz="2800" dirty="0" smtClean="0"/>
              <a:t>    رياضيدان بزرگ ايرانی غياث‌الدين جمشيد كاشانی در </a:t>
            </a:r>
            <a:br>
              <a:rPr lang="fa-IR" sz="2800" dirty="0" smtClean="0"/>
            </a:br>
            <a:r>
              <a:rPr lang="fa-IR" sz="2800" dirty="0" smtClean="0"/>
              <a:t>  مفتاح‌الحساب </a:t>
            </a:r>
            <a:r>
              <a:rPr lang="fa-IR" sz="3200" dirty="0" smtClean="0"/>
              <a:t>چنين می‌نويسد:</a:t>
            </a:r>
            <a:r>
              <a:rPr lang="fa-IR" sz="1400" dirty="0" smtClean="0"/>
              <a:t/>
            </a:r>
            <a:br>
              <a:rPr lang="fa-IR" sz="1400" dirty="0" smtClean="0"/>
            </a:br>
            <a:r>
              <a:rPr lang="fa-IR" sz="3600" dirty="0" smtClean="0"/>
              <a:t>«</a:t>
            </a:r>
            <a:r>
              <a:rPr lang="fa-IR" sz="2800" dirty="0" smtClean="0">
                <a:solidFill>
                  <a:srgbClr val="C00000"/>
                </a:solidFill>
              </a:rPr>
              <a:t>مقداری را كه در رساله محيطيه برای نسبت محيط </a:t>
            </a:r>
            <a:br>
              <a:rPr lang="fa-IR" sz="2800" dirty="0" smtClean="0">
                <a:solidFill>
                  <a:srgbClr val="C00000"/>
                </a:solidFill>
              </a:rPr>
            </a:br>
            <a:r>
              <a:rPr lang="fa-IR" sz="2800" dirty="0" smtClean="0">
                <a:solidFill>
                  <a:srgbClr val="C00000"/>
                </a:solidFill>
              </a:rPr>
              <a:t>   دايره به قطرآن به دست آورده‌ام، اين است:</a:t>
            </a:r>
            <a:r>
              <a:rPr lang="fa-IR" sz="1800" dirty="0" smtClean="0">
                <a:solidFill>
                  <a:srgbClr val="C00000"/>
                </a:solidFill>
              </a:rPr>
              <a:t/>
            </a:r>
            <a:br>
              <a:rPr lang="fa-IR" sz="1800" dirty="0" smtClean="0">
                <a:solidFill>
                  <a:srgbClr val="C00000"/>
                </a:solidFill>
              </a:rPr>
            </a:br>
            <a:r>
              <a:rPr lang="fa-IR" sz="1800" dirty="0" smtClean="0">
                <a:solidFill>
                  <a:srgbClr val="C00000"/>
                </a:solidFill>
              </a:rPr>
              <a:t>  </a:t>
            </a:r>
            <a:r>
              <a:rPr lang="en-US" sz="1800" dirty="0" smtClean="0">
                <a:solidFill>
                  <a:srgbClr val="C00000"/>
                </a:solidFill>
              </a:rPr>
              <a:t>   </a:t>
            </a:r>
            <a:r>
              <a:rPr lang="en-US" sz="4000" dirty="0" smtClean="0"/>
              <a:t/>
            </a:r>
            <a:br>
              <a:rPr lang="en-US" sz="4000" dirty="0" smtClean="0"/>
            </a:br>
            <a:r>
              <a:rPr lang="fa-IR" sz="4000" dirty="0" smtClean="0"/>
              <a:t/>
            </a:r>
            <a:br>
              <a:rPr lang="fa-IR" sz="4000" dirty="0" smtClean="0"/>
            </a:br>
            <a:r>
              <a:rPr lang="fa-IR" sz="4000" dirty="0" smtClean="0"/>
              <a:t/>
            </a:r>
            <a:br>
              <a:rPr lang="fa-IR" sz="4000" dirty="0" smtClean="0"/>
            </a:br>
            <a:r>
              <a:rPr lang="fa-IR" sz="4000" dirty="0" smtClean="0"/>
              <a:t>  </a:t>
            </a:r>
            <a:r>
              <a:rPr lang="fa-IR" sz="2800" dirty="0" smtClean="0"/>
              <a:t>اين جدول به اين شكل گويا نيست و به رمز بيشتر شباهت دارد.   </a:t>
            </a:r>
            <a:r>
              <a:rPr lang="fa-IR" sz="4400" dirty="0" smtClean="0"/>
              <a:t/>
            </a:r>
            <a:br>
              <a:rPr lang="fa-IR" sz="4400" dirty="0" smtClean="0"/>
            </a:br>
            <a:r>
              <a:rPr lang="fa-IR" sz="4400" dirty="0" smtClean="0"/>
              <a:t>     </a:t>
            </a:r>
            <a:endParaRPr lang="fa-IR" sz="3200" b="1" u="sng" dirty="0">
              <a:ln>
                <a:solidFill>
                  <a:srgbClr val="00B050"/>
                </a:solidFill>
              </a:ln>
              <a:solidFill>
                <a:schemeClr val="accent6">
                  <a:lumMod val="50000"/>
                </a:schemeClr>
              </a:solidFill>
              <a:effectLst>
                <a:outerShdw blurRad="60007" dist="200025" dir="15000000" sy="30000" kx="-1800000" algn="bl" rotWithShape="0">
                  <a:prstClr val="black">
                    <a:alpha val="32000"/>
                  </a:prstClr>
                </a:outerShdw>
              </a:effectLst>
              <a:cs typeface="0 Jadid Bold" pitchFamily="2" charset="-78"/>
            </a:endParaRPr>
          </a:p>
        </p:txBody>
      </p:sp>
      <p:pic>
        <p:nvPicPr>
          <p:cNvPr id="3" name="Picture 2" descr="kashani.jpg"/>
          <p:cNvPicPr>
            <a:picLocks noChangeAspect="1"/>
          </p:cNvPicPr>
          <p:nvPr/>
        </p:nvPicPr>
        <p:blipFill>
          <a:blip r:embed="rId4"/>
          <a:stretch>
            <a:fillRect/>
          </a:stretch>
        </p:blipFill>
        <p:spPr>
          <a:xfrm>
            <a:off x="428596" y="714356"/>
            <a:ext cx="2286016" cy="2524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4" name="Table 3"/>
          <p:cNvGraphicFramePr>
            <a:graphicFrameLocks noGrp="1"/>
          </p:cNvGraphicFramePr>
          <p:nvPr/>
        </p:nvGraphicFramePr>
        <p:xfrm>
          <a:off x="1785918" y="3929066"/>
          <a:ext cx="6096000" cy="799468"/>
        </p:xfrm>
        <a:graphic>
          <a:graphicData uri="http://schemas.openxmlformats.org/drawingml/2006/table">
            <a:tbl>
              <a:tblPr rtl="1" firstRow="1" bandRow="1">
                <a:tableStyleId>{7DF18680-E054-41AD-8BC1-D1AEF772440D}</a:tableStyleId>
              </a:tblPr>
              <a:tblGrid>
                <a:gridCol w="1524000"/>
                <a:gridCol w="1524000"/>
                <a:gridCol w="1524000"/>
                <a:gridCol w="1524000"/>
              </a:tblGrid>
              <a:tr h="428628">
                <a:tc>
                  <a:txBody>
                    <a:bodyPr/>
                    <a:lstStyle/>
                    <a:p>
                      <a:pPr rtl="1"/>
                      <a:r>
                        <a:rPr lang="fa-IR" baseline="0" dirty="0" smtClean="0"/>
                        <a:t>        درجه</a:t>
                      </a:r>
                      <a:endParaRPr lang="fa-IR" dirty="0"/>
                    </a:p>
                  </a:txBody>
                  <a:tcPr/>
                </a:tc>
                <a:tc>
                  <a:txBody>
                    <a:bodyPr/>
                    <a:lstStyle/>
                    <a:p>
                      <a:pPr rtl="1"/>
                      <a:r>
                        <a:rPr lang="fa-IR" dirty="0" smtClean="0"/>
                        <a:t>        دقیقه</a:t>
                      </a:r>
                      <a:endParaRPr lang="fa-IR" dirty="0"/>
                    </a:p>
                  </a:txBody>
                  <a:tcPr/>
                </a:tc>
                <a:tc>
                  <a:txBody>
                    <a:bodyPr/>
                    <a:lstStyle/>
                    <a:p>
                      <a:pPr rtl="1"/>
                      <a:r>
                        <a:rPr lang="fa-IR" dirty="0" smtClean="0"/>
                        <a:t>         ثانیه</a:t>
                      </a:r>
                      <a:endParaRPr lang="fa-IR" dirty="0"/>
                    </a:p>
                  </a:txBody>
                  <a:tcPr/>
                </a:tc>
                <a:tc>
                  <a:txBody>
                    <a:bodyPr/>
                    <a:lstStyle/>
                    <a:p>
                      <a:pPr rtl="1"/>
                      <a:r>
                        <a:rPr lang="fa-IR" dirty="0" smtClean="0"/>
                        <a:t>         ثالثه</a:t>
                      </a:r>
                      <a:endParaRPr lang="fa-IR" dirty="0"/>
                    </a:p>
                  </a:txBody>
                  <a:tcPr/>
                </a:tc>
              </a:tr>
              <a:tr h="370840">
                <a:tc>
                  <a:txBody>
                    <a:bodyPr/>
                    <a:lstStyle/>
                    <a:p>
                      <a:pPr rtl="1"/>
                      <a:r>
                        <a:rPr lang="fa-IR" dirty="0" smtClean="0"/>
                        <a:t>          ج</a:t>
                      </a:r>
                      <a:endParaRPr lang="fa-IR" dirty="0"/>
                    </a:p>
                  </a:txBody>
                  <a:tcPr/>
                </a:tc>
                <a:tc>
                  <a:txBody>
                    <a:bodyPr/>
                    <a:lstStyle/>
                    <a:p>
                      <a:pPr rtl="1"/>
                      <a:r>
                        <a:rPr lang="fa-IR" dirty="0" smtClean="0"/>
                        <a:t>          ح</a:t>
                      </a:r>
                      <a:endParaRPr lang="fa-IR" dirty="0"/>
                    </a:p>
                  </a:txBody>
                  <a:tcPr/>
                </a:tc>
                <a:tc>
                  <a:txBody>
                    <a:bodyPr/>
                    <a:lstStyle/>
                    <a:p>
                      <a:pPr rtl="1"/>
                      <a:r>
                        <a:rPr lang="fa-IR" dirty="0" smtClean="0"/>
                        <a:t>          کط</a:t>
                      </a:r>
                      <a:endParaRPr lang="fa-IR" dirty="0"/>
                    </a:p>
                  </a:txBody>
                  <a:tcPr/>
                </a:tc>
                <a:tc>
                  <a:txBody>
                    <a:bodyPr/>
                    <a:lstStyle/>
                    <a:p>
                      <a:pPr rtl="1"/>
                      <a:r>
                        <a:rPr lang="fa-IR" dirty="0" smtClean="0"/>
                        <a:t>          مده</a:t>
                      </a:r>
                      <a:endParaRPr lang="fa-IR" dirty="0"/>
                    </a:p>
                  </a:txBody>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643998" cy="6286544"/>
          </a:xfrm>
          <a:blipFill>
            <a:blip r:embed="rId2"/>
            <a:tile tx="0" ty="0" sx="100000" sy="100000" flip="none" algn="tl"/>
          </a:blipFill>
          <a:effectLst>
            <a:outerShdw blurRad="76200" dir="13500000" sy="23000" kx="1200000" algn="br" rotWithShape="0">
              <a:prstClr val="black">
                <a:alpha val="20000"/>
              </a:prstClr>
            </a:outerShdw>
          </a:effectLst>
        </p:spPr>
        <p:txBody>
          <a:bodyPr anchor="t">
            <a:normAutofit fontScale="90000"/>
          </a:bodyPr>
          <a:lstStyle/>
          <a:p>
            <a:pPr algn="r" rtl="1"/>
            <a:r>
              <a:rPr lang="fa-IR" sz="2800" dirty="0" smtClean="0"/>
              <a:t>        رمزی كه بايد به كمك «حساب  ابجد» و عدد نويسی در مبنای</a:t>
            </a:r>
            <a:br>
              <a:rPr lang="fa-IR" sz="2800" dirty="0" smtClean="0"/>
            </a:br>
            <a:r>
              <a:rPr lang="fa-IR" sz="2800" dirty="0" smtClean="0"/>
              <a:t>    شصت ‌گانی گشوده شود. نتيجه اين خواهد شد: </a:t>
            </a:r>
            <a:r>
              <a:rPr lang="en-US" sz="2800" dirty="0" smtClean="0"/>
              <a:t/>
            </a:r>
            <a:br>
              <a:rPr lang="en-US" sz="2800" dirty="0" smtClean="0"/>
            </a:br>
            <a:r>
              <a:rPr lang="en-US" sz="2800" dirty="0" smtClean="0"/>
              <a:t>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t>
            </a:r>
            <a:r>
              <a:rPr lang="fa-IR" sz="2800" dirty="0" smtClean="0"/>
              <a:t>   </a:t>
            </a:r>
            <a:r>
              <a:rPr lang="fa-IR" sz="3100" dirty="0" smtClean="0"/>
              <a:t>لازم به ذكر است كه ازبین رياضيدان‌های ايرانی، دقيق‌ترين محاسبه </a:t>
            </a:r>
            <a:r>
              <a:rPr lang="el-GR" sz="3100" dirty="0" smtClean="0"/>
              <a:t>π</a:t>
            </a:r>
            <a:r>
              <a:rPr lang="fa-IR" sz="3100" dirty="0" smtClean="0"/>
              <a:t/>
            </a:r>
            <a:br>
              <a:rPr lang="fa-IR" sz="3100" dirty="0" smtClean="0"/>
            </a:br>
            <a:r>
              <a:rPr lang="fa-IR" sz="3100" dirty="0" smtClean="0"/>
              <a:t>   متعلق به كاشانی است كه در اواخرقرن چهاردهم واوايل  قرن پانز دهم</a:t>
            </a:r>
            <a:br>
              <a:rPr lang="fa-IR" sz="3100" dirty="0" smtClean="0"/>
            </a:br>
            <a:r>
              <a:rPr lang="fa-IR" sz="3100" dirty="0" smtClean="0"/>
              <a:t>   ميلادی می‌زيسته است. </a:t>
            </a:r>
            <a:r>
              <a:rPr lang="fa-IR" sz="3100" smtClean="0"/>
              <a:t>كاشانی </a:t>
            </a:r>
            <a:r>
              <a:rPr lang="fa-IR" sz="3100" dirty="0" smtClean="0"/>
              <a:t>با استفاده از روش كلاسيك ارشميدس و</a:t>
            </a:r>
            <a:br>
              <a:rPr lang="fa-IR" sz="3100" dirty="0" smtClean="0"/>
            </a:br>
            <a:r>
              <a:rPr lang="fa-IR" sz="3100" dirty="0" smtClean="0"/>
              <a:t>   با استفاده از</a:t>
            </a:r>
            <a:r>
              <a:rPr lang="en-US" sz="3100" dirty="0" smtClean="0"/>
              <a:t> </a:t>
            </a:r>
            <a:r>
              <a:rPr lang="fa-IR" sz="3100" dirty="0" smtClean="0"/>
              <a:t>                      ضلعی‌های منتظم محاطی و محيطی مقدار</a:t>
            </a:r>
            <a:br>
              <a:rPr lang="fa-IR" sz="3100" dirty="0" smtClean="0"/>
            </a:br>
            <a:r>
              <a:rPr lang="fa-IR" sz="3100" dirty="0" smtClean="0"/>
              <a:t>   زير را برای</a:t>
            </a:r>
            <a:r>
              <a:rPr lang="el-GR" sz="3100" dirty="0" smtClean="0"/>
              <a:t>π</a:t>
            </a:r>
            <a:r>
              <a:rPr lang="fa-IR" sz="3100" dirty="0" smtClean="0"/>
              <a:t> به دست آورده است:</a:t>
            </a:r>
            <a:br>
              <a:rPr lang="fa-IR" sz="3100" dirty="0" smtClean="0"/>
            </a:br>
            <a:r>
              <a:rPr lang="en-US" sz="3100" dirty="0" smtClean="0"/>
              <a:t>  </a:t>
            </a:r>
            <a:br>
              <a:rPr lang="en-US" sz="3100" dirty="0" smtClean="0"/>
            </a:br>
            <a:r>
              <a:rPr lang="en-US" sz="3100" dirty="0" smtClean="0"/>
              <a:t>  </a:t>
            </a:r>
            <a:endParaRPr lang="fa-IR" sz="3100" dirty="0"/>
          </a:p>
        </p:txBody>
      </p:sp>
      <p:pic>
        <p:nvPicPr>
          <p:cNvPr id="3" name="Picture 2" descr="f10.gif"/>
          <p:cNvPicPr>
            <a:picLocks noChangeAspect="1"/>
          </p:cNvPicPr>
          <p:nvPr/>
        </p:nvPicPr>
        <p:blipFill>
          <a:blip r:embed="rId3">
            <a:duotone>
              <a:prstClr val="black"/>
              <a:schemeClr val="accent1">
                <a:tint val="45000"/>
                <a:satMod val="400000"/>
              </a:schemeClr>
            </a:duotone>
          </a:blip>
          <a:stretch>
            <a:fillRect/>
          </a:stretch>
        </p:blipFill>
        <p:spPr>
          <a:xfrm>
            <a:off x="1571604" y="1142984"/>
            <a:ext cx="6143667" cy="1214445"/>
          </a:xfrm>
          <a:prstGeom prst="ellipse">
            <a:avLst/>
          </a:prstGeom>
          <a:ln>
            <a:solidFill>
              <a:schemeClr val="accent6">
                <a:lumMod val="75000"/>
              </a:schemeClr>
            </a:solidFill>
          </a:ln>
          <a:effectLst>
            <a:outerShdw blurRad="76200" dir="13500000" sy="23000" kx="1200000" algn="br" rotWithShape="0">
              <a:prstClr val="black">
                <a:alpha val="20000"/>
              </a:prstClr>
            </a:outerShdw>
          </a:effectLst>
        </p:spPr>
      </p:pic>
      <p:pic>
        <p:nvPicPr>
          <p:cNvPr id="4" name="Picture 3" descr="f11.gif"/>
          <p:cNvPicPr>
            <a:picLocks noChangeAspect="1"/>
          </p:cNvPicPr>
          <p:nvPr/>
        </p:nvPicPr>
        <p:blipFill>
          <a:blip r:embed="rId4">
            <a:duotone>
              <a:prstClr val="black"/>
              <a:schemeClr val="accent3">
                <a:tint val="45000"/>
                <a:satMod val="400000"/>
              </a:schemeClr>
            </a:duotone>
          </a:blip>
          <a:stretch>
            <a:fillRect/>
          </a:stretch>
        </p:blipFill>
        <p:spPr>
          <a:xfrm>
            <a:off x="5357818" y="3786190"/>
            <a:ext cx="1928826" cy="4286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f12.gif"/>
          <p:cNvPicPr>
            <a:picLocks noChangeAspect="1"/>
          </p:cNvPicPr>
          <p:nvPr/>
        </p:nvPicPr>
        <p:blipFill>
          <a:blip r:embed="rId5">
            <a:duotone>
              <a:prstClr val="black"/>
              <a:schemeClr val="accent2">
                <a:tint val="45000"/>
                <a:satMod val="400000"/>
              </a:schemeClr>
            </a:duotone>
          </a:blip>
          <a:stretch>
            <a:fillRect/>
          </a:stretch>
        </p:blipFill>
        <p:spPr>
          <a:xfrm>
            <a:off x="714348" y="4714884"/>
            <a:ext cx="7786742" cy="11430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9" name="Rectangle 1027"/>
          <p:cNvSpPr>
            <a:spLocks noGrp="1" noChangeArrowheads="1"/>
          </p:cNvSpPr>
          <p:nvPr>
            <p:ph type="body" idx="1"/>
          </p:nvPr>
        </p:nvSpPr>
        <p:spPr>
          <a:xfrm>
            <a:off x="857224" y="2786058"/>
            <a:ext cx="7924800" cy="2286000"/>
          </a:xfrm>
        </p:spPr>
        <p:txBody>
          <a:bodyPr/>
          <a:lstStyle/>
          <a:p>
            <a:pPr algn="r" rtl="1">
              <a:lnSpc>
                <a:spcPct val="90000"/>
              </a:lnSpc>
            </a:pPr>
            <a:r>
              <a:rPr lang="fa-IR" dirty="0">
                <a:cs typeface="Traffic" pitchFamily="2" charset="-78"/>
              </a:rPr>
              <a:t> اولین ماشین مکانیکی برای محاسبات معین را اختراع کرد:</a:t>
            </a:r>
            <a:br>
              <a:rPr lang="fa-IR" dirty="0">
                <a:cs typeface="Traffic" pitchFamily="2" charset="-78"/>
              </a:rPr>
            </a:br>
            <a:r>
              <a:rPr lang="fa-IR" dirty="0">
                <a:cs typeface="Traffic" pitchFamily="2" charset="-78"/>
              </a:rPr>
              <a:t>- برای تعیین زمان کوتاهترین فاصله سیارات</a:t>
            </a:r>
            <a:br>
              <a:rPr lang="fa-IR" dirty="0">
                <a:cs typeface="Traffic" pitchFamily="2" charset="-78"/>
              </a:rPr>
            </a:br>
            <a:r>
              <a:rPr lang="fa-IR" dirty="0">
                <a:cs typeface="Traffic" pitchFamily="2" charset="-78"/>
              </a:rPr>
              <a:t>- برای تعیین مختصات سیارات</a:t>
            </a:r>
            <a:br>
              <a:rPr lang="fa-IR" dirty="0">
                <a:cs typeface="Traffic" pitchFamily="2" charset="-78"/>
              </a:rPr>
            </a:br>
            <a:r>
              <a:rPr lang="fa-IR" dirty="0">
                <a:cs typeface="Traffic" pitchFamily="2" charset="-78"/>
              </a:rPr>
              <a:t>- برای تعیین زمان کسوف و خسوف و ساعات شرعی  </a:t>
            </a:r>
            <a:endParaRPr lang="en-GB" dirty="0">
              <a:cs typeface="Times New Roman (Arabic)" charset="0"/>
            </a:endParaRPr>
          </a:p>
        </p:txBody>
      </p:sp>
      <p:sp>
        <p:nvSpPr>
          <p:cNvPr id="183301" name="Text Box 1029"/>
          <p:cNvSpPr txBox="1">
            <a:spLocks noChangeArrowheads="1"/>
          </p:cNvSpPr>
          <p:nvPr/>
        </p:nvSpPr>
        <p:spPr bwMode="auto">
          <a:xfrm>
            <a:off x="2643174" y="1214422"/>
            <a:ext cx="5867400" cy="1274195"/>
          </a:xfrm>
          <a:prstGeom prst="rect">
            <a:avLst/>
          </a:prstGeom>
          <a:noFill/>
          <a:ln w="9525">
            <a:noFill/>
            <a:miter lim="800000"/>
            <a:headEnd/>
            <a:tailEnd/>
          </a:ln>
          <a:effectLst/>
        </p:spPr>
        <p:txBody>
          <a:bodyPr>
            <a:spAutoFit/>
          </a:bodyPr>
          <a:lstStyle/>
          <a:p>
            <a:pPr marL="457200" indent="-457200" algn="r" rtl="1">
              <a:lnSpc>
                <a:spcPct val="90000"/>
              </a:lnSpc>
              <a:spcBef>
                <a:spcPct val="20000"/>
              </a:spcBef>
              <a:buFontTx/>
              <a:buChar char="•"/>
            </a:pPr>
            <a:r>
              <a:rPr lang="fa-IR" sz="2800" b="0" u="none" dirty="0">
                <a:latin typeface="Times New Roman" pitchFamily="18" charset="0"/>
                <a:cs typeface="Traffic" pitchFamily="2" charset="-78"/>
              </a:rPr>
              <a:t>قواعد چهار عمل اصلی و جذرگیری اعداد کسری اعشاری را تکمیل کرد.</a:t>
            </a:r>
          </a:p>
          <a:p>
            <a:pPr marL="457200" indent="-457200" algn="r" rtl="1">
              <a:lnSpc>
                <a:spcPct val="90000"/>
              </a:lnSpc>
              <a:spcBef>
                <a:spcPct val="20000"/>
              </a:spcBef>
            </a:pPr>
            <a:r>
              <a:rPr lang="fa-IR" sz="2400" b="0" u="none" dirty="0">
                <a:latin typeface="Times New Roman" pitchFamily="18" charset="0"/>
                <a:cs typeface="Traffic" pitchFamily="2" charset="-78"/>
              </a:rPr>
              <a:t>                                      </a:t>
            </a:r>
          </a:p>
        </p:txBody>
      </p:sp>
      <p:sp>
        <p:nvSpPr>
          <p:cNvPr id="8" name="TextBox 7"/>
          <p:cNvSpPr txBox="1"/>
          <p:nvPr/>
        </p:nvSpPr>
        <p:spPr>
          <a:xfrm>
            <a:off x="3000364" y="142852"/>
            <a:ext cx="6000792" cy="769441"/>
          </a:xfrm>
          <a:prstGeom prst="rect">
            <a:avLst/>
          </a:prstGeom>
          <a:noFill/>
        </p:spPr>
        <p:txBody>
          <a:bodyPr wrap="square" rtlCol="1">
            <a:spAutoFit/>
          </a:bodyPr>
          <a:lstStyle/>
          <a:p>
            <a:r>
              <a:rPr lang="fa-IR" sz="4400" dirty="0" smtClean="0">
                <a:solidFill>
                  <a:srgbClr val="C00000"/>
                </a:solidFill>
              </a:rPr>
              <a:t>نگاهی به دیگر کارهای کاشانی</a:t>
            </a:r>
            <a:endParaRPr lang="fa-IR" sz="44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33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32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autoUpdateAnimBg="0"/>
      <p:bldP spid="183301"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1143000"/>
          </a:xfrm>
          <a:prstGeom prst="rect">
            <a:avLst/>
          </a:prstGeom>
          <a:noFill/>
          <a:ln w="9525">
            <a:noFill/>
            <a:miter lim="800000"/>
            <a:headEnd/>
            <a:tailEnd/>
          </a:ln>
          <a:effectLst/>
        </p:spPr>
        <p:txBody>
          <a:bodyPr anchor="ctr"/>
          <a:lstStyle/>
          <a:p>
            <a:pPr algn="ctr"/>
            <a:r>
              <a:rPr lang="fa-IR" sz="4800" u="none">
                <a:solidFill>
                  <a:srgbClr val="FF3300"/>
                </a:solidFill>
                <a:latin typeface="Comic Sans MS" pitchFamily="66" charset="0"/>
                <a:cs typeface="Traffic" pitchFamily="2" charset="-78"/>
              </a:rPr>
              <a:t>سیاره یاب کاشانی</a:t>
            </a:r>
            <a:endParaRPr lang="en-US" sz="4800" u="none">
              <a:solidFill>
                <a:srgbClr val="FF3300"/>
              </a:solidFill>
              <a:latin typeface="Comic Sans MS" pitchFamily="66" charset="0"/>
              <a:cs typeface="Traffic" pitchFamily="2" charset="-78"/>
            </a:endParaRPr>
          </a:p>
        </p:txBody>
      </p:sp>
      <p:pic>
        <p:nvPicPr>
          <p:cNvPr id="184323" name="Picture 3" descr="E:\Temp\SAF\Image1.JPG"/>
          <p:cNvPicPr>
            <a:picLocks noChangeAspect="1" noChangeArrowheads="1"/>
          </p:cNvPicPr>
          <p:nvPr/>
        </p:nvPicPr>
        <p:blipFill>
          <a:blip r:embed="rId2"/>
          <a:srcRect/>
          <a:stretch>
            <a:fillRect/>
          </a:stretch>
        </p:blipFill>
        <p:spPr bwMode="auto">
          <a:xfrm>
            <a:off x="2154238" y="1455738"/>
            <a:ext cx="4835525" cy="486886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329642" cy="5929354"/>
          </a:xfrm>
          <a:blipFill>
            <a:blip r:embed="rId2"/>
            <a:tile tx="0" ty="0" sx="100000" sy="100000" flip="none" algn="tl"/>
          </a:blipFill>
        </p:spPr>
        <p:txBody>
          <a:bodyPr anchor="t">
            <a:normAutofit fontScale="90000"/>
          </a:bodyPr>
          <a:lstStyle/>
          <a:p>
            <a:pPr algn="r" rtl="1"/>
            <a:r>
              <a:rPr lang="fa-IR" sz="2800" dirty="0" smtClean="0"/>
              <a:t>     در سال 1579 ميلادی «</a:t>
            </a:r>
            <a:r>
              <a:rPr lang="fa-IR" sz="2800" dirty="0" smtClean="0">
                <a:solidFill>
                  <a:srgbClr val="7030A0"/>
                </a:solidFill>
              </a:rPr>
              <a:t>ويت</a:t>
            </a:r>
            <a:r>
              <a:rPr lang="fa-IR" sz="2800" dirty="0" smtClean="0"/>
              <a:t>» رياضيدان بزرگ فرانسوی مقدار</a:t>
            </a:r>
            <a:r>
              <a:rPr lang="el-GR" sz="2800" dirty="0" smtClean="0"/>
              <a:t>π</a:t>
            </a:r>
            <a:r>
              <a:rPr lang="fa-IR" sz="2800" dirty="0" smtClean="0"/>
              <a:t> </a:t>
            </a:r>
            <a:br>
              <a:rPr lang="fa-IR" sz="2800" dirty="0" smtClean="0"/>
            </a:br>
            <a:r>
              <a:rPr lang="fa-IR" sz="2800" dirty="0" smtClean="0"/>
              <a:t>   را به روش كلاسيك با استفاده از                  ضلعی منتظم محاطی </a:t>
            </a:r>
            <a:br>
              <a:rPr lang="fa-IR" sz="2800" dirty="0" smtClean="0"/>
            </a:br>
            <a:r>
              <a:rPr lang="fa-IR" sz="2800" dirty="0" smtClean="0"/>
              <a:t>   و محيطی تا 9 رقم اعشار پيدا كرد. وی همچنين            را به عنوان</a:t>
            </a:r>
            <a:br>
              <a:rPr lang="fa-IR" sz="2800" dirty="0" smtClean="0"/>
            </a:br>
            <a:r>
              <a:rPr lang="fa-IR" sz="2800" dirty="0" smtClean="0"/>
              <a:t>   </a:t>
            </a:r>
            <a:r>
              <a:rPr lang="el-GR" sz="2800" dirty="0" smtClean="0"/>
              <a:t>π</a:t>
            </a:r>
            <a:r>
              <a:rPr lang="fa-IR" sz="2800" dirty="0" smtClean="0"/>
              <a:t> برگزيد. </a:t>
            </a:r>
            <a:br>
              <a:rPr lang="fa-IR" sz="2800" dirty="0" smtClean="0"/>
            </a:br>
            <a:r>
              <a:rPr lang="fa-IR" sz="2800" dirty="0" smtClean="0"/>
              <a:t>     در سال 1650 ميلادی </a:t>
            </a:r>
            <a:r>
              <a:rPr lang="fa-IR" sz="2800" dirty="0" smtClean="0">
                <a:solidFill>
                  <a:srgbClr val="7030A0"/>
                </a:solidFill>
              </a:rPr>
              <a:t>جان واليس </a:t>
            </a:r>
            <a:r>
              <a:rPr lang="fa-IR" sz="2800" dirty="0" smtClean="0"/>
              <a:t>بسط جالب زير را برای عدد </a:t>
            </a:r>
            <a:r>
              <a:rPr lang="el-GR" sz="2800" dirty="0" smtClean="0"/>
              <a:t>π</a:t>
            </a:r>
            <a:r>
              <a:rPr lang="fa-IR" sz="2800" dirty="0" smtClean="0"/>
              <a:t/>
            </a:r>
            <a:br>
              <a:rPr lang="fa-IR" sz="2800" dirty="0" smtClean="0"/>
            </a:br>
            <a:r>
              <a:rPr lang="fa-IR" sz="2800" dirty="0" smtClean="0"/>
              <a:t>   عرضه كرد: </a:t>
            </a:r>
            <a:r>
              <a:rPr lang="en-US" sz="2800" dirty="0" smtClean="0"/>
              <a:t/>
            </a:r>
            <a:br>
              <a:rPr lang="en-US" sz="2800" dirty="0" smtClean="0"/>
            </a:br>
            <a:r>
              <a:rPr lang="fa-IR" sz="2800" dirty="0" smtClean="0"/>
              <a:t>     </a:t>
            </a:r>
            <a:br>
              <a:rPr lang="fa-IR" sz="2800" dirty="0" smtClean="0"/>
            </a:br>
            <a:r>
              <a:rPr lang="fa-IR" sz="2800" dirty="0" smtClean="0"/>
              <a:t>    </a:t>
            </a:r>
            <a:br>
              <a:rPr lang="fa-IR" sz="2800" dirty="0" smtClean="0"/>
            </a:br>
            <a:r>
              <a:rPr lang="fa-IR" sz="2800" dirty="0" smtClean="0"/>
              <a:t>   </a:t>
            </a:r>
            <a:br>
              <a:rPr lang="fa-IR" sz="2800" dirty="0" smtClean="0"/>
            </a:br>
            <a:r>
              <a:rPr lang="fa-IR" sz="2800" dirty="0" smtClean="0"/>
              <a:t>     در سال 1671 ميلادی </a:t>
            </a:r>
            <a:r>
              <a:rPr lang="fa-IR" sz="2800" b="1" dirty="0" smtClean="0">
                <a:ln w="12700">
                  <a:solidFill>
                    <a:schemeClr val="tx2">
                      <a:satMod val="155000"/>
                    </a:schemeClr>
                  </a:solidFill>
                  <a:prstDash val="solid"/>
                </a:ln>
                <a:solidFill>
                  <a:srgbClr val="FFCC99"/>
                </a:solidFill>
                <a:effectLst>
                  <a:outerShdw blurRad="41275" dist="20320" dir="1800000" algn="tl" rotWithShape="0">
                    <a:srgbClr val="000000">
                      <a:alpha val="40000"/>
                    </a:srgbClr>
                  </a:outerShdw>
                </a:effectLst>
              </a:rPr>
              <a:t>جيمز گريگوری </a:t>
            </a:r>
            <a:r>
              <a:rPr lang="fa-IR" sz="2800" dirty="0" smtClean="0"/>
              <a:t>رياضيدان اسكاتلندی سری نامتناهی</a:t>
            </a:r>
            <a:br>
              <a:rPr lang="fa-IR" sz="2800" dirty="0" smtClean="0"/>
            </a:br>
            <a:r>
              <a:rPr lang="fa-IR" sz="2800" dirty="0" smtClean="0"/>
              <a:t>     زير را به دست آورد: </a:t>
            </a:r>
            <a:r>
              <a:rPr lang="en-US" sz="2800" dirty="0" smtClean="0"/>
              <a:t/>
            </a:r>
            <a:br>
              <a:rPr lang="en-US"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endParaRPr lang="fa-IR" sz="2800" dirty="0"/>
          </a:p>
        </p:txBody>
      </p:sp>
      <p:pic>
        <p:nvPicPr>
          <p:cNvPr id="3" name="Picture 2" descr="f13.gif"/>
          <p:cNvPicPr>
            <a:picLocks noChangeAspect="1"/>
          </p:cNvPicPr>
          <p:nvPr/>
        </p:nvPicPr>
        <p:blipFill>
          <a:blip r:embed="rId3">
            <a:duotone>
              <a:prstClr val="black"/>
              <a:schemeClr val="accent4">
                <a:tint val="45000"/>
                <a:satMod val="400000"/>
              </a:schemeClr>
            </a:duotone>
          </a:blip>
          <a:stretch>
            <a:fillRect/>
          </a:stretch>
        </p:blipFill>
        <p:spPr>
          <a:xfrm>
            <a:off x="3929058" y="1071546"/>
            <a:ext cx="1357322" cy="285752"/>
          </a:xfrm>
          <a:prstGeom prst="rect">
            <a:avLst/>
          </a:prstGeom>
        </p:spPr>
      </p:pic>
      <p:pic>
        <p:nvPicPr>
          <p:cNvPr id="4" name="Picture 3" descr="f14.gif"/>
          <p:cNvPicPr>
            <a:picLocks noChangeAspect="1"/>
          </p:cNvPicPr>
          <p:nvPr/>
        </p:nvPicPr>
        <p:blipFill>
          <a:blip r:embed="rId4">
            <a:duotone>
              <a:prstClr val="black"/>
              <a:schemeClr val="accent3">
                <a:tint val="45000"/>
                <a:satMod val="400000"/>
              </a:schemeClr>
            </a:duotone>
          </a:blip>
          <a:stretch>
            <a:fillRect/>
          </a:stretch>
        </p:blipFill>
        <p:spPr>
          <a:xfrm>
            <a:off x="2857488" y="1500174"/>
            <a:ext cx="857256" cy="285752"/>
          </a:xfrm>
          <a:prstGeom prst="rect">
            <a:avLst/>
          </a:prstGeom>
        </p:spPr>
      </p:pic>
      <p:pic>
        <p:nvPicPr>
          <p:cNvPr id="5" name="Picture 4" descr="f15.gif"/>
          <p:cNvPicPr>
            <a:picLocks noChangeAspect="1"/>
          </p:cNvPicPr>
          <p:nvPr/>
        </p:nvPicPr>
        <p:blipFill>
          <a:blip r:embed="rId5">
            <a:clrChange>
              <a:clrFrom>
                <a:srgbClr val="FFFFFF"/>
              </a:clrFrom>
              <a:clrTo>
                <a:srgbClr val="FFFFFF">
                  <a:alpha val="0"/>
                </a:srgbClr>
              </a:clrTo>
            </a:clrChange>
          </a:blip>
          <a:stretch>
            <a:fillRect/>
          </a:stretch>
        </p:blipFill>
        <p:spPr>
          <a:xfrm>
            <a:off x="1714480" y="3214686"/>
            <a:ext cx="5500726" cy="900118"/>
          </a:xfrm>
          <a:prstGeom prst="rect">
            <a:avLst/>
          </a:prstGeom>
          <a:ln>
            <a:noFill/>
          </a:ln>
          <a:effectLst>
            <a:outerShdw blurRad="190500" algn="tl" rotWithShape="0">
              <a:srgbClr val="000000">
                <a:alpha val="70000"/>
              </a:srgbClr>
            </a:outerShdw>
          </a:effectLst>
        </p:spPr>
      </p:pic>
      <p:pic>
        <p:nvPicPr>
          <p:cNvPr id="6" name="Picture 5" descr="f16.gif"/>
          <p:cNvPicPr>
            <a:picLocks noChangeAspect="1"/>
          </p:cNvPicPr>
          <p:nvPr/>
        </p:nvPicPr>
        <p:blipFill>
          <a:blip r:embed="rId6">
            <a:duotone>
              <a:prstClr val="black"/>
              <a:srgbClr val="D9C3A5">
                <a:tint val="50000"/>
                <a:satMod val="180000"/>
              </a:srgbClr>
            </a:duotone>
          </a:blip>
          <a:stretch>
            <a:fillRect/>
          </a:stretch>
        </p:blipFill>
        <p:spPr>
          <a:xfrm>
            <a:off x="1643042" y="4929198"/>
            <a:ext cx="6072230" cy="1214446"/>
          </a:xfrm>
          <a:prstGeom prst="round2DiagRect">
            <a:avLst>
              <a:gd name="adj1" fmla="val 16667"/>
              <a:gd name="adj2" fmla="val 0"/>
            </a:avLst>
          </a:prstGeom>
          <a:ln w="88900" cap="sq">
            <a:solidFill>
              <a:srgbClr val="FF0066"/>
            </a:solidFill>
            <a:miter lim="800000"/>
          </a:ln>
          <a:effectLst>
            <a:outerShdw blurRad="76200" dir="13500000" sy="23000" kx="1200000" algn="br" rotWithShape="0">
              <a:prstClr val="black">
                <a:alpha val="20000"/>
              </a:prstClr>
            </a:out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296680"/>
          </a:xfrm>
          <a:blipFill>
            <a:blip r:embed="rId2"/>
            <a:tile tx="0" ty="0" sx="100000" sy="100000" flip="none" algn="tl"/>
          </a:blipFill>
        </p:spPr>
        <p:txBody>
          <a:bodyPr anchor="t">
            <a:normAutofit fontScale="90000"/>
          </a:bodyPr>
          <a:lstStyle/>
          <a:p>
            <a:pPr algn="r" rtl="1"/>
            <a:r>
              <a:rPr lang="fa-IR" sz="2800" dirty="0" smtClean="0"/>
              <a:t>      آنچه گريگوری به آن توجه نكرد و  «</a:t>
            </a:r>
            <a:r>
              <a:rPr lang="fa-IR" sz="2800" dirty="0" smtClean="0">
                <a:solidFill>
                  <a:srgbClr val="C00000"/>
                </a:solidFill>
              </a:rPr>
              <a:t>لايپ‌نيتز</a:t>
            </a:r>
            <a:r>
              <a:rPr lang="fa-IR" sz="2800" dirty="0" smtClean="0"/>
              <a:t>»  در سال 1674 آن </a:t>
            </a:r>
            <a:br>
              <a:rPr lang="fa-IR" sz="2800" dirty="0" smtClean="0"/>
            </a:br>
            <a:r>
              <a:rPr lang="fa-IR" sz="2800" dirty="0" smtClean="0"/>
              <a:t>   را می ‌دانست اين حقيقت است كه به ازای 1=</a:t>
            </a:r>
            <a:r>
              <a:rPr lang="en-US" sz="2800" dirty="0" smtClean="0"/>
              <a:t>x </a:t>
            </a:r>
            <a:r>
              <a:rPr lang="fa-IR" sz="2800" dirty="0" smtClean="0"/>
              <a:t>داريم: </a:t>
            </a:r>
            <a:r>
              <a:rPr lang="en-US" sz="2800" dirty="0" smtClean="0"/>
              <a:t>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t>
            </a:r>
            <a:br>
              <a:rPr lang="en-US" sz="2800" dirty="0" smtClean="0"/>
            </a:br>
            <a:r>
              <a:rPr lang="fa-IR" sz="2800" dirty="0" smtClean="0"/>
              <a:t>     توجه كنيد كه اين سری خيلی كند همگرا می‌شود. مثلاً براي اينكه πرا</a:t>
            </a:r>
            <a:br>
              <a:rPr lang="fa-IR" sz="2800" dirty="0" smtClean="0"/>
            </a:br>
            <a:r>
              <a:rPr lang="fa-IR" sz="2800" dirty="0" smtClean="0"/>
              <a:t>   تا 6 رقم اعشار به دست آوريم بايد دو ميليون جمله ی آن را انتخاب كنيم.</a:t>
            </a:r>
            <a:br>
              <a:rPr lang="fa-IR" sz="2800" dirty="0" smtClean="0"/>
            </a:br>
            <a:r>
              <a:rPr lang="fa-IR" sz="2800" dirty="0" smtClean="0"/>
              <a:t>    </a:t>
            </a:r>
            <a:r>
              <a:rPr lang="en-US" sz="2800" dirty="0" smtClean="0"/>
              <a:t/>
            </a:r>
            <a:br>
              <a:rPr lang="en-US" sz="2800" dirty="0" smtClean="0"/>
            </a:br>
            <a:r>
              <a:rPr lang="fa-IR" sz="2400" b="1" dirty="0" smtClean="0"/>
              <a:t>. </a:t>
            </a:r>
            <a:r>
              <a:rPr lang="en-US" sz="2400" b="1" dirty="0" smtClean="0"/>
              <a:t/>
            </a:r>
            <a:br>
              <a:rPr lang="en-US" sz="2400" b="1"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r>
              <a:rPr lang="en-US" sz="2800" dirty="0" smtClean="0"/>
              <a:t>     </a:t>
            </a:r>
            <a:br>
              <a:rPr lang="en-US" sz="2800" dirty="0" smtClean="0"/>
            </a:br>
            <a:endParaRPr lang="fa-IR" sz="2800" dirty="0"/>
          </a:p>
        </p:txBody>
      </p:sp>
      <p:pic>
        <p:nvPicPr>
          <p:cNvPr id="3" name="Picture 2" descr="f17.gif"/>
          <p:cNvPicPr>
            <a:picLocks noChangeAspect="1"/>
          </p:cNvPicPr>
          <p:nvPr/>
        </p:nvPicPr>
        <p:blipFill>
          <a:blip r:embed="rId3">
            <a:duotone>
              <a:prstClr val="black"/>
              <a:srgbClr val="85B7E5">
                <a:tint val="45000"/>
                <a:satMod val="400000"/>
              </a:srgbClr>
            </a:duotone>
          </a:blip>
          <a:stretch>
            <a:fillRect/>
          </a:stretch>
        </p:blipFill>
        <p:spPr>
          <a:xfrm>
            <a:off x="1571604" y="1928802"/>
            <a:ext cx="6215106" cy="857256"/>
          </a:xfrm>
          <a:prstGeom prst="rect">
            <a:avLst/>
          </a:prstGeom>
          <a:solidFill>
            <a:srgbClr val="FFFFFF">
              <a:shade val="85000"/>
            </a:srgbClr>
          </a:solidFill>
          <a:ln w="101600" cap="sq">
            <a:solidFill>
              <a:schemeClr val="accent2">
                <a:lumMod val="60000"/>
                <a:lumOff val="40000"/>
              </a:schemeClr>
            </a:solidFill>
            <a:miter lim="800000"/>
          </a:ln>
          <a:effectLst>
            <a:glow rad="228600">
              <a:schemeClr val="accent4">
                <a:satMod val="175000"/>
                <a:alpha val="40000"/>
              </a:schemeClr>
            </a:glow>
            <a:outerShdw blurRad="152400" dist="317500" dir="5400000" sx="90000" sy="-19000" rotWithShape="0">
              <a:prstClr val="black">
                <a:alpha val="15000"/>
              </a:prst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6" name="Freeform 5"/>
          <p:cNvSpPr/>
          <p:nvPr/>
        </p:nvSpPr>
        <p:spPr>
          <a:xfrm>
            <a:off x="1714480" y="4071942"/>
            <a:ext cx="5786478" cy="1071570"/>
          </a:xfrm>
          <a:custGeom>
            <a:avLst/>
            <a:gdLst>
              <a:gd name="connsiteX0" fmla="*/ 0 w 5786478"/>
              <a:gd name="connsiteY0" fmla="*/ 535785 h 1071570"/>
              <a:gd name="connsiteX1" fmla="*/ 2366413 w 5786478"/>
              <a:gd name="connsiteY1" fmla="*/ 8961 h 1071570"/>
              <a:gd name="connsiteX2" fmla="*/ 2893240 w 5786478"/>
              <a:gd name="connsiteY2" fmla="*/ 4 h 1071570"/>
              <a:gd name="connsiteX3" fmla="*/ 3420069 w 5786478"/>
              <a:gd name="connsiteY3" fmla="*/ 8961 h 1071570"/>
              <a:gd name="connsiteX4" fmla="*/ 5786479 w 5786478"/>
              <a:gd name="connsiteY4" fmla="*/ 535794 h 1071570"/>
              <a:gd name="connsiteX5" fmla="*/ 3420067 w 5786478"/>
              <a:gd name="connsiteY5" fmla="*/ 1062622 h 1071570"/>
              <a:gd name="connsiteX6" fmla="*/ 2893239 w 5786478"/>
              <a:gd name="connsiteY6" fmla="*/ 1071579 h 1071570"/>
              <a:gd name="connsiteX7" fmla="*/ 2366411 w 5786478"/>
              <a:gd name="connsiteY7" fmla="*/ 1062622 h 1071570"/>
              <a:gd name="connsiteX8" fmla="*/ 1 w 5786478"/>
              <a:gd name="connsiteY8" fmla="*/ 535791 h 1071570"/>
              <a:gd name="connsiteX9" fmla="*/ 0 w 5786478"/>
              <a:gd name="connsiteY9" fmla="*/ 535785 h 1071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86478" h="1071570">
                <a:moveTo>
                  <a:pt x="0" y="535785"/>
                </a:moveTo>
                <a:cubicBezTo>
                  <a:pt x="9" y="277507"/>
                  <a:pt x="995026" y="55990"/>
                  <a:pt x="2366413" y="8961"/>
                </a:cubicBezTo>
                <a:cubicBezTo>
                  <a:pt x="2540176" y="3002"/>
                  <a:pt x="2716522" y="4"/>
                  <a:pt x="2893240" y="4"/>
                </a:cubicBezTo>
                <a:cubicBezTo>
                  <a:pt x="3069958" y="4"/>
                  <a:pt x="3246305" y="3002"/>
                  <a:pt x="3420069" y="8961"/>
                </a:cubicBezTo>
                <a:cubicBezTo>
                  <a:pt x="4791471" y="55991"/>
                  <a:pt x="5786492" y="277512"/>
                  <a:pt x="5786479" y="535794"/>
                </a:cubicBezTo>
                <a:cubicBezTo>
                  <a:pt x="5786479" y="794074"/>
                  <a:pt x="4791460" y="1015592"/>
                  <a:pt x="3420067" y="1062622"/>
                </a:cubicBezTo>
                <a:cubicBezTo>
                  <a:pt x="3246303" y="1068581"/>
                  <a:pt x="3069957" y="1071579"/>
                  <a:pt x="2893239" y="1071579"/>
                </a:cubicBezTo>
                <a:cubicBezTo>
                  <a:pt x="2716521" y="1071579"/>
                  <a:pt x="2540174" y="1068581"/>
                  <a:pt x="2366411" y="1062622"/>
                </a:cubicBezTo>
                <a:cubicBezTo>
                  <a:pt x="995012" y="1015592"/>
                  <a:pt x="-8" y="794072"/>
                  <a:pt x="1" y="535791"/>
                </a:cubicBezTo>
                <a:cubicBezTo>
                  <a:pt x="1" y="535789"/>
                  <a:pt x="0" y="535787"/>
                  <a:pt x="0" y="535785"/>
                </a:cubicBezTo>
                <a:close/>
              </a:path>
            </a:pathLst>
          </a:custGeom>
          <a:ln/>
        </p:spPr>
        <p:style>
          <a:lnRef idx="1">
            <a:schemeClr val="accent1"/>
          </a:lnRef>
          <a:fillRef idx="2">
            <a:schemeClr val="accent1"/>
          </a:fillRef>
          <a:effectRef idx="1">
            <a:schemeClr val="accent1"/>
          </a:effectRef>
          <a:fontRef idx="minor">
            <a:schemeClr val="dk1"/>
          </a:fontRef>
        </p:style>
        <p:txBody>
          <a:bodyPr rtlCol="1" anchor="ctr"/>
          <a:lstStyle/>
          <a:p>
            <a:pPr algn="ctr"/>
            <a:r>
              <a:rPr lang="fa-IR" b="1" dirty="0" smtClean="0"/>
              <a:t>در سال 1767 «</a:t>
            </a:r>
            <a:r>
              <a:rPr lang="fa-IR" b="1" u="sng" dirty="0" smtClean="0">
                <a:solidFill>
                  <a:srgbClr val="FF0066"/>
                </a:solidFill>
              </a:rPr>
              <a:t>يوهان هايزش لامبرت</a:t>
            </a:r>
            <a:r>
              <a:rPr lang="fa-IR" b="1" dirty="0" smtClean="0"/>
              <a:t>» نشان داد كه عدد</a:t>
            </a:r>
            <a:r>
              <a:rPr lang="el-GR" b="1" dirty="0" smtClean="0"/>
              <a:t>π</a:t>
            </a:r>
            <a:r>
              <a:rPr lang="fa-IR" b="1" dirty="0" smtClean="0"/>
              <a:t> گنگ است</a:t>
            </a:r>
            <a:endParaRPr lang="fa-IR"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329642" cy="5868184"/>
          </a:xfrm>
          <a:blipFill>
            <a:blip r:embed="rId2"/>
            <a:tile tx="0" ty="0" sx="100000" sy="100000" flip="none" algn="tl"/>
          </a:blipFill>
        </p:spPr>
        <p:txBody>
          <a:bodyPr anchor="t">
            <a:noAutofit/>
          </a:bodyPr>
          <a:lstStyle/>
          <a:p>
            <a:pPr algn="r" rtl="1"/>
            <a:r>
              <a:rPr lang="fa-IR" sz="4800" b="1" u="sng" dirty="0" smtClean="0">
                <a:solidFill>
                  <a:srgbClr val="FF0066"/>
                </a:solidFill>
                <a:cs typeface="0 Jadid Bold" pitchFamily="2" charset="-78"/>
              </a:rPr>
              <a:t>غیرجبری بودن عدد </a:t>
            </a:r>
            <a:r>
              <a:rPr lang="el-GR" sz="4800" b="1" u="sng" dirty="0" smtClean="0">
                <a:solidFill>
                  <a:srgbClr val="FF0066"/>
                </a:solidFill>
                <a:cs typeface="0 Jadid Bold" pitchFamily="2" charset="-78"/>
              </a:rPr>
              <a:t>π</a:t>
            </a:r>
            <a:r>
              <a:rPr lang="fa-IR" sz="2400" dirty="0" smtClean="0">
                <a:solidFill>
                  <a:srgbClr val="FF0066"/>
                </a:solidFill>
                <a:cs typeface="0 Jadid Bold" pitchFamily="2" charset="-78"/>
              </a:rPr>
              <a:t/>
            </a:r>
            <a:br>
              <a:rPr lang="fa-IR" sz="2400" dirty="0" smtClean="0">
                <a:solidFill>
                  <a:srgbClr val="FF0066"/>
                </a:solidFill>
                <a:cs typeface="0 Jadid Bold" pitchFamily="2" charset="-78"/>
              </a:rPr>
            </a:br>
            <a:r>
              <a:rPr lang="fa-IR" sz="2400" dirty="0" smtClean="0">
                <a:solidFill>
                  <a:srgbClr val="FF0066"/>
                </a:solidFill>
                <a:cs typeface="0 Jadid Bold" pitchFamily="2" charset="-78"/>
              </a:rPr>
              <a:t>      </a:t>
            </a:r>
            <a:r>
              <a:rPr lang="fa-IR" sz="2800" dirty="0" smtClean="0"/>
              <a:t>به راستی  چرا نمی‌توانيم پاره‌خطی به اندازه محيط دايره رسم كنيم؟</a:t>
            </a:r>
            <a:br>
              <a:rPr lang="fa-IR" sz="2800" dirty="0" smtClean="0"/>
            </a:br>
            <a:r>
              <a:rPr lang="fa-IR" sz="2800" dirty="0" smtClean="0"/>
              <a:t>   آيا اين موضوع به گنگ بودن عدد</a:t>
            </a:r>
            <a:r>
              <a:rPr lang="el-GR" sz="2800" b="1" dirty="0" smtClean="0"/>
              <a:t>π</a:t>
            </a:r>
            <a:r>
              <a:rPr lang="fa-IR" sz="2800" dirty="0" smtClean="0"/>
              <a:t> مربوط است؟ ما می‌توانيم بسياری</a:t>
            </a:r>
            <a:br>
              <a:rPr lang="fa-IR" sz="2800" dirty="0" smtClean="0"/>
            </a:br>
            <a:r>
              <a:rPr lang="fa-IR" sz="2800" dirty="0" smtClean="0"/>
              <a:t>   از اعداد گنگ نظير و ... را  بسازيم. لاينحل بودن مسئله تربيع دايره </a:t>
            </a:r>
            <a:br>
              <a:rPr lang="fa-IR" sz="2800" dirty="0" smtClean="0"/>
            </a:br>
            <a:r>
              <a:rPr lang="fa-IR" sz="2800" dirty="0" smtClean="0"/>
              <a:t>   تنها به اين مربوط نيست كه  </a:t>
            </a:r>
            <a:r>
              <a:rPr lang="fa-IR" sz="2800" b="1" dirty="0" smtClean="0"/>
              <a:t>π</a:t>
            </a:r>
            <a:r>
              <a:rPr lang="fa-IR" sz="2800" dirty="0" smtClean="0"/>
              <a:t>گنگ است و بلكه به خصوصيت ديگری</a:t>
            </a:r>
            <a:br>
              <a:rPr lang="fa-IR" sz="2800" dirty="0" smtClean="0"/>
            </a:br>
            <a:r>
              <a:rPr lang="fa-IR" sz="2800" dirty="0" smtClean="0"/>
              <a:t>   از اين عدد مربوط می‌شود. اين ويژگی اين است كه </a:t>
            </a:r>
            <a:r>
              <a:rPr lang="fa-IR" sz="2800" b="1" dirty="0" smtClean="0"/>
              <a:t>π</a:t>
            </a:r>
            <a:r>
              <a:rPr lang="fa-IR" sz="2800" dirty="0" smtClean="0"/>
              <a:t>غير جبری است</a:t>
            </a:r>
            <a:br>
              <a:rPr lang="fa-IR" sz="2800" dirty="0" smtClean="0"/>
            </a:br>
            <a:r>
              <a:rPr lang="fa-IR" sz="2800" dirty="0" smtClean="0"/>
              <a:t>   يعنی نمی‌تواند ريشه يك معادله جبری به صورت زير كه در آن </a:t>
            </a:r>
            <a:r>
              <a:rPr lang="en-US" sz="2800" b="1" u="sng" dirty="0" err="1" smtClean="0">
                <a:solidFill>
                  <a:srgbClr val="FF0066"/>
                </a:solidFill>
              </a:rPr>
              <a:t>ai</a:t>
            </a:r>
            <a:r>
              <a:rPr lang="en-US" sz="2800" dirty="0" smtClean="0"/>
              <a:t> </a:t>
            </a:r>
            <a:r>
              <a:rPr lang="fa-IR" sz="2800" dirty="0" smtClean="0"/>
              <a:t>ها</a:t>
            </a:r>
            <a:br>
              <a:rPr lang="fa-IR" sz="2800" dirty="0" smtClean="0"/>
            </a:br>
            <a:r>
              <a:rPr lang="fa-IR" sz="2800" dirty="0" smtClean="0"/>
              <a:t>   گويا هستند باشد: </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t>
            </a:r>
            <a:br>
              <a:rPr lang="en-US" sz="2800" dirty="0" smtClean="0"/>
            </a:br>
            <a:r>
              <a:rPr lang="fa-IR" sz="2800" dirty="0" smtClean="0">
                <a:solidFill>
                  <a:srgbClr val="FF0066"/>
                </a:solidFill>
                <a:cs typeface="0 Jadid Bold" pitchFamily="2" charset="-78"/>
              </a:rPr>
              <a:t/>
            </a:r>
            <a:br>
              <a:rPr lang="fa-IR" sz="2800" dirty="0" smtClean="0">
                <a:solidFill>
                  <a:srgbClr val="FF0066"/>
                </a:solidFill>
                <a:cs typeface="0 Jadid Bold" pitchFamily="2" charset="-78"/>
              </a:rPr>
            </a:br>
            <a:endParaRPr lang="fa-IR" sz="2800" dirty="0">
              <a:solidFill>
                <a:srgbClr val="FF0066"/>
              </a:solidFill>
            </a:endParaRPr>
          </a:p>
        </p:txBody>
      </p:sp>
      <p:pic>
        <p:nvPicPr>
          <p:cNvPr id="4" name="Picture 3" descr="f18.gif"/>
          <p:cNvPicPr>
            <a:picLocks noChangeAspect="1"/>
          </p:cNvPicPr>
          <p:nvPr/>
        </p:nvPicPr>
        <p:blipFill>
          <a:blip r:embed="rId3">
            <a:duotone>
              <a:prstClr val="black"/>
              <a:schemeClr val="tx2">
                <a:tint val="45000"/>
                <a:satMod val="400000"/>
              </a:schemeClr>
            </a:duotone>
          </a:blip>
          <a:stretch>
            <a:fillRect/>
          </a:stretch>
        </p:blipFill>
        <p:spPr>
          <a:xfrm>
            <a:off x="2500298" y="4643446"/>
            <a:ext cx="4643470" cy="1143008"/>
          </a:xfrm>
          <a:prstGeom prst="ellipse">
            <a:avLst/>
          </a:prstGeom>
          <a:ln w="63500" cap="rnd">
            <a:solidFill>
              <a:srgbClr val="333333"/>
            </a:solidFill>
          </a:ln>
          <a:effectLst>
            <a:glow rad="228600">
              <a:schemeClr val="accent3">
                <a:satMod val="175000"/>
                <a:alpha val="40000"/>
              </a:schemeClr>
            </a:glow>
            <a:outerShdw blurRad="76200" dist="12700" dir="8100000" sy="-23000" kx="800400" algn="br" rotWithShape="0">
              <a:prstClr val="black">
                <a:alpha val="20000"/>
              </a:prst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653870"/>
          </a:xfrm>
          <a:blipFill>
            <a:blip r:embed="rId2"/>
            <a:tile tx="0" ty="0" sx="100000" sy="100000" flip="none" algn="tl"/>
          </a:blipFill>
        </p:spPr>
        <p:txBody>
          <a:bodyPr anchor="t"/>
          <a:lstStyle/>
          <a:p>
            <a:pPr algn="r" rtl="1"/>
            <a:r>
              <a:rPr lang="fa-IR" dirty="0" smtClean="0">
                <a:cs typeface="0 Jadid Bold" pitchFamily="2" charset="-78"/>
              </a:rPr>
              <a:t> </a:t>
            </a:r>
            <a:r>
              <a:rPr lang="fa-IR" sz="4000" b="1" dirty="0" smtClean="0">
                <a:solidFill>
                  <a:srgbClr val="881467"/>
                </a:solidFill>
                <a:cs typeface="0 Jadid Bold" pitchFamily="2" charset="-78"/>
              </a:rPr>
              <a:t>استفاده از عدد </a:t>
            </a:r>
            <a:r>
              <a:rPr lang="el-GR" sz="4000" b="1" dirty="0" smtClean="0">
                <a:solidFill>
                  <a:srgbClr val="881467"/>
                </a:solidFill>
                <a:cs typeface="0 Jadid Bold" pitchFamily="2" charset="-78"/>
              </a:rPr>
              <a:t>π</a:t>
            </a:r>
            <a:r>
              <a:rPr lang="fa-IR" sz="4000" b="1" dirty="0" smtClean="0">
                <a:solidFill>
                  <a:srgbClr val="881467"/>
                </a:solidFill>
                <a:cs typeface="0 Jadid Bold" pitchFamily="2" charset="-78"/>
              </a:rPr>
              <a:t> در ساخت </a:t>
            </a:r>
            <a:r>
              <a:rPr lang="fa-IR" sz="4000" b="1" u="sng" dirty="0" smtClean="0">
                <a:solidFill>
                  <a:srgbClr val="00B050"/>
                </a:solidFill>
                <a:effectLst>
                  <a:glow rad="228600">
                    <a:schemeClr val="accent6">
                      <a:satMod val="175000"/>
                      <a:alpha val="40000"/>
                    </a:schemeClr>
                  </a:glow>
                  <a:outerShdw blurRad="60007" dist="310007" dir="7680000" sy="30000" kx="1300200" algn="ctr" rotWithShape="0">
                    <a:prstClr val="black">
                      <a:alpha val="32000"/>
                    </a:prstClr>
                  </a:outerShdw>
                </a:effectLst>
                <a:cs typeface="0 Jadid Bold" pitchFamily="2" charset="-78"/>
              </a:rPr>
              <a:t>تخت جمشید</a:t>
            </a:r>
            <a:br>
              <a:rPr lang="fa-IR" sz="4000" b="1" u="sng" dirty="0" smtClean="0">
                <a:solidFill>
                  <a:srgbClr val="00B050"/>
                </a:solidFill>
                <a:effectLst>
                  <a:glow rad="228600">
                    <a:schemeClr val="accent6">
                      <a:satMod val="175000"/>
                      <a:alpha val="40000"/>
                    </a:schemeClr>
                  </a:glow>
                  <a:outerShdw blurRad="60007" dist="310007" dir="7680000" sy="30000" kx="1300200" algn="ctr" rotWithShape="0">
                    <a:prstClr val="black">
                      <a:alpha val="32000"/>
                    </a:prstClr>
                  </a:outerShdw>
                </a:effectLst>
                <a:cs typeface="0 Jadid Bold" pitchFamily="2" charset="-78"/>
              </a:rPr>
            </a:br>
            <a:r>
              <a:rPr lang="fa-IR" sz="4000" b="1" dirty="0" smtClean="0">
                <a:solidFill>
                  <a:srgbClr val="00B050"/>
                </a:solidFill>
                <a:effectLst>
                  <a:glow rad="228600">
                    <a:schemeClr val="accent6">
                      <a:satMod val="175000"/>
                      <a:alpha val="40000"/>
                    </a:schemeClr>
                  </a:glow>
                  <a:outerShdw blurRad="60007" dist="310007" dir="7680000" sy="30000" kx="1300200" algn="ctr" rotWithShape="0">
                    <a:prstClr val="black">
                      <a:alpha val="32000"/>
                    </a:prstClr>
                  </a:outerShdw>
                </a:effectLst>
                <a:cs typeface="0 Jadid Bold" pitchFamily="2" charset="-78"/>
              </a:rPr>
              <a:t> </a:t>
            </a:r>
            <a:r>
              <a:rPr lang="fa-IR" sz="2800" dirty="0" smtClean="0"/>
              <a:t>مهندسان هخامنشی راز استفاده از عدد </a:t>
            </a:r>
            <a:r>
              <a:rPr lang="fa-IR" sz="2800" b="1" dirty="0" smtClean="0">
                <a:solidFill>
                  <a:srgbClr val="638644"/>
                </a:solidFill>
              </a:rPr>
              <a:t>پی</a:t>
            </a:r>
            <a:r>
              <a:rPr lang="fa-IR" sz="2800" dirty="0" smtClean="0"/>
              <a:t> را</a:t>
            </a:r>
            <a:br>
              <a:rPr lang="fa-IR" sz="2800" dirty="0" smtClean="0"/>
            </a:br>
            <a:r>
              <a:rPr lang="fa-IR" sz="2800" dirty="0" smtClean="0"/>
              <a:t> دو هزار و پانصد سال پيش كشف كرده بودند. </a:t>
            </a:r>
            <a:br>
              <a:rPr lang="fa-IR" sz="2800" dirty="0" smtClean="0"/>
            </a:br>
            <a:r>
              <a:rPr lang="fa-IR" sz="2800" dirty="0" smtClean="0"/>
              <a:t> آنها در ساخت سازه های سنگی و ستون های</a:t>
            </a:r>
            <a:br>
              <a:rPr lang="fa-IR" sz="2800" dirty="0" smtClean="0"/>
            </a:br>
            <a:r>
              <a:rPr lang="fa-IR" sz="2800" dirty="0" smtClean="0"/>
              <a:t> مجموعه تخت جمشيد كه دارای اشكال مخروطی</a:t>
            </a:r>
            <a:br>
              <a:rPr lang="fa-IR" sz="2800" dirty="0" smtClean="0"/>
            </a:br>
            <a:r>
              <a:rPr lang="fa-IR" sz="2800" dirty="0" smtClean="0"/>
              <a:t> است، از اين عدداستفاده می كردند.</a:t>
            </a:r>
            <a:br>
              <a:rPr lang="fa-IR" sz="2800" dirty="0" smtClean="0"/>
            </a:br>
            <a:r>
              <a:rPr lang="fa-IR" sz="2800" dirty="0" smtClean="0"/>
              <a:t> عدد </a:t>
            </a:r>
            <a:r>
              <a:rPr lang="fa-IR" sz="2800" b="1" dirty="0" smtClean="0">
                <a:solidFill>
                  <a:srgbClr val="638644"/>
                </a:solidFill>
              </a:rPr>
              <a:t>پی</a:t>
            </a:r>
            <a:r>
              <a:rPr lang="fa-IR" sz="2800" dirty="0" smtClean="0"/>
              <a:t> در علم رياضيات از مجموعه اعدادگنگ</a:t>
            </a:r>
            <a:br>
              <a:rPr lang="fa-IR" sz="2800" dirty="0" smtClean="0"/>
            </a:br>
            <a:r>
              <a:rPr lang="fa-IR" sz="2800" dirty="0" smtClean="0"/>
              <a:t> محسوب می شود. اين عدد از تقسيم محيط دايره</a:t>
            </a:r>
            <a:br>
              <a:rPr lang="fa-IR" sz="2800" dirty="0" smtClean="0"/>
            </a:br>
            <a:r>
              <a:rPr lang="fa-IR" sz="2800" dirty="0" smtClean="0"/>
              <a:t> بر قطر آن به دست می آيد. </a:t>
            </a:r>
            <a:br>
              <a:rPr lang="fa-IR" sz="2800" dirty="0" smtClean="0"/>
            </a:br>
            <a:r>
              <a:rPr lang="fa-IR" sz="2800" dirty="0" smtClean="0"/>
              <a:t>  كشف عدد </a:t>
            </a:r>
            <a:r>
              <a:rPr lang="fa-IR" sz="2800" b="1" dirty="0" smtClean="0">
                <a:solidFill>
                  <a:srgbClr val="638644"/>
                </a:solidFill>
              </a:rPr>
              <a:t>پی</a:t>
            </a:r>
            <a:r>
              <a:rPr lang="fa-IR" sz="2800" dirty="0" smtClean="0"/>
              <a:t> جزو مهمترين كشفيات در رياضيات است.</a:t>
            </a:r>
            <a:br>
              <a:rPr lang="fa-IR" sz="2800" dirty="0" smtClean="0"/>
            </a:br>
            <a:endParaRPr lang="fa-IR" sz="4000" b="1" u="sng" dirty="0">
              <a:solidFill>
                <a:srgbClr val="00B050"/>
              </a:solidFill>
              <a:effectLst>
                <a:glow rad="228600">
                  <a:schemeClr val="accent6">
                    <a:satMod val="175000"/>
                    <a:alpha val="40000"/>
                  </a:schemeClr>
                </a:glow>
                <a:outerShdw blurRad="60007" dist="310007" dir="7680000" sy="30000" kx="1300200" algn="ctr" rotWithShape="0">
                  <a:prstClr val="black">
                    <a:alpha val="32000"/>
                  </a:prstClr>
                </a:outerShdw>
              </a:effectLst>
              <a:cs typeface="0 Jadid Bold" pitchFamily="2" charset="-78"/>
            </a:endParaRPr>
          </a:p>
        </p:txBody>
      </p:sp>
      <p:pic>
        <p:nvPicPr>
          <p:cNvPr id="3" name="Picture 2" descr="takhtjamshid.jpg"/>
          <p:cNvPicPr>
            <a:picLocks noChangeAspect="1"/>
          </p:cNvPicPr>
          <p:nvPr/>
        </p:nvPicPr>
        <p:blipFill>
          <a:blip r:embed="rId3">
            <a:duotone>
              <a:prstClr val="black"/>
              <a:schemeClr val="accent3">
                <a:tint val="45000"/>
                <a:satMod val="400000"/>
              </a:schemeClr>
            </a:duotone>
          </a:blip>
          <a:stretch>
            <a:fillRect/>
          </a:stretch>
        </p:blipFill>
        <p:spPr>
          <a:xfrm>
            <a:off x="785786" y="1714488"/>
            <a:ext cx="2405442" cy="3143272"/>
          </a:xfrm>
          <a:prstGeom prst="roundRect">
            <a:avLst>
              <a:gd name="adj" fmla="val 4167"/>
            </a:avLst>
          </a:prstGeom>
          <a:solidFill>
            <a:srgbClr val="FFFFFF"/>
          </a:solidFill>
          <a:ln w="76200" cap="sq">
            <a:solidFill>
              <a:srgbClr val="D46DE5"/>
            </a:solidFill>
            <a:miter lim="800000"/>
          </a:ln>
          <a:effectLst>
            <a:outerShdw blurRad="76200" dist="12700" dir="2700000" sy="-23000" kx="-800400" algn="bl" rotWithShape="0">
              <a:prstClr val="black">
                <a:alpha val="20000"/>
              </a:prstClr>
            </a:outerShdw>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0-#ppt_w/2"/>
                                          </p:val>
                                        </p:tav>
                                        <p:tav tm="100000">
                                          <p:val>
                                            <p:strVal val="#ppt_x"/>
                                          </p:val>
                                        </p:tav>
                                      </p:tavLst>
                                    </p:anim>
                                    <p:anim calcmode="lin" valueType="num">
                                      <p:cBhvr additive="base">
                                        <p:cTn id="8" dur="3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501122" cy="6143668"/>
          </a:xfrm>
          <a:solidFill>
            <a:srgbClr val="FFCC99"/>
          </a:solidFill>
          <a:ln>
            <a:solidFill>
              <a:srgbClr val="FF00FF"/>
            </a:solidFill>
          </a:ln>
          <a:effectLst>
            <a:softEdge rad="317500"/>
          </a:effectLst>
        </p:spPr>
        <p:txBody>
          <a:bodyPr>
            <a:normAutofit/>
          </a:bodyPr>
          <a:lstStyle/>
          <a:p>
            <a:pPr algn="r" rtl="1"/>
            <a:r>
              <a:rPr lang="fa-IR" dirty="0" smtClean="0">
                <a:effectLst>
                  <a:outerShdw blurRad="50800" dist="50800" dir="5400000" algn="ctr" rotWithShape="0">
                    <a:schemeClr val="accent5">
                      <a:lumMod val="60000"/>
                      <a:lumOff val="40000"/>
                    </a:schemeClr>
                  </a:outerShdw>
                </a:effectLst>
                <a:cs typeface="2  Niki Border" pitchFamily="2" charset="-78"/>
              </a:rPr>
              <a:t>موضوع:</a:t>
            </a:r>
            <a:br>
              <a:rPr lang="fa-IR" dirty="0" smtClean="0">
                <a:effectLst>
                  <a:outerShdw blurRad="50800" dist="50800" dir="5400000" algn="ctr" rotWithShape="0">
                    <a:schemeClr val="accent5">
                      <a:lumMod val="60000"/>
                      <a:lumOff val="40000"/>
                    </a:schemeClr>
                  </a:outerShdw>
                </a:effectLst>
                <a:cs typeface="2  Niki Border" pitchFamily="2" charset="-78"/>
              </a:rPr>
            </a:br>
            <a:r>
              <a:rPr lang="fa-IR" dirty="0" smtClean="0">
                <a:effectLst>
                  <a:outerShdw blurRad="50800" dist="50800" dir="5400000" algn="ctr" rotWithShape="0">
                    <a:schemeClr val="accent5">
                      <a:lumMod val="60000"/>
                      <a:lumOff val="40000"/>
                    </a:schemeClr>
                  </a:outerShdw>
                </a:effectLst>
                <a:cs typeface="2  Niki Border" pitchFamily="2" charset="-78"/>
              </a:rPr>
              <a:t/>
            </a:r>
            <a:br>
              <a:rPr lang="fa-IR" dirty="0" smtClean="0">
                <a:effectLst>
                  <a:outerShdw blurRad="50800" dist="50800" dir="5400000" algn="ctr" rotWithShape="0">
                    <a:schemeClr val="accent5">
                      <a:lumMod val="60000"/>
                      <a:lumOff val="40000"/>
                    </a:schemeClr>
                  </a:outerShdw>
                </a:effectLst>
                <a:cs typeface="2  Niki Border" pitchFamily="2" charset="-78"/>
              </a:rPr>
            </a:br>
            <a:r>
              <a:rPr lang="fa-IR" dirty="0" smtClean="0">
                <a:effectLst>
                  <a:outerShdw blurRad="50800" dist="50800" dir="5400000" algn="ctr" rotWithShape="0">
                    <a:schemeClr val="accent5">
                      <a:lumMod val="60000"/>
                      <a:lumOff val="40000"/>
                    </a:schemeClr>
                  </a:outerShdw>
                </a:effectLst>
                <a:cs typeface="2  Niki Border" pitchFamily="2" charset="-78"/>
              </a:rPr>
              <a:t>  عدد پی(</a:t>
            </a:r>
            <a:r>
              <a:rPr lang="el-GR" dirty="0" smtClean="0">
                <a:effectLst>
                  <a:outerShdw blurRad="50800" dist="50800" dir="5400000" algn="ctr" rotWithShape="0">
                    <a:schemeClr val="accent5">
                      <a:lumMod val="60000"/>
                      <a:lumOff val="40000"/>
                    </a:schemeClr>
                  </a:outerShdw>
                </a:effectLst>
                <a:cs typeface="2  Niki Border" pitchFamily="2" charset="-78"/>
              </a:rPr>
              <a:t>π</a:t>
            </a:r>
            <a:r>
              <a:rPr lang="fa-IR" dirty="0" smtClean="0">
                <a:effectLst>
                  <a:outerShdw blurRad="50800" dist="50800" dir="5400000" algn="ctr" rotWithShape="0">
                    <a:schemeClr val="accent5">
                      <a:lumMod val="60000"/>
                      <a:lumOff val="40000"/>
                    </a:schemeClr>
                  </a:outerShdw>
                </a:effectLst>
                <a:cs typeface="2  Niki Border" pitchFamily="2" charset="-78"/>
              </a:rPr>
              <a:t>)</a:t>
            </a:r>
            <a:r>
              <a:rPr lang="fa-IR" dirty="0" smtClean="0">
                <a:effectLst>
                  <a:outerShdw blurRad="50800" dist="50800" dir="5400000" algn="ctr" rotWithShape="0">
                    <a:schemeClr val="accent5">
                      <a:lumMod val="60000"/>
                      <a:lumOff val="40000"/>
                    </a:schemeClr>
                  </a:outerShdw>
                </a:effectLst>
                <a:cs typeface="0 Nazanin"/>
              </a:rPr>
              <a:t>،</a:t>
            </a:r>
            <a:r>
              <a:rPr lang="fa-IR" dirty="0" smtClean="0">
                <a:effectLst>
                  <a:outerShdw blurRad="50800" dist="50800" dir="5400000" algn="ctr" rotWithShape="0">
                    <a:schemeClr val="accent5">
                      <a:lumMod val="60000"/>
                      <a:lumOff val="40000"/>
                    </a:schemeClr>
                  </a:outerShdw>
                </a:effectLst>
                <a:cs typeface="2  Niki Border" pitchFamily="2" charset="-78"/>
              </a:rPr>
              <a:t>کاربرد</a:t>
            </a:r>
            <a:br>
              <a:rPr lang="fa-IR" dirty="0" smtClean="0">
                <a:effectLst>
                  <a:outerShdw blurRad="50800" dist="50800" dir="5400000" algn="ctr" rotWithShape="0">
                    <a:schemeClr val="accent5">
                      <a:lumMod val="60000"/>
                      <a:lumOff val="40000"/>
                    </a:schemeClr>
                  </a:outerShdw>
                </a:effectLst>
                <a:cs typeface="2  Niki Border" pitchFamily="2" charset="-78"/>
              </a:rPr>
            </a:br>
            <a:r>
              <a:rPr lang="fa-IR" dirty="0" smtClean="0">
                <a:effectLst>
                  <a:outerShdw blurRad="50800" dist="50800" dir="5400000" algn="ctr" rotWithShape="0">
                    <a:schemeClr val="accent5">
                      <a:lumMod val="60000"/>
                      <a:lumOff val="40000"/>
                    </a:schemeClr>
                  </a:outerShdw>
                </a:effectLst>
                <a:cs typeface="2  Niki Border" pitchFamily="2" charset="-78"/>
              </a:rPr>
              <a:t/>
            </a:r>
            <a:br>
              <a:rPr lang="fa-IR" dirty="0" smtClean="0">
                <a:effectLst>
                  <a:outerShdw blurRad="50800" dist="50800" dir="5400000" algn="ctr" rotWithShape="0">
                    <a:schemeClr val="accent5">
                      <a:lumMod val="60000"/>
                      <a:lumOff val="40000"/>
                    </a:schemeClr>
                  </a:outerShdw>
                </a:effectLst>
                <a:cs typeface="2  Niki Border" pitchFamily="2" charset="-78"/>
              </a:rPr>
            </a:br>
            <a:r>
              <a:rPr lang="fa-IR" dirty="0" smtClean="0">
                <a:effectLst>
                  <a:outerShdw blurRad="50800" dist="50800" dir="5400000" algn="ctr" rotWithShape="0">
                    <a:schemeClr val="accent5">
                      <a:lumMod val="60000"/>
                      <a:lumOff val="40000"/>
                    </a:schemeClr>
                  </a:outerShdw>
                </a:effectLst>
                <a:cs typeface="2  Niki Border" pitchFamily="2" charset="-78"/>
              </a:rPr>
              <a:t>          و نحوه ی محاسبه ی آن توسط</a:t>
            </a:r>
            <a:r>
              <a:rPr lang="fa-IR" dirty="0" smtClean="0">
                <a:cs typeface="2  Niki Border" pitchFamily="2" charset="-78"/>
              </a:rPr>
              <a:t/>
            </a:r>
            <a:br>
              <a:rPr lang="fa-IR" dirty="0" smtClean="0">
                <a:cs typeface="2  Niki Border" pitchFamily="2" charset="-78"/>
              </a:rPr>
            </a:br>
            <a:r>
              <a:rPr lang="fa-IR" dirty="0" smtClean="0">
                <a:cs typeface="2  Niki Border" pitchFamily="2" charset="-78"/>
              </a:rPr>
              <a:t> </a:t>
            </a:r>
            <a:br>
              <a:rPr lang="fa-IR" dirty="0" smtClean="0">
                <a:cs typeface="2  Niki Border" pitchFamily="2" charset="-78"/>
              </a:rPr>
            </a:br>
            <a:r>
              <a:rPr lang="fa-IR" dirty="0" smtClean="0">
                <a:effectLst>
                  <a:outerShdw blurRad="50800" dist="50800" dir="5400000" algn="ctr" rotWithShape="0">
                    <a:schemeClr val="bg1"/>
                  </a:outerShdw>
                </a:effectLst>
                <a:cs typeface="2  Niki Border" pitchFamily="2" charset="-78"/>
              </a:rPr>
              <a:t>                                  </a:t>
            </a:r>
            <a:r>
              <a:rPr lang="fa-IR" dirty="0" smtClean="0">
                <a:effectLst>
                  <a:glow rad="228600">
                    <a:schemeClr val="accent5">
                      <a:satMod val="175000"/>
                      <a:alpha val="40000"/>
                    </a:schemeClr>
                  </a:glow>
                  <a:outerShdw blurRad="60007" dir="1500000" sy="-30000" kx="800400" algn="bl" rotWithShape="0">
                    <a:prstClr val="black">
                      <a:alpha val="20000"/>
                    </a:prstClr>
                  </a:outerShdw>
                </a:effectLst>
                <a:cs typeface="0 Majid Shadow" pitchFamily="2" charset="-78"/>
              </a:rPr>
              <a:t>دانشمندان مختلف</a:t>
            </a:r>
            <a:r>
              <a:rPr lang="fa-IR" dirty="0" smtClean="0">
                <a:effectLst>
                  <a:glow rad="228600">
                    <a:schemeClr val="accent5">
                      <a:satMod val="175000"/>
                      <a:alpha val="40000"/>
                    </a:schemeClr>
                  </a:glow>
                  <a:outerShdw blurRad="60007" dir="1500000" sy="-30000" kx="800400" algn="bl" rotWithShape="0">
                    <a:prstClr val="black">
                      <a:alpha val="20000"/>
                    </a:prstClr>
                  </a:outerShdw>
                </a:effectLst>
                <a:cs typeface="2  Niki Border" pitchFamily="2" charset="-78"/>
              </a:rPr>
              <a:t/>
            </a:r>
            <a:br>
              <a:rPr lang="fa-IR" dirty="0" smtClean="0">
                <a:effectLst>
                  <a:glow rad="228600">
                    <a:schemeClr val="accent5">
                      <a:satMod val="175000"/>
                      <a:alpha val="40000"/>
                    </a:schemeClr>
                  </a:glow>
                  <a:outerShdw blurRad="60007" dir="1500000" sy="-30000" kx="800400" algn="bl" rotWithShape="0">
                    <a:prstClr val="black">
                      <a:alpha val="20000"/>
                    </a:prstClr>
                  </a:outerShdw>
                </a:effectLst>
                <a:cs typeface="2  Niki Border" pitchFamily="2" charset="-78"/>
              </a:rPr>
            </a:br>
            <a:r>
              <a:rPr lang="fa-IR" dirty="0" smtClean="0">
                <a:effectLst>
                  <a:glow rad="228600">
                    <a:schemeClr val="accent5">
                      <a:satMod val="175000"/>
                      <a:alpha val="40000"/>
                    </a:schemeClr>
                  </a:glow>
                  <a:outerShdw blurRad="60007" dir="1500000" sy="-30000" kx="800400" algn="bl" rotWithShape="0">
                    <a:prstClr val="black">
                      <a:alpha val="20000"/>
                    </a:prstClr>
                  </a:outerShdw>
                </a:effectLst>
                <a:cs typeface="2  Niki Border" pitchFamily="2" charset="-78"/>
              </a:rPr>
              <a:t>                   </a:t>
            </a:r>
            <a:endParaRPr lang="fa-IR" dirty="0">
              <a:effectLst>
                <a:glow rad="228600">
                  <a:schemeClr val="accent5">
                    <a:satMod val="175000"/>
                    <a:alpha val="40000"/>
                  </a:schemeClr>
                </a:glow>
                <a:outerShdw blurRad="60007" dir="1500000" sy="-30000" kx="800400" algn="bl" rotWithShape="0">
                  <a:prstClr val="black">
                    <a:alpha val="20000"/>
                  </a:prstClr>
                </a:outerShdw>
              </a:effectLst>
              <a:cs typeface="2  Niki Border"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329642" cy="5929354"/>
          </a:xfrm>
          <a:blipFill>
            <a:blip r:embed="rId2"/>
            <a:tile tx="0" ty="0" sx="100000" sy="100000" flip="none" algn="tl"/>
          </a:blipFill>
        </p:spPr>
        <p:txBody>
          <a:bodyPr anchor="t">
            <a:normAutofit/>
          </a:bodyPr>
          <a:lstStyle/>
          <a:p>
            <a:pPr algn="r" rtl="1"/>
            <a:r>
              <a:rPr lang="fa-IR" sz="2800" dirty="0" smtClean="0"/>
              <a:t>     كارشناسان رياضی هنوز نتوانسته اند زمان مشخصی برای شروع</a:t>
            </a:r>
            <a:br>
              <a:rPr lang="fa-IR" sz="2800" dirty="0" smtClean="0"/>
            </a:br>
            <a:r>
              <a:rPr lang="fa-IR" sz="2800" dirty="0" smtClean="0"/>
              <a:t>   استفاده از اين عدد پيش بينی كنند.عده زيادی،مصريان وبرخی ديگر</a:t>
            </a:r>
            <a:br>
              <a:rPr lang="fa-IR" sz="2800" dirty="0" smtClean="0"/>
            </a:br>
            <a:r>
              <a:rPr lang="fa-IR" sz="2800" dirty="0" smtClean="0"/>
              <a:t>   يونانيان باستان را كاشفان اين عدد می دانستند اما بررسی های جديد</a:t>
            </a:r>
            <a:br>
              <a:rPr lang="fa-IR" sz="2800" dirty="0" smtClean="0"/>
            </a:br>
            <a:r>
              <a:rPr lang="fa-IR" sz="2800" dirty="0" smtClean="0"/>
              <a:t>   نشان می دهد هخامنشيان هم با اين عدد آشنا بودند.</a:t>
            </a:r>
            <a:br>
              <a:rPr lang="fa-IR" sz="2800" dirty="0" smtClean="0"/>
            </a:br>
            <a:r>
              <a:rPr lang="fa-IR" sz="2800" dirty="0" smtClean="0"/>
              <a:t>    «</a:t>
            </a:r>
            <a:r>
              <a:rPr lang="fa-IR" sz="2800" b="1" dirty="0" smtClean="0">
                <a:solidFill>
                  <a:srgbClr val="FF00FF"/>
                </a:solidFill>
              </a:rPr>
              <a:t>عبدالعظيم شاه كرمی</a:t>
            </a:r>
            <a:r>
              <a:rPr lang="fa-IR" sz="2800" dirty="0" smtClean="0"/>
              <a:t>» متخصص سازه وژئوفيزيك ومسئول بررسی</a:t>
            </a:r>
            <a:br>
              <a:rPr lang="fa-IR" sz="2800" dirty="0" smtClean="0"/>
            </a:br>
            <a:r>
              <a:rPr lang="fa-IR" sz="2800" dirty="0" smtClean="0"/>
              <a:t>   های مهندسی در مجموعه تخت جمشيد در اين باره،‌ گفت:</a:t>
            </a:r>
            <a:br>
              <a:rPr lang="fa-IR" sz="2800" dirty="0" smtClean="0"/>
            </a:br>
            <a:r>
              <a:rPr lang="fa-IR" sz="2800" dirty="0" smtClean="0"/>
              <a:t>    «بررسی های كارشناسی كه روی سازه های تخت جمشيد به ويژه</a:t>
            </a:r>
            <a:br>
              <a:rPr lang="fa-IR" sz="2800" dirty="0" smtClean="0"/>
            </a:br>
            <a:r>
              <a:rPr lang="fa-IR" sz="2800" dirty="0" smtClean="0"/>
              <a:t>   روی ستون های تخت جمشيد و اشكال مخروطی انجام گرفته؛ نشان </a:t>
            </a:r>
            <a:br>
              <a:rPr lang="fa-IR" sz="2800" dirty="0" smtClean="0"/>
            </a:br>
            <a:r>
              <a:rPr lang="fa-IR" sz="2800" dirty="0" smtClean="0"/>
              <a:t>   می دهد كه  هخامنشيان  دو هزار و پانصد سال پيش از دانشمندان </a:t>
            </a:r>
            <a:br>
              <a:rPr lang="fa-IR" sz="2800" dirty="0" smtClean="0"/>
            </a:br>
            <a:r>
              <a:rPr lang="fa-IR" sz="2800" dirty="0" smtClean="0"/>
              <a:t>   رياضی دان استفاده می كردند كه به خوبی با رياضيات محض  و </a:t>
            </a:r>
            <a:br>
              <a:rPr lang="fa-IR" sz="2800" dirty="0" smtClean="0"/>
            </a:br>
            <a:r>
              <a:rPr lang="fa-IR" sz="2800" dirty="0" smtClean="0"/>
              <a:t>   مهندسی آشنا بودند. آنان برای ساخت حجم های مخروطی راز عدد</a:t>
            </a:r>
            <a:br>
              <a:rPr lang="fa-IR" sz="2800" dirty="0" smtClean="0"/>
            </a:br>
            <a:r>
              <a:rPr lang="fa-IR" sz="2800" b="1" dirty="0" smtClean="0"/>
              <a:t>   پی </a:t>
            </a:r>
            <a:r>
              <a:rPr lang="fa-IR" sz="2800" dirty="0" smtClean="0"/>
              <a:t>را شناسايی كرده بودند .»  </a:t>
            </a:r>
            <a:br>
              <a:rPr lang="fa-IR" sz="2800" dirty="0" smtClean="0"/>
            </a:br>
            <a:endParaRPr lang="fa-IR" sz="2800" dirty="0"/>
          </a:p>
        </p:txBody>
      </p:sp>
    </p:spTree>
  </p:cSld>
  <p:clrMapOvr>
    <a:masterClrMapping/>
  </p:clrMapOvr>
  <p:transition spd="med">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082366"/>
          </a:xfrm>
          <a:blipFill>
            <a:blip r:embed="rId3"/>
            <a:tile tx="0" ty="0" sx="100000" sy="100000" flip="none" algn="tl"/>
          </a:blipFill>
        </p:spPr>
        <p:txBody>
          <a:bodyPr anchor="t">
            <a:noAutofit/>
          </a:bodyPr>
          <a:lstStyle/>
          <a:p>
            <a:pPr rtl="1"/>
            <a:r>
              <a:rPr lang="fa-IR" sz="2800" dirty="0" smtClean="0"/>
              <a:t>        دقت و ظرافت در ساخت ستون های دايره ای تخت جمشيد نشان </a:t>
            </a:r>
            <a:br>
              <a:rPr lang="fa-IR" sz="2800" dirty="0" smtClean="0"/>
            </a:br>
            <a:r>
              <a:rPr lang="fa-IR" sz="2800" dirty="0" smtClean="0"/>
              <a:t>    می دهد كه مهندسان اين سازه عدد </a:t>
            </a:r>
            <a:r>
              <a:rPr lang="fa-IR" sz="2800" dirty="0" smtClean="0">
                <a:solidFill>
                  <a:srgbClr val="638644"/>
                </a:solidFill>
              </a:rPr>
              <a:t>پی</a:t>
            </a:r>
            <a:r>
              <a:rPr lang="fa-IR" sz="2800" dirty="0" smtClean="0"/>
              <a:t> را تا چندين رقم اعشارمحاسبه </a:t>
            </a:r>
            <a:br>
              <a:rPr lang="fa-IR" sz="2800" dirty="0" smtClean="0"/>
            </a:br>
            <a:r>
              <a:rPr lang="fa-IR" sz="2800" dirty="0" smtClean="0"/>
              <a:t>    كرده بودند. </a:t>
            </a:r>
            <a:r>
              <a:rPr lang="fa-IR" sz="2800" b="1" dirty="0" smtClean="0">
                <a:solidFill>
                  <a:srgbClr val="FF0000"/>
                </a:solidFill>
              </a:rPr>
              <a:t>شاه كرمی </a:t>
            </a:r>
            <a:r>
              <a:rPr lang="fa-IR" sz="2800" dirty="0" smtClean="0"/>
              <a:t>در اين باره گفت: «مهندسان  هخامنشی   ابتدا</a:t>
            </a:r>
            <a:br>
              <a:rPr lang="fa-IR" sz="2800" dirty="0" smtClean="0"/>
            </a:br>
            <a:r>
              <a:rPr lang="fa-IR" sz="2800" dirty="0" smtClean="0"/>
              <a:t>    مقاطع دايره ای را به چند ين بخش مساوی تقسيم می كردند. سپس در</a:t>
            </a:r>
            <a:br>
              <a:rPr lang="fa-IR" sz="2800" dirty="0" smtClean="0"/>
            </a:br>
            <a:r>
              <a:rPr lang="fa-IR" sz="2800" dirty="0" smtClean="0"/>
              <a:t>    داخل هر قسمت تقسيم شده، هلالي معكوس را رسم می كردند.اين كار</a:t>
            </a:r>
            <a:br>
              <a:rPr lang="fa-IR" sz="2800" dirty="0" smtClean="0"/>
            </a:br>
            <a:r>
              <a:rPr lang="fa-IR" sz="2800" dirty="0" smtClean="0"/>
              <a:t>    آنها را قادر می ساخت كه مقاطع بسيار دقيق  ستون های دايره ای را </a:t>
            </a:r>
            <a:br>
              <a:rPr lang="fa-IR" sz="2800" dirty="0" smtClean="0"/>
            </a:br>
            <a:r>
              <a:rPr lang="fa-IR" sz="2800" dirty="0" smtClean="0"/>
              <a:t>    به دست بياورند.  محاسبات اخير، مهندسان سازه  تخت جمشيد را در</a:t>
            </a:r>
            <a:br>
              <a:rPr lang="fa-IR" sz="2800" dirty="0" smtClean="0"/>
            </a:br>
            <a:r>
              <a:rPr lang="fa-IR" sz="2800" dirty="0" smtClean="0"/>
              <a:t>    محاسبه ارتفاع ستون ها، نحوه ساخت  آنها،‌ فشاری  كه بايد ستون ها</a:t>
            </a:r>
            <a:br>
              <a:rPr lang="fa-IR" sz="2800" dirty="0" smtClean="0"/>
            </a:br>
            <a:r>
              <a:rPr lang="fa-IR" sz="2800" dirty="0" smtClean="0"/>
              <a:t>    تحمل كنند و توزيع تنش در مقاطع ستونها ياری می كرد.اين مهندسان</a:t>
            </a:r>
            <a:br>
              <a:rPr lang="fa-IR" sz="2800" dirty="0" smtClean="0"/>
            </a:br>
            <a:r>
              <a:rPr lang="fa-IR" sz="2800" dirty="0" smtClean="0"/>
              <a:t>    برای به دست آوردن مقاطع دقيق ستون ها مجبور بودند عدد </a:t>
            </a:r>
            <a:r>
              <a:rPr lang="fa-IR" sz="2800" dirty="0" smtClean="0">
                <a:solidFill>
                  <a:srgbClr val="638644"/>
                </a:solidFill>
              </a:rPr>
              <a:t>پی</a:t>
            </a:r>
            <a:r>
              <a:rPr lang="fa-IR" sz="2800" dirty="0" smtClean="0"/>
              <a:t> را تا</a:t>
            </a:r>
            <a:br>
              <a:rPr lang="fa-IR" sz="2800" dirty="0" smtClean="0"/>
            </a:br>
            <a:r>
              <a:rPr lang="fa-IR" sz="2800" dirty="0" smtClean="0"/>
              <a:t>    چند رقم اعشار محاسبه كنند.»</a:t>
            </a:r>
            <a:br>
              <a:rPr lang="fa-IR" sz="2800" dirty="0" smtClean="0"/>
            </a:br>
            <a:endParaRPr lang="fa-IR" sz="2800" dirty="0"/>
          </a:p>
        </p:txBody>
      </p:sp>
    </p:spTree>
  </p:cSld>
  <p:clrMapOvr>
    <a:masterClrMapping/>
  </p:clrMapOvr>
  <p:transition spd="med">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86808" cy="6000792"/>
          </a:xfrm>
          <a:blipFill>
            <a:blip r:embed="rId2"/>
            <a:tile tx="0" ty="0" sx="100000" sy="100000" flip="none" algn="tl"/>
          </a:blipFill>
        </p:spPr>
        <p:txBody>
          <a:bodyPr anchor="t"/>
          <a:lstStyle/>
          <a:p>
            <a:pPr algn="r" rtl="1"/>
            <a:r>
              <a:rPr lang="fa-IR" sz="5400" dirty="0" smtClean="0"/>
              <a:t>  </a:t>
            </a:r>
            <a:r>
              <a:rPr lang="fa-IR" sz="2800" dirty="0" smtClean="0"/>
              <a:t>هم اكنون دانشمندان دربزرگ ترين مراكزعلمی ومهندسی جهان چون</a:t>
            </a:r>
            <a:br>
              <a:rPr lang="fa-IR" sz="2800" dirty="0" smtClean="0"/>
            </a:br>
            <a:r>
              <a:rPr lang="fa-IR" sz="2800" dirty="0" smtClean="0"/>
              <a:t>  «</a:t>
            </a:r>
            <a:r>
              <a:rPr lang="fa-IR" sz="2800" dirty="0" smtClean="0">
                <a:ln>
                  <a:solidFill>
                    <a:srgbClr val="FF00FF"/>
                  </a:solidFill>
                </a:ln>
              </a:rPr>
              <a:t>ناسا</a:t>
            </a:r>
            <a:r>
              <a:rPr lang="fa-IR" sz="2800" dirty="0" smtClean="0"/>
              <a:t>» برای ساخت فضاپيماها و استفاده ازاشكال مخروطی توانسته اند</a:t>
            </a:r>
            <a:br>
              <a:rPr lang="fa-IR" sz="2800" dirty="0" smtClean="0"/>
            </a:br>
            <a:r>
              <a:rPr lang="fa-IR" sz="2800" dirty="0" smtClean="0"/>
              <a:t>  عدد </a:t>
            </a:r>
            <a:r>
              <a:rPr lang="fa-IR" sz="2800" b="1" dirty="0" smtClean="0">
                <a:solidFill>
                  <a:srgbClr val="638644"/>
                </a:solidFill>
              </a:rPr>
              <a:t>پی</a:t>
            </a:r>
            <a:r>
              <a:rPr lang="fa-IR" sz="2800" dirty="0" smtClean="0"/>
              <a:t> را تا چند صد رقم اعشار حساب كنند. بر اساس متون  تاريخ و</a:t>
            </a:r>
            <a:br>
              <a:rPr lang="fa-IR" sz="2800" dirty="0" smtClean="0"/>
            </a:br>
            <a:r>
              <a:rPr lang="fa-IR" sz="2800" dirty="0" smtClean="0"/>
              <a:t>   رياضيات نخستين كسی كه  توانست به طور دقيق عدد پی را محاسبه</a:t>
            </a:r>
            <a:br>
              <a:rPr lang="fa-IR" sz="2800" dirty="0" smtClean="0"/>
            </a:br>
            <a:r>
              <a:rPr lang="fa-IR" sz="2800" dirty="0" smtClean="0"/>
              <a:t>   كند، «</a:t>
            </a:r>
            <a:r>
              <a:rPr lang="fa-IR" sz="2800" b="1" dirty="0" smtClean="0">
                <a:solidFill>
                  <a:srgbClr val="FF0000"/>
                </a:solidFill>
              </a:rPr>
              <a:t>غياث الدين جمشيد كاشانی</a:t>
            </a:r>
            <a:r>
              <a:rPr lang="fa-IR" sz="2800" dirty="0" smtClean="0"/>
              <a:t>» بود.اين دانشمند اسلامی عدد پی را</a:t>
            </a:r>
            <a:br>
              <a:rPr lang="fa-IR" sz="2800" dirty="0" smtClean="0"/>
            </a:br>
            <a:r>
              <a:rPr lang="fa-IR" sz="2800" dirty="0" smtClean="0"/>
              <a:t>   تا چند رقم اعشاری محاسبه كرد. پس از او دانشمندانی چون </a:t>
            </a:r>
            <a:r>
              <a:rPr lang="fa-IR" sz="2800" b="1" dirty="0" smtClean="0">
                <a:solidFill>
                  <a:srgbClr val="FF0000"/>
                </a:solidFill>
              </a:rPr>
              <a:t>پاسكال</a:t>
            </a:r>
            <a:r>
              <a:rPr lang="fa-IR" sz="2800" dirty="0" smtClean="0"/>
              <a:t> به</a:t>
            </a:r>
            <a:br>
              <a:rPr lang="fa-IR" sz="2800" dirty="0" smtClean="0"/>
            </a:br>
            <a:r>
              <a:rPr lang="fa-IR" sz="2800" dirty="0" smtClean="0"/>
              <a:t>   محاسبه دقيق تر اين عدد پرداختند. هم  اكنون  دانشمندان با استفاده از</a:t>
            </a:r>
            <a:br>
              <a:rPr lang="fa-IR" sz="2800" dirty="0" smtClean="0"/>
            </a:br>
            <a:r>
              <a:rPr lang="fa-IR" sz="2800" dirty="0" smtClean="0"/>
              <a:t>   رايانه های بسيار پيشرفته به محاسبه اين عدد می پردازند. </a:t>
            </a:r>
            <a:r>
              <a:rPr lang="fa-IR" sz="2800" b="1" dirty="0" smtClean="0">
                <a:solidFill>
                  <a:srgbClr val="FF0000"/>
                </a:solidFill>
              </a:rPr>
              <a:t>شاه كرمی</a:t>
            </a:r>
            <a:r>
              <a:rPr lang="fa-IR" sz="2800" dirty="0" smtClean="0"/>
              <a:t/>
            </a:r>
            <a:br>
              <a:rPr lang="fa-IR" sz="2800" dirty="0" smtClean="0"/>
            </a:br>
            <a:r>
              <a:rPr lang="fa-IR" sz="2800" dirty="0" smtClean="0"/>
              <a:t>   با اشاره به اين موضوع كه در بخش های مختلف سازه تخت جمشيد،</a:t>
            </a:r>
            <a:br>
              <a:rPr lang="fa-IR" sz="2800" dirty="0" smtClean="0"/>
            </a:br>
            <a:r>
              <a:rPr lang="fa-IR" sz="2800" dirty="0" smtClean="0"/>
              <a:t>   مقاطع مخروطی شامل </a:t>
            </a:r>
            <a:r>
              <a:rPr lang="fa-IR" sz="2800" dirty="0" smtClean="0">
                <a:effectLst>
                  <a:glow rad="228600">
                    <a:schemeClr val="accent3">
                      <a:satMod val="175000"/>
                      <a:alpha val="40000"/>
                    </a:schemeClr>
                  </a:glow>
                </a:effectLst>
              </a:rPr>
              <a:t>دايره</a:t>
            </a:r>
            <a:r>
              <a:rPr lang="fa-IR" sz="2800" dirty="0" smtClean="0"/>
              <a:t>، </a:t>
            </a:r>
            <a:r>
              <a:rPr lang="fa-IR" sz="2800" dirty="0" smtClean="0">
                <a:effectLst>
                  <a:glow rad="228600">
                    <a:schemeClr val="accent3">
                      <a:satMod val="175000"/>
                      <a:alpha val="40000"/>
                    </a:schemeClr>
                  </a:glow>
                </a:effectLst>
              </a:rPr>
              <a:t>بيضی</a:t>
            </a:r>
            <a:r>
              <a:rPr lang="fa-IR" sz="2800" dirty="0" smtClean="0"/>
              <a:t>، و </a:t>
            </a:r>
            <a:r>
              <a:rPr lang="fa-IR" sz="2800" dirty="0" smtClean="0">
                <a:effectLst>
                  <a:glow rad="228600">
                    <a:schemeClr val="accent3">
                      <a:satMod val="175000"/>
                      <a:alpha val="40000"/>
                    </a:schemeClr>
                  </a:glow>
                </a:effectLst>
              </a:rPr>
              <a:t>سهمی</a:t>
            </a:r>
            <a:r>
              <a:rPr lang="fa-IR" sz="2800" dirty="0" smtClean="0"/>
              <a:t> ديده می شود، گفت:</a:t>
            </a:r>
            <a:br>
              <a:rPr lang="fa-IR" sz="2800" dirty="0" smtClean="0"/>
            </a:br>
            <a:r>
              <a:rPr lang="fa-IR" sz="2800" dirty="0" smtClean="0"/>
              <a:t>  «به دست آوردن مساحت،  محيط و ساخت سازه هايی  با اين اشكال </a:t>
            </a:r>
            <a:br>
              <a:rPr lang="fa-IR" sz="2800" dirty="0" smtClean="0"/>
            </a:br>
            <a:r>
              <a:rPr lang="fa-IR" sz="2800" dirty="0" smtClean="0"/>
              <a:t>   هندسی بدون شناسايی راز عدد </a:t>
            </a:r>
            <a:r>
              <a:rPr lang="fa-IR" sz="2800" dirty="0" smtClean="0">
                <a:solidFill>
                  <a:srgbClr val="638644"/>
                </a:solidFill>
              </a:rPr>
              <a:t>پی</a:t>
            </a:r>
            <a:r>
              <a:rPr lang="fa-IR" sz="2800" dirty="0" smtClean="0"/>
              <a:t> و طرز استفاده از آن غيرممكن</a:t>
            </a:r>
            <a:br>
              <a:rPr lang="fa-IR" sz="2800" dirty="0" smtClean="0"/>
            </a:br>
            <a:r>
              <a:rPr lang="fa-IR" sz="2800" dirty="0" smtClean="0"/>
              <a:t>   است.» </a:t>
            </a:r>
            <a:endParaRPr lang="fa-IR" sz="2800" dirty="0"/>
          </a:p>
        </p:txBody>
      </p:sp>
    </p:spTree>
  </p:cSld>
  <p:clrMapOvr>
    <a:masterClrMapping/>
  </p:clrMapOvr>
  <p:transition spd="med">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796746"/>
          </a:xfrm>
          <a:blipFill>
            <a:blip r:embed="rId2"/>
            <a:tile tx="0" ty="0" sx="100000" sy="100000" flip="none" algn="tl"/>
          </a:blipFill>
        </p:spPr>
        <p:txBody>
          <a:bodyPr anchor="t">
            <a:normAutofit fontScale="90000"/>
          </a:bodyPr>
          <a:lstStyle/>
          <a:p>
            <a:pPr algn="r" rtl="1"/>
            <a:r>
              <a:rPr lang="fa-IR" dirty="0" smtClean="0"/>
              <a:t>                   </a:t>
            </a:r>
            <a:r>
              <a:rPr lang="fa-IR" sz="6600" b="1" dirty="0" smtClean="0">
                <a:ln>
                  <a:solidFill>
                    <a:srgbClr val="FF0066"/>
                  </a:solidFill>
                </a:ln>
                <a:solidFill>
                  <a:srgbClr val="638644"/>
                </a:solidFill>
                <a:effectLst>
                  <a:reflection blurRad="6350" stA="55000" endA="50" endPos="85000" dist="60007" dir="5400000" sy="-100000" algn="bl" rotWithShape="0"/>
                </a:effectLst>
                <a:cs typeface="0 Elham" pitchFamily="2" charset="-78"/>
              </a:rPr>
              <a:t>پایان کلام   </a:t>
            </a:r>
            <a:br>
              <a:rPr lang="fa-IR" sz="6600" b="1" dirty="0" smtClean="0">
                <a:ln>
                  <a:solidFill>
                    <a:srgbClr val="FF0066"/>
                  </a:solidFill>
                </a:ln>
                <a:solidFill>
                  <a:srgbClr val="638644"/>
                </a:solidFill>
                <a:effectLst>
                  <a:reflection blurRad="6350" stA="55000" endA="50" endPos="85000" dist="60007" dir="5400000" sy="-100000" algn="bl" rotWithShape="0"/>
                </a:effectLst>
                <a:cs typeface="0 Elham" pitchFamily="2" charset="-78"/>
              </a:rPr>
            </a:br>
            <a:r>
              <a:rPr lang="fa-IR" sz="2800" b="1" dirty="0" smtClean="0">
                <a:ln>
                  <a:solidFill>
                    <a:srgbClr val="FF0066"/>
                  </a:solidFill>
                </a:ln>
                <a:solidFill>
                  <a:srgbClr val="638644"/>
                </a:solidFill>
                <a:effectLst>
                  <a:reflection blurRad="6350" stA="55000" endA="50" endPos="85000" dist="60007" dir="5400000" sy="-100000" algn="bl" rotWithShape="0"/>
                </a:effectLst>
                <a:cs typeface="0 Elham" pitchFamily="2" charset="-78"/>
              </a:rPr>
              <a:t>       </a:t>
            </a:r>
            <a:r>
              <a:rPr lang="fa-IR" sz="3100" dirty="0" smtClean="0"/>
              <a:t>در پايان اين سوال مطرح می‌شود كه به چند رقم اعشار </a:t>
            </a:r>
            <a:r>
              <a:rPr lang="el-GR" sz="3100" b="1" dirty="0" smtClean="0"/>
              <a:t>π</a:t>
            </a:r>
            <a:r>
              <a:rPr lang="fa-IR" sz="3100" dirty="0" smtClean="0"/>
              <a:t>نياز داريم؟</a:t>
            </a:r>
            <a:br>
              <a:rPr lang="fa-IR" sz="3100" dirty="0" smtClean="0"/>
            </a:br>
            <a:r>
              <a:rPr lang="fa-IR" sz="3100" dirty="0" smtClean="0"/>
              <a:t>  رشته سخن را به </a:t>
            </a:r>
            <a:r>
              <a:rPr lang="en-US" sz="3100" b="1" dirty="0" smtClean="0">
                <a:solidFill>
                  <a:srgbClr val="002060"/>
                </a:solidFill>
              </a:rPr>
              <a:t>Simon Newcomb</a:t>
            </a:r>
            <a:r>
              <a:rPr lang="fa-IR" sz="3100" b="1" dirty="0" smtClean="0">
                <a:solidFill>
                  <a:srgbClr val="002060"/>
                </a:solidFill>
              </a:rPr>
              <a:t> </a:t>
            </a:r>
            <a:r>
              <a:rPr lang="fa-IR" sz="3100" dirty="0" smtClean="0"/>
              <a:t>اخترشناس آمريكايی می‌دهيم</a:t>
            </a:r>
            <a:br>
              <a:rPr lang="fa-IR" sz="3100" dirty="0" smtClean="0"/>
            </a:br>
            <a:r>
              <a:rPr lang="fa-IR" sz="3100" dirty="0" smtClean="0"/>
              <a:t>     </a:t>
            </a:r>
            <a:r>
              <a:rPr lang="fa-IR" sz="3100" dirty="0" smtClean="0">
                <a:solidFill>
                  <a:srgbClr val="FFFF00"/>
                </a:solidFill>
                <a:effectLst>
                  <a:glow rad="228600">
                    <a:schemeClr val="accent4">
                      <a:satMod val="175000"/>
                      <a:alpha val="40000"/>
                    </a:schemeClr>
                  </a:glow>
                </a:effectLst>
              </a:rPr>
              <a:t>«...ده رقم اعشار </a:t>
            </a:r>
            <a:r>
              <a:rPr lang="fa-IR" sz="3100" b="1" dirty="0" smtClean="0">
                <a:solidFill>
                  <a:srgbClr val="FFFF00"/>
                </a:solidFill>
                <a:effectLst>
                  <a:glow rad="228600">
                    <a:schemeClr val="accent4">
                      <a:satMod val="175000"/>
                      <a:alpha val="40000"/>
                    </a:schemeClr>
                  </a:glow>
                </a:effectLst>
              </a:rPr>
              <a:t>π</a:t>
            </a:r>
            <a:r>
              <a:rPr lang="fa-IR" sz="3100" dirty="0" smtClean="0">
                <a:solidFill>
                  <a:srgbClr val="FFFF00"/>
                </a:solidFill>
                <a:effectLst>
                  <a:glow rad="228600">
                    <a:schemeClr val="accent4">
                      <a:satMod val="175000"/>
                      <a:alpha val="40000"/>
                    </a:schemeClr>
                  </a:glow>
                </a:effectLst>
              </a:rPr>
              <a:t>كافی است تا محيط زمين  را تا يك اينچ تقريب به</a:t>
            </a:r>
            <a:br>
              <a:rPr lang="fa-IR" sz="3100" dirty="0" smtClean="0">
                <a:solidFill>
                  <a:srgbClr val="FFFF00"/>
                </a:solidFill>
                <a:effectLst>
                  <a:glow rad="228600">
                    <a:schemeClr val="accent4">
                      <a:satMod val="175000"/>
                      <a:alpha val="40000"/>
                    </a:schemeClr>
                  </a:glow>
                </a:effectLst>
              </a:rPr>
            </a:br>
            <a:r>
              <a:rPr lang="fa-IR" sz="3100" dirty="0" smtClean="0">
                <a:solidFill>
                  <a:srgbClr val="FFFF00"/>
                </a:solidFill>
                <a:effectLst>
                  <a:glow rad="228600">
                    <a:schemeClr val="accent4">
                      <a:satMod val="175000"/>
                      <a:alpha val="40000"/>
                    </a:schemeClr>
                  </a:glow>
                </a:effectLst>
              </a:rPr>
              <a:t>   مابدهد و سی رقم اعشار، محيط تمام عالم  قابل  رؤيت  را با تقريبی كه</a:t>
            </a:r>
            <a:br>
              <a:rPr lang="fa-IR" sz="3100" dirty="0" smtClean="0">
                <a:solidFill>
                  <a:srgbClr val="FFFF00"/>
                </a:solidFill>
                <a:effectLst>
                  <a:glow rad="228600">
                    <a:schemeClr val="accent4">
                      <a:satMod val="175000"/>
                      <a:alpha val="40000"/>
                    </a:schemeClr>
                  </a:glow>
                </a:effectLst>
              </a:rPr>
            </a:br>
            <a:r>
              <a:rPr lang="fa-IR" sz="3100" dirty="0" smtClean="0">
                <a:solidFill>
                  <a:srgbClr val="FFFF00"/>
                </a:solidFill>
                <a:effectLst>
                  <a:glow rad="228600">
                    <a:schemeClr val="accent4">
                      <a:satMod val="175000"/>
                      <a:alpha val="40000"/>
                    </a:schemeClr>
                  </a:glow>
                </a:effectLst>
              </a:rPr>
              <a:t>   برای نيرومندترين تلسكوپ‌ها غير قابل تشخيص است فراهم می‌آورد.»</a:t>
            </a:r>
            <a:br>
              <a:rPr lang="fa-IR" sz="3100" dirty="0" smtClean="0">
                <a:solidFill>
                  <a:srgbClr val="FFFF00"/>
                </a:solidFill>
                <a:effectLst>
                  <a:glow rad="228600">
                    <a:schemeClr val="accent4">
                      <a:satMod val="175000"/>
                      <a:alpha val="40000"/>
                    </a:schemeClr>
                  </a:glow>
                </a:effectLst>
              </a:rPr>
            </a:br>
            <a:r>
              <a:rPr lang="fa-IR" sz="3100" dirty="0" smtClean="0">
                <a:solidFill>
                  <a:srgbClr val="FFFF00"/>
                </a:solidFill>
                <a:effectLst>
                  <a:glow rad="228600">
                    <a:schemeClr val="accent4">
                      <a:satMod val="175000"/>
                      <a:alpha val="40000"/>
                    </a:schemeClr>
                  </a:glow>
                </a:effectLst>
              </a:rPr>
              <a:t>   </a:t>
            </a:r>
            <a:r>
              <a:rPr lang="fa-IR" sz="2700" dirty="0" smtClean="0">
                <a:solidFill>
                  <a:schemeClr val="tx2">
                    <a:lumMod val="75000"/>
                  </a:schemeClr>
                </a:solidFill>
              </a:rPr>
              <a:t>اينها نمونه‌هايی بود ازتلاش باغبانان هميشه سرفراز گلزارانديشه وادب. بزرگانی</a:t>
            </a:r>
            <a:br>
              <a:rPr lang="fa-IR" sz="2700" dirty="0" smtClean="0">
                <a:solidFill>
                  <a:schemeClr val="tx2">
                    <a:lumMod val="75000"/>
                  </a:schemeClr>
                </a:solidFill>
              </a:rPr>
            </a:br>
            <a:r>
              <a:rPr lang="fa-IR" sz="2700" dirty="0" smtClean="0">
                <a:solidFill>
                  <a:schemeClr val="tx2">
                    <a:lumMod val="75000"/>
                  </a:schemeClr>
                </a:solidFill>
              </a:rPr>
              <a:t>   كه در آرزوی رسيدن به گلهايی ويژه (سه مسئله مشهور يونان) عمری كوشيدند،</a:t>
            </a:r>
            <a:br>
              <a:rPr lang="fa-IR" sz="2700" dirty="0" smtClean="0">
                <a:solidFill>
                  <a:schemeClr val="tx2">
                    <a:lumMod val="75000"/>
                  </a:schemeClr>
                </a:solidFill>
              </a:rPr>
            </a:br>
            <a:r>
              <a:rPr lang="fa-IR" sz="2700" dirty="0" smtClean="0">
                <a:solidFill>
                  <a:schemeClr val="tx2">
                    <a:lumMod val="75000"/>
                  </a:schemeClr>
                </a:solidFill>
              </a:rPr>
              <a:t>   هرچند به آن گلها راه نيافتند ولي در عوض با دامنی پر از ريحان و كشف گلهايی</a:t>
            </a:r>
            <a:br>
              <a:rPr lang="fa-IR" sz="2700" dirty="0" smtClean="0">
                <a:solidFill>
                  <a:schemeClr val="tx2">
                    <a:lumMod val="75000"/>
                  </a:schemeClr>
                </a:solidFill>
              </a:rPr>
            </a:br>
            <a:r>
              <a:rPr lang="fa-IR" sz="2700" dirty="0" smtClean="0">
                <a:solidFill>
                  <a:schemeClr val="tx2">
                    <a:lumMod val="75000"/>
                  </a:schemeClr>
                </a:solidFill>
              </a:rPr>
              <a:t>   زيباتر زندگی انسان را با عطر دل‌انگيز دست‌آوردهايشان معطر ساختند. </a:t>
            </a:r>
            <a:br>
              <a:rPr lang="fa-IR" sz="2700" dirty="0" smtClean="0">
                <a:solidFill>
                  <a:schemeClr val="tx2">
                    <a:lumMod val="75000"/>
                  </a:schemeClr>
                </a:solidFill>
              </a:rPr>
            </a:br>
            <a:r>
              <a:rPr lang="fa-IR" sz="2700" dirty="0" smtClean="0">
                <a:solidFill>
                  <a:schemeClr val="tx2">
                    <a:lumMod val="75000"/>
                  </a:schemeClr>
                </a:solidFill>
              </a:rPr>
              <a:t>                                </a:t>
            </a:r>
            <a:r>
              <a:rPr lang="fa-IR" sz="4400" dirty="0" smtClean="0">
                <a:ln>
                  <a:solidFill>
                    <a:schemeClr val="accent3">
                      <a:lumMod val="50000"/>
                    </a:schemeClr>
                  </a:solidFill>
                </a:ln>
                <a:solidFill>
                  <a:schemeClr val="tx2">
                    <a:lumMod val="75000"/>
                  </a:schemeClr>
                </a:solidFill>
                <a:effectLst>
                  <a:reflection blurRad="6350" stA="55000" endA="50" endPos="85000" dist="60007" dir="5400000" sy="-100000" algn="bl" rotWithShape="0"/>
                </a:effectLst>
              </a:rPr>
              <a:t>نامشان جاودانه باد.</a:t>
            </a:r>
            <a:br>
              <a:rPr lang="fa-IR" sz="4400" dirty="0" smtClean="0">
                <a:ln>
                  <a:solidFill>
                    <a:schemeClr val="accent3">
                      <a:lumMod val="50000"/>
                    </a:schemeClr>
                  </a:solidFill>
                </a:ln>
                <a:solidFill>
                  <a:schemeClr val="tx2">
                    <a:lumMod val="75000"/>
                  </a:schemeClr>
                </a:solidFill>
                <a:effectLst>
                  <a:reflection blurRad="6350" stA="55000" endA="50" endPos="85000" dist="60007" dir="5400000" sy="-100000" algn="bl" rotWithShape="0"/>
                </a:effectLst>
              </a:rPr>
            </a:br>
            <a:r>
              <a:rPr lang="fa-IR" sz="6600" dirty="0" smtClean="0">
                <a:solidFill>
                  <a:schemeClr val="tx2">
                    <a:lumMod val="75000"/>
                  </a:schemeClr>
                </a:solidFill>
              </a:rPr>
              <a:t/>
            </a:r>
            <a:br>
              <a:rPr lang="fa-IR" sz="6600" dirty="0" smtClean="0">
                <a:solidFill>
                  <a:schemeClr val="tx2">
                    <a:lumMod val="75000"/>
                  </a:schemeClr>
                </a:solidFill>
              </a:rPr>
            </a:br>
            <a:r>
              <a:rPr lang="fa-IR" sz="6600" dirty="0" smtClean="0">
                <a:solidFill>
                  <a:schemeClr val="tx2">
                    <a:lumMod val="75000"/>
                  </a:schemeClr>
                </a:solidFill>
              </a:rPr>
              <a:t>  </a:t>
            </a:r>
            <a:r>
              <a:rPr lang="en-US" sz="6600" dirty="0" smtClean="0"/>
              <a:t/>
            </a:r>
            <a:br>
              <a:rPr lang="en-US" sz="6600" dirty="0" smtClean="0"/>
            </a:br>
            <a:r>
              <a:rPr lang="fa-IR" sz="6600" dirty="0" smtClean="0">
                <a:solidFill>
                  <a:srgbClr val="FFFF00"/>
                </a:solidFill>
                <a:effectLst>
                  <a:glow rad="228600">
                    <a:schemeClr val="accent4">
                      <a:satMod val="175000"/>
                      <a:alpha val="40000"/>
                    </a:schemeClr>
                  </a:glow>
                </a:effectLst>
              </a:rPr>
              <a:t/>
            </a:r>
            <a:br>
              <a:rPr lang="fa-IR" sz="6600" dirty="0" smtClean="0">
                <a:solidFill>
                  <a:srgbClr val="FFFF00"/>
                </a:solidFill>
                <a:effectLst>
                  <a:glow rad="228600">
                    <a:schemeClr val="accent4">
                      <a:satMod val="175000"/>
                      <a:alpha val="40000"/>
                    </a:schemeClr>
                  </a:glow>
                </a:effectLst>
              </a:rPr>
            </a:br>
            <a:endParaRPr lang="fa-IR" sz="6600" b="1" dirty="0">
              <a:ln>
                <a:solidFill>
                  <a:srgbClr val="FF0066"/>
                </a:solidFill>
              </a:ln>
              <a:solidFill>
                <a:srgbClr val="FFFF00"/>
              </a:solidFill>
              <a:effectLst>
                <a:glow rad="228600">
                  <a:schemeClr val="accent4">
                    <a:satMod val="175000"/>
                    <a:alpha val="40000"/>
                  </a:schemeClr>
                </a:glow>
              </a:effectLst>
              <a:cs typeface="0 Elham" pitchFamily="2" charset="-78"/>
            </a:endParaRPr>
          </a:p>
        </p:txBody>
      </p:sp>
    </p:spTree>
  </p:cSld>
  <p:clrMapOvr>
    <a:masterClrMapping/>
  </p:clrMapOvr>
  <p:transition spd="med">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329642" cy="5725308"/>
          </a:xfrm>
          <a:blipFill>
            <a:blip r:embed="rId2"/>
            <a:tile tx="0" ty="0" sx="100000" sy="100000" flip="none" algn="tl"/>
          </a:blipFill>
        </p:spPr>
        <p:txBody>
          <a:bodyPr anchor="t">
            <a:normAutofit fontScale="90000"/>
          </a:bodyPr>
          <a:lstStyle/>
          <a:p>
            <a:pPr algn="r" rtl="1">
              <a:buFont typeface="Wingdings" pitchFamily="2" charset="2"/>
              <a:buChar char="v"/>
            </a:pPr>
            <a:r>
              <a:rPr lang="fa-IR" dirty="0" smtClean="0">
                <a:ln>
                  <a:solidFill>
                    <a:srgbClr val="FF00FF"/>
                  </a:solidFill>
                </a:ln>
              </a:rPr>
              <a:t> </a:t>
            </a:r>
            <a:r>
              <a:rPr lang="fa-IR" dirty="0" smtClean="0">
                <a:ln>
                  <a:solidFill>
                    <a:srgbClr val="FF00FF"/>
                  </a:solidFill>
                </a:ln>
                <a:effectLst>
                  <a:outerShdw blurRad="60007" dir="2000400" sy="-30000" kx="-800400" algn="bl" rotWithShape="0">
                    <a:prstClr val="black">
                      <a:alpha val="20000"/>
                    </a:prstClr>
                  </a:outerShdw>
                </a:effectLst>
                <a:cs typeface="0 Jadid Bold" pitchFamily="2" charset="-78"/>
              </a:rPr>
              <a:t>منابع</a:t>
            </a:r>
            <a:r>
              <a:rPr lang="fa-IR" dirty="0" smtClean="0">
                <a:cs typeface="0 Jadid Bold" pitchFamily="2" charset="-78"/>
              </a:rPr>
              <a:t>:</a:t>
            </a:r>
            <a:br>
              <a:rPr lang="fa-IR" dirty="0" smtClean="0">
                <a:cs typeface="0 Jadid Bold" pitchFamily="2" charset="-78"/>
              </a:rPr>
            </a:br>
            <a:r>
              <a:rPr lang="fa-IR" dirty="0" smtClean="0">
                <a:cs typeface="0 Jadid Bold" pitchFamily="2" charset="-78"/>
              </a:rPr>
              <a:t> </a:t>
            </a:r>
            <a:r>
              <a:rPr lang="fa-IR" sz="2400" dirty="0" smtClean="0"/>
              <a:t> .آشنايی با تاريخ رياضيات، </a:t>
            </a:r>
            <a:r>
              <a:rPr lang="en-US" sz="2400" b="1" dirty="0" smtClean="0">
                <a:solidFill>
                  <a:srgbClr val="638644"/>
                </a:solidFill>
              </a:rPr>
              <a:t>Howard </a:t>
            </a:r>
            <a:r>
              <a:rPr lang="en-US" sz="2400" b="1" dirty="0" err="1" smtClean="0">
                <a:solidFill>
                  <a:srgbClr val="638644"/>
                </a:solidFill>
              </a:rPr>
              <a:t>W.Eves</a:t>
            </a:r>
            <a:r>
              <a:rPr lang="fa-IR" sz="2400" b="1" dirty="0" smtClean="0">
                <a:solidFill>
                  <a:srgbClr val="638644"/>
                </a:solidFill>
              </a:rPr>
              <a:t> </a:t>
            </a:r>
            <a:r>
              <a:rPr lang="fa-IR" sz="2400" dirty="0" smtClean="0"/>
              <a:t>، ترجمه دكتر محمد كاظم وحيدی اصل</a:t>
            </a:r>
            <a:br>
              <a:rPr lang="fa-IR" sz="2400" dirty="0" smtClean="0"/>
            </a:br>
            <a:r>
              <a:rPr lang="fa-IR" sz="2400" dirty="0" smtClean="0"/>
              <a:t>   .گوشه‌هايی از رياضيات دوره اسلامی، </a:t>
            </a:r>
            <a:r>
              <a:rPr lang="en-US" sz="2400" b="1" dirty="0" smtClean="0">
                <a:solidFill>
                  <a:srgbClr val="638644"/>
                </a:solidFill>
              </a:rPr>
              <a:t>J.L. </a:t>
            </a:r>
            <a:r>
              <a:rPr lang="en-US" sz="2400" b="1" dirty="0" err="1" smtClean="0">
                <a:solidFill>
                  <a:srgbClr val="638644"/>
                </a:solidFill>
              </a:rPr>
              <a:t>Beggren</a:t>
            </a:r>
            <a:r>
              <a:rPr lang="fa-IR" sz="2400" dirty="0" smtClean="0"/>
              <a:t>، ترجمه دكتر محمد كاطم وحيدی </a:t>
            </a:r>
            <a:br>
              <a:rPr lang="fa-IR" sz="2400" dirty="0" smtClean="0"/>
            </a:br>
            <a:r>
              <a:rPr lang="fa-IR" sz="2400" dirty="0" smtClean="0"/>
              <a:t>    اصل</a:t>
            </a:r>
            <a:br>
              <a:rPr lang="fa-IR" sz="2400" dirty="0" smtClean="0"/>
            </a:br>
            <a:r>
              <a:rPr lang="fa-IR" sz="2400" dirty="0" smtClean="0"/>
              <a:t>   .سرگرمی‌های هندسه، </a:t>
            </a:r>
            <a:r>
              <a:rPr lang="fa-IR" sz="2400" b="1" dirty="0" smtClean="0">
                <a:solidFill>
                  <a:srgbClr val="638644"/>
                </a:solidFill>
              </a:rPr>
              <a:t>ياكوف پرلمان</a:t>
            </a:r>
            <a:r>
              <a:rPr lang="fa-IR" sz="2400" dirty="0" smtClean="0"/>
              <a:t>،ترجمه پرويز شهرياری</a:t>
            </a:r>
            <a:br>
              <a:rPr lang="fa-IR" sz="2400" dirty="0" smtClean="0"/>
            </a:br>
            <a:r>
              <a:rPr lang="fa-IR" sz="2400" dirty="0" smtClean="0"/>
              <a:t>   . نه مقاله هندسه، </a:t>
            </a:r>
            <a:r>
              <a:rPr lang="fa-IR" sz="2400" b="1" dirty="0" smtClean="0">
                <a:solidFill>
                  <a:srgbClr val="638644"/>
                </a:solidFill>
              </a:rPr>
              <a:t>حسن صفاری</a:t>
            </a:r>
            <a:r>
              <a:rPr lang="fa-IR" sz="2400" dirty="0" smtClean="0"/>
              <a:t>، </a:t>
            </a:r>
            <a:r>
              <a:rPr lang="fa-IR" sz="2400" b="1" dirty="0" smtClean="0">
                <a:solidFill>
                  <a:srgbClr val="638644"/>
                </a:solidFill>
              </a:rPr>
              <a:t>ابوالقاسم قربانی</a:t>
            </a:r>
            <a:r>
              <a:rPr lang="fa-IR" sz="2400" dirty="0" smtClean="0"/>
              <a:t/>
            </a:r>
            <a:br>
              <a:rPr lang="fa-IR" sz="2400" dirty="0" smtClean="0"/>
            </a:br>
            <a:r>
              <a:rPr lang="fa-IR" sz="2400" dirty="0" smtClean="0"/>
              <a:t>   . رياضيات چيست؟ </a:t>
            </a:r>
            <a:r>
              <a:rPr lang="fa-IR" sz="2400" b="1" dirty="0" smtClean="0">
                <a:solidFill>
                  <a:srgbClr val="638644"/>
                </a:solidFill>
              </a:rPr>
              <a:t>ريچارت كورانت</a:t>
            </a:r>
            <a:r>
              <a:rPr lang="fa-IR" sz="2400" dirty="0" smtClean="0"/>
              <a:t>، </a:t>
            </a:r>
            <a:r>
              <a:rPr lang="fa-IR" sz="2400" b="1" dirty="0" smtClean="0">
                <a:solidFill>
                  <a:srgbClr val="638644"/>
                </a:solidFill>
              </a:rPr>
              <a:t>هربرت رابينز</a:t>
            </a:r>
            <a:r>
              <a:rPr lang="fa-IR" sz="2400" dirty="0" smtClean="0"/>
              <a:t>، </a:t>
            </a:r>
            <a:r>
              <a:rPr lang="fa-IR" sz="2400" dirty="0" smtClean="0">
                <a:solidFill>
                  <a:srgbClr val="638644"/>
                </a:solidFill>
              </a:rPr>
              <a:t>ترجمه حسن صفاری</a:t>
            </a:r>
            <a:r>
              <a:rPr lang="fa-IR" sz="2400" dirty="0" smtClean="0"/>
              <a:t/>
            </a:r>
            <a:br>
              <a:rPr lang="fa-IR" sz="2400" dirty="0" smtClean="0"/>
            </a:br>
            <a:r>
              <a:rPr lang="fa-IR" sz="2400" dirty="0" smtClean="0"/>
              <a:t>   .بحث رياضی با دانش‌آموز، </a:t>
            </a:r>
            <a:r>
              <a:rPr lang="fa-IR" sz="2400" b="1" dirty="0" smtClean="0">
                <a:solidFill>
                  <a:srgbClr val="638644"/>
                </a:solidFill>
              </a:rPr>
              <a:t>سرژلانگ</a:t>
            </a:r>
            <a:r>
              <a:rPr lang="fa-IR" sz="2400" dirty="0" smtClean="0"/>
              <a:t>، ترجمه نعمت عباديان</a:t>
            </a:r>
            <a:br>
              <a:rPr lang="fa-IR" sz="2400" dirty="0" smtClean="0"/>
            </a:br>
            <a:r>
              <a:rPr lang="fa-IR" sz="2400" dirty="0" smtClean="0"/>
              <a:t>   .روش تدريس رياضی در دبستان، </a:t>
            </a:r>
            <a:r>
              <a:rPr lang="fa-IR" sz="2400" b="1" dirty="0" smtClean="0">
                <a:solidFill>
                  <a:srgbClr val="638644"/>
                </a:solidFill>
              </a:rPr>
              <a:t>محمود بهروش</a:t>
            </a:r>
            <a:r>
              <a:rPr lang="fa-IR" sz="2400" dirty="0" smtClean="0"/>
              <a:t>، </a:t>
            </a:r>
            <a:r>
              <a:rPr lang="fa-IR" sz="2400" b="1" dirty="0" smtClean="0">
                <a:solidFill>
                  <a:srgbClr val="638644"/>
                </a:solidFill>
              </a:rPr>
              <a:t>علی‌اكبر جعفری</a:t>
            </a:r>
            <a:r>
              <a:rPr lang="fa-IR" sz="2400" dirty="0" smtClean="0">
                <a:solidFill>
                  <a:srgbClr val="FF00FF"/>
                </a:solidFill>
              </a:rPr>
              <a:t>، </a:t>
            </a:r>
            <a:r>
              <a:rPr lang="fa-IR" sz="2400" b="1" dirty="0" smtClean="0">
                <a:solidFill>
                  <a:srgbClr val="638644"/>
                </a:solidFill>
              </a:rPr>
              <a:t>علی‌اصغر دانشفر</a:t>
            </a:r>
            <a:r>
              <a:rPr lang="fa-IR" sz="2400" dirty="0" smtClean="0"/>
              <a:t/>
            </a:r>
            <a:br>
              <a:rPr lang="fa-IR" sz="2400" dirty="0" smtClean="0"/>
            </a:br>
            <a:r>
              <a:rPr lang="fa-IR" sz="2400" dirty="0" smtClean="0"/>
              <a:t>   . كتاب معلم دوره راهنمايی، </a:t>
            </a:r>
            <a:r>
              <a:rPr lang="fa-IR" sz="2400" b="1" dirty="0" smtClean="0">
                <a:solidFill>
                  <a:srgbClr val="638644"/>
                </a:solidFill>
              </a:rPr>
              <a:t>شادروان دكتر مسعود فروزان</a:t>
            </a:r>
            <a:r>
              <a:rPr lang="fa-IR" sz="2400" dirty="0" smtClean="0"/>
              <a:t>، </a:t>
            </a:r>
            <a:r>
              <a:rPr lang="fa-IR" sz="2400" b="1" dirty="0" smtClean="0">
                <a:solidFill>
                  <a:srgbClr val="638644"/>
                </a:solidFill>
              </a:rPr>
              <a:t>محمدتقی ديبايی</a:t>
            </a:r>
            <a:r>
              <a:rPr lang="fa-IR" sz="2400" dirty="0" smtClean="0"/>
              <a:t>، </a:t>
            </a:r>
            <a:r>
              <a:rPr lang="fa-IR" sz="2400" b="1" dirty="0" smtClean="0">
                <a:solidFill>
                  <a:srgbClr val="638644"/>
                </a:solidFill>
              </a:rPr>
              <a:t>پرويز</a:t>
            </a:r>
            <a:br>
              <a:rPr lang="fa-IR" sz="2400" b="1" dirty="0" smtClean="0">
                <a:solidFill>
                  <a:srgbClr val="638644"/>
                </a:solidFill>
              </a:rPr>
            </a:br>
            <a:r>
              <a:rPr lang="fa-IR" sz="2400" b="1" dirty="0" smtClean="0">
                <a:solidFill>
                  <a:srgbClr val="638644"/>
                </a:solidFill>
              </a:rPr>
              <a:t>    فرهودی مقدم</a:t>
            </a:r>
            <a:r>
              <a:rPr lang="fa-IR" sz="2400" dirty="0" smtClean="0"/>
              <a:t>، </a:t>
            </a:r>
            <a:r>
              <a:rPr lang="fa-IR" sz="2400" b="1" dirty="0" smtClean="0">
                <a:solidFill>
                  <a:srgbClr val="638644"/>
                </a:solidFill>
              </a:rPr>
              <a:t>صفر باهمت</a:t>
            </a:r>
            <a:r>
              <a:rPr lang="en-US" dirty="0" smtClean="0"/>
              <a:t/>
            </a:r>
            <a:br>
              <a:rPr lang="en-US" dirty="0" smtClean="0"/>
            </a:br>
            <a:endParaRPr lang="fa-IR" dirty="0">
              <a:cs typeface="0 Jadid Bold" pitchFamily="2" charset="-78"/>
            </a:endParaRPr>
          </a:p>
        </p:txBody>
      </p:sp>
    </p:spTree>
  </p:cSld>
  <p:clrMapOvr>
    <a:masterClrMapping/>
  </p:clrMapOvr>
  <p:transition spd="med">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WordArt 4" descr="Paper bag"/>
          <p:cNvSpPr>
            <a:spLocks noChangeArrowheads="1" noChangeShapeType="1" noTextEdit="1"/>
          </p:cNvSpPr>
          <p:nvPr/>
        </p:nvSpPr>
        <p:spPr bwMode="auto">
          <a:xfrm>
            <a:off x="1524000" y="1752600"/>
            <a:ext cx="5257800" cy="3124200"/>
          </a:xfrm>
          <a:prstGeom prst="rect">
            <a:avLst/>
          </a:prstGeom>
        </p:spPr>
        <p:txBody>
          <a:bodyPr wrap="none" fromWordArt="1">
            <a:prstTxWarp prst="textPlain">
              <a:avLst>
                <a:gd name="adj" fmla="val 50000"/>
              </a:avLst>
            </a:prstTxWarp>
          </a:bodyPr>
          <a:lstStyle/>
          <a:p>
            <a:pPr algn="ctr" rtl="0"/>
            <a:r>
              <a:rPr lang="en-US" sz="9600" kern="1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  The </a:t>
            </a:r>
            <a:r>
              <a:rPr lang="en-US" sz="9600"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End</a:t>
            </a:r>
            <a:endParaRPr lang="fa-IR" sz="9600"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with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additive="base">
                                        <p:cTn id="7" dur="3000" fill="hold"/>
                                        <p:tgtEl>
                                          <p:spTgt spid="44036"/>
                                        </p:tgtEl>
                                        <p:attrNameLst>
                                          <p:attrName>ppt_x</p:attrName>
                                        </p:attrNameLst>
                                      </p:cBhvr>
                                      <p:tavLst>
                                        <p:tav tm="0">
                                          <p:val>
                                            <p:strVal val="1+#ppt_w/2"/>
                                          </p:val>
                                        </p:tav>
                                        <p:tav tm="100000">
                                          <p:val>
                                            <p:strVal val="#ppt_x"/>
                                          </p:val>
                                        </p:tav>
                                      </p:tavLst>
                                    </p:anim>
                                    <p:anim calcmode="lin" valueType="num">
                                      <p:cBhvr additive="base">
                                        <p:cTn id="8" dur="3000" fill="hold"/>
                                        <p:tgtEl>
                                          <p:spTgt spid="440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296680"/>
          </a:xfrm>
          <a:solidFill>
            <a:srgbClr val="85B7E5"/>
          </a:solidFill>
          <a:ln w="76200">
            <a:solidFill>
              <a:srgbClr val="FF0066"/>
            </a:solidFill>
          </a:ln>
          <a:effectLst>
            <a:glow rad="228600">
              <a:schemeClr val="accent5">
                <a:satMod val="175000"/>
                <a:alpha val="40000"/>
              </a:schemeClr>
            </a:glow>
            <a:outerShdw blurRad="57150" dist="38100" dir="5400000" algn="ctr" rotWithShape="0">
              <a:schemeClr val="accent5">
                <a:lumMod val="75000"/>
                <a:alpha val="48000"/>
              </a:schemeClr>
            </a:outerShdw>
          </a:effectLst>
          <a:scene3d>
            <a:camera prst="orthographicFront"/>
            <a:lightRig rig="freezing" dir="t">
              <a:rot lat="0" lon="0" rev="5640000"/>
            </a:lightRig>
          </a:scene3d>
          <a:sp3d>
            <a:bevelT w="114300" prst="artDeco"/>
          </a:sp3d>
        </p:spPr>
        <p:style>
          <a:lnRef idx="1">
            <a:schemeClr val="accent3"/>
          </a:lnRef>
          <a:fillRef idx="3">
            <a:schemeClr val="accent3"/>
          </a:fillRef>
          <a:effectRef idx="2">
            <a:schemeClr val="accent3"/>
          </a:effectRef>
          <a:fontRef idx="minor">
            <a:schemeClr val="lt1"/>
          </a:fontRef>
        </p:style>
        <p:txBody>
          <a:bodyPr anchor="t">
            <a:prstTxWarp prst="textArchUpPour">
              <a:avLst/>
            </a:prstTxWarp>
            <a:scene3d>
              <a:camera prst="orthographicFront"/>
              <a:lightRig rig="freezing" dir="t">
                <a:rot lat="0" lon="0" rev="5640000"/>
              </a:lightRig>
            </a:scene3d>
            <a:sp3d prstMaterial="flat">
              <a:contourClr>
                <a:schemeClr val="tx2"/>
              </a:contourClr>
            </a:sp3d>
          </a:bodyPr>
          <a:lstStyle/>
          <a:p>
            <a:pPr algn="r" rtl="1"/>
            <a:r>
              <a:rPr lang="fa-IR" b="1" dirty="0" smtClean="0">
                <a:solidFill>
                  <a:srgbClr val="FFFF00"/>
                </a:solidFill>
                <a:effectLst>
                  <a:outerShdw blurRad="50800" dist="50800" dir="5400000" algn="ctr" rotWithShape="0">
                    <a:srgbClr val="FF00FF"/>
                  </a:outerShdw>
                </a:effectLst>
              </a:rPr>
              <a:t> </a:t>
            </a:r>
            <a:r>
              <a:rPr lang="fa-IR" b="1" dirty="0" smtClean="0">
                <a:solidFill>
                  <a:srgbClr val="FFFF00"/>
                </a:solidFill>
                <a:effectLst>
                  <a:glow rad="228600">
                    <a:schemeClr val="accent3">
                      <a:satMod val="175000"/>
                      <a:alpha val="40000"/>
                    </a:schemeClr>
                  </a:glow>
                  <a:outerShdw blurRad="50800" dist="50800" dir="5400000" algn="ctr" rotWithShape="0">
                    <a:srgbClr val="FF00FF"/>
                  </a:outerShdw>
                  <a:reflection blurRad="6350" stA="55000" endA="50" endPos="85000" dist="60007" dir="5400000" sy="-100000" algn="bl" rotWithShape="0"/>
                </a:effectLst>
              </a:rPr>
              <a:t>با تشکر از توجه شما</a:t>
            </a:r>
            <a:endParaRPr lang="fa-IR" b="1" dirty="0">
              <a:solidFill>
                <a:srgbClr val="FFFF00"/>
              </a:solidFill>
              <a:effectLst>
                <a:glow rad="228600">
                  <a:schemeClr val="accent3">
                    <a:satMod val="175000"/>
                    <a:alpha val="40000"/>
                  </a:schemeClr>
                </a:glow>
                <a:outerShdw blurRad="50800" dist="50800" dir="5400000" algn="ctr" rotWithShape="0">
                  <a:srgbClr val="FF00FF"/>
                </a:outerShdw>
                <a:reflection blurRad="6350" stA="55000" endA="50" endPos="85000" dist="60007" dir="5400000" sy="-100000" algn="bl" rotWithShape="0"/>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401080" cy="6000792"/>
          </a:xfrm>
          <a:solidFill>
            <a:srgbClr val="85B7E5"/>
          </a:solidFill>
          <a:ln>
            <a:solidFill>
              <a:srgbClr val="FF0066"/>
            </a:solidFill>
          </a:ln>
          <a:effectLst>
            <a:softEdge rad="127000"/>
          </a:effectLst>
        </p:spPr>
        <p:txBody>
          <a:bodyPr>
            <a:normAutofit fontScale="90000"/>
          </a:bodyPr>
          <a:lstStyle/>
          <a:p>
            <a:pPr algn="r" rtl="1"/>
            <a:r>
              <a:rPr lang="fa-IR" dirty="0" smtClean="0">
                <a:effectLst>
                  <a:outerShdw blurRad="50800" dist="50800" dir="5400000" algn="ctr" rotWithShape="0">
                    <a:srgbClr val="D46DE5"/>
                  </a:outerShdw>
                </a:effectLst>
                <a:cs typeface="2  Kaj" pitchFamily="2" charset="-78"/>
              </a:rPr>
              <a:t> </a:t>
            </a:r>
            <a:r>
              <a:rPr lang="fa-IR" dirty="0" smtClean="0">
                <a:ln>
                  <a:solidFill>
                    <a:srgbClr val="881467"/>
                  </a:solidFill>
                </a:ln>
                <a:effectLst>
                  <a:outerShdw blurRad="75057" dist="38100" dir="5400000" sy="-20000" rotWithShape="0">
                    <a:prstClr val="black">
                      <a:alpha val="25000"/>
                    </a:prstClr>
                  </a:outerShdw>
                </a:effectLst>
                <a:cs typeface="2  Kaj" pitchFamily="2" charset="-78"/>
              </a:rPr>
              <a:t>تهیه کنندکان</a:t>
            </a:r>
            <a:r>
              <a:rPr lang="fa-IR" dirty="0" smtClean="0">
                <a:effectLst>
                  <a:outerShdw blurRad="50800" dist="50800" dir="5400000" algn="ctr" rotWithShape="0">
                    <a:schemeClr val="bg1"/>
                  </a:outerShdw>
                </a:effectLst>
                <a:cs typeface="2  Kaj" pitchFamily="2" charset="-78"/>
              </a:rPr>
              <a:t>:</a:t>
            </a:r>
            <a:r>
              <a:rPr lang="fa-IR" dirty="0" smtClean="0">
                <a:cs typeface="2  Kaj" pitchFamily="2" charset="-78"/>
              </a:rPr>
              <a:t/>
            </a:r>
            <a:br>
              <a:rPr lang="fa-IR" dirty="0" smtClean="0">
                <a:cs typeface="2  Kaj" pitchFamily="2" charset="-78"/>
              </a:rPr>
            </a:br>
            <a:r>
              <a:rPr lang="fa-IR" dirty="0" smtClean="0">
                <a:effectLst>
                  <a:outerShdw blurRad="50800" dist="50800" dir="5400000" algn="ctr" rotWithShape="0">
                    <a:schemeClr val="accent2">
                      <a:lumMod val="60000"/>
                      <a:lumOff val="40000"/>
                    </a:schemeClr>
                  </a:outerShdw>
                </a:effectLst>
                <a:cs typeface="2  Kaj" pitchFamily="2" charset="-78"/>
              </a:rPr>
              <a:t>                                           </a:t>
            </a:r>
            <a:r>
              <a:rPr lang="fa-IR" dirty="0" smtClean="0">
                <a:effectLst>
                  <a:outerShdw blurRad="50800" dist="50800" dir="5400000" algn="ctr" rotWithShape="0">
                    <a:schemeClr val="accent2">
                      <a:lumMod val="60000"/>
                      <a:lumOff val="40000"/>
                    </a:schemeClr>
                  </a:outerShdw>
                </a:effectLst>
                <a:cs typeface="B Jadid" pitchFamily="2" charset="-78"/>
              </a:rPr>
              <a:t>عظیم  وحدانی</a:t>
            </a:r>
            <a:r>
              <a:rPr lang="fa-IR" dirty="0" smtClean="0">
                <a:cs typeface="B Jadid" pitchFamily="2" charset="-78"/>
              </a:rPr>
              <a:t/>
            </a:r>
            <a:br>
              <a:rPr lang="fa-IR" dirty="0" smtClean="0">
                <a:cs typeface="B Jadid" pitchFamily="2" charset="-78"/>
              </a:rPr>
            </a:br>
            <a:r>
              <a:rPr lang="fa-IR" dirty="0" smtClean="0">
                <a:effectLst>
                  <a:outerShdw blurRad="50800" dist="50800" dir="5400000" algn="ctr" rotWithShape="0">
                    <a:schemeClr val="accent3">
                      <a:lumMod val="60000"/>
                      <a:lumOff val="40000"/>
                    </a:schemeClr>
                  </a:outerShdw>
                </a:effectLst>
                <a:cs typeface="B Jadid" pitchFamily="2" charset="-78"/>
              </a:rPr>
              <a:t>                         آرش   صدقی</a:t>
            </a:r>
            <a:r>
              <a:rPr lang="fa-IR" dirty="0" smtClean="0">
                <a:cs typeface="B Jadid" pitchFamily="2" charset="-78"/>
              </a:rPr>
              <a:t/>
            </a:r>
            <a:br>
              <a:rPr lang="fa-IR" dirty="0" smtClean="0">
                <a:cs typeface="B Jadid" pitchFamily="2" charset="-78"/>
              </a:rPr>
            </a:br>
            <a:r>
              <a:rPr lang="fa-IR" dirty="0" smtClean="0">
                <a:effectLst>
                  <a:outerShdw blurRad="50800" dist="50800" dir="5400000" algn="ctr" rotWithShape="0">
                    <a:schemeClr val="accent4">
                      <a:lumMod val="60000"/>
                      <a:lumOff val="40000"/>
                    </a:schemeClr>
                  </a:outerShdw>
                </a:effectLst>
                <a:cs typeface="B Jadid" pitchFamily="2" charset="-78"/>
              </a:rPr>
              <a:t>                         میلاد   نوروزی</a:t>
            </a:r>
            <a:br>
              <a:rPr lang="fa-IR" dirty="0" smtClean="0">
                <a:effectLst>
                  <a:outerShdw blurRad="50800" dist="50800" dir="5400000" algn="ctr" rotWithShape="0">
                    <a:schemeClr val="accent4">
                      <a:lumMod val="60000"/>
                      <a:lumOff val="40000"/>
                    </a:schemeClr>
                  </a:outerShdw>
                </a:effectLst>
                <a:cs typeface="B Jadid" pitchFamily="2" charset="-78"/>
              </a:rPr>
            </a:br>
            <a:r>
              <a:rPr lang="fa-IR" dirty="0" smtClean="0">
                <a:ln>
                  <a:solidFill>
                    <a:srgbClr val="FF0066"/>
                  </a:solidFill>
                </a:ln>
                <a:effectLst>
                  <a:outerShdw blurRad="50800" dist="50800" dir="5400000" algn="ctr" rotWithShape="0">
                    <a:schemeClr val="accent4">
                      <a:lumMod val="60000"/>
                      <a:lumOff val="40000"/>
                    </a:schemeClr>
                  </a:outerShdw>
                </a:effectLst>
                <a:cs typeface="B Jadid" pitchFamily="2" charset="-78"/>
              </a:rPr>
              <a:t>                         بهادر  مرزبان</a:t>
            </a:r>
            <a:r>
              <a:rPr lang="fa-IR" dirty="0" smtClean="0">
                <a:cs typeface="B Jadid" pitchFamily="2" charset="-78"/>
              </a:rPr>
              <a:t/>
            </a:r>
            <a:br>
              <a:rPr lang="fa-IR" dirty="0" smtClean="0">
                <a:cs typeface="B Jadid" pitchFamily="2" charset="-78"/>
              </a:rPr>
            </a:br>
            <a:r>
              <a:rPr lang="fa-IR" dirty="0" smtClean="0">
                <a:cs typeface="B Jadid" pitchFamily="2" charset="-78"/>
              </a:rPr>
              <a:t> </a:t>
            </a:r>
            <a:r>
              <a:rPr lang="fa-IR" dirty="0" smtClean="0">
                <a:ln>
                  <a:solidFill>
                    <a:srgbClr val="D46DE5"/>
                  </a:solidFill>
                </a:ln>
                <a:effectLst>
                  <a:outerShdw blurRad="60007" dir="1500000" sy="-30000" kx="800400" algn="bl" rotWithShape="0">
                    <a:prstClr val="black">
                      <a:alpha val="20000"/>
                    </a:prstClr>
                  </a:outerShdw>
                </a:effectLst>
                <a:cs typeface="2  Kaj" pitchFamily="2" charset="-78"/>
              </a:rPr>
              <a:t>استاد مربوطه</a:t>
            </a:r>
            <a:r>
              <a:rPr lang="fa-IR" dirty="0" smtClean="0">
                <a:cs typeface="2  Kaj" pitchFamily="2" charset="-78"/>
              </a:rPr>
              <a:t>:</a:t>
            </a:r>
            <a:r>
              <a:rPr lang="fa-IR" dirty="0" smtClean="0">
                <a:cs typeface="B Jadid" pitchFamily="2" charset="-78"/>
              </a:rPr>
              <a:t/>
            </a:r>
            <a:br>
              <a:rPr lang="fa-IR" dirty="0" smtClean="0">
                <a:cs typeface="B Jadid" pitchFamily="2" charset="-78"/>
              </a:rPr>
            </a:br>
            <a:r>
              <a:rPr lang="fa-IR" dirty="0" smtClean="0">
                <a:cs typeface="B Jadid" pitchFamily="2" charset="-78"/>
              </a:rPr>
              <a:t>                          </a:t>
            </a:r>
            <a:r>
              <a:rPr lang="fa-IR" dirty="0" smtClean="0">
                <a:ln>
                  <a:solidFill>
                    <a:srgbClr val="00B0F0"/>
                  </a:solidFill>
                </a:ln>
                <a:cs typeface="0 Jadid Bold" pitchFamily="2" charset="-78"/>
              </a:rPr>
              <a:t>دکتر آقایی فروشانی</a:t>
            </a:r>
            <a:r>
              <a:rPr lang="fa-IR" dirty="0" smtClean="0">
                <a:cs typeface="B Jadid" pitchFamily="2" charset="-78"/>
              </a:rPr>
              <a:t>                     </a:t>
            </a:r>
            <a:r>
              <a:rPr lang="fa-IR" dirty="0" smtClean="0">
                <a:cs typeface="2  Kaj" pitchFamily="2" charset="-78"/>
              </a:rPr>
              <a:t/>
            </a:r>
            <a:br>
              <a:rPr lang="fa-IR" dirty="0" smtClean="0">
                <a:cs typeface="2  Kaj" pitchFamily="2" charset="-78"/>
              </a:rPr>
            </a:br>
            <a:endParaRPr lang="fa-IR" dirty="0">
              <a:effectLst>
                <a:glow rad="228600">
                  <a:schemeClr val="accent4">
                    <a:satMod val="175000"/>
                    <a:alpha val="40000"/>
                  </a:schemeClr>
                </a:glow>
                <a:outerShdw blurRad="60007" dir="1500000" sy="-30000" kx="800400" algn="bl" rotWithShape="0">
                  <a:prstClr val="black">
                    <a:alpha val="20000"/>
                  </a:prstClr>
                </a:outerShdw>
              </a:effectLst>
              <a:cs typeface="2  Kaj"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04088"/>
            <a:ext cx="8334404" cy="6153912"/>
          </a:xfrm>
          <a:blipFill>
            <a:blip r:embed="rId2"/>
            <a:tile tx="0" ty="0" sx="100000" sy="100000" flip="none" algn="tl"/>
          </a:blipFill>
        </p:spPr>
        <p:txBody>
          <a:bodyPr/>
          <a:lstStyle/>
          <a:p>
            <a:endParaRPr lang="fa-IR" dirty="0"/>
          </a:p>
        </p:txBody>
      </p:sp>
      <p:sp>
        <p:nvSpPr>
          <p:cNvPr id="5" name="TextBox 4"/>
          <p:cNvSpPr txBox="1"/>
          <p:nvPr/>
        </p:nvSpPr>
        <p:spPr>
          <a:xfrm>
            <a:off x="2714612" y="785794"/>
            <a:ext cx="3571900" cy="830997"/>
          </a:xfrm>
          <a:prstGeom prst="rect">
            <a:avLst/>
          </a:prstGeom>
          <a:noFill/>
        </p:spPr>
        <p:txBody>
          <a:bodyPr wrap="square" rtlCol="1">
            <a:spAutoFit/>
          </a:bodyPr>
          <a:lstStyle/>
          <a:p>
            <a:r>
              <a:rPr lang="fa-IR" sz="48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فهرست مطالب </a:t>
            </a:r>
            <a:endParaRPr lang="fa-IR" sz="4800" dirty="0"/>
          </a:p>
        </p:txBody>
      </p:sp>
      <p:sp>
        <p:nvSpPr>
          <p:cNvPr id="6" name="TextBox 5"/>
          <p:cNvSpPr txBox="1"/>
          <p:nvPr/>
        </p:nvSpPr>
        <p:spPr>
          <a:xfrm>
            <a:off x="6929454" y="1785926"/>
            <a:ext cx="1571636" cy="707886"/>
          </a:xfrm>
          <a:prstGeom prst="rect">
            <a:avLst/>
          </a:prstGeom>
          <a:noFill/>
        </p:spPr>
        <p:txBody>
          <a:bodyPr wrap="square" rtlCol="1">
            <a:spAutoFit/>
          </a:bodyPr>
          <a:lstStyle/>
          <a:p>
            <a:r>
              <a:rPr lang="fa-IR" sz="36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a:t>
            </a:r>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مقدمه</a:t>
            </a:r>
            <a:endParaRPr lang="fa-IR" sz="4000" dirty="0"/>
          </a:p>
        </p:txBody>
      </p:sp>
      <p:sp>
        <p:nvSpPr>
          <p:cNvPr id="7" name="TextBox 6"/>
          <p:cNvSpPr txBox="1"/>
          <p:nvPr/>
        </p:nvSpPr>
        <p:spPr>
          <a:xfrm>
            <a:off x="1785918" y="2428868"/>
            <a:ext cx="6786610" cy="984885"/>
          </a:xfrm>
          <a:prstGeom prst="rect">
            <a:avLst/>
          </a:prstGeom>
          <a:noFill/>
        </p:spPr>
        <p:txBody>
          <a:bodyPr wrap="square" rtlCol="1">
            <a:spAutoFit/>
          </a:bodyPr>
          <a:lstStyle/>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.زمینه های تاریخی عدد پی</a:t>
            </a:r>
            <a:endParaRPr lang="fa-IR" sz="4000" dirty="0" smtClean="0"/>
          </a:p>
          <a:p>
            <a:endParaRPr lang="fa-IR" dirty="0"/>
          </a:p>
        </p:txBody>
      </p:sp>
      <p:sp>
        <p:nvSpPr>
          <p:cNvPr id="8" name="TextBox 7"/>
          <p:cNvSpPr txBox="1"/>
          <p:nvPr/>
        </p:nvSpPr>
        <p:spPr>
          <a:xfrm>
            <a:off x="1857356" y="3071810"/>
            <a:ext cx="6715172" cy="984885"/>
          </a:xfrm>
          <a:prstGeom prst="rect">
            <a:avLst/>
          </a:prstGeom>
          <a:noFill/>
        </p:spPr>
        <p:txBody>
          <a:bodyPr wrap="square" rtlCol="1">
            <a:spAutoFit/>
          </a:bodyPr>
          <a:lstStyle/>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.ریشه یابی تاریخی عدد پی در یونان</a:t>
            </a:r>
            <a:endParaRPr lang="fa-IR" sz="4000" dirty="0" smtClean="0"/>
          </a:p>
          <a:p>
            <a:endParaRPr lang="fa-IR" dirty="0"/>
          </a:p>
        </p:txBody>
      </p:sp>
      <p:sp>
        <p:nvSpPr>
          <p:cNvPr id="9" name="TextBox 8"/>
          <p:cNvSpPr txBox="1"/>
          <p:nvPr/>
        </p:nvSpPr>
        <p:spPr>
          <a:xfrm>
            <a:off x="1714480" y="3714752"/>
            <a:ext cx="6858048" cy="984885"/>
          </a:xfrm>
          <a:prstGeom prst="rect">
            <a:avLst/>
          </a:prstGeom>
          <a:noFill/>
        </p:spPr>
        <p:txBody>
          <a:bodyPr wrap="square" rtlCol="1">
            <a:spAutoFit/>
          </a:bodyPr>
          <a:lstStyle/>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.ارشمیدس و روش پیرامون ها</a:t>
            </a:r>
            <a:endParaRPr lang="fa-IR" sz="4000" dirty="0" smtClean="0"/>
          </a:p>
          <a:p>
            <a:endParaRPr lang="fa-IR" dirty="0"/>
          </a:p>
        </p:txBody>
      </p:sp>
      <p:sp>
        <p:nvSpPr>
          <p:cNvPr id="10" name="TextBox 9"/>
          <p:cNvSpPr txBox="1"/>
          <p:nvPr/>
        </p:nvSpPr>
        <p:spPr>
          <a:xfrm>
            <a:off x="2500298" y="4357694"/>
            <a:ext cx="6072230" cy="984885"/>
          </a:xfrm>
          <a:prstGeom prst="rect">
            <a:avLst/>
          </a:prstGeom>
          <a:noFill/>
        </p:spPr>
        <p:txBody>
          <a:bodyPr wrap="square" rtlCol="1">
            <a:spAutoFit/>
          </a:bodyPr>
          <a:lstStyle/>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.بطلمیوس و روش وترها</a:t>
            </a:r>
            <a:endParaRPr lang="fa-IR" sz="4000" dirty="0" smtClean="0"/>
          </a:p>
          <a:p>
            <a:endParaRPr lang="fa-IR" dirty="0"/>
          </a:p>
        </p:txBody>
      </p:sp>
      <p:sp>
        <p:nvSpPr>
          <p:cNvPr id="11" name="TextBox 10"/>
          <p:cNvSpPr txBox="1"/>
          <p:nvPr/>
        </p:nvSpPr>
        <p:spPr>
          <a:xfrm>
            <a:off x="1357290" y="5072074"/>
            <a:ext cx="7215238" cy="2215991"/>
          </a:xfrm>
          <a:prstGeom prst="rect">
            <a:avLst/>
          </a:prstGeom>
          <a:noFill/>
        </p:spPr>
        <p:txBody>
          <a:bodyPr wrap="square" rtlCol="1">
            <a:spAutoFit/>
          </a:bodyPr>
          <a:lstStyle/>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.بررسی کار کاشانی برای محاسبه ی π</a:t>
            </a:r>
          </a:p>
          <a:p>
            <a: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t> و نگاهی به کارهای دیگر کاشانی</a:t>
            </a:r>
            <a:br>
              <a:rPr lang="fa-IR" sz="4000" dirty="0" smtClean="0">
                <a:solidFill>
                  <a:schemeClr val="tx1">
                    <a:lumMod val="85000"/>
                    <a:lumOff val="15000"/>
                  </a:schemeClr>
                </a:solidFill>
                <a:effectLst>
                  <a:outerShdw blurRad="50800" dist="50800" dir="5400000" algn="ctr" rotWithShape="0">
                    <a:schemeClr val="tx2">
                      <a:lumMod val="60000"/>
                      <a:lumOff val="40000"/>
                    </a:schemeClr>
                  </a:outerShdw>
                </a:effectLst>
                <a:cs typeface="Yasamin" pitchFamily="2" charset="-78"/>
              </a:rPr>
            </a:br>
            <a:endParaRPr lang="fa-IR" sz="4000" dirty="0" smtClean="0"/>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ppt_x</p:attrName>
                                        </p:attrNameLst>
                                      </p:cBhvr>
                                      <p:tavLst>
                                        <p:tav tm="0">
                                          <p:val>
                                            <p:strVal val="#ppt_x"/>
                                          </p:val>
                                        </p:tav>
                                        <p:tav tm="100000">
                                          <p:val>
                                            <p:strVal val="#ppt_x"/>
                                          </p:val>
                                        </p:tav>
                                      </p:tavLst>
                                    </p:anim>
                                    <p:anim calcmode="lin" valueType="num">
                                      <p:cBhvr>
                                        <p:cTn id="9" dur="1800" decel="100000" fill="hold"/>
                                        <p:tgtEl>
                                          <p:spTgt spid="5"/>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ppt_x</p:attrName>
                                        </p:attrNameLst>
                                      </p:cBhvr>
                                      <p:tavLst>
                                        <p:tav tm="0">
                                          <p:val>
                                            <p:strVal val="#ppt_x-.2"/>
                                          </p:val>
                                        </p:tav>
                                        <p:tav tm="100000">
                                          <p:val>
                                            <p:strVal val="#ppt_x"/>
                                          </p:val>
                                        </p:tav>
                                      </p:tavLst>
                                    </p:anim>
                                    <p:anim calcmode="lin" valueType="num">
                                      <p:cBhvr>
                                        <p:cTn id="16"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ppt_x</p:attrName>
                                        </p:attrNameLst>
                                      </p:cBhvr>
                                      <p:tavLst>
                                        <p:tav tm="0">
                                          <p:val>
                                            <p:strVal val="#ppt_x-.2"/>
                                          </p:val>
                                        </p:tav>
                                        <p:tav tm="100000">
                                          <p:val>
                                            <p:strVal val="#ppt_x"/>
                                          </p:val>
                                        </p:tav>
                                      </p:tavLst>
                                    </p:anim>
                                    <p:anim calcmode="lin" valueType="num">
                                      <p:cBhvr>
                                        <p:cTn id="2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4" dur="1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ppt_x</p:attrName>
                                        </p:attrNameLst>
                                      </p:cBhvr>
                                      <p:tavLst>
                                        <p:tav tm="0">
                                          <p:val>
                                            <p:strVal val="#ppt_x-.2"/>
                                          </p:val>
                                        </p:tav>
                                        <p:tav tm="100000">
                                          <p:val>
                                            <p:strVal val="#ppt_x"/>
                                          </p:val>
                                        </p:tav>
                                      </p:tavLst>
                                    </p:anim>
                                    <p:anim calcmode="lin" valueType="num">
                                      <p:cBhvr>
                                        <p:cTn id="30"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1" dur="10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1000" fill="hold"/>
                                        <p:tgtEl>
                                          <p:spTgt spid="9"/>
                                        </p:tgtEl>
                                        <p:attrNameLst>
                                          <p:attrName>ppt_x</p:attrName>
                                        </p:attrNameLst>
                                      </p:cBhvr>
                                      <p:tavLst>
                                        <p:tav tm="0">
                                          <p:val>
                                            <p:strVal val="#ppt_x-.2"/>
                                          </p:val>
                                        </p:tav>
                                        <p:tav tm="100000">
                                          <p:val>
                                            <p:strVal val="#ppt_x"/>
                                          </p:val>
                                        </p:tav>
                                      </p:tavLst>
                                    </p:anim>
                                    <p:anim calcmode="lin" valueType="num">
                                      <p:cBhvr>
                                        <p:cTn id="3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8" dur="10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ppt_x</p:attrName>
                                        </p:attrNameLst>
                                      </p:cBhvr>
                                      <p:tavLst>
                                        <p:tav tm="0">
                                          <p:val>
                                            <p:strVal val="#ppt_x-.2"/>
                                          </p:val>
                                        </p:tav>
                                        <p:tav tm="100000">
                                          <p:val>
                                            <p:strVal val="#ppt_x"/>
                                          </p:val>
                                        </p:tav>
                                      </p:tavLst>
                                    </p:anim>
                                    <p:anim calcmode="lin" valueType="num">
                                      <p:cBhvr>
                                        <p:cTn id="4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9"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1000" fill="hold"/>
                                        <p:tgtEl>
                                          <p:spTgt spid="11"/>
                                        </p:tgtEl>
                                        <p:attrNameLst>
                                          <p:attrName>ppt_x</p:attrName>
                                        </p:attrNameLst>
                                      </p:cBhvr>
                                      <p:tavLst>
                                        <p:tav tm="0">
                                          <p:val>
                                            <p:strVal val="#ppt_x-.2"/>
                                          </p:val>
                                        </p:tav>
                                        <p:tav tm="100000">
                                          <p:val>
                                            <p:strVal val="#ppt_x"/>
                                          </p:val>
                                        </p:tav>
                                      </p:tavLst>
                                    </p:anim>
                                    <p:anim calcmode="lin" valueType="num">
                                      <p:cBhvr>
                                        <p:cTn id="51"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5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643050"/>
            <a:ext cx="8143932" cy="3643338"/>
          </a:xfrm>
          <a:blipFill>
            <a:blip r:embed="rId3"/>
            <a:tile tx="0" ty="0" sx="100000" sy="100000" flip="none" algn="tl"/>
          </a:blipFill>
        </p:spPr>
        <p:txBody>
          <a:bodyPr>
            <a:noAutofit/>
          </a:bodyPr>
          <a:lstStyle/>
          <a:p>
            <a:pPr algn="r" rtl="1"/>
            <a:r>
              <a:rPr lang="fa-IR" sz="4000" dirty="0" smtClean="0">
                <a:solidFill>
                  <a:schemeClr val="tx1"/>
                </a:solidFill>
                <a:effectLst>
                  <a:outerShdw blurRad="50800" dist="50800" dir="5400000" algn="ctr" rotWithShape="0">
                    <a:schemeClr val="accent1">
                      <a:lumMod val="75000"/>
                    </a:schemeClr>
                  </a:outerShdw>
                </a:effectLst>
                <a:cs typeface="Yasamin" pitchFamily="2" charset="-78"/>
              </a:rPr>
              <a:t/>
            </a:r>
            <a:br>
              <a:rPr lang="fa-IR" sz="4000" dirty="0" smtClean="0">
                <a:solidFill>
                  <a:schemeClr val="tx1"/>
                </a:solidFill>
                <a:effectLst>
                  <a:outerShdw blurRad="50800" dist="50800" dir="5400000" algn="ctr" rotWithShape="0">
                    <a:schemeClr val="accent1">
                      <a:lumMod val="75000"/>
                    </a:schemeClr>
                  </a:outerShdw>
                </a:effectLst>
                <a:cs typeface="Yasamin" pitchFamily="2" charset="-78"/>
              </a:rPr>
            </a:br>
            <a:r>
              <a:rPr lang="fa-IR" sz="4000" dirty="0" smtClean="0">
                <a:solidFill>
                  <a:schemeClr val="tx1"/>
                </a:solidFill>
                <a:effectLst>
                  <a:outerShdw blurRad="50800" dist="50800" dir="5400000" algn="ctr" rotWithShape="0">
                    <a:schemeClr val="accent1">
                      <a:lumMod val="75000"/>
                    </a:schemeClr>
                  </a:outerShdw>
                </a:effectLst>
                <a:cs typeface="Yasamin" pitchFamily="2" charset="-78"/>
              </a:rPr>
              <a:t/>
            </a:r>
            <a:br>
              <a:rPr lang="fa-IR" sz="4000" dirty="0" smtClean="0">
                <a:solidFill>
                  <a:schemeClr val="tx1"/>
                </a:solidFill>
                <a:effectLst>
                  <a:outerShdw blurRad="50800" dist="50800" dir="5400000" algn="ctr" rotWithShape="0">
                    <a:schemeClr val="accent1">
                      <a:lumMod val="75000"/>
                    </a:schemeClr>
                  </a:outerShdw>
                </a:effectLst>
                <a:cs typeface="Yasamin" pitchFamily="2" charset="-78"/>
              </a:rPr>
            </a:br>
            <a:r>
              <a:rPr lang="fa-IR" sz="4000" dirty="0" smtClean="0">
                <a:solidFill>
                  <a:schemeClr val="tx1"/>
                </a:solidFill>
                <a:effectLst>
                  <a:outerShdw blurRad="50800" dist="50800" dir="5400000" algn="ctr" rotWithShape="0">
                    <a:schemeClr val="accent1">
                      <a:lumMod val="75000"/>
                    </a:schemeClr>
                  </a:outerShdw>
                </a:effectLst>
                <a:cs typeface="Yasamin" pitchFamily="2" charset="-78"/>
              </a:rPr>
              <a:t/>
            </a:r>
            <a:br>
              <a:rPr lang="fa-IR" sz="4000" dirty="0" smtClean="0">
                <a:solidFill>
                  <a:schemeClr val="tx1"/>
                </a:solidFill>
                <a:effectLst>
                  <a:outerShdw blurRad="50800" dist="50800" dir="5400000" algn="ctr" rotWithShape="0">
                    <a:schemeClr val="accent1">
                      <a:lumMod val="75000"/>
                    </a:schemeClr>
                  </a:outerShdw>
                </a:effectLst>
                <a:cs typeface="Yasamin" pitchFamily="2" charset="-78"/>
              </a:rPr>
            </a:br>
            <a:r>
              <a:rPr lang="fa-IR" sz="4000" dirty="0" smtClean="0">
                <a:solidFill>
                  <a:schemeClr val="tx1"/>
                </a:solidFill>
                <a:effectLst>
                  <a:outerShdw blurRad="50800" dist="50800" dir="5400000" algn="ctr" rotWithShape="0">
                    <a:schemeClr val="accent1">
                      <a:lumMod val="75000"/>
                    </a:schemeClr>
                  </a:outerShdw>
                </a:effectLst>
                <a:cs typeface="Yasamin" pitchFamily="2" charset="-78"/>
              </a:rPr>
              <a:t>        </a:t>
            </a:r>
            <a:endParaRPr lang="fa-IR" sz="4000" dirty="0">
              <a:effectLst>
                <a:outerShdw blurRad="50800" dist="50800" dir="5400000" algn="ctr" rotWithShape="0">
                  <a:schemeClr val="accent1">
                    <a:lumMod val="75000"/>
                  </a:schemeClr>
                </a:outerShdw>
              </a:effectLst>
              <a:cs typeface="Yasamin" pitchFamily="2" charset="-78"/>
            </a:endParaRPr>
          </a:p>
        </p:txBody>
      </p:sp>
      <p:sp>
        <p:nvSpPr>
          <p:cNvPr id="4" name="TextBox 3"/>
          <p:cNvSpPr txBox="1"/>
          <p:nvPr/>
        </p:nvSpPr>
        <p:spPr>
          <a:xfrm>
            <a:off x="2214546" y="2143116"/>
            <a:ext cx="6215106" cy="707886"/>
          </a:xfrm>
          <a:prstGeom prst="rect">
            <a:avLst/>
          </a:prstGeom>
          <a:noFill/>
        </p:spPr>
        <p:txBody>
          <a:bodyPr wrap="square" rtlCol="1">
            <a:spAutoFit/>
          </a:bodyPr>
          <a:lstStyle/>
          <a:p>
            <a:r>
              <a:rPr lang="fa-IR" sz="4000" dirty="0" smtClean="0">
                <a:effectLst>
                  <a:outerShdw blurRad="50800" dist="50800" dir="5400000" algn="ctr" rotWithShape="0">
                    <a:schemeClr val="accent1">
                      <a:lumMod val="75000"/>
                    </a:schemeClr>
                  </a:outerShdw>
                </a:effectLst>
                <a:cs typeface="Yasamin" pitchFamily="2" charset="-78"/>
              </a:rPr>
              <a:t>.غیر جبری بودن عدد پی(</a:t>
            </a:r>
            <a:r>
              <a:rPr lang="el-GR" sz="4000" dirty="0" smtClean="0">
                <a:effectLst>
                  <a:outerShdw blurRad="50800" dist="50800" dir="5400000" algn="ctr" rotWithShape="0">
                    <a:schemeClr val="accent1">
                      <a:lumMod val="75000"/>
                    </a:schemeClr>
                  </a:outerShdw>
                </a:effectLst>
                <a:cs typeface="Yasamin" pitchFamily="2" charset="-78"/>
              </a:rPr>
              <a:t>π</a:t>
            </a:r>
            <a:r>
              <a:rPr lang="fa-IR" sz="4000" dirty="0" smtClean="0">
                <a:effectLst>
                  <a:outerShdw blurRad="50800" dist="50800" dir="5400000" algn="ctr" rotWithShape="0">
                    <a:schemeClr val="accent1">
                      <a:lumMod val="75000"/>
                    </a:schemeClr>
                  </a:outerShdw>
                </a:effectLst>
                <a:cs typeface="Yasamin" pitchFamily="2" charset="-78"/>
              </a:rPr>
              <a:t> )</a:t>
            </a:r>
            <a:endParaRPr lang="fa-IR" sz="4000" dirty="0"/>
          </a:p>
        </p:txBody>
      </p:sp>
      <p:sp>
        <p:nvSpPr>
          <p:cNvPr id="6" name="TextBox 5"/>
          <p:cNvSpPr txBox="1"/>
          <p:nvPr/>
        </p:nvSpPr>
        <p:spPr>
          <a:xfrm>
            <a:off x="1142976" y="2928934"/>
            <a:ext cx="7286676" cy="1323439"/>
          </a:xfrm>
          <a:prstGeom prst="rect">
            <a:avLst/>
          </a:prstGeom>
          <a:noFill/>
        </p:spPr>
        <p:txBody>
          <a:bodyPr wrap="square" rtlCol="1">
            <a:spAutoFit/>
          </a:bodyPr>
          <a:lstStyle/>
          <a:p>
            <a:r>
              <a:rPr lang="fa-IR" sz="4000" dirty="0" smtClean="0">
                <a:effectLst>
                  <a:outerShdw blurRad="50800" dist="50800" dir="5400000" algn="ctr" rotWithShape="0">
                    <a:schemeClr val="accent1">
                      <a:lumMod val="75000"/>
                    </a:schemeClr>
                  </a:outerShdw>
                </a:effectLst>
                <a:cs typeface="Yasamin" pitchFamily="2" charset="-78"/>
              </a:rPr>
              <a:t>.استفاده از عدد پی(</a:t>
            </a:r>
            <a:r>
              <a:rPr lang="el-GR" sz="4000" dirty="0" smtClean="0">
                <a:effectLst>
                  <a:outerShdw blurRad="50800" dist="50800" dir="5400000" algn="ctr" rotWithShape="0">
                    <a:schemeClr val="accent1">
                      <a:lumMod val="75000"/>
                    </a:schemeClr>
                  </a:outerShdw>
                </a:effectLst>
                <a:cs typeface="Yasamin" pitchFamily="2" charset="-78"/>
              </a:rPr>
              <a:t>π</a:t>
            </a:r>
            <a:r>
              <a:rPr lang="fa-IR" sz="4000" dirty="0" smtClean="0">
                <a:effectLst>
                  <a:outerShdw blurRad="50800" dist="50800" dir="5400000" algn="ctr" rotWithShape="0">
                    <a:schemeClr val="accent1">
                      <a:lumMod val="75000"/>
                    </a:schemeClr>
                  </a:outerShdw>
                </a:effectLst>
                <a:cs typeface="Yasamin" pitchFamily="2" charset="-78"/>
              </a:rPr>
              <a:t> )در ساخت </a:t>
            </a:r>
            <a:br>
              <a:rPr lang="fa-IR" sz="4000" dirty="0" smtClean="0">
                <a:effectLst>
                  <a:outerShdw blurRad="50800" dist="50800" dir="5400000" algn="ctr" rotWithShape="0">
                    <a:schemeClr val="accent1">
                      <a:lumMod val="75000"/>
                    </a:schemeClr>
                  </a:outerShdw>
                </a:effectLst>
                <a:cs typeface="Yasamin" pitchFamily="2" charset="-78"/>
              </a:rPr>
            </a:br>
            <a:r>
              <a:rPr lang="fa-IR" sz="4000" dirty="0" smtClean="0">
                <a:effectLst>
                  <a:outerShdw blurRad="50800" dist="50800" dir="5400000" algn="ctr" rotWithShape="0">
                    <a:schemeClr val="accent1">
                      <a:lumMod val="75000"/>
                    </a:schemeClr>
                  </a:outerShdw>
                </a:effectLst>
                <a:cs typeface="Yasamin" pitchFamily="2" charset="-78"/>
              </a:rPr>
              <a:t> تخت جمشید</a:t>
            </a:r>
            <a:endParaRPr lang="fa-IR" sz="4000" dirty="0"/>
          </a:p>
        </p:txBody>
      </p:sp>
      <p:sp>
        <p:nvSpPr>
          <p:cNvPr id="7" name="TextBox 6"/>
          <p:cNvSpPr txBox="1"/>
          <p:nvPr/>
        </p:nvSpPr>
        <p:spPr>
          <a:xfrm>
            <a:off x="6286512" y="4286256"/>
            <a:ext cx="2143140" cy="707886"/>
          </a:xfrm>
          <a:prstGeom prst="rect">
            <a:avLst/>
          </a:prstGeom>
          <a:noFill/>
        </p:spPr>
        <p:txBody>
          <a:bodyPr wrap="square" rtlCol="1">
            <a:spAutoFit/>
          </a:bodyPr>
          <a:lstStyle/>
          <a:p>
            <a:r>
              <a:rPr lang="fa-IR" sz="4000" dirty="0" smtClean="0">
                <a:effectLst>
                  <a:outerShdw blurRad="50800" dist="50800" dir="5400000" algn="ctr" rotWithShape="0">
                    <a:schemeClr val="accent1">
                      <a:lumMod val="75000"/>
                    </a:schemeClr>
                  </a:outerShdw>
                </a:effectLst>
                <a:cs typeface="Yasamin" pitchFamily="2" charset="-78"/>
              </a:rPr>
              <a:t>.منابع</a:t>
            </a:r>
            <a:endParaRPr lang="fa-IR" sz="4000"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ppt_x</p:attrName>
                                        </p:attrNameLst>
                                      </p:cBhvr>
                                      <p:tavLst>
                                        <p:tav tm="0">
                                          <p:val>
                                            <p:strVal val="#ppt_x-.2"/>
                                          </p:val>
                                        </p:tav>
                                        <p:tav tm="100000">
                                          <p:val>
                                            <p:strVal val="#ppt_x"/>
                                          </p:val>
                                        </p:tav>
                                      </p:tavLst>
                                    </p:anim>
                                    <p:anim calcmode="lin" valueType="num">
                                      <p:cBhvr>
                                        <p:cTn id="15"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ppt_x</p:attrName>
                                        </p:attrNameLst>
                                      </p:cBhvr>
                                      <p:tavLst>
                                        <p:tav tm="0">
                                          <p:val>
                                            <p:strVal val="#ppt_x-.2"/>
                                          </p:val>
                                        </p:tav>
                                        <p:tav tm="100000">
                                          <p:val>
                                            <p:strVal val="#ppt_x"/>
                                          </p:val>
                                        </p:tav>
                                      </p:tavLst>
                                    </p:anim>
                                    <p:anim calcmode="lin" valueType="num">
                                      <p:cBhvr>
                                        <p:cTn id="22"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8143932" cy="5653870"/>
          </a:xfrm>
          <a:blipFill>
            <a:blip r:embed="rId4"/>
            <a:tile tx="0" ty="0" sx="100000" sy="100000" flip="none" algn="tl"/>
          </a:blipFill>
        </p:spPr>
        <p:txBody>
          <a:bodyPr numCol="1" anchor="t">
            <a:normAutofit fontScale="90000"/>
          </a:bodyPr>
          <a:lstStyle/>
          <a:p>
            <a:pPr algn="r" rtl="1"/>
            <a:r>
              <a:rPr lang="fa-IR" dirty="0" smtClean="0">
                <a:solidFill>
                  <a:schemeClr val="tx1"/>
                </a:solidFill>
              </a:rPr>
              <a:t/>
            </a:r>
            <a:br>
              <a:rPr lang="fa-IR" dirty="0" smtClean="0">
                <a:solidFill>
                  <a:schemeClr val="tx1"/>
                </a:solidFill>
              </a:rPr>
            </a:br>
            <a:r>
              <a:rPr lang="fa-IR" dirty="0" smtClean="0">
                <a:solidFill>
                  <a:schemeClr val="tx2">
                    <a:lumMod val="75000"/>
                  </a:schemeClr>
                </a:solidFill>
              </a:rPr>
              <a:t> </a:t>
            </a:r>
            <a:r>
              <a:rPr lang="fa-IR" sz="2400" dirty="0" smtClean="0">
                <a:solidFill>
                  <a:schemeClr val="tx2">
                    <a:lumMod val="75000"/>
                  </a:schemeClr>
                </a:solidFill>
              </a:rPr>
              <a:t>         عدد </a:t>
            </a:r>
            <a:r>
              <a:rPr lang="en-US" sz="2400" dirty="0" smtClean="0">
                <a:solidFill>
                  <a:schemeClr val="tx2">
                    <a:lumMod val="75000"/>
                  </a:schemeClr>
                </a:solidFill>
                <a:sym typeface="Symbol"/>
              </a:rPr>
              <a:t></a:t>
            </a:r>
            <a:r>
              <a:rPr lang="fa-IR" sz="2400" dirty="0" smtClean="0">
                <a:solidFill>
                  <a:schemeClr val="tx2">
                    <a:lumMod val="75000"/>
                  </a:schemeClr>
                </a:solidFill>
              </a:rPr>
              <a:t> (پی) سرگذشتی حداقل 3700 ساله دارد.پی يكی از مشهور ترين عددها </a:t>
            </a:r>
            <a:br>
              <a:rPr lang="fa-IR" sz="2400" dirty="0" smtClean="0">
                <a:solidFill>
                  <a:schemeClr val="tx2">
                    <a:lumMod val="75000"/>
                  </a:schemeClr>
                </a:solidFill>
              </a:rPr>
            </a:br>
            <a:r>
              <a:rPr lang="fa-IR" sz="2400" dirty="0" smtClean="0">
                <a:solidFill>
                  <a:schemeClr val="tx2">
                    <a:lumMod val="75000"/>
                  </a:schemeClr>
                </a:solidFill>
              </a:rPr>
              <a:t>       دردنيای رياضی است و نماد </a:t>
            </a:r>
            <a:r>
              <a:rPr lang="en-US" sz="2400" dirty="0" smtClean="0">
                <a:solidFill>
                  <a:schemeClr val="tx2">
                    <a:lumMod val="75000"/>
                  </a:schemeClr>
                </a:solidFill>
                <a:sym typeface="Symbol"/>
              </a:rPr>
              <a:t></a:t>
            </a:r>
            <a:r>
              <a:rPr lang="fa-IR" sz="2400" dirty="0" smtClean="0">
                <a:solidFill>
                  <a:schemeClr val="tx2">
                    <a:lumMod val="75000"/>
                  </a:schemeClr>
                </a:solidFill>
              </a:rPr>
              <a:t> يكی از حروف الفبای لاتين است.</a:t>
            </a:r>
            <a:br>
              <a:rPr lang="fa-IR" sz="2400" dirty="0" smtClean="0">
                <a:solidFill>
                  <a:schemeClr val="tx2">
                    <a:lumMod val="75000"/>
                  </a:schemeClr>
                </a:solidFill>
              </a:rPr>
            </a:br>
            <a:r>
              <a:rPr lang="fa-IR" dirty="0" smtClean="0">
                <a:solidFill>
                  <a:schemeClr val="tx2">
                    <a:lumMod val="75000"/>
                  </a:schemeClr>
                </a:solidFill>
              </a:rPr>
              <a:t>      </a:t>
            </a:r>
            <a:r>
              <a:rPr lang="fa-IR" sz="2400" dirty="0" smtClean="0">
                <a:solidFill>
                  <a:schemeClr val="tx2">
                    <a:lumMod val="75000"/>
                  </a:schemeClr>
                </a:solidFill>
              </a:rPr>
              <a:t>ساده ترين و بهترين راه معرفی </a:t>
            </a:r>
            <a:r>
              <a:rPr lang="en-US" sz="2400" dirty="0" smtClean="0">
                <a:solidFill>
                  <a:schemeClr val="tx2">
                    <a:lumMod val="75000"/>
                  </a:schemeClr>
                </a:solidFill>
                <a:sym typeface="Symbol"/>
              </a:rPr>
              <a:t></a:t>
            </a:r>
            <a:r>
              <a:rPr lang="fa-IR" sz="2400" dirty="0" smtClean="0">
                <a:solidFill>
                  <a:schemeClr val="tx2">
                    <a:lumMod val="75000"/>
                  </a:schemeClr>
                </a:solidFill>
              </a:rPr>
              <a:t> اين است :</a:t>
            </a:r>
            <a:r>
              <a:rPr lang="fa-IR" sz="2400" dirty="0" smtClean="0">
                <a:solidFill>
                  <a:schemeClr val="accent2">
                    <a:lumMod val="75000"/>
                  </a:schemeClr>
                </a:solidFill>
              </a:rPr>
              <a:t/>
            </a:r>
            <a:br>
              <a:rPr lang="fa-IR" sz="2400" dirty="0" smtClean="0">
                <a:solidFill>
                  <a:schemeClr val="accent2">
                    <a:lumMod val="75000"/>
                  </a:schemeClr>
                </a:solidFill>
              </a:rPr>
            </a:br>
            <a:r>
              <a:rPr lang="fa-IR" sz="2400" dirty="0" smtClean="0">
                <a:solidFill>
                  <a:schemeClr val="accent2">
                    <a:lumMod val="75000"/>
                  </a:schemeClr>
                </a:solidFill>
              </a:rPr>
              <a:t>   </a:t>
            </a:r>
            <a:r>
              <a:rPr lang="en-US" sz="2400" dirty="0" smtClean="0"/>
              <a:t/>
            </a:r>
            <a:br>
              <a:rPr lang="en-US" sz="2400" dirty="0" smtClean="0"/>
            </a:br>
            <a:r>
              <a:rPr lang="fa-IR" sz="2400" i="1" dirty="0" smtClean="0">
                <a:solidFill>
                  <a:srgbClr val="00B050"/>
                </a:solidFill>
              </a:rPr>
              <a:t> </a:t>
            </a:r>
            <a:r>
              <a:rPr lang="fa-IR" sz="2400" dirty="0" smtClean="0"/>
              <a:t/>
            </a:r>
            <a:br>
              <a:rPr lang="fa-IR" sz="2400" dirty="0" smtClean="0"/>
            </a:br>
            <a:r>
              <a:rPr lang="fa-IR" sz="2400" dirty="0" smtClean="0">
                <a:solidFill>
                  <a:schemeClr val="tx2">
                    <a:lumMod val="75000"/>
                  </a:schemeClr>
                </a:solidFill>
              </a:rPr>
              <a:t>           در طول اين 37 قرن، دانشمندان زيادی سعی كردند مقدار </a:t>
            </a:r>
            <a:r>
              <a:rPr lang="en-US" sz="2400" dirty="0" smtClean="0">
                <a:solidFill>
                  <a:schemeClr val="tx2">
                    <a:lumMod val="75000"/>
                  </a:schemeClr>
                </a:solidFill>
                <a:sym typeface="Symbol"/>
              </a:rPr>
              <a:t></a:t>
            </a:r>
            <a:r>
              <a:rPr lang="fa-IR" sz="2400" dirty="0" smtClean="0">
                <a:solidFill>
                  <a:schemeClr val="tx2">
                    <a:lumMod val="75000"/>
                  </a:schemeClr>
                </a:solidFill>
              </a:rPr>
              <a:t> را حساب كنند.</a:t>
            </a:r>
            <a:br>
              <a:rPr lang="fa-IR" sz="2400" dirty="0" smtClean="0">
                <a:solidFill>
                  <a:schemeClr val="tx2">
                    <a:lumMod val="75000"/>
                  </a:schemeClr>
                </a:solidFill>
              </a:rPr>
            </a:br>
            <a:r>
              <a:rPr lang="fa-IR" sz="2400" dirty="0" smtClean="0">
                <a:solidFill>
                  <a:schemeClr val="tx2">
                    <a:lumMod val="75000"/>
                  </a:schemeClr>
                </a:solidFill>
              </a:rPr>
              <a:t>       به عبارت ديگر آن ها سعی كردند تا نزديك ترين مقدار به عدد </a:t>
            </a:r>
            <a:r>
              <a:rPr lang="en-US" sz="2400" dirty="0" smtClean="0">
                <a:solidFill>
                  <a:schemeClr val="tx2">
                    <a:lumMod val="75000"/>
                  </a:schemeClr>
                </a:solidFill>
                <a:sym typeface="Symbol"/>
              </a:rPr>
              <a:t></a:t>
            </a:r>
            <a:r>
              <a:rPr lang="fa-IR" sz="2400" dirty="0" smtClean="0">
                <a:solidFill>
                  <a:schemeClr val="tx2">
                    <a:lumMod val="75000"/>
                  </a:schemeClr>
                </a:solidFill>
              </a:rPr>
              <a:t> را به  دست </a:t>
            </a:r>
            <a:br>
              <a:rPr lang="fa-IR" sz="2400" dirty="0" smtClean="0">
                <a:solidFill>
                  <a:schemeClr val="tx2">
                    <a:lumMod val="75000"/>
                  </a:schemeClr>
                </a:solidFill>
              </a:rPr>
            </a:br>
            <a:r>
              <a:rPr lang="fa-IR" sz="2400" dirty="0" smtClean="0">
                <a:solidFill>
                  <a:schemeClr val="tx2">
                    <a:lumMod val="75000"/>
                  </a:schemeClr>
                </a:solidFill>
              </a:rPr>
              <a:t>       آورند.</a:t>
            </a:r>
            <a:r>
              <a:rPr lang="en-US" sz="2400" dirty="0" smtClean="0">
                <a:solidFill>
                  <a:schemeClr val="tx2">
                    <a:lumMod val="75000"/>
                  </a:schemeClr>
                </a:solidFill>
              </a:rPr>
              <a:t/>
            </a:r>
            <a:br>
              <a:rPr lang="en-US" sz="2400" dirty="0" smtClean="0">
                <a:solidFill>
                  <a:schemeClr val="tx2">
                    <a:lumMod val="75000"/>
                  </a:schemeClr>
                </a:solidFill>
              </a:rPr>
            </a:br>
            <a:r>
              <a:rPr lang="fa-IR" sz="2400" dirty="0" smtClean="0">
                <a:solidFill>
                  <a:schemeClr val="tx2">
                    <a:lumMod val="75000"/>
                  </a:schemeClr>
                </a:solidFill>
              </a:rPr>
              <a:t>           قديمی ترين محاسبه ی به دست آمده، به 1700 سال پيش از ميلاد مسيح (ع) </a:t>
            </a:r>
            <a:br>
              <a:rPr lang="fa-IR" sz="2400" dirty="0" smtClean="0">
                <a:solidFill>
                  <a:schemeClr val="tx2">
                    <a:lumMod val="75000"/>
                  </a:schemeClr>
                </a:solidFill>
              </a:rPr>
            </a:br>
            <a:r>
              <a:rPr lang="fa-IR" sz="2400" dirty="0" smtClean="0">
                <a:solidFill>
                  <a:schemeClr val="tx2">
                    <a:lumMod val="75000"/>
                  </a:schemeClr>
                </a:solidFill>
              </a:rPr>
              <a:t>     يعنی حدود 3700 سال پيش مربوط می شود.                                         </a:t>
            </a:r>
            <a:br>
              <a:rPr lang="fa-IR" sz="2400" dirty="0" smtClean="0">
                <a:solidFill>
                  <a:schemeClr val="tx2">
                    <a:lumMod val="75000"/>
                  </a:schemeClr>
                </a:solidFill>
              </a:rPr>
            </a:br>
            <a:r>
              <a:rPr lang="fa-IR" sz="2700" dirty="0" smtClean="0">
                <a:solidFill>
                  <a:schemeClr val="tx2">
                    <a:lumMod val="75000"/>
                  </a:schemeClr>
                </a:solidFill>
              </a:rPr>
              <a:t>          اين محاسبات روی پاپيروسی نوشته شده است </a:t>
            </a:r>
            <a:r>
              <a:rPr lang="fa-IR" sz="2800" dirty="0" smtClean="0">
                <a:solidFill>
                  <a:schemeClr val="tx2">
                    <a:lumMod val="75000"/>
                  </a:schemeClr>
                </a:solidFill>
              </a:rPr>
              <a:t>كه در حال حاضر، در</a:t>
            </a:r>
            <a:r>
              <a:rPr lang="fa-IR" sz="2800" dirty="0" smtClean="0">
                <a:solidFill>
                  <a:schemeClr val="accent1">
                    <a:lumMod val="75000"/>
                  </a:schemeClr>
                </a:solidFill>
              </a:rPr>
              <a:t/>
            </a:r>
            <a:br>
              <a:rPr lang="fa-IR" sz="2800" dirty="0" smtClean="0">
                <a:solidFill>
                  <a:schemeClr val="accent1">
                    <a:lumMod val="75000"/>
                  </a:schemeClr>
                </a:solidFill>
              </a:rPr>
            </a:br>
            <a:r>
              <a:rPr lang="fa-IR" sz="2800" dirty="0" smtClean="0">
                <a:solidFill>
                  <a:schemeClr val="accent1">
                    <a:lumMod val="75000"/>
                  </a:schemeClr>
                </a:solidFill>
              </a:rPr>
              <a:t>    "</a:t>
            </a:r>
            <a:r>
              <a:rPr lang="fa-IR" sz="2800" dirty="0" smtClean="0">
                <a:solidFill>
                  <a:srgbClr val="638644"/>
                </a:solidFill>
              </a:rPr>
              <a:t>مسكو</a:t>
            </a:r>
            <a:r>
              <a:rPr lang="fa-IR" sz="2800" dirty="0" smtClean="0">
                <a:solidFill>
                  <a:schemeClr val="accent1">
                    <a:lumMod val="75000"/>
                  </a:schemeClr>
                </a:solidFill>
              </a:rPr>
              <a:t>" </a:t>
            </a:r>
            <a:r>
              <a:rPr lang="fa-IR" sz="2800" dirty="0" smtClean="0">
                <a:solidFill>
                  <a:schemeClr val="tx2">
                    <a:lumMod val="75000"/>
                  </a:schemeClr>
                </a:solidFill>
              </a:rPr>
              <a:t>نگهداری می شود</a:t>
            </a:r>
            <a:r>
              <a:rPr lang="fa-IR" sz="2800" dirty="0" smtClean="0">
                <a:solidFill>
                  <a:schemeClr val="accent1">
                    <a:lumMod val="75000"/>
                  </a:schemeClr>
                </a:solidFill>
              </a:rPr>
              <a:t>.</a:t>
            </a:r>
            <a:r>
              <a:rPr lang="en-US" sz="2800" dirty="0" smtClean="0"/>
              <a:t/>
            </a:r>
            <a:br>
              <a:rPr lang="en-US" sz="2800" dirty="0" smtClean="0"/>
            </a:br>
            <a:endParaRPr lang="fa-IR" sz="2700" dirty="0">
              <a:solidFill>
                <a:schemeClr val="accent1">
                  <a:lumMod val="75000"/>
                </a:schemeClr>
              </a:solidFill>
            </a:endParaRPr>
          </a:p>
        </p:txBody>
      </p:sp>
      <p:sp>
        <p:nvSpPr>
          <p:cNvPr id="3" name="TextBox 2"/>
          <p:cNvSpPr txBox="1"/>
          <p:nvPr/>
        </p:nvSpPr>
        <p:spPr>
          <a:xfrm>
            <a:off x="6429388" y="785794"/>
            <a:ext cx="2000264" cy="769441"/>
          </a:xfrm>
          <a:prstGeom prst="rect">
            <a:avLst/>
          </a:prstGeom>
          <a:noFill/>
        </p:spPr>
        <p:txBody>
          <a:bodyPr wrap="square" rtlCol="1">
            <a:spAutoFit/>
          </a:bodyPr>
          <a:lstStyle/>
          <a:p>
            <a:r>
              <a:rPr lang="fa-IR" sz="4400" dirty="0" smtClean="0">
                <a:solidFill>
                  <a:schemeClr val="accent2">
                    <a:lumMod val="75000"/>
                  </a:schemeClr>
                </a:solidFill>
                <a:effectLst>
                  <a:glow rad="228600">
                    <a:schemeClr val="accent4">
                      <a:satMod val="175000"/>
                      <a:alpha val="40000"/>
                    </a:schemeClr>
                  </a:glow>
                </a:effectLst>
                <a:cs typeface="0 Zar Bold" pitchFamily="2" charset="-78"/>
              </a:rPr>
              <a:t>مقدمه</a:t>
            </a:r>
            <a:r>
              <a:rPr lang="fa-IR" sz="4400" dirty="0" smtClean="0">
                <a:solidFill>
                  <a:schemeClr val="accent2">
                    <a:lumMod val="75000"/>
                  </a:schemeClr>
                </a:solidFill>
                <a:cs typeface="0 Zar Bold" pitchFamily="2" charset="-78"/>
              </a:rPr>
              <a:t>:</a:t>
            </a:r>
            <a:endParaRPr lang="fa-IR" sz="4400" dirty="0"/>
          </a:p>
        </p:txBody>
      </p:sp>
      <p:sp>
        <p:nvSpPr>
          <p:cNvPr id="5" name="TextBox 4"/>
          <p:cNvSpPr txBox="1"/>
          <p:nvPr/>
        </p:nvSpPr>
        <p:spPr>
          <a:xfrm>
            <a:off x="2928926" y="3143248"/>
            <a:ext cx="3214710" cy="461665"/>
          </a:xfrm>
          <a:prstGeom prst="rect">
            <a:avLst/>
          </a:prstGeom>
          <a:noFill/>
        </p:spPr>
        <p:txBody>
          <a:bodyPr wrap="square" rtlCol="1">
            <a:spAutoFit/>
          </a:bodyPr>
          <a:lstStyle/>
          <a:p>
            <a:r>
              <a:rPr lang="fa-IR" sz="2400" i="1" dirty="0" smtClean="0">
                <a:solidFill>
                  <a:srgbClr val="00B050"/>
                </a:solidFill>
              </a:rPr>
              <a:t> قطر د</a:t>
            </a:r>
            <a:r>
              <a:rPr lang="fa-IR" sz="2400" dirty="0" smtClean="0">
                <a:solidFill>
                  <a:srgbClr val="00B050"/>
                </a:solidFill>
              </a:rPr>
              <a:t>ایره/محیط دایره=π </a:t>
            </a:r>
            <a:endParaRPr lang="fa-IR" sz="2400" dirty="0"/>
          </a:p>
        </p:txBody>
      </p:sp>
    </p:spTree>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86808" cy="4786346"/>
          </a:xfrm>
          <a:blipFill>
            <a:blip r:embed="rId3"/>
            <a:tile tx="0" ty="0" sx="100000" sy="100000" flip="none" algn="tl"/>
          </a:blipFill>
        </p:spPr>
        <p:txBody>
          <a:bodyPr anchor="t">
            <a:normAutofit fontScale="90000"/>
          </a:bodyPr>
          <a:lstStyle/>
          <a:p>
            <a:pPr algn="r" rtl="1"/>
            <a:r>
              <a:rPr lang="fa-IR" sz="2400" dirty="0" smtClean="0"/>
              <a:t>         اولين محاسبه ی رياضی </a:t>
            </a:r>
            <a:r>
              <a:rPr lang="en-US" sz="2400" dirty="0" smtClean="0">
                <a:sym typeface="Symbol"/>
              </a:rPr>
              <a:t></a:t>
            </a:r>
            <a:r>
              <a:rPr lang="fa-IR" sz="2400" dirty="0" smtClean="0"/>
              <a:t> ، توسط ارشميدس و با كمك چند ضلعی ها انجام شد.  </a:t>
            </a:r>
            <a:br>
              <a:rPr lang="fa-IR" sz="2400" dirty="0" smtClean="0"/>
            </a:br>
            <a:r>
              <a:rPr lang="fa-IR" sz="2400" dirty="0" smtClean="0"/>
              <a:t>      او با 96 ضلعی منتظم، عدد پی را بين دو كسر </a:t>
            </a:r>
            <a:r>
              <a:rPr lang="fa-IR" sz="2400" dirty="0" smtClean="0">
                <a:solidFill>
                  <a:srgbClr val="FF0000"/>
                </a:solidFill>
              </a:rPr>
              <a:t>10/70 ‚3</a:t>
            </a:r>
            <a:r>
              <a:rPr lang="fa-IR" sz="2400" dirty="0" smtClean="0"/>
              <a:t> </a:t>
            </a:r>
            <a:r>
              <a:rPr lang="fa-IR" sz="2400" dirty="0" smtClean="0">
                <a:solidFill>
                  <a:srgbClr val="FF0000"/>
                </a:solidFill>
              </a:rPr>
              <a:t>و10/71 ‚  3</a:t>
            </a:r>
            <a:r>
              <a:rPr lang="fa-IR" sz="2400" dirty="0" smtClean="0"/>
              <a:t>به  دست </a:t>
            </a:r>
            <a:br>
              <a:rPr lang="fa-IR" sz="2400" dirty="0" smtClean="0"/>
            </a:br>
            <a:r>
              <a:rPr lang="fa-IR" sz="2400" dirty="0" smtClean="0"/>
              <a:t>      آورد.(تذكر:علامت / نشانه ی خط كسری است).   </a:t>
            </a:r>
            <a:br>
              <a:rPr lang="fa-IR" sz="2400" dirty="0" smtClean="0"/>
            </a:br>
            <a:r>
              <a:rPr lang="fa-IR" sz="2400" dirty="0" smtClean="0"/>
              <a:t>        "</a:t>
            </a:r>
            <a:r>
              <a:rPr lang="fa-IR" sz="2400" dirty="0" smtClean="0">
                <a:solidFill>
                  <a:schemeClr val="accent3">
                    <a:lumMod val="75000"/>
                  </a:schemeClr>
                </a:solidFill>
              </a:rPr>
              <a:t>لودلف وان كولن</a:t>
            </a:r>
            <a:r>
              <a:rPr lang="fa-IR" sz="2400" dirty="0" smtClean="0"/>
              <a:t>" آلمانی ، در قرن هفدهم به كمك</a:t>
            </a:r>
            <a:r>
              <a:rPr lang="fa-IR" sz="2400" dirty="0" smtClean="0">
                <a:solidFill>
                  <a:schemeClr val="accent1">
                    <a:lumMod val="75000"/>
                  </a:schemeClr>
                </a:solidFill>
              </a:rPr>
              <a:t> </a:t>
            </a:r>
            <a:r>
              <a:rPr lang="fa-IR" sz="2400" dirty="0" smtClean="0"/>
              <a:t>720 ‚254 ‚212‚32ضلعی</a:t>
            </a:r>
            <a:br>
              <a:rPr lang="fa-IR" sz="2400" dirty="0" smtClean="0"/>
            </a:br>
            <a:r>
              <a:rPr lang="fa-IR" sz="2400" dirty="0" smtClean="0"/>
              <a:t>      منتظم ، مقدار </a:t>
            </a:r>
            <a:r>
              <a:rPr lang="en-US" sz="2400" dirty="0" smtClean="0">
                <a:sym typeface="Symbol"/>
              </a:rPr>
              <a:t></a:t>
            </a:r>
            <a:r>
              <a:rPr lang="fa-IR" sz="2400" dirty="0" smtClean="0"/>
              <a:t> را تا 32 رقم اعشار حساب كرد.  </a:t>
            </a:r>
            <a:br>
              <a:rPr lang="fa-IR" sz="2400" dirty="0" smtClean="0"/>
            </a:br>
            <a:r>
              <a:rPr lang="fa-IR" sz="2400" dirty="0" smtClean="0"/>
              <a:t>        "</a:t>
            </a:r>
            <a:r>
              <a:rPr lang="fa-IR" sz="2400" dirty="0" smtClean="0">
                <a:solidFill>
                  <a:schemeClr val="accent6">
                    <a:lumMod val="75000"/>
                  </a:schemeClr>
                </a:solidFill>
              </a:rPr>
              <a:t>غياث الدين جمشيد كاشانی</a:t>
            </a:r>
            <a:r>
              <a:rPr lang="fa-IR" sz="2400" dirty="0" smtClean="0"/>
              <a:t>" معروف به "</a:t>
            </a:r>
            <a:r>
              <a:rPr lang="fa-IR" sz="2400" dirty="0" smtClean="0">
                <a:solidFill>
                  <a:schemeClr val="accent6">
                    <a:lumMod val="75000"/>
                  </a:schemeClr>
                </a:solidFill>
              </a:rPr>
              <a:t>الكاشی</a:t>
            </a:r>
            <a:r>
              <a:rPr lang="fa-IR" sz="2400" dirty="0" smtClean="0"/>
              <a:t>" در كتاب رساله ی محيطيه </a:t>
            </a:r>
            <a:r>
              <a:rPr lang="en-US" sz="2400" dirty="0" smtClean="0">
                <a:sym typeface="Symbol"/>
              </a:rPr>
              <a:t>π </a:t>
            </a:r>
            <a:r>
              <a:rPr lang="fa-IR" sz="2400" dirty="0" smtClean="0">
                <a:sym typeface="Symbol"/>
              </a:rPr>
              <a:t/>
            </a:r>
            <a:br>
              <a:rPr lang="fa-IR" sz="2400" dirty="0" smtClean="0">
                <a:sym typeface="Symbol"/>
              </a:rPr>
            </a:br>
            <a:r>
              <a:rPr lang="fa-IR" sz="2400" dirty="0" smtClean="0">
                <a:sym typeface="Symbol"/>
              </a:rPr>
              <a:t>      </a:t>
            </a:r>
            <a:r>
              <a:rPr lang="fa-IR" sz="2400" dirty="0" smtClean="0"/>
              <a:t>را تا 17 رقم پس از مميز حساب كرده است.</a:t>
            </a:r>
            <a:br>
              <a:rPr lang="fa-IR" sz="2400" dirty="0" smtClean="0"/>
            </a:br>
            <a:r>
              <a:rPr lang="fa-IR" sz="2400" dirty="0" smtClean="0"/>
              <a:t>        "</a:t>
            </a:r>
            <a:r>
              <a:rPr lang="fa-IR" sz="2400" dirty="0" smtClean="0">
                <a:solidFill>
                  <a:srgbClr val="FF0000"/>
                </a:solidFill>
              </a:rPr>
              <a:t>بهاسک هندی</a:t>
            </a:r>
            <a:r>
              <a:rPr lang="fa-IR" sz="2400" dirty="0" smtClean="0"/>
              <a:t>" در سال 1150 ميلادی، آن را به صورت کسر22/7يا  جذر  10   </a:t>
            </a:r>
            <a:br>
              <a:rPr lang="fa-IR" sz="2400" dirty="0" smtClean="0"/>
            </a:br>
            <a:r>
              <a:rPr lang="fa-IR" sz="2400" dirty="0" smtClean="0"/>
              <a:t>      نشان داده است. </a:t>
            </a:r>
            <a:r>
              <a:rPr lang="en-US" sz="2400" dirty="0" smtClean="0">
                <a:sym typeface="Symbol"/>
              </a:rPr>
              <a:t/>
            </a:r>
            <a:br>
              <a:rPr lang="en-US" sz="2400" dirty="0" smtClean="0">
                <a:sym typeface="Symbol"/>
              </a:rPr>
            </a:br>
            <a:r>
              <a:rPr lang="fa-IR" sz="2400" dirty="0" smtClean="0"/>
              <a:t>       "</a:t>
            </a:r>
            <a:r>
              <a:rPr lang="fa-IR" sz="2400" dirty="0" smtClean="0">
                <a:solidFill>
                  <a:srgbClr val="7030A0"/>
                </a:solidFill>
              </a:rPr>
              <a:t>جان وايس</a:t>
            </a:r>
            <a:r>
              <a:rPr lang="fa-IR" sz="2400" dirty="0" smtClean="0"/>
              <a:t>" رياضی دان انگليسی برای</a:t>
            </a:r>
            <a:r>
              <a:rPr lang="en-US" sz="2400" dirty="0" smtClean="0"/>
              <a:t> </a:t>
            </a:r>
            <a:r>
              <a:rPr lang="en-US" sz="2400" dirty="0" smtClean="0">
                <a:sym typeface="Symbol"/>
              </a:rPr>
              <a:t></a:t>
            </a:r>
            <a:r>
              <a:rPr lang="fa-IR" sz="2400" dirty="0" smtClean="0"/>
              <a:t>، نسبت زير را پيشنهاد كرد:</a:t>
            </a:r>
            <a:br>
              <a:rPr lang="fa-IR" sz="2400" dirty="0" smtClean="0"/>
            </a:br>
            <a:r>
              <a:rPr lang="en-US" sz="2400" dirty="0" smtClean="0"/>
              <a:t/>
            </a:r>
            <a:br>
              <a:rPr lang="en-US" sz="2400" dirty="0" smtClean="0"/>
            </a:br>
            <a:r>
              <a:rPr lang="en-US" sz="2400" dirty="0" smtClean="0">
                <a:solidFill>
                  <a:schemeClr val="accent2">
                    <a:lumMod val="50000"/>
                  </a:schemeClr>
                </a:solidFill>
              </a:rPr>
              <a:t>                            </a:t>
            </a:r>
            <a:r>
              <a:rPr lang="fa-IR" sz="2000" dirty="0" smtClean="0">
                <a:solidFill>
                  <a:schemeClr val="accent2">
                    <a:lumMod val="50000"/>
                  </a:schemeClr>
                </a:solidFill>
              </a:rPr>
              <a:t>(...×5×5×3×3×1×1 ) / (...×6×6×4×4×2×2) = 2/</a:t>
            </a:r>
            <a:r>
              <a:rPr lang="en-US" sz="2000" dirty="0" smtClean="0">
                <a:solidFill>
                  <a:schemeClr val="accent2">
                    <a:lumMod val="50000"/>
                  </a:schemeClr>
                </a:solidFill>
                <a:sym typeface="Symbol"/>
              </a:rPr>
              <a:t></a:t>
            </a:r>
            <a:r>
              <a:rPr lang="en-US" sz="2000" dirty="0" smtClean="0">
                <a:solidFill>
                  <a:schemeClr val="accent2">
                    <a:lumMod val="50000"/>
                  </a:schemeClr>
                </a:solidFill>
              </a:rPr>
              <a:t> </a:t>
            </a:r>
            <a:r>
              <a:rPr lang="en-US" sz="2400" dirty="0" smtClean="0">
                <a:solidFill>
                  <a:schemeClr val="accent2">
                    <a:lumMod val="50000"/>
                  </a:schemeClr>
                </a:solidFill>
              </a:rPr>
              <a:t/>
            </a:r>
            <a:br>
              <a:rPr lang="en-US" sz="2400" dirty="0" smtClean="0">
                <a:solidFill>
                  <a:schemeClr val="accent2">
                    <a:lumMod val="50000"/>
                  </a:schemeClr>
                </a:solidFill>
              </a:rPr>
            </a:br>
            <a:r>
              <a:rPr lang="en-US" sz="2400" dirty="0" smtClean="0">
                <a:solidFill>
                  <a:schemeClr val="accent2">
                    <a:lumMod val="50000"/>
                  </a:schemeClr>
                </a:solidFill>
              </a:rPr>
              <a:t> </a:t>
            </a:r>
            <a:r>
              <a:rPr lang="fa-IR" sz="2400" dirty="0" smtClean="0">
                <a:solidFill>
                  <a:schemeClr val="accent2">
                    <a:lumMod val="50000"/>
                  </a:schemeClr>
                </a:solidFill>
              </a:rPr>
              <a:t>      </a:t>
            </a:r>
            <a:r>
              <a:rPr lang="en-US" sz="2400" dirty="0" smtClean="0"/>
              <a:t/>
            </a:r>
            <a:br>
              <a:rPr lang="en-US" sz="2400" dirty="0" smtClean="0"/>
            </a:br>
            <a:r>
              <a:rPr lang="en-US" sz="2400" dirty="0" smtClean="0"/>
              <a:t>  </a:t>
            </a:r>
            <a:br>
              <a:rPr lang="en-US" sz="2400" dirty="0" smtClean="0"/>
            </a:br>
            <a:r>
              <a:rPr lang="en-US" sz="2400" dirty="0" smtClean="0"/>
              <a:t>     </a:t>
            </a:r>
            <a:br>
              <a:rPr lang="en-US" sz="2400" dirty="0" smtClean="0"/>
            </a:br>
            <a:r>
              <a:rPr lang="en-US" sz="2400" dirty="0" smtClean="0"/>
              <a:t>   </a:t>
            </a:r>
            <a:endParaRPr lang="fa-IR" sz="2400" dirty="0"/>
          </a:p>
        </p:txBody>
      </p:sp>
    </p:spTree>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29642" cy="5153804"/>
          </a:xfrm>
          <a:blipFill>
            <a:blip r:embed="rId2"/>
            <a:tile tx="0" ty="0" sx="100000" sy="100000" flip="none" algn="tl"/>
          </a:blipFill>
        </p:spPr>
        <p:txBody>
          <a:bodyPr anchor="t">
            <a:normAutofit/>
          </a:bodyPr>
          <a:lstStyle/>
          <a:p>
            <a:pPr algn="r" rtl="1"/>
            <a:r>
              <a:rPr lang="fa-IR" sz="2400" dirty="0" smtClean="0"/>
              <a:t>      در سال 1949 ميلادی، به كمك رايانه ی اينياك ، پی تا 2037 رقم محاسبه</a:t>
            </a:r>
            <a:br>
              <a:rPr lang="fa-IR" sz="2400" dirty="0" smtClean="0"/>
            </a:br>
            <a:r>
              <a:rPr lang="fa-IR" sz="2400" dirty="0" smtClean="0"/>
              <a:t>    شد. </a:t>
            </a:r>
            <a:br>
              <a:rPr lang="fa-IR" sz="2400" dirty="0" smtClean="0"/>
            </a:br>
            <a:r>
              <a:rPr lang="fa-IR" sz="2400" dirty="0" smtClean="0"/>
              <a:t>     به تازگی برادران "</a:t>
            </a:r>
            <a:r>
              <a:rPr lang="fa-IR" sz="2400" dirty="0" smtClean="0">
                <a:solidFill>
                  <a:srgbClr val="0070C0"/>
                </a:solidFill>
              </a:rPr>
              <a:t>چودنوفسكی</a:t>
            </a:r>
            <a:r>
              <a:rPr lang="fa-IR" sz="2400" dirty="0" smtClean="0"/>
              <a:t>" با بيش از پنج سال كار مداوم به كمك رايانه</a:t>
            </a:r>
            <a:br>
              <a:rPr lang="fa-IR" sz="2400" dirty="0" smtClean="0"/>
            </a:br>
            <a:r>
              <a:rPr lang="fa-IR" sz="2400" dirty="0" smtClean="0"/>
              <a:t>    </a:t>
            </a:r>
            <a:r>
              <a:rPr lang="en-US" sz="2400" dirty="0" smtClean="0">
                <a:sym typeface="Symbol"/>
              </a:rPr>
              <a:t></a:t>
            </a:r>
            <a:r>
              <a:rPr lang="fa-IR" sz="2400" dirty="0" smtClean="0">
                <a:sym typeface="Symbol"/>
              </a:rPr>
              <a:t> </a:t>
            </a:r>
            <a:r>
              <a:rPr lang="fa-IR" sz="2400" dirty="0" smtClean="0"/>
              <a:t>را تا 1011196691 رقم اعشار حساب كرده اند .   </a:t>
            </a:r>
            <a:br>
              <a:rPr lang="fa-IR" sz="2400" dirty="0" smtClean="0"/>
            </a:br>
            <a:r>
              <a:rPr lang="fa-IR" sz="2400" b="1" dirty="0" smtClean="0">
                <a:solidFill>
                  <a:schemeClr val="bg1">
                    <a:lumMod val="50000"/>
                  </a:schemeClr>
                </a:solidFill>
              </a:rPr>
              <a:t>      </a:t>
            </a:r>
            <a:r>
              <a:rPr lang="fa-IR" sz="2800" b="1" dirty="0" smtClean="0">
                <a:solidFill>
                  <a:schemeClr val="bg1">
                    <a:lumMod val="50000"/>
                  </a:schemeClr>
                </a:solidFill>
              </a:rPr>
              <a:t>اگر می خواهيد عدد </a:t>
            </a:r>
            <a:r>
              <a:rPr lang="en-US" sz="2800" b="1" dirty="0" smtClean="0">
                <a:solidFill>
                  <a:schemeClr val="bg1">
                    <a:lumMod val="50000"/>
                  </a:schemeClr>
                </a:solidFill>
                <a:sym typeface="Symbol"/>
              </a:rPr>
              <a:t></a:t>
            </a:r>
            <a:r>
              <a:rPr lang="fa-IR" sz="2800" b="1" dirty="0" smtClean="0">
                <a:solidFill>
                  <a:schemeClr val="bg1">
                    <a:lumMod val="50000"/>
                  </a:schemeClr>
                </a:solidFill>
              </a:rPr>
              <a:t> را تا ده رقم اعشار به خاطر بسپاريد تعداد </a:t>
            </a:r>
            <a:br>
              <a:rPr lang="fa-IR" sz="2800" b="1" dirty="0" smtClean="0">
                <a:solidFill>
                  <a:schemeClr val="bg1">
                    <a:lumMod val="50000"/>
                  </a:schemeClr>
                </a:solidFill>
              </a:rPr>
            </a:br>
            <a:r>
              <a:rPr lang="fa-IR" sz="2800" b="1" dirty="0" smtClean="0">
                <a:solidFill>
                  <a:schemeClr val="bg1">
                    <a:lumMod val="50000"/>
                  </a:schemeClr>
                </a:solidFill>
              </a:rPr>
              <a:t>    حروف كلمات، در بيت دوم اين شعر به شما </a:t>
            </a:r>
            <a:r>
              <a:rPr lang="fa-IR" sz="2400" b="1" dirty="0" smtClean="0">
                <a:solidFill>
                  <a:schemeClr val="bg1">
                    <a:lumMod val="50000"/>
                  </a:schemeClr>
                </a:solidFill>
              </a:rPr>
              <a:t>كمك خواهد كرد :  </a:t>
            </a:r>
            <a:br>
              <a:rPr lang="fa-IR" sz="2400" b="1" dirty="0" smtClean="0">
                <a:solidFill>
                  <a:schemeClr val="bg1">
                    <a:lumMod val="50000"/>
                  </a:schemeClr>
                </a:solidFill>
              </a:rPr>
            </a:br>
            <a:r>
              <a:rPr lang="fa-IR" sz="2400" b="1" i="1" dirty="0" smtClean="0">
                <a:solidFill>
                  <a:schemeClr val="tx1"/>
                </a:solidFill>
              </a:rPr>
              <a:t>        </a:t>
            </a:r>
            <a:r>
              <a:rPr lang="fa-IR" sz="2400" i="1" dirty="0" smtClean="0">
                <a:solidFill>
                  <a:schemeClr val="tx1"/>
                </a:solidFill>
              </a:rPr>
              <a:t>گر كسی از تو بپرسد ره آموختن </a:t>
            </a:r>
            <a:r>
              <a:rPr lang="en-US" sz="2400" i="1" dirty="0" smtClean="0">
                <a:solidFill>
                  <a:schemeClr val="tx1"/>
                </a:solidFill>
                <a:sym typeface="Symbol"/>
              </a:rPr>
              <a:t></a:t>
            </a:r>
            <a:r>
              <a:rPr lang="fa-IR" sz="2400" i="1" dirty="0" smtClean="0">
                <a:solidFill>
                  <a:schemeClr val="tx1"/>
                </a:solidFill>
              </a:rPr>
              <a:t>     پاسخی ده كه هنرمند تو را آموزد </a:t>
            </a:r>
            <a:r>
              <a:rPr lang="en-US" sz="2400" i="1" dirty="0" smtClean="0">
                <a:solidFill>
                  <a:schemeClr val="tx1"/>
                </a:solidFill>
              </a:rPr>
              <a:t/>
            </a:r>
            <a:br>
              <a:rPr lang="en-US" sz="2400" i="1" dirty="0" smtClean="0">
                <a:solidFill>
                  <a:schemeClr val="tx1"/>
                </a:solidFill>
              </a:rPr>
            </a:br>
            <a:r>
              <a:rPr lang="fa-IR" sz="2400" b="1" i="1" dirty="0" smtClean="0">
                <a:solidFill>
                  <a:schemeClr val="tx1"/>
                </a:solidFill>
              </a:rPr>
              <a:t>        </a:t>
            </a:r>
            <a:r>
              <a:rPr lang="fa-IR" sz="2400" dirty="0" smtClean="0">
                <a:solidFill>
                  <a:schemeClr val="tx1"/>
                </a:solidFill>
              </a:rPr>
              <a:t>خرد    و دانش و آگاهی  دانشمندان     ره  سرمنزل   مقصود  بما آموزد </a:t>
            </a:r>
            <a:r>
              <a:rPr lang="fa-IR" sz="2400" dirty="0" smtClean="0">
                <a:solidFill>
                  <a:srgbClr val="00B050"/>
                </a:solidFill>
              </a:rPr>
              <a:t/>
            </a:r>
            <a:br>
              <a:rPr lang="fa-IR" sz="2400" dirty="0" smtClean="0">
                <a:solidFill>
                  <a:srgbClr val="00B050"/>
                </a:solidFill>
              </a:rPr>
            </a:br>
            <a:r>
              <a:rPr lang="fa-IR" sz="2400" dirty="0" smtClean="0">
                <a:solidFill>
                  <a:srgbClr val="00B050"/>
                </a:solidFill>
              </a:rPr>
              <a:t>           </a:t>
            </a:r>
            <a:r>
              <a:rPr lang="fa-IR" sz="1600" dirty="0" smtClean="0"/>
              <a:t>۳    .  ۱     ۴     ۱        ۵            ۹                     ۲            ۶             ۵              ۳        ۵   </a:t>
            </a:r>
            <a:br>
              <a:rPr lang="fa-IR" sz="1600" dirty="0" smtClean="0"/>
            </a:br>
            <a:r>
              <a:rPr lang="fa-IR" sz="1600" dirty="0" smtClean="0"/>
              <a:t>          </a:t>
            </a:r>
            <a:r>
              <a:rPr lang="fa-IR" sz="1600" dirty="0" smtClean="0">
                <a:solidFill>
                  <a:srgbClr val="FF0000"/>
                </a:solidFill>
              </a:rPr>
              <a:t>=1415926535/ 3</a:t>
            </a:r>
            <a:r>
              <a:rPr lang="fa-IR" sz="1600" dirty="0" smtClean="0"/>
              <a:t>                  </a:t>
            </a:r>
            <a:endParaRPr lang="fa-IR" sz="1600" b="1" i="1" dirty="0">
              <a:solidFill>
                <a:srgbClr val="00B050"/>
              </a:solidFill>
            </a:endParaRPr>
          </a:p>
        </p:txBody>
      </p:sp>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5.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docProps/app.xml><?xml version="1.0" encoding="utf-8"?>
<Properties xmlns="http://schemas.openxmlformats.org/officeDocument/2006/extended-properties" xmlns:vt="http://schemas.openxmlformats.org/officeDocument/2006/docPropsVTypes">
  <Template>Foundry</Template>
  <TotalTime>1197</TotalTime>
  <Words>428</Words>
  <Application>Microsoft Office PowerPoint</Application>
  <PresentationFormat>On-screen Show (4:3)</PresentationFormat>
  <Paragraphs>81</Paragraphs>
  <Slides>36</Slides>
  <Notes>3</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Apex</vt:lpstr>
      <vt:lpstr>Flow</vt:lpstr>
      <vt:lpstr>Slide 1</vt:lpstr>
      <vt:lpstr>Slide 2</vt:lpstr>
      <vt:lpstr>موضوع:    عدد پی(π)،کاربرد            و نحوه ی محاسبه ی آن توسط                                     دانشمندان مختلف                    </vt:lpstr>
      <vt:lpstr> تهیه کنندکان:                                            عظیم  وحدانی                          آرش   صدقی                          میلاد   نوروزی                          بهادر  مرزبان  استاد مربوطه:                           دکتر آقایی فروشانی                      </vt:lpstr>
      <vt:lpstr>Slide 5</vt:lpstr>
      <vt:lpstr>           </vt:lpstr>
      <vt:lpstr>           عدد  (پی) سرگذشتی حداقل 3700 ساله دارد.پی يكی از مشهور ترين عددها         دردنيای رياضی است و نماد  يكی از حروف الفبای لاتين است.       ساده ترين و بهترين راه معرفی  اين است :                  در طول اين 37 قرن، دانشمندان زيادی سعی كردند مقدار  را حساب كنند.        به عبارت ديگر آن ها سعی كردند تا نزديك ترين مقدار به عدد  را به  دست         آورند.            قديمی ترين محاسبه ی به دست آمده، به 1700 سال پيش از ميلاد مسيح (ع)       يعنی حدود 3700 سال پيش مربوط می شود.                                                    اين محاسبات روی پاپيروسی نوشته شده است كه در حال حاضر، در     "مسكو" نگهداری می شود. </vt:lpstr>
      <vt:lpstr>         اولين محاسبه ی رياضی  ، توسط ارشميدس و با كمك چند ضلعی ها انجام شد.         او با 96 ضلعی منتظم، عدد پی را بين دو كسر 10/70 ‚3 و10/71 ‚  3به  دست        آورد.(تذكر:علامت / نشانه ی خط كسری است).            "لودلف وان كولن" آلمانی ، در قرن هفدهم به كمك 720 ‚254 ‚212‚32ضلعی       منتظم ، مقدار  را تا 32 رقم اعشار حساب كرد.           "غياث الدين جمشيد كاشانی" معروف به "الكاشی" در كتاب رساله ی محيطيه π        را تا 17 رقم پس از مميز حساب كرده است.         "بهاسک هندی" در سال 1150 ميلادی، آن را به صورت کسر22/7يا  جذر  10          نشان داده است.         "جان وايس" رياضی دان انگليسی برای ، نسبت زير را پيشنهاد كرد:                              (...×5×5×3×3×1×1 ) / (...×6×6×4×4×2×2) = 2/                      </vt:lpstr>
      <vt:lpstr>      در سال 1949 ميلادی، به كمك رايانه ی اينياك ، پی تا 2037 رقم محاسبه     شد.       به تازگی برادران "چودنوفسكی" با بيش از پنج سال كار مداوم به كمك رايانه      را تا 1011196691 رقم اعشار حساب كرده اند .          اگر می خواهيد عدد  را تا ده رقم اعشار به خاطر بسپاريد تعداد      حروف كلمات، در بيت دوم اين شعر به شما كمك خواهد كرد :           گر كسی از تو بپرسد ره آموختن      پاسخی ده كه هنرمند تو را آموزد          خرد    و دانش و آگاهی  دانشمندان     ره  سرمنزل   مقصود  بما آموزد             ۳    .  ۱     ۴     ۱        ۵            ۹                     ۲            ۶             ۵              ۳        ۵              =1415926535/ 3                  </vt:lpstr>
      <vt:lpstr> زمینه های تاریخی عدد π:       قديمی‌ترين سند و مأخذ درباره عدد π در تورات است. به نوشته تورات توجه كنيد:     «... و درياچه ريخته شده را ساخت كه از لب تا لبش ده ذراع بود وازهرطرف       مدور بود و بلندی‌اش پنج ذراع و ريسمانی سی ذراعی گرداگرد آن را احاطه      داشت.»      به كمك اين متن نتيجه می‌گيريم كه نسبت محيط دايره به قطر آن برابر 3 منظور   شده است. از ديگر اسناد تاريخی در موردعددπ پاپيروسی است كه اكنون در مسكو    نگهداری می‌شود. در اين سند محاسبه محيط دايره به وسيله مصريان ارائه شده است.      به موجب اين سند نيز مقدار  πبرابر3است.      درمحاسبات بابليان نيز مقدار π برابر 3 به چشم می‌خورد. بر روی پاپيروس ديگری    كه متعلق به 1700 سال قبل از ميلاد مسيح است، مصريان مساحت دايره را اين چنين    محاسبه كرده‌اند:                 اگر قرار دهيم d=2R خواهيم داشت :     </vt:lpstr>
      <vt:lpstr>              بديهی است كه اين مقادير برای π براثر    كوشش‌های تجربی تاريخی است و مبنای    دقيق علمی ندارد. </vt:lpstr>
      <vt:lpstr>  ریشه یابی تاریخی عدد π در یونان   در پيگيری‌ تاريخی عدد π به سه مسئله در يونان باستان بر می خوريم: 1  - مسئله تضعيف مكعب: به كمك خط‌كش و پرگار ضلع مكعبي را    بسازيد كه حجم آن دو برابر حجم مكعب مفروضی باشد. اين مسئله    معادل است با ساختن پاره‌خطي به طول ريشه سوم 2 به كمك خط‌كش  و پرگار. چرا؟ 2- مسئله تثليث زاويه: به كمك خط‌كش و پرگار زاويه مفروضی را به    سه قسمت متساوی تقسيم كنيد. 3- مسئله تربيع دايره: به كمك خط‌كش و پرگار ضلع مربعی را رسم    كنيد كه مساحت آن با مساحت دايره مفروضی مساوی باشد.  </vt:lpstr>
      <vt:lpstr>   در يونان باستان برای رسم چنين مربعی به تقريب عمل می‌كردند به اين معنا كه طول    ضلع مربع را برابر هشت نهم طول قطر دايره می‌گرفتند. ببينيم نتيجه چه خواهد شد؟             ملاحظه می‌كنيد كه 16 / 3 π مسئله تربيع دايره معادل اين مسئله است: «پاره‌خطی    رسم كنيد كه اندازه آن برابر اندازه محيط دايره مفروضی باشد» .اگر قطر دايره    را واحد فرض كنيم، مفهوم اين مسئله اين است كه عدد π را به كمك خط‌ كش و پرگار    رسم كنيد. </vt:lpstr>
      <vt:lpstr>         اهميت اين سه مسئله در اين نهفته است كه آنها را نمی‌توان جز به تقريب       رسم كرد.          جستجوی پرتلاش براي يافتن جواب اين سه مسئله بر هندسه يونان اثری        عميق گذاشت ومنجربه كشفيات پر ثمری از قبيل مقاطع مخروطی، بسياری        از منحنی‌های درجه دوم و سوم  و منحني‌هاي متعالي شد و تا قرن نوزدهم        يعنی متجاوز بر 2000 سال رياضيدانان سرزمين‌های گوناگون برای حل        آن می‌كوشيدند و دست و پنجه نرم‌ می‌كردند. تا اينكه در سال 1882 ميلادی       «ليندمان» رياضيدان آلمانی ثابت كرد حل اين مسئله به كمك خط‌كش و پرگار       غير ممكن است. بهتر است دبيران محترم رياضی  اين مطلب  را  به دانش       ‌آموزان گوشزد كنند كه به خيال حل اين مسائل زياد وقت صرف نكنند. اكنون       برخی از تلاش‌ها و كوشش‌هايی را مطرح می‌كنيم كه در طول تاريخ برای       تعيين مقدار تقريبی عدد πصورت گرفته است.  </vt:lpstr>
      <vt:lpstr> ارشمیدس و روش پیرامون ها    حدود 240 سال قبل از ميلاد، ارشميدس  اولين روش   كلاسيك را برای تعيين مقدار تقريبی عددπارائه داد. روش  او به صورت زير است:                                                               دايره‌ای به قطر واحد در نظر می‌گيريم.                                                     در اين صورت محيط دايره برابر π خواهد بود.                                                     اكنون در اين دايره يك  شش ضلعی  منتظم                                                           محاط و بر آن يك شش ضلعی منتظم محيط                                                           می‌كنيم.                                                             </vt:lpstr>
      <vt:lpstr>      در اين صورت اندازه محيط دايره از اندازه محيط شش ضلعی منتظم محيطی    كمتر و از اندازه محيط شش ضلعی محاطی بيشتر است.        بنابراين 4641 / 3 &gt;π&gt; و3 اكنون اگر در همان دايره يك 12 ضلعی منتظم    محاط و بر آن يك 12 ضلعی محيط كنيم بازهم اندازه محيط دايره بين اندازه‌های    محيط‌های اين 12 ضلعي‌های منتظم محيطی و محاطی قرار می‌گيرد.        يعنی  215 / 3 &gt; π&gt;و 1058 / 3 ارشميدس مرتباً تعداد اضلاع را دو برابر    كرد  و با استفاده از96ضلعي‌های منتظم محيطی و محاطی مقدار πرا با تقريبی    بسيار خوب تعيين كرد (روش افناء) زيرا محيط n ضلعي‌های محاطی مرتباً رو    به افزايش و محيط n ضلعی‌های محيطی مرتباً رو به كاهش هستند و حد مشترك    اين دو دنباله عددی اندازه محيط دايره است. </vt:lpstr>
      <vt:lpstr>      به جدول زير توجه كنيد:          </vt:lpstr>
      <vt:lpstr>  بطلمیوس و روش وترها      حدود 150 سال بعد از ميلاد اولين مقدار قابل توجه برای πبعد از ارشميدس    به وسيله بطلميوس اسكندرانی در اثر معروفش Syntaxis Mathematica     كه به عربی «المجسطی» معروف و بزرگترين اثر يونان قديم درباره نجوم است     داده شده است. در اين اثر عددπ در دستگاه شصت گانی به صورت ("30 '8 3)     آمده است.  </vt:lpstr>
      <vt:lpstr>      اين مقدار بدون ترديد از جدول وترها كه در رساله ظاهر می‌شود،    استخراج شده است. در اين جدول طول وترهای يك دايره كه مقابل به    زاويه مركزی يك درجه قرار دارند محاسبه شده است. ملاحظه می‌كنيد     كه طول وتر AB تقريباً با طول كمان AB مساوی است.</vt:lpstr>
      <vt:lpstr>       حدود سال 480 ميلادی تسوچونك‌چی (Tsu chung-chi) از     اولين دانشمندان چينی كه در مكانيك كار می‌كردند تقريب گويای     سيصد و پنجاه و پنج يكصد و سيزدهم را براي πبدست آورد كه تا 6       رقم اعشار صحيح و برابر ... 1415929 / 3 است.         محمدبن موسی خوارزمی درباره محاسبه     اندازه محيط دايره چنين می‌گويد:    </vt:lpstr>
      <vt:lpstr>Slide 21</vt:lpstr>
      <vt:lpstr> بررسی کار کاشانی برای محاسبه ی π     رياضيدان بزرگ ايرانی غياث‌الدين جمشيد كاشانی در    مفتاح‌الحساب چنين می‌نويسد: «مقداری را كه در رساله محيطيه برای نسبت محيط     دايره به قطرآن به دست آورده‌ام، اين است:           اين جدول به اين شكل گويا نيست و به رمز بيشتر شباهت دارد.         </vt:lpstr>
      <vt:lpstr>        رمزی كه بايد به كمك «حساب  ابجد» و عدد نويسی در مبنای     شصت ‌گانی گشوده شود. نتيجه اين خواهد شد:                  لازم به ذكر است كه ازبین رياضيدان‌های ايرانی، دقيق‌ترين محاسبه π    متعلق به كاشانی است كه در اواخرقرن چهاردهم واوايل  قرن پانز دهم    ميلادی می‌زيسته است. كاشانی با استفاده از روش كلاسيك ارشميدس و    با استفاده از                       ضلعی‌های منتظم محاطی و محيطی مقدار    زير را برایπ به دست آورده است:      </vt:lpstr>
      <vt:lpstr>Slide 24</vt:lpstr>
      <vt:lpstr>Slide 25</vt:lpstr>
      <vt:lpstr>     در سال 1579 ميلادی «ويت» رياضيدان بزرگ فرانسوی مقدارπ     را به روش كلاسيك با استفاده از                  ضلعی منتظم محاطی     و محيطی تا 9 رقم اعشار پيدا كرد. وی همچنين            را به عنوان    π برگزيد.       در سال 1650 ميلادی جان واليس بسط جالب زير را برای عدد π    عرضه كرد:                      در سال 1671 ميلادی جيمز گريگوری رياضيدان اسكاتلندی سری نامتناهی      زير را به دست آورد:     </vt:lpstr>
      <vt:lpstr>      آنچه گريگوری به آن توجه نكرد و  «لايپ‌نيتز»  در سال 1674 آن     را می ‌دانست اين حقيقت است كه به ازای 1=x داريم:                                     توجه كنيد كه اين سری خيلی كند همگرا می‌شود. مثلاً براي اينكه πرا    تا 6 رقم اعشار به دست آوريم بايد دو ميليون جمله ی آن را انتخاب كنيم.      .            </vt:lpstr>
      <vt:lpstr>غیرجبری بودن عدد π       به راستی  چرا نمی‌توانيم پاره‌خطی به اندازه محيط دايره رسم كنيم؟    آيا اين موضوع به گنگ بودن عددπ مربوط است؟ ما می‌توانيم بسياری    از اعداد گنگ نظير و ... را  بسازيم. لاينحل بودن مسئله تربيع دايره     تنها به اين مربوط نيست كه  πگنگ است و بلكه به خصوصيت ديگری    از اين عدد مربوط می‌شود. اين ويژگی اين است كه πغير جبری است    يعنی نمی‌تواند ريشه يك معادله جبری به صورت زير كه در آن ai ها    گويا هستند باشد:         </vt:lpstr>
      <vt:lpstr> استفاده از عدد π در ساخت تخت جمشید  مهندسان هخامنشی راز استفاده از عدد پی را  دو هزار و پانصد سال پيش كشف كرده بودند.   آنها در ساخت سازه های سنگی و ستون های  مجموعه تخت جمشيد كه دارای اشكال مخروطی  است، از اين عدداستفاده می كردند.  عدد پی در علم رياضيات از مجموعه اعدادگنگ  محسوب می شود. اين عدد از تقسيم محيط دايره  بر قطر آن به دست می آيد.    كشف عدد پی جزو مهمترين كشفيات در رياضيات است. </vt:lpstr>
      <vt:lpstr>     كارشناسان رياضی هنوز نتوانسته اند زمان مشخصی برای شروع    استفاده از اين عدد پيش بينی كنند.عده زيادی،مصريان وبرخی ديگر    يونانيان باستان را كاشفان اين عدد می دانستند اما بررسی های جديد    نشان می دهد هخامنشيان هم با اين عدد آشنا بودند.     «عبدالعظيم شاه كرمی» متخصص سازه وژئوفيزيك ومسئول بررسی    های مهندسی در مجموعه تخت جمشيد در اين باره،‌ گفت:     «بررسی های كارشناسی كه روی سازه های تخت جمشيد به ويژه    روی ستون های تخت جمشيد و اشكال مخروطی انجام گرفته؛ نشان     می دهد كه  هخامنشيان  دو هزار و پانصد سال پيش از دانشمندان     رياضی دان استفاده می كردند كه به خوبی با رياضيات محض  و     مهندسی آشنا بودند. آنان برای ساخت حجم های مخروطی راز عدد    پی را شناسايی كرده بودند .»   </vt:lpstr>
      <vt:lpstr>        دقت و ظرافت در ساخت ستون های دايره ای تخت جمشيد نشان      می دهد كه مهندسان اين سازه عدد پی را تا چندين رقم اعشارمحاسبه      كرده بودند. شاه كرمی در اين باره گفت: «مهندسان  هخامنشی   ابتدا     مقاطع دايره ای را به چند ين بخش مساوی تقسيم می كردند. سپس در     داخل هر قسمت تقسيم شده، هلالي معكوس را رسم می كردند.اين كار     آنها را قادر می ساخت كه مقاطع بسيار دقيق  ستون های دايره ای را      به دست بياورند.  محاسبات اخير، مهندسان سازه  تخت جمشيد را در     محاسبه ارتفاع ستون ها، نحوه ساخت  آنها،‌ فشاری  كه بايد ستون ها     تحمل كنند و توزيع تنش در مقاطع ستونها ياری می كرد.اين مهندسان     برای به دست آوردن مقاطع دقيق ستون ها مجبور بودند عدد پی را تا     چند رقم اعشار محاسبه كنند.» </vt:lpstr>
      <vt:lpstr>  هم اكنون دانشمندان دربزرگ ترين مراكزعلمی ومهندسی جهان چون   «ناسا» برای ساخت فضاپيماها و استفاده ازاشكال مخروطی توانسته اند   عدد پی را تا چند صد رقم اعشار حساب كنند. بر اساس متون  تاريخ و    رياضيات نخستين كسی كه  توانست به طور دقيق عدد پی را محاسبه    كند، «غياث الدين جمشيد كاشانی» بود.اين دانشمند اسلامی عدد پی را    تا چند رقم اعشاری محاسبه كرد. پس از او دانشمندانی چون پاسكال به    محاسبه دقيق تر اين عدد پرداختند. هم  اكنون  دانشمندان با استفاده از    رايانه های بسيار پيشرفته به محاسبه اين عدد می پردازند. شاه كرمی    با اشاره به اين موضوع كه در بخش های مختلف سازه تخت جمشيد،    مقاطع مخروطی شامل دايره، بيضی، و سهمی ديده می شود، گفت:   «به دست آوردن مساحت،  محيط و ساخت سازه هايی  با اين اشكال     هندسی بدون شناسايی راز عدد پی و طرز استفاده از آن غيرممكن    است.» </vt:lpstr>
      <vt:lpstr>                   پایان کلام           در پايان اين سوال مطرح می‌شود كه به چند رقم اعشار πنياز داريم؟   رشته سخن را به Simon Newcomb اخترشناس آمريكايی می‌دهيم      «...ده رقم اعشار πكافی است تا محيط زمين  را تا يك اينچ تقريب به    مابدهد و سی رقم اعشار، محيط تمام عالم  قابل  رؤيت  را با تقريبی كه    برای نيرومندترين تلسكوپ‌ها غير قابل تشخيص است فراهم می‌آورد.»    اينها نمونه‌هايی بود ازتلاش باغبانان هميشه سرفراز گلزارانديشه وادب. بزرگانی    كه در آرزوی رسيدن به گلهايی ويژه (سه مسئله مشهور يونان) عمری كوشيدند،    هرچند به آن گلها راه نيافتند ولي در عوض با دامنی پر از ريحان و كشف گلهايی    زيباتر زندگی انسان را با عطر دل‌انگيز دست‌آوردهايشان معطر ساختند.                                  نامشان جاودانه باد.      </vt:lpstr>
      <vt:lpstr> منابع:   .آشنايی با تاريخ رياضيات، Howard W.Eves ، ترجمه دكتر محمد كاظم وحيدی اصل    .گوشه‌هايی از رياضيات دوره اسلامی، J.L. Beggren، ترجمه دكتر محمد كاطم وحيدی      اصل    .سرگرمی‌های هندسه، ياكوف پرلمان،ترجمه پرويز شهرياری    . نه مقاله هندسه، حسن صفاری، ابوالقاسم قربانی    . رياضيات چيست؟ ريچارت كورانت، هربرت رابينز، ترجمه حسن صفاری    .بحث رياضی با دانش‌آموز، سرژلانگ، ترجمه نعمت عباديان    .روش تدريس رياضی در دبستان، محمود بهروش، علی‌اكبر جعفری، علی‌اصغر دانشفر    . كتاب معلم دوره راهنمايی، شادروان دكتر مسعود فروزان، محمدتقی ديبايی، پرويز     فرهودی مقدم، صفر باهمت </vt:lpstr>
      <vt:lpstr>Slide 35</vt:lpstr>
      <vt:lpstr> با تشکر از توجه شما</vt:lpstr>
    </vt:vector>
  </TitlesOfParts>
  <Company>vahdani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Azim</dc:creator>
  <cp:lastModifiedBy>draghaii</cp:lastModifiedBy>
  <cp:revision>297</cp:revision>
  <dcterms:created xsi:type="dcterms:W3CDTF">2008-02-05T13:29:39Z</dcterms:created>
  <dcterms:modified xsi:type="dcterms:W3CDTF">2001-02-24T11:48:27Z</dcterms:modified>
</cp:coreProperties>
</file>