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86" r:id="rId2"/>
    <p:sldId id="287" r:id="rId3"/>
    <p:sldId id="256" r:id="rId4"/>
    <p:sldId id="257" r:id="rId5"/>
    <p:sldId id="258" r:id="rId6"/>
    <p:sldId id="259" r:id="rId7"/>
    <p:sldId id="261" r:id="rId8"/>
    <p:sldId id="262" r:id="rId9"/>
    <p:sldId id="263" r:id="rId10"/>
    <p:sldId id="264" r:id="rId11"/>
    <p:sldId id="265" r:id="rId12"/>
    <p:sldId id="266" r:id="rId13"/>
    <p:sldId id="267" r:id="rId14"/>
    <p:sldId id="268" r:id="rId15"/>
    <p:sldId id="270" r:id="rId16"/>
    <p:sldId id="271" r:id="rId17"/>
    <p:sldId id="269" r:id="rId18"/>
    <p:sldId id="272" r:id="rId19"/>
    <p:sldId id="277" r:id="rId20"/>
    <p:sldId id="278" r:id="rId21"/>
    <p:sldId id="279"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72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472E918-6000-4859-AC37-E8D33317353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72E918-6000-4859-AC37-E8D33317353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472E918-6000-4859-AC37-E8D33317353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72E918-6000-4859-AC37-E8D3331735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FD37613-0463-4262-8102-CFAAF18DF329}" type="datetimeFigureOut">
              <a:rPr lang="en-US" smtClean="0"/>
              <a:pPr/>
              <a:t>5/26/2001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72E918-6000-4859-AC37-E8D33317353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FD37613-0463-4262-8102-CFAAF18DF329}" type="datetimeFigureOut">
              <a:rPr lang="en-US" smtClean="0"/>
              <a:pPr/>
              <a:t>5/26/2001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472E918-6000-4859-AC37-E8D33317353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http://www.cut-the-knot.org/pythagoras/proof511.gif" TargetMode="External"/><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www.cut-the-knot.org/pythagoras/proof531.gif" TargetMode="External"/><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828800"/>
            <a:ext cx="7406640" cy="1472184"/>
          </a:xfrm>
        </p:spPr>
        <p:txBody>
          <a:bodyPr>
            <a:normAutofit/>
          </a:bodyPr>
          <a:lstStyle/>
          <a:p>
            <a:pPr algn="ctr"/>
            <a:r>
              <a:rPr lang="fa-IR" sz="7200" dirty="0" smtClean="0">
                <a:cs typeface="B Fantezy" pitchFamily="2" charset="-78"/>
              </a:rPr>
              <a:t>بسم الله الرحمن الرحیم</a:t>
            </a:r>
            <a:endParaRPr lang="en-US" sz="7200" dirty="0">
              <a:cs typeface="B Fantezy" pitchFamily="2" charset="-78"/>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43800" cy="685800"/>
          </a:xfrm>
        </p:spPr>
        <p:txBody>
          <a:bodyPr>
            <a:normAutofit/>
          </a:bodyPr>
          <a:lstStyle/>
          <a:p>
            <a:pPr algn="r"/>
            <a:r>
              <a:rPr lang="fa-IR" sz="2000" dirty="0" smtClean="0"/>
              <a:t>اثبات 4</a:t>
            </a:r>
            <a:endParaRPr lang="en-US" sz="2000" dirty="0"/>
          </a:p>
        </p:txBody>
      </p:sp>
      <p:pic>
        <p:nvPicPr>
          <p:cNvPr id="6145" name="Picture 1" descr="proof341"/>
          <p:cNvPicPr>
            <a:picLocks noChangeAspect="1" noChangeArrowheads="1"/>
          </p:cNvPicPr>
          <p:nvPr/>
        </p:nvPicPr>
        <p:blipFill>
          <a:blip r:embed="rId2"/>
          <a:srcRect/>
          <a:stretch>
            <a:fillRect/>
          </a:stretch>
        </p:blipFill>
        <p:spPr bwMode="auto">
          <a:xfrm>
            <a:off x="1905000" y="762000"/>
            <a:ext cx="5334000" cy="62484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roof342"/>
          <p:cNvPicPr>
            <a:picLocks noChangeAspect="1" noChangeArrowheads="1"/>
          </p:cNvPicPr>
          <p:nvPr/>
        </p:nvPicPr>
        <p:blipFill>
          <a:blip r:embed="rId2"/>
          <a:srcRect/>
          <a:stretch>
            <a:fillRect/>
          </a:stretch>
        </p:blipFill>
        <p:spPr bwMode="auto">
          <a:xfrm>
            <a:off x="1600200" y="457200"/>
            <a:ext cx="6172200" cy="5029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401762"/>
          </a:xfrm>
        </p:spPr>
        <p:txBody>
          <a:bodyPr>
            <a:normAutofit/>
          </a:bodyPr>
          <a:lstStyle/>
          <a:p>
            <a:pPr algn="r"/>
            <a:r>
              <a:rPr lang="fa-IR" sz="2000" dirty="0" smtClean="0"/>
              <a:t>اثبات 5.</a:t>
            </a:r>
            <a:endParaRPr lang="en-US" sz="2000" dirty="0"/>
          </a:p>
        </p:txBody>
      </p:sp>
      <p:sp>
        <p:nvSpPr>
          <p:cNvPr id="3" name="Content Placeholder 2"/>
          <p:cNvSpPr>
            <a:spLocks noGrp="1"/>
          </p:cNvSpPr>
          <p:nvPr>
            <p:ph idx="1"/>
          </p:nvPr>
        </p:nvSpPr>
        <p:spPr>
          <a:xfrm>
            <a:off x="762000" y="1066800"/>
            <a:ext cx="8229600" cy="4525963"/>
          </a:xfrm>
        </p:spPr>
        <p:txBody>
          <a:bodyPr>
            <a:normAutofit/>
          </a:bodyPr>
          <a:lstStyle/>
          <a:p>
            <a:pPr algn="r">
              <a:buNone/>
            </a:pPr>
            <a:r>
              <a:rPr lang="fa-IR" sz="2000" dirty="0" smtClean="0"/>
              <a:t>: اين اثبات توسط </a:t>
            </a:r>
            <a:r>
              <a:rPr lang="en-US" sz="2000" dirty="0" smtClean="0"/>
              <a:t>    oavid king </a:t>
            </a:r>
            <a:r>
              <a:rPr lang="fa-IR" sz="2000" dirty="0" smtClean="0"/>
              <a:t>  مربع ها و دو مثلث تركيب مي شوند تا دو شش ضلعي با مساحت هاي برابر توليد شود . كه در  اثبات شده بود. </a:t>
            </a:r>
            <a:endParaRPr lang="en-US" sz="2000" dirty="0" smtClean="0"/>
          </a:p>
          <a:p>
            <a:pPr algn="r">
              <a:buNone/>
            </a:pPr>
            <a:endParaRPr lang="en-US" sz="2000" dirty="0"/>
          </a:p>
        </p:txBody>
      </p:sp>
      <p:sp>
        <p:nvSpPr>
          <p:cNvPr id="5" name="Rectangle 4"/>
          <p:cNvSpPr/>
          <p:nvPr/>
        </p:nvSpPr>
        <p:spPr>
          <a:xfrm>
            <a:off x="1143000" y="1828800"/>
            <a:ext cx="7848600" cy="646331"/>
          </a:xfrm>
          <a:prstGeom prst="rect">
            <a:avLst/>
          </a:prstGeom>
        </p:spPr>
        <p:txBody>
          <a:bodyPr wrap="square">
            <a:spAutoFit/>
          </a:bodyPr>
          <a:lstStyle/>
          <a:p>
            <a:r>
              <a:rPr lang="fa-IR" dirty="0" smtClean="0"/>
              <a:t>به هر حال هر دو شش ضلعي به صورت سطحي همراه شبكه شده است . براي هر شش ضلعي ، شش ضلعي ديگر در سمت راست آن فرش شده است . شبكه ها  داراي ساختار توري منظم مي باشند. </a:t>
            </a:r>
            <a:endParaRPr lang="en-US" dirty="0"/>
          </a:p>
        </p:txBody>
      </p:sp>
      <p:sp>
        <p:nvSpPr>
          <p:cNvPr id="4097" name="Rectangle 1"/>
          <p:cNvSpPr>
            <a:spLocks noChangeArrowheads="1"/>
          </p:cNvSpPr>
          <p:nvPr/>
        </p:nvSpPr>
        <p:spPr bwMode="auto">
          <a:xfrm>
            <a:off x="2068025" y="2590800"/>
            <a:ext cx="707597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Times New Roman" pitchFamily="18" charset="0"/>
                <a:cs typeface="2  Lotus" charset="-78"/>
              </a:rPr>
              <a:t>قضيه : بعد از اينكه دو مثلث از هر يك از شش ضلعي ها خارج شده ثابت مي شود. </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098" name="Picture 2" descr="proof361"/>
          <p:cNvPicPr>
            <a:picLocks noChangeAspect="1" noChangeArrowheads="1"/>
          </p:cNvPicPr>
          <p:nvPr/>
        </p:nvPicPr>
        <p:blipFill>
          <a:blip r:embed="rId2"/>
          <a:srcRect/>
          <a:stretch>
            <a:fillRect/>
          </a:stretch>
        </p:blipFill>
        <p:spPr bwMode="auto">
          <a:xfrm>
            <a:off x="914400" y="3352800"/>
            <a:ext cx="2971800" cy="2209800"/>
          </a:xfrm>
          <a:prstGeom prst="rect">
            <a:avLst/>
          </a:prstGeom>
          <a:noFill/>
          <a:ln w="9525">
            <a:noFill/>
            <a:miter lim="800000"/>
            <a:headEnd/>
            <a:tailEnd/>
          </a:ln>
        </p:spPr>
      </p:pic>
      <p:pic>
        <p:nvPicPr>
          <p:cNvPr id="4099" name="Picture 3" descr="proof362"/>
          <p:cNvPicPr>
            <a:picLocks noChangeAspect="1" noChangeArrowheads="1"/>
          </p:cNvPicPr>
          <p:nvPr/>
        </p:nvPicPr>
        <p:blipFill>
          <a:blip r:embed="rId3"/>
          <a:srcRect/>
          <a:stretch>
            <a:fillRect/>
          </a:stretch>
        </p:blipFill>
        <p:spPr bwMode="auto">
          <a:xfrm>
            <a:off x="4876800" y="3429000"/>
            <a:ext cx="2819400" cy="21336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90800"/>
            <a:ext cx="8610600" cy="1600200"/>
          </a:xfrm>
        </p:spPr>
        <p:txBody>
          <a:bodyPr>
            <a:noAutofit/>
          </a:bodyPr>
          <a:lstStyle/>
          <a:p>
            <a:pPr algn="r" rtl="1"/>
            <a:r>
              <a:rPr lang="en-US" sz="2000" dirty="0" smtClean="0"/>
              <a:t/>
            </a:r>
            <a:br>
              <a:rPr lang="en-US" sz="2000" dirty="0" smtClean="0"/>
            </a:br>
            <a:r>
              <a:rPr lang="fa-IR" sz="2000" dirty="0" smtClean="0"/>
              <a:t>سه مثلث با اضلاع </a:t>
            </a:r>
            <a:r>
              <a:rPr lang="en-US" sz="2000" dirty="0" smtClean="0"/>
              <a:t>a   b     c </a:t>
            </a:r>
            <a:r>
              <a:rPr lang="fa-IR" sz="2000" dirty="0" smtClean="0"/>
              <a:t>  داريم ، ضرب كردن اضلاع هر يك از مثلث ها در </a:t>
            </a:r>
            <a:r>
              <a:rPr lang="en-US" sz="2000" dirty="0" smtClean="0"/>
              <a:t>a   b    c  </a:t>
            </a:r>
            <a:r>
              <a:rPr lang="fa-IR" sz="2000" dirty="0" smtClean="0"/>
              <a:t>  و چسباندن سه مثلث شكل زير را خواهيم داشت كه يك مستطيل تشكيل مي شود . اكنون با دوران هاي 90 درجه اي دو تا از مثلث های مستطيل حذف مي شود و ما شكلي با دو مثلث خواهيم داشت كه در قاعده آنها رابطه زير برقرار است كه همان رابطه فيثاغورث است .</a:t>
            </a:r>
            <a:endParaRPr lang="en-US" sz="2000" dirty="0"/>
          </a:p>
        </p:txBody>
      </p:sp>
      <p:pic>
        <p:nvPicPr>
          <p:cNvPr id="3073" name="Picture 1" descr="411"/>
          <p:cNvPicPr>
            <a:picLocks noChangeAspect="1" noChangeArrowheads="1"/>
          </p:cNvPicPr>
          <p:nvPr/>
        </p:nvPicPr>
        <p:blipFill>
          <a:blip r:embed="rId2"/>
          <a:srcRect/>
          <a:stretch>
            <a:fillRect/>
          </a:stretch>
        </p:blipFill>
        <p:spPr bwMode="auto">
          <a:xfrm>
            <a:off x="1828800" y="533400"/>
            <a:ext cx="4486275" cy="2162175"/>
          </a:xfrm>
          <a:prstGeom prst="rect">
            <a:avLst/>
          </a:prstGeom>
          <a:noFill/>
          <a:ln w="9525">
            <a:noFill/>
            <a:miter lim="800000"/>
            <a:headEnd/>
            <a:tailEnd/>
          </a:ln>
        </p:spPr>
      </p:pic>
      <p:sp>
        <p:nvSpPr>
          <p:cNvPr id="3074" name="Rectangle 2"/>
          <p:cNvSpPr>
            <a:spLocks noChangeArrowheads="1"/>
          </p:cNvSpPr>
          <p:nvPr/>
        </p:nvSpPr>
        <p:spPr bwMode="auto">
          <a:xfrm>
            <a:off x="8219868" y="152400"/>
            <a:ext cx="81785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Times New Roman" pitchFamily="18" charset="0"/>
                <a:cs typeface="2  Lotus" charset="-78"/>
              </a:rPr>
              <a:t>اثبات 6</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7" name="Picture 5" descr="412"/>
          <p:cNvPicPr>
            <a:picLocks noChangeAspect="1" noChangeArrowheads="1"/>
          </p:cNvPicPr>
          <p:nvPr/>
        </p:nvPicPr>
        <p:blipFill>
          <a:blip r:embed="rId3"/>
          <a:srcRect/>
          <a:stretch>
            <a:fillRect/>
          </a:stretch>
        </p:blipFill>
        <p:spPr bwMode="auto">
          <a:xfrm>
            <a:off x="1524000" y="4343400"/>
            <a:ext cx="3943350" cy="1895475"/>
          </a:xfrm>
          <a:prstGeom prst="rect">
            <a:avLst/>
          </a:prstGeom>
          <a:noFill/>
          <a:ln w="9525">
            <a:noFill/>
            <a:miter lim="800000"/>
            <a:headEnd/>
            <a:tailEnd/>
          </a:ln>
        </p:spPr>
      </p:pic>
      <p:sp>
        <p:nvSpPr>
          <p:cNvPr id="10" name="Rectangle 9"/>
          <p:cNvSpPr/>
          <p:nvPr/>
        </p:nvSpPr>
        <p:spPr>
          <a:xfrm>
            <a:off x="6400800" y="5181600"/>
            <a:ext cx="1420582" cy="400110"/>
          </a:xfrm>
          <a:prstGeom prst="rect">
            <a:avLst/>
          </a:prstGeom>
        </p:spPr>
        <p:txBody>
          <a:bodyPr wrap="none">
            <a:spAutoFit/>
          </a:bodyPr>
          <a:lstStyle/>
          <a:p>
            <a:r>
              <a:rPr lang="en-US" sz="2000" dirty="0" smtClean="0"/>
              <a:t>a² + b² = c². </a:t>
            </a:r>
            <a:endParaRPr lang="en-US" sz="20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اثبات 7 </a:t>
            </a:r>
            <a:r>
              <a:rPr lang="en-US" sz="2000" dirty="0" smtClean="0"/>
              <a:t/>
            </a:r>
            <a:br>
              <a:rPr lang="en-US" sz="2000" dirty="0" smtClean="0"/>
            </a:br>
            <a:endParaRPr lang="en-US" sz="2000" dirty="0"/>
          </a:p>
        </p:txBody>
      </p:sp>
      <p:sp>
        <p:nvSpPr>
          <p:cNvPr id="3" name="Content Placeholder 2"/>
          <p:cNvSpPr>
            <a:spLocks noGrp="1"/>
          </p:cNvSpPr>
          <p:nvPr>
            <p:ph idx="1"/>
          </p:nvPr>
        </p:nvSpPr>
        <p:spPr>
          <a:xfrm>
            <a:off x="457200" y="2895600"/>
            <a:ext cx="8229600" cy="3230563"/>
          </a:xfrm>
        </p:spPr>
        <p:txBody>
          <a:bodyPr>
            <a:normAutofit lnSpcReduction="10000"/>
          </a:bodyPr>
          <a:lstStyle/>
          <a:p>
            <a:pPr algn="r" rtl="1">
              <a:buNone/>
            </a:pPr>
            <a:r>
              <a:rPr lang="fa-IR" sz="2000" dirty="0" smtClean="0"/>
              <a:t>فرض كنيد </a:t>
            </a:r>
            <a:r>
              <a:rPr lang="en-US" sz="2000" dirty="0" smtClean="0"/>
              <a:t>c=(a-r)+(b-r)</a:t>
            </a:r>
            <a:r>
              <a:rPr lang="fa-IR" sz="2000" dirty="0" smtClean="0"/>
              <a:t>  (</a:t>
            </a:r>
            <a:r>
              <a:rPr lang="en-US" sz="2000" dirty="0" smtClean="0"/>
              <a:t>r</a:t>
            </a:r>
            <a:r>
              <a:rPr lang="fa-IR" sz="2000" dirty="0" smtClean="0"/>
              <a:t> شعاع دايره محاطي ) و تعريف كنيم </a:t>
            </a:r>
            <a:r>
              <a:rPr lang="en-US" sz="2000" dirty="0" smtClean="0"/>
              <a:t>p=(a+b+c)/2</a:t>
            </a:r>
            <a:r>
              <a:rPr lang="fa-IR" sz="2000" dirty="0" smtClean="0"/>
              <a:t> و طبق شكل مساحت مثلث برابر است با</a:t>
            </a:r>
            <a:r>
              <a:rPr lang="en-US" sz="2000" dirty="0" smtClean="0"/>
              <a:t> ab/2</a:t>
            </a:r>
            <a:r>
              <a:rPr lang="fa-IR" sz="2000" dirty="0" smtClean="0"/>
              <a:t>    .</a:t>
            </a:r>
            <a:endParaRPr lang="en-US" sz="2000" dirty="0" smtClean="0"/>
          </a:p>
          <a:p>
            <a:pPr algn="r" rtl="1">
              <a:buNone/>
            </a:pPr>
            <a:r>
              <a:rPr lang="fa-IR" sz="2000" dirty="0" smtClean="0"/>
              <a:t>با تعريف هاي بالا مساحت مثلث برابر خواهد شد با </a:t>
            </a:r>
            <a:r>
              <a:rPr lang="en-US" sz="2000" dirty="0" smtClean="0"/>
              <a:t>rp</a:t>
            </a:r>
            <a:r>
              <a:rPr lang="fa-IR" sz="2000" dirty="0" smtClean="0"/>
              <a:t> . از طرفي داريم </a:t>
            </a:r>
            <a:r>
              <a:rPr lang="en-US" sz="2000" dirty="0" smtClean="0"/>
              <a:t>r=p-c</a:t>
            </a:r>
          </a:p>
          <a:p>
            <a:pPr algn="r">
              <a:buNone/>
            </a:pPr>
            <a:r>
              <a:rPr lang="fa-IR" sz="2000" dirty="0" smtClean="0"/>
              <a:t>پس:</a:t>
            </a:r>
            <a:r>
              <a:rPr lang="en-US" sz="2000" dirty="0" smtClean="0"/>
              <a:t>  </a:t>
            </a:r>
          </a:p>
          <a:p>
            <a:pPr algn="r">
              <a:buNone/>
            </a:pPr>
            <a:r>
              <a:rPr lang="en-US" sz="2000" dirty="0" smtClean="0"/>
              <a:t>p(p - c) = ab/2</a:t>
            </a:r>
          </a:p>
          <a:p>
            <a:pPr>
              <a:buNone/>
            </a:pPr>
            <a:r>
              <a:rPr lang="en-US" sz="2000" dirty="0" smtClean="0"/>
              <a:t> </a:t>
            </a:r>
          </a:p>
          <a:p>
            <a:pPr>
              <a:buNone/>
            </a:pPr>
            <a:r>
              <a:rPr lang="en-US" sz="2000" dirty="0" smtClean="0"/>
              <a:t>(a + b)² - c² = 2ab</a:t>
            </a:r>
            <a:r>
              <a:rPr lang="fa-IR" sz="2000" dirty="0" smtClean="0"/>
              <a:t>                                  در نتیجه                  </a:t>
            </a:r>
            <a:endParaRPr lang="en-US" sz="2000" dirty="0" smtClean="0"/>
          </a:p>
          <a:p>
            <a:pPr>
              <a:buNone/>
            </a:pPr>
            <a:r>
              <a:rPr lang="en-US" sz="2000" dirty="0" smtClean="0"/>
              <a:t> </a:t>
            </a:r>
          </a:p>
          <a:p>
            <a:pPr>
              <a:buNone/>
            </a:pPr>
            <a:r>
              <a:rPr lang="en-US" sz="2000" dirty="0" smtClean="0"/>
              <a:t>a² + b² - c² = 0.</a:t>
            </a:r>
            <a:r>
              <a:rPr lang="fa-IR" sz="2000" dirty="0" smtClean="0"/>
              <a:t>       سرانجام                  </a:t>
            </a:r>
            <a:endParaRPr lang="en-US" sz="2000" dirty="0" smtClean="0"/>
          </a:p>
          <a:p>
            <a:pPr algn="r" rtl="1">
              <a:buNone/>
            </a:pPr>
            <a:endParaRPr lang="en-US" sz="2000" dirty="0" smtClean="0"/>
          </a:p>
        </p:txBody>
      </p:sp>
      <p:pic>
        <p:nvPicPr>
          <p:cNvPr id="2049" name="Picture 1" descr="proof421"/>
          <p:cNvPicPr>
            <a:picLocks noChangeAspect="1" noChangeArrowheads="1"/>
          </p:cNvPicPr>
          <p:nvPr/>
        </p:nvPicPr>
        <p:blipFill>
          <a:blip r:embed="rId2"/>
          <a:srcRect/>
          <a:stretch>
            <a:fillRect/>
          </a:stretch>
        </p:blipFill>
        <p:spPr bwMode="auto">
          <a:xfrm>
            <a:off x="2895600" y="152400"/>
            <a:ext cx="1828800" cy="2400300"/>
          </a:xfrm>
          <a:prstGeom prst="rect">
            <a:avLst/>
          </a:prstGeom>
          <a:noFill/>
          <a:ln w="9525">
            <a:noFill/>
            <a:miter lim="800000"/>
            <a:headEnd/>
            <a:tailEnd/>
          </a:ln>
        </p:spPr>
      </p:pic>
      <p:sp>
        <p:nvSpPr>
          <p:cNvPr id="5" name="Rectangle 4"/>
          <p:cNvSpPr/>
          <p:nvPr/>
        </p:nvSpPr>
        <p:spPr>
          <a:xfrm>
            <a:off x="5257800" y="5029200"/>
            <a:ext cx="2789546" cy="400110"/>
          </a:xfrm>
          <a:prstGeom prst="rect">
            <a:avLst/>
          </a:prstGeom>
        </p:spPr>
        <p:txBody>
          <a:bodyPr wrap="none">
            <a:spAutoFit/>
          </a:bodyPr>
          <a:lstStyle/>
          <a:p>
            <a:r>
              <a:rPr lang="en-US" sz="2000" dirty="0" smtClean="0"/>
              <a:t>(a + b + c)(a + b - c) = 2ab</a:t>
            </a:r>
            <a:endParaRPr lang="en-US" sz="2000"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اثبات 8.</a:t>
            </a:r>
            <a:r>
              <a:rPr lang="en-US" sz="2000" dirty="0" smtClean="0"/>
              <a:t/>
            </a:r>
            <a:br>
              <a:rPr lang="en-US" sz="2000" dirty="0" smtClean="0"/>
            </a:br>
            <a:endParaRPr lang="en-US" sz="2000" dirty="0"/>
          </a:p>
        </p:txBody>
      </p:sp>
      <p:sp>
        <p:nvSpPr>
          <p:cNvPr id="3" name="Content Placeholder 2"/>
          <p:cNvSpPr>
            <a:spLocks noGrp="1"/>
          </p:cNvSpPr>
          <p:nvPr>
            <p:ph idx="1"/>
          </p:nvPr>
        </p:nvSpPr>
        <p:spPr>
          <a:xfrm>
            <a:off x="533400" y="914400"/>
            <a:ext cx="8229600" cy="4525963"/>
          </a:xfrm>
        </p:spPr>
        <p:txBody>
          <a:bodyPr>
            <a:normAutofit/>
          </a:bodyPr>
          <a:lstStyle/>
          <a:p>
            <a:pPr algn="r" rtl="1">
              <a:buNone/>
            </a:pPr>
            <a:r>
              <a:rPr lang="fa-IR" sz="2000" dirty="0"/>
              <a:t>اثبات را با دو مثلث قائم الزاويه </a:t>
            </a:r>
            <a:r>
              <a:rPr lang="en-US" sz="2000" dirty="0"/>
              <a:t>ABC</a:t>
            </a:r>
            <a:r>
              <a:rPr lang="fa-IR" sz="2000" dirty="0"/>
              <a:t> و </a:t>
            </a:r>
            <a:r>
              <a:rPr lang="en-US" sz="2000" dirty="0"/>
              <a:t>AFE</a:t>
            </a:r>
            <a:r>
              <a:rPr lang="fa-IR" sz="2000" dirty="0"/>
              <a:t> شروع مي كنيم . </a:t>
            </a:r>
            <a:endParaRPr lang="en-US" sz="2000" dirty="0"/>
          </a:p>
          <a:p>
            <a:pPr algn="r" rtl="1">
              <a:buNone/>
            </a:pPr>
            <a:r>
              <a:rPr lang="en-US" sz="2000" dirty="0"/>
              <a:t>A </a:t>
            </a:r>
            <a:r>
              <a:rPr lang="fa-IR" sz="2000" dirty="0"/>
              <a:t> را نقطه وسط اضلاع </a:t>
            </a:r>
            <a:r>
              <a:rPr lang="en-US" sz="2000" dirty="0"/>
              <a:t>BE</a:t>
            </a:r>
            <a:r>
              <a:rPr lang="fa-IR" sz="2000" dirty="0"/>
              <a:t> و </a:t>
            </a:r>
            <a:r>
              <a:rPr lang="en-US" sz="2000" dirty="0"/>
              <a:t>CF </a:t>
            </a:r>
            <a:r>
              <a:rPr lang="fa-IR" sz="2000" dirty="0"/>
              <a:t> در نظر مي گيريم . </a:t>
            </a:r>
            <a:endParaRPr lang="en-US" sz="2000" dirty="0"/>
          </a:p>
          <a:p>
            <a:pPr algn="r" rtl="1">
              <a:buNone/>
            </a:pPr>
            <a:r>
              <a:rPr lang="fa-IR" sz="2000" dirty="0"/>
              <a:t>نقطه </a:t>
            </a:r>
            <a:r>
              <a:rPr lang="en-US" sz="2000" dirty="0"/>
              <a:t>D</a:t>
            </a:r>
            <a:r>
              <a:rPr lang="fa-IR" sz="2000" dirty="0"/>
              <a:t> را روي </a:t>
            </a:r>
            <a:r>
              <a:rPr lang="en-US" sz="2000" dirty="0"/>
              <a:t>AB</a:t>
            </a:r>
            <a:r>
              <a:rPr lang="fa-IR" sz="2000" dirty="0"/>
              <a:t> انتخاب مي كنيم و از راس </a:t>
            </a:r>
            <a:r>
              <a:rPr lang="en-US" sz="2000" dirty="0"/>
              <a:t>C</a:t>
            </a:r>
            <a:r>
              <a:rPr lang="fa-IR" sz="2000" dirty="0"/>
              <a:t> به </a:t>
            </a:r>
            <a:r>
              <a:rPr lang="en-US" sz="2000" dirty="0"/>
              <a:t>D</a:t>
            </a:r>
            <a:r>
              <a:rPr lang="fa-IR" sz="2000" dirty="0"/>
              <a:t> وصل مي كنيم . سپس از راس </a:t>
            </a:r>
            <a:r>
              <a:rPr lang="en-US" sz="2000" dirty="0"/>
              <a:t>E </a:t>
            </a:r>
            <a:r>
              <a:rPr lang="fa-IR" sz="2000" dirty="0"/>
              <a:t> خطي به موازات </a:t>
            </a:r>
            <a:r>
              <a:rPr lang="en-US" sz="2000" dirty="0"/>
              <a:t>CD </a:t>
            </a:r>
            <a:r>
              <a:rPr lang="fa-IR" sz="2000" dirty="0"/>
              <a:t> رسم كرده به طوريكه امتداد </a:t>
            </a:r>
            <a:r>
              <a:rPr lang="en-US" sz="2000" dirty="0"/>
              <a:t>Af</a:t>
            </a:r>
            <a:r>
              <a:rPr lang="fa-IR" sz="2000" dirty="0"/>
              <a:t> را در نقطه </a:t>
            </a:r>
            <a:r>
              <a:rPr lang="en-US" sz="2000" dirty="0"/>
              <a:t>G</a:t>
            </a:r>
            <a:r>
              <a:rPr lang="fa-IR" sz="2000" dirty="0"/>
              <a:t> قطع كند در اين صورت داريم . </a:t>
            </a:r>
            <a:endParaRPr lang="en-US" sz="2000" dirty="0"/>
          </a:p>
          <a:p>
            <a:pPr algn="r" rtl="1">
              <a:buNone/>
            </a:pPr>
            <a:r>
              <a:rPr lang="en-US" sz="2000" dirty="0"/>
              <a:t>BC=BD=FC=EF</a:t>
            </a:r>
          </a:p>
          <a:p>
            <a:pPr algn="r" rtl="1">
              <a:buNone/>
            </a:pPr>
            <a:r>
              <a:rPr lang="fa-IR" sz="2000" dirty="0"/>
              <a:t>در اين صورت طبق شكل </a:t>
            </a:r>
            <a:r>
              <a:rPr lang="fa-IR" sz="2000" dirty="0" smtClean="0"/>
              <a:t>داريم</a:t>
            </a:r>
            <a:endParaRPr lang="en-US" sz="2000" dirty="0" smtClean="0"/>
          </a:p>
          <a:p>
            <a:pPr algn="r" rtl="1">
              <a:buNone/>
            </a:pPr>
            <a:r>
              <a:rPr lang="en-US" sz="2000" dirty="0" smtClean="0"/>
              <a:t>&lt;BCD = p/2 - α/2</a:t>
            </a:r>
          </a:p>
          <a:p>
            <a:pPr algn="r">
              <a:buNone/>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&lt;ACD = </a:t>
            </a:r>
            <a:r>
              <a:rPr kumimoji="0" lang="en-US" sz="2000" b="0" i="0" u="none" strike="noStrike" cap="none" normalizeH="0" baseline="0" dirty="0" smtClean="0">
                <a:ln>
                  <a:noFill/>
                </a:ln>
                <a:solidFill>
                  <a:srgbClr val="000000"/>
                </a:solidFill>
                <a:effectLst/>
                <a:latin typeface="Symbol" pitchFamily="18" charset="2"/>
                <a:ea typeface="Times New Roman" pitchFamily="18" charset="0"/>
                <a:cs typeface="Times New Roman" pitchFamily="18" charset="0"/>
              </a:rPr>
              <a:t>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 (</a:t>
            </a:r>
            <a:r>
              <a:rPr kumimoji="0" lang="en-US" sz="2000" b="0" i="0" u="none" strike="noStrike" cap="none" normalizeH="0" baseline="0" dirty="0" smtClean="0">
                <a:ln>
                  <a:noFill/>
                </a:ln>
                <a:solidFill>
                  <a:srgbClr val="000000"/>
                </a:solidFill>
                <a:effectLst/>
                <a:latin typeface="Symbol" pitchFamily="18" charset="2"/>
                <a:ea typeface="Times New Roman" pitchFamily="18" charset="0"/>
                <a:cs typeface="Times New Roman" pitchFamily="18" charset="0"/>
              </a:rPr>
              <a:t>p</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 α/2) = α/2</a:t>
            </a:r>
            <a:endParaRPr lang="en-US" sz="2000" dirty="0"/>
          </a:p>
        </p:txBody>
      </p:sp>
      <p:pic>
        <p:nvPicPr>
          <p:cNvPr id="1026" name="Picture 2" descr="proof441"/>
          <p:cNvPicPr>
            <a:picLocks noChangeAspect="1" noChangeArrowheads="1"/>
          </p:cNvPicPr>
          <p:nvPr/>
        </p:nvPicPr>
        <p:blipFill>
          <a:blip r:embed="rId2"/>
          <a:srcRect/>
          <a:stretch>
            <a:fillRect/>
          </a:stretch>
        </p:blipFill>
        <p:spPr bwMode="auto">
          <a:xfrm>
            <a:off x="762000" y="3276600"/>
            <a:ext cx="3762375" cy="234315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1" name="Rectangle 7"/>
          <p:cNvSpPr>
            <a:spLocks noChangeArrowheads="1"/>
          </p:cNvSpPr>
          <p:nvPr/>
        </p:nvSpPr>
        <p:spPr bwMode="auto">
          <a:xfrm>
            <a:off x="0" y="161925"/>
            <a:ext cx="26000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648200" y="5943600"/>
            <a:ext cx="4343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138363" algn="l"/>
              </a:tabLst>
            </a:pPr>
            <a:r>
              <a:rPr kumimoji="0" lang="fa-IR" sz="2000" b="0" i="0" u="none" strike="noStrike" cap="none" normalizeH="0" baseline="0" dirty="0" smtClean="0">
                <a:ln>
                  <a:noFill/>
                </a:ln>
                <a:solidFill>
                  <a:schemeClr val="tx1"/>
                </a:solidFill>
                <a:effectLst/>
                <a:latin typeface="2  Lotus"/>
                <a:ea typeface="Times New Roman" pitchFamily="18" charset="0"/>
                <a:cs typeface="Arial" pitchFamily="34" charset="0"/>
              </a:rPr>
              <a:t>از آنجايي كه </a:t>
            </a:r>
            <a:r>
              <a:rPr kumimoji="0" lang="en-US" sz="2000" b="0" i="0" u="none" strike="noStrike" cap="none" normalizeH="0" baseline="0" dirty="0" smtClean="0">
                <a:ln>
                  <a:noFill/>
                </a:ln>
                <a:solidFill>
                  <a:schemeClr val="tx1"/>
                </a:solidFill>
                <a:effectLst/>
                <a:latin typeface="Cambria Math" pitchFamily="18" charset="0"/>
                <a:ea typeface="Times New Roman" pitchFamily="18" charset="0"/>
                <a:cs typeface="2  Lotus"/>
              </a:rPr>
              <a:t>AFE</a:t>
            </a:r>
            <a:r>
              <a:rPr kumimoji="0" lang="fa-IR" sz="2000" b="0" i="0" u="none" strike="noStrike" cap="none" normalizeH="0" baseline="0" dirty="0" smtClean="0">
                <a:ln>
                  <a:noFill/>
                </a:ln>
                <a:solidFill>
                  <a:schemeClr val="tx1"/>
                </a:solidFill>
                <a:effectLst/>
                <a:latin typeface="2  Lotus"/>
                <a:ea typeface="Times New Roman" pitchFamily="18" charset="0"/>
                <a:cs typeface="Arial" pitchFamily="34" charset="0"/>
              </a:rPr>
              <a:t> زاويه خارجي مثلث </a:t>
            </a:r>
            <a:r>
              <a:rPr kumimoji="0" lang="en-US" sz="2000" b="0" i="0" u="none" strike="noStrike" cap="none" normalizeH="0" baseline="0" dirty="0" smtClean="0">
                <a:ln>
                  <a:noFill/>
                </a:ln>
                <a:solidFill>
                  <a:schemeClr val="tx1"/>
                </a:solidFill>
                <a:effectLst/>
                <a:latin typeface="Cambria Math" pitchFamily="18" charset="0"/>
                <a:ea typeface="Times New Roman" pitchFamily="18" charset="0"/>
                <a:cs typeface="2  Lotus"/>
              </a:rPr>
              <a:t>EFG</a:t>
            </a:r>
            <a:r>
              <a:rPr kumimoji="0" lang="fa-IR" sz="2000" b="0" i="0" u="none" strike="noStrike" cap="none" normalizeH="0" baseline="0" dirty="0" smtClean="0">
                <a:ln>
                  <a:noFill/>
                </a:ln>
                <a:solidFill>
                  <a:schemeClr val="tx1"/>
                </a:solidFill>
                <a:effectLst/>
                <a:latin typeface="2  Lotus"/>
                <a:ea typeface="Times New Roman" pitchFamily="18" charset="0"/>
                <a:cs typeface="Arial" pitchFamily="34" charset="0"/>
              </a:rPr>
              <a:t> است پس :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138363"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138363"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138363"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&lt;AFE </a:t>
            </a:r>
            <a:r>
              <a:rPr lang="en-US" sz="2400" dirty="0"/>
              <a:t>= FEG + </a:t>
            </a:r>
            <a:r>
              <a:rPr lang="en-US" sz="2400" dirty="0" smtClean="0"/>
              <a:t>FGE</a:t>
            </a:r>
            <a:br>
              <a:rPr lang="en-US" sz="2400" dirty="0" smtClean="0"/>
            </a:br>
            <a:r>
              <a:rPr lang="en-US" sz="2400" dirty="0" smtClean="0"/>
              <a:t>  &lt;AGE </a:t>
            </a:r>
            <a:r>
              <a:rPr lang="en-US" sz="2400" dirty="0"/>
              <a:t>= FGE = α/2.</a:t>
            </a:r>
          </a:p>
        </p:txBody>
      </p:sp>
      <p:sp>
        <p:nvSpPr>
          <p:cNvPr id="3" name="Content Placeholder 2"/>
          <p:cNvSpPr>
            <a:spLocks noGrp="1"/>
          </p:cNvSpPr>
          <p:nvPr>
            <p:ph idx="1"/>
          </p:nvPr>
        </p:nvSpPr>
        <p:spPr/>
        <p:txBody>
          <a:bodyPr>
            <a:normAutofit/>
          </a:bodyPr>
          <a:lstStyle/>
          <a:p>
            <a:pPr algn="r" rtl="1"/>
            <a:r>
              <a:rPr lang="fa-IR" sz="2000" dirty="0" smtClean="0"/>
              <a:t>و از آنجايي كه </a:t>
            </a:r>
            <a:r>
              <a:rPr lang="en-US" sz="2000" dirty="0" smtClean="0"/>
              <a:t>&lt;ACD=&lt;AGE </a:t>
            </a:r>
            <a:r>
              <a:rPr lang="fa-IR" sz="2000" dirty="0" smtClean="0"/>
              <a:t> و</a:t>
            </a:r>
            <a:endParaRPr lang="en-US" sz="2000" dirty="0" smtClean="0"/>
          </a:p>
          <a:p>
            <a:pPr algn="r" rtl="1">
              <a:buNone/>
            </a:pPr>
            <a:r>
              <a:rPr lang="en-US" sz="2000" dirty="0" smtClean="0"/>
              <a:t>CD||EG</a:t>
            </a:r>
          </a:p>
          <a:p>
            <a:pPr algn="r" rtl="1">
              <a:buNone/>
            </a:pPr>
            <a:r>
              <a:rPr lang="fa-IR" sz="2000" dirty="0" smtClean="0"/>
              <a:t>پس </a:t>
            </a:r>
            <a:r>
              <a:rPr lang="fa-IR" sz="2000" dirty="0"/>
              <a:t>مثلث </a:t>
            </a:r>
            <a:r>
              <a:rPr lang="en-US" sz="2000" i="1" dirty="0"/>
              <a:t>ACD </a:t>
            </a:r>
            <a:r>
              <a:rPr lang="fa-IR" sz="2000" dirty="0"/>
              <a:t> و </a:t>
            </a:r>
            <a:r>
              <a:rPr lang="en-US" sz="2000" i="1" dirty="0"/>
              <a:t>AGE</a:t>
            </a:r>
            <a:r>
              <a:rPr lang="fa-IR" sz="2000" dirty="0"/>
              <a:t> هم </a:t>
            </a:r>
            <a:r>
              <a:rPr lang="fa-IR" sz="2000" dirty="0" smtClean="0"/>
              <a:t>نشست </a:t>
            </a:r>
            <a:r>
              <a:rPr lang="fa-IR" sz="2000" dirty="0"/>
              <a:t>اند. </a:t>
            </a:r>
            <a:endParaRPr lang="en-US" sz="2000"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3200400"/>
            <a:ext cx="2286000" cy="685800"/>
          </a:xfrm>
          <a:prstGeom prst="rect">
            <a:avLst/>
          </a:prstGeom>
          <a:noFill/>
        </p:spPr>
      </p:pic>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69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2800" y="4495800"/>
            <a:ext cx="2023630" cy="361950"/>
          </a:xfrm>
          <a:prstGeom prst="rect">
            <a:avLst/>
          </a:prstGeom>
          <a:noFill/>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اثبات 9</a:t>
            </a:r>
            <a:endParaRPr lang="en-US" sz="2000" dirty="0"/>
          </a:p>
        </p:txBody>
      </p:sp>
      <p:pic>
        <p:nvPicPr>
          <p:cNvPr id="28673" name="Picture 1" descr="proof451"/>
          <p:cNvPicPr>
            <a:picLocks noChangeAspect="1" noChangeArrowheads="1"/>
          </p:cNvPicPr>
          <p:nvPr/>
        </p:nvPicPr>
        <p:blipFill>
          <a:blip r:embed="rId2"/>
          <a:srcRect/>
          <a:stretch>
            <a:fillRect/>
          </a:stretch>
        </p:blipFill>
        <p:spPr bwMode="auto">
          <a:xfrm>
            <a:off x="838200" y="1295400"/>
            <a:ext cx="7467600" cy="3810000"/>
          </a:xfrm>
          <a:prstGeom prst="rect">
            <a:avLst/>
          </a:prstGeom>
          <a:noFill/>
          <a:ln w="9525">
            <a:noFill/>
            <a:miter lim="800000"/>
            <a:headEnd/>
            <a:tailEnd/>
          </a:ln>
        </p:spPr>
      </p:pic>
      <p:sp>
        <p:nvSpPr>
          <p:cNvPr id="28676" name="Rectangle 4"/>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r"/>
            <a:r>
              <a:rPr lang="fa-IR" sz="2000" dirty="0"/>
              <a:t>اثبات ها به كمك شكل ها صورت مي گيرد اگر برابر با قطر دايره باشد با جابجا كردن مناسب قطعات به اشكال زير دست مي يابيم به گونه اي كه مساحت نواحي سفيد در دو شكل با هم برابر است </a:t>
            </a:r>
            <a:endParaRPr lang="en-US" sz="2000" dirty="0"/>
          </a:p>
        </p:txBody>
      </p:sp>
      <p:pic>
        <p:nvPicPr>
          <p:cNvPr id="27649" name="Picture 1" descr="proof452"/>
          <p:cNvPicPr>
            <a:picLocks noChangeAspect="1" noChangeArrowheads="1"/>
          </p:cNvPicPr>
          <p:nvPr/>
        </p:nvPicPr>
        <p:blipFill>
          <a:blip r:embed="rId2"/>
          <a:srcRect/>
          <a:stretch>
            <a:fillRect/>
          </a:stretch>
        </p:blipFill>
        <p:spPr bwMode="auto">
          <a:xfrm>
            <a:off x="1219200" y="1447800"/>
            <a:ext cx="6324600" cy="3352800"/>
          </a:xfrm>
          <a:prstGeom prst="rect">
            <a:avLst/>
          </a:prstGeom>
          <a:noFill/>
          <a:ln w="9525">
            <a:noFill/>
            <a:miter lim="800000"/>
            <a:headEnd/>
            <a:tailEnd/>
          </a:ln>
        </p:spPr>
      </p:pic>
      <p:sp>
        <p:nvSpPr>
          <p:cNvPr id="27651" name="Rectangle 3"/>
          <p:cNvSpPr>
            <a:spLocks noChangeArrowheads="1"/>
          </p:cNvSpPr>
          <p:nvPr/>
        </p:nvSpPr>
        <p:spPr bwMode="auto">
          <a:xfrm>
            <a:off x="-762000" y="5105400"/>
            <a:ext cx="71045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2  Lotus"/>
                <a:ea typeface="Times New Roman" pitchFamily="18" charset="0"/>
                <a:cs typeface="Arial" pitchFamily="34" charset="0"/>
              </a:rPr>
              <a:t>يعني</a:t>
            </a:r>
            <a:r>
              <a:rPr kumimoji="0" lang="fa-IR" sz="1400" b="0" i="0" u="none" strike="noStrike" cap="none" normalizeH="0" baseline="0" dirty="0" smtClean="0">
                <a:ln>
                  <a:noFill/>
                </a:ln>
                <a:solidFill>
                  <a:schemeClr val="tx1"/>
                </a:solidFill>
                <a:effectLst/>
                <a:latin typeface="2  Lotus"/>
                <a:ea typeface="Times New Roman" pitchFamily="18" charset="0"/>
                <a:cs typeface="Arial" pitchFamily="34" charset="0"/>
              </a:rPr>
              <a:t>   </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2" name="Rectangle 4"/>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7467600" y="5105400"/>
            <a:ext cx="685800" cy="400110"/>
          </a:xfrm>
          <a:prstGeom prst="rect">
            <a:avLst/>
          </a:prstGeom>
        </p:spPr>
        <p:txBody>
          <a:bodyPr wrap="square">
            <a:spAutoFit/>
          </a:bodyPr>
          <a:lstStyle/>
          <a:p>
            <a:r>
              <a:rPr lang="fa-IR" sz="2000" dirty="0" smtClean="0">
                <a:solidFill>
                  <a:prstClr val="black"/>
                </a:solidFill>
                <a:latin typeface="2  Lotus"/>
                <a:ea typeface="Times New Roman" pitchFamily="18" charset="0"/>
                <a:cs typeface="Arial" pitchFamily="34" charset="0"/>
              </a:rPr>
              <a:t>يعني</a:t>
            </a:r>
            <a:endParaRPr lang="en-US" dirty="0"/>
          </a:p>
        </p:txBody>
      </p:sp>
      <p:sp>
        <p:nvSpPr>
          <p:cNvPr id="9" name="Rectangle 8"/>
          <p:cNvSpPr/>
          <p:nvPr/>
        </p:nvSpPr>
        <p:spPr>
          <a:xfrm>
            <a:off x="3657600" y="5181600"/>
            <a:ext cx="1665841" cy="461665"/>
          </a:xfrm>
          <a:prstGeom prst="rect">
            <a:avLst/>
          </a:prstGeom>
        </p:spPr>
        <p:txBody>
          <a:bodyPr wrap="none">
            <a:spAutoFit/>
          </a:bodyPr>
          <a:lstStyle/>
          <a:p>
            <a:r>
              <a:rPr lang="en-US" sz="2400" dirty="0" smtClean="0"/>
              <a:t>a² + b² = c². </a:t>
            </a:r>
            <a:endParaRPr lang="en-US" sz="2400"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Autofit/>
          </a:bodyPr>
          <a:lstStyle/>
          <a:p>
            <a:pPr algn="r"/>
            <a:r>
              <a:rPr lang="fa-IR" sz="2000" dirty="0" smtClean="0"/>
              <a:t>اثبات 10</a:t>
            </a:r>
            <a:r>
              <a:rPr lang="en-US" sz="2000" dirty="0"/>
              <a:t/>
            </a:r>
            <a:br>
              <a:rPr lang="en-US" sz="2000" dirty="0"/>
            </a:br>
            <a:endParaRPr lang="en-US" sz="2000" dirty="0"/>
          </a:p>
        </p:txBody>
      </p:sp>
      <p:pic>
        <p:nvPicPr>
          <p:cNvPr id="56321" name="Picture 1" descr="proof501"/>
          <p:cNvPicPr>
            <a:picLocks noChangeAspect="1" noChangeArrowheads="1"/>
          </p:cNvPicPr>
          <p:nvPr/>
        </p:nvPicPr>
        <p:blipFill>
          <a:blip r:embed="rId2"/>
          <a:srcRect/>
          <a:stretch>
            <a:fillRect/>
          </a:stretch>
        </p:blipFill>
        <p:spPr bwMode="auto">
          <a:xfrm>
            <a:off x="2667000" y="990600"/>
            <a:ext cx="3429000" cy="3124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19200"/>
            <a:ext cx="7498080" cy="1143000"/>
          </a:xfrm>
        </p:spPr>
        <p:txBody>
          <a:bodyPr>
            <a:noAutofit/>
          </a:bodyPr>
          <a:lstStyle/>
          <a:p>
            <a:pPr algn="ctr"/>
            <a:r>
              <a:rPr lang="fa-IR" sz="8800" dirty="0" smtClean="0">
                <a:solidFill>
                  <a:srgbClr val="C00000"/>
                </a:solidFill>
                <a:cs typeface="B Compset" pitchFamily="2" charset="-78"/>
              </a:rPr>
              <a:t>گرد آورندگان</a:t>
            </a:r>
            <a:endParaRPr lang="en-US" sz="8800" dirty="0">
              <a:solidFill>
                <a:srgbClr val="C00000"/>
              </a:solidFill>
              <a:cs typeface="B Compset" pitchFamily="2" charset="-78"/>
            </a:endParaRPr>
          </a:p>
        </p:txBody>
      </p:sp>
      <p:sp>
        <p:nvSpPr>
          <p:cNvPr id="3" name="Content Placeholder 2"/>
          <p:cNvSpPr>
            <a:spLocks noGrp="1"/>
          </p:cNvSpPr>
          <p:nvPr>
            <p:ph idx="1"/>
          </p:nvPr>
        </p:nvSpPr>
        <p:spPr>
          <a:xfrm>
            <a:off x="1143000" y="3505200"/>
            <a:ext cx="7498080" cy="2895600"/>
          </a:xfrm>
        </p:spPr>
        <p:txBody>
          <a:bodyPr/>
          <a:lstStyle/>
          <a:p>
            <a:pPr algn="ctr">
              <a:buNone/>
            </a:pPr>
            <a:r>
              <a:rPr lang="fa-IR" dirty="0" smtClean="0">
                <a:solidFill>
                  <a:schemeClr val="accent3">
                    <a:lumMod val="75000"/>
                  </a:schemeClr>
                </a:solidFill>
                <a:cs typeface="B Esfehan" pitchFamily="2" charset="-78"/>
              </a:rPr>
              <a:t>حمیدرضا مهرابی   8519413</a:t>
            </a:r>
          </a:p>
          <a:p>
            <a:pPr algn="ctr">
              <a:buNone/>
            </a:pPr>
            <a:r>
              <a:rPr lang="fa-IR" dirty="0" smtClean="0">
                <a:solidFill>
                  <a:schemeClr val="accent3">
                    <a:lumMod val="75000"/>
                  </a:schemeClr>
                </a:solidFill>
                <a:cs typeface="B Esfehan" pitchFamily="2" charset="-78"/>
              </a:rPr>
              <a:t>امیرحسین رحمت    8512053</a:t>
            </a:r>
            <a:endParaRPr lang="en-US" dirty="0" smtClean="0">
              <a:solidFill>
                <a:schemeClr val="accent3">
                  <a:lumMod val="75000"/>
                </a:schemeClr>
              </a:solidFill>
              <a:cs typeface="B Esfehan" pitchFamily="2" charset="-78"/>
            </a:endParaRPr>
          </a:p>
          <a:p>
            <a:pPr algn="ctr" rtl="1">
              <a:buNone/>
            </a:pPr>
            <a:r>
              <a:rPr lang="fa-IR" dirty="0" smtClean="0">
                <a:solidFill>
                  <a:schemeClr val="accent3">
                    <a:lumMod val="75000"/>
                  </a:schemeClr>
                </a:solidFill>
                <a:cs typeface="B Esfehan" pitchFamily="2" charset="-78"/>
              </a:rPr>
              <a:t>رضا </a:t>
            </a:r>
            <a:r>
              <a:rPr lang="fa-IR" smtClean="0">
                <a:solidFill>
                  <a:schemeClr val="accent3">
                    <a:lumMod val="75000"/>
                  </a:schemeClr>
                </a:solidFill>
                <a:cs typeface="B Esfehan" pitchFamily="2" charset="-78"/>
              </a:rPr>
              <a:t>دهقانی </a:t>
            </a:r>
            <a:r>
              <a:rPr lang="fa-IR" smtClean="0">
                <a:solidFill>
                  <a:schemeClr val="accent3">
                    <a:lumMod val="75000"/>
                  </a:schemeClr>
                </a:solidFill>
                <a:cs typeface="B Esfehan" pitchFamily="2" charset="-78"/>
              </a:rPr>
              <a:t>زاده 8511773</a:t>
            </a:r>
            <a:endParaRPr lang="fa-IR" dirty="0" smtClean="0">
              <a:solidFill>
                <a:schemeClr val="accent3">
                  <a:lumMod val="75000"/>
                </a:schemeClr>
              </a:solidFill>
              <a:cs typeface="B Esfehan" pitchFamily="2" charset="-78"/>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143000"/>
          </a:xfrm>
        </p:spPr>
        <p:txBody>
          <a:bodyPr>
            <a:normAutofit/>
          </a:bodyPr>
          <a:lstStyle/>
          <a:p>
            <a:r>
              <a:rPr lang="fa-IR" sz="2000" dirty="0" smtClean="0"/>
              <a:t>ا ست.                                          </a:t>
            </a:r>
            <a:r>
              <a:rPr lang="en-US" sz="2000" dirty="0" smtClean="0"/>
              <a:t>b</a:t>
            </a:r>
            <a:r>
              <a:rPr lang="fa-IR" sz="2000" dirty="0" smtClean="0"/>
              <a:t>است كه طول ضلع آن </a:t>
            </a:r>
            <a:r>
              <a:rPr lang="en-US" sz="2000" dirty="0" smtClean="0"/>
              <a:t> KLMN</a:t>
            </a:r>
            <a:r>
              <a:rPr lang="fa-IR" sz="2000" dirty="0" smtClean="0"/>
              <a:t>حوزه ، مربع </a:t>
            </a:r>
            <a:endParaRPr lang="en-US" sz="2000" dirty="0"/>
          </a:p>
        </p:txBody>
      </p:sp>
      <p:sp>
        <p:nvSpPr>
          <p:cNvPr id="3" name="Content Placeholder 2"/>
          <p:cNvSpPr>
            <a:spLocks noGrp="1"/>
          </p:cNvSpPr>
          <p:nvPr>
            <p:ph idx="1"/>
          </p:nvPr>
        </p:nvSpPr>
        <p:spPr>
          <a:xfrm>
            <a:off x="1371600" y="1143000"/>
            <a:ext cx="7498080" cy="4800600"/>
          </a:xfrm>
        </p:spPr>
        <p:txBody>
          <a:bodyPr>
            <a:normAutofit fontScale="92500" lnSpcReduction="20000"/>
          </a:bodyPr>
          <a:lstStyle/>
          <a:p>
            <a:pPr algn="r">
              <a:buNone/>
            </a:pPr>
            <a:r>
              <a:rPr lang="fa-IR" sz="2000" dirty="0" smtClean="0"/>
              <a:t>مربع ذكر شده را به 4 مثلث و يك چهار ضلعي مطابق شكل تقسيم مي كنيم و با اعمال جبري و ضوابط زير داريم </a:t>
            </a:r>
            <a:endParaRPr lang="en-US" sz="2000" dirty="0" smtClean="0"/>
          </a:p>
          <a:p>
            <a:pPr>
              <a:buNone/>
            </a:pPr>
            <a:r>
              <a:rPr lang="en-US" sz="2000" dirty="0" smtClean="0"/>
              <a:t>b²</a:t>
            </a:r>
          </a:p>
          <a:p>
            <a:pPr>
              <a:buNone/>
            </a:pPr>
            <a:r>
              <a:rPr lang="en-US" sz="2000" dirty="0" smtClean="0"/>
              <a:t>= Area(KLMN)</a:t>
            </a:r>
          </a:p>
          <a:p>
            <a:pPr>
              <a:buNone/>
            </a:pPr>
            <a:r>
              <a:rPr lang="en-US" sz="2000" dirty="0" smtClean="0"/>
              <a:t> </a:t>
            </a:r>
          </a:p>
          <a:p>
            <a:pPr>
              <a:buNone/>
            </a:pPr>
            <a:r>
              <a:rPr lang="en-US" sz="2000" dirty="0" smtClean="0"/>
              <a:t>= Area(AKF) + Area(FLC) + Area(CMD) + Area(DNA) + Area(AFCD)</a:t>
            </a:r>
          </a:p>
          <a:p>
            <a:pPr>
              <a:buNone/>
            </a:pPr>
            <a:r>
              <a:rPr lang="en-US" sz="2000" dirty="0" smtClean="0"/>
              <a:t> </a:t>
            </a:r>
          </a:p>
          <a:p>
            <a:pPr>
              <a:buNone/>
            </a:pPr>
            <a:r>
              <a:rPr lang="en-US" sz="2000" dirty="0" smtClean="0"/>
              <a:t>= y(a+x)/2 + (b-a-x)(a+y)/2 + (b-a-y)(b-x)/2 + x(b-y)/2 + c²/2</a:t>
            </a:r>
          </a:p>
          <a:p>
            <a:pPr>
              <a:buNone/>
            </a:pPr>
            <a:r>
              <a:rPr lang="en-US" sz="2000" dirty="0" smtClean="0"/>
              <a:t> </a:t>
            </a:r>
          </a:p>
          <a:p>
            <a:pPr>
              <a:buNone/>
            </a:pPr>
            <a:r>
              <a:rPr lang="en-US" sz="2000" dirty="0" smtClean="0"/>
              <a:t>= [y(a+x) + b(a+y) - y(a+x) - x(b-y) - a·a + (b-a-y)b + x(b-y) + c²]/2</a:t>
            </a:r>
          </a:p>
          <a:p>
            <a:pPr>
              <a:buNone/>
            </a:pPr>
            <a:r>
              <a:rPr lang="en-US" sz="2000" dirty="0" smtClean="0"/>
              <a:t> </a:t>
            </a:r>
          </a:p>
          <a:p>
            <a:pPr>
              <a:buNone/>
            </a:pPr>
            <a:r>
              <a:rPr lang="en-US" sz="2000" dirty="0" smtClean="0"/>
              <a:t>= [b(a+y) - a·a + b·b - (a+y)b + c²]/2</a:t>
            </a:r>
          </a:p>
          <a:p>
            <a:pPr>
              <a:buNone/>
            </a:pPr>
            <a:r>
              <a:rPr lang="en-US" sz="2000" dirty="0" smtClean="0"/>
              <a:t> </a:t>
            </a:r>
          </a:p>
          <a:p>
            <a:pPr>
              <a:buNone/>
            </a:pPr>
            <a:r>
              <a:rPr lang="en-US" sz="2000" dirty="0" smtClean="0"/>
              <a:t>= b²/2 - a²/2 + c²/2.</a:t>
            </a:r>
          </a:p>
          <a:p>
            <a:pPr algn="r">
              <a:buNone/>
            </a:pPr>
            <a:endParaRPr lang="en-US" sz="2000"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37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81001"/>
            <a:ext cx="1828800" cy="533400"/>
          </a:xfrm>
          <a:prstGeom prst="rect">
            <a:avLst/>
          </a:prstGeom>
          <a:noFill/>
        </p:spPr>
      </p:pic>
      <p:sp>
        <p:nvSpPr>
          <p:cNvPr id="737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373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438400" y="1447800"/>
            <a:ext cx="3276600" cy="635547"/>
          </a:xfrm>
          <a:prstGeom prst="rect">
            <a:avLst/>
          </a:prstGeom>
          <a:noFill/>
        </p:spPr>
      </p:pic>
      <p:pic>
        <p:nvPicPr>
          <p:cNvPr id="73733" name="Picture 5" descr="proof502"/>
          <p:cNvPicPr>
            <a:picLocks noChangeAspect="1" noChangeArrowheads="1"/>
          </p:cNvPicPr>
          <p:nvPr/>
        </p:nvPicPr>
        <p:blipFill>
          <a:blip r:embed="rId4"/>
          <a:srcRect/>
          <a:stretch>
            <a:fillRect/>
          </a:stretch>
        </p:blipFill>
        <p:spPr bwMode="auto">
          <a:xfrm>
            <a:off x="3200399" y="3048000"/>
            <a:ext cx="2629469" cy="25908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498080" cy="533400"/>
          </a:xfrm>
        </p:spPr>
        <p:txBody>
          <a:bodyPr>
            <a:normAutofit/>
          </a:bodyPr>
          <a:lstStyle/>
          <a:p>
            <a:pPr algn="r"/>
            <a:r>
              <a:rPr lang="fa-IR" sz="2000" dirty="0" smtClean="0"/>
              <a:t>اثبات 11</a:t>
            </a:r>
            <a:endParaRPr lang="en-US" sz="2000" dirty="0"/>
          </a:p>
        </p:txBody>
      </p:sp>
      <p:sp>
        <p:nvSpPr>
          <p:cNvPr id="6" name="Content Placeholder 5"/>
          <p:cNvSpPr>
            <a:spLocks noGrp="1"/>
          </p:cNvSpPr>
          <p:nvPr>
            <p:ph idx="1"/>
          </p:nvPr>
        </p:nvSpPr>
        <p:spPr>
          <a:xfrm>
            <a:off x="0" y="2971800"/>
            <a:ext cx="9144000" cy="2971800"/>
          </a:xfrm>
        </p:spPr>
        <p:txBody>
          <a:bodyPr>
            <a:normAutofit/>
          </a:bodyPr>
          <a:lstStyle/>
          <a:p>
            <a:pPr marL="813816" lvl="1" indent="-457200" algn="r">
              <a:lnSpc>
                <a:spcPct val="150000"/>
              </a:lnSpc>
              <a:buNone/>
            </a:pPr>
            <a:r>
              <a:rPr lang="fa-IR" sz="2000" dirty="0" smtClean="0"/>
              <a:t> را در </a:t>
            </a:r>
            <a:r>
              <a:rPr lang="en-US" sz="2000" dirty="0" smtClean="0"/>
              <a:t>a,b,c </a:t>
            </a:r>
            <a:r>
              <a:rPr lang="fa-IR" sz="2000" dirty="0" smtClean="0"/>
              <a:t>است مثلث قائم الزاويه به اضلاع</a:t>
            </a:r>
            <a:r>
              <a:rPr lang="en-US" sz="2000" dirty="0" smtClean="0"/>
              <a:t>b² </a:t>
            </a:r>
            <a:r>
              <a:rPr lang="fa-IR" sz="2000" dirty="0" smtClean="0"/>
              <a:t> كه مساحت آن</a:t>
            </a:r>
            <a:r>
              <a:rPr lang="en-US" sz="2000" dirty="0" smtClean="0"/>
              <a:t> b </a:t>
            </a:r>
            <a:r>
              <a:rPr lang="fa-IR" sz="2000" dirty="0" smtClean="0"/>
              <a:t>ابتدا در مربع به طول ضلع</a:t>
            </a:r>
          </a:p>
          <a:p>
            <a:pPr marL="813816" lvl="1" indent="-457200" algn="r">
              <a:lnSpc>
                <a:spcPct val="150000"/>
              </a:lnSpc>
              <a:buNone/>
            </a:pPr>
            <a:r>
              <a:rPr lang="fa-IR" sz="2000" dirty="0" smtClean="0"/>
              <a:t>نظر میگیریم و مثلث را حول راسي كه با راس مربع اشتراك دارند دوران مي دهيم دو سر مثلث </a:t>
            </a:r>
            <a:endParaRPr lang="en-US" sz="2000" dirty="0" smtClean="0"/>
          </a:p>
          <a:p>
            <a:pPr marL="813816" lvl="1" indent="-457200" algn="r">
              <a:lnSpc>
                <a:spcPct val="150000"/>
              </a:lnSpc>
              <a:buNone/>
            </a:pPr>
            <a:r>
              <a:rPr lang="en-US" sz="2000" dirty="0" smtClean="0"/>
              <a:t>(c</a:t>
            </a:r>
            <a:r>
              <a:rPr lang="fa-IR" sz="2000" dirty="0" smtClean="0"/>
              <a:t>و</a:t>
            </a:r>
            <a:r>
              <a:rPr lang="en-US" sz="2000" dirty="0" smtClean="0"/>
              <a:t> c</a:t>
            </a:r>
            <a:r>
              <a:rPr lang="fa-IR" sz="2000" dirty="0" smtClean="0"/>
              <a:t>) و (</a:t>
            </a:r>
            <a:r>
              <a:rPr lang="en-US" sz="2000" dirty="0" smtClean="0"/>
              <a:t>b+a</a:t>
            </a:r>
            <a:r>
              <a:rPr lang="fa-IR" sz="2000" dirty="0" smtClean="0"/>
              <a:t> و </a:t>
            </a:r>
            <a:r>
              <a:rPr lang="en-US" sz="2000" dirty="0" smtClean="0"/>
              <a:t>b-a )</a:t>
            </a:r>
            <a:r>
              <a:rPr lang="fa-IR" sz="2000" dirty="0" smtClean="0"/>
              <a:t>متساوي الساقين را به هم وصل مي كنيم نتيجه شكل ها دو مثلث با اضلاع </a:t>
            </a:r>
          </a:p>
          <a:p>
            <a:pPr marL="813816" lvl="1" indent="-457200" algn="r">
              <a:lnSpc>
                <a:spcPct val="150000"/>
              </a:lnSpc>
              <a:buNone/>
            </a:pPr>
            <a:r>
              <a:rPr lang="en-US" sz="2000" dirty="0" smtClean="0"/>
              <a:t>:</a:t>
            </a:r>
            <a:r>
              <a:rPr lang="fa-IR" sz="2000" dirty="0" smtClean="0"/>
              <a:t>است پس داريم </a:t>
            </a:r>
            <a:r>
              <a:rPr lang="en-US" sz="2000" dirty="0" smtClean="0"/>
              <a:t>b²</a:t>
            </a:r>
            <a:r>
              <a:rPr lang="fa-IR" sz="2000" dirty="0" smtClean="0"/>
              <a:t>كه در ضلع سوم با هم اشتراك دارند كه مجموع مساحت هر دو مثلث برابر </a:t>
            </a:r>
            <a:endParaRPr lang="en-US" sz="2000" dirty="0" smtClean="0"/>
          </a:p>
          <a:p>
            <a:pPr marL="813816" lvl="1" indent="-457200">
              <a:lnSpc>
                <a:spcPct val="150000"/>
              </a:lnSpc>
              <a:buNone/>
            </a:pPr>
            <a:r>
              <a:rPr lang="en-US" sz="2000" dirty="0" smtClean="0"/>
              <a:t>          b² = c²/2 + (b² - a²)/2.</a:t>
            </a:r>
            <a:endParaRPr lang="fa-IR" sz="2000" dirty="0" smtClean="0"/>
          </a:p>
        </p:txBody>
      </p:sp>
      <p:pic>
        <p:nvPicPr>
          <p:cNvPr id="1025" name="Picture 1" descr="http://www.cut-the-knot.org/pythagoras/proof511.gif"/>
          <p:cNvPicPr>
            <a:picLocks noChangeAspect="1" noChangeArrowheads="1"/>
          </p:cNvPicPr>
          <p:nvPr/>
        </p:nvPicPr>
        <p:blipFill>
          <a:blip r:embed="rId2" r:link="rId3"/>
          <a:srcRect/>
          <a:stretch>
            <a:fillRect/>
          </a:stretch>
        </p:blipFill>
        <p:spPr bwMode="auto">
          <a:xfrm>
            <a:off x="2362200" y="1143000"/>
            <a:ext cx="4591050" cy="1781175"/>
          </a:xfrm>
          <a:prstGeom prst="rect">
            <a:avLst/>
          </a:prstGeom>
          <a:noFill/>
        </p:spPr>
      </p:pic>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اثبات 12</a:t>
            </a:r>
            <a:endParaRPr lang="en-US" sz="2000" dirty="0"/>
          </a:p>
        </p:txBody>
      </p:sp>
      <p:pic>
        <p:nvPicPr>
          <p:cNvPr id="34817" name="Picture 1" descr="http://www.cut-the-knot.org/pythagoras/proof531.gif"/>
          <p:cNvPicPr>
            <a:picLocks noChangeAspect="1" noChangeArrowheads="1"/>
          </p:cNvPicPr>
          <p:nvPr/>
        </p:nvPicPr>
        <p:blipFill>
          <a:blip r:embed="rId2" r:link="rId3"/>
          <a:srcRect/>
          <a:stretch>
            <a:fillRect/>
          </a:stretch>
        </p:blipFill>
        <p:spPr bwMode="auto">
          <a:xfrm>
            <a:off x="1071384" y="1905000"/>
            <a:ext cx="7641484" cy="4191000"/>
          </a:xfrm>
          <a:prstGeom prst="rect">
            <a:avLst/>
          </a:prstGeom>
          <a:noFill/>
        </p:spPr>
      </p:pic>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447800" y="685800"/>
            <a:ext cx="7498080" cy="4800600"/>
          </a:xfrm>
          <a:prstGeom prst="rect">
            <a:avLst/>
          </a:prstGeom>
        </p:spPr>
        <p:txBody>
          <a:bodyPr>
            <a:normAutofit/>
          </a:bodyPr>
          <a:lstStyle/>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مثلث قائم الزاويه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ABC</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را از پا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رسم مي كنيم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AD=AB=C</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در نظر مي گيريم . از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D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خط عمود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CD</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را رسم مي كنيم . از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نيمساز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BAD</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را رسم مي كنيم . اجازه دهيد دو خط در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به هم برسند . سر انجام از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EF</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CF</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عمود مي كنيم با اين ساختار مثلث هاي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ABC</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ADE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در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شريك مي باشند از طرفي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AD = AB</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 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DAE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با 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BAE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برابر مي شوند </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اكنون به خوبي زاوئيه ها شكل گرفتند و 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DAE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BAE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بنا بر اين مثلث هاي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ABE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ADE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مناسب هستند و 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ABE</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قابل توجيه است . در ادامه در مثلث هاي قائم الزاويه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ABC</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BEF</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زواياي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ABC</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EBF</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به 90 درجه مي رسند</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بنا بر اين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&lt;ABC = &lt;BEF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&lt;BAC = &lt;EBF </a:t>
            </a: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اما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EF=CD</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يا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x=b=c         </a:t>
            </a: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پس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y= c(b+a)/a</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و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u= b(b+c)/a       </a:t>
            </a: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و داريم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y= u+a             </a:t>
            </a:r>
          </a:p>
          <a:p>
            <a:pPr marL="365760" marR="0" lvl="0" indent="-283464" algn="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c(b + c)/a = b(b + c)/a + a</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بنا بر اين</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655638"/>
          </a:xfrm>
        </p:spPr>
        <p:txBody>
          <a:bodyPr>
            <a:normAutofit/>
          </a:bodyPr>
          <a:lstStyle/>
          <a:p>
            <a:pPr algn="r"/>
            <a:r>
              <a:rPr lang="fa-IR" sz="2000" dirty="0" smtClean="0"/>
              <a:t>اثبات 13</a:t>
            </a:r>
            <a:endParaRPr lang="en-US" sz="2000" dirty="0"/>
          </a:p>
        </p:txBody>
      </p:sp>
      <p:sp>
        <p:nvSpPr>
          <p:cNvPr id="3" name="Content Placeholder 2"/>
          <p:cNvSpPr>
            <a:spLocks noGrp="1"/>
          </p:cNvSpPr>
          <p:nvPr>
            <p:ph idx="1"/>
          </p:nvPr>
        </p:nvSpPr>
        <p:spPr/>
        <p:txBody>
          <a:bodyPr>
            <a:noAutofit/>
          </a:bodyPr>
          <a:lstStyle/>
          <a:p>
            <a:pPr algn="r" rtl="1"/>
            <a:r>
              <a:rPr lang="fa-IR" sz="2400" dirty="0" smtClean="0"/>
              <a:t>بيش از يكصد سال قبل ، نشريه ماهنامه امريكايي رياضي (ماهنامه رياضي) دلايل زيادي از قضيه فيثاغورث را منتشر كرد . </a:t>
            </a:r>
            <a:endParaRPr lang="en-US" sz="2400" dirty="0" smtClean="0"/>
          </a:p>
          <a:p>
            <a:pPr algn="r" rtl="1"/>
            <a:r>
              <a:rPr lang="fa-IR" sz="2400" dirty="0" smtClean="0"/>
              <a:t>تهيه كنندگان </a:t>
            </a:r>
            <a:r>
              <a:rPr lang="en-US" sz="2400" dirty="0" smtClean="0"/>
              <a:t>B.F. Yanney</a:t>
            </a:r>
            <a:r>
              <a:rPr lang="fa-IR" sz="2400" dirty="0" smtClean="0"/>
              <a:t> و </a:t>
            </a:r>
            <a:r>
              <a:rPr lang="en-US" sz="2400" dirty="0" smtClean="0"/>
              <a:t>J.A Calderhead</a:t>
            </a:r>
            <a:r>
              <a:rPr lang="fa-IR" sz="2400" dirty="0" smtClean="0"/>
              <a:t> اثبات هاي دسته بندي شده و متفاوتي را ارائه كردند. </a:t>
            </a:r>
            <a:endParaRPr lang="en-US" sz="2400" dirty="0" smtClean="0"/>
          </a:p>
          <a:p>
            <a:pPr algn="r"/>
            <a:r>
              <a:rPr lang="fa-IR" sz="2400" dirty="0" smtClean="0"/>
              <a:t>مطابق مجموعه ( ماهنامه</a:t>
            </a:r>
            <a:r>
              <a:rPr lang="en-US" sz="2400" dirty="0" smtClean="0"/>
              <a:t>V </a:t>
            </a:r>
            <a:r>
              <a:rPr lang="fa-IR" sz="2400" dirty="0" smtClean="0"/>
              <a:t> و </a:t>
            </a:r>
            <a:r>
              <a:rPr lang="en-US" sz="2400" dirty="0" smtClean="0"/>
              <a:t>VI</a:t>
            </a:r>
            <a:r>
              <a:rPr lang="fa-IR" sz="2400" dirty="0" smtClean="0"/>
              <a:t>  اين اثبات و اثبات بعدي كه با و )مشخص شده است نمونه اي</a:t>
            </a:r>
            <a:r>
              <a:rPr lang="en-US" sz="2400" dirty="0" smtClean="0"/>
              <a:t>V.3,n.4 </a:t>
            </a:r>
            <a:r>
              <a:rPr lang="fa-IR" sz="2400" dirty="0" smtClean="0"/>
              <a:t> رياضي 113-110و (1896) از تماميت و كمال را نشان مي دهند . بر طبق نمودار زير آنها 4864دليل متفاوت را بر مي شمارند . من (نويسنده ) يك نمونه از كار آنها را در يك صفحه مجزا قرار    داده ام</a:t>
            </a:r>
            <a:endParaRPr lang="en-US" sz="2400" dirty="0"/>
          </a:p>
        </p:txBody>
      </p:sp>
      <p:pic>
        <p:nvPicPr>
          <p:cNvPr id="35842" name="Picture 2" descr="proof561"/>
          <p:cNvPicPr>
            <a:picLocks noChangeAspect="1" noChangeArrowheads="1"/>
          </p:cNvPicPr>
          <p:nvPr/>
        </p:nvPicPr>
        <p:blipFill>
          <a:blip r:embed="rId2"/>
          <a:srcRect/>
          <a:stretch>
            <a:fillRect/>
          </a:stretch>
        </p:blipFill>
        <p:spPr bwMode="auto">
          <a:xfrm>
            <a:off x="1905000" y="4800600"/>
            <a:ext cx="1847850" cy="1476375"/>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19200"/>
            <a:ext cx="7498080" cy="1143000"/>
          </a:xfrm>
        </p:spPr>
        <p:txBody>
          <a:bodyPr>
            <a:noAutofit/>
          </a:bodyPr>
          <a:lstStyle/>
          <a:p>
            <a:pPr algn="ctr"/>
            <a:r>
              <a:rPr lang="fa-IR" sz="9600" dirty="0" smtClean="0">
                <a:cs typeface="B Fantezy" pitchFamily="2" charset="-78"/>
              </a:rPr>
              <a:t>با تشکر</a:t>
            </a:r>
            <a:endParaRPr lang="en-US" sz="9600" dirty="0">
              <a:cs typeface="B Fantezy" pitchFamily="2" charset="-78"/>
            </a:endParaRPr>
          </a:p>
        </p:txBody>
      </p:sp>
      <p:sp>
        <p:nvSpPr>
          <p:cNvPr id="3" name="Content Placeholder 2"/>
          <p:cNvSpPr>
            <a:spLocks noGrp="1"/>
          </p:cNvSpPr>
          <p:nvPr>
            <p:ph idx="1"/>
          </p:nvPr>
        </p:nvSpPr>
        <p:spPr>
          <a:xfrm>
            <a:off x="1066800" y="2667000"/>
            <a:ext cx="7498080" cy="2895600"/>
          </a:xfrm>
        </p:spPr>
        <p:txBody>
          <a:bodyPr>
            <a:normAutofit/>
          </a:bodyPr>
          <a:lstStyle/>
          <a:p>
            <a:pPr lvl="2" algn="ctr">
              <a:buNone/>
            </a:pPr>
            <a:r>
              <a:rPr lang="fa-IR" sz="9600" dirty="0" smtClean="0">
                <a:solidFill>
                  <a:srgbClr val="FF0000"/>
                </a:solidFill>
                <a:cs typeface="B Fantezy" pitchFamily="2" charset="-78"/>
              </a:rPr>
              <a:t>پایان</a:t>
            </a:r>
            <a:endParaRPr lang="en-US" sz="9600" dirty="0">
              <a:solidFill>
                <a:srgbClr val="FF0000"/>
              </a:solidFill>
              <a:cs typeface="B Fantezy" pitchFamily="2" charset="-78"/>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52400"/>
            <a:ext cx="7772400" cy="3886200"/>
          </a:xfrm>
        </p:spPr>
        <p:txBody>
          <a:bodyPr>
            <a:noAutofit/>
          </a:bodyPr>
          <a:lstStyle/>
          <a:p>
            <a:pPr algn="r" rtl="1"/>
            <a:r>
              <a:rPr lang="en-US" sz="2000" dirty="0" smtClean="0"/>
              <a:t/>
            </a:r>
            <a:br>
              <a:rPr lang="en-US" sz="2000" dirty="0" smtClean="0"/>
            </a:br>
            <a:r>
              <a:rPr lang="en-US" sz="2000" dirty="0"/>
              <a:t/>
            </a:r>
            <a:br>
              <a:rPr lang="en-US" sz="2000" dirty="0"/>
            </a:br>
            <a:r>
              <a:rPr lang="fa-IR" sz="2000" dirty="0" smtClean="0"/>
              <a:t>اثبات 1</a:t>
            </a:r>
            <a:r>
              <a:rPr lang="en-US" sz="2000" dirty="0"/>
              <a:t/>
            </a:r>
            <a:br>
              <a:rPr lang="en-US" sz="2000" dirty="0"/>
            </a:br>
            <a:r>
              <a:rPr lang="en-US" sz="2000" dirty="0"/>
              <a:t> </a:t>
            </a:r>
            <a:r>
              <a:rPr lang="en-US" sz="2000" dirty="0" smtClean="0"/>
              <a:t/>
            </a:r>
            <a:br>
              <a:rPr lang="en-US" sz="2000" dirty="0" smtClean="0"/>
            </a:br>
            <a:r>
              <a:rPr lang="en-US" sz="2000" dirty="0"/>
              <a:t/>
            </a:r>
            <a:br>
              <a:rPr lang="en-US" sz="2000" dirty="0"/>
            </a:br>
            <a:r>
              <a:rPr lang="en-US" sz="2000" dirty="0"/>
              <a:t/>
            </a:r>
            <a:br>
              <a:rPr lang="en-US" sz="2000" dirty="0"/>
            </a:br>
            <a:r>
              <a:rPr lang="fa-IR" sz="2000" dirty="0"/>
              <a:t>اكنون ما با 4 كپي در همان مثلث شروع مي كنيم . سه تا از اينها به ترتيب 90 ، 180 ، و 270 درجه چرخيده شده است . مساحت هر كدام  است . اجازه دهيد آن ها را بدون چرخش ، در كنار هم قرار دهيم . به طوريكه يك مربع با ضلع </a:t>
            </a:r>
            <a:r>
              <a:rPr lang="en-US" sz="2000" dirty="0"/>
              <a:t>c</a:t>
            </a:r>
            <a:r>
              <a:rPr lang="fa-IR" sz="2000" dirty="0"/>
              <a:t> را تشكيل دهد . </a:t>
            </a:r>
            <a:r>
              <a:rPr lang="en-US" sz="2000" dirty="0"/>
              <a:t/>
            </a:r>
            <a:br>
              <a:rPr lang="en-US" sz="2000" dirty="0"/>
            </a:br>
            <a:r>
              <a:rPr lang="fa-IR" sz="2000" dirty="0"/>
              <a:t>اين مربع، مربعي به ضلع (</a:t>
            </a:r>
            <a:r>
              <a:rPr lang="en-US" sz="2000" dirty="0"/>
              <a:t>a-b</a:t>
            </a:r>
            <a:r>
              <a:rPr lang="fa-IR" sz="2000" dirty="0"/>
              <a:t>) را در دل خود دارد . ( حفره اي كه ما بين چهار مثلث قرار دارد. </a:t>
            </a:r>
            <a:r>
              <a:rPr lang="en-US" sz="2000" dirty="0"/>
              <a:t/>
            </a:r>
            <a:br>
              <a:rPr lang="en-US" sz="2000" dirty="0"/>
            </a:br>
            <a:r>
              <a:rPr lang="fa-IR" sz="2000" dirty="0"/>
              <a:t> </a:t>
            </a:r>
            <a:r>
              <a:rPr lang="en-US" sz="2000" dirty="0"/>
              <a:t/>
            </a:r>
            <a:br>
              <a:rPr lang="en-US" sz="2000" dirty="0"/>
            </a:br>
            <a:endParaRPr lang="en-US" sz="2000" dirty="0"/>
          </a:p>
        </p:txBody>
      </p:sp>
      <p:pic>
        <p:nvPicPr>
          <p:cNvPr id="4" name="Picture 3" descr="proof21"/>
          <p:cNvPicPr/>
          <p:nvPr/>
        </p:nvPicPr>
        <p:blipFill>
          <a:blip r:embed="rId2"/>
          <a:srcRect/>
          <a:stretch>
            <a:fillRect/>
          </a:stretch>
        </p:blipFill>
        <p:spPr bwMode="auto">
          <a:xfrm>
            <a:off x="2895600" y="533400"/>
            <a:ext cx="3124200" cy="1219200"/>
          </a:xfrm>
          <a:prstGeom prst="rect">
            <a:avLst/>
          </a:prstGeom>
          <a:noFill/>
          <a:ln w="9525">
            <a:noFill/>
            <a:miter lim="800000"/>
            <a:headEnd/>
            <a:tailEnd/>
          </a:ln>
        </p:spPr>
      </p:pic>
      <p:pic>
        <p:nvPicPr>
          <p:cNvPr id="1026" name="Picture 2" descr="proof22"/>
          <p:cNvPicPr>
            <a:picLocks noChangeAspect="1" noChangeArrowheads="1"/>
          </p:cNvPicPr>
          <p:nvPr/>
        </p:nvPicPr>
        <p:blipFill>
          <a:blip r:embed="rId3"/>
          <a:srcRect/>
          <a:stretch>
            <a:fillRect/>
          </a:stretch>
        </p:blipFill>
        <p:spPr bwMode="auto">
          <a:xfrm>
            <a:off x="3505200" y="4038600"/>
            <a:ext cx="2133600" cy="20574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Autofit/>
          </a:bodyPr>
          <a:lstStyle/>
          <a:p>
            <a:pPr algn="r" rtl="1"/>
            <a:r>
              <a:rPr lang="fa-IR" sz="2000" dirty="0" smtClean="0"/>
              <a:t>با جمع زدن مساحت ها يعني    </a:t>
            </a:r>
            <a:r>
              <a:rPr lang="en-US" sz="2000" dirty="0" smtClean="0"/>
              <a:t>      </a:t>
            </a:r>
            <a:r>
              <a:rPr lang="fa-IR" sz="2000" dirty="0" smtClean="0"/>
              <a:t> </a:t>
            </a:r>
            <a:r>
              <a:rPr lang="en-US" sz="2000" dirty="0" smtClean="0"/>
              <a:t>       </a:t>
            </a:r>
            <a:r>
              <a:rPr lang="fa-IR" sz="2000" dirty="0" smtClean="0"/>
              <a:t>، ( مساحت مربع مابين ) و </a:t>
            </a:r>
            <a:r>
              <a:rPr lang="en-US" sz="2000" dirty="0" smtClean="0"/>
              <a:t>2ab</a:t>
            </a:r>
            <a:r>
              <a:rPr lang="fa-IR" sz="2000" dirty="0" smtClean="0"/>
              <a:t> ،</a:t>
            </a:r>
            <a:r>
              <a:rPr lang="en-US" sz="2000" dirty="0" smtClean="0"/>
              <a:t/>
            </a:r>
            <a:br>
              <a:rPr lang="en-US" sz="2000" dirty="0" smtClean="0"/>
            </a:br>
            <a:r>
              <a:rPr lang="fa-IR" sz="2000" dirty="0" smtClean="0"/>
              <a:t> </a:t>
            </a:r>
            <a:r>
              <a:rPr lang="en-US" sz="2000" dirty="0" smtClean="0"/>
              <a:t>)</a:t>
            </a:r>
            <a:r>
              <a:rPr lang="fa-IR" sz="2000" dirty="0" smtClean="0"/>
              <a:t>مساحت چهار مثلث</a:t>
            </a:r>
            <a:r>
              <a:rPr lang="en-US" sz="2000" dirty="0" smtClean="0"/>
              <a:t> (4·</a:t>
            </a:r>
            <a:r>
              <a:rPr lang="en-US" sz="2000" b="1" dirty="0" smtClean="0"/>
              <a:t>ab</a:t>
            </a:r>
            <a:r>
              <a:rPr lang="en-US" sz="2000" dirty="0" smtClean="0"/>
              <a:t>/2)( </a:t>
            </a:r>
            <a:br>
              <a:rPr lang="en-US" sz="2000" dirty="0" smtClean="0"/>
            </a:br>
            <a:r>
              <a:rPr lang="en-US" sz="2000" dirty="0"/>
              <a:t/>
            </a:r>
            <a:br>
              <a:rPr lang="en-US" sz="2000" dirty="0"/>
            </a:br>
            <a:r>
              <a:rPr lang="fa-IR" sz="2000" dirty="0" smtClean="0"/>
              <a:t> داريم : </a:t>
            </a:r>
            <a:r>
              <a:rPr lang="en-US" sz="2000" dirty="0" smtClean="0"/>
              <a:t>                                                                                            </a:t>
            </a:r>
            <a:endParaRPr lang="en-US" sz="2000" dirty="0"/>
          </a:p>
        </p:txBody>
      </p:sp>
      <p:sp>
        <p:nvSpPr>
          <p:cNvPr id="28" name="Content Placeholder 27"/>
          <p:cNvSpPr>
            <a:spLocks noGrp="1"/>
          </p:cNvSpPr>
          <p:nvPr>
            <p:ph idx="1"/>
          </p:nvPr>
        </p:nvSpPr>
        <p:spPr>
          <a:xfrm>
            <a:off x="0" y="1600200"/>
            <a:ext cx="8229600" cy="4525963"/>
          </a:xfrm>
        </p:spPr>
        <p:txBody>
          <a:bodyPr/>
          <a:lstStyle/>
          <a:p>
            <a:pPr algn="ctr">
              <a:buNone/>
            </a:pPr>
            <a:r>
              <a:rPr lang="en-US" sz="2000" b="1" dirty="0"/>
              <a:t>c²</a:t>
            </a:r>
            <a:endParaRPr lang="en-US" sz="2000" dirty="0"/>
          </a:p>
          <a:p>
            <a:pPr algn="ctr">
              <a:buNone/>
            </a:pPr>
            <a:r>
              <a:rPr lang="en-US" sz="2000" b="1" dirty="0" smtClean="0"/>
              <a:t>                          = </a:t>
            </a:r>
            <a:r>
              <a:rPr lang="en-US" sz="2000" b="1" dirty="0"/>
              <a:t>(a - b)² + </a:t>
            </a:r>
            <a:r>
              <a:rPr lang="en-US" sz="2000" b="1" dirty="0" smtClean="0"/>
              <a:t>2ab</a:t>
            </a:r>
            <a:endParaRPr lang="en-US" sz="2000" dirty="0"/>
          </a:p>
          <a:p>
            <a:pPr algn="ctr">
              <a:buNone/>
            </a:pPr>
            <a:r>
              <a:rPr lang="en-US" sz="2000" b="1" dirty="0" smtClean="0"/>
              <a:t>                                     = </a:t>
            </a:r>
            <a:r>
              <a:rPr lang="en-US" sz="2000" b="1" dirty="0"/>
              <a:t>a² - 2ab + b² + </a:t>
            </a:r>
            <a:r>
              <a:rPr lang="en-US" sz="2000" b="1" dirty="0" smtClean="0"/>
              <a:t>2ab</a:t>
            </a:r>
            <a:endParaRPr lang="en-US" sz="2000" dirty="0"/>
          </a:p>
          <a:p>
            <a:pPr algn="ctr">
              <a:buNone/>
            </a:pPr>
            <a:r>
              <a:rPr lang="en-US" sz="2000" b="1" dirty="0" smtClean="0"/>
              <a:t>               = </a:t>
            </a:r>
            <a:r>
              <a:rPr lang="en-US" sz="2000" b="1" dirty="0"/>
              <a:t>a² + </a:t>
            </a:r>
            <a:r>
              <a:rPr lang="en-US" sz="2000" b="1" dirty="0" smtClean="0"/>
              <a:t>b²</a:t>
            </a:r>
            <a:endParaRPr lang="en-US" sz="2000" dirty="0" smtClean="0"/>
          </a:p>
          <a:p>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334000" y="274320"/>
            <a:ext cx="838200" cy="335280"/>
          </a:xfrm>
          <a:prstGeom prst="rect">
            <a:avLst/>
          </a:prstGeom>
          <a:noFill/>
        </p:spPr>
      </p:pic>
      <p:sp>
        <p:nvSpPr>
          <p:cNvPr id="19462" name="Rectangle 6"/>
          <p:cNvSpPr>
            <a:spLocks noChangeArrowheads="1"/>
          </p:cNvSpPr>
          <p:nvPr/>
        </p:nvSpPr>
        <p:spPr bwMode="auto">
          <a:xfrm>
            <a:off x="-76200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3" name="Rectangle 7"/>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5" name="Rectangle 1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000" dirty="0"/>
              <a:t>اثبات </a:t>
            </a:r>
            <a:r>
              <a:rPr lang="fa-IR" sz="2000" dirty="0" smtClean="0"/>
              <a:t>2 </a:t>
            </a:r>
            <a:r>
              <a:rPr lang="fa-IR" sz="2000" dirty="0"/>
              <a:t>: </a:t>
            </a:r>
            <a:r>
              <a:rPr lang="en-US" sz="2000" dirty="0"/>
              <a:t/>
            </a:r>
            <a:br>
              <a:rPr lang="en-US" sz="2000" dirty="0"/>
            </a:br>
            <a:r>
              <a:rPr lang="fa-IR" sz="2000" dirty="0"/>
              <a:t>چهارمين شيوه با همان چهار مثلث شروع مي شود ،‌ و ليكن اين دفعه،‌آنها را طوري قرار ميگيرند كه مربعي با ضلع </a:t>
            </a:r>
            <a:r>
              <a:rPr lang="en-US" sz="2000" dirty="0"/>
              <a:t> </a:t>
            </a:r>
            <a:r>
              <a:rPr lang="en-US" sz="2000" dirty="0" err="1"/>
              <a:t>a+b</a:t>
            </a:r>
            <a:r>
              <a:rPr lang="fa-IR" sz="2000" dirty="0"/>
              <a:t>تشكيل مي شود و مربع مشمول داراي ضلع </a:t>
            </a:r>
            <a:r>
              <a:rPr lang="en-US" sz="2000" dirty="0"/>
              <a:t> c</a:t>
            </a:r>
            <a:r>
              <a:rPr lang="fa-IR" sz="2000" dirty="0"/>
              <a:t>است. </a:t>
            </a:r>
            <a:r>
              <a:rPr lang="en-US" sz="2000" dirty="0"/>
              <a:t/>
            </a:r>
            <a:br>
              <a:rPr lang="en-US" sz="2000" dirty="0"/>
            </a:br>
            <a:r>
              <a:rPr lang="en-US" sz="2000" dirty="0"/>
              <a:t> </a:t>
            </a:r>
            <a:br>
              <a:rPr lang="en-US" sz="2000" dirty="0"/>
            </a:br>
            <a:endParaRPr lang="en-US" sz="2000" dirty="0"/>
          </a:p>
        </p:txBody>
      </p:sp>
      <p:sp>
        <p:nvSpPr>
          <p:cNvPr id="3" name="Content Placeholder 2"/>
          <p:cNvSpPr>
            <a:spLocks noGrp="1"/>
          </p:cNvSpPr>
          <p:nvPr>
            <p:ph idx="1"/>
          </p:nvPr>
        </p:nvSpPr>
        <p:spPr>
          <a:xfrm>
            <a:off x="457200" y="3124200"/>
            <a:ext cx="8229600" cy="2468563"/>
          </a:xfrm>
        </p:spPr>
        <p:txBody>
          <a:bodyPr/>
          <a:lstStyle/>
          <a:p>
            <a:pPr algn="r">
              <a:buNone/>
            </a:pPr>
            <a:r>
              <a:rPr lang="fa-IR" sz="2000" dirty="0" smtClean="0"/>
              <a:t>ما </a:t>
            </a:r>
            <a:r>
              <a:rPr lang="fa-IR" sz="2000" dirty="0"/>
              <a:t>مي توانيم مساحت مربع بزرگ را به دو روش حساب كنيم :</a:t>
            </a:r>
            <a:endParaRPr lang="en-US" sz="2000" dirty="0"/>
          </a:p>
          <a:p>
            <a:pPr algn="ctr">
              <a:buNone/>
            </a:pPr>
            <a:endParaRPr lang="en-US" sz="2400" b="1" dirty="0" smtClean="0"/>
          </a:p>
        </p:txBody>
      </p:sp>
      <p:pic>
        <p:nvPicPr>
          <p:cNvPr id="18433" name="Picture 1" descr="proof31"/>
          <p:cNvPicPr>
            <a:picLocks noChangeAspect="1" noChangeArrowheads="1"/>
          </p:cNvPicPr>
          <p:nvPr/>
        </p:nvPicPr>
        <p:blipFill>
          <a:blip r:embed="rId2"/>
          <a:srcRect/>
          <a:stretch>
            <a:fillRect/>
          </a:stretch>
        </p:blipFill>
        <p:spPr bwMode="auto">
          <a:xfrm>
            <a:off x="3657600" y="1143000"/>
            <a:ext cx="2057400" cy="1905000"/>
          </a:xfrm>
          <a:prstGeom prst="rect">
            <a:avLst/>
          </a:prstGeom>
          <a:noFill/>
          <a:ln w="9525">
            <a:noFill/>
            <a:miter lim="800000"/>
            <a:headEnd/>
            <a:tailEnd/>
          </a:ln>
        </p:spPr>
      </p:pic>
      <p:sp>
        <p:nvSpPr>
          <p:cNvPr id="14" name="Rectangle 13"/>
          <p:cNvSpPr/>
          <p:nvPr/>
        </p:nvSpPr>
        <p:spPr>
          <a:xfrm>
            <a:off x="3581400" y="3581400"/>
            <a:ext cx="2363147" cy="400110"/>
          </a:xfrm>
          <a:prstGeom prst="rect">
            <a:avLst/>
          </a:prstGeom>
        </p:spPr>
        <p:txBody>
          <a:bodyPr wrap="none">
            <a:spAutoFit/>
          </a:bodyPr>
          <a:lstStyle/>
          <a:p>
            <a:r>
              <a:rPr lang="en-US" sz="2000" dirty="0"/>
              <a:t>(</a:t>
            </a:r>
            <a:r>
              <a:rPr lang="en-US" sz="2000" b="1" dirty="0"/>
              <a:t>a + b</a:t>
            </a:r>
            <a:r>
              <a:rPr lang="en-US" sz="2000" dirty="0"/>
              <a:t>)² = 4·</a:t>
            </a:r>
            <a:r>
              <a:rPr lang="en-US" sz="2000" b="1" dirty="0"/>
              <a:t>ab</a:t>
            </a:r>
            <a:r>
              <a:rPr lang="en-US" sz="2000" dirty="0"/>
              <a:t>/2 + </a:t>
            </a:r>
            <a:r>
              <a:rPr lang="en-US" sz="2000" b="1" dirty="0"/>
              <a:t>c</a:t>
            </a:r>
            <a:r>
              <a:rPr lang="en-US" sz="2000" dirty="0"/>
              <a:t>² </a:t>
            </a:r>
          </a:p>
        </p:txBody>
      </p:sp>
      <p:sp>
        <p:nvSpPr>
          <p:cNvPr id="15" name="Rectangle 14"/>
          <p:cNvSpPr/>
          <p:nvPr/>
        </p:nvSpPr>
        <p:spPr>
          <a:xfrm>
            <a:off x="7315200" y="4191000"/>
            <a:ext cx="931665" cy="400110"/>
          </a:xfrm>
          <a:prstGeom prst="rect">
            <a:avLst/>
          </a:prstGeom>
        </p:spPr>
        <p:txBody>
          <a:bodyPr wrap="none">
            <a:spAutoFit/>
          </a:bodyPr>
          <a:lstStyle/>
          <a:p>
            <a:r>
              <a:rPr lang="fa-IR" sz="2000" dirty="0"/>
              <a:t>بدين سان</a:t>
            </a:r>
            <a:endParaRPr lang="en-US" sz="2000" dirty="0"/>
          </a:p>
        </p:txBody>
      </p:sp>
      <p:sp>
        <p:nvSpPr>
          <p:cNvPr id="16" name="Rectangle 15"/>
          <p:cNvSpPr/>
          <p:nvPr/>
        </p:nvSpPr>
        <p:spPr>
          <a:xfrm>
            <a:off x="5105400" y="4191000"/>
            <a:ext cx="2363147" cy="400110"/>
          </a:xfrm>
          <a:prstGeom prst="rect">
            <a:avLst/>
          </a:prstGeom>
        </p:spPr>
        <p:txBody>
          <a:bodyPr wrap="none">
            <a:spAutoFit/>
          </a:bodyPr>
          <a:lstStyle/>
          <a:p>
            <a:r>
              <a:rPr lang="en-US" sz="2000" dirty="0"/>
              <a:t>(</a:t>
            </a:r>
            <a:r>
              <a:rPr lang="en-US" sz="2000" b="1" dirty="0"/>
              <a:t>a + b</a:t>
            </a:r>
            <a:r>
              <a:rPr lang="en-US" sz="2000" dirty="0"/>
              <a:t>)² = 4·</a:t>
            </a:r>
            <a:r>
              <a:rPr lang="en-US" sz="2000" b="1" dirty="0"/>
              <a:t>ab</a:t>
            </a:r>
            <a:r>
              <a:rPr lang="en-US" sz="2000" dirty="0"/>
              <a:t>/2 + </a:t>
            </a:r>
            <a:r>
              <a:rPr lang="en-US" sz="2000" b="1" dirty="0"/>
              <a:t>c</a:t>
            </a:r>
            <a:r>
              <a:rPr lang="en-US" sz="2000" dirty="0"/>
              <a:t>² </a:t>
            </a:r>
          </a:p>
        </p:txBody>
      </p:sp>
      <p:sp>
        <p:nvSpPr>
          <p:cNvPr id="18442" name="Rectangle 10"/>
          <p:cNvSpPr>
            <a:spLocks noChangeArrowheads="1"/>
          </p:cNvSpPr>
          <p:nvPr/>
        </p:nvSpPr>
        <p:spPr bwMode="auto">
          <a:xfrm>
            <a:off x="3124200" y="4648200"/>
            <a:ext cx="5486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2  Lotus" pitchFamily="2" charset="-78"/>
              </a:rPr>
              <a:t>خلاصه شده همان است كه ما نياز داشتيم . تركيب اين اثبات با اثبات سوم ، اتفاقي را نتيجه مي دهد كه به رياضي داني هنرو به نام باسكا را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2  Lotus" pitchFamily="2" charset="-78"/>
              </a:rPr>
              <a:t>Bhaskara</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2  Lotus" pitchFamily="2" charset="-78"/>
              </a:rPr>
              <a:t>) نسبت داده شده است . </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proof31b"/>
          <p:cNvPicPr>
            <a:picLocks noChangeAspect="1" noChangeArrowheads="1"/>
          </p:cNvPicPr>
          <p:nvPr/>
        </p:nvPicPr>
        <p:blipFill>
          <a:blip r:embed="rId2"/>
          <a:srcRect/>
          <a:stretch>
            <a:fillRect/>
          </a:stretch>
        </p:blipFill>
        <p:spPr bwMode="auto">
          <a:xfrm>
            <a:off x="2895600" y="228600"/>
            <a:ext cx="2667000" cy="2484565"/>
          </a:xfrm>
          <a:prstGeom prst="rect">
            <a:avLst/>
          </a:prstGeom>
          <a:noFill/>
          <a:ln w="9525">
            <a:noFill/>
            <a:miter lim="800000"/>
            <a:headEnd/>
            <a:tailEnd/>
          </a:ln>
        </p:spPr>
      </p:pic>
      <p:sp>
        <p:nvSpPr>
          <p:cNvPr id="5" name="Rectangle 4"/>
          <p:cNvSpPr/>
          <p:nvPr/>
        </p:nvSpPr>
        <p:spPr>
          <a:xfrm>
            <a:off x="2743200" y="3124200"/>
            <a:ext cx="3395481" cy="400110"/>
          </a:xfrm>
          <a:prstGeom prst="rect">
            <a:avLst/>
          </a:prstGeom>
        </p:spPr>
        <p:txBody>
          <a:bodyPr wrap="none">
            <a:spAutoFit/>
          </a:bodyPr>
          <a:lstStyle/>
          <a:p>
            <a:r>
              <a:rPr lang="fa-IR" sz="2000" dirty="0"/>
              <a:t>در اينجا ما دو اتحاد را اضافه مي كنيم </a:t>
            </a:r>
            <a:endParaRPr lang="en-US" sz="2000" dirty="0"/>
          </a:p>
        </p:txBody>
      </p:sp>
      <p:sp>
        <p:nvSpPr>
          <p:cNvPr id="6" name="Rectangle 5"/>
          <p:cNvSpPr/>
          <p:nvPr/>
        </p:nvSpPr>
        <p:spPr>
          <a:xfrm>
            <a:off x="2362200" y="3962400"/>
            <a:ext cx="4572000" cy="707886"/>
          </a:xfrm>
          <a:prstGeom prst="rect">
            <a:avLst/>
          </a:prstGeom>
        </p:spPr>
        <p:txBody>
          <a:bodyPr>
            <a:spAutoFit/>
          </a:bodyPr>
          <a:lstStyle/>
          <a:p>
            <a:pPr algn="ctr"/>
            <a:r>
              <a:rPr lang="en-US" sz="2000" b="1" dirty="0"/>
              <a:t>c</a:t>
            </a:r>
            <a:r>
              <a:rPr lang="en-US" sz="2000" dirty="0"/>
              <a:t>² = (</a:t>
            </a:r>
            <a:r>
              <a:rPr lang="en-US" sz="2000" b="1" dirty="0"/>
              <a:t>a</a:t>
            </a:r>
            <a:r>
              <a:rPr lang="en-US" sz="2000" dirty="0"/>
              <a:t> - </a:t>
            </a:r>
            <a:r>
              <a:rPr lang="en-US" sz="2000" b="1" dirty="0"/>
              <a:t>b</a:t>
            </a:r>
            <a:r>
              <a:rPr lang="en-US" sz="2000" dirty="0"/>
              <a:t>)² + 4·</a:t>
            </a:r>
            <a:r>
              <a:rPr lang="en-US" sz="2000" b="1" dirty="0"/>
              <a:t>ab</a:t>
            </a:r>
            <a:r>
              <a:rPr lang="en-US" sz="2000" dirty="0"/>
              <a:t>/2 </a:t>
            </a:r>
            <a:endParaRPr lang="fa-IR" sz="2000" dirty="0" smtClean="0"/>
          </a:p>
          <a:p>
            <a:pPr algn="ctr"/>
            <a:r>
              <a:rPr lang="en-US" sz="2000" b="1" dirty="0" smtClean="0"/>
              <a:t>c</a:t>
            </a:r>
            <a:r>
              <a:rPr lang="en-US" sz="2000" dirty="0" smtClean="0"/>
              <a:t>² </a:t>
            </a:r>
            <a:r>
              <a:rPr lang="en-US" sz="2000" dirty="0"/>
              <a:t>= (</a:t>
            </a:r>
            <a:r>
              <a:rPr lang="en-US" sz="2000" b="1" dirty="0"/>
              <a:t>a</a:t>
            </a:r>
            <a:r>
              <a:rPr lang="en-US" sz="2000" dirty="0"/>
              <a:t> + </a:t>
            </a:r>
            <a:r>
              <a:rPr lang="en-US" sz="2000" b="1" dirty="0"/>
              <a:t>b</a:t>
            </a:r>
            <a:r>
              <a:rPr lang="en-US" sz="2000" dirty="0"/>
              <a:t>)² - 4·</a:t>
            </a:r>
            <a:r>
              <a:rPr lang="en-US" sz="2000" b="1" dirty="0"/>
              <a:t>ab</a:t>
            </a:r>
            <a:r>
              <a:rPr lang="en-US" sz="2000" dirty="0"/>
              <a:t>/2 </a:t>
            </a:r>
          </a:p>
        </p:txBody>
      </p:sp>
      <p:pic>
        <p:nvPicPr>
          <p:cNvPr id="17410" name="Picture 2" descr="proof41"/>
          <p:cNvPicPr>
            <a:picLocks noChangeAspect="1" noChangeArrowheads="1"/>
          </p:cNvPicPr>
          <p:nvPr/>
        </p:nvPicPr>
        <p:blipFill>
          <a:blip r:embed="rId3"/>
          <a:srcRect/>
          <a:stretch>
            <a:fillRect/>
          </a:stretch>
        </p:blipFill>
        <p:spPr bwMode="auto">
          <a:xfrm>
            <a:off x="1219200" y="4953000"/>
            <a:ext cx="1143000" cy="1533525"/>
          </a:xfrm>
          <a:prstGeom prst="rect">
            <a:avLst/>
          </a:prstGeom>
          <a:noFill/>
          <a:ln w="9525">
            <a:noFill/>
            <a:miter lim="800000"/>
            <a:headEnd/>
            <a:tailEnd/>
          </a:ln>
        </p:spPr>
      </p:pic>
      <p:pic>
        <p:nvPicPr>
          <p:cNvPr id="17411" name="Picture 3" descr="proof51"/>
          <p:cNvPicPr>
            <a:picLocks noChangeAspect="1" noChangeArrowheads="1"/>
          </p:cNvPicPr>
          <p:nvPr/>
        </p:nvPicPr>
        <p:blipFill>
          <a:blip r:embed="rId4"/>
          <a:srcRect/>
          <a:stretch>
            <a:fillRect/>
          </a:stretch>
        </p:blipFill>
        <p:spPr bwMode="auto">
          <a:xfrm>
            <a:off x="2667000" y="5105400"/>
            <a:ext cx="1714500" cy="1238250"/>
          </a:xfrm>
          <a:prstGeom prst="rect">
            <a:avLst/>
          </a:prstGeom>
          <a:noFill/>
          <a:ln w="9525">
            <a:noFill/>
            <a:miter lim="800000"/>
            <a:headEnd/>
            <a:tailEnd/>
          </a:ln>
        </p:spPr>
      </p:pic>
      <p:sp>
        <p:nvSpPr>
          <p:cNvPr id="9" name="Rectangle 8"/>
          <p:cNvSpPr/>
          <p:nvPr/>
        </p:nvSpPr>
        <p:spPr>
          <a:xfrm>
            <a:off x="5410200" y="5638800"/>
            <a:ext cx="1814920" cy="400110"/>
          </a:xfrm>
          <a:prstGeom prst="rect">
            <a:avLst/>
          </a:prstGeom>
        </p:spPr>
        <p:txBody>
          <a:bodyPr wrap="none">
            <a:spAutoFit/>
          </a:bodyPr>
          <a:lstStyle/>
          <a:p>
            <a:r>
              <a:rPr lang="en-US" sz="2000" dirty="0"/>
              <a:t>2</a:t>
            </a:r>
            <a:r>
              <a:rPr lang="en-US" sz="2000" b="1" dirty="0"/>
              <a:t>c</a:t>
            </a:r>
            <a:r>
              <a:rPr lang="en-US" sz="2000" dirty="0"/>
              <a:t>² = 2</a:t>
            </a:r>
            <a:r>
              <a:rPr lang="en-US" sz="2000" b="1" dirty="0"/>
              <a:t>a</a:t>
            </a:r>
            <a:r>
              <a:rPr lang="en-US" sz="2000" dirty="0"/>
              <a:t>² + 2</a:t>
            </a:r>
            <a:r>
              <a:rPr lang="en-US" sz="2000" b="1" dirty="0"/>
              <a:t>b</a:t>
            </a:r>
            <a:r>
              <a:rPr lang="en-US" sz="2000" dirty="0"/>
              <a:t>². </a:t>
            </a:r>
          </a:p>
        </p:txBody>
      </p:sp>
      <p:pic>
        <p:nvPicPr>
          <p:cNvPr id="11" name="Picture 10"/>
          <p:cNvPicPr/>
          <p:nvPr/>
        </p:nvPicPr>
        <p:blipFill>
          <a:blip r:embed="rId5"/>
          <a:srcRect/>
          <a:stretch>
            <a:fillRect/>
          </a:stretch>
        </p:blipFill>
        <p:spPr bwMode="auto">
          <a:xfrm>
            <a:off x="4114800" y="5715000"/>
            <a:ext cx="708025" cy="37973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2011363"/>
          </a:xfrm>
        </p:spPr>
        <p:txBody>
          <a:bodyPr>
            <a:normAutofit/>
          </a:bodyPr>
          <a:lstStyle/>
          <a:p>
            <a:pPr algn="r" rtl="1">
              <a:buNone/>
            </a:pPr>
            <a:r>
              <a:rPr lang="fa-IR" sz="2000" dirty="0"/>
              <a:t>اثبات </a:t>
            </a:r>
            <a:r>
              <a:rPr lang="fa-IR" sz="2000" dirty="0" smtClean="0"/>
              <a:t>3: </a:t>
            </a:r>
            <a:endParaRPr lang="en-US" sz="2000" dirty="0"/>
          </a:p>
          <a:p>
            <a:pPr algn="r" rtl="1">
              <a:buNone/>
            </a:pPr>
            <a:r>
              <a:rPr lang="fa-IR" sz="2000" dirty="0"/>
              <a:t>اين اثبات توسط </a:t>
            </a:r>
            <a:r>
              <a:rPr lang="en-US" sz="2000" dirty="0"/>
              <a:t>J.A  Garfield(1876)</a:t>
            </a:r>
            <a:r>
              <a:rPr lang="fa-IR" sz="2000" dirty="0"/>
              <a:t> كشف شد </a:t>
            </a:r>
            <a:endParaRPr lang="en-US" sz="2000" dirty="0"/>
          </a:p>
          <a:p>
            <a:pPr algn="r">
              <a:buNone/>
            </a:pPr>
            <a:r>
              <a:rPr lang="fa-IR" sz="2000" dirty="0"/>
              <a:t>اين دفعه ما مربعي رسم نمي كنيم . كليد حل در اين اثبات مساحت ذوزنقه است : نصف حاصل </a:t>
            </a:r>
            <a:r>
              <a:rPr lang="fa-IR" sz="2000" dirty="0" smtClean="0"/>
              <a:t>جمع</a:t>
            </a:r>
            <a:endParaRPr lang="en-US" sz="2000" dirty="0" smtClean="0"/>
          </a:p>
          <a:p>
            <a:pPr algn="r">
              <a:buNone/>
            </a:pPr>
            <a:r>
              <a:rPr lang="fa-IR" sz="2000" dirty="0" smtClean="0"/>
              <a:t> </a:t>
            </a:r>
            <a:r>
              <a:rPr lang="fa-IR" sz="2000" dirty="0"/>
              <a:t>پايه ها در </a:t>
            </a:r>
            <a:r>
              <a:rPr lang="fa-IR" sz="2000" dirty="0" smtClean="0"/>
              <a:t>ارتفاع</a:t>
            </a:r>
            <a:endParaRPr lang="en-US" sz="2000" dirty="0" smtClean="0"/>
          </a:p>
          <a:p>
            <a:pPr algn="r">
              <a:buNone/>
            </a:pPr>
            <a:endParaRPr lang="en-US" sz="2000" dirty="0"/>
          </a:p>
        </p:txBody>
      </p:sp>
      <p:sp>
        <p:nvSpPr>
          <p:cNvPr id="27654"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6" name="Rectangle 8"/>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Calibri" pitchFamily="34" charset="0"/>
                <a:cs typeface="2  Lotus" pitchFamily="2" charset="-78"/>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5105400" y="1371600"/>
            <a:ext cx="1851789" cy="400110"/>
          </a:xfrm>
          <a:prstGeom prst="rect">
            <a:avLst/>
          </a:prstGeom>
        </p:spPr>
        <p:txBody>
          <a:bodyPr wrap="none">
            <a:spAutoFit/>
          </a:bodyPr>
          <a:lstStyle/>
          <a:p>
            <a:r>
              <a:rPr lang="en-US" sz="2000" b="1" dirty="0" smtClean="0"/>
              <a:t>a + b</a:t>
            </a:r>
            <a:r>
              <a:rPr lang="en-US" sz="2000" dirty="0" smtClean="0"/>
              <a:t>)/2·(</a:t>
            </a:r>
            <a:r>
              <a:rPr lang="en-US" sz="2000" b="1" dirty="0" smtClean="0"/>
              <a:t>a + b</a:t>
            </a:r>
            <a:r>
              <a:rPr lang="en-US" sz="2000" dirty="0" smtClean="0"/>
              <a:t>). </a:t>
            </a:r>
            <a:endParaRPr lang="en-US" sz="2000" dirty="0"/>
          </a:p>
        </p:txBody>
      </p:sp>
      <p:pic>
        <p:nvPicPr>
          <p:cNvPr id="1026" name="Picture 2" descr="proof41"/>
          <p:cNvPicPr>
            <a:picLocks noChangeAspect="1" noChangeArrowheads="1"/>
          </p:cNvPicPr>
          <p:nvPr/>
        </p:nvPicPr>
        <p:blipFill>
          <a:blip r:embed="rId2"/>
          <a:srcRect/>
          <a:stretch>
            <a:fillRect/>
          </a:stretch>
        </p:blipFill>
        <p:spPr bwMode="auto">
          <a:xfrm>
            <a:off x="1143000" y="1600200"/>
            <a:ext cx="1143000" cy="1533525"/>
          </a:xfrm>
          <a:prstGeom prst="rect">
            <a:avLst/>
          </a:prstGeom>
          <a:noFill/>
          <a:ln w="9525">
            <a:noFill/>
            <a:miter lim="800000"/>
            <a:headEnd/>
            <a:tailEnd/>
          </a:ln>
        </p:spPr>
      </p:pic>
      <p:sp>
        <p:nvSpPr>
          <p:cNvPr id="8" name="Rectangle 7"/>
          <p:cNvSpPr/>
          <p:nvPr/>
        </p:nvSpPr>
        <p:spPr>
          <a:xfrm>
            <a:off x="2362200" y="2362200"/>
            <a:ext cx="6324600" cy="646331"/>
          </a:xfrm>
          <a:prstGeom prst="rect">
            <a:avLst/>
          </a:prstGeom>
        </p:spPr>
        <p:txBody>
          <a:bodyPr wrap="square">
            <a:spAutoFit/>
          </a:bodyPr>
          <a:lstStyle/>
          <a:p>
            <a:pPr algn="r"/>
            <a:r>
              <a:rPr lang="fa-IR" dirty="0" smtClean="0"/>
              <a:t>با بررسي كردن تصوير ، مشاهده مي شود كه مساحت به گونه اي ديگر يعني</a:t>
            </a:r>
            <a:r>
              <a:rPr lang="en-US" dirty="0" smtClean="0"/>
              <a:t> </a:t>
            </a:r>
            <a:r>
              <a:rPr lang="fa-IR" dirty="0" smtClean="0"/>
              <a:t>حاصل جمع سه مثلث نيز محاسبه مي شود :</a:t>
            </a:r>
            <a:endParaRPr lang="en-US" dirty="0"/>
          </a:p>
        </p:txBody>
      </p:sp>
      <p:sp>
        <p:nvSpPr>
          <p:cNvPr id="9" name="Rectangle 8"/>
          <p:cNvSpPr/>
          <p:nvPr/>
        </p:nvSpPr>
        <p:spPr>
          <a:xfrm>
            <a:off x="3495423" y="3244334"/>
            <a:ext cx="2367956" cy="400110"/>
          </a:xfrm>
          <a:prstGeom prst="rect">
            <a:avLst/>
          </a:prstGeom>
        </p:spPr>
        <p:txBody>
          <a:bodyPr wrap="none">
            <a:spAutoFit/>
          </a:bodyPr>
          <a:lstStyle/>
          <a:p>
            <a:r>
              <a:rPr lang="en-US" sz="2000" dirty="0" smtClean="0"/>
              <a:t>- </a:t>
            </a:r>
            <a:r>
              <a:rPr lang="en-US" sz="2000" b="1" dirty="0" smtClean="0"/>
              <a:t>ab</a:t>
            </a:r>
            <a:r>
              <a:rPr lang="en-US" sz="2000" dirty="0" smtClean="0"/>
              <a:t>/2 + </a:t>
            </a:r>
            <a:r>
              <a:rPr lang="en-US" sz="2000" b="1" dirty="0" smtClean="0"/>
              <a:t>ab</a:t>
            </a:r>
            <a:r>
              <a:rPr lang="en-US" sz="2000" dirty="0" smtClean="0"/>
              <a:t>/2 + </a:t>
            </a:r>
            <a:r>
              <a:rPr lang="en-US" sz="2000" b="1" dirty="0" smtClean="0"/>
              <a:t>c</a:t>
            </a:r>
            <a:r>
              <a:rPr lang="en-US" sz="2000" dirty="0" smtClean="0"/>
              <a:t>·</a:t>
            </a:r>
            <a:r>
              <a:rPr lang="en-US" sz="2000" b="1" dirty="0" smtClean="0"/>
              <a:t>c</a:t>
            </a:r>
            <a:r>
              <a:rPr lang="en-US" sz="2000" dirty="0" smtClean="0"/>
              <a:t>/2.</a:t>
            </a:r>
            <a:endParaRPr lang="en-US" sz="2000" dirty="0"/>
          </a:p>
        </p:txBody>
      </p:sp>
      <p:sp>
        <p:nvSpPr>
          <p:cNvPr id="10" name="Rectangle 9"/>
          <p:cNvSpPr/>
          <p:nvPr/>
        </p:nvSpPr>
        <p:spPr>
          <a:xfrm>
            <a:off x="6553200" y="3657600"/>
            <a:ext cx="1930337" cy="400110"/>
          </a:xfrm>
          <a:prstGeom prst="rect">
            <a:avLst/>
          </a:prstGeom>
        </p:spPr>
        <p:txBody>
          <a:bodyPr wrap="none">
            <a:spAutoFit/>
          </a:bodyPr>
          <a:lstStyle/>
          <a:p>
            <a:pPr algn="r"/>
            <a:r>
              <a:rPr lang="fa-IR" sz="2000" dirty="0" smtClean="0"/>
              <a:t>كه بعد از ساده سازي</a:t>
            </a:r>
            <a:endParaRPr lang="en-US" sz="2000" dirty="0"/>
          </a:p>
        </p:txBody>
      </p:sp>
      <p:sp>
        <p:nvSpPr>
          <p:cNvPr id="1028" name="Rectangle 4"/>
          <p:cNvSpPr>
            <a:spLocks noChangeArrowheads="1"/>
          </p:cNvSpPr>
          <p:nvPr/>
        </p:nvSpPr>
        <p:spPr bwMode="auto">
          <a:xfrm>
            <a:off x="5105400" y="3657600"/>
            <a:ext cx="2590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a² + b² = c²</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p:nvPr/>
        </p:nvSpPr>
        <p:spPr>
          <a:xfrm>
            <a:off x="3581400" y="3657600"/>
            <a:ext cx="1625766" cy="400110"/>
          </a:xfrm>
          <a:prstGeom prst="rect">
            <a:avLst/>
          </a:prstGeom>
        </p:spPr>
        <p:txBody>
          <a:bodyPr wrap="none">
            <a:spAutoFit/>
          </a:bodyPr>
          <a:lstStyle/>
          <a:p>
            <a:r>
              <a:rPr lang="fa-IR" sz="2000" dirty="0" smtClean="0"/>
              <a:t>به دست مي آيد . </a:t>
            </a:r>
            <a:endParaRPr lang="en-US" sz="20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2286000"/>
          </a:xfrm>
        </p:spPr>
        <p:txBody>
          <a:bodyPr>
            <a:noAutofit/>
          </a:bodyPr>
          <a:lstStyle/>
          <a:p>
            <a:pPr algn="r" rtl="1"/>
            <a:r>
              <a:rPr lang="fa-IR" sz="2000" dirty="0" smtClean="0"/>
              <a:t>اثبات 4 </a:t>
            </a:r>
            <a:r>
              <a:rPr lang="en-US" sz="2000" dirty="0" smtClean="0"/>
              <a:t/>
            </a:r>
            <a:br>
              <a:rPr lang="en-US" sz="2000" dirty="0" smtClean="0"/>
            </a:br>
            <a:r>
              <a:rPr lang="en-US" sz="2000" dirty="0" smtClean="0"/>
              <a:t/>
            </a:r>
            <a:br>
              <a:rPr lang="en-US" sz="2000" dirty="0" smtClean="0"/>
            </a:br>
            <a:r>
              <a:rPr lang="fa-IR" sz="2000" dirty="0" smtClean="0"/>
              <a:t>اين اثبات در دسامبر 1999 در مجله رياضيات منتشر شد. كه در نتايج اثبات هاي </a:t>
            </a:r>
            <a:r>
              <a:rPr lang="en-US" sz="2000" dirty="0" smtClean="0"/>
              <a:t>R.Nelson </a:t>
            </a:r>
            <a:br>
              <a:rPr lang="en-US" sz="2000" dirty="0" smtClean="0"/>
            </a:br>
            <a:r>
              <a:rPr lang="fa-IR" sz="2000" dirty="0" smtClean="0"/>
              <a:t>يافت شده است . با يكي از ضلع هاي يك مثلث قائم الزاويه شروع مي كنيم . </a:t>
            </a:r>
            <a:r>
              <a:rPr lang="en-US" sz="2000" dirty="0" smtClean="0"/>
              <a:t/>
            </a:r>
            <a:br>
              <a:rPr lang="en-US" sz="2000" dirty="0" smtClean="0"/>
            </a:br>
            <a:r>
              <a:rPr lang="fa-IR" sz="2000" dirty="0" smtClean="0"/>
              <a:t>ايجاد مي كنيم چهار مثلث متساوالساقين قائم الزاويه متشابه و يكسان. وتر اولين مثلث ( كه به رنگ قرمز در نمودار مشخص شده است ) بايستي بر يكي از اضلاع منطبق باشد. </a:t>
            </a:r>
            <a:r>
              <a:rPr lang="en-US" sz="2000" dirty="0" smtClean="0"/>
              <a:t/>
            </a:r>
            <a:br>
              <a:rPr lang="en-US" sz="2000" dirty="0" smtClean="0"/>
            </a:br>
            <a:r>
              <a:rPr lang="fa-IR" sz="2000" dirty="0" smtClean="0"/>
              <a:t>به مثلث ديگر به طوري كه مربعي به ضلع </a:t>
            </a:r>
            <a:r>
              <a:rPr lang="en-US" sz="2000" dirty="0" smtClean="0"/>
              <a:t>a</a:t>
            </a:r>
            <a:r>
              <a:rPr lang="fa-IR" sz="2000" dirty="0" smtClean="0"/>
              <a:t> در وسطشان تشكيل شود قرار مي گيرند. </a:t>
            </a:r>
            <a:r>
              <a:rPr lang="en-US" sz="2000" dirty="0" smtClean="0"/>
              <a:t/>
            </a:r>
            <a:br>
              <a:rPr lang="en-US" sz="2000" dirty="0" smtClean="0"/>
            </a:br>
            <a:r>
              <a:rPr lang="fa-IR" sz="2000" dirty="0" smtClean="0"/>
              <a:t>نوك مثلث هاي قائم الزاويه را به هم وصل مي كنيم . كه مربعي با ضلع هم اندازه با وتر مثلث اوليه شكل مي گيرد. </a:t>
            </a:r>
            <a:r>
              <a:rPr lang="en-US" sz="2000" dirty="0" smtClean="0"/>
              <a:t/>
            </a:r>
            <a:br>
              <a:rPr lang="en-US" sz="2000" dirty="0" smtClean="0"/>
            </a:br>
            <a:r>
              <a:rPr lang="fa-IR" sz="2000" dirty="0" smtClean="0"/>
              <a:t>ظاهر مي شود چهار جفت مثلث متشابه (كه يك جفت از آن به رنگ سبز در شكل مشخص شده است. . يكي از مثلث ها در درون و ديگري بيرون مربع بزرگ قرار گرفته است . </a:t>
            </a:r>
            <a:r>
              <a:rPr lang="en-US" sz="2000" dirty="0" smtClean="0"/>
              <a:t/>
            </a:r>
            <a:br>
              <a:rPr lang="en-US" sz="2000" dirty="0" smtClean="0"/>
            </a:br>
            <a:endParaRPr lang="en-US" sz="2000" dirty="0"/>
          </a:p>
        </p:txBody>
      </p:sp>
      <p:sp>
        <p:nvSpPr>
          <p:cNvPr id="8198" name="Rectangle 6"/>
          <p:cNvSpPr>
            <a:spLocks noChangeArrowheads="1"/>
          </p:cNvSpPr>
          <p:nvPr/>
        </p:nvSpPr>
        <p:spPr bwMode="auto">
          <a:xfrm>
            <a:off x="0" y="323850"/>
            <a:ext cx="22474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2  Lotus"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685800" y="4038600"/>
            <a:ext cx="7848600" cy="707886"/>
          </a:xfrm>
          <a:prstGeom prst="rect">
            <a:avLst/>
          </a:prstGeom>
        </p:spPr>
        <p:txBody>
          <a:bodyPr wrap="square">
            <a:spAutoFit/>
          </a:bodyPr>
          <a:lstStyle/>
          <a:p>
            <a:pPr algn="r"/>
            <a:r>
              <a:rPr lang="fa-IR" sz="2000" dirty="0" smtClean="0"/>
              <a:t>بناميم آن گاه اگر اضلاع مثلث متساوي الساقين اوليه در طرف</a:t>
            </a:r>
            <a:r>
              <a:rPr lang="en-US" sz="2000" dirty="0" smtClean="0"/>
              <a:t> </a:t>
            </a:r>
            <a:r>
              <a:rPr lang="fa-IR" sz="2000" dirty="0" smtClean="0"/>
              <a:t>  را </a:t>
            </a:r>
            <a:r>
              <a:rPr lang="en-US" sz="2000" dirty="0" smtClean="0"/>
              <a:t>a  b   c</a:t>
            </a:r>
            <a:r>
              <a:rPr lang="fa-IR" sz="2000" dirty="0" smtClean="0"/>
              <a:t> بنابراین اگر آن است.</a:t>
            </a:r>
            <a:r>
              <a:rPr lang="en-US" sz="2000" dirty="0" smtClean="0"/>
              <a:t>b²/4 </a:t>
            </a:r>
            <a:r>
              <a:rPr lang="fa-IR" sz="2000" dirty="0" smtClean="0"/>
              <a:t>ساخته شده باشد آن گاه مساحت آن </a:t>
            </a:r>
            <a:endParaRPr lang="en-US" sz="2000" dirty="0"/>
          </a:p>
        </p:txBody>
      </p:sp>
      <p:sp>
        <p:nvSpPr>
          <p:cNvPr id="11" name="Rectangle 10"/>
          <p:cNvSpPr/>
          <p:nvPr/>
        </p:nvSpPr>
        <p:spPr>
          <a:xfrm>
            <a:off x="609600" y="4038600"/>
            <a:ext cx="359394" cy="369332"/>
          </a:xfrm>
          <a:prstGeom prst="rect">
            <a:avLst/>
          </a:prstGeom>
        </p:spPr>
        <p:txBody>
          <a:bodyPr wrap="none">
            <a:spAutoFit/>
          </a:bodyPr>
          <a:lstStyle/>
          <a:p>
            <a:r>
              <a:rPr lang="en-US" dirty="0" smtClean="0"/>
              <a:t>b </a:t>
            </a:r>
            <a:endParaRPr lang="en-US" dirty="0"/>
          </a:p>
        </p:txBody>
      </p:sp>
      <p:sp>
        <p:nvSpPr>
          <p:cNvPr id="8202" name="Rectangle 10"/>
          <p:cNvSpPr>
            <a:spLocks noChangeArrowheads="1"/>
          </p:cNvSpPr>
          <p:nvPr/>
        </p:nvSpPr>
        <p:spPr bwMode="auto">
          <a:xfrm>
            <a:off x="2057400" y="4800600"/>
            <a:ext cx="6629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2  Lotus" charset="-78"/>
              </a:rPr>
              <a:t>بنا بر اين مساحت مربع بزرگ = مساحت 4 مثلث + مساحت مربع كوچك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8205" name="Rectangle 13"/>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9" name="Table 18"/>
          <p:cNvGraphicFramePr>
            <a:graphicFrameLocks noGrp="1"/>
          </p:cNvGraphicFramePr>
          <p:nvPr/>
        </p:nvGraphicFramePr>
        <p:xfrm>
          <a:off x="3886200" y="5410200"/>
          <a:ext cx="1752600" cy="552450"/>
        </p:xfrm>
        <a:graphic>
          <a:graphicData uri="http://schemas.openxmlformats.org/drawingml/2006/table">
            <a:tbl>
              <a:tblPr/>
              <a:tblGrid>
                <a:gridCol w="1752600"/>
              </a:tblGrid>
              <a:tr h="552450">
                <a:tc>
                  <a:txBody>
                    <a:bodyPr/>
                    <a:lstStyle/>
                    <a:p>
                      <a:pPr marL="0" marR="0" algn="l" rtl="0">
                        <a:spcBef>
                          <a:spcPts val="0"/>
                        </a:spcBef>
                        <a:spcAft>
                          <a:spcPts val="0"/>
                        </a:spcAft>
                      </a:pPr>
                      <a:r>
                        <a:rPr lang="en-US" sz="2000" dirty="0">
                          <a:solidFill>
                            <a:srgbClr val="000000"/>
                          </a:solidFill>
                          <a:latin typeface="Times New Roman"/>
                          <a:ea typeface="Times New Roman"/>
                          <a:cs typeface="Arial"/>
                        </a:rPr>
                        <a:t>a² + 4b²/4 = c² </a:t>
                      </a:r>
                      <a:endParaRPr lang="en-US" sz="2000" dirty="0">
                        <a:latin typeface="Times New Roman"/>
                        <a:ea typeface="Times New Roman"/>
                        <a:cs typeface="Arial"/>
                      </a:endParaRPr>
                    </a:p>
                  </a:txBody>
                  <a:tcPr marL="9525" marR="9525" marT="9525" marB="9525" anchor="ctr">
                    <a:lnL>
                      <a:noFill/>
                    </a:lnL>
                    <a:lnR>
                      <a:noFill/>
                    </a:lnR>
                    <a:lnT>
                      <a:noFill/>
                    </a:lnT>
                    <a:lnB>
                      <a:noFill/>
                    </a:lnB>
                  </a:tcPr>
                </a:tc>
              </a:tr>
            </a:tbl>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اثبات 3</a:t>
            </a:r>
            <a:endParaRPr lang="en-US" sz="2000" dirty="0"/>
          </a:p>
        </p:txBody>
      </p:sp>
      <p:pic>
        <p:nvPicPr>
          <p:cNvPr id="7169" name="Picture 1" descr="proof33"/>
          <p:cNvPicPr>
            <a:picLocks noChangeAspect="1" noChangeArrowheads="1"/>
          </p:cNvPicPr>
          <p:nvPr/>
        </p:nvPicPr>
        <p:blipFill>
          <a:blip r:embed="rId2"/>
          <a:srcRect/>
          <a:stretch>
            <a:fillRect/>
          </a:stretch>
        </p:blipFill>
        <p:spPr bwMode="auto">
          <a:xfrm>
            <a:off x="1676400" y="457200"/>
            <a:ext cx="4191000" cy="6172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421</TotalTime>
  <Words>1101</Words>
  <Application>Microsoft Office PowerPoint</Application>
  <PresentationFormat>On-screen Show (4:3)</PresentationFormat>
  <Paragraphs>111</Paragraphs>
  <Slides>26</Slides>
  <Notes>0</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بسم الله الرحمن الرحیم</vt:lpstr>
      <vt:lpstr>گرد آورندگان</vt:lpstr>
      <vt:lpstr>  اثبات 1     اكنون ما با 4 كپي در همان مثلث شروع مي كنيم . سه تا از اينها به ترتيب 90 ، 180 ، و 270 درجه چرخيده شده است . مساحت هر كدام  است . اجازه دهيد آن ها را بدون چرخش ، در كنار هم قرار دهيم . به طوريكه يك مربع با ضلع c را تشكيل دهد .  اين مربع، مربعي به ضلع (a-b) را در دل خود دارد . ( حفره اي كه ما بين چهار مثلث قرار دارد.    </vt:lpstr>
      <vt:lpstr>با جمع زدن مساحت ها يعني                  ، ( مساحت مربع مابين ) و 2ab ،  )مساحت چهار مثلث (4·ab/2)(    داريم :                                                                                             </vt:lpstr>
      <vt:lpstr>اثبات 2 :  چهارمين شيوه با همان چهار مثلث شروع مي شود ،‌ و ليكن اين دفعه،‌آنها را طوري قرار ميگيرند كه مربعي با ضلع  a+bتشكيل مي شود و مربع مشمول داراي ضلع  cاست.    </vt:lpstr>
      <vt:lpstr>Slide 6</vt:lpstr>
      <vt:lpstr>Slide 7</vt:lpstr>
      <vt:lpstr>اثبات 4   اين اثبات در دسامبر 1999 در مجله رياضيات منتشر شد. كه در نتايج اثبات هاي R.Nelson  يافت شده است . با يكي از ضلع هاي يك مثلث قائم الزاويه شروع مي كنيم .  ايجاد مي كنيم چهار مثلث متساوالساقين قائم الزاويه متشابه و يكسان. وتر اولين مثلث ( كه به رنگ قرمز در نمودار مشخص شده است ) بايستي بر يكي از اضلاع منطبق باشد.  به مثلث ديگر به طوري كه مربعي به ضلع a در وسطشان تشكيل شود قرار مي گيرند.  نوك مثلث هاي قائم الزاويه را به هم وصل مي كنيم . كه مربعي با ضلع هم اندازه با وتر مثلث اوليه شكل مي گيرد.  ظاهر مي شود چهار جفت مثلث متشابه (كه يك جفت از آن به رنگ سبز در شكل مشخص شده است. . يكي از مثلث ها در درون و ديگري بيرون مربع بزرگ قرار گرفته است .  </vt:lpstr>
      <vt:lpstr>اثبات 3</vt:lpstr>
      <vt:lpstr>اثبات 4</vt:lpstr>
      <vt:lpstr>Slide 11</vt:lpstr>
      <vt:lpstr>اثبات 5.</vt:lpstr>
      <vt:lpstr> سه مثلث با اضلاع a   b     c   داريم ، ضرب كردن اضلاع هر يك از مثلث ها در a   b    c    و چسباندن سه مثلث شكل زير را خواهيم داشت كه يك مستطيل تشكيل مي شود . اكنون با دوران هاي 90 درجه اي دو تا از مثلث های مستطيل حذف مي شود و ما شكلي با دو مثلث خواهيم داشت كه در قاعده آنها رابطه زير برقرار است كه همان رابطه فيثاغورث است .</vt:lpstr>
      <vt:lpstr>اثبات 7  </vt:lpstr>
      <vt:lpstr>اثبات 8. </vt:lpstr>
      <vt:lpstr>&lt;AFE = FEG + FGE   &lt;AGE = FGE = α/2.</vt:lpstr>
      <vt:lpstr>اثبات 9</vt:lpstr>
      <vt:lpstr>اثبات ها به كمك شكل ها صورت مي گيرد اگر برابر با قطر دايره باشد با جابجا كردن مناسب قطعات به اشكال زير دست مي يابيم به گونه اي كه مساحت نواحي سفيد در دو شكل با هم برابر است </vt:lpstr>
      <vt:lpstr>اثبات 10 </vt:lpstr>
      <vt:lpstr>ا ست.                                          bاست كه طول ضلع آن  KLMNحوزه ، مربع </vt:lpstr>
      <vt:lpstr>Slide 21</vt:lpstr>
      <vt:lpstr>اثبات 11</vt:lpstr>
      <vt:lpstr>اثبات 12</vt:lpstr>
      <vt:lpstr>Slide 24</vt:lpstr>
      <vt:lpstr>اثبات 13</vt:lpstr>
      <vt:lpstr>با تشکر</vt:lpstr>
    </vt:vector>
  </TitlesOfParts>
  <Company>math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اثبات 3       اكنون ما با 4 كپي در همان مثلث شروع مي كنيم . سه تا از اينها به ترتيب 90 ، 180 ، و 270 درجه چرخيده شده است . مساحت هر كدام  است . اجازه دهيد آن ها را بدون چرخش ، در كنار هم قرار دهيم . به طوريكه يك مربع با ضلع c را تشكيل دهد .  اين مربع، مربعي به ضلع (a-b) را در دل خود دارد . ( حفره اي كه ما بين چهار مثلث قرار دارد.    </dc:title>
  <dc:creator>8519413</dc:creator>
  <cp:lastModifiedBy>8418013</cp:lastModifiedBy>
  <cp:revision>45</cp:revision>
  <dcterms:created xsi:type="dcterms:W3CDTF">2005-02-28T09:59:28Z</dcterms:created>
  <dcterms:modified xsi:type="dcterms:W3CDTF">2001-05-26T10:45:54Z</dcterms:modified>
</cp:coreProperties>
</file>