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A4F21-48D4-48FA-AA5F-DC7C59B6ABA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638BCE-B343-4564-9735-2CD846DD49CA}">
      <dgm:prSet/>
      <dgm:spPr/>
      <dgm:t>
        <a:bodyPr/>
        <a:lstStyle/>
        <a:p>
          <a:pPr rtl="1"/>
          <a:r>
            <a:rPr lang="fa-IR" smtClean="0"/>
            <a:t>خازن ها با اتصال موازی به یک پتانسیل مشترک متصل اند و به طور متوالی تخلیه می شوند.</a:t>
          </a:r>
          <a:endParaRPr lang="en-US"/>
        </a:p>
      </dgm:t>
    </dgm:pt>
    <dgm:pt modelId="{5724DBAF-43B0-4361-AD05-2483849C2EFD}" type="parTrans" cxnId="{313CD92E-363B-422F-B1BA-E21D6069CE20}">
      <dgm:prSet/>
      <dgm:spPr/>
      <dgm:t>
        <a:bodyPr/>
        <a:lstStyle/>
        <a:p>
          <a:endParaRPr lang="en-US"/>
        </a:p>
      </dgm:t>
    </dgm:pt>
    <dgm:pt modelId="{23226380-3BC1-4BDE-8859-81D87D007529}" type="sibTrans" cxnId="{313CD92E-363B-422F-B1BA-E21D6069CE20}">
      <dgm:prSet/>
      <dgm:spPr/>
      <dgm:t>
        <a:bodyPr/>
        <a:lstStyle/>
        <a:p>
          <a:endParaRPr lang="en-US"/>
        </a:p>
      </dgm:t>
    </dgm:pt>
    <dgm:pt modelId="{E8BA0459-0B7C-42F7-8AD2-2F9C288C4FD5}">
      <dgm:prSet/>
      <dgm:spPr/>
      <dgm:t>
        <a:bodyPr/>
        <a:lstStyle/>
        <a:p>
          <a:pPr rtl="1"/>
          <a:r>
            <a:rPr lang="fa-IR" smtClean="0"/>
            <a:t>کلید زنی بین اتصالات از طریق یکسو سازها </a:t>
          </a:r>
          <a:endParaRPr lang="en-US"/>
        </a:p>
      </dgm:t>
    </dgm:pt>
    <dgm:pt modelId="{26E2DA31-9003-4A4C-956E-FD2648DC5C7F}" type="parTrans" cxnId="{97DDC1CE-012A-47DF-9382-E4C02F4BA188}">
      <dgm:prSet/>
      <dgm:spPr/>
      <dgm:t>
        <a:bodyPr/>
        <a:lstStyle/>
        <a:p>
          <a:endParaRPr lang="en-US"/>
        </a:p>
      </dgm:t>
    </dgm:pt>
    <dgm:pt modelId="{4BC63567-CDB9-42D7-9264-C1224C0FD5CB}" type="sibTrans" cxnId="{97DDC1CE-012A-47DF-9382-E4C02F4BA188}">
      <dgm:prSet/>
      <dgm:spPr/>
      <dgm:t>
        <a:bodyPr/>
        <a:lstStyle/>
        <a:p>
          <a:endParaRPr lang="en-US"/>
        </a:p>
      </dgm:t>
    </dgm:pt>
    <dgm:pt modelId="{EC9088E7-0BCB-4D43-8CF4-ED8F0A2DB6F9}">
      <dgm:prSet/>
      <dgm:spPr/>
      <dgm:t>
        <a:bodyPr/>
        <a:lstStyle/>
        <a:p>
          <a:pPr algn="r" rtl="1"/>
          <a:r>
            <a:rPr lang="fa-IR" dirty="0" smtClean="0"/>
            <a:t>ولتاژ ثانویه حاصل از مبدل</a:t>
          </a:r>
          <a:endParaRPr lang="en-US" dirty="0"/>
        </a:p>
      </dgm:t>
    </dgm:pt>
    <dgm:pt modelId="{F4584971-F631-4B9A-B348-8318BDA4044E}" type="parTrans" cxnId="{6957D429-7254-41D5-A32C-38B3B48A6276}">
      <dgm:prSet/>
      <dgm:spPr/>
      <dgm:t>
        <a:bodyPr/>
        <a:lstStyle/>
        <a:p>
          <a:endParaRPr lang="en-US"/>
        </a:p>
      </dgm:t>
    </dgm:pt>
    <dgm:pt modelId="{AA19941F-6DB9-4723-8C6F-B16DB69E9C44}" type="sibTrans" cxnId="{6957D429-7254-41D5-A32C-38B3B48A6276}">
      <dgm:prSet/>
      <dgm:spPr/>
      <dgm:t>
        <a:bodyPr/>
        <a:lstStyle/>
        <a:p>
          <a:endParaRPr lang="en-US"/>
        </a:p>
      </dgm:t>
    </dgm:pt>
    <dgm:pt modelId="{40004CE3-2CB9-4FF7-99A9-E5A7134DEED9}">
      <dgm:prSet/>
      <dgm:spPr/>
      <dgm:t>
        <a:bodyPr/>
        <a:lstStyle/>
        <a:p>
          <a:pPr rtl="1"/>
          <a:r>
            <a:rPr lang="fa-IR" smtClean="0"/>
            <a:t>باردار کردن خازن ها از طریق بار بزرگ ( ثابت زمانی آن (</a:t>
          </a:r>
          <a:r>
            <a:rPr lang="en-US" smtClean="0"/>
            <a:t>RC</a:t>
          </a:r>
          <a:r>
            <a:rPr lang="fa-IR" smtClean="0"/>
            <a:t>) در مقایسه با شاخص تغییر ولتاژ مبدل بزرگ است. </a:t>
          </a:r>
          <a:endParaRPr lang="en-US"/>
        </a:p>
      </dgm:t>
    </dgm:pt>
    <dgm:pt modelId="{A7803B8E-CA41-4A4A-9A84-C42616894F16}" type="parTrans" cxnId="{1ADD150E-BDA6-4EFC-9987-040D4916B64D}">
      <dgm:prSet/>
      <dgm:spPr/>
      <dgm:t>
        <a:bodyPr/>
        <a:lstStyle/>
        <a:p>
          <a:endParaRPr lang="en-US"/>
        </a:p>
      </dgm:t>
    </dgm:pt>
    <dgm:pt modelId="{AB9A19C2-E889-445E-805F-4B01C431F51A}" type="sibTrans" cxnId="{1ADD150E-BDA6-4EFC-9987-040D4916B64D}">
      <dgm:prSet/>
      <dgm:spPr/>
      <dgm:t>
        <a:bodyPr/>
        <a:lstStyle/>
        <a:p>
          <a:endParaRPr lang="en-US"/>
        </a:p>
      </dgm:t>
    </dgm:pt>
    <dgm:pt modelId="{B7760C21-8E42-4F19-9A3F-87EEE901E629}" type="pres">
      <dgm:prSet presAssocID="{868A4F21-48D4-48FA-AA5F-DC7C59B6AB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EB8A7-3579-4491-A665-BF5E2FA79C33}" type="pres">
      <dgm:prSet presAssocID="{B5638BCE-B343-4564-9735-2CD846DD49CA}" presName="circle1" presStyleLbl="node1" presStyleIdx="0" presStyleCnt="4"/>
      <dgm:spPr/>
    </dgm:pt>
    <dgm:pt modelId="{C04F1304-AB39-4F07-B6B3-6A3B79C579E1}" type="pres">
      <dgm:prSet presAssocID="{B5638BCE-B343-4564-9735-2CD846DD49CA}" presName="space" presStyleCnt="0"/>
      <dgm:spPr/>
    </dgm:pt>
    <dgm:pt modelId="{345BDC70-857D-43FC-9CBD-FBA2161A3BC9}" type="pres">
      <dgm:prSet presAssocID="{B5638BCE-B343-4564-9735-2CD846DD49CA}" presName="rect1" presStyleLbl="alignAcc1" presStyleIdx="0" presStyleCnt="4"/>
      <dgm:spPr/>
      <dgm:t>
        <a:bodyPr/>
        <a:lstStyle/>
        <a:p>
          <a:endParaRPr lang="en-US"/>
        </a:p>
      </dgm:t>
    </dgm:pt>
    <dgm:pt modelId="{3F9ACE1E-DDB9-4429-AAEE-F41CD545B2E5}" type="pres">
      <dgm:prSet presAssocID="{E8BA0459-0B7C-42F7-8AD2-2F9C288C4FD5}" presName="vertSpace2" presStyleLbl="node1" presStyleIdx="0" presStyleCnt="4"/>
      <dgm:spPr/>
    </dgm:pt>
    <dgm:pt modelId="{3D989FFA-C1C0-4ECE-9884-AD8783F8EE3E}" type="pres">
      <dgm:prSet presAssocID="{E8BA0459-0B7C-42F7-8AD2-2F9C288C4FD5}" presName="circle2" presStyleLbl="node1" presStyleIdx="1" presStyleCnt="4"/>
      <dgm:spPr/>
    </dgm:pt>
    <dgm:pt modelId="{E01D6FD6-3724-4503-BECF-2C670B1A0AB8}" type="pres">
      <dgm:prSet presAssocID="{E8BA0459-0B7C-42F7-8AD2-2F9C288C4FD5}" presName="rect2" presStyleLbl="alignAcc1" presStyleIdx="1" presStyleCnt="4"/>
      <dgm:spPr/>
      <dgm:t>
        <a:bodyPr/>
        <a:lstStyle/>
        <a:p>
          <a:endParaRPr lang="en-US"/>
        </a:p>
      </dgm:t>
    </dgm:pt>
    <dgm:pt modelId="{B1ED4BDC-90B3-4206-BBCC-453C6644FA1E}" type="pres">
      <dgm:prSet presAssocID="{EC9088E7-0BCB-4D43-8CF4-ED8F0A2DB6F9}" presName="vertSpace3" presStyleLbl="node1" presStyleIdx="1" presStyleCnt="4"/>
      <dgm:spPr/>
    </dgm:pt>
    <dgm:pt modelId="{FED8E7D7-68A5-4D84-B495-EFD0AA0E9366}" type="pres">
      <dgm:prSet presAssocID="{EC9088E7-0BCB-4D43-8CF4-ED8F0A2DB6F9}" presName="circle3" presStyleLbl="node1" presStyleIdx="2" presStyleCnt="4"/>
      <dgm:spPr/>
    </dgm:pt>
    <dgm:pt modelId="{90A232FA-73FA-420D-94FB-C366186AE447}" type="pres">
      <dgm:prSet presAssocID="{EC9088E7-0BCB-4D43-8CF4-ED8F0A2DB6F9}" presName="rect3" presStyleLbl="alignAcc1" presStyleIdx="2" presStyleCnt="4"/>
      <dgm:spPr/>
      <dgm:t>
        <a:bodyPr/>
        <a:lstStyle/>
        <a:p>
          <a:endParaRPr lang="en-US"/>
        </a:p>
      </dgm:t>
    </dgm:pt>
    <dgm:pt modelId="{F33A0ADF-9B27-40A3-9A05-E6A113DB2333}" type="pres">
      <dgm:prSet presAssocID="{40004CE3-2CB9-4FF7-99A9-E5A7134DEED9}" presName="vertSpace4" presStyleLbl="node1" presStyleIdx="2" presStyleCnt="4"/>
      <dgm:spPr/>
    </dgm:pt>
    <dgm:pt modelId="{249B2A1F-FBE8-42FC-9693-C59BEEB3EB4A}" type="pres">
      <dgm:prSet presAssocID="{40004CE3-2CB9-4FF7-99A9-E5A7134DEED9}" presName="circle4" presStyleLbl="node1" presStyleIdx="3" presStyleCnt="4"/>
      <dgm:spPr/>
    </dgm:pt>
    <dgm:pt modelId="{66F31B89-DC10-41BC-A4D2-50A243AF9CE4}" type="pres">
      <dgm:prSet presAssocID="{40004CE3-2CB9-4FF7-99A9-E5A7134DEED9}" presName="rect4" presStyleLbl="alignAcc1" presStyleIdx="3" presStyleCnt="4"/>
      <dgm:spPr/>
      <dgm:t>
        <a:bodyPr/>
        <a:lstStyle/>
        <a:p>
          <a:endParaRPr lang="en-US"/>
        </a:p>
      </dgm:t>
    </dgm:pt>
    <dgm:pt modelId="{BFE311AE-36FB-4A3A-A064-21B33BD402CD}" type="pres">
      <dgm:prSet presAssocID="{B5638BCE-B343-4564-9735-2CD846DD49C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D4AF9-614C-4916-9A02-6DDB21931E8C}" type="pres">
      <dgm:prSet presAssocID="{E8BA0459-0B7C-42F7-8AD2-2F9C288C4FD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8DF67-0F1C-4B5A-86BC-C785D4D1C5FE}" type="pres">
      <dgm:prSet presAssocID="{EC9088E7-0BCB-4D43-8CF4-ED8F0A2DB6F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516D7-561F-4AEE-954A-BF4112E7B036}" type="pres">
      <dgm:prSet presAssocID="{40004CE3-2CB9-4FF7-99A9-E5A7134DEED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6C12E-8AC3-4592-B909-CC6FD47CC29F}" type="presOf" srcId="{E8BA0459-0B7C-42F7-8AD2-2F9C288C4FD5}" destId="{E01D6FD6-3724-4503-BECF-2C670B1A0AB8}" srcOrd="0" destOrd="0" presId="urn:microsoft.com/office/officeart/2005/8/layout/target3"/>
    <dgm:cxn modelId="{3BEF65EC-8853-441A-9B98-865B809CFA83}" type="presOf" srcId="{40004CE3-2CB9-4FF7-99A9-E5A7134DEED9}" destId="{66F31B89-DC10-41BC-A4D2-50A243AF9CE4}" srcOrd="0" destOrd="0" presId="urn:microsoft.com/office/officeart/2005/8/layout/target3"/>
    <dgm:cxn modelId="{1ADD150E-BDA6-4EFC-9987-040D4916B64D}" srcId="{868A4F21-48D4-48FA-AA5F-DC7C59B6ABAE}" destId="{40004CE3-2CB9-4FF7-99A9-E5A7134DEED9}" srcOrd="3" destOrd="0" parTransId="{A7803B8E-CA41-4A4A-9A84-C42616894F16}" sibTransId="{AB9A19C2-E889-445E-805F-4B01C431F51A}"/>
    <dgm:cxn modelId="{97DDC1CE-012A-47DF-9382-E4C02F4BA188}" srcId="{868A4F21-48D4-48FA-AA5F-DC7C59B6ABAE}" destId="{E8BA0459-0B7C-42F7-8AD2-2F9C288C4FD5}" srcOrd="1" destOrd="0" parTransId="{26E2DA31-9003-4A4C-956E-FD2648DC5C7F}" sibTransId="{4BC63567-CDB9-42D7-9264-C1224C0FD5CB}"/>
    <dgm:cxn modelId="{F945522B-CBB1-4816-895D-84F6BAAF6891}" type="presOf" srcId="{868A4F21-48D4-48FA-AA5F-DC7C59B6ABAE}" destId="{B7760C21-8E42-4F19-9A3F-87EEE901E629}" srcOrd="0" destOrd="0" presId="urn:microsoft.com/office/officeart/2005/8/layout/target3"/>
    <dgm:cxn modelId="{05CFBB9F-FC1B-47F2-9505-62223FB21F03}" type="presOf" srcId="{B5638BCE-B343-4564-9735-2CD846DD49CA}" destId="{BFE311AE-36FB-4A3A-A064-21B33BD402CD}" srcOrd="1" destOrd="0" presId="urn:microsoft.com/office/officeart/2005/8/layout/target3"/>
    <dgm:cxn modelId="{C0F74F22-80A8-4847-98CE-18207A79C070}" type="presOf" srcId="{EC9088E7-0BCB-4D43-8CF4-ED8F0A2DB6F9}" destId="{90A232FA-73FA-420D-94FB-C366186AE447}" srcOrd="0" destOrd="0" presId="urn:microsoft.com/office/officeart/2005/8/layout/target3"/>
    <dgm:cxn modelId="{6E02D23E-2302-432C-8AF0-1CBB8457C339}" type="presOf" srcId="{40004CE3-2CB9-4FF7-99A9-E5A7134DEED9}" destId="{3DB516D7-561F-4AEE-954A-BF4112E7B036}" srcOrd="1" destOrd="0" presId="urn:microsoft.com/office/officeart/2005/8/layout/target3"/>
    <dgm:cxn modelId="{313CD92E-363B-422F-B1BA-E21D6069CE20}" srcId="{868A4F21-48D4-48FA-AA5F-DC7C59B6ABAE}" destId="{B5638BCE-B343-4564-9735-2CD846DD49CA}" srcOrd="0" destOrd="0" parTransId="{5724DBAF-43B0-4361-AD05-2483849C2EFD}" sibTransId="{23226380-3BC1-4BDE-8859-81D87D007529}"/>
    <dgm:cxn modelId="{BAB820ED-7D18-4074-AD3C-97A73580C21C}" type="presOf" srcId="{B5638BCE-B343-4564-9735-2CD846DD49CA}" destId="{345BDC70-857D-43FC-9CBD-FBA2161A3BC9}" srcOrd="0" destOrd="0" presId="urn:microsoft.com/office/officeart/2005/8/layout/target3"/>
    <dgm:cxn modelId="{A890A6DC-C974-410B-832A-07244A5AF263}" type="presOf" srcId="{E8BA0459-0B7C-42F7-8AD2-2F9C288C4FD5}" destId="{3E4D4AF9-614C-4916-9A02-6DDB21931E8C}" srcOrd="1" destOrd="0" presId="urn:microsoft.com/office/officeart/2005/8/layout/target3"/>
    <dgm:cxn modelId="{6D37D9A3-802E-4272-9537-C93FABD8E6A8}" type="presOf" srcId="{EC9088E7-0BCB-4D43-8CF4-ED8F0A2DB6F9}" destId="{7888DF67-0F1C-4B5A-86BC-C785D4D1C5FE}" srcOrd="1" destOrd="0" presId="urn:microsoft.com/office/officeart/2005/8/layout/target3"/>
    <dgm:cxn modelId="{6957D429-7254-41D5-A32C-38B3B48A6276}" srcId="{868A4F21-48D4-48FA-AA5F-DC7C59B6ABAE}" destId="{EC9088E7-0BCB-4D43-8CF4-ED8F0A2DB6F9}" srcOrd="2" destOrd="0" parTransId="{F4584971-F631-4B9A-B348-8318BDA4044E}" sibTransId="{AA19941F-6DB9-4723-8C6F-B16DB69E9C44}"/>
    <dgm:cxn modelId="{3EB723B2-1EC7-4ACE-894D-CEFEE9C870F1}" type="presParOf" srcId="{B7760C21-8E42-4F19-9A3F-87EEE901E629}" destId="{E59EB8A7-3579-4491-A665-BF5E2FA79C33}" srcOrd="0" destOrd="0" presId="urn:microsoft.com/office/officeart/2005/8/layout/target3"/>
    <dgm:cxn modelId="{50858AD9-CB77-4DE9-BC84-41A04AA96CB8}" type="presParOf" srcId="{B7760C21-8E42-4F19-9A3F-87EEE901E629}" destId="{C04F1304-AB39-4F07-B6B3-6A3B79C579E1}" srcOrd="1" destOrd="0" presId="urn:microsoft.com/office/officeart/2005/8/layout/target3"/>
    <dgm:cxn modelId="{72A7F247-3034-4A5D-9795-5157DD17AD84}" type="presParOf" srcId="{B7760C21-8E42-4F19-9A3F-87EEE901E629}" destId="{345BDC70-857D-43FC-9CBD-FBA2161A3BC9}" srcOrd="2" destOrd="0" presId="urn:microsoft.com/office/officeart/2005/8/layout/target3"/>
    <dgm:cxn modelId="{B093A3A0-70A7-46D9-A85A-20EDAD50982E}" type="presParOf" srcId="{B7760C21-8E42-4F19-9A3F-87EEE901E629}" destId="{3F9ACE1E-DDB9-4429-AAEE-F41CD545B2E5}" srcOrd="3" destOrd="0" presId="urn:microsoft.com/office/officeart/2005/8/layout/target3"/>
    <dgm:cxn modelId="{22F5BEDF-9075-473C-92C6-437CA89FF909}" type="presParOf" srcId="{B7760C21-8E42-4F19-9A3F-87EEE901E629}" destId="{3D989FFA-C1C0-4ECE-9884-AD8783F8EE3E}" srcOrd="4" destOrd="0" presId="urn:microsoft.com/office/officeart/2005/8/layout/target3"/>
    <dgm:cxn modelId="{6D5525CF-11F7-4492-8387-6C07A7D3BC28}" type="presParOf" srcId="{B7760C21-8E42-4F19-9A3F-87EEE901E629}" destId="{E01D6FD6-3724-4503-BECF-2C670B1A0AB8}" srcOrd="5" destOrd="0" presId="urn:microsoft.com/office/officeart/2005/8/layout/target3"/>
    <dgm:cxn modelId="{10C18B99-B71A-4BB7-B55F-FC4F2A4C7F13}" type="presParOf" srcId="{B7760C21-8E42-4F19-9A3F-87EEE901E629}" destId="{B1ED4BDC-90B3-4206-BBCC-453C6644FA1E}" srcOrd="6" destOrd="0" presId="urn:microsoft.com/office/officeart/2005/8/layout/target3"/>
    <dgm:cxn modelId="{972591D7-EBBB-4FBC-9418-EB65BC72FC2E}" type="presParOf" srcId="{B7760C21-8E42-4F19-9A3F-87EEE901E629}" destId="{FED8E7D7-68A5-4D84-B495-EFD0AA0E9366}" srcOrd="7" destOrd="0" presId="urn:microsoft.com/office/officeart/2005/8/layout/target3"/>
    <dgm:cxn modelId="{DB708C6D-63A8-4950-8C09-01E61AC7446C}" type="presParOf" srcId="{B7760C21-8E42-4F19-9A3F-87EEE901E629}" destId="{90A232FA-73FA-420D-94FB-C366186AE447}" srcOrd="8" destOrd="0" presId="urn:microsoft.com/office/officeart/2005/8/layout/target3"/>
    <dgm:cxn modelId="{D7749FC6-D44F-4812-9F10-22FDB1459313}" type="presParOf" srcId="{B7760C21-8E42-4F19-9A3F-87EEE901E629}" destId="{F33A0ADF-9B27-40A3-9A05-E6A113DB2333}" srcOrd="9" destOrd="0" presId="urn:microsoft.com/office/officeart/2005/8/layout/target3"/>
    <dgm:cxn modelId="{6682B901-4DCA-4D7D-8C20-C2AFF2E061D2}" type="presParOf" srcId="{B7760C21-8E42-4F19-9A3F-87EEE901E629}" destId="{249B2A1F-FBE8-42FC-9693-C59BEEB3EB4A}" srcOrd="10" destOrd="0" presId="urn:microsoft.com/office/officeart/2005/8/layout/target3"/>
    <dgm:cxn modelId="{02994356-0C2E-4DEE-9262-452FBE493B7F}" type="presParOf" srcId="{B7760C21-8E42-4F19-9A3F-87EEE901E629}" destId="{66F31B89-DC10-41BC-A4D2-50A243AF9CE4}" srcOrd="11" destOrd="0" presId="urn:microsoft.com/office/officeart/2005/8/layout/target3"/>
    <dgm:cxn modelId="{2C07800D-7351-4AE2-9F63-393FDFC620B1}" type="presParOf" srcId="{B7760C21-8E42-4F19-9A3F-87EEE901E629}" destId="{BFE311AE-36FB-4A3A-A064-21B33BD402CD}" srcOrd="12" destOrd="0" presId="urn:microsoft.com/office/officeart/2005/8/layout/target3"/>
    <dgm:cxn modelId="{B374C2A5-0263-4657-81AA-E19C51071100}" type="presParOf" srcId="{B7760C21-8E42-4F19-9A3F-87EEE901E629}" destId="{3E4D4AF9-614C-4916-9A02-6DDB21931E8C}" srcOrd="13" destOrd="0" presId="urn:microsoft.com/office/officeart/2005/8/layout/target3"/>
    <dgm:cxn modelId="{84165428-849E-41A3-BEE4-68D16C60D399}" type="presParOf" srcId="{B7760C21-8E42-4F19-9A3F-87EEE901E629}" destId="{7888DF67-0F1C-4B5A-86BC-C785D4D1C5FE}" srcOrd="14" destOrd="0" presId="urn:microsoft.com/office/officeart/2005/8/layout/target3"/>
    <dgm:cxn modelId="{34F29B12-366B-4947-8299-89EE2D9510A8}" type="presParOf" srcId="{B7760C21-8E42-4F19-9A3F-87EEE901E629}" destId="{3DB516D7-561F-4AEE-954A-BF4112E7B0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EB8A7-3579-4491-A665-BF5E2FA79C33}">
      <dsp:nvSpPr>
        <dsp:cNvPr id="0" name=""/>
        <dsp:cNvSpPr/>
      </dsp:nvSpPr>
      <dsp:spPr>
        <a:xfrm>
          <a:off x="0" y="0"/>
          <a:ext cx="5099049" cy="50990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BDC70-857D-43FC-9CBD-FBA2161A3BC9}">
      <dsp:nvSpPr>
        <dsp:cNvPr id="0" name=""/>
        <dsp:cNvSpPr/>
      </dsp:nvSpPr>
      <dsp:spPr>
        <a:xfrm>
          <a:off x="2549524" y="0"/>
          <a:ext cx="7051675" cy="5099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/>
            <a:t>خازن ها با اتصال موازی به یک پتانسیل مشترک متصل اند و به طور متوالی تخلیه می شوند.</a:t>
          </a:r>
          <a:endParaRPr lang="en-US" sz="2700" kern="1200"/>
        </a:p>
      </dsp:txBody>
      <dsp:txXfrm>
        <a:off x="2549524" y="0"/>
        <a:ext cx="7051675" cy="1083548"/>
      </dsp:txXfrm>
    </dsp:sp>
    <dsp:sp modelId="{3D989FFA-C1C0-4ECE-9884-AD8783F8EE3E}">
      <dsp:nvSpPr>
        <dsp:cNvPr id="0" name=""/>
        <dsp:cNvSpPr/>
      </dsp:nvSpPr>
      <dsp:spPr>
        <a:xfrm>
          <a:off x="669250" y="1083548"/>
          <a:ext cx="3760549" cy="3760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D6FD6-3724-4503-BECF-2C670B1A0AB8}">
      <dsp:nvSpPr>
        <dsp:cNvPr id="0" name=""/>
        <dsp:cNvSpPr/>
      </dsp:nvSpPr>
      <dsp:spPr>
        <a:xfrm>
          <a:off x="2549524" y="1083548"/>
          <a:ext cx="7051675" cy="3760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/>
            <a:t>کلید زنی بین اتصالات از طریق یکسو سازها </a:t>
          </a:r>
          <a:endParaRPr lang="en-US" sz="2700" kern="1200"/>
        </a:p>
      </dsp:txBody>
      <dsp:txXfrm>
        <a:off x="2549524" y="1083548"/>
        <a:ext cx="7051675" cy="1083548"/>
      </dsp:txXfrm>
    </dsp:sp>
    <dsp:sp modelId="{FED8E7D7-68A5-4D84-B495-EFD0AA0E9366}">
      <dsp:nvSpPr>
        <dsp:cNvPr id="0" name=""/>
        <dsp:cNvSpPr/>
      </dsp:nvSpPr>
      <dsp:spPr>
        <a:xfrm>
          <a:off x="1338500" y="2167096"/>
          <a:ext cx="2422048" cy="24220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232FA-73FA-420D-94FB-C366186AE447}">
      <dsp:nvSpPr>
        <dsp:cNvPr id="0" name=""/>
        <dsp:cNvSpPr/>
      </dsp:nvSpPr>
      <dsp:spPr>
        <a:xfrm>
          <a:off x="2549524" y="2167096"/>
          <a:ext cx="7051675" cy="24220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ولتاژ ثانویه حاصل از مبدل</a:t>
          </a:r>
          <a:endParaRPr lang="en-US" sz="2700" kern="1200" dirty="0"/>
        </a:p>
      </dsp:txBody>
      <dsp:txXfrm>
        <a:off x="2549524" y="2167096"/>
        <a:ext cx="7051675" cy="1083548"/>
      </dsp:txXfrm>
    </dsp:sp>
    <dsp:sp modelId="{249B2A1F-FBE8-42FC-9693-C59BEEB3EB4A}">
      <dsp:nvSpPr>
        <dsp:cNvPr id="0" name=""/>
        <dsp:cNvSpPr/>
      </dsp:nvSpPr>
      <dsp:spPr>
        <a:xfrm>
          <a:off x="2007750" y="3250644"/>
          <a:ext cx="1083548" cy="10835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31B89-DC10-41BC-A4D2-50A243AF9CE4}">
      <dsp:nvSpPr>
        <dsp:cNvPr id="0" name=""/>
        <dsp:cNvSpPr/>
      </dsp:nvSpPr>
      <dsp:spPr>
        <a:xfrm>
          <a:off x="2549524" y="3250644"/>
          <a:ext cx="7051675" cy="1083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/>
            <a:t>باردار کردن خازن ها از طریق بار بزرگ ( ثابت زمانی آن (</a:t>
          </a:r>
          <a:r>
            <a:rPr lang="en-US" sz="2700" kern="1200" smtClean="0"/>
            <a:t>RC</a:t>
          </a:r>
          <a:r>
            <a:rPr lang="fa-IR" sz="2700" kern="1200" smtClean="0"/>
            <a:t>) در مقایسه با شاخص تغییر ولتاژ مبدل بزرگ است. </a:t>
          </a:r>
          <a:endParaRPr lang="en-US" sz="2700" kern="1200"/>
        </a:p>
      </dsp:txBody>
      <dsp:txXfrm>
        <a:off x="2549524" y="3250644"/>
        <a:ext cx="7051675" cy="1083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0" y="1410346"/>
            <a:ext cx="7997125" cy="1976318"/>
          </a:xfrm>
        </p:spPr>
        <p:txBody>
          <a:bodyPr/>
          <a:lstStyle/>
          <a:p>
            <a:pPr rtl="1"/>
            <a:r>
              <a:rPr lang="fa-IR" dirty="0" smtClean="0"/>
              <a:t>بسمه تعالی</a:t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>
                <a:cs typeface="B Sahar" panose="00000400000000000000" pitchFamily="2" charset="-78"/>
              </a:rPr>
              <a:t>شتابدهنده های الکتروستاتیکی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391" y="4649491"/>
            <a:ext cx="6815669" cy="824853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تهیه کننده : فرزانه آقائی</a:t>
            </a:r>
          </a:p>
          <a:p>
            <a:endParaRPr lang="fa-IR" sz="2400" dirty="0">
              <a:cs typeface="B Nazanin" panose="00000400000000000000" pitchFamily="2" charset="-78"/>
            </a:endParaRPr>
          </a:p>
          <a:p>
            <a:endParaRPr lang="fa-IR" sz="2400" dirty="0" smtClean="0">
              <a:cs typeface="B Nazanin" panose="00000400000000000000" pitchFamily="2" charset="-78"/>
            </a:endParaRPr>
          </a:p>
          <a:p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9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6FDAC5-9C7D-4291-9090-37883E80CECB}" type="slidenum">
              <a:rPr lang="en-US" altLang="fa-IR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fa-IR" sz="1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2226" y="-21779"/>
            <a:ext cx="9601200" cy="1012380"/>
          </a:xfrm>
        </p:spPr>
        <p:txBody>
          <a:bodyPr>
            <a:normAutofit/>
          </a:bodyPr>
          <a:lstStyle/>
          <a:p>
            <a:pPr eaLnBrk="1" hangingPunct="1"/>
            <a:r>
              <a:rPr lang="fa-IR" altLang="fa-IR" sz="3600" dirty="0" smtClean="0"/>
              <a:t>اساس کار شتابدهنده وان دو گراف</a:t>
            </a:r>
            <a:endParaRPr lang="en-US" altLang="fa-IR" sz="3600" dirty="0"/>
          </a:p>
        </p:txBody>
      </p:sp>
      <p:sp>
        <p:nvSpPr>
          <p:cNvPr id="98307" name="Freeform 3"/>
          <p:cNvSpPr>
            <a:spLocks/>
          </p:cNvSpPr>
          <p:nvPr/>
        </p:nvSpPr>
        <p:spPr bwMode="gray">
          <a:xfrm>
            <a:off x="6597650" y="9906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98316" name="Freeform 12"/>
          <p:cNvSpPr>
            <a:spLocks/>
          </p:cNvSpPr>
          <p:nvPr/>
        </p:nvSpPr>
        <p:spPr bwMode="gray">
          <a:xfrm>
            <a:off x="3517411" y="1277143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grpSp>
        <p:nvGrpSpPr>
          <p:cNvPr id="90117" name="Group 15"/>
          <p:cNvGrpSpPr>
            <a:grpSpLocks/>
          </p:cNvGrpSpPr>
          <p:nvPr/>
        </p:nvGrpSpPr>
        <p:grpSpPr bwMode="auto">
          <a:xfrm>
            <a:off x="613091" y="2424113"/>
            <a:ext cx="3428685" cy="3598362"/>
            <a:chOff x="576" y="1836"/>
            <a:chExt cx="1446" cy="2118"/>
          </a:xfrm>
        </p:grpSpPr>
        <p:sp>
          <p:nvSpPr>
            <p:cNvPr id="9013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3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7" name="Text Box 20"/>
            <p:cNvSpPr txBox="1">
              <a:spLocks noChangeArrowheads="1"/>
            </p:cNvSpPr>
            <p:nvPr/>
          </p:nvSpPr>
          <p:spPr bwMode="gray">
            <a:xfrm>
              <a:off x="1253" y="1836"/>
              <a:ext cx="8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هنگامی که رسانای داخلی باردار ورسانای خارجی در تماس الکتریکی قرار می گیرند تمام بار از رسانای داخلی به رسانای خارجی انتقال می یابد. پتانسیل نهایی رسانای خارجی</a:t>
              </a: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fa-IR" altLang="fa-IR" sz="1800" dirty="0">
                <a:solidFill>
                  <a:srgbClr val="000000"/>
                </a:solidFill>
              </a:endParaRP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fa-IR" altLang="fa-IR" sz="1800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تخلیه الکتریکی با ستون عایق و جو باعث محدودیت افزایش پتانسیل می شود</a:t>
              </a: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8" name="Group 2"/>
          <p:cNvGrpSpPr>
            <a:grpSpLocks/>
          </p:cNvGrpSpPr>
          <p:nvPr/>
        </p:nvGrpSpPr>
        <p:grpSpPr bwMode="auto">
          <a:xfrm>
            <a:off x="4233996" y="2201107"/>
            <a:ext cx="3462367" cy="3322638"/>
            <a:chOff x="3419169" y="2257425"/>
            <a:chExt cx="2300594" cy="3322638"/>
          </a:xfrm>
        </p:grpSpPr>
        <p:sp>
          <p:nvSpPr>
            <p:cNvPr id="90127" name="AutoShape 4"/>
            <p:cNvSpPr>
              <a:spLocks noChangeArrowheads="1"/>
            </p:cNvSpPr>
            <p:nvPr/>
          </p:nvSpPr>
          <p:spPr bwMode="auto">
            <a:xfrm>
              <a:off x="3424238" y="242411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3657600" y="2286000"/>
              <a:ext cx="1863725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9" name="AutoShape 6"/>
            <p:cNvSpPr>
              <a:spLocks noChangeArrowheads="1"/>
            </p:cNvSpPr>
            <p:nvPr/>
          </p:nvSpPr>
          <p:spPr bwMode="auto">
            <a:xfrm flipH="1">
              <a:off x="5334000" y="2362200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0" name="AutoShape 7"/>
            <p:cNvSpPr>
              <a:spLocks noChangeArrowheads="1"/>
            </p:cNvSpPr>
            <p:nvPr/>
          </p:nvSpPr>
          <p:spPr bwMode="auto">
            <a:xfrm flipH="1">
              <a:off x="3743325" y="2352675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1" name="Text Box 13"/>
            <p:cNvSpPr txBox="1">
              <a:spLocks noChangeArrowheads="1"/>
            </p:cNvSpPr>
            <p:nvPr/>
          </p:nvSpPr>
          <p:spPr bwMode="gray">
            <a:xfrm>
              <a:off x="4507452" y="2257425"/>
              <a:ext cx="1227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>
              <a:off x="3419169" y="2657475"/>
              <a:ext cx="2219631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بار های مثبت به کمک ولتاژ به تسمه عایق پاشیده می شوند.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تسمه بار را به وسیله ی موتوربه پایانه می برد .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بار ها به سطح خارجی منتقل می شوند و یون های در چشمه ی یونی تولید و در داخل ستون تخلیه شده شتابدهنده شتاب می گیرند.</a:t>
              </a: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7888581" y="1568450"/>
            <a:ext cx="3642158" cy="3453002"/>
            <a:chOff x="5934075" y="1762125"/>
            <a:chExt cx="2295525" cy="3316288"/>
          </a:xfrm>
        </p:grpSpPr>
        <p:sp>
          <p:nvSpPr>
            <p:cNvPr id="90121" name="AutoShape 8"/>
            <p:cNvSpPr>
              <a:spLocks noChangeArrowheads="1"/>
            </p:cNvSpPr>
            <p:nvPr/>
          </p:nvSpPr>
          <p:spPr bwMode="auto">
            <a:xfrm>
              <a:off x="5934075" y="192246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6149975" y="1779588"/>
              <a:ext cx="1863725" cy="2873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3" name="AutoShape 10"/>
            <p:cNvSpPr>
              <a:spLocks noChangeArrowheads="1"/>
            </p:cNvSpPr>
            <p:nvPr/>
          </p:nvSpPr>
          <p:spPr bwMode="auto">
            <a:xfrm flipH="1">
              <a:off x="7835900" y="1851025"/>
              <a:ext cx="7143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4" name="AutoShape 11"/>
            <p:cNvSpPr>
              <a:spLocks noChangeArrowheads="1"/>
            </p:cNvSpPr>
            <p:nvPr/>
          </p:nvSpPr>
          <p:spPr bwMode="auto">
            <a:xfrm flipH="1">
              <a:off x="6253163" y="1851025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5" name="Text Box 14"/>
            <p:cNvSpPr txBox="1">
              <a:spLocks noChangeArrowheads="1"/>
            </p:cNvSpPr>
            <p:nvPr/>
          </p:nvSpPr>
          <p:spPr bwMode="gray">
            <a:xfrm>
              <a:off x="7017840" y="1762125"/>
              <a:ext cx="1311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rgbClr val="FFFFFF"/>
                </a:solidFill>
              </a:endParaRPr>
            </a:p>
          </p:txBody>
        </p:sp>
        <p:sp>
          <p:nvSpPr>
            <p:cNvPr id="90126" name="Text Box 23"/>
            <p:cNvSpPr txBox="1">
              <a:spLocks noChangeArrowheads="1"/>
            </p:cNvSpPr>
            <p:nvPr/>
          </p:nvSpPr>
          <p:spPr bwMode="auto">
            <a:xfrm>
              <a:off x="6019800" y="2124075"/>
              <a:ext cx="2133600" cy="2149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باریکه </a:t>
              </a:r>
              <a:r>
                <a:rPr lang="fa-IR" altLang="fa-IR" sz="1800" dirty="0">
                  <a:solidFill>
                    <a:srgbClr val="000000"/>
                  </a:solidFill>
                </a:rPr>
                <a:t>خارج شده به وسیله </a:t>
              </a:r>
              <a:r>
                <a:rPr lang="fa-IR" altLang="fa-IR" sz="1800" dirty="0" smtClean="0">
                  <a:solidFill>
                    <a:srgbClr val="000000"/>
                  </a:solidFill>
                </a:rPr>
                <a:t>ی یک </a:t>
              </a:r>
              <a:r>
                <a:rPr lang="fa-IR" altLang="fa-IR" sz="1800" dirty="0">
                  <a:solidFill>
                    <a:srgbClr val="000000"/>
                  </a:solidFill>
                </a:rPr>
                <a:t>مغناطیس به سوی هدف منحرف می شود.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endParaRPr lang="fa-IR" altLang="fa-IR" sz="1800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1800" dirty="0" smtClean="0">
                  <a:solidFill>
                    <a:srgbClr val="000000"/>
                  </a:solidFill>
                </a:rPr>
                <a:t>به منظور کاهش تخلیه وجرقه زنی مولد را در محفظه ی فشار محتوی گاز عایق(فشار </a:t>
              </a:r>
              <a:r>
                <a:rPr lang="en-US" altLang="fa-IR" sz="1800" dirty="0" smtClean="0">
                  <a:solidFill>
                    <a:srgbClr val="000000"/>
                  </a:solidFill>
                </a:rPr>
                <a:t>10-20 </a:t>
              </a:r>
              <a:r>
                <a:rPr lang="en-US" altLang="fa-IR" sz="1800" dirty="0" err="1" smtClean="0">
                  <a:solidFill>
                    <a:srgbClr val="000000"/>
                  </a:solidFill>
                </a:rPr>
                <a:t>atm</a:t>
              </a:r>
              <a:r>
                <a:rPr lang="fa-IR" altLang="fa-IR" sz="1800" dirty="0" smtClean="0">
                  <a:solidFill>
                    <a:srgbClr val="000000"/>
                  </a:solidFill>
                </a:rPr>
                <a:t>)قرار می دهند.</a:t>
              </a:r>
            </a:p>
            <a:p>
              <a:pPr algn="r" rtl="1">
                <a:spcBef>
                  <a:spcPct val="0"/>
                </a:spcBef>
                <a:buClrTx/>
                <a:buNone/>
              </a:pPr>
              <a:endParaRPr lang="fa-IR" altLang="fa-IR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42" y="4511438"/>
            <a:ext cx="939727" cy="2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6FDAC5-9C7D-4291-9090-37883E80CECB}" type="slidenum">
              <a:rPr lang="en-US" altLang="fa-IR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a-IR" sz="1400"/>
          </a:p>
        </p:txBody>
      </p:sp>
      <p:grpSp>
        <p:nvGrpSpPr>
          <p:cNvPr id="90117" name="Group 15"/>
          <p:cNvGrpSpPr>
            <a:grpSpLocks/>
          </p:cNvGrpSpPr>
          <p:nvPr/>
        </p:nvGrpSpPr>
        <p:grpSpPr bwMode="auto">
          <a:xfrm>
            <a:off x="883403" y="2014781"/>
            <a:ext cx="4602997" cy="3954220"/>
            <a:chOff x="576" y="1836"/>
            <a:chExt cx="1446" cy="2094"/>
          </a:xfrm>
        </p:grpSpPr>
        <p:sp>
          <p:nvSpPr>
            <p:cNvPr id="9013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3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7" name="Text Box 20"/>
            <p:cNvSpPr txBox="1">
              <a:spLocks noChangeArrowheads="1"/>
            </p:cNvSpPr>
            <p:nvPr/>
          </p:nvSpPr>
          <p:spPr bwMode="gray">
            <a:xfrm>
              <a:off x="1237" y="1836"/>
              <a:ext cx="5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ClrTx/>
                <a:buFontTx/>
                <a:buNone/>
              </a:pPr>
              <a:r>
                <a:rPr lang="fa-IR" altLang="fa-IR" sz="2800" dirty="0" smtClean="0">
                  <a:solidFill>
                    <a:srgbClr val="000000"/>
                  </a:solidFill>
                </a:rPr>
                <a:t>        ضعف وان دوگراف</a:t>
              </a:r>
            </a:p>
            <a:p>
              <a:pPr marL="342900" indent="-34290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جریان خروجی کم ( میکروآمپر) در مقایسه با </a:t>
              </a:r>
              <a:r>
                <a:rPr lang="fa-IR" altLang="fa-IR" sz="2400" dirty="0" smtClean="0">
                  <a:solidFill>
                    <a:srgbClr val="000000"/>
                  </a:solidFill>
                </a:rPr>
                <a:t>کوککرافت- </a:t>
              </a:r>
              <a:r>
                <a:rPr lang="fa-IR" altLang="fa-IR" sz="2400" dirty="0" smtClean="0">
                  <a:solidFill>
                    <a:srgbClr val="000000"/>
                  </a:solidFill>
                </a:rPr>
                <a:t>والتون (میلی آمپر)</a:t>
              </a:r>
            </a:p>
            <a:p>
              <a:pPr marL="342900" indent="-34290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ü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البته این جریان برای واکنش های هسته ای مناسب است و همچنین بعضی هدف ها جریان بالا را تحمل نمی کنند</a:t>
              </a:r>
              <a:r>
                <a:rPr lang="fa-IR" altLang="fa-IR" sz="1800" dirty="0" smtClean="0">
                  <a:solidFill>
                    <a:srgbClr val="000000"/>
                  </a:solidFill>
                </a:rPr>
                <a:t>.</a:t>
              </a: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6075336" y="712922"/>
            <a:ext cx="4959457" cy="4365491"/>
            <a:chOff x="5934075" y="1762125"/>
            <a:chExt cx="2295525" cy="3316288"/>
          </a:xfrm>
        </p:grpSpPr>
        <p:sp>
          <p:nvSpPr>
            <p:cNvPr id="90121" name="AutoShape 8"/>
            <p:cNvSpPr>
              <a:spLocks noChangeArrowheads="1"/>
            </p:cNvSpPr>
            <p:nvPr/>
          </p:nvSpPr>
          <p:spPr bwMode="auto">
            <a:xfrm>
              <a:off x="5934075" y="192246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6019800" y="1779587"/>
              <a:ext cx="2145835" cy="3766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3" name="AutoShape 10"/>
            <p:cNvSpPr>
              <a:spLocks noChangeArrowheads="1"/>
            </p:cNvSpPr>
            <p:nvPr/>
          </p:nvSpPr>
          <p:spPr bwMode="auto">
            <a:xfrm flipH="1">
              <a:off x="7835900" y="1851025"/>
              <a:ext cx="7143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4" name="AutoShape 11"/>
            <p:cNvSpPr>
              <a:spLocks noChangeArrowheads="1"/>
            </p:cNvSpPr>
            <p:nvPr/>
          </p:nvSpPr>
          <p:spPr bwMode="auto">
            <a:xfrm flipH="1">
              <a:off x="6253163" y="1851025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5" name="Text Box 14"/>
            <p:cNvSpPr txBox="1">
              <a:spLocks noChangeArrowheads="1"/>
            </p:cNvSpPr>
            <p:nvPr/>
          </p:nvSpPr>
          <p:spPr bwMode="gray">
            <a:xfrm>
              <a:off x="7040680" y="1762125"/>
              <a:ext cx="85504" cy="233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rgbClr val="FFFFFF"/>
                </a:solidFill>
              </a:endParaRPr>
            </a:p>
          </p:txBody>
        </p:sp>
        <p:sp>
          <p:nvSpPr>
            <p:cNvPr id="90126" name="Text Box 23"/>
            <p:cNvSpPr txBox="1">
              <a:spLocks noChangeArrowheads="1"/>
            </p:cNvSpPr>
            <p:nvPr/>
          </p:nvSpPr>
          <p:spPr bwMode="auto">
            <a:xfrm>
              <a:off x="6019800" y="2124075"/>
              <a:ext cx="2133600" cy="2618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ClrTx/>
                <a:buFontTx/>
                <a:buNone/>
              </a:pPr>
              <a:r>
                <a:rPr lang="fa-IR" altLang="fa-IR" sz="2800" dirty="0">
                  <a:solidFill>
                    <a:srgbClr val="000000"/>
                  </a:solidFill>
                </a:rPr>
                <a:t>مزیت مولد وان دو گراف بر مولد </a:t>
              </a:r>
              <a:endParaRPr lang="fa-IR" altLang="fa-IR" sz="2800" dirty="0" smtClean="0">
                <a:solidFill>
                  <a:srgbClr val="000000"/>
                </a:solidFill>
              </a:endParaRP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r>
                <a:rPr lang="fa-IR" altLang="fa-IR" sz="2800" dirty="0" smtClean="0">
                  <a:solidFill>
                    <a:srgbClr val="000000"/>
                  </a:solidFill>
                </a:rPr>
                <a:t>            </a:t>
              </a:r>
              <a:r>
                <a:rPr lang="fa-IR" altLang="fa-IR" sz="2800" dirty="0" smtClean="0">
                  <a:solidFill>
                    <a:srgbClr val="000000"/>
                  </a:solidFill>
                </a:rPr>
                <a:t>کوککرافت- </a:t>
              </a:r>
              <a:r>
                <a:rPr lang="fa-IR" altLang="fa-IR" sz="2800" dirty="0">
                  <a:solidFill>
                    <a:srgbClr val="000000"/>
                  </a:solidFill>
                </a:rPr>
                <a:t>والتون</a:t>
              </a: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fa-IR" altLang="fa-IR" sz="1800" dirty="0" smtClean="0">
                <a:solidFill>
                  <a:srgbClr val="000000"/>
                </a:solidFill>
              </a:endParaRPr>
            </a:p>
            <a:p>
              <a:pPr marL="342900" indent="-34290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ولتاژ پایانه بسیار پایدار</a:t>
              </a:r>
            </a:p>
            <a:p>
              <a:pPr marL="342900" indent="-34290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فاقد تموجهای متناوبی </a:t>
              </a:r>
            </a:p>
            <a:p>
              <a:pPr marL="342900" indent="-34290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ولتاژ پایانه در محدوده ی       ثابت اند.</a:t>
              </a: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r>
                <a:rPr lang="fa-IR" altLang="fa-IR" sz="2400" dirty="0">
                  <a:solidFill>
                    <a:srgbClr val="000000"/>
                  </a:solidFill>
                </a:rPr>
                <a:t> </a:t>
              </a:r>
              <a:r>
                <a:rPr lang="fa-IR" altLang="fa-IR" sz="2400" dirty="0" smtClean="0">
                  <a:solidFill>
                    <a:srgbClr val="000000"/>
                  </a:solidFill>
                </a:rPr>
                <a:t>               اهمیت در اندازه گیری سطح مقطع واکنش هایی که به حالت برانگیخته ویژه منجر می شوند.</a:t>
              </a:r>
              <a:endParaRPr lang="en-US" altLang="fa-IR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58" y="3114676"/>
            <a:ext cx="684492" cy="3281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9831041" y="3564610"/>
            <a:ext cx="706334" cy="2355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32854" y="604837"/>
            <a:ext cx="9601200" cy="556577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چشمه یون ضعیف ترین حلقه ی شتابدهنده که مستلزم توجه است به علت: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/>
              <a:t>سوخته شدن رشته های تخلیه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/>
              <a:t> تغییر نوع یون شتاب گیرنده   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                                              1.تخلیه پایانه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برای دسترسی به چشمه ی یون        2.تخلیه گاز عایق کننده وانبار کردن آن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                3.باز کردن محفظه ی تحت فشار (رعایت نظافت برای </a:t>
            </a:r>
          </a:p>
          <a:p>
            <a:pPr marL="0" indent="0" algn="r" rtl="1">
              <a:buNone/>
            </a:pPr>
            <a:r>
              <a:rPr lang="fa-IR" dirty="0" smtClean="0"/>
              <a:t>                                                  جلوگیری از ورود گرد وغبار)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برای حذف این مشکل                  </a:t>
            </a:r>
            <a:r>
              <a:rPr lang="fa-IR" dirty="0" smtClean="0">
                <a:solidFill>
                  <a:schemeClr val="accent3"/>
                </a:solidFill>
              </a:rPr>
              <a:t>شتابدهنده ی وان دو گراف تاندم </a:t>
            </a:r>
            <a:endParaRPr lang="fa-IR" dirty="0">
              <a:solidFill>
                <a:schemeClr val="accent3"/>
              </a:solidFill>
            </a:endParaRPr>
          </a:p>
          <a:p>
            <a:pPr marL="0" indent="0" algn="r" rtl="1">
              <a:buNone/>
            </a:pPr>
            <a:r>
              <a:rPr lang="fa-IR" dirty="0" smtClean="0"/>
              <a:t>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59" y="2314735"/>
            <a:ext cx="390178" cy="214597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577448" y="4912963"/>
            <a:ext cx="977616" cy="449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1" y="1155562"/>
            <a:ext cx="9376474" cy="50747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841" y="91918"/>
            <a:ext cx="9687730" cy="1063644"/>
          </a:xfrm>
        </p:spPr>
        <p:txBody>
          <a:bodyPr/>
          <a:lstStyle/>
          <a:p>
            <a:r>
              <a:rPr lang="fa-IR" dirty="0" smtClean="0"/>
              <a:t>شتابدهنده ی وان دوگراف تاندم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6FDAC5-9C7D-4291-9090-37883E80CECB}" type="slidenum">
              <a:rPr lang="en-US" altLang="fa-IR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a-IR" sz="1400"/>
          </a:p>
        </p:txBody>
      </p:sp>
      <p:sp>
        <p:nvSpPr>
          <p:cNvPr id="98307" name="Freeform 3"/>
          <p:cNvSpPr>
            <a:spLocks/>
          </p:cNvSpPr>
          <p:nvPr/>
        </p:nvSpPr>
        <p:spPr bwMode="gray">
          <a:xfrm>
            <a:off x="7193383" y="80413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98316" name="Freeform 12"/>
          <p:cNvSpPr>
            <a:spLocks/>
          </p:cNvSpPr>
          <p:nvPr/>
        </p:nvSpPr>
        <p:spPr bwMode="gray">
          <a:xfrm>
            <a:off x="3259898" y="1492249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grpSp>
        <p:nvGrpSpPr>
          <p:cNvPr id="90117" name="Group 15"/>
          <p:cNvGrpSpPr>
            <a:grpSpLocks/>
          </p:cNvGrpSpPr>
          <p:nvPr/>
        </p:nvGrpSpPr>
        <p:grpSpPr bwMode="auto">
          <a:xfrm>
            <a:off x="799457" y="2657475"/>
            <a:ext cx="3438524" cy="3324225"/>
            <a:chOff x="576" y="1836"/>
            <a:chExt cx="1446" cy="2094"/>
          </a:xfrm>
        </p:grpSpPr>
        <p:sp>
          <p:nvSpPr>
            <p:cNvPr id="9013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3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7" name="Text Box 20"/>
            <p:cNvSpPr txBox="1">
              <a:spLocks noChangeArrowheads="1"/>
            </p:cNvSpPr>
            <p:nvPr/>
          </p:nvSpPr>
          <p:spPr bwMode="gray">
            <a:xfrm>
              <a:off x="1255" y="1836"/>
              <a:ext cx="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8" name="Text Box 21"/>
            <p:cNvSpPr txBox="1">
              <a:spLocks noChangeArrowheads="1"/>
            </p:cNvSpPr>
            <p:nvPr/>
          </p:nvSpPr>
          <p:spPr bwMode="auto">
            <a:xfrm>
              <a:off x="639" y="2078"/>
              <a:ext cx="1344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باریکه ی یون منفی از پتانسیل زمین به پایانه ی ولتاژ بالا در مرکز محفظه ی تحت فشار می رود.</a:t>
              </a:r>
              <a:endParaRPr lang="fa-IR" altLang="fa-IR" sz="2400" dirty="0">
                <a:solidFill>
                  <a:srgbClr val="000000"/>
                </a:solidFill>
              </a:endParaRP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8" name="Group 2"/>
          <p:cNvGrpSpPr>
            <a:grpSpLocks/>
          </p:cNvGrpSpPr>
          <p:nvPr/>
        </p:nvGrpSpPr>
        <p:grpSpPr bwMode="auto">
          <a:xfrm>
            <a:off x="4468643" y="2285999"/>
            <a:ext cx="3394776" cy="3322638"/>
            <a:chOff x="3424238" y="2257425"/>
            <a:chExt cx="2295525" cy="3322638"/>
          </a:xfrm>
        </p:grpSpPr>
        <p:sp>
          <p:nvSpPr>
            <p:cNvPr id="90127" name="AutoShape 4"/>
            <p:cNvSpPr>
              <a:spLocks noChangeArrowheads="1"/>
            </p:cNvSpPr>
            <p:nvPr/>
          </p:nvSpPr>
          <p:spPr bwMode="auto">
            <a:xfrm>
              <a:off x="3424238" y="242411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3657600" y="2286000"/>
              <a:ext cx="1863725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9" name="AutoShape 6"/>
            <p:cNvSpPr>
              <a:spLocks noChangeArrowheads="1"/>
            </p:cNvSpPr>
            <p:nvPr/>
          </p:nvSpPr>
          <p:spPr bwMode="auto">
            <a:xfrm flipH="1">
              <a:off x="5334000" y="2362200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0" name="AutoShape 7"/>
            <p:cNvSpPr>
              <a:spLocks noChangeArrowheads="1"/>
            </p:cNvSpPr>
            <p:nvPr/>
          </p:nvSpPr>
          <p:spPr bwMode="auto">
            <a:xfrm flipH="1">
              <a:off x="3743325" y="2352675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1" name="Text Box 13"/>
            <p:cNvSpPr txBox="1">
              <a:spLocks noChangeArrowheads="1"/>
            </p:cNvSpPr>
            <p:nvPr/>
          </p:nvSpPr>
          <p:spPr bwMode="gray">
            <a:xfrm>
              <a:off x="4506368" y="2257425"/>
              <a:ext cx="1249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>
              <a:off x="3505200" y="2657475"/>
              <a:ext cx="2133600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400" dirty="0" smtClean="0">
                  <a:solidFill>
                    <a:srgbClr val="000000"/>
                  </a:solidFill>
                </a:rPr>
                <a:t>درآغازباریکه یون </a:t>
              </a:r>
              <a:r>
                <a:rPr lang="fa-IR" altLang="fa-IR" sz="2400" dirty="0">
                  <a:solidFill>
                    <a:srgbClr val="000000"/>
                  </a:solidFill>
                </a:rPr>
                <a:t>وارد ورقه یا گازی می شود که </a:t>
              </a:r>
              <a:r>
                <a:rPr lang="en-US" altLang="fa-IR" sz="2400" dirty="0">
                  <a:solidFill>
                    <a:srgbClr val="000000"/>
                  </a:solidFill>
                </a:rPr>
                <a:t>n+1 </a:t>
              </a:r>
              <a:r>
                <a:rPr lang="fa-IR" altLang="fa-IR" sz="2400" dirty="0">
                  <a:solidFill>
                    <a:srgbClr val="000000"/>
                  </a:solidFill>
                </a:rPr>
                <a:t> الکترون از یون های منفی جدا می شود ویون جدید حامل بار مثبت خالص </a:t>
              </a:r>
              <a:r>
                <a:rPr lang="en-US" altLang="fa-IR" sz="2400" dirty="0">
                  <a:solidFill>
                    <a:srgbClr val="000000"/>
                  </a:solidFill>
                </a:rPr>
                <a:t>ne</a:t>
              </a:r>
              <a:r>
                <a:rPr lang="fa-IR" altLang="fa-IR" sz="2400" dirty="0">
                  <a:solidFill>
                    <a:srgbClr val="000000"/>
                  </a:solidFill>
                </a:rPr>
                <a:t> می </a:t>
              </a:r>
              <a:r>
                <a:rPr lang="fa-IR" altLang="fa-IR" sz="2400" dirty="0" smtClean="0">
                  <a:solidFill>
                    <a:srgbClr val="000000"/>
                  </a:solidFill>
                </a:rPr>
                <a:t>شود.</a:t>
              </a:r>
              <a:endParaRPr lang="fa-IR" altLang="fa-IR" sz="2400" dirty="0">
                <a:solidFill>
                  <a:srgbClr val="000000"/>
                </a:solidFill>
              </a:endParaRP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7990196" y="1762125"/>
            <a:ext cx="3512830" cy="3741969"/>
            <a:chOff x="5934075" y="1762125"/>
            <a:chExt cx="2295525" cy="3316288"/>
          </a:xfrm>
        </p:grpSpPr>
        <p:sp>
          <p:nvSpPr>
            <p:cNvPr id="90121" name="AutoShape 8"/>
            <p:cNvSpPr>
              <a:spLocks noChangeArrowheads="1"/>
            </p:cNvSpPr>
            <p:nvPr/>
          </p:nvSpPr>
          <p:spPr bwMode="auto">
            <a:xfrm>
              <a:off x="5934075" y="192246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6149975" y="1779588"/>
              <a:ext cx="1863725" cy="2873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3" name="AutoShape 10"/>
            <p:cNvSpPr>
              <a:spLocks noChangeArrowheads="1"/>
            </p:cNvSpPr>
            <p:nvPr/>
          </p:nvSpPr>
          <p:spPr bwMode="auto">
            <a:xfrm flipH="1">
              <a:off x="7835900" y="1851025"/>
              <a:ext cx="7143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4" name="AutoShape 11"/>
            <p:cNvSpPr>
              <a:spLocks noChangeArrowheads="1"/>
            </p:cNvSpPr>
            <p:nvPr/>
          </p:nvSpPr>
          <p:spPr bwMode="auto">
            <a:xfrm flipH="1">
              <a:off x="6253163" y="1851025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5" name="Text Box 14"/>
            <p:cNvSpPr txBox="1">
              <a:spLocks noChangeArrowheads="1"/>
            </p:cNvSpPr>
            <p:nvPr/>
          </p:nvSpPr>
          <p:spPr bwMode="gray">
            <a:xfrm>
              <a:off x="7023067" y="1762125"/>
              <a:ext cx="120716" cy="272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rgbClr val="FFFFFF"/>
                </a:solidFill>
              </a:endParaRPr>
            </a:p>
          </p:txBody>
        </p:sp>
        <p:sp>
          <p:nvSpPr>
            <p:cNvPr id="90126" name="Text Box 23"/>
            <p:cNvSpPr txBox="1">
              <a:spLocks noChangeArrowheads="1"/>
            </p:cNvSpPr>
            <p:nvPr/>
          </p:nvSpPr>
          <p:spPr bwMode="auto">
            <a:xfrm>
              <a:off x="6019800" y="2124075"/>
              <a:ext cx="2133600" cy="2509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000" dirty="0">
                  <a:solidFill>
                    <a:srgbClr val="000000"/>
                  </a:solidFill>
                </a:rPr>
                <a:t>یون های مثبت بر اثر شتابی که از ولتاژ بالای مثبت می گیرند از پایانه دور می شوند درنتیجه یک یون با انرژی جنبشی </a:t>
              </a:r>
              <a:r>
                <a:rPr lang="en-US" altLang="fa-IR" sz="2000" dirty="0">
                  <a:solidFill>
                    <a:srgbClr val="000000"/>
                  </a:solidFill>
                </a:rPr>
                <a:t>(n+1)</a:t>
              </a:r>
              <a:r>
                <a:rPr lang="en-US" altLang="fa-IR" sz="2000" dirty="0" err="1">
                  <a:solidFill>
                    <a:srgbClr val="000000"/>
                  </a:solidFill>
                </a:rPr>
                <a:t>ev</a:t>
              </a:r>
              <a:r>
                <a:rPr lang="fa-IR" altLang="fa-IR" sz="2000" dirty="0">
                  <a:solidFill>
                    <a:srgbClr val="000000"/>
                  </a:solidFill>
                </a:rPr>
                <a:t> در دسترس خواهد بود. </a:t>
              </a:r>
              <a:endParaRPr lang="en-US" altLang="fa-IR" sz="2000" dirty="0">
                <a:solidFill>
                  <a:srgbClr val="000000"/>
                </a:solidFill>
              </a:endParaRPr>
            </a:p>
            <a:p>
              <a:pPr algn="r" rtl="1">
                <a:spcBef>
                  <a:spcPct val="0"/>
                </a:spcBef>
                <a:buClrTx/>
                <a:buFontTx/>
                <a:buNone/>
              </a:pPr>
              <a:endParaRPr lang="fa-IR" altLang="fa-IR" sz="1800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q"/>
              </a:pPr>
              <a:r>
                <a:rPr lang="fa-IR" altLang="fa-IR" sz="2000" dirty="0" smtClean="0">
                  <a:solidFill>
                    <a:srgbClr val="000000"/>
                  </a:solidFill>
                </a:rPr>
                <a:t>نیاز به ایجاد یون منفی باعث محدودیت در جریانی که از چشمه ی یون تهیه می شود</a:t>
              </a:r>
              <a:endParaRPr lang="en-US" altLang="fa-IR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7390" y="658476"/>
            <a:ext cx="9904413" cy="524033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شتابدهنده وان دو گراف تاندم با ولتاژ بالاتر از 20 میلیون ولت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                                  شتابدهنده ی جدید برای مطالعه ی یون سنگین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این تاندم چندگانه 25 مگا ولتی از از تعدادی استوانه های فلزی «پلترون» که به کمک عایق هایی به هم متصل اند تشکیل شده است.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از گاز </a:t>
            </a:r>
            <a:r>
              <a:rPr lang="en-US" dirty="0" smtClean="0"/>
              <a:t>SF6</a:t>
            </a:r>
            <a:r>
              <a:rPr lang="fa-IR" dirty="0" smtClean="0"/>
              <a:t> خالص در فشار </a:t>
            </a:r>
            <a:r>
              <a:rPr lang="en-US" dirty="0" smtClean="0"/>
              <a:t>7atm</a:t>
            </a:r>
            <a:r>
              <a:rPr lang="fa-IR" dirty="0" smtClean="0"/>
              <a:t> به عنوان گاز عایق کننده استفاده می شود.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/>
              <a:t>مشکل        در کاربرد بیش از از 2000متر مکعب باعث می شود هنگام تخلیه محفظه ی گاز به صورت مایع ذخیره شود.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دستگاه پلترون نسبت به تسمه یلاستیکی یا پارچه ی قدیمی برتری دارد.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این زنجیر فلزی طول عمر بیشتری دارد و توزیع بار یکنواخت تری را حمل می کند.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افت وخیز های ولتاژ رادر پایانه کاهش می دهد.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121831" y="1177871"/>
            <a:ext cx="1069383" cy="325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9360976" y="3116666"/>
            <a:ext cx="511444" cy="3239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9872420" y="5021450"/>
            <a:ext cx="728421" cy="3409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WordArt 4"/>
          <p:cNvSpPr>
            <a:spLocks noChangeArrowheads="1" noChangeShapeType="1" noTextEdit="1"/>
          </p:cNvSpPr>
          <p:nvPr/>
        </p:nvSpPr>
        <p:spPr bwMode="gray">
          <a:xfrm>
            <a:off x="3124201" y="2209800"/>
            <a:ext cx="5802313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 rtl="1"/>
            <a:r>
              <a:rPr lang="fa-I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با تشکر از توجه شما</a:t>
            </a:r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588" y="713542"/>
            <a:ext cx="11112500" cy="5130800"/>
          </a:xfrm>
        </p:spPr>
        <p:txBody>
          <a:bodyPr/>
          <a:lstStyle/>
          <a:p>
            <a:pPr algn="r" rtl="1"/>
            <a:endParaRPr lang="fa-IR" dirty="0" smtClean="0"/>
          </a:p>
          <a:p>
            <a:pPr marL="0" indent="0" algn="ctr" rtl="1">
              <a:buNone/>
            </a:pPr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</a:rPr>
              <a:t>تکنولوژی شتابدهنده های الکتروستاتیکی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dirty="0" smtClean="0">
              <a:solidFill>
                <a:schemeClr val="tx1"/>
              </a:solidFill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schemeClr val="tx1"/>
                </a:solidFill>
              </a:rPr>
              <a:t>برقراری یک پایانه ولتاژ بالا برای شتاب دادن به ذرات باردار حاصل از چشمه ی یون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2800" dirty="0" smtClean="0">
              <a:solidFill>
                <a:schemeClr val="tx1"/>
              </a:solidFill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schemeClr val="tx1"/>
                </a:solidFill>
              </a:rPr>
              <a:t>ساخت اولین شتابدهنده از این نوع توسط کوککرافت و والتون( دستگاهی با ولتاژ800</a:t>
            </a:r>
            <a:r>
              <a:rPr lang="en-US" sz="2800" dirty="0" smtClean="0">
                <a:solidFill>
                  <a:schemeClr val="tx1"/>
                </a:solidFill>
              </a:rPr>
              <a:t>KV</a:t>
            </a:r>
            <a:r>
              <a:rPr lang="fa-IR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6538" y="0"/>
            <a:ext cx="9415462" cy="992188"/>
          </a:xfrm>
        </p:spPr>
        <p:txBody>
          <a:bodyPr/>
          <a:lstStyle/>
          <a:p>
            <a:r>
              <a:rPr lang="fa-IR" dirty="0"/>
              <a:t>شتابدهنده ی کوککر افت و والتون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03715" y="1115933"/>
            <a:ext cx="6091238" cy="52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0"/>
            <a:ext cx="9601200" cy="722313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شتابدهنده ی کوککر افت و والتون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8709647"/>
              </p:ext>
            </p:extLst>
          </p:nvPr>
        </p:nvGraphicFramePr>
        <p:xfrm>
          <a:off x="1239865" y="1068845"/>
          <a:ext cx="9601200" cy="509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471" y="3523361"/>
            <a:ext cx="2113097" cy="4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E7881D-9233-4750-9301-47386244B1B4}" type="slidenum">
              <a:rPr lang="en-US" altLang="fa-IR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fa-IR" sz="1400"/>
          </a:p>
        </p:txBody>
      </p:sp>
      <p:sp>
        <p:nvSpPr>
          <p:cNvPr id="98307" name="Freeform 3"/>
          <p:cNvSpPr>
            <a:spLocks/>
          </p:cNvSpPr>
          <p:nvPr/>
        </p:nvSpPr>
        <p:spPr bwMode="gray">
          <a:xfrm>
            <a:off x="6597650" y="9906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98316" name="Freeform 12"/>
          <p:cNvSpPr>
            <a:spLocks/>
          </p:cNvSpPr>
          <p:nvPr/>
        </p:nvSpPr>
        <p:spPr bwMode="gray">
          <a:xfrm>
            <a:off x="4016375" y="14922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grpSp>
        <p:nvGrpSpPr>
          <p:cNvPr id="90117" name="Group 15"/>
          <p:cNvGrpSpPr>
            <a:grpSpLocks/>
          </p:cNvGrpSpPr>
          <p:nvPr/>
        </p:nvGrpSpPr>
        <p:grpSpPr bwMode="auto">
          <a:xfrm>
            <a:off x="936168" y="2438400"/>
            <a:ext cx="3246035" cy="3586163"/>
            <a:chOff x="576" y="1852"/>
            <a:chExt cx="1446" cy="2078"/>
          </a:xfrm>
        </p:grpSpPr>
        <p:sp>
          <p:nvSpPr>
            <p:cNvPr id="9013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fa-IR" dirty="0" smtClean="0"/>
                <a:t>بعد از باردار شدن خازن ها</a:t>
              </a:r>
              <a:endParaRPr lang="fa-IR" dirty="0"/>
            </a:p>
          </p:txBody>
        </p:sp>
        <p:sp>
          <p:nvSpPr>
            <p:cNvPr id="9013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8" name="Text Box 21"/>
            <p:cNvSpPr txBox="1">
              <a:spLocks noChangeArrowheads="1"/>
            </p:cNvSpPr>
            <p:nvPr/>
          </p:nvSpPr>
          <p:spPr bwMode="auto">
            <a:xfrm>
              <a:off x="629" y="2087"/>
              <a:ext cx="1344" cy="1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خازن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C1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تا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V0 </a:t>
              </a:r>
              <a:r>
                <a:rPr lang="fa-IR" altLang="fa-IR" sz="1800" b="1" dirty="0">
                  <a:solidFill>
                    <a:srgbClr val="000000"/>
                  </a:solidFill>
                </a:rPr>
                <a:t> 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باردار می شود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 ولتاژ در نقطه ی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A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بین 0و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2V0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به طور سینوسی تغییر می کند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توسط ولتاژ موافق یکسوساز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R2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نقطه ی</a:t>
              </a:r>
              <a:r>
                <a:rPr lang="en-US" altLang="fa-IR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B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به پتانسیل ثابت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2V0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می رسد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8" name="Group 2"/>
          <p:cNvGrpSpPr>
            <a:grpSpLocks/>
          </p:cNvGrpSpPr>
          <p:nvPr/>
        </p:nvGrpSpPr>
        <p:grpSpPr bwMode="auto">
          <a:xfrm>
            <a:off x="4537256" y="2286000"/>
            <a:ext cx="3179580" cy="3322638"/>
            <a:chOff x="3424238" y="2257425"/>
            <a:chExt cx="2295525" cy="3322638"/>
          </a:xfrm>
        </p:grpSpPr>
        <p:sp>
          <p:nvSpPr>
            <p:cNvPr id="90127" name="AutoShape 4"/>
            <p:cNvSpPr>
              <a:spLocks noChangeArrowheads="1"/>
            </p:cNvSpPr>
            <p:nvPr/>
          </p:nvSpPr>
          <p:spPr bwMode="auto">
            <a:xfrm>
              <a:off x="3424238" y="242411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3657600" y="2286000"/>
              <a:ext cx="1863725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9" name="AutoShape 6"/>
            <p:cNvSpPr>
              <a:spLocks noChangeArrowheads="1"/>
            </p:cNvSpPr>
            <p:nvPr/>
          </p:nvSpPr>
          <p:spPr bwMode="auto">
            <a:xfrm flipH="1">
              <a:off x="5334000" y="2362200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0" name="AutoShape 7"/>
            <p:cNvSpPr>
              <a:spLocks noChangeArrowheads="1"/>
            </p:cNvSpPr>
            <p:nvPr/>
          </p:nvSpPr>
          <p:spPr bwMode="auto">
            <a:xfrm flipH="1">
              <a:off x="3743325" y="2352675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31" name="Text Box 13"/>
            <p:cNvSpPr txBox="1">
              <a:spLocks noChangeArrowheads="1"/>
            </p:cNvSpPr>
            <p:nvPr/>
          </p:nvSpPr>
          <p:spPr bwMode="gray">
            <a:xfrm>
              <a:off x="4502141" y="2257425"/>
              <a:ext cx="1333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chemeClr val="bg1"/>
                </a:solidFill>
              </a:endParaRPr>
            </a:p>
          </p:txBody>
        </p:sp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>
              <a:off x="3505200" y="2657475"/>
              <a:ext cx="2133600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ولتاژ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2V0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از طریق یکسوساز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R3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به نقطه ی</a:t>
              </a:r>
              <a:r>
                <a:rPr lang="en-US" altLang="fa-IR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C 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اعمال می شود و ولتاژ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ac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بین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2V0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و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4V0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تغییر می کند.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خازن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C4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تا ولتاژ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2V0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باردار می شود.</a:t>
              </a: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8022134" y="1762125"/>
            <a:ext cx="2924695" cy="3316288"/>
            <a:chOff x="5934075" y="1762125"/>
            <a:chExt cx="2295525" cy="3316288"/>
          </a:xfrm>
        </p:grpSpPr>
        <p:sp>
          <p:nvSpPr>
            <p:cNvPr id="90121" name="AutoShape 8"/>
            <p:cNvSpPr>
              <a:spLocks noChangeArrowheads="1"/>
            </p:cNvSpPr>
            <p:nvPr/>
          </p:nvSpPr>
          <p:spPr bwMode="auto">
            <a:xfrm>
              <a:off x="5934075" y="192246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6149975" y="1779588"/>
              <a:ext cx="1863725" cy="2873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a-IR"/>
            </a:p>
          </p:txBody>
        </p:sp>
        <p:sp>
          <p:nvSpPr>
            <p:cNvPr id="90123" name="AutoShape 10"/>
            <p:cNvSpPr>
              <a:spLocks noChangeArrowheads="1"/>
            </p:cNvSpPr>
            <p:nvPr/>
          </p:nvSpPr>
          <p:spPr bwMode="auto">
            <a:xfrm flipH="1">
              <a:off x="7835900" y="1851025"/>
              <a:ext cx="7143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4" name="AutoShape 11"/>
            <p:cNvSpPr>
              <a:spLocks noChangeArrowheads="1"/>
            </p:cNvSpPr>
            <p:nvPr/>
          </p:nvSpPr>
          <p:spPr bwMode="auto">
            <a:xfrm flipH="1">
              <a:off x="6253163" y="1851025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fa-IR" sz="1800"/>
            </a:p>
          </p:txBody>
        </p:sp>
        <p:sp>
          <p:nvSpPr>
            <p:cNvPr id="90125" name="Text Box 14"/>
            <p:cNvSpPr txBox="1">
              <a:spLocks noChangeArrowheads="1"/>
            </p:cNvSpPr>
            <p:nvPr/>
          </p:nvSpPr>
          <p:spPr bwMode="gray">
            <a:xfrm>
              <a:off x="7010930" y="1762125"/>
              <a:ext cx="1449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fa-IR" sz="1400" dirty="0">
                <a:solidFill>
                  <a:srgbClr val="FFFFFF"/>
                </a:solidFill>
              </a:endParaRPr>
            </a:p>
          </p:txBody>
        </p:sp>
        <p:sp>
          <p:nvSpPr>
            <p:cNvPr id="90126" name="Text Box 23"/>
            <p:cNvSpPr txBox="1">
              <a:spLocks noChangeArrowheads="1"/>
            </p:cNvSpPr>
            <p:nvPr/>
          </p:nvSpPr>
          <p:spPr bwMode="auto">
            <a:xfrm>
              <a:off x="6019800" y="2124075"/>
              <a:ext cx="21336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از طریق یکسوساز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R4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پتانسیل در نقطه ی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D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تا مقدار ثابت </a:t>
              </a:r>
              <a:r>
                <a:rPr lang="en-US" altLang="fa-IR" sz="1800" b="1" dirty="0" smtClean="0">
                  <a:solidFill>
                    <a:srgbClr val="000000"/>
                  </a:solidFill>
                </a:rPr>
                <a:t>4V0</a:t>
              </a:r>
              <a:r>
                <a:rPr lang="fa-IR" altLang="fa-IR" sz="1800" b="1" dirty="0" smtClean="0">
                  <a:solidFill>
                    <a:srgbClr val="000000"/>
                  </a:solidFill>
                </a:rPr>
                <a:t> تثبیت می شود.</a:t>
              </a: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fa-IR" altLang="fa-IR" sz="1800" b="1" dirty="0" smtClean="0">
                <a:solidFill>
                  <a:srgbClr val="000000"/>
                </a:solidFill>
              </a:endParaRPr>
            </a:p>
            <a:p>
              <a:pPr marL="285750" indent="-285750" algn="r" rtl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fa-IR" altLang="fa-IR" sz="1800" b="1" dirty="0" smtClean="0">
                  <a:solidFill>
                    <a:srgbClr val="000000"/>
                  </a:solidFill>
                </a:rPr>
                <a:t>این زنجیره تا ولتاژهای بالاتر ادامه می یابد.</a:t>
              </a:r>
              <a:endParaRPr lang="en-US" altLang="fa-IR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976393" y="542441"/>
            <a:ext cx="10275375" cy="5734373"/>
          </a:xfrm>
        </p:spPr>
        <p:txBody>
          <a:bodyPr/>
          <a:lstStyle/>
          <a:p>
            <a:pPr algn="r" rtl="1"/>
            <a:r>
              <a:rPr lang="fa-IR" dirty="0" smtClean="0"/>
              <a:t>در عمل با یک اتلاف ولتاژ ناشی از جریان اخذ شده از طریق بار روبرو هستیم.</a:t>
            </a:r>
          </a:p>
          <a:p>
            <a:pPr algn="r" rtl="1"/>
            <a:r>
              <a:rPr lang="fa-IR" dirty="0" smtClean="0"/>
              <a:t>در چرخه ی تخلیه </a:t>
            </a:r>
            <a:r>
              <a:rPr lang="en-US" dirty="0" smtClean="0"/>
              <a:t>V(t)</a:t>
            </a:r>
            <a:r>
              <a:rPr lang="fa-IR" dirty="0" smtClean="0"/>
              <a:t> یکسوساز ها نارسانا اند( مانند مدار های باز) 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                      در این حالت خازن ها به طور موثر متوالی اند.</a:t>
            </a:r>
          </a:p>
          <a:p>
            <a:pPr algn="r" rtl="1"/>
            <a:r>
              <a:rPr lang="fa-IR" dirty="0" smtClean="0"/>
              <a:t>ولتاژ پایانه ثابت نیست و دارای تغییرات تموجی کوچک است که مستقیما با </a:t>
            </a:r>
            <a:r>
              <a:rPr lang="fa-IR" dirty="0" smtClean="0">
                <a:solidFill>
                  <a:schemeClr val="accent3"/>
                </a:solidFill>
              </a:rPr>
              <a:t>مقاومت بار خارجی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chemeClr val="accent3"/>
                </a:solidFill>
              </a:rPr>
              <a:t>دوره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fa-IR" dirty="0" smtClean="0">
                <a:solidFill>
                  <a:schemeClr val="accent3"/>
                </a:solidFill>
              </a:rPr>
              <a:t>ی زمانی ولتاژ باردار کننده </a:t>
            </a:r>
            <a:r>
              <a:rPr lang="fa-IR" dirty="0" smtClean="0"/>
              <a:t>متناسب است.( این تغییرات با تناسب هندسی برحسب تعداد مراحل زنجیره افزایش می یابد.)</a:t>
            </a:r>
            <a:endParaRPr lang="en-US" dirty="0" smtClean="0"/>
          </a:p>
          <a:p>
            <a:pPr algn="r" rtl="1"/>
            <a:r>
              <a:rPr lang="fa-IR" dirty="0" smtClean="0"/>
              <a:t>کوکلرافت و والتون با </a:t>
            </a:r>
            <a:r>
              <a:rPr lang="fa-IR" dirty="0" smtClean="0">
                <a:solidFill>
                  <a:schemeClr val="accent3"/>
                </a:solidFill>
              </a:rPr>
              <a:t>تکنیک افزایش ولتاژ    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بررسی اولین فروپاشی هسته ای ناشی از واکنش ذرات باردار مصنوعا شتاب یافته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9205992" y="1634331"/>
            <a:ext cx="1348353" cy="2944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9205991" y="3885830"/>
            <a:ext cx="1348353" cy="4339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82" y="4849164"/>
            <a:ext cx="3859077" cy="6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5" name="Freeform 19"/>
          <p:cNvSpPr>
            <a:spLocks/>
          </p:cNvSpPr>
          <p:nvPr/>
        </p:nvSpPr>
        <p:spPr bwMode="gray">
          <a:xfrm>
            <a:off x="3239146" y="773849"/>
            <a:ext cx="6057254" cy="1354810"/>
          </a:xfrm>
          <a:custGeom>
            <a:avLst/>
            <a:gdLst>
              <a:gd name="T0" fmla="*/ 266 w 4864"/>
              <a:gd name="T1" fmla="*/ 42 h 769"/>
              <a:gd name="T2" fmla="*/ 107 w 4864"/>
              <a:gd name="T3" fmla="*/ 103 h 769"/>
              <a:gd name="T4" fmla="*/ 69 w 4864"/>
              <a:gd name="T5" fmla="*/ 200 h 769"/>
              <a:gd name="T6" fmla="*/ 38 w 4864"/>
              <a:gd name="T7" fmla="*/ 235 h 769"/>
              <a:gd name="T8" fmla="*/ 15 w 4864"/>
              <a:gd name="T9" fmla="*/ 332 h 769"/>
              <a:gd name="T10" fmla="*/ 38 w 4864"/>
              <a:gd name="T11" fmla="*/ 447 h 769"/>
              <a:gd name="T12" fmla="*/ 198 w 4864"/>
              <a:gd name="T13" fmla="*/ 587 h 769"/>
              <a:gd name="T14" fmla="*/ 568 w 4864"/>
              <a:gd name="T15" fmla="*/ 655 h 769"/>
              <a:gd name="T16" fmla="*/ 928 w 4864"/>
              <a:gd name="T17" fmla="*/ 699 h 769"/>
              <a:gd name="T18" fmla="*/ 1751 w 4864"/>
              <a:gd name="T19" fmla="*/ 746 h 769"/>
              <a:gd name="T20" fmla="*/ 2388 w 4864"/>
              <a:gd name="T21" fmla="*/ 739 h 769"/>
              <a:gd name="T22" fmla="*/ 2624 w 4864"/>
              <a:gd name="T23" fmla="*/ 761 h 769"/>
              <a:gd name="T24" fmla="*/ 3030 w 4864"/>
              <a:gd name="T25" fmla="*/ 737 h 769"/>
              <a:gd name="T26" fmla="*/ 3707 w 4864"/>
              <a:gd name="T27" fmla="*/ 640 h 769"/>
              <a:gd name="T28" fmla="*/ 4057 w 4864"/>
              <a:gd name="T29" fmla="*/ 579 h 769"/>
              <a:gd name="T30" fmla="*/ 4225 w 4864"/>
              <a:gd name="T31" fmla="*/ 526 h 769"/>
              <a:gd name="T32" fmla="*/ 4331 w 4864"/>
              <a:gd name="T33" fmla="*/ 508 h 769"/>
              <a:gd name="T34" fmla="*/ 4225 w 4864"/>
              <a:gd name="T35" fmla="*/ 491 h 769"/>
              <a:gd name="T36" fmla="*/ 4346 w 4864"/>
              <a:gd name="T37" fmla="*/ 526 h 769"/>
              <a:gd name="T38" fmla="*/ 4643 w 4864"/>
              <a:gd name="T39" fmla="*/ 455 h 769"/>
              <a:gd name="T40" fmla="*/ 4849 w 4864"/>
              <a:gd name="T41" fmla="*/ 341 h 769"/>
              <a:gd name="T42" fmla="*/ 4674 w 4864"/>
              <a:gd name="T43" fmla="*/ 279 h 769"/>
              <a:gd name="T44" fmla="*/ 4110 w 4864"/>
              <a:gd name="T45" fmla="*/ 297 h 769"/>
              <a:gd name="T46" fmla="*/ 4293 w 4864"/>
              <a:gd name="T47" fmla="*/ 297 h 769"/>
              <a:gd name="T48" fmla="*/ 4651 w 4864"/>
              <a:gd name="T49" fmla="*/ 200 h 769"/>
              <a:gd name="T50" fmla="*/ 4514 w 4864"/>
              <a:gd name="T51" fmla="*/ 147 h 769"/>
              <a:gd name="T52" fmla="*/ 3920 w 4864"/>
              <a:gd name="T53" fmla="*/ 174 h 769"/>
              <a:gd name="T54" fmla="*/ 3966 w 4864"/>
              <a:gd name="T55" fmla="*/ 147 h 769"/>
              <a:gd name="T56" fmla="*/ 3578 w 4864"/>
              <a:gd name="T57" fmla="*/ 121 h 769"/>
              <a:gd name="T58" fmla="*/ 3159 w 4864"/>
              <a:gd name="T59" fmla="*/ 165 h 769"/>
              <a:gd name="T60" fmla="*/ 2260 w 4864"/>
              <a:gd name="T61" fmla="*/ 187 h 769"/>
              <a:gd name="T62" fmla="*/ 1880 w 4864"/>
              <a:gd name="T63" fmla="*/ 175 h 769"/>
              <a:gd name="T64" fmla="*/ 1460 w 4864"/>
              <a:gd name="T65" fmla="*/ 175 h 769"/>
              <a:gd name="T66" fmla="*/ 967 w 4864"/>
              <a:gd name="T67" fmla="*/ 130 h 769"/>
              <a:gd name="T68" fmla="*/ 746 w 4864"/>
              <a:gd name="T69" fmla="*/ 59 h 769"/>
              <a:gd name="T70" fmla="*/ 472 w 4864"/>
              <a:gd name="T71" fmla="*/ 6 h 769"/>
              <a:gd name="T72" fmla="*/ 306 w 4864"/>
              <a:gd name="T73" fmla="*/ 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757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9BE759-12AF-4916-8952-8408BF66134B}" type="slidenum">
              <a:rPr lang="en-US" altLang="fa-IR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fa-IR" sz="1400"/>
          </a:p>
        </p:txBody>
      </p:sp>
      <p:sp>
        <p:nvSpPr>
          <p:cNvPr id="75780" name="AutoShape 3"/>
          <p:cNvSpPr>
            <a:spLocks noChangeArrowheads="1"/>
          </p:cNvSpPr>
          <p:nvPr/>
        </p:nvSpPr>
        <p:spPr bwMode="auto">
          <a:xfrm>
            <a:off x="6838950" y="3071813"/>
            <a:ext cx="3141958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a-IR" altLang="fa-IR" sz="1800">
              <a:latin typeface="Verdana" panose="020B0604030504040204" pitchFamily="34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2231756" y="3171825"/>
            <a:ext cx="272124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a-IR" altLang="fa-IR" sz="1800">
              <a:latin typeface="Verdana" panose="020B0604030504040204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231756" y="3371850"/>
            <a:ext cx="25688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2400" dirty="0"/>
              <a:t>تزریق کننده ی </a:t>
            </a:r>
            <a:r>
              <a:rPr lang="fa-IR" sz="2400" dirty="0" smtClean="0"/>
              <a:t>ذرات    ( </a:t>
            </a:r>
            <a:r>
              <a:rPr lang="fa-IR" sz="2400" dirty="0"/>
              <a:t>پروتونها</a:t>
            </a:r>
            <a:r>
              <a:rPr lang="fa-IR" sz="2400" dirty="0" smtClean="0"/>
              <a:t>) برای </a:t>
            </a:r>
            <a:r>
              <a:rPr lang="fa-IR" sz="2400" dirty="0"/>
              <a:t>شتابدهنده های انرژی بالاتر</a:t>
            </a:r>
            <a:endParaRPr lang="en-US" altLang="fa-IR" sz="2400" dirty="0">
              <a:solidFill>
                <a:srgbClr val="000000"/>
              </a:solidFill>
            </a:endParaRPr>
          </a:p>
        </p:txBody>
      </p:sp>
      <p:sp>
        <p:nvSpPr>
          <p:cNvPr id="86023" name="Freeform 7"/>
          <p:cNvSpPr>
            <a:spLocks/>
          </p:cNvSpPr>
          <p:nvPr/>
        </p:nvSpPr>
        <p:spPr bwMode="gray">
          <a:xfrm>
            <a:off x="4800600" y="2196169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75784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Freeform 9"/>
          <p:cNvSpPr>
            <a:spLocks/>
          </p:cNvSpPr>
          <p:nvPr/>
        </p:nvSpPr>
        <p:spPr bwMode="gray">
          <a:xfrm flipH="1">
            <a:off x="6167815" y="2178366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75786" name="Text Box 18"/>
          <p:cNvSpPr txBox="1">
            <a:spLocks noChangeArrowheads="1"/>
          </p:cNvSpPr>
          <p:nvPr/>
        </p:nvSpPr>
        <p:spPr bwMode="auto">
          <a:xfrm>
            <a:off x="3425125" y="1320802"/>
            <a:ext cx="47269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fa-IR" sz="2400" dirty="0"/>
              <a:t>استفاده از شتابدهنده ی </a:t>
            </a:r>
            <a:r>
              <a:rPr lang="fa-IR" sz="2400" dirty="0" smtClean="0"/>
              <a:t>کوککرافت- </a:t>
            </a:r>
            <a:r>
              <a:rPr lang="fa-IR" sz="2400" dirty="0"/>
              <a:t>والتون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fa-IR" sz="2400" b="1" dirty="0">
              <a:solidFill>
                <a:schemeClr val="bg1"/>
              </a:solidFill>
            </a:endParaRPr>
          </a:p>
        </p:txBody>
      </p:sp>
      <p:sp>
        <p:nvSpPr>
          <p:cNvPr id="75787" name="Text Box 20"/>
          <p:cNvSpPr txBox="1">
            <a:spLocks noChangeArrowheads="1"/>
          </p:cNvSpPr>
          <p:nvPr/>
        </p:nvSpPr>
        <p:spPr bwMode="auto">
          <a:xfrm>
            <a:off x="7258050" y="3352800"/>
            <a:ext cx="2038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1400" dirty="0"/>
              <a:t> </a:t>
            </a:r>
            <a:r>
              <a:rPr lang="fa-IR" sz="2400" dirty="0"/>
              <a:t>به عنوان مولد چشمه ی نوترون</a:t>
            </a:r>
            <a:endParaRPr lang="en-US" altLang="fa-IR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69" y="4573339"/>
            <a:ext cx="278611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4" y="976635"/>
            <a:ext cx="4286250" cy="54006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1649" y="153692"/>
            <a:ext cx="11188700" cy="6524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به کار بردن شتابدهنده ی </a:t>
            </a:r>
            <a:r>
              <a:rPr lang="fa-IR" sz="3600" dirty="0" smtClean="0"/>
              <a:t>کوککرافت-والتون </a:t>
            </a:r>
            <a:r>
              <a:rPr lang="fa-IR" sz="3600" dirty="0" smtClean="0"/>
              <a:t>برای اولین واکنش هسته ای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37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9864" y="666374"/>
            <a:ext cx="9601200" cy="511498"/>
          </a:xfrm>
        </p:spPr>
        <p:txBody>
          <a:bodyPr/>
          <a:lstStyle/>
          <a:p>
            <a:pPr algn="r" rtl="1"/>
            <a:r>
              <a:rPr lang="fa-IR" dirty="0" smtClean="0"/>
              <a:t>عمومی ترین شتابدهنده ی الکتروستاتیکی            براساس مولد وان دوگراف ساخته می شود.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687878" y="805912"/>
            <a:ext cx="743919" cy="232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93137" y="916365"/>
            <a:ext cx="5067892" cy="58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1248</TotalTime>
  <Words>896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B Sahar</vt:lpstr>
      <vt:lpstr>Garamond</vt:lpstr>
      <vt:lpstr>Times New Roman</vt:lpstr>
      <vt:lpstr>Verdana</vt:lpstr>
      <vt:lpstr>Wingdings</vt:lpstr>
      <vt:lpstr>Organic</vt:lpstr>
      <vt:lpstr>بسمه تعالی   شتابدهنده های الکتروستاتیکی</vt:lpstr>
      <vt:lpstr>PowerPoint Presentation</vt:lpstr>
      <vt:lpstr>شتابدهنده ی کوککر افت و والتون</vt:lpstr>
      <vt:lpstr>شتابدهنده ی کوککر افت و والتون</vt:lpstr>
      <vt:lpstr>PowerPoint Presentation</vt:lpstr>
      <vt:lpstr> </vt:lpstr>
      <vt:lpstr>PowerPoint Presentation</vt:lpstr>
      <vt:lpstr>به کار بردن شتابدهنده ی کوککرافت-والتون برای اولین واکنش هسته ای</vt:lpstr>
      <vt:lpstr>PowerPoint Presentation</vt:lpstr>
      <vt:lpstr>اساس کار شتابدهنده وان دو گراف</vt:lpstr>
      <vt:lpstr>PowerPoint Presentation</vt:lpstr>
      <vt:lpstr>PowerPoint Presentation</vt:lpstr>
      <vt:lpstr>شتابدهنده ی وان دوگراف تاندم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  شتابدهنده های الکتروستاتیکی</dc:title>
  <dc:creator>ali aghaei</dc:creator>
  <cp:lastModifiedBy>ali aghaei</cp:lastModifiedBy>
  <cp:revision>45</cp:revision>
  <dcterms:created xsi:type="dcterms:W3CDTF">2015-12-08T16:32:10Z</dcterms:created>
  <dcterms:modified xsi:type="dcterms:W3CDTF">2015-12-19T18:04:29Z</dcterms:modified>
</cp:coreProperties>
</file>