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80" r:id="rId4"/>
    <p:sldId id="281" r:id="rId5"/>
    <p:sldId id="284" r:id="rId6"/>
    <p:sldId id="283" r:id="rId7"/>
    <p:sldId id="285" r:id="rId8"/>
    <p:sldId id="286" r:id="rId9"/>
    <p:sldId id="290" r:id="rId10"/>
    <p:sldId id="291" r:id="rId11"/>
    <p:sldId id="294" r:id="rId12"/>
    <p:sldId id="293" r:id="rId13"/>
    <p:sldId id="297" r:id="rId14"/>
    <p:sldId id="295" r:id="rId15"/>
    <p:sldId id="299" r:id="rId16"/>
    <p:sldId id="264" r:id="rId17"/>
    <p:sldId id="300" r:id="rId18"/>
    <p:sldId id="301" r:id="rId19"/>
    <p:sldId id="278" r:id="rId20"/>
    <p:sldId id="276" r:id="rId2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4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24"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A5AA57D-5C71-4991-9C08-2403DC80D61E}" type="datetimeFigureOut">
              <a:rPr lang="fa-IR" smtClean="0"/>
              <a:pPr/>
              <a:t>1437/03/09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78812D9-E9CD-4AC8-B9F6-38D1DAB160E9}"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A5AA57D-5C71-4991-9C08-2403DC80D61E}" type="datetimeFigureOut">
              <a:rPr lang="fa-IR" smtClean="0"/>
              <a:pPr/>
              <a:t>1437/03/09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78812D9-E9CD-4AC8-B9F6-38D1DAB160E9}"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A5AA57D-5C71-4991-9C08-2403DC80D61E}" type="datetimeFigureOut">
              <a:rPr lang="fa-IR" smtClean="0"/>
              <a:pPr/>
              <a:t>1437/03/09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78812D9-E9CD-4AC8-B9F6-38D1DAB160E9}"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A5AA57D-5C71-4991-9C08-2403DC80D61E}" type="datetimeFigureOut">
              <a:rPr lang="fa-IR" smtClean="0"/>
              <a:pPr/>
              <a:t>1437/03/09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78812D9-E9CD-4AC8-B9F6-38D1DAB160E9}"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5AA57D-5C71-4991-9C08-2403DC80D61E}" type="datetimeFigureOut">
              <a:rPr lang="fa-IR" smtClean="0"/>
              <a:pPr/>
              <a:t>1437/03/09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78812D9-E9CD-4AC8-B9F6-38D1DAB160E9}"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A5AA57D-5C71-4991-9C08-2403DC80D61E}" type="datetimeFigureOut">
              <a:rPr lang="fa-IR" smtClean="0"/>
              <a:pPr/>
              <a:t>1437/03/09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78812D9-E9CD-4AC8-B9F6-38D1DAB160E9}"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A5AA57D-5C71-4991-9C08-2403DC80D61E}" type="datetimeFigureOut">
              <a:rPr lang="fa-IR" smtClean="0"/>
              <a:pPr/>
              <a:t>1437/03/09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78812D9-E9CD-4AC8-B9F6-38D1DAB160E9}"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A5AA57D-5C71-4991-9C08-2403DC80D61E}" type="datetimeFigureOut">
              <a:rPr lang="fa-IR" smtClean="0"/>
              <a:pPr/>
              <a:t>1437/03/09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78812D9-E9CD-4AC8-B9F6-38D1DAB160E9}"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AA57D-5C71-4991-9C08-2403DC80D61E}" type="datetimeFigureOut">
              <a:rPr lang="fa-IR" smtClean="0"/>
              <a:pPr/>
              <a:t>1437/03/09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78812D9-E9CD-4AC8-B9F6-38D1DAB160E9}"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5AA57D-5C71-4991-9C08-2403DC80D61E}" type="datetimeFigureOut">
              <a:rPr lang="fa-IR" smtClean="0"/>
              <a:pPr/>
              <a:t>1437/03/09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78812D9-E9CD-4AC8-B9F6-38D1DAB160E9}"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5AA57D-5C71-4991-9C08-2403DC80D61E}" type="datetimeFigureOut">
              <a:rPr lang="fa-IR" smtClean="0"/>
              <a:pPr/>
              <a:t>1437/03/09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78812D9-E9CD-4AC8-B9F6-38D1DAB160E9}"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A5AA57D-5C71-4991-9C08-2403DC80D61E}" type="datetimeFigureOut">
              <a:rPr lang="fa-IR" smtClean="0"/>
              <a:pPr/>
              <a:t>1437/03/09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8812D9-E9CD-4AC8-B9F6-38D1DAB160E9}"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6" name="Content Placeholder 5" descr="1801902292224165231213363251206221212249230.jpg"/>
          <p:cNvPicPr>
            <a:picLocks noGrp="1" noChangeAspect="1"/>
          </p:cNvPicPr>
          <p:nvPr>
            <p:ph idx="1"/>
          </p:nvPr>
        </p:nvPicPr>
        <p:blipFill>
          <a:blip r:embed="rId2" cstate="print"/>
          <a:stretch>
            <a:fillRect/>
          </a:stretch>
        </p:blipFill>
        <p:spPr>
          <a:xfrm>
            <a:off x="0" y="0"/>
            <a:ext cx="9144000" cy="6858000"/>
          </a:xfrm>
        </p:spPr>
      </p:pic>
      <p:pic>
        <p:nvPicPr>
          <p:cNvPr id="7" name="Content Placeholder 3" descr="01-bismillah.jpg"/>
          <p:cNvPicPr>
            <a:picLocks noChangeAspect="1"/>
          </p:cNvPicPr>
          <p:nvPr/>
        </p:nvPicPr>
        <p:blipFill>
          <a:blip r:embed="rId3" cstate="print"/>
          <a:stretch>
            <a:fillRect/>
          </a:stretch>
        </p:blipFill>
        <p:spPr>
          <a:xfrm>
            <a:off x="1115616" y="1052735"/>
            <a:ext cx="6912768" cy="48245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lum bright="70000" contrast="-70000"/>
            <a:extLst>
              <a:ext uri="{BEBA8EAE-BF5A-486C-A8C5-ECC9F3942E4B}">
                <a14:imgProps xmlns:a14="http://schemas.microsoft.com/office/drawing/2010/main">
                  <a14:imgLayer r:embed="rId3">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520" y="0"/>
            <a:ext cx="9252520" cy="6858000"/>
          </a:xfrm>
        </p:spPr>
      </p:pic>
      <p:sp>
        <p:nvSpPr>
          <p:cNvPr id="5" name="Rectangle 4"/>
          <p:cNvSpPr/>
          <p:nvPr/>
        </p:nvSpPr>
        <p:spPr>
          <a:xfrm>
            <a:off x="108415" y="260648"/>
            <a:ext cx="8640960" cy="2554545"/>
          </a:xfrm>
          <a:prstGeom prst="rect">
            <a:avLst/>
          </a:prstGeom>
        </p:spPr>
        <p:txBody>
          <a:bodyPr wrap="square">
            <a:spAutoFit/>
          </a:bodyPr>
          <a:lstStyle/>
          <a:p>
            <a:r>
              <a:rPr lang="fa-IR" sz="3200" b="1" dirty="0" smtClean="0">
                <a:solidFill>
                  <a:srgbClr val="C00000"/>
                </a:solidFill>
                <a:cs typeface="B Bardiya" pitchFamily="2" charset="-78"/>
              </a:rPr>
              <a:t>بلافاصله پس از ورود ذرات به الکترود، بازمانی </a:t>
            </a:r>
            <a:r>
              <a:rPr lang="fa-IR" sz="3200" b="1" dirty="0">
                <a:solidFill>
                  <a:srgbClr val="C00000"/>
                </a:solidFill>
                <a:cs typeface="B Bardiya" pitchFamily="2" charset="-78"/>
              </a:rPr>
              <a:t>به اندازه ی نصف دوره ی تناوب </a:t>
            </a:r>
            <a:r>
              <a:rPr lang="fa-IR" sz="3200" b="1" dirty="0" smtClean="0">
                <a:solidFill>
                  <a:srgbClr val="C00000"/>
                </a:solidFill>
                <a:cs typeface="B Bardiya" pitchFamily="2" charset="-78"/>
              </a:rPr>
              <a:t>ولتاژ </a:t>
            </a:r>
            <a:r>
              <a:rPr lang="en-US" sz="3200" b="1" dirty="0">
                <a:solidFill>
                  <a:srgbClr val="C00000"/>
                </a:solidFill>
                <a:cs typeface="B Bardiya" pitchFamily="2" charset="-78"/>
              </a:rPr>
              <a:t>ac</a:t>
            </a:r>
            <a:r>
              <a:rPr lang="fa-IR" sz="3200" b="1" dirty="0">
                <a:solidFill>
                  <a:srgbClr val="C00000"/>
                </a:solidFill>
                <a:cs typeface="B Bardiya" pitchFamily="2" charset="-78"/>
              </a:rPr>
              <a:t> به جلو رانده میشود</a:t>
            </a:r>
            <a:r>
              <a:rPr lang="fa-IR" sz="3200" b="1" dirty="0" smtClean="0">
                <a:solidFill>
                  <a:srgbClr val="C00000"/>
                </a:solidFill>
                <a:cs typeface="B Bardiya" pitchFamily="2" charset="-78"/>
              </a:rPr>
              <a:t>.</a:t>
            </a:r>
          </a:p>
          <a:p>
            <a:r>
              <a:rPr lang="fa-IR" sz="3200" b="1" dirty="0" smtClean="0">
                <a:solidFill>
                  <a:srgbClr val="C00000"/>
                </a:solidFill>
                <a:cs typeface="B Bardiya" pitchFamily="2" charset="-78"/>
              </a:rPr>
              <a:t>قطبیت ولتاژ در خلال زمانی که ذره داخل لوله ی رانش است تغییر میکند.</a:t>
            </a:r>
          </a:p>
          <a:p>
            <a:r>
              <a:rPr lang="fa-IR" sz="3200" b="1" dirty="0" smtClean="0">
                <a:solidFill>
                  <a:srgbClr val="C00000"/>
                </a:solidFill>
                <a:cs typeface="B Bardiya" pitchFamily="2" charset="-78"/>
              </a:rPr>
              <a:t>و به این صورت ذره هنگام عبور  از هر گاف مجددا شتاب میگیرد.</a:t>
            </a:r>
            <a:endParaRPr lang="en-US" sz="3200" b="1" dirty="0">
              <a:solidFill>
                <a:srgbClr val="C00000"/>
              </a:solidFill>
              <a:cs typeface="B Bardiya" pitchFamily="2" charset="-78"/>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69" y="3356992"/>
            <a:ext cx="7624752" cy="3168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086606"/>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NavidrayaneH\Desktop\7-RangWwW.KamYab.IR_.jpg"/>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0" y="0"/>
            <a:ext cx="9144000" cy="6858000"/>
          </a:xfrm>
          <a:prstGeom prst="rect">
            <a:avLst/>
          </a:prstGeom>
          <a:noFill/>
        </p:spPr>
      </p:pic>
      <p:sp>
        <p:nvSpPr>
          <p:cNvPr id="5" name="Rectangle 4"/>
          <p:cNvSpPr/>
          <p:nvPr/>
        </p:nvSpPr>
        <p:spPr>
          <a:xfrm>
            <a:off x="395536" y="404664"/>
            <a:ext cx="8496944" cy="1077218"/>
          </a:xfrm>
          <a:prstGeom prst="rect">
            <a:avLst/>
          </a:prstGeom>
        </p:spPr>
        <p:txBody>
          <a:bodyPr wrap="square">
            <a:spAutoFit/>
          </a:bodyPr>
          <a:lstStyle/>
          <a:p>
            <a:r>
              <a:rPr lang="fa-IR" sz="3200" dirty="0">
                <a:cs typeface="B Bardiya" pitchFamily="2" charset="-78"/>
              </a:rPr>
              <a:t>شرط لازم برای شتاب گرفتن ذرات: </a:t>
            </a:r>
            <a:endParaRPr lang="fa-IR" sz="3200" dirty="0" smtClean="0">
              <a:cs typeface="B Bardiya" pitchFamily="2" charset="-78"/>
            </a:endParaRPr>
          </a:p>
          <a:p>
            <a:r>
              <a:rPr lang="fa-IR" sz="3200" dirty="0" smtClean="0">
                <a:cs typeface="B Bardiya" pitchFamily="2" charset="-78"/>
              </a:rPr>
              <a:t>ورود </a:t>
            </a:r>
            <a:r>
              <a:rPr lang="fa-IR" sz="3200" dirty="0">
                <a:cs typeface="B Bardiya" pitchFamily="2" charset="-78"/>
              </a:rPr>
              <a:t>ذرات به داخل هرگاف، در تشدید با میدان الکتریکی دو سر گاف</a:t>
            </a:r>
            <a:endParaRPr lang="en-US" sz="3200" dirty="0"/>
          </a:p>
        </p:txBody>
      </p:sp>
      <p:sp>
        <p:nvSpPr>
          <p:cNvPr id="6" name="Rectangle 5"/>
          <p:cNvSpPr/>
          <p:nvPr/>
        </p:nvSpPr>
        <p:spPr>
          <a:xfrm>
            <a:off x="467544" y="2044004"/>
            <a:ext cx="8424936" cy="1661993"/>
          </a:xfrm>
          <a:prstGeom prst="rect">
            <a:avLst/>
          </a:prstGeom>
        </p:spPr>
        <p:txBody>
          <a:bodyPr wrap="square">
            <a:spAutoFit/>
          </a:bodyPr>
          <a:lstStyle/>
          <a:p>
            <a:r>
              <a:rPr lang="fa-IR" sz="2400" dirty="0">
                <a:cs typeface="B Bardiya" pitchFamily="2" charset="-78"/>
              </a:rPr>
              <a:t>هرگاه زمان نصف دوره ی تناوب ولتاژ </a:t>
            </a:r>
            <a:r>
              <a:rPr lang="en-US" sz="2400" dirty="0">
                <a:cs typeface="B Bardiya" pitchFamily="2" charset="-78"/>
              </a:rPr>
              <a:t>ac</a:t>
            </a:r>
            <a:r>
              <a:rPr lang="fa-IR" sz="2400" dirty="0">
                <a:cs typeface="B Bardiya" pitchFamily="2" charset="-78"/>
              </a:rPr>
              <a:t> باشد، در این صورت طول لوله ی رانش </a:t>
            </a:r>
            <a:r>
              <a:rPr lang="en-US" sz="2400" dirty="0">
                <a:cs typeface="B Bardiya" pitchFamily="2" charset="-78"/>
              </a:rPr>
              <a:t>n</a:t>
            </a:r>
            <a:r>
              <a:rPr lang="fa-IR" sz="2400" dirty="0">
                <a:cs typeface="B Bardiya" pitchFamily="2" charset="-78"/>
              </a:rPr>
              <a:t>ام برای ذرات به این صورت </a:t>
            </a:r>
            <a:r>
              <a:rPr lang="fa-IR" sz="2400" dirty="0" smtClean="0">
                <a:cs typeface="B Bardiya" pitchFamily="2" charset="-78"/>
              </a:rPr>
              <a:t>است</a:t>
            </a:r>
            <a:r>
              <a:rPr lang="fa-IR" sz="2400" dirty="0">
                <a:cs typeface="B Bardiya" pitchFamily="2" charset="-78"/>
              </a:rPr>
              <a:t> </a:t>
            </a:r>
            <a:r>
              <a:rPr lang="en-US" sz="2400" dirty="0" smtClean="0">
                <a:cs typeface="B Bardiya" pitchFamily="2" charset="-78"/>
              </a:rPr>
              <a:t>:</a:t>
            </a:r>
          </a:p>
          <a:p>
            <a:endParaRPr lang="en-US" dirty="0" smtClean="0">
              <a:cs typeface="B Bardiya" pitchFamily="2" charset="-78"/>
            </a:endParaRPr>
          </a:p>
          <a:p>
            <a:endParaRPr lang="fa-IR" dirty="0">
              <a:cs typeface="B Bardiya" pitchFamily="2" charset="-78"/>
            </a:endParaRPr>
          </a:p>
          <a:p>
            <a:endParaRPr lang="en-US" dirty="0">
              <a:cs typeface="B Bardiya" pitchFamily="2" charset="-78"/>
            </a:endParaRPr>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200370"/>
            <a:ext cx="1571844" cy="628738"/>
          </a:xfrm>
          <a:prstGeom prst="rect">
            <a:avLst/>
          </a:prstGeom>
        </p:spPr>
      </p:pic>
      <p:sp>
        <p:nvSpPr>
          <p:cNvPr id="8" name="Rectangle 7"/>
          <p:cNvSpPr/>
          <p:nvPr/>
        </p:nvSpPr>
        <p:spPr>
          <a:xfrm>
            <a:off x="755576" y="4149080"/>
            <a:ext cx="8136904" cy="1815882"/>
          </a:xfrm>
          <a:prstGeom prst="rect">
            <a:avLst/>
          </a:prstGeom>
        </p:spPr>
        <p:txBody>
          <a:bodyPr wrap="square">
            <a:spAutoFit/>
          </a:bodyPr>
          <a:lstStyle/>
          <a:p>
            <a:r>
              <a:rPr lang="fa-IR" sz="2800" dirty="0">
                <a:cs typeface="B Bardiya" pitchFamily="2" charset="-78"/>
              </a:rPr>
              <a:t>برای ذرات نا نسبیتی با بار </a:t>
            </a:r>
            <a:r>
              <a:rPr lang="en-US" sz="2800" dirty="0">
                <a:cs typeface="B Bardiya" pitchFamily="2" charset="-78"/>
              </a:rPr>
              <a:t>e</a:t>
            </a:r>
            <a:r>
              <a:rPr lang="fa-IR" sz="2800" dirty="0">
                <a:cs typeface="B Bardiya" pitchFamily="2" charset="-78"/>
              </a:rPr>
              <a:t> ، پس از عبور از میان </a:t>
            </a:r>
            <a:r>
              <a:rPr lang="en-US" sz="2800" dirty="0">
                <a:cs typeface="B Bardiya" pitchFamily="2" charset="-78"/>
              </a:rPr>
              <a:t>n</a:t>
            </a:r>
            <a:r>
              <a:rPr lang="fa-IR" sz="2800" dirty="0">
                <a:cs typeface="B Bardiya" pitchFamily="2" charset="-78"/>
              </a:rPr>
              <a:t>گاف با اختلاف پتانسیل </a:t>
            </a:r>
            <a:r>
              <a:rPr lang="en-US" sz="2800" dirty="0">
                <a:cs typeface="B Bardiya" pitchFamily="2" charset="-78"/>
              </a:rPr>
              <a:t>v</a:t>
            </a:r>
            <a:r>
              <a:rPr lang="fa-IR" sz="2800" dirty="0">
                <a:cs typeface="B Bardiya" pitchFamily="2" charset="-78"/>
              </a:rPr>
              <a:t>، انرژی جنبشی ذره عبارت است از</a:t>
            </a:r>
            <a:r>
              <a:rPr lang="fa-IR" sz="2800" dirty="0" smtClean="0">
                <a:cs typeface="B Bardiya" pitchFamily="2" charset="-78"/>
              </a:rPr>
              <a:t>:</a:t>
            </a:r>
          </a:p>
          <a:p>
            <a:r>
              <a:rPr lang="fa-IR" sz="2800" dirty="0">
                <a:cs typeface="B Bardiya" pitchFamily="2" charset="-78"/>
              </a:rPr>
              <a:t/>
            </a:r>
            <a:br>
              <a:rPr lang="fa-IR" sz="2800" dirty="0">
                <a:cs typeface="B Bardiya" pitchFamily="2" charset="-78"/>
              </a:rPr>
            </a:br>
            <a:endParaRPr lang="en-US" sz="28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233125"/>
            <a:ext cx="271303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4060406" y="5282803"/>
            <a:ext cx="1375690" cy="72008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8390" y="5157252"/>
            <a:ext cx="2209676" cy="88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07687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875" y="-125413"/>
            <a:ext cx="9175750" cy="711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6536" y="692696"/>
            <a:ext cx="8784976" cy="954107"/>
          </a:xfrm>
          <a:prstGeom prst="rect">
            <a:avLst/>
          </a:prstGeom>
        </p:spPr>
        <p:txBody>
          <a:bodyPr wrap="square">
            <a:spAutoFit/>
          </a:bodyPr>
          <a:lstStyle/>
          <a:p>
            <a:r>
              <a:rPr lang="fa-IR" sz="2800" dirty="0">
                <a:cs typeface="B Bardiya" pitchFamily="2" charset="-78"/>
              </a:rPr>
              <a:t>طول لوله ی رانش باید به صورت جذر </a:t>
            </a:r>
            <a:r>
              <a:rPr lang="en-US" sz="2800" dirty="0">
                <a:cs typeface="B Bardiya" pitchFamily="2" charset="-78"/>
              </a:rPr>
              <a:t>n</a:t>
            </a:r>
            <a:r>
              <a:rPr lang="fa-IR" sz="2800" dirty="0">
                <a:cs typeface="B Bardiya" pitchFamily="2" charset="-78"/>
              </a:rPr>
              <a:t> افزایش </a:t>
            </a:r>
            <a:r>
              <a:rPr lang="fa-IR" sz="2800" dirty="0" smtClean="0">
                <a:cs typeface="B Bardiya" pitchFamily="2" charset="-78"/>
              </a:rPr>
              <a:t>یابد.</a:t>
            </a:r>
            <a:r>
              <a:rPr lang="fa-IR" sz="2800" dirty="0">
                <a:cs typeface="B Bardiya" pitchFamily="2" charset="-78"/>
              </a:rPr>
              <a:t/>
            </a:r>
            <a:br>
              <a:rPr lang="fa-IR" sz="2800" dirty="0">
                <a:cs typeface="B Bardiya" pitchFamily="2" charset="-78"/>
              </a:rPr>
            </a:br>
            <a:r>
              <a:rPr lang="fa-IR" sz="2800" dirty="0">
                <a:cs typeface="B Bardiya" pitchFamily="2" charset="-78"/>
              </a:rPr>
              <a:t>برای ذرات </a:t>
            </a:r>
            <a:r>
              <a:rPr lang="fa-IR" sz="2800" dirty="0" smtClean="0">
                <a:cs typeface="B Bardiya" pitchFamily="2" charset="-78"/>
              </a:rPr>
              <a:t>نسبیتی،که </a:t>
            </a:r>
            <a:r>
              <a:rPr lang="fa-IR" sz="2800" dirty="0">
                <a:cs typeface="B Bardiya" pitchFamily="2" charset="-78"/>
              </a:rPr>
              <a:t>سرعت تقریبا برابر سرعت نور میشود، طول لوله ثابت است.</a:t>
            </a:r>
            <a:endParaRPr lang="en-US" sz="2800"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2087563"/>
            <a:ext cx="6615113"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403320"/>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429" y="0"/>
            <a:ext cx="9144000" cy="6858000"/>
          </a:xfrm>
        </p:spPr>
      </p:pic>
      <p:sp>
        <p:nvSpPr>
          <p:cNvPr id="5" name="Rectangle 4"/>
          <p:cNvSpPr/>
          <p:nvPr/>
        </p:nvSpPr>
        <p:spPr>
          <a:xfrm>
            <a:off x="153252" y="980728"/>
            <a:ext cx="8784976" cy="3416320"/>
          </a:xfrm>
          <a:prstGeom prst="rect">
            <a:avLst/>
          </a:prstGeom>
        </p:spPr>
        <p:txBody>
          <a:bodyPr wrap="square">
            <a:spAutoFit/>
          </a:bodyPr>
          <a:lstStyle/>
          <a:p>
            <a:r>
              <a:rPr lang="fa-IR" sz="2400" dirty="0">
                <a:solidFill>
                  <a:schemeClr val="bg1"/>
                </a:solidFill>
                <a:cs typeface="B Bardiya" pitchFamily="2" charset="-78"/>
              </a:rPr>
              <a:t>دسته ای از ذرات را در نظر میگیریم که به گاف میرسند.</a:t>
            </a:r>
          </a:p>
          <a:p>
            <a:r>
              <a:rPr lang="fa-IR" sz="2400" dirty="0">
                <a:solidFill>
                  <a:schemeClr val="bg1"/>
                </a:solidFill>
                <a:cs typeface="B Bardiya" pitchFamily="2" charset="-78"/>
              </a:rPr>
              <a:t>جایی که ولتاژ در حال افزایش است، ذراتی که زودتر از دسته میرسند، ولتاژ بهینه بر آن ها وارد نمیشود ؛ این ذرات تا حدی کمتر از ذراتی که دیرتر میرسند شتاب میگیرند و زمان بیشتری را برای عبور از لوله ی رانش سپری میکنند.به این صورت این ذرات زودرس به تاخیر میافتند.به  طور مشابه ذراتی که در حوالی انتهای دسته به گاف میرسند</a:t>
            </a:r>
            <a:r>
              <a:rPr lang="fa-IR" sz="2400" dirty="0" smtClean="0">
                <a:solidFill>
                  <a:schemeClr val="bg1"/>
                </a:solidFill>
                <a:cs typeface="B Bardiya" pitchFamily="2" charset="-78"/>
              </a:rPr>
              <a:t>، ولتاژ </a:t>
            </a:r>
            <a:r>
              <a:rPr lang="fa-IR" sz="2400" dirty="0">
                <a:solidFill>
                  <a:schemeClr val="bg1"/>
                </a:solidFill>
                <a:cs typeface="B Bardiya" pitchFamily="2" charset="-78"/>
              </a:rPr>
              <a:t>بزرگ تر و در نتیجه شتاب بیشتری را متحمل میشوند که ان ها را به طرف ابتدای دسته ی بعدی هدایت میکند</a:t>
            </a:r>
            <a:r>
              <a:rPr lang="fa-IR" sz="2400" dirty="0" smtClean="0">
                <a:solidFill>
                  <a:schemeClr val="bg1"/>
                </a:solidFill>
                <a:cs typeface="B Bardiya" pitchFamily="2" charset="-78"/>
              </a:rPr>
              <a:t>.</a:t>
            </a:r>
          </a:p>
          <a:p>
            <a:r>
              <a:rPr lang="fa-IR" sz="2400" dirty="0" smtClean="0">
                <a:solidFill>
                  <a:schemeClr val="bg1"/>
                </a:solidFill>
                <a:cs typeface="B Bardiya" pitchFamily="2" charset="-78"/>
              </a:rPr>
              <a:t>برای هر دسته ، یک ولتاژ بهینه برای تشدید کامل وجود دارد، که ذرات حول آن میتوانند از گافی تا گاف بعدی نوسان کنند و نتیجه ی نهایی پایداری فاز است که ذرات دسته را در کنار هم نگه میدارد.</a:t>
            </a:r>
            <a:endParaRPr lang="en-US" sz="2400" dirty="0">
              <a:solidFill>
                <a:schemeClr val="bg1"/>
              </a:solidFill>
              <a:cs typeface="B Bardiya" pitchFamily="2" charset="-78"/>
            </a:endParaRPr>
          </a:p>
        </p:txBody>
      </p:sp>
      <p:sp>
        <p:nvSpPr>
          <p:cNvPr id="6" name="Rectangle 5"/>
          <p:cNvSpPr/>
          <p:nvPr/>
        </p:nvSpPr>
        <p:spPr>
          <a:xfrm>
            <a:off x="1278996" y="188640"/>
            <a:ext cx="4572000" cy="1077218"/>
          </a:xfrm>
          <a:prstGeom prst="rect">
            <a:avLst/>
          </a:prstGeom>
        </p:spPr>
        <p:txBody>
          <a:bodyPr>
            <a:spAutoFit/>
          </a:bodyPr>
          <a:lstStyle/>
          <a:p>
            <a:r>
              <a:rPr lang="fa-IR" sz="3200" b="1" dirty="0">
                <a:solidFill>
                  <a:schemeClr val="accent6">
                    <a:lumMod val="75000"/>
                  </a:schemeClr>
                </a:solidFill>
                <a:cs typeface="B Bardiya" pitchFamily="2" charset="-78"/>
              </a:rPr>
              <a:t>پایداری فاز :</a:t>
            </a:r>
            <a:br>
              <a:rPr lang="fa-IR" sz="3200" b="1" dirty="0">
                <a:solidFill>
                  <a:schemeClr val="accent6">
                    <a:lumMod val="75000"/>
                  </a:schemeClr>
                </a:solidFill>
                <a:cs typeface="B Bardiya" pitchFamily="2" charset="-78"/>
              </a:rPr>
            </a:br>
            <a:endParaRPr lang="en-US" sz="3200" dirty="0">
              <a:solidFill>
                <a:schemeClr val="accent6">
                  <a:lumMod val="75000"/>
                </a:schemeClr>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578" y="4397048"/>
            <a:ext cx="4992323" cy="207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84591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cs typeface="B Bardiya" pitchFamily="2" charset="-78"/>
            </a:endParaRPr>
          </a:p>
        </p:txBody>
      </p:sp>
      <p:pic>
        <p:nvPicPr>
          <p:cNvPr id="6" name="Content Placeholder 5"/>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0098"/>
            <a:ext cx="9144000" cy="6866312"/>
          </a:xfrm>
        </p:spPr>
      </p:pic>
      <p:sp>
        <p:nvSpPr>
          <p:cNvPr id="7" name="Rectangle 6"/>
          <p:cNvSpPr/>
          <p:nvPr/>
        </p:nvSpPr>
        <p:spPr>
          <a:xfrm>
            <a:off x="251520" y="548680"/>
            <a:ext cx="8454559" cy="646331"/>
          </a:xfrm>
          <a:prstGeom prst="rect">
            <a:avLst/>
          </a:prstGeom>
        </p:spPr>
        <p:txBody>
          <a:bodyPr wrap="none">
            <a:spAutoFit/>
          </a:bodyPr>
          <a:lstStyle/>
          <a:p>
            <a:r>
              <a:rPr lang="fa-IR" sz="3600" b="1" dirty="0">
                <a:solidFill>
                  <a:srgbClr val="FFFF00"/>
                </a:solidFill>
                <a:cs typeface="B Bardiya" pitchFamily="2" charset="-78"/>
              </a:rPr>
              <a:t>سه نمونه از شتاب دهنده های خطی ایالات متحده امریکا :</a:t>
            </a:r>
            <a:endParaRPr lang="en-US" sz="3600" b="1" dirty="0">
              <a:solidFill>
                <a:srgbClr val="FFFF00"/>
              </a:solidFill>
            </a:endParaRPr>
          </a:p>
        </p:txBody>
      </p:sp>
      <p:sp>
        <p:nvSpPr>
          <p:cNvPr id="9" name="Rectangle 8"/>
          <p:cNvSpPr/>
          <p:nvPr/>
        </p:nvSpPr>
        <p:spPr>
          <a:xfrm>
            <a:off x="251520" y="1842520"/>
            <a:ext cx="8784976" cy="954107"/>
          </a:xfrm>
          <a:prstGeom prst="rect">
            <a:avLst/>
          </a:prstGeom>
        </p:spPr>
        <p:txBody>
          <a:bodyPr wrap="square">
            <a:spAutoFit/>
          </a:bodyPr>
          <a:lstStyle/>
          <a:p>
            <a:pPr marL="457200" indent="-457200">
              <a:buFont typeface="Arial" pitchFamily="34" charset="0"/>
              <a:buChar char="•"/>
            </a:pPr>
            <a:r>
              <a:rPr lang="fa-IR" sz="2800" dirty="0">
                <a:solidFill>
                  <a:schemeClr val="bg1"/>
                </a:solidFill>
                <a:cs typeface="B Bardiya" pitchFamily="2" charset="-78"/>
              </a:rPr>
              <a:t>شتاب دهنده ی پروتون در مرکز فیزیک مزون لوس </a:t>
            </a:r>
            <a:r>
              <a:rPr lang="fa-IR" sz="2800" dirty="0" smtClean="0">
                <a:solidFill>
                  <a:schemeClr val="bg1"/>
                </a:solidFill>
                <a:cs typeface="B Bardiya" pitchFamily="2" charset="-78"/>
              </a:rPr>
              <a:t>آلاموس</a:t>
            </a:r>
            <a:r>
              <a:rPr lang="en-US" sz="2800" dirty="0" smtClean="0">
                <a:solidFill>
                  <a:schemeClr val="bg1"/>
                </a:solidFill>
                <a:cs typeface="B Bardiya" pitchFamily="2" charset="-78"/>
              </a:rPr>
              <a:t>LAMPF)</a:t>
            </a:r>
            <a:r>
              <a:rPr lang="fa-IR" sz="2800" dirty="0" smtClean="0">
                <a:solidFill>
                  <a:schemeClr val="bg1"/>
                </a:solidFill>
                <a:cs typeface="B Bardiya" pitchFamily="2" charset="-78"/>
              </a:rPr>
              <a:t> ) :</a:t>
            </a:r>
          </a:p>
          <a:p>
            <a:r>
              <a:rPr lang="fa-IR" sz="2800" dirty="0" smtClean="0">
                <a:solidFill>
                  <a:schemeClr val="bg1"/>
                </a:solidFill>
                <a:cs typeface="B Bardiya" pitchFamily="2" charset="-78"/>
              </a:rPr>
              <a:t>      برای </a:t>
            </a:r>
            <a:r>
              <a:rPr lang="fa-IR" sz="2800" dirty="0">
                <a:solidFill>
                  <a:schemeClr val="bg1"/>
                </a:solidFill>
                <a:cs typeface="B Bardiya" pitchFamily="2" charset="-78"/>
              </a:rPr>
              <a:t>تولید شدت بالا</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780928"/>
            <a:ext cx="2880320" cy="399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882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0098"/>
            <a:ext cx="9144000" cy="6866312"/>
          </a:xfrm>
          <a:prstGeom prst="rect">
            <a:avLst/>
          </a:prstGeom>
        </p:spPr>
      </p:pic>
      <p:sp>
        <p:nvSpPr>
          <p:cNvPr id="5" name="Rectangle 4"/>
          <p:cNvSpPr/>
          <p:nvPr/>
        </p:nvSpPr>
        <p:spPr>
          <a:xfrm>
            <a:off x="287524" y="332656"/>
            <a:ext cx="8568952" cy="2923877"/>
          </a:xfrm>
          <a:prstGeom prst="rect">
            <a:avLst/>
          </a:prstGeom>
        </p:spPr>
        <p:txBody>
          <a:bodyPr wrap="square">
            <a:spAutoFit/>
          </a:bodyPr>
          <a:lstStyle/>
          <a:p>
            <a:pPr marL="285750" indent="-285750">
              <a:buFont typeface="Arial" pitchFamily="34" charset="0"/>
              <a:buChar char="•"/>
            </a:pPr>
            <a:r>
              <a:rPr lang="fa-IR" sz="3600" dirty="0">
                <a:solidFill>
                  <a:schemeClr val="bg1"/>
                </a:solidFill>
                <a:cs typeface="B Bardiya" pitchFamily="2" charset="-78"/>
              </a:rPr>
              <a:t>شتاب دهنده ی خطی الکترون در استنفورد (</a:t>
            </a:r>
            <a:r>
              <a:rPr lang="en-US" sz="3600" dirty="0">
                <a:solidFill>
                  <a:schemeClr val="bg1"/>
                </a:solidFill>
                <a:cs typeface="B Bardiya" pitchFamily="2" charset="-78"/>
              </a:rPr>
              <a:t>SLAC</a:t>
            </a:r>
            <a:r>
              <a:rPr lang="fa-IR" sz="3600" dirty="0" smtClean="0">
                <a:solidFill>
                  <a:schemeClr val="bg1"/>
                </a:solidFill>
                <a:cs typeface="B Bardiya" pitchFamily="2" charset="-78"/>
              </a:rPr>
              <a:t>)</a:t>
            </a:r>
          </a:p>
          <a:p>
            <a:endParaRPr lang="fa-IR" sz="3600" dirty="0" smtClean="0">
              <a:solidFill>
                <a:schemeClr val="bg1"/>
              </a:solidFill>
              <a:cs typeface="B Bardiya" pitchFamily="2" charset="-78"/>
            </a:endParaRPr>
          </a:p>
          <a:p>
            <a:pPr marL="285750" indent="-285750">
              <a:buFont typeface="Arial" pitchFamily="34" charset="0"/>
              <a:buChar char="•"/>
            </a:pPr>
            <a:r>
              <a:rPr lang="fa-IR" sz="3600" dirty="0" smtClean="0">
                <a:solidFill>
                  <a:schemeClr val="bg1"/>
                </a:solidFill>
                <a:cs typeface="B Bardiya" pitchFamily="2" charset="-78"/>
              </a:rPr>
              <a:t>شتاب دهنده ی خطی یون های سنگین در آزمایشگاه لارنس برکلی</a:t>
            </a:r>
            <a:endParaRPr lang="fa-IR" sz="3600" dirty="0">
              <a:solidFill>
                <a:schemeClr val="bg1"/>
              </a:solidFill>
              <a:cs typeface="B Bardiya" pitchFamily="2" charset="-78"/>
            </a:endParaRPr>
          </a:p>
          <a:p>
            <a:pPr marL="285750" indent="-285750">
              <a:buFont typeface="Arial" pitchFamily="34" charset="0"/>
              <a:buChar char="•"/>
            </a:pPr>
            <a:endParaRPr lang="en-US" sz="4000" dirty="0">
              <a:solidFill>
                <a:schemeClr val="bg1"/>
              </a:solidFill>
              <a:cs typeface="B Bardiya" pitchFamily="2" charset="-78"/>
            </a:endParaRPr>
          </a:p>
        </p:txBody>
      </p:sp>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2628893"/>
            <a:ext cx="5188495" cy="38311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99351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avidrayaneH\Desktop\PIXE\1801902292224165231213363251206221212249230.jp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180528" y="-183374"/>
            <a:ext cx="9371825" cy="7140766"/>
          </a:xfrm>
          <a:prstGeom prst="rect">
            <a:avLst/>
          </a:prstGeom>
          <a:ln w="190500" cap="sq">
            <a:solidFill>
              <a:srgbClr val="C8C6BD"/>
            </a:solidFill>
            <a:prstDash val="solid"/>
            <a:miter lim="800000"/>
          </a:ln>
          <a:effectLst>
            <a:outerShdw blurRad="254000" algn="bl" rotWithShape="0">
              <a:srgbClr val="000000">
                <a:alpha val="43000"/>
              </a:srgbClr>
            </a:outerShdw>
          </a:effectLst>
        </p:spPr>
      </p:pic>
      <p:sp>
        <p:nvSpPr>
          <p:cNvPr id="2" name="Title 1"/>
          <p:cNvSpPr>
            <a:spLocks noGrp="1"/>
          </p:cNvSpPr>
          <p:nvPr>
            <p:ph type="title"/>
          </p:nvPr>
        </p:nvSpPr>
        <p:spPr>
          <a:xfrm>
            <a:off x="-37029" y="188640"/>
            <a:ext cx="9649072" cy="1143000"/>
          </a:xfrm>
        </p:spPr>
        <p:txBody>
          <a:bodyPr>
            <a:noAutofit/>
          </a:bodyPr>
          <a:lstStyle/>
          <a:p>
            <a:r>
              <a:rPr lang="fa-IR" sz="4000" b="1" dirty="0" smtClean="0">
                <a:solidFill>
                  <a:srgbClr val="FFFF00"/>
                </a:solidFill>
                <a:latin typeface="Arabic Typesetting" pitchFamily="66" charset="-78"/>
                <a:cs typeface="B Vahid" pitchFamily="2" charset="-78"/>
              </a:rPr>
              <a:t>کاربرد های شتاب دهنده های خطی</a:t>
            </a:r>
            <a:endParaRPr lang="fa-IR" sz="4000" b="1" dirty="0">
              <a:solidFill>
                <a:srgbClr val="FFFF00"/>
              </a:solidFill>
              <a:latin typeface="Arabic Typesetting" pitchFamily="66" charset="-78"/>
              <a:cs typeface="B Vahid" pitchFamily="2" charset="-78"/>
            </a:endParaRPr>
          </a:p>
        </p:txBody>
      </p:sp>
      <p:sp>
        <p:nvSpPr>
          <p:cNvPr id="3" name="Rectangle 2"/>
          <p:cNvSpPr/>
          <p:nvPr/>
        </p:nvSpPr>
        <p:spPr>
          <a:xfrm>
            <a:off x="3923928" y="1124744"/>
            <a:ext cx="5040560" cy="5093702"/>
          </a:xfrm>
          <a:prstGeom prst="rect">
            <a:avLst/>
          </a:prstGeom>
        </p:spPr>
        <p:txBody>
          <a:bodyPr wrap="square">
            <a:spAutoFit/>
          </a:bodyPr>
          <a:lstStyle/>
          <a:p>
            <a:r>
              <a:rPr lang="fa-IR" sz="2500" dirty="0">
                <a:solidFill>
                  <a:schemeClr val="bg1"/>
                </a:solidFill>
                <a:cs typeface="B Vahid" pitchFamily="2" charset="-78"/>
              </a:rPr>
              <a:t>شتابدهنده خطی می‌تواند به شکل‌ها و برای وظایف متفاوتی منظور گردد. برخی همانند سیستم‌های پزشکی برای رادیوتراپی بکار می‌روند و در یک اتاق جای می‌گیرند، و برخی همانند شتابدهنده خطی </a:t>
            </a:r>
            <a:r>
              <a:rPr lang="fa-IR" sz="2500" dirty="0" smtClean="0">
                <a:solidFill>
                  <a:schemeClr val="bg1"/>
                </a:solidFill>
                <a:cs typeface="B Vahid" pitchFamily="2" charset="-78"/>
              </a:rPr>
              <a:t>استنفورد</a:t>
            </a:r>
            <a:r>
              <a:rPr lang="en-US" sz="2500" dirty="0" smtClean="0">
                <a:solidFill>
                  <a:schemeClr val="bg1"/>
                </a:solidFill>
                <a:cs typeface="B Vahid" pitchFamily="2" charset="-78"/>
              </a:rPr>
              <a:t>(SLAC</a:t>
            </a:r>
            <a:r>
              <a:rPr lang="en-US" sz="2500" dirty="0">
                <a:solidFill>
                  <a:schemeClr val="bg1"/>
                </a:solidFill>
                <a:cs typeface="B Vahid" pitchFamily="2" charset="-78"/>
              </a:rPr>
              <a:t>) </a:t>
            </a:r>
            <a:r>
              <a:rPr lang="fa-IR" sz="2500" dirty="0" smtClean="0">
                <a:solidFill>
                  <a:schemeClr val="bg1"/>
                </a:solidFill>
                <a:cs typeface="B Vahid" pitchFamily="2" charset="-78"/>
              </a:rPr>
              <a:t> در </a:t>
            </a:r>
            <a:r>
              <a:rPr lang="fa-IR" sz="2500" dirty="0">
                <a:solidFill>
                  <a:schemeClr val="bg1"/>
                </a:solidFill>
                <a:cs typeface="B Vahid" pitchFamily="2" charset="-78"/>
              </a:rPr>
              <a:t>کالیفرنیا کیلومترها </a:t>
            </a:r>
            <a:r>
              <a:rPr lang="fa-IR" sz="2500" dirty="0" smtClean="0">
                <a:solidFill>
                  <a:schemeClr val="bg1"/>
                </a:solidFill>
                <a:cs typeface="B Vahid" pitchFamily="2" charset="-78"/>
              </a:rPr>
              <a:t> طول </a:t>
            </a:r>
            <a:r>
              <a:rPr lang="fa-IR" sz="2500" dirty="0">
                <a:solidFill>
                  <a:schemeClr val="bg1"/>
                </a:solidFill>
                <a:cs typeface="B Vahid" pitchFamily="2" charset="-78"/>
              </a:rPr>
              <a:t>داشته و کاربردهای تحقیقاتی-علمی دارند.</a:t>
            </a:r>
          </a:p>
          <a:p>
            <a:r>
              <a:rPr lang="fa-IR" sz="2500" dirty="0">
                <a:solidFill>
                  <a:schemeClr val="bg1"/>
                </a:solidFill>
                <a:cs typeface="B Vahid" pitchFamily="2" charset="-78"/>
              </a:rPr>
              <a:t>شتابدهنده‌های خطی کوچک تا انرژی چند ده میلیون الکترون ولت، </a:t>
            </a:r>
            <a:r>
              <a:rPr lang="fa-IR" sz="2500" dirty="0" smtClean="0">
                <a:solidFill>
                  <a:schemeClr val="bg1"/>
                </a:solidFill>
                <a:cs typeface="B Vahid" pitchFamily="2" charset="-78"/>
              </a:rPr>
              <a:t>معمولاً </a:t>
            </a:r>
            <a:r>
              <a:rPr lang="fa-IR" sz="2500" dirty="0">
                <a:solidFill>
                  <a:schemeClr val="bg1"/>
                </a:solidFill>
                <a:cs typeface="B Vahid" pitchFamily="2" charset="-78"/>
              </a:rPr>
              <a:t>در پزشکی برای پرتونگاری، در فرودگاه‌ها و امنیت ساختمانها بصورت تجهیزات پرتو ایکس، و در گمرک و مراکز ورودی کشورها و شهرها برای اسکن کردن کلی محموله اتوموبیلها و نیز برای اسکن کردن اشخاص و نیز </a:t>
            </a:r>
            <a:r>
              <a:rPr lang="fa-IR" sz="2500" dirty="0" smtClean="0">
                <a:solidFill>
                  <a:schemeClr val="bg1"/>
                </a:solidFill>
                <a:cs typeface="B Vahid" pitchFamily="2" charset="-78"/>
              </a:rPr>
              <a:t> اشیا </a:t>
            </a:r>
            <a:r>
              <a:rPr lang="fa-IR" sz="2500" dirty="0">
                <a:solidFill>
                  <a:schemeClr val="bg1"/>
                </a:solidFill>
                <a:cs typeface="B Vahid" pitchFamily="2" charset="-78"/>
              </a:rPr>
              <a:t>باستانی و نظیر آن استفاده می‌شود.</a:t>
            </a:r>
            <a:endParaRPr lang="en-US" sz="2500" dirty="0">
              <a:solidFill>
                <a:schemeClr val="bg1"/>
              </a:solidFill>
              <a:cs typeface="B Vahid" pitchFamily="2" charset="-78"/>
            </a:endParaRPr>
          </a:p>
        </p:txBody>
      </p:sp>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00" y="1772816"/>
            <a:ext cx="3563168" cy="3542981"/>
          </a:xfr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392488" cy="6322714"/>
          </a:xfrm>
        </p:spPr>
        <p:txBody>
          <a:bodyPr>
            <a:noAutofit/>
          </a:bodyPr>
          <a:lstStyle/>
          <a:p>
            <a:pPr algn="just"/>
            <a:r>
              <a:rPr lang="fa-IR" sz="2400" dirty="0">
                <a:cs typeface="B Bardiya" pitchFamily="2" charset="-78"/>
              </a:rPr>
              <a:t>شتابدهنده </a:t>
            </a:r>
            <a:r>
              <a:rPr lang="fa-IR" sz="2400" dirty="0" smtClean="0">
                <a:cs typeface="B Bardiya" pitchFamily="2" charset="-78"/>
              </a:rPr>
              <a:t>خطی، </a:t>
            </a:r>
            <a:r>
              <a:rPr lang="fa-IR" sz="2400" dirty="0">
                <a:cs typeface="B Bardiya" pitchFamily="2" charset="-78"/>
              </a:rPr>
              <a:t>دوزی یکنواخت از اشعه </a:t>
            </a:r>
            <a:r>
              <a:rPr lang="en-US" sz="2400" dirty="0">
                <a:cs typeface="B Bardiya" pitchFamily="2" charset="-78"/>
              </a:rPr>
              <a:t>X </a:t>
            </a:r>
            <a:r>
              <a:rPr lang="fa-IR" sz="2400" dirty="0">
                <a:cs typeface="B Bardiya" pitchFamily="2" charset="-78"/>
              </a:rPr>
              <a:t>را به نقاط توموری بیمار می رساند. این اشعه های </a:t>
            </a:r>
            <a:r>
              <a:rPr lang="en-US" sz="2400" dirty="0">
                <a:cs typeface="B Bardiya" pitchFamily="2" charset="-78"/>
              </a:rPr>
              <a:t>X </a:t>
            </a:r>
            <a:r>
              <a:rPr lang="fa-IR" sz="2400" dirty="0">
                <a:cs typeface="B Bardiya" pitchFamily="2" charset="-78"/>
              </a:rPr>
              <a:t>می توانند به تومور سرطانی آسیب بزنند و در نهایت به رفع آن بپردازند.شتابدهنده خطی </a:t>
            </a:r>
            <a:r>
              <a:rPr lang="fa-IR" sz="2400" dirty="0" smtClean="0">
                <a:cs typeface="B Bardiya" pitchFamily="2" charset="-78"/>
              </a:rPr>
              <a:t>برای </a:t>
            </a:r>
            <a:r>
              <a:rPr lang="fa-IR" sz="2400" dirty="0">
                <a:cs typeface="B Bardiya" pitchFamily="2" charset="-78"/>
              </a:rPr>
              <a:t>درمان سرطان کاربرد دارد. متخصص سرطان میزان و دوز را برای درمان مشخص می کند. فیزیکدان پرتو پزشک و یک متخصص دوزیمتری چگونگی نایل شدن یه مقدار تجویز شده توسط متخصص سرطان را محاسبه می کنند و زمانی را که بیمار باید تحت پرتو دهی باشد مشخص می </a:t>
            </a:r>
            <a:r>
              <a:rPr lang="fa-IR" sz="2400" dirty="0" smtClean="0">
                <a:cs typeface="B Bardiya" pitchFamily="2" charset="-78"/>
              </a:rPr>
              <a:t>کنند.</a:t>
            </a:r>
            <a:endParaRPr lang="en-US" sz="2400" dirty="0">
              <a:cs typeface="B Bardiya" pitchFamily="2" charset="-78"/>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48" y="0"/>
            <a:ext cx="4473332" cy="6858000"/>
          </a:xfrm>
        </p:spPr>
      </p:pic>
    </p:spTree>
    <p:extLst>
      <p:ext uri="{BB962C8B-B14F-4D97-AF65-F5344CB8AC3E}">
        <p14:creationId xmlns:p14="http://schemas.microsoft.com/office/powerpoint/2010/main" val="3117119065"/>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3672408" cy="6741368"/>
          </a:xfrm>
        </p:spPr>
        <p:txBody>
          <a:bodyPr>
            <a:noAutofit/>
          </a:bodyPr>
          <a:lstStyle/>
          <a:p>
            <a:pPr algn="just"/>
            <a:r>
              <a:rPr lang="fa-IR" sz="2000" dirty="0">
                <a:cs typeface="B Bardiya" pitchFamily="2" charset="-78"/>
              </a:rPr>
              <a:t>شتاب دهنده خطی از تکنولوژی میکروویو استفاده می کند (شبیه چیزی که برای رادار استفاده می شود) برای شتاب دادن به الکترون ها، در قسمتی که "موجبر" نامیده می شود. بعد، این الکترون ها به یک هدف که فلزی سنگین است برخورد می کنند. در اثر این برخورد اشعه های پر انرژی </a:t>
            </a:r>
            <a:r>
              <a:rPr lang="en-US" sz="2000" dirty="0">
                <a:cs typeface="B Bardiya" pitchFamily="2" charset="-78"/>
              </a:rPr>
              <a:t>X </a:t>
            </a:r>
            <a:r>
              <a:rPr lang="fa-IR" sz="2000" dirty="0">
                <a:cs typeface="B Bardiya" pitchFamily="2" charset="-78"/>
              </a:rPr>
              <a:t>از این هدف فلزی منتشر می شود. بخشی از این اشعه </a:t>
            </a:r>
            <a:r>
              <a:rPr lang="en-US" sz="2000" dirty="0">
                <a:cs typeface="B Bardiya" pitchFamily="2" charset="-78"/>
              </a:rPr>
              <a:t>X ، </a:t>
            </a:r>
            <a:r>
              <a:rPr lang="fa-IR" sz="2000" dirty="0">
                <a:cs typeface="B Bardiya" pitchFamily="2" charset="-78"/>
              </a:rPr>
              <a:t>جمع و منسجم شده تا به تومور بیمار تابانده شود. این پرتو ها از قسمتی از شتابدهنده خارج می شوند که </a:t>
            </a:r>
            <a:r>
              <a:rPr lang="fa-IR" sz="2000" dirty="0" smtClean="0">
                <a:cs typeface="B Bardiya" pitchFamily="2" charset="-78"/>
              </a:rPr>
              <a:t>گانتری</a:t>
            </a:r>
            <a:r>
              <a:rPr lang="en-US" sz="2000" dirty="0" smtClean="0">
                <a:cs typeface="B Bardiya" pitchFamily="2" charset="-78"/>
              </a:rPr>
              <a:t> (gantry</a:t>
            </a:r>
            <a:r>
              <a:rPr lang="en-US" sz="2000" dirty="0">
                <a:cs typeface="B Bardiya" pitchFamily="2" charset="-78"/>
              </a:rPr>
              <a:t>) </a:t>
            </a:r>
            <a:r>
              <a:rPr lang="fa-IR" sz="2000" dirty="0" smtClean="0">
                <a:cs typeface="B Bardiya" pitchFamily="2" charset="-78"/>
              </a:rPr>
              <a:t>نامیده </a:t>
            </a:r>
            <a:r>
              <a:rPr lang="fa-IR" sz="2000" dirty="0">
                <a:cs typeface="B Bardiya" pitchFamily="2" charset="-78"/>
              </a:rPr>
              <a:t>می شود که طوری طراحی شده می </a:t>
            </a:r>
            <a:r>
              <a:rPr lang="fa-IR" sz="2000" dirty="0" smtClean="0">
                <a:cs typeface="B Bardiya" pitchFamily="2" charset="-78"/>
              </a:rPr>
              <a:t>تواند </a:t>
            </a:r>
            <a:r>
              <a:rPr lang="fa-IR" sz="2000" dirty="0">
                <a:cs typeface="B Bardiya" pitchFamily="2" charset="-78"/>
              </a:rPr>
              <a:t>دور بیمار بچرخد کند. مریض روی تخت دراز می کشد و اشعه، در نتیجه چرخش گانتری و حرکت تخت، می تواند از هر زاویه ای به تومور بیمار تابانده </a:t>
            </a:r>
            <a:r>
              <a:rPr lang="fa-IR" sz="2000" dirty="0" smtClean="0">
                <a:cs typeface="B Bardiya" pitchFamily="2" charset="-78"/>
              </a:rPr>
              <a:t>شود.</a:t>
            </a:r>
            <a:endParaRPr lang="en-US" sz="2000" dirty="0">
              <a:cs typeface="B Bardiya"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936" y="0"/>
            <a:ext cx="5148064" cy="6857999"/>
          </a:xfrm>
        </p:spPr>
      </p:pic>
    </p:spTree>
    <p:extLst>
      <p:ext uri="{BB962C8B-B14F-4D97-AF65-F5344CB8AC3E}">
        <p14:creationId xmlns:p14="http://schemas.microsoft.com/office/powerpoint/2010/main" val="2383905531"/>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descr="C:\Users\NavidrayaneH\Desktop\7697cfb09cf47906d984196b0ca7cd40.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5" name="Content Placeholder 4" descr="0a25ilul7mbgsdcte2bm.jpg"/>
          <p:cNvPicPr>
            <a:picLocks noGrp="1" noChangeAspect="1"/>
          </p:cNvPicPr>
          <p:nvPr>
            <p:ph idx="1"/>
          </p:nvPr>
        </p:nvPicPr>
        <p:blipFill>
          <a:blip r:embed="rId2" cstate="print"/>
          <a:stretch>
            <a:fillRect/>
          </a:stretch>
        </p:blipFill>
        <p:spPr>
          <a:xfrm>
            <a:off x="-1325" y="0"/>
            <a:ext cx="9145325" cy="6858000"/>
          </a:xfrm>
        </p:spPr>
      </p:pic>
      <p:sp>
        <p:nvSpPr>
          <p:cNvPr id="6" name="Rectangle 5"/>
          <p:cNvSpPr/>
          <p:nvPr/>
        </p:nvSpPr>
        <p:spPr>
          <a:xfrm>
            <a:off x="-1368152" y="3518645"/>
            <a:ext cx="9144000" cy="830997"/>
          </a:xfrm>
          <a:prstGeom prst="rect">
            <a:avLst/>
          </a:prstGeom>
        </p:spPr>
        <p:txBody>
          <a:bodyPr wrap="square">
            <a:spAutoFit/>
          </a:bodyPr>
          <a:lstStyle/>
          <a:p>
            <a:pPr algn="ctr"/>
            <a:r>
              <a:rPr lang="fa-IR" sz="4800" b="1" i="1" dirty="0" smtClean="0">
                <a:solidFill>
                  <a:srgbClr val="FFC000"/>
                </a:solidFill>
                <a:cs typeface="B Bardiya" pitchFamily="2" charset="-78"/>
              </a:rPr>
              <a:t>شتاب دهنده های خطی</a:t>
            </a:r>
            <a:endParaRPr lang="fa-IR" sz="4800" b="1" i="1" dirty="0">
              <a:solidFill>
                <a:srgbClr val="FFC000"/>
              </a:solidFill>
              <a:cs typeface="B Bardiya" pitchFamily="2" charset="-78"/>
            </a:endParaRPr>
          </a:p>
        </p:txBody>
      </p:sp>
      <p:sp>
        <p:nvSpPr>
          <p:cNvPr id="8" name="Rectangle 7"/>
          <p:cNvSpPr/>
          <p:nvPr/>
        </p:nvSpPr>
        <p:spPr>
          <a:xfrm>
            <a:off x="323528" y="1772816"/>
            <a:ext cx="5760640" cy="1015663"/>
          </a:xfrm>
          <a:prstGeom prst="rect">
            <a:avLst/>
          </a:prstGeom>
        </p:spPr>
        <p:txBody>
          <a:bodyPr wrap="square">
            <a:spAutoFit/>
          </a:bodyPr>
          <a:lstStyle/>
          <a:p>
            <a:pPr algn="ctr"/>
            <a:r>
              <a:rPr lang="en-US" sz="6000" b="1" i="1" dirty="0" err="1" smtClean="0">
                <a:solidFill>
                  <a:srgbClr val="FF0000"/>
                </a:solidFill>
              </a:rPr>
              <a:t>Linac</a:t>
            </a:r>
            <a:r>
              <a:rPr lang="en-US" sz="6000" b="1" i="1" dirty="0" smtClean="0">
                <a:solidFill>
                  <a:srgbClr val="FF0000"/>
                </a:solidFill>
              </a:rPr>
              <a:t>  accelerator</a:t>
            </a:r>
            <a:endParaRPr lang="fa-IR" sz="6000" dirty="0"/>
          </a:p>
        </p:txBody>
      </p:sp>
      <p:pic>
        <p:nvPicPr>
          <p:cNvPr id="7" name="Content Placeholder 3" descr="55625_question_Mark_Lean.jpg"/>
          <p:cNvPicPr>
            <a:picLocks noChangeAspect="1"/>
          </p:cNvPicPr>
          <p:nvPr/>
        </p:nvPicPr>
        <p:blipFill>
          <a:blip r:embed="rId3" cstate="print"/>
          <a:stretch>
            <a:fillRect/>
          </a:stretch>
        </p:blipFill>
        <p:spPr>
          <a:xfrm>
            <a:off x="6385061" y="1556792"/>
            <a:ext cx="2411760" cy="29866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171" name="Picture 3" descr="C:\Users\NavidrayaneH\Desktop\TheEnd.jpg"/>
          <p:cNvPicPr>
            <a:picLocks noGrp="1" noChangeAspect="1" noChangeArrowheads="1"/>
          </p:cNvPicPr>
          <p:nvPr>
            <p:ph idx="1"/>
          </p:nvPr>
        </p:nvPicPr>
        <p:blipFill>
          <a:blip r:embed="rId2" cstate="print">
            <a:duotone>
              <a:prstClr val="black"/>
              <a:schemeClr val="accent2">
                <a:tint val="45000"/>
                <a:satMod val="400000"/>
              </a:schemeClr>
            </a:duotone>
            <a:lum bright="-9000"/>
          </a:blip>
          <a:srcRect/>
          <a:stretch>
            <a:fillRect/>
          </a:stretch>
        </p:blipFill>
        <p:spPr bwMode="auto">
          <a:xfrm>
            <a:off x="0" y="0"/>
            <a:ext cx="9144000" cy="68580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417638"/>
            <a:ext cx="8229600" cy="1579314"/>
          </a:xfrm>
        </p:spPr>
        <p:txBody>
          <a:bodyPr/>
          <a:lstStyle/>
          <a:p>
            <a:endParaRPr lang="en-US" dirty="0"/>
          </a:p>
        </p:txBody>
      </p:sp>
      <p:pic>
        <p:nvPicPr>
          <p:cNvPr id="4" name="Content Placeholder 3"/>
          <p:cNvPicPr>
            <a:picLocks noGrp="1" noChangeAspect="1"/>
          </p:cNvPicPr>
          <p:nvPr>
            <p:ph idx="1"/>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3607" cy="6858000"/>
          </a:xfrm>
        </p:spPr>
      </p:pic>
      <p:sp>
        <p:nvSpPr>
          <p:cNvPr id="5" name="Rectangle 4"/>
          <p:cNvSpPr/>
          <p:nvPr/>
        </p:nvSpPr>
        <p:spPr>
          <a:xfrm>
            <a:off x="179512" y="768795"/>
            <a:ext cx="8748464" cy="4401205"/>
          </a:xfrm>
          <a:prstGeom prst="rect">
            <a:avLst/>
          </a:prstGeom>
        </p:spPr>
        <p:txBody>
          <a:bodyPr wrap="square">
            <a:spAutoFit/>
          </a:bodyPr>
          <a:lstStyle/>
          <a:p>
            <a:r>
              <a:rPr lang="fa-IR" sz="2000" b="1" dirty="0" smtClean="0">
                <a:solidFill>
                  <a:srgbClr val="FFC000"/>
                </a:solidFill>
                <a:cs typeface="B Bardiya" pitchFamily="2" charset="-78"/>
              </a:rPr>
              <a:t>شتاب </a:t>
            </a:r>
            <a:r>
              <a:rPr lang="fa-IR" sz="2000" b="1" dirty="0">
                <a:solidFill>
                  <a:srgbClr val="FFC000"/>
                </a:solidFill>
                <a:cs typeface="B Bardiya" pitchFamily="2" charset="-78"/>
              </a:rPr>
              <a:t>دهی ذرات </a:t>
            </a:r>
            <a:r>
              <a:rPr lang="fa-IR" sz="2000" b="1" dirty="0" smtClean="0">
                <a:solidFill>
                  <a:srgbClr val="FFC000"/>
                </a:solidFill>
                <a:cs typeface="B Bardiya" pitchFamily="2" charset="-78"/>
              </a:rPr>
              <a:t>باردار</a:t>
            </a:r>
            <a:r>
              <a:rPr lang="en-US" sz="2000" b="1" dirty="0" smtClean="0">
                <a:solidFill>
                  <a:srgbClr val="FFC000"/>
                </a:solidFill>
                <a:cs typeface="B Bardiya" pitchFamily="2" charset="-78"/>
              </a:rPr>
              <a:t>:</a:t>
            </a:r>
            <a:endParaRPr lang="fa-IR" sz="2000" b="1" dirty="0" smtClean="0">
              <a:solidFill>
                <a:srgbClr val="FFC000"/>
              </a:solidFill>
              <a:cs typeface="B Bardiya" pitchFamily="2" charset="-78"/>
            </a:endParaRPr>
          </a:p>
          <a:p>
            <a:endParaRPr lang="en-US" sz="2000" b="1" dirty="0" smtClean="0">
              <a:solidFill>
                <a:srgbClr val="FFC000"/>
              </a:solidFill>
              <a:cs typeface="B Bardiya" pitchFamily="2" charset="-78"/>
            </a:endParaRPr>
          </a:p>
          <a:p>
            <a:r>
              <a:rPr lang="fa-IR" sz="2000" b="1" dirty="0" smtClean="0">
                <a:solidFill>
                  <a:srgbClr val="FFC000"/>
                </a:solidFill>
                <a:cs typeface="B Bardiya" pitchFamily="2" charset="-78"/>
              </a:rPr>
              <a:t>گسیل باریکه ای از ذرات با انرژی خاص، به سمت یک هدف خاص</a:t>
            </a:r>
          </a:p>
          <a:p>
            <a:endParaRPr lang="fa-IR" sz="2000" b="1" dirty="0" smtClean="0">
              <a:solidFill>
                <a:srgbClr val="FFC000"/>
              </a:solidFill>
              <a:cs typeface="B Bardiya" pitchFamily="2" charset="-78"/>
            </a:endParaRPr>
          </a:p>
          <a:p>
            <a:endParaRPr lang="fa-IR" sz="2000" b="1" dirty="0" smtClean="0">
              <a:solidFill>
                <a:srgbClr val="FFC000"/>
              </a:solidFill>
              <a:cs typeface="B Bardiya" pitchFamily="2" charset="-78"/>
            </a:endParaRPr>
          </a:p>
          <a:p>
            <a:endParaRPr lang="fa-IR" sz="2000" b="1" dirty="0">
              <a:solidFill>
                <a:srgbClr val="FFC000"/>
              </a:solidFill>
              <a:cs typeface="B Bardiya" pitchFamily="2" charset="-78"/>
            </a:endParaRPr>
          </a:p>
          <a:p>
            <a:r>
              <a:rPr lang="fa-IR" sz="2000" b="1" dirty="0" smtClean="0">
                <a:solidFill>
                  <a:srgbClr val="FFC000"/>
                </a:solidFill>
                <a:cs typeface="B Bardiya" pitchFamily="2" charset="-78"/>
              </a:rPr>
              <a:t>روش های مختلف شتاب دهی                     ناشی از آرایش های گوناگون میدان های الکتریکی و مغناطیسی </a:t>
            </a:r>
          </a:p>
          <a:p>
            <a:endParaRPr lang="fa-IR" sz="2000" b="1" dirty="0" smtClean="0">
              <a:solidFill>
                <a:srgbClr val="FFC000"/>
              </a:solidFill>
              <a:cs typeface="B Bardiya" pitchFamily="2" charset="-78"/>
            </a:endParaRPr>
          </a:p>
          <a:p>
            <a:endParaRPr lang="fa-IR" sz="2000" b="1" dirty="0" smtClean="0">
              <a:solidFill>
                <a:srgbClr val="FFC000"/>
              </a:solidFill>
              <a:cs typeface="B Bardiya" pitchFamily="2" charset="-78"/>
            </a:endParaRPr>
          </a:p>
          <a:p>
            <a:endParaRPr lang="fa-IR" sz="2000" b="1" dirty="0">
              <a:solidFill>
                <a:srgbClr val="FFC000"/>
              </a:solidFill>
              <a:cs typeface="B Bardiya" pitchFamily="2" charset="-78"/>
            </a:endParaRPr>
          </a:p>
          <a:p>
            <a:r>
              <a:rPr lang="fa-IR" sz="2000" b="1" dirty="0" smtClean="0">
                <a:solidFill>
                  <a:srgbClr val="FFC000"/>
                </a:solidFill>
                <a:cs typeface="B Bardiya" pitchFamily="2" charset="-78"/>
              </a:rPr>
              <a:t>انرژی پایین :    </a:t>
            </a:r>
            <a:r>
              <a:rPr lang="en-US" sz="2000" b="1" dirty="0" smtClean="0">
                <a:solidFill>
                  <a:srgbClr val="FFC000"/>
                </a:solidFill>
                <a:cs typeface="B Bardiya" pitchFamily="2" charset="-78"/>
              </a:rPr>
              <a:t>  </a:t>
            </a:r>
            <a:r>
              <a:rPr lang="en-US" sz="2000" b="1" dirty="0" err="1" smtClean="0">
                <a:solidFill>
                  <a:srgbClr val="FFC000"/>
                </a:solidFill>
                <a:cs typeface="B Bardiya" pitchFamily="2" charset="-78"/>
              </a:rPr>
              <a:t>Mev</a:t>
            </a:r>
            <a:r>
              <a:rPr lang="fa-IR" sz="2000" b="1" dirty="0" smtClean="0">
                <a:solidFill>
                  <a:srgbClr val="FFC000"/>
                </a:solidFill>
                <a:cs typeface="B Bardiya" pitchFamily="2" charset="-78"/>
              </a:rPr>
              <a:t>100-</a:t>
            </a:r>
            <a:r>
              <a:rPr lang="en-US" sz="2000" b="1" dirty="0" smtClean="0">
                <a:solidFill>
                  <a:srgbClr val="FFC000"/>
                </a:solidFill>
                <a:cs typeface="B Bardiya" pitchFamily="2" charset="-78"/>
              </a:rPr>
              <a:t> </a:t>
            </a:r>
            <a:r>
              <a:rPr lang="fa-IR" sz="2000" b="1" dirty="0" smtClean="0">
                <a:solidFill>
                  <a:srgbClr val="FFC000"/>
                </a:solidFill>
                <a:cs typeface="B Bardiya" pitchFamily="2" charset="-78"/>
              </a:rPr>
              <a:t>10</a:t>
            </a:r>
            <a:r>
              <a:rPr lang="en-US" sz="2000" b="1" dirty="0" smtClean="0">
                <a:solidFill>
                  <a:srgbClr val="FFC000"/>
                </a:solidFill>
                <a:cs typeface="B Bardiya" pitchFamily="2" charset="-78"/>
              </a:rPr>
              <a:t>    </a:t>
            </a:r>
            <a:r>
              <a:rPr lang="fa-IR" sz="2000" b="1" dirty="0" smtClean="0">
                <a:solidFill>
                  <a:srgbClr val="FFC000"/>
                </a:solidFill>
                <a:cs typeface="B Bardiya" pitchFamily="2" charset="-78"/>
              </a:rPr>
              <a:t> </a:t>
            </a:r>
            <a:r>
              <a:rPr lang="en-US" sz="2000" b="1" dirty="0" smtClean="0">
                <a:solidFill>
                  <a:srgbClr val="FFC000"/>
                </a:solidFill>
                <a:cs typeface="B Bardiya" pitchFamily="2" charset="-78"/>
              </a:rPr>
              <a:t> </a:t>
            </a:r>
            <a:r>
              <a:rPr lang="fa-IR" sz="2000" b="1" dirty="0" smtClean="0">
                <a:solidFill>
                  <a:srgbClr val="FFC000"/>
                </a:solidFill>
                <a:cs typeface="B Bardiya" pitchFamily="2" charset="-78"/>
              </a:rPr>
              <a:t>   انرژی متوسط :</a:t>
            </a:r>
            <a:r>
              <a:rPr lang="en-US" sz="2000" b="1" dirty="0" smtClean="0">
                <a:solidFill>
                  <a:srgbClr val="FFC000"/>
                </a:solidFill>
                <a:cs typeface="B Bardiya" pitchFamily="2" charset="-78"/>
              </a:rPr>
              <a:t> </a:t>
            </a:r>
            <a:r>
              <a:rPr lang="en-US" sz="2000" b="1" dirty="0" err="1">
                <a:solidFill>
                  <a:srgbClr val="FFC000"/>
                </a:solidFill>
                <a:cs typeface="B Bardiya" pitchFamily="2" charset="-78"/>
              </a:rPr>
              <a:t>Mev</a:t>
            </a:r>
            <a:r>
              <a:rPr lang="en-US" sz="2000" b="1" dirty="0" smtClean="0">
                <a:solidFill>
                  <a:srgbClr val="FFC000"/>
                </a:solidFill>
                <a:cs typeface="B Bardiya" pitchFamily="2" charset="-78"/>
              </a:rPr>
              <a:t>     </a:t>
            </a:r>
            <a:r>
              <a:rPr lang="fa-IR" sz="2000" b="1" dirty="0" smtClean="0">
                <a:solidFill>
                  <a:srgbClr val="FFC000"/>
                </a:solidFill>
                <a:cs typeface="B Bardiya" pitchFamily="2" charset="-78"/>
              </a:rPr>
              <a:t> 1000</a:t>
            </a:r>
            <a:r>
              <a:rPr lang="en-US" sz="2000" b="1" dirty="0" smtClean="0">
                <a:solidFill>
                  <a:srgbClr val="FFC000"/>
                </a:solidFill>
                <a:cs typeface="B Bardiya" pitchFamily="2" charset="-78"/>
              </a:rPr>
              <a:t> </a:t>
            </a:r>
            <a:r>
              <a:rPr lang="fa-IR" sz="2000" b="1" dirty="0" smtClean="0">
                <a:solidFill>
                  <a:srgbClr val="FFC000"/>
                </a:solidFill>
                <a:cs typeface="B Bardiya" pitchFamily="2" charset="-78"/>
              </a:rPr>
              <a:t>-</a:t>
            </a:r>
            <a:r>
              <a:rPr lang="en-US" sz="2000" b="1" dirty="0" smtClean="0">
                <a:solidFill>
                  <a:srgbClr val="FFC000"/>
                </a:solidFill>
                <a:cs typeface="B Bardiya" pitchFamily="2" charset="-78"/>
              </a:rPr>
              <a:t> </a:t>
            </a:r>
            <a:r>
              <a:rPr lang="fa-IR" sz="2000" b="1" dirty="0" smtClean="0">
                <a:solidFill>
                  <a:srgbClr val="FFC000"/>
                </a:solidFill>
                <a:cs typeface="B Bardiya" pitchFamily="2" charset="-78"/>
              </a:rPr>
              <a:t>100</a:t>
            </a:r>
            <a:r>
              <a:rPr lang="en-US" sz="2000" b="1" dirty="0" smtClean="0">
                <a:solidFill>
                  <a:srgbClr val="FFC000"/>
                </a:solidFill>
                <a:cs typeface="B Bardiya" pitchFamily="2" charset="-78"/>
              </a:rPr>
              <a:t>  </a:t>
            </a:r>
            <a:r>
              <a:rPr lang="fa-IR" sz="2000" b="1" dirty="0" smtClean="0">
                <a:solidFill>
                  <a:srgbClr val="FFC000"/>
                </a:solidFill>
                <a:cs typeface="B Bardiya" pitchFamily="2" charset="-78"/>
              </a:rPr>
              <a:t>  </a:t>
            </a:r>
            <a:r>
              <a:rPr lang="en-US" sz="2000" b="1" dirty="0" smtClean="0">
                <a:solidFill>
                  <a:srgbClr val="FFC000"/>
                </a:solidFill>
                <a:cs typeface="B Bardiya" pitchFamily="2" charset="-78"/>
              </a:rPr>
              <a:t>    </a:t>
            </a:r>
            <a:r>
              <a:rPr lang="fa-IR" sz="2000" b="1" dirty="0" smtClean="0">
                <a:solidFill>
                  <a:srgbClr val="FFC000"/>
                </a:solidFill>
                <a:cs typeface="B Bardiya" pitchFamily="2" charset="-78"/>
              </a:rPr>
              <a:t> انرژی بالا:  </a:t>
            </a:r>
            <a:r>
              <a:rPr lang="en-US" sz="2000" b="1" dirty="0" err="1" smtClean="0">
                <a:solidFill>
                  <a:srgbClr val="FFC000"/>
                </a:solidFill>
                <a:cs typeface="B Bardiya" pitchFamily="2" charset="-78"/>
              </a:rPr>
              <a:t>Gev</a:t>
            </a:r>
            <a:r>
              <a:rPr lang="fa-IR" sz="2000" b="1" dirty="0" smtClean="0">
                <a:solidFill>
                  <a:srgbClr val="FFC000"/>
                </a:solidFill>
                <a:cs typeface="B Bardiya" pitchFamily="2" charset="-78"/>
              </a:rPr>
              <a:t> 1 و بالاتر</a:t>
            </a:r>
          </a:p>
          <a:p>
            <a:endParaRPr lang="fa-IR" sz="2000" b="1" dirty="0" smtClean="0">
              <a:solidFill>
                <a:srgbClr val="FFC000"/>
              </a:solidFill>
              <a:cs typeface="B Bardiya" pitchFamily="2" charset="-78"/>
            </a:endParaRPr>
          </a:p>
          <a:p>
            <a:endParaRPr lang="fa-IR" sz="2000" b="1" dirty="0">
              <a:solidFill>
                <a:srgbClr val="FFC000"/>
              </a:solidFill>
              <a:cs typeface="B Bardiya" pitchFamily="2" charset="-78"/>
            </a:endParaRPr>
          </a:p>
          <a:p>
            <a:endParaRPr lang="fa-IR" sz="2000" b="1" dirty="0">
              <a:solidFill>
                <a:srgbClr val="FFC000"/>
              </a:solidFill>
              <a:cs typeface="B Bardiya" pitchFamily="2" charset="-78"/>
            </a:endParaRPr>
          </a:p>
        </p:txBody>
      </p:sp>
      <p:sp>
        <p:nvSpPr>
          <p:cNvPr id="6" name="Left Arrow 5"/>
          <p:cNvSpPr/>
          <p:nvPr/>
        </p:nvSpPr>
        <p:spPr>
          <a:xfrm>
            <a:off x="5660435" y="2589540"/>
            <a:ext cx="792088" cy="413543"/>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31172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cs typeface="B Bardiya" pitchFamily="2" charset="-78"/>
              </a:rPr>
              <a:t>شتاب دهی ذرات باردار</a:t>
            </a:r>
            <a:endParaRPr lang="en-US" dirty="0">
              <a:solidFill>
                <a:schemeClr val="bg1"/>
              </a:solidFill>
              <a:cs typeface="B Bardiya" pitchFamily="2" charset="-78"/>
            </a:endParaRP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646381" y="980728"/>
            <a:ext cx="8229600" cy="1143000"/>
          </a:xfrm>
          <a:prstGeom prst="rect">
            <a:avLst/>
          </a:prstGeom>
        </p:spPr>
        <p:txBody>
          <a:bodyPr vert="horz" lIns="91440" tIns="45720" rIns="91440" bIns="45720" rtlCol="1" anchor="ct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b="1" dirty="0" smtClean="0">
                <a:solidFill>
                  <a:schemeClr val="accent6">
                    <a:lumMod val="75000"/>
                  </a:schemeClr>
                </a:solidFill>
                <a:cs typeface="B Bardiya" pitchFamily="2" charset="-78"/>
              </a:rPr>
              <a:t>اجزای شتاب دهنده</a:t>
            </a:r>
            <a:r>
              <a:rPr lang="fa-IR" b="1" dirty="0" smtClean="0">
                <a:cs typeface="B Bardiya" pitchFamily="2" charset="-78"/>
              </a:rPr>
              <a:t/>
            </a:r>
            <a:br>
              <a:rPr lang="fa-IR" b="1" dirty="0" smtClean="0">
                <a:cs typeface="B Bardiya" pitchFamily="2" charset="-78"/>
              </a:rPr>
            </a:br>
            <a:endParaRPr lang="en-US" b="1" dirty="0">
              <a:cs typeface="B Bardiya" pitchFamily="2" charset="-78"/>
            </a:endParaRPr>
          </a:p>
        </p:txBody>
      </p:sp>
      <p:sp>
        <p:nvSpPr>
          <p:cNvPr id="10" name="Content Placeholder 2"/>
          <p:cNvSpPr txBox="1">
            <a:spLocks/>
          </p:cNvSpPr>
          <p:nvPr/>
        </p:nvSpPr>
        <p:spPr>
          <a:xfrm>
            <a:off x="601275" y="1988840"/>
            <a:ext cx="8229600" cy="4525963"/>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a-IR" sz="4000" dirty="0" smtClean="0">
                <a:solidFill>
                  <a:srgbClr val="FFC000"/>
                </a:solidFill>
                <a:cs typeface="B Bardiya" pitchFamily="2" charset="-78"/>
              </a:rPr>
              <a:t>چشمه ی یون</a:t>
            </a:r>
          </a:p>
          <a:p>
            <a:r>
              <a:rPr lang="fa-IR" sz="4000" dirty="0" smtClean="0">
                <a:solidFill>
                  <a:srgbClr val="FFC000"/>
                </a:solidFill>
                <a:cs typeface="B Bardiya" pitchFamily="2" charset="-78"/>
              </a:rPr>
              <a:t>میدان الکتریکی</a:t>
            </a:r>
          </a:p>
          <a:p>
            <a:r>
              <a:rPr lang="fa-IR" sz="4000" dirty="0" smtClean="0">
                <a:solidFill>
                  <a:srgbClr val="FFC000"/>
                </a:solidFill>
                <a:cs typeface="B Bardiya" pitchFamily="2" charset="-78"/>
              </a:rPr>
              <a:t>دستگاه ترابرد باریکه</a:t>
            </a:r>
          </a:p>
          <a:p>
            <a:r>
              <a:rPr lang="fa-IR" sz="4000" dirty="0" smtClean="0">
                <a:solidFill>
                  <a:srgbClr val="FFC000"/>
                </a:solidFill>
                <a:cs typeface="B Bardiya" pitchFamily="2" charset="-78"/>
              </a:rPr>
              <a:t>آهن ربای خم کننده</a:t>
            </a:r>
          </a:p>
          <a:p>
            <a:r>
              <a:rPr lang="fa-IR" sz="4000" dirty="0" smtClean="0">
                <a:solidFill>
                  <a:srgbClr val="FFC000"/>
                </a:solidFill>
                <a:cs typeface="B Bardiya" pitchFamily="2" charset="-78"/>
              </a:rPr>
              <a:t>هدف</a:t>
            </a:r>
          </a:p>
          <a:p>
            <a:r>
              <a:rPr lang="fa-IR" sz="4000" dirty="0" smtClean="0">
                <a:solidFill>
                  <a:srgbClr val="FFC000"/>
                </a:solidFill>
                <a:cs typeface="B Bardiya" pitchFamily="2" charset="-78"/>
              </a:rPr>
              <a:t>وسایل آشکارسازی و تحلیل کننده</a:t>
            </a:r>
          </a:p>
        </p:txBody>
      </p:sp>
    </p:spTree>
    <p:extLst>
      <p:ext uri="{BB962C8B-B14F-4D97-AF65-F5344CB8AC3E}">
        <p14:creationId xmlns:p14="http://schemas.microsoft.com/office/powerpoint/2010/main" val="3108129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48" y="274638"/>
            <a:ext cx="4139952" cy="6466730"/>
          </a:xfrm>
        </p:spPr>
        <p:txBody>
          <a:bodyPr>
            <a:normAutofit/>
          </a:bodyPr>
          <a:lstStyle/>
          <a:p>
            <a:r>
              <a:rPr lang="en-US" sz="11500" b="1" dirty="0" err="1" smtClean="0">
                <a:solidFill>
                  <a:schemeClr val="tx2">
                    <a:lumMod val="75000"/>
                  </a:schemeClr>
                </a:solidFill>
                <a:latin typeface="Aharoni" pitchFamily="2" charset="-79"/>
                <a:ea typeface="Adobe Ming Std L" pitchFamily="18" charset="-128"/>
                <a:cs typeface="Aharoni" pitchFamily="2" charset="-79"/>
              </a:rPr>
              <a:t>linac</a:t>
            </a:r>
            <a:endParaRPr lang="en-US" sz="11500" b="1" dirty="0">
              <a:solidFill>
                <a:schemeClr val="tx2">
                  <a:lumMod val="75000"/>
                </a:schemeClr>
              </a:solidFill>
              <a:latin typeface="Aharoni" pitchFamily="2" charset="-79"/>
              <a:ea typeface="Adobe Ming Std L" pitchFamily="18" charset="-128"/>
              <a:cs typeface="Aharoni" pitchFamily="2" charset="-79"/>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004048" cy="6858000"/>
          </a:xfrm>
        </p:spPr>
      </p:pic>
    </p:spTree>
    <p:extLst>
      <p:ext uri="{BB962C8B-B14F-4D97-AF65-F5344CB8AC3E}">
        <p14:creationId xmlns:p14="http://schemas.microsoft.com/office/powerpoint/2010/main" val="72344698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207" y="-20119"/>
            <a:ext cx="9154521" cy="6878119"/>
          </a:xfrm>
        </p:spPr>
      </p:pic>
      <p:sp>
        <p:nvSpPr>
          <p:cNvPr id="6" name="Rectangle 5"/>
          <p:cNvSpPr/>
          <p:nvPr/>
        </p:nvSpPr>
        <p:spPr>
          <a:xfrm>
            <a:off x="755576" y="620688"/>
            <a:ext cx="7884368" cy="2308324"/>
          </a:xfrm>
          <a:prstGeom prst="rect">
            <a:avLst/>
          </a:prstGeom>
        </p:spPr>
        <p:txBody>
          <a:bodyPr wrap="square">
            <a:spAutoFit/>
          </a:bodyPr>
          <a:lstStyle/>
          <a:p>
            <a:r>
              <a:rPr lang="fa-IR" sz="2400" b="1" dirty="0">
                <a:solidFill>
                  <a:schemeClr val="bg1"/>
                </a:solidFill>
                <a:cs typeface="B Bardiya" pitchFamily="2" charset="-78"/>
              </a:rPr>
              <a:t>ذرات از طریق یک ولتاژ </a:t>
            </a:r>
            <a:r>
              <a:rPr lang="en-US" sz="2400" b="1" dirty="0">
                <a:solidFill>
                  <a:schemeClr val="bg1"/>
                </a:solidFill>
                <a:cs typeface="B Bardiya" pitchFamily="2" charset="-78"/>
              </a:rPr>
              <a:t>ac </a:t>
            </a:r>
            <a:r>
              <a:rPr lang="fa-IR" sz="2400" b="1" dirty="0">
                <a:solidFill>
                  <a:schemeClr val="bg1"/>
                </a:solidFill>
                <a:cs typeface="B Bardiya" pitchFamily="2" charset="-78"/>
              </a:rPr>
              <a:t> ، شتاب های جدا از هم زیادی دریافت میکنند</a:t>
            </a:r>
            <a:r>
              <a:rPr lang="fa-IR" sz="2400" b="1" dirty="0" smtClean="0">
                <a:solidFill>
                  <a:schemeClr val="bg1"/>
                </a:solidFill>
                <a:cs typeface="B Bardiya" pitchFamily="2" charset="-78"/>
              </a:rPr>
              <a:t>.</a:t>
            </a:r>
          </a:p>
          <a:p>
            <a:endParaRPr lang="fa-IR" sz="2400" b="1" dirty="0">
              <a:solidFill>
                <a:schemeClr val="bg1"/>
              </a:solidFill>
              <a:cs typeface="B Bardiya" pitchFamily="2" charset="-78"/>
            </a:endParaRPr>
          </a:p>
          <a:p>
            <a:r>
              <a:rPr lang="fa-IR" sz="2400" b="1" dirty="0" smtClean="0">
                <a:solidFill>
                  <a:schemeClr val="bg1"/>
                </a:solidFill>
                <a:cs typeface="B Bardiya" pitchFamily="2" charset="-78"/>
              </a:rPr>
              <a:t>این نوع شتاب دهنده ، همانند شتاب دهنده ی نوع سیکلوترون میباشد .</a:t>
            </a:r>
          </a:p>
          <a:p>
            <a:endParaRPr lang="fa-IR" sz="2400" b="1" dirty="0" smtClean="0">
              <a:solidFill>
                <a:schemeClr val="bg1"/>
              </a:solidFill>
              <a:cs typeface="B Bardiya" pitchFamily="2" charset="-78"/>
            </a:endParaRPr>
          </a:p>
          <a:p>
            <a:r>
              <a:rPr lang="fa-IR" sz="2400" b="1" dirty="0" smtClean="0">
                <a:solidFill>
                  <a:schemeClr val="bg1"/>
                </a:solidFill>
                <a:cs typeface="B Bardiya" pitchFamily="2" charset="-78"/>
              </a:rPr>
              <a:t>با این تفاوت که به علت حرکت در خط مستقیم، هزینه های زیاد آهن رباهای سیکلوترون حذف میشود.</a:t>
            </a:r>
            <a:endParaRPr lang="en-US" sz="2400" b="1" dirty="0">
              <a:solidFill>
                <a:schemeClr val="bg1"/>
              </a:solidFill>
            </a:endParaRPr>
          </a:p>
        </p:txBody>
      </p:sp>
      <p:pic>
        <p:nvPicPr>
          <p:cNvPr id="10242" name="Picture 2" descr="C:\Users\NavidrayaneH\Desktop\accelerator\image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280288"/>
            <a:ext cx="4501702" cy="337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2011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816"/>
            <a:ext cx="3347864" cy="2664296"/>
          </a:xfrm>
        </p:spPr>
        <p:txBody>
          <a:bodyPr>
            <a:normAutofit/>
          </a:bodyPr>
          <a:lstStyle/>
          <a:p>
            <a:r>
              <a:rPr lang="fa-IR" sz="4000" b="1" dirty="0" smtClean="0">
                <a:solidFill>
                  <a:srgbClr val="FF0000"/>
                </a:solidFill>
                <a:cs typeface="B Bardiya" pitchFamily="2" charset="-78"/>
              </a:rPr>
              <a:t>شیوه شتاب دهی</a:t>
            </a:r>
            <a:endParaRPr lang="en-US" sz="4000" b="1" dirty="0">
              <a:solidFill>
                <a:srgbClr val="FF0000"/>
              </a:solidFill>
              <a:cs typeface="B Bardiya"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91880" y="0"/>
            <a:ext cx="5652120" cy="6858000"/>
          </a:xfrm>
        </p:spPr>
      </p:pic>
    </p:spTree>
    <p:extLst>
      <p:ext uri="{BB962C8B-B14F-4D97-AF65-F5344CB8AC3E}">
        <p14:creationId xmlns:p14="http://schemas.microsoft.com/office/powerpoint/2010/main" val="2150810879"/>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6361" y="-75581"/>
            <a:ext cx="9155432" cy="6957392"/>
          </a:xfrm>
        </p:spPr>
      </p:pic>
      <p:sp>
        <p:nvSpPr>
          <p:cNvPr id="5" name="Rectangle 4"/>
          <p:cNvSpPr/>
          <p:nvPr/>
        </p:nvSpPr>
        <p:spPr>
          <a:xfrm>
            <a:off x="282316" y="548680"/>
            <a:ext cx="8640960" cy="6555641"/>
          </a:xfrm>
          <a:prstGeom prst="rect">
            <a:avLst/>
          </a:prstGeom>
        </p:spPr>
        <p:txBody>
          <a:bodyPr wrap="square">
            <a:spAutoFit/>
          </a:bodyPr>
          <a:lstStyle/>
          <a:p>
            <a:pPr>
              <a:lnSpc>
                <a:spcPct val="150000"/>
              </a:lnSpc>
            </a:pPr>
            <a:r>
              <a:rPr lang="fa-IR" sz="2400" b="1" dirty="0">
                <a:cs typeface="B Nazanin" pitchFamily="2" charset="-78"/>
              </a:rPr>
              <a:t>باریکه ای از میان تعدادی الکترود های حلقوی تو خالی که به تناوب به </a:t>
            </a:r>
            <a:r>
              <a:rPr lang="fa-IR" sz="2400" b="1" dirty="0" smtClean="0">
                <a:cs typeface="B Nazanin" pitchFamily="2" charset="-78"/>
              </a:rPr>
              <a:t>قطب </a:t>
            </a:r>
            <a:r>
              <a:rPr lang="fa-IR" sz="2400" b="1" dirty="0">
                <a:cs typeface="B Nazanin" pitchFamily="2" charset="-78"/>
              </a:rPr>
              <a:t>های مخالف منبع ولتاژ </a:t>
            </a:r>
            <a:r>
              <a:rPr lang="en-US" sz="2400" b="1" dirty="0">
                <a:cs typeface="B Nazanin" pitchFamily="2" charset="-78"/>
              </a:rPr>
              <a:t>ac</a:t>
            </a:r>
            <a:r>
              <a:rPr lang="fa-IR" sz="2400" b="1" dirty="0">
                <a:cs typeface="B Nazanin" pitchFamily="2" charset="-78"/>
              </a:rPr>
              <a:t> متصل میشوند، حرکت میکنند. ذرات باردار از سمت چپ وارد می شوند و بوسیله میدان الکتریکی به سمت اولین لامپ الکترونی شتاب می گیرند.به محض اینکه وارد تیوب شدند </a:t>
            </a:r>
            <a:r>
              <a:rPr lang="fa-IR" sz="2400" b="1" dirty="0" smtClean="0">
                <a:cs typeface="B Nazanin" pitchFamily="2" charset="-78"/>
              </a:rPr>
              <a:t>میدان الکتریکی صفر </a:t>
            </a:r>
            <a:r>
              <a:rPr lang="fa-IR" sz="2400" b="1" dirty="0">
                <a:cs typeface="B Nazanin" pitchFamily="2" charset="-78"/>
              </a:rPr>
              <a:t>شده و با سرعت ثابت بطرف جلو سوق داده می شوند. با رسیدن ذرات به انتهای اولین لوله غلتان، دستگاهی به نام نوسانگر رادیو فرکانسی علامت ولتاژ لوله های غلتان را تغییر می دهد. به طوری که ذرات به وسیله لوله ای که از آن خارج شده اند</a:t>
            </a:r>
            <a:r>
              <a:rPr lang="fa-IR" sz="2400" b="1" dirty="0" smtClean="0">
                <a:cs typeface="B Nazanin" pitchFamily="2" charset="-78"/>
              </a:rPr>
              <a:t>، دفع </a:t>
            </a:r>
            <a:r>
              <a:rPr lang="fa-IR" sz="2400" b="1" dirty="0">
                <a:cs typeface="B Nazanin" pitchFamily="2" charset="-78"/>
              </a:rPr>
              <a:t>و به وسیله لوله بعدی جذب می شوند</a:t>
            </a:r>
            <a:r>
              <a:rPr lang="fa-IR" sz="2400" b="1" dirty="0" smtClean="0">
                <a:cs typeface="B Nazanin" pitchFamily="2" charset="-78"/>
              </a:rPr>
              <a:t>. وقتی </a:t>
            </a:r>
            <a:r>
              <a:rPr lang="fa-IR" sz="2400" b="1" dirty="0">
                <a:cs typeface="B Nazanin" pitchFamily="2" charset="-78"/>
              </a:rPr>
              <a:t>به فضای خالی بعدی رسیدند میدان آنها را شتاب می دهد تا به تیوب بعدی برسند. این کار ادامه پیدا می کند و ذرات هنگام عبور از </a:t>
            </a:r>
            <a:r>
              <a:rPr lang="fa-IR" sz="2400" b="1" dirty="0" smtClean="0">
                <a:cs typeface="B Nazanin" pitchFamily="2" charset="-78"/>
              </a:rPr>
              <a:t>هر گاف </a:t>
            </a:r>
            <a:r>
              <a:rPr lang="fa-IR" sz="2400" b="1" dirty="0">
                <a:cs typeface="B Nazanin" pitchFamily="2" charset="-78"/>
              </a:rPr>
              <a:t>بین الکترود ها</a:t>
            </a:r>
            <a:r>
              <a:rPr lang="fa-IR" sz="2400" b="1" dirty="0" smtClean="0">
                <a:cs typeface="B Nazanin" pitchFamily="2" charset="-78"/>
              </a:rPr>
              <a:t>،</a:t>
            </a:r>
            <a:r>
              <a:rPr lang="en-US" sz="2400" b="1" dirty="0" smtClean="0">
                <a:cs typeface="B Nazanin" pitchFamily="2" charset="-78"/>
              </a:rPr>
              <a:t> </a:t>
            </a:r>
            <a:r>
              <a:rPr lang="fa-IR" sz="2400" b="1" dirty="0">
                <a:cs typeface="B Nazanin" pitchFamily="2" charset="-78"/>
              </a:rPr>
              <a:t>انرژی بیشتر و بیشتری جمع می کنند تا اینکه از سمت راست از شتاب دهنده خارج شوند.</a:t>
            </a:r>
            <a:endParaRPr lang="fa-IR" sz="2400" b="1" dirty="0" smtClean="0">
              <a:cs typeface="B Nazanin" pitchFamily="2" charset="-78"/>
            </a:endParaRPr>
          </a:p>
          <a:p>
            <a:endParaRPr lang="en-US" sz="2400" b="1" dirty="0"/>
          </a:p>
        </p:txBody>
      </p:sp>
    </p:spTree>
    <p:extLst>
      <p:ext uri="{BB962C8B-B14F-4D97-AF65-F5344CB8AC3E}">
        <p14:creationId xmlns:p14="http://schemas.microsoft.com/office/powerpoint/2010/main" val="4057524760"/>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620688"/>
            <a:ext cx="3384376" cy="250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750" y="3573015"/>
            <a:ext cx="4562475" cy="2466975"/>
          </a:xfrm>
          <a:prstGeom prst="rect">
            <a:avLst/>
          </a:prstGeom>
        </p:spPr>
      </p:pic>
    </p:spTree>
    <p:extLst>
      <p:ext uri="{BB962C8B-B14F-4D97-AF65-F5344CB8AC3E}">
        <p14:creationId xmlns:p14="http://schemas.microsoft.com/office/powerpoint/2010/main" val="33598433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TotalTime>
  <Words>939</Words>
  <Application>Microsoft Office PowerPoint</Application>
  <PresentationFormat>On-screen Show (4:3)</PresentationFormat>
  <Paragraphs>55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شتاب دهی ذرات باردار</vt:lpstr>
      <vt:lpstr>linac</vt:lpstr>
      <vt:lpstr>PowerPoint Presentation</vt:lpstr>
      <vt:lpstr>شیوه شتاب دهی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کاربرد های شتاب دهنده های خطی</vt:lpstr>
      <vt:lpstr>شتابدهنده خطی، دوزی یکنواخت از اشعه X را به نقاط توموری بیمار می رساند. این اشعه های X می توانند به تومور سرطانی آسیب بزنند و در نهایت به رفع آن بپردازند.شتابدهنده خطی برای درمان سرطان کاربرد دارد. متخصص سرطان میزان و دوز را برای درمان مشخص می کند. فیزیکدان پرتو پزشک و یک متخصص دوزیمتری چگونگی نایل شدن یه مقدار تجویز شده توسط متخصص سرطان را محاسبه می کنند و زمانی را که بیمار باید تحت پرتو دهی باشد مشخص می کنند.</vt:lpstr>
      <vt:lpstr>شتاب دهنده خطی از تکنولوژی میکروویو استفاده می کند (شبیه چیزی که برای رادار استفاده می شود) برای شتاب دادن به الکترون ها، در قسمتی که "موجبر" نامیده می شود. بعد، این الکترون ها به یک هدف که فلزی سنگین است برخورد می کنند. در اثر این برخورد اشعه های پر انرژی X از این هدف فلزی منتشر می شود. بخشی از این اشعه X ، جمع و منسجم شده تا به تومور بیمار تابانده شود. این پرتو ها از قسمتی از شتابدهنده خارج می شوند که گانتری (gantry) نامیده می شود که طوری طراحی شده می تواند دور بیمار بچرخد کند. مریض روی تخت دراز می کشد و اشعه، در نتیجه چرخش گانتری و حرکت تخت، می تواند از هر زاویه ای به تومور بیمار تابانده شود.</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NavidrayaneH</dc:creator>
  <cp:lastModifiedBy>NavidrayaneH</cp:lastModifiedBy>
  <cp:revision>92</cp:revision>
  <dcterms:created xsi:type="dcterms:W3CDTF">2015-05-25T23:06:10Z</dcterms:created>
  <dcterms:modified xsi:type="dcterms:W3CDTF">2015-12-20T08:16:18Z</dcterms:modified>
</cp:coreProperties>
</file>