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2"/>
  </p:notesMasterIdLst>
  <p:handoutMasterIdLst>
    <p:handoutMasterId r:id="rId53"/>
  </p:handout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2" r:id="rId18"/>
    <p:sldId id="274" r:id="rId19"/>
    <p:sldId id="275" r:id="rId20"/>
    <p:sldId id="276" r:id="rId21"/>
    <p:sldId id="277" r:id="rId22"/>
    <p:sldId id="278" r:id="rId23"/>
    <p:sldId id="288" r:id="rId24"/>
    <p:sldId id="279" r:id="rId25"/>
    <p:sldId id="280" r:id="rId26"/>
    <p:sldId id="281" r:id="rId27"/>
    <p:sldId id="282" r:id="rId28"/>
    <p:sldId id="283" r:id="rId29"/>
    <p:sldId id="284" r:id="rId30"/>
    <p:sldId id="285" r:id="rId31"/>
    <p:sldId id="286" r:id="rId32"/>
    <p:sldId id="287" r:id="rId33"/>
    <p:sldId id="289" r:id="rId34"/>
    <p:sldId id="292" r:id="rId35"/>
    <p:sldId id="290" r:id="rId36"/>
    <p:sldId id="291" r:id="rId37"/>
    <p:sldId id="293" r:id="rId38"/>
    <p:sldId id="294" r:id="rId39"/>
    <p:sldId id="295" r:id="rId40"/>
    <p:sldId id="297" r:id="rId41"/>
    <p:sldId id="296" r:id="rId42"/>
    <p:sldId id="298" r:id="rId43"/>
    <p:sldId id="299" r:id="rId44"/>
    <p:sldId id="300" r:id="rId45"/>
    <p:sldId id="301" r:id="rId46"/>
    <p:sldId id="302" r:id="rId47"/>
    <p:sldId id="303" r:id="rId48"/>
    <p:sldId id="304" r:id="rId49"/>
    <p:sldId id="305"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CD75BF-3B7E-4F23-BBEC-38DE8156B04C}" type="datetimeFigureOut">
              <a:rPr lang="en-US" smtClean="0"/>
              <a:t>5/14/2012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C1A824-11C2-4006-B631-6A169BCA4B32}"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DF35CB-5476-4112-9F11-D3B5A2A81279}" type="datetimeFigureOut">
              <a:rPr lang="en-US" smtClean="0"/>
              <a:t>5/14/2012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E763EB-665E-4C95-A190-7BBC957A693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E121E7D-3D27-4DF5-9056-0855F7FA1EF2}" type="datetimeFigureOut">
              <a:rPr lang="en-US" smtClean="0"/>
              <a:t>5/14/2012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7D441DB-EAB3-4C7E-B416-A1BB49E8D75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121E7D-3D27-4DF5-9056-0855F7FA1EF2}" type="datetimeFigureOut">
              <a:rPr lang="en-US" smtClean="0"/>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441DB-EAB3-4C7E-B416-A1BB49E8D7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121E7D-3D27-4DF5-9056-0855F7FA1EF2}" type="datetimeFigureOut">
              <a:rPr lang="en-US" smtClean="0"/>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441DB-EAB3-4C7E-B416-A1BB49E8D75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934F538-BD20-4258-95E8-030CEE66BC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cs typeface="B Nazanin" pitchFamily="2" charset="-78"/>
              </a:defRPr>
            </a:lvl1p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normAutofit/>
          </a:bodyPr>
          <a:lstStyle>
            <a:lvl1pPr algn="r" rtl="1">
              <a:defRPr sz="2400">
                <a:cs typeface="B Nazanin" pitchFamily="2" charset="-78"/>
              </a:defRPr>
            </a:lvl1pPr>
            <a:lvl2pPr algn="r" rtl="1">
              <a:defRPr sz="2400">
                <a:cs typeface="B Nazanin" pitchFamily="2" charset="-78"/>
              </a:defRPr>
            </a:lvl2pPr>
            <a:lvl3pPr algn="r" rtl="1">
              <a:defRPr sz="2400">
                <a:cs typeface="B Nazanin" pitchFamily="2" charset="-78"/>
              </a:defRPr>
            </a:lvl3pPr>
            <a:lvl4pPr algn="r" rtl="1">
              <a:defRPr sz="2400">
                <a:cs typeface="B Nazanin" pitchFamily="2" charset="-78"/>
              </a:defRPr>
            </a:lvl4pPr>
            <a:lvl5pPr algn="r" rtl="1">
              <a:defRPr sz="2400">
                <a:cs typeface="B Nazanin" pitchFamily="2" charset="-78"/>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E121E7D-3D27-4DF5-9056-0855F7FA1EF2}" type="datetimeFigureOut">
              <a:rPr lang="en-US" smtClean="0"/>
              <a:t>5/14/2012</a:t>
            </a:fld>
            <a:endParaRPr lang="en-US"/>
          </a:p>
        </p:txBody>
      </p:sp>
      <p:sp>
        <p:nvSpPr>
          <p:cNvPr id="9" name="Slide Number Placeholder 8"/>
          <p:cNvSpPr>
            <a:spLocks noGrp="1"/>
          </p:cNvSpPr>
          <p:nvPr>
            <p:ph type="sldNum" sz="quarter" idx="15"/>
          </p:nvPr>
        </p:nvSpPr>
        <p:spPr/>
        <p:txBody>
          <a:bodyPr rtlCol="0"/>
          <a:lstStyle/>
          <a:p>
            <a:fld id="{F7D441DB-EAB3-4C7E-B416-A1BB49E8D753}"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pic>
        <p:nvPicPr>
          <p:cNvPr id="1026" name="Picture 2" descr="C:\Users\Amin\Desktop\iut_logo_2_3.gif"/>
          <p:cNvPicPr>
            <a:picLocks noChangeAspect="1" noChangeArrowheads="1"/>
          </p:cNvPicPr>
          <p:nvPr userDrawn="1"/>
        </p:nvPicPr>
        <p:blipFill>
          <a:blip r:embed="rId2"/>
          <a:srcRect/>
          <a:stretch>
            <a:fillRect/>
          </a:stretch>
        </p:blipFill>
        <p:spPr bwMode="auto">
          <a:xfrm>
            <a:off x="304800" y="381000"/>
            <a:ext cx="1066800" cy="1066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E121E7D-3D27-4DF5-9056-0855F7FA1EF2}" type="datetimeFigureOut">
              <a:rPr lang="en-US" smtClean="0"/>
              <a:t>5/14/2012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7D441DB-EAB3-4C7E-B416-A1BB49E8D75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E121E7D-3D27-4DF5-9056-0855F7FA1EF2}" type="datetimeFigureOut">
              <a:rPr lang="en-US" smtClean="0"/>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441DB-EAB3-4C7E-B416-A1BB49E8D753}"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E121E7D-3D27-4DF5-9056-0855F7FA1EF2}" type="datetimeFigureOut">
              <a:rPr lang="en-US" smtClean="0"/>
              <a:t>5/14/2012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D441DB-EAB3-4C7E-B416-A1BB49E8D753}"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E121E7D-3D27-4DF5-9056-0855F7FA1EF2}" type="datetimeFigureOut">
              <a:rPr lang="en-US" smtClean="0"/>
              <a:t>5/14/2012</a:t>
            </a:fld>
            <a:endParaRPr lang="en-US"/>
          </a:p>
        </p:txBody>
      </p:sp>
      <p:sp>
        <p:nvSpPr>
          <p:cNvPr id="7" name="Slide Number Placeholder 6"/>
          <p:cNvSpPr>
            <a:spLocks noGrp="1"/>
          </p:cNvSpPr>
          <p:nvPr>
            <p:ph type="sldNum" sz="quarter" idx="11"/>
          </p:nvPr>
        </p:nvSpPr>
        <p:spPr/>
        <p:txBody>
          <a:bodyPr rtlCol="0"/>
          <a:lstStyle/>
          <a:p>
            <a:fld id="{F7D441DB-EAB3-4C7E-B416-A1BB49E8D753}"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21E7D-3D27-4DF5-9056-0855F7FA1EF2}" type="datetimeFigureOut">
              <a:rPr lang="en-US" smtClean="0"/>
              <a:t>5/14/2012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D441DB-EAB3-4C7E-B416-A1BB49E8D7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E121E7D-3D27-4DF5-9056-0855F7FA1EF2}" type="datetimeFigureOut">
              <a:rPr lang="en-US" smtClean="0"/>
              <a:t>5/14/2012</a:t>
            </a:fld>
            <a:endParaRPr lang="en-US"/>
          </a:p>
        </p:txBody>
      </p:sp>
      <p:sp>
        <p:nvSpPr>
          <p:cNvPr id="22" name="Slide Number Placeholder 21"/>
          <p:cNvSpPr>
            <a:spLocks noGrp="1"/>
          </p:cNvSpPr>
          <p:nvPr>
            <p:ph type="sldNum" sz="quarter" idx="15"/>
          </p:nvPr>
        </p:nvSpPr>
        <p:spPr/>
        <p:txBody>
          <a:bodyPr rtlCol="0"/>
          <a:lstStyle/>
          <a:p>
            <a:fld id="{F7D441DB-EAB3-4C7E-B416-A1BB49E8D753}"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E121E7D-3D27-4DF5-9056-0855F7FA1EF2}" type="datetimeFigureOut">
              <a:rPr lang="en-US" smtClean="0"/>
              <a:t>5/14/2012</a:t>
            </a:fld>
            <a:endParaRPr lang="en-US"/>
          </a:p>
        </p:txBody>
      </p:sp>
      <p:sp>
        <p:nvSpPr>
          <p:cNvPr id="18" name="Slide Number Placeholder 17"/>
          <p:cNvSpPr>
            <a:spLocks noGrp="1"/>
          </p:cNvSpPr>
          <p:nvPr>
            <p:ph type="sldNum" sz="quarter" idx="11"/>
          </p:nvPr>
        </p:nvSpPr>
        <p:spPr/>
        <p:txBody>
          <a:bodyPr rtlCol="0"/>
          <a:lstStyle/>
          <a:p>
            <a:fld id="{F7D441DB-EAB3-4C7E-B416-A1BB49E8D753}"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E121E7D-3D27-4DF5-9056-0855F7FA1EF2}" type="datetimeFigureOut">
              <a:rPr lang="en-US" smtClean="0"/>
              <a:t>5/14/2012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7D441DB-EAB3-4C7E-B416-A1BB49E8D75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7772400" cy="1470025"/>
          </a:xfrm>
        </p:spPr>
        <p:txBody>
          <a:bodyPr>
            <a:normAutofit/>
          </a:bodyPr>
          <a:lstStyle/>
          <a:p>
            <a:pPr algn="r" rtl="1"/>
            <a:r>
              <a:rPr lang="fa-IR" dirty="0" smtClean="0">
                <a:cs typeface="B Nazanin" pitchFamily="2" charset="-78"/>
              </a:rPr>
              <a:t>آشنایی با الگوریتم های زمانبندی</a:t>
            </a:r>
            <a:endParaRPr lang="en-US" dirty="0">
              <a:cs typeface="B Nazanin" pitchFamily="2" charset="-78"/>
            </a:endParaRPr>
          </a:p>
        </p:txBody>
      </p:sp>
      <p:sp>
        <p:nvSpPr>
          <p:cNvPr id="3" name="Subtitle 2"/>
          <p:cNvSpPr>
            <a:spLocks noGrp="1"/>
          </p:cNvSpPr>
          <p:nvPr>
            <p:ph type="subTitle" idx="1"/>
          </p:nvPr>
        </p:nvSpPr>
        <p:spPr>
          <a:xfrm>
            <a:off x="1295400" y="3505200"/>
            <a:ext cx="6400800" cy="2895600"/>
          </a:xfrm>
        </p:spPr>
        <p:txBody>
          <a:bodyPr>
            <a:normAutofit/>
          </a:bodyPr>
          <a:lstStyle/>
          <a:p>
            <a:pPr algn="ctr"/>
            <a:r>
              <a:rPr lang="fa-IR" dirty="0" smtClean="0">
                <a:cs typeface="B Nazanin" pitchFamily="2" charset="-78"/>
              </a:rPr>
              <a:t>ارائه شده توسط:</a:t>
            </a:r>
          </a:p>
          <a:p>
            <a:pPr algn="ctr"/>
            <a:r>
              <a:rPr lang="fa-IR" dirty="0" smtClean="0">
                <a:cs typeface="B Nazanin" pitchFamily="2" charset="-78"/>
              </a:rPr>
              <a:t>امین قلمی اسکویی</a:t>
            </a:r>
          </a:p>
          <a:p>
            <a:pPr algn="ctr"/>
            <a:endParaRPr lang="fa-IR" dirty="0" smtClean="0">
              <a:cs typeface="B Nazanin" pitchFamily="2" charset="-78"/>
            </a:endParaRPr>
          </a:p>
          <a:p>
            <a:pPr algn="ctr"/>
            <a:r>
              <a:rPr lang="fa-IR" dirty="0" smtClean="0">
                <a:cs typeface="B Nazanin" pitchFamily="2" charset="-78"/>
              </a:rPr>
              <a:t>استاد درس:</a:t>
            </a:r>
          </a:p>
          <a:p>
            <a:pPr algn="ctr"/>
            <a:r>
              <a:rPr lang="fa-IR" dirty="0" smtClean="0">
                <a:cs typeface="B Nazanin" pitchFamily="2" charset="-78"/>
              </a:rPr>
              <a:t>دکتر هاشمی</a:t>
            </a:r>
          </a:p>
          <a:p>
            <a:pPr algn="ctr"/>
            <a:endParaRPr lang="fa-IR" dirty="0">
              <a:cs typeface="B Nazanin" pitchFamily="2" charset="-78"/>
            </a:endParaRPr>
          </a:p>
          <a:p>
            <a:pPr algn="ctr"/>
            <a:r>
              <a:rPr lang="fa-IR" dirty="0" smtClean="0">
                <a:cs typeface="B Nazanin" pitchFamily="2" charset="-78"/>
              </a:rPr>
              <a:t>بهار 91 </a:t>
            </a:r>
            <a:endParaRPr lang="en-US" dirty="0">
              <a:cs typeface="B Nazanin" pitchFamily="2" charset="-78"/>
            </a:endParaRPr>
          </a:p>
        </p:txBody>
      </p:sp>
      <p:pic>
        <p:nvPicPr>
          <p:cNvPr id="5" name="Picture 2" descr="C:\Users\Amin\Desktop\iut_logo_2_3.gif"/>
          <p:cNvPicPr>
            <a:picLocks noChangeAspect="1" noChangeArrowheads="1"/>
          </p:cNvPicPr>
          <p:nvPr/>
        </p:nvPicPr>
        <p:blipFill>
          <a:blip r:embed="rId2"/>
          <a:srcRect/>
          <a:stretch>
            <a:fillRect/>
          </a:stretch>
        </p:blipFill>
        <p:spPr bwMode="auto">
          <a:xfrm>
            <a:off x="228600" y="381000"/>
            <a:ext cx="1066800" cy="1066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Multilevel Feedback Queues</a:t>
            </a:r>
            <a:endParaRPr lang="en-US" dirty="0"/>
          </a:p>
        </p:txBody>
      </p:sp>
      <p:pic>
        <p:nvPicPr>
          <p:cNvPr id="4" name="Picture 5"/>
          <p:cNvPicPr>
            <a:picLocks noGrp="1" noChangeAspect="1" noChangeArrowheads="1"/>
          </p:cNvPicPr>
          <p:nvPr>
            <p:ph sz="quarter" idx="1"/>
          </p:nvPr>
        </p:nvPicPr>
        <p:blipFill>
          <a:blip r:embed="rId2"/>
          <a:srcRect/>
          <a:stretch>
            <a:fillRect/>
          </a:stretch>
        </p:blipFill>
        <p:spPr bwMode="auto">
          <a:xfrm>
            <a:off x="609600" y="1752600"/>
            <a:ext cx="7010400" cy="428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زمانبندی در سیستم های چند پردازنده </a:t>
            </a:r>
            <a:endParaRPr lang="en-US" dirty="0"/>
          </a:p>
        </p:txBody>
      </p:sp>
      <p:sp>
        <p:nvSpPr>
          <p:cNvPr id="3" name="Content Placeholder 2"/>
          <p:cNvSpPr>
            <a:spLocks noGrp="1"/>
          </p:cNvSpPr>
          <p:nvPr>
            <p:ph sz="quarter" idx="1"/>
          </p:nvPr>
        </p:nvSpPr>
        <p:spPr/>
        <p:txBody>
          <a:bodyPr/>
          <a:lstStyle/>
          <a:p>
            <a:r>
              <a:rPr lang="fa-IR" b="1" dirty="0" smtClean="0"/>
              <a:t>مدل کردن برنامه ها با استفاده از گراف</a:t>
            </a:r>
          </a:p>
          <a:p>
            <a:r>
              <a:rPr lang="fa-IR" b="1" dirty="0" smtClean="0"/>
              <a:t>گراف وابستگی</a:t>
            </a:r>
          </a:p>
          <a:p>
            <a:r>
              <a:rPr lang="fa-IR" b="1" dirty="0" smtClean="0"/>
              <a:t>گراف جریان</a:t>
            </a:r>
          </a:p>
          <a:p>
            <a:r>
              <a:rPr lang="fa-IR" b="1" dirty="0" smtClean="0"/>
              <a:t>گراف وظیفه</a:t>
            </a:r>
          </a:p>
          <a:p>
            <a:endParaRPr lang="fa-IR" b="1"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مدل کردن برنامه ها با استفاده از </a:t>
            </a:r>
            <a:r>
              <a:rPr lang="fa-IR" b="1" dirty="0" smtClean="0"/>
              <a:t>گراف</a:t>
            </a:r>
            <a:endParaRPr lang="en-US" dirty="0"/>
          </a:p>
        </p:txBody>
      </p:sp>
      <p:sp>
        <p:nvSpPr>
          <p:cNvPr id="3" name="Content Placeholder 2"/>
          <p:cNvSpPr>
            <a:spLocks noGrp="1"/>
          </p:cNvSpPr>
          <p:nvPr>
            <p:ph sz="quarter" idx="1"/>
          </p:nvPr>
        </p:nvSpPr>
        <p:spPr/>
        <p:txBody>
          <a:bodyPr>
            <a:normAutofit lnSpcReduction="10000"/>
          </a:bodyPr>
          <a:lstStyle/>
          <a:p>
            <a:r>
              <a:rPr lang="fa-IR" dirty="0" smtClean="0"/>
              <a:t>به هنگام مدل کردن یک برنامه با استفاده از گراف، دو فعالیت مهم در برنامه مد نظر قرار می گیرد.</a:t>
            </a:r>
          </a:p>
          <a:p>
            <a:pPr lvl="1"/>
            <a:r>
              <a:rPr lang="fa-IR" dirty="0" smtClean="0"/>
              <a:t>محاسبات</a:t>
            </a:r>
          </a:p>
          <a:p>
            <a:pPr lvl="1"/>
            <a:r>
              <a:rPr lang="fa-IR" dirty="0" smtClean="0"/>
              <a:t>ارتباطات</a:t>
            </a:r>
          </a:p>
          <a:p>
            <a:r>
              <a:rPr lang="fa-IR" dirty="0" smtClean="0"/>
              <a:t>محاسبات با استفاده از گره های گراف نشان داده می شود.</a:t>
            </a:r>
          </a:p>
          <a:p>
            <a:r>
              <a:rPr lang="fa-IR" dirty="0" smtClean="0"/>
              <a:t>ارتباطات با استفاده از یال های گراف نمایش داده می شوند. </a:t>
            </a:r>
          </a:p>
          <a:p>
            <a:r>
              <a:rPr lang="fa-IR" dirty="0" smtClean="0"/>
              <a:t>هر گره در هر لحظه یا در گیر عملیات محاسباتی است و یا مشغول دریافت/ ارسال داده است. </a:t>
            </a:r>
          </a:p>
          <a:p>
            <a:r>
              <a:rPr lang="fa-IR" dirty="0" smtClean="0"/>
              <a:t>هر گره تا زمانی که تمامی داده های مربوط به ورودی های آن آماده نباشند شروع به اجرا نمی کند. </a:t>
            </a:r>
          </a:p>
          <a:p>
            <a:r>
              <a:rPr lang="fa-IR" dirty="0" smtClean="0"/>
              <a:t>تا زمانی که تمامی عملیات محاسباتی گره ها تمام نشده باشد، هیچ کدام از خروجی های مربوط به گره، ارسال نخواهند شد.</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گراف </a:t>
            </a:r>
            <a:r>
              <a:rPr lang="fa-IR" b="1" dirty="0" smtClean="0"/>
              <a:t>وابستگی</a:t>
            </a:r>
            <a:endParaRPr lang="en-US" dirty="0"/>
          </a:p>
        </p:txBody>
      </p:sp>
      <p:sp>
        <p:nvSpPr>
          <p:cNvPr id="3" name="Content Placeholder 2"/>
          <p:cNvSpPr>
            <a:spLocks noGrp="1"/>
          </p:cNvSpPr>
          <p:nvPr>
            <p:ph sz="quarter" idx="1"/>
          </p:nvPr>
        </p:nvSpPr>
        <p:spPr/>
        <p:txBody>
          <a:bodyPr/>
          <a:lstStyle/>
          <a:p>
            <a:r>
              <a:rPr lang="fa-IR" dirty="0" smtClean="0"/>
              <a:t>یک گراف جهت دار است.</a:t>
            </a:r>
          </a:p>
          <a:p>
            <a:r>
              <a:rPr lang="fa-IR" dirty="0" smtClean="0"/>
              <a:t>هر گره، نشان دهنده یک وظیفه می باشد. </a:t>
            </a:r>
          </a:p>
          <a:p>
            <a:r>
              <a:rPr lang="fa-IR" dirty="0" smtClean="0"/>
              <a:t>هر یال، نشان دهنده وجود وابستگی میان گره ها می باشد.</a:t>
            </a:r>
          </a:p>
          <a:p>
            <a:endParaRPr lang="en-US" dirty="0"/>
          </a:p>
        </p:txBody>
      </p:sp>
      <p:pic>
        <p:nvPicPr>
          <p:cNvPr id="2051" name="Picture 3"/>
          <p:cNvPicPr>
            <a:picLocks noChangeAspect="1" noChangeArrowheads="1"/>
          </p:cNvPicPr>
          <p:nvPr/>
        </p:nvPicPr>
        <p:blipFill>
          <a:blip r:embed="rId2"/>
          <a:srcRect/>
          <a:stretch>
            <a:fillRect/>
          </a:stretch>
        </p:blipFill>
        <p:spPr bwMode="auto">
          <a:xfrm>
            <a:off x="1447800" y="3124200"/>
            <a:ext cx="5476875" cy="3343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گراف جریان</a:t>
            </a:r>
            <a:endParaRPr lang="en-US" dirty="0"/>
          </a:p>
        </p:txBody>
      </p:sp>
      <p:sp>
        <p:nvSpPr>
          <p:cNvPr id="3" name="Content Placeholder 2"/>
          <p:cNvSpPr>
            <a:spLocks noGrp="1"/>
          </p:cNvSpPr>
          <p:nvPr>
            <p:ph sz="quarter" idx="1"/>
          </p:nvPr>
        </p:nvSpPr>
        <p:spPr/>
        <p:txBody>
          <a:bodyPr/>
          <a:lstStyle/>
          <a:p>
            <a:r>
              <a:rPr lang="fa-IR" dirty="0" smtClean="0"/>
              <a:t>یک گراف جهت دار است که برای نمایش یک محاسبه تکراری مورد استفاده قرار می گیرد. </a:t>
            </a:r>
          </a:p>
          <a:p>
            <a:r>
              <a:rPr lang="fa-IR" dirty="0" smtClean="0"/>
              <a:t>گره ها نشان دهنده محاسبات هستند. </a:t>
            </a:r>
          </a:p>
          <a:p>
            <a:r>
              <a:rPr lang="fa-IR" dirty="0" smtClean="0"/>
              <a:t>یال ها نشان دهنده ارتباط میان هر کدام از وظیفه ها هستند. </a:t>
            </a:r>
          </a:p>
          <a:p>
            <a:r>
              <a:rPr lang="fa-IR" dirty="0" smtClean="0"/>
              <a:t>هر کدام از یال ها می تواند با یک وزن غیر منفی که نشان دهنده تاخیر است، وزن دهی شود.</a:t>
            </a:r>
          </a:p>
          <a:p>
            <a:endParaRPr lang="en-US" dirty="0"/>
          </a:p>
        </p:txBody>
      </p:sp>
      <p:pic>
        <p:nvPicPr>
          <p:cNvPr id="3074" name="Picture 2"/>
          <p:cNvPicPr>
            <a:picLocks noChangeAspect="1" noChangeArrowheads="1"/>
          </p:cNvPicPr>
          <p:nvPr/>
        </p:nvPicPr>
        <p:blipFill>
          <a:blip r:embed="rId2"/>
          <a:srcRect/>
          <a:stretch>
            <a:fillRect/>
          </a:stretch>
        </p:blipFill>
        <p:spPr bwMode="auto">
          <a:xfrm>
            <a:off x="533400" y="3962400"/>
            <a:ext cx="3857625" cy="17335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800600" y="4267200"/>
            <a:ext cx="2667000" cy="223822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ppt_x"/>
                                          </p:val>
                                        </p:tav>
                                        <p:tav tm="100000">
                                          <p:val>
                                            <p:strVal val="#ppt_x"/>
                                          </p:val>
                                        </p:tav>
                                      </p:tavLst>
                                    </p:anim>
                                    <p:anim calcmode="lin" valueType="num">
                                      <p:cBhvr additive="base">
                                        <p:cTn id="1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گراف </a:t>
            </a:r>
            <a:r>
              <a:rPr lang="fa-IR" b="1" dirty="0" smtClean="0"/>
              <a:t>وظیفه</a:t>
            </a:r>
            <a:endParaRPr lang="en-US" dirty="0"/>
          </a:p>
        </p:txBody>
      </p:sp>
      <p:sp>
        <p:nvSpPr>
          <p:cNvPr id="3" name="Content Placeholder 2"/>
          <p:cNvSpPr>
            <a:spLocks noGrp="1"/>
          </p:cNvSpPr>
          <p:nvPr>
            <p:ph sz="quarter" idx="1"/>
          </p:nvPr>
        </p:nvSpPr>
        <p:spPr/>
        <p:txBody>
          <a:bodyPr/>
          <a:lstStyle/>
          <a:p>
            <a:r>
              <a:rPr lang="fa-IR" dirty="0" smtClean="0"/>
              <a:t>یک گراف جهت دار بدون دور است.</a:t>
            </a:r>
          </a:p>
          <a:p>
            <a:r>
              <a:rPr lang="pl-PL" i="1" dirty="0" smtClean="0"/>
              <a:t>G = (</a:t>
            </a:r>
            <a:r>
              <a:rPr lang="pl-PL" b="1" i="1" dirty="0" smtClean="0"/>
              <a:t>V, E, w, c</a:t>
            </a:r>
            <a:r>
              <a:rPr lang="pl-PL" b="1" i="1" dirty="0" smtClean="0"/>
              <a:t>)</a:t>
            </a:r>
            <a:endParaRPr lang="fa-IR" b="1" i="1" dirty="0" smtClean="0"/>
          </a:p>
          <a:p>
            <a:pPr lvl="1"/>
            <a:r>
              <a:rPr lang="en-US" b="1" i="1" dirty="0" smtClean="0"/>
              <a:t>V</a:t>
            </a:r>
            <a:r>
              <a:rPr lang="fa-IR" b="1" i="1" dirty="0" smtClean="0"/>
              <a:t> نشان دهنده وظایف موجود در یک برنامه است. </a:t>
            </a:r>
          </a:p>
          <a:p>
            <a:pPr lvl="1"/>
            <a:r>
              <a:rPr lang="en-US" b="1" i="1" dirty="0" smtClean="0"/>
              <a:t>E</a:t>
            </a:r>
            <a:r>
              <a:rPr lang="fa-IR" b="1" i="1" dirty="0" smtClean="0"/>
              <a:t> نشان دهنده ارتباطات میان وظایف است. </a:t>
            </a:r>
          </a:p>
          <a:p>
            <a:pPr lvl="1"/>
            <a:r>
              <a:rPr lang="en-US" b="1" i="1" dirty="0" smtClean="0"/>
              <a:t>w</a:t>
            </a:r>
            <a:r>
              <a:rPr lang="fa-IR" b="1" i="1" dirty="0" smtClean="0"/>
              <a:t>، نشان دهنده وزن محاسبات در یک گره است. </a:t>
            </a:r>
          </a:p>
          <a:p>
            <a:pPr lvl="1"/>
            <a:r>
              <a:rPr lang="en-US" b="1" i="1" dirty="0" smtClean="0"/>
              <a:t>c</a:t>
            </a:r>
            <a:r>
              <a:rPr lang="fa-IR" b="1" i="1" dirty="0" smtClean="0"/>
              <a:t>، نشان دهنده وزن ارتباطات در یک لینک می باشد. </a:t>
            </a:r>
            <a:endParaRPr lang="en-US" dirty="0"/>
          </a:p>
        </p:txBody>
      </p:sp>
      <p:pic>
        <p:nvPicPr>
          <p:cNvPr id="4098" name="Picture 2"/>
          <p:cNvPicPr>
            <a:picLocks noChangeAspect="1" noChangeArrowheads="1"/>
          </p:cNvPicPr>
          <p:nvPr/>
        </p:nvPicPr>
        <p:blipFill>
          <a:blip r:embed="rId2"/>
          <a:srcRect/>
          <a:stretch>
            <a:fillRect/>
          </a:stretch>
        </p:blipFill>
        <p:spPr bwMode="auto">
          <a:xfrm>
            <a:off x="1981200" y="1828800"/>
            <a:ext cx="3560387" cy="4343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زمانبندی در سیستم های چند پردازنده</a:t>
            </a:r>
            <a:endParaRPr lang="en-US" dirty="0"/>
          </a:p>
        </p:txBody>
      </p:sp>
      <p:sp>
        <p:nvSpPr>
          <p:cNvPr id="3" name="Content Placeholder 2"/>
          <p:cNvSpPr>
            <a:spLocks noGrp="1"/>
          </p:cNvSpPr>
          <p:nvPr>
            <p:ph sz="quarter"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609600" y="1752600"/>
            <a:ext cx="4829175" cy="35147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152400" y="1752600"/>
            <a:ext cx="8382000" cy="3429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زمانبندی در سیستم های چند پردازنده</a:t>
            </a:r>
            <a:endParaRPr lang="en-US" dirty="0"/>
          </a:p>
        </p:txBody>
      </p:sp>
      <p:sp>
        <p:nvSpPr>
          <p:cNvPr id="3" name="Content Placeholder 2"/>
          <p:cNvSpPr>
            <a:spLocks noGrp="1"/>
          </p:cNvSpPr>
          <p:nvPr>
            <p:ph sz="quarter" idx="1"/>
          </p:nvPr>
        </p:nvSpPr>
        <p:spPr/>
        <p:txBody>
          <a:bodyPr/>
          <a:lstStyle/>
          <a:p>
            <a:r>
              <a:rPr lang="fa-IR" dirty="0" smtClean="0"/>
              <a:t>فرض کنید که مجموعه ای از وظیفه ها با قید های مربوط به ترتیب آنها با استفاده از یک گراف وظیفه مشخص شده باشد.</a:t>
            </a:r>
          </a:p>
          <a:p>
            <a:r>
              <a:rPr lang="fa-IR" dirty="0" smtClean="0"/>
              <a:t>زمانبندی عبارت است از نسبت دهی زمانی و فضایی وظایف به پردازنده ها می باشد. در واقع، نسبت دهی فضایی وظایف، عبارت است از تخصیص وظایف به پردازنده ها می باشد. </a:t>
            </a:r>
          </a:p>
          <a:p>
            <a:r>
              <a:rPr lang="fa-IR" dirty="0" smtClean="0"/>
              <a:t>تخصیص زمانی عبارت است از نسبت دهی زمان آغاز به هر کدام از وظایف می باشد. </a:t>
            </a:r>
          </a:p>
          <a:p>
            <a:endParaRPr lang="fa-IR"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منظور از سیستم چند پردازنده چه سیستمی است؟</a:t>
            </a:r>
            <a:endParaRPr lang="en-US" dirty="0"/>
          </a:p>
        </p:txBody>
      </p:sp>
      <p:sp>
        <p:nvSpPr>
          <p:cNvPr id="3" name="Content Placeholder 2"/>
          <p:cNvSpPr>
            <a:spLocks noGrp="1"/>
          </p:cNvSpPr>
          <p:nvPr>
            <p:ph sz="quarter" idx="1"/>
          </p:nvPr>
        </p:nvSpPr>
        <p:spPr/>
        <p:txBody>
          <a:bodyPr/>
          <a:lstStyle/>
          <a:p>
            <a:r>
              <a:rPr lang="fa-IR" dirty="0" smtClean="0"/>
              <a:t>سیستم پردازنده ای مورد اشاره در این بخش، سیستمی است که دارای مجموعه ای از پردازنده های مشابه (</a:t>
            </a:r>
            <a:r>
              <a:rPr lang="en-US" dirty="0" smtClean="0"/>
              <a:t>P</a:t>
            </a:r>
            <a:r>
              <a:rPr lang="fa-IR" dirty="0" smtClean="0"/>
              <a:t>) می باشد. هر کدام از پردازنده ها با استفاده از یک شبکه به سایر پردازنده ها متصل است. این سیستم دارای ویژگی های عمده زیر می باشد. </a:t>
            </a:r>
          </a:p>
          <a:p>
            <a:pPr lvl="1"/>
            <a:r>
              <a:rPr lang="en-US" dirty="0" smtClean="0"/>
              <a:t>Dedicated system</a:t>
            </a:r>
          </a:p>
          <a:p>
            <a:pPr lvl="1"/>
            <a:r>
              <a:rPr lang="en-US" dirty="0" smtClean="0"/>
              <a:t>Dedicated Processor</a:t>
            </a:r>
          </a:p>
          <a:p>
            <a:pPr lvl="1"/>
            <a:r>
              <a:rPr lang="en-US" dirty="0" smtClean="0"/>
              <a:t>Cost Free Local Communication</a:t>
            </a:r>
          </a:p>
          <a:p>
            <a:pPr lvl="1"/>
            <a:r>
              <a:rPr lang="en-US" dirty="0" smtClean="0"/>
              <a:t>Communication Subsystem</a:t>
            </a:r>
          </a:p>
          <a:p>
            <a:pPr lvl="1"/>
            <a:r>
              <a:rPr lang="en-US" dirty="0" smtClean="0"/>
              <a:t>Concurrent Communication</a:t>
            </a:r>
          </a:p>
          <a:p>
            <a:pPr lvl="1"/>
            <a:r>
              <a:rPr lang="en-US" dirty="0" smtClean="0"/>
              <a:t>Fully Connected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p:cNvPicPr>
            <a:picLocks noChangeAspect="1" noChangeArrowheads="1"/>
          </p:cNvPicPr>
          <p:nvPr/>
        </p:nvPicPr>
        <p:blipFill>
          <a:blip r:embed="rId2"/>
          <a:srcRect/>
          <a:stretch>
            <a:fillRect/>
          </a:stretch>
        </p:blipFill>
        <p:spPr bwMode="auto">
          <a:xfrm>
            <a:off x="838200" y="1600200"/>
            <a:ext cx="2409825" cy="504825"/>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381000" y="3505200"/>
            <a:ext cx="6591300" cy="885825"/>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a:srcRect/>
          <a:stretch>
            <a:fillRect/>
          </a:stretch>
        </p:blipFill>
        <p:spPr bwMode="auto">
          <a:xfrm>
            <a:off x="609600" y="2362200"/>
            <a:ext cx="5810250" cy="1047750"/>
          </a:xfrm>
          <a:prstGeom prst="rect">
            <a:avLst/>
          </a:prstGeom>
          <a:noFill/>
          <a:ln w="9525">
            <a:noFill/>
            <a:miter lim="800000"/>
            <a:headEnd/>
            <a:tailEnd/>
          </a:ln>
          <a:effectLst/>
        </p:spPr>
      </p:pic>
      <p:pic>
        <p:nvPicPr>
          <p:cNvPr id="6150" name="Picture 6"/>
          <p:cNvPicPr>
            <a:picLocks noGrp="1" noChangeAspect="1" noChangeArrowheads="1"/>
          </p:cNvPicPr>
          <p:nvPr>
            <p:ph sz="quarter" idx="1"/>
          </p:nvPr>
        </p:nvPicPr>
        <p:blipFill>
          <a:blip r:embed="rId5"/>
          <a:srcRect/>
          <a:stretch>
            <a:fillRect/>
          </a:stretch>
        </p:blipFill>
        <p:spPr bwMode="auto">
          <a:xfrm>
            <a:off x="838200" y="4724400"/>
            <a:ext cx="3009900" cy="657225"/>
          </a:xfrm>
          <a:prstGeom prst="rect">
            <a:avLst/>
          </a:prstGeom>
          <a:noFill/>
          <a:ln w="9525">
            <a:noFill/>
            <a:miter lim="800000"/>
            <a:headEnd/>
            <a:tailEnd/>
          </a:ln>
          <a:effectLst/>
        </p:spPr>
      </p:pic>
      <p:sp>
        <p:nvSpPr>
          <p:cNvPr id="9" name="Rounded Rectangle 8"/>
          <p:cNvSpPr/>
          <p:nvPr/>
        </p:nvSpPr>
        <p:spPr>
          <a:xfrm>
            <a:off x="5181600" y="4419600"/>
            <a:ext cx="2971800" cy="9906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Feasible Schedule</a:t>
            </a:r>
            <a:endParaRPr lang="en-US" dirty="0"/>
          </a:p>
        </p:txBody>
      </p:sp>
      <p:pic>
        <p:nvPicPr>
          <p:cNvPr id="6151" name="Picture 7"/>
          <p:cNvPicPr>
            <a:picLocks noChangeAspect="1" noChangeArrowheads="1"/>
          </p:cNvPicPr>
          <p:nvPr/>
        </p:nvPicPr>
        <p:blipFill>
          <a:blip r:embed="rId6"/>
          <a:srcRect/>
          <a:stretch>
            <a:fillRect/>
          </a:stretch>
        </p:blipFill>
        <p:spPr bwMode="auto">
          <a:xfrm>
            <a:off x="685800" y="5638800"/>
            <a:ext cx="3314700" cy="5619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14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61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61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فهرست مطالب</a:t>
            </a:r>
            <a:endParaRPr lang="en-US" dirty="0"/>
          </a:p>
        </p:txBody>
      </p:sp>
      <p:sp>
        <p:nvSpPr>
          <p:cNvPr id="3" name="Content Placeholder 2"/>
          <p:cNvSpPr>
            <a:spLocks noGrp="1"/>
          </p:cNvSpPr>
          <p:nvPr>
            <p:ph sz="quarter" idx="1"/>
          </p:nvPr>
        </p:nvSpPr>
        <p:spPr/>
        <p:txBody>
          <a:bodyPr/>
          <a:lstStyle/>
          <a:p>
            <a:r>
              <a:rPr lang="fa-IR" dirty="0" smtClean="0"/>
              <a:t>زمانبندی در سیستم های تک پردازنده</a:t>
            </a:r>
          </a:p>
          <a:p>
            <a:r>
              <a:rPr lang="fa-IR" dirty="0" smtClean="0"/>
              <a:t>زمانبندی در سیستم های چند پردازنده</a:t>
            </a:r>
          </a:p>
          <a:p>
            <a:pPr lvl="1"/>
            <a:r>
              <a:rPr lang="fa-IR" dirty="0" smtClean="0"/>
              <a:t>زمانبندی </a:t>
            </a:r>
            <a:r>
              <a:rPr lang="en-US" dirty="0" smtClean="0"/>
              <a:t>Task</a:t>
            </a:r>
            <a:r>
              <a:rPr lang="fa-IR" dirty="0" smtClean="0"/>
              <a:t> بر روی سیستم های چند پردازنده</a:t>
            </a:r>
          </a:p>
          <a:p>
            <a:pPr lvl="1"/>
            <a:r>
              <a:rPr lang="en-US" dirty="0" smtClean="0"/>
              <a:t>List Scheduling</a:t>
            </a:r>
          </a:p>
          <a:p>
            <a:pPr lvl="1"/>
            <a:r>
              <a:rPr lang="en-US" dirty="0" smtClean="0"/>
              <a:t>Clustering</a:t>
            </a:r>
          </a:p>
          <a:p>
            <a:pPr lvl="1"/>
            <a:r>
              <a:rPr lang="en-US" dirty="0" smtClean="0"/>
              <a:t>Genetic Algorithms</a:t>
            </a:r>
          </a:p>
          <a:p>
            <a:pPr lvl="1"/>
            <a:r>
              <a:rPr lang="en-US" dirty="0" smtClean="0"/>
              <a:t>Simulated Annealing</a:t>
            </a:r>
          </a:p>
          <a:p>
            <a:pPr lvl="1"/>
            <a:r>
              <a:rPr lang="fa-IR" dirty="0" smtClean="0"/>
              <a:t>رقابت بر روی منابع ارتباطی</a:t>
            </a:r>
          </a:p>
          <a:p>
            <a:pPr lvl="1"/>
            <a:r>
              <a:rPr lang="fa-IR" dirty="0" smtClean="0"/>
              <a:t>زمانبندی لینک</a:t>
            </a:r>
          </a:p>
          <a:p>
            <a:pPr lvl="1"/>
            <a:r>
              <a:rPr lang="fa-IR" dirty="0" smtClean="0"/>
              <a:t>زمانبندی در پردازنده های چند هسته ای</a:t>
            </a:r>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Gantt Chart</a:t>
            </a:r>
            <a:endParaRPr lang="en-US" dirty="0"/>
          </a:p>
        </p:txBody>
      </p:sp>
      <p:sp>
        <p:nvSpPr>
          <p:cNvPr id="3" name="Content Placeholder 2"/>
          <p:cNvSpPr>
            <a:spLocks noGrp="1"/>
          </p:cNvSpPr>
          <p:nvPr>
            <p:ph sz="quarter" idx="1"/>
          </p:nvPr>
        </p:nvSpPr>
        <p:spPr/>
        <p:txBody>
          <a:bodyPr/>
          <a:lstStyle/>
          <a:p>
            <a:r>
              <a:rPr lang="fa-IR" dirty="0" smtClean="0"/>
              <a:t>یک روش گرافیکی برای نمایش یک زمانبندی است. که در آن هر کدام از اشیاء زمانبندی شده، به صورت یک مستطیل نشان داده می شود. </a:t>
            </a:r>
          </a:p>
          <a:p>
            <a:r>
              <a:rPr lang="fa-IR" dirty="0" smtClean="0"/>
              <a:t>محل هر کدام از اشیا، بر اساس محور زمان و محور مکان (پردازنده) مشخص می شود. </a:t>
            </a:r>
          </a:p>
          <a:p>
            <a:endParaRPr lang="en-US" dirty="0"/>
          </a:p>
        </p:txBody>
      </p:sp>
      <p:pic>
        <p:nvPicPr>
          <p:cNvPr id="7170" name="Picture 2"/>
          <p:cNvPicPr>
            <a:picLocks noChangeAspect="1" noChangeArrowheads="1"/>
          </p:cNvPicPr>
          <p:nvPr/>
        </p:nvPicPr>
        <p:blipFill>
          <a:blip r:embed="rId2"/>
          <a:srcRect/>
          <a:stretch>
            <a:fillRect/>
          </a:stretch>
        </p:blipFill>
        <p:spPr bwMode="auto">
          <a:xfrm>
            <a:off x="1447800" y="1905000"/>
            <a:ext cx="5295900" cy="41814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دقیق مسئله زمان بندی </a:t>
            </a:r>
            <a:endParaRPr lang="en-US" dirty="0"/>
          </a:p>
        </p:txBody>
      </p:sp>
      <p:sp>
        <p:nvSpPr>
          <p:cNvPr id="3" name="Content Placeholder 2"/>
          <p:cNvSpPr>
            <a:spLocks noGrp="1"/>
          </p:cNvSpPr>
          <p:nvPr>
            <p:ph sz="quarter" idx="1"/>
          </p:nvPr>
        </p:nvSpPr>
        <p:spPr/>
        <p:txBody>
          <a:bodyPr/>
          <a:lstStyle/>
          <a:p>
            <a:pPr algn="l" rtl="0"/>
            <a:r>
              <a:rPr lang="en-US" i="1" dirty="0" smtClean="0"/>
              <a:t>Let G = (</a:t>
            </a:r>
            <a:r>
              <a:rPr lang="en-US" b="1" i="1" dirty="0" smtClean="0"/>
              <a:t>V, E, w, c) be a task graph and </a:t>
            </a:r>
            <a:r>
              <a:rPr lang="en-US" b="1" i="1" dirty="0" smtClean="0"/>
              <a:t>P</a:t>
            </a:r>
            <a:r>
              <a:rPr lang="fa-IR" b="1" i="1" dirty="0" smtClean="0"/>
              <a:t> </a:t>
            </a:r>
            <a:r>
              <a:rPr lang="en-US" i="1" dirty="0" smtClean="0"/>
              <a:t>a </a:t>
            </a:r>
            <a:r>
              <a:rPr lang="en-US" i="1" dirty="0" smtClean="0"/>
              <a:t>parallel system. The scheduling problem is to determine a feasible schedule S </a:t>
            </a:r>
            <a:r>
              <a:rPr lang="en-US" i="1" dirty="0" smtClean="0"/>
              <a:t>of</a:t>
            </a:r>
            <a:r>
              <a:rPr lang="fa-IR" i="1" dirty="0" smtClean="0"/>
              <a:t> </a:t>
            </a:r>
            <a:r>
              <a:rPr lang="en-US" i="1" dirty="0" smtClean="0"/>
              <a:t>minimal </a:t>
            </a:r>
            <a:r>
              <a:rPr lang="en-US" i="1" dirty="0" smtClean="0"/>
              <a:t>length </a:t>
            </a:r>
            <a:r>
              <a:rPr lang="en-US" i="1" dirty="0" err="1" smtClean="0"/>
              <a:t>sl</a:t>
            </a:r>
            <a:r>
              <a:rPr lang="en-US" i="1" dirty="0" smtClean="0"/>
              <a:t> for G on </a:t>
            </a:r>
            <a:r>
              <a:rPr lang="en-US" b="1" i="1" dirty="0" smtClean="0"/>
              <a:t>P.</a:t>
            </a:r>
            <a:endParaRPr lang="en-US" dirty="0"/>
          </a:p>
        </p:txBody>
      </p:sp>
      <p:sp>
        <p:nvSpPr>
          <p:cNvPr id="4" name="Rectangle 3"/>
          <p:cNvSpPr/>
          <p:nvPr/>
        </p:nvSpPr>
        <p:spPr>
          <a:xfrm>
            <a:off x="1219200" y="2514600"/>
            <a:ext cx="6400800" cy="2743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2800" b="1" dirty="0" smtClean="0">
                <a:ln>
                  <a:solidFill>
                    <a:schemeClr val="bg1"/>
                  </a:solidFill>
                </a:ln>
                <a:solidFill>
                  <a:schemeClr val="bg1"/>
                </a:solidFill>
                <a:cs typeface="B Nazanin" pitchFamily="2" charset="-78"/>
              </a:rPr>
              <a:t>متاسفانه در حالت کلی، یافتن یک زمانبندی با طول بهینه مسئله سختی است.</a:t>
            </a:r>
            <a:endParaRPr lang="en-US" sz="2800" b="1" dirty="0">
              <a:ln>
                <a:solidFill>
                  <a:schemeClr val="bg1"/>
                </a:solidFill>
              </a:ln>
              <a:solidFill>
                <a:schemeClr val="bg1"/>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مسئله زمانبندی یک مسئله </a:t>
            </a:r>
            <a:r>
              <a:rPr lang="en-US" dirty="0" smtClean="0"/>
              <a:t>NP-Complete</a:t>
            </a:r>
            <a:r>
              <a:rPr lang="fa-IR" dirty="0" smtClean="0"/>
              <a:t> است.</a:t>
            </a:r>
            <a:endParaRPr lang="en-US" dirty="0"/>
          </a:p>
        </p:txBody>
      </p:sp>
      <p:sp>
        <p:nvSpPr>
          <p:cNvPr id="3" name="Content Placeholder 2"/>
          <p:cNvSpPr>
            <a:spLocks noGrp="1"/>
          </p:cNvSpPr>
          <p:nvPr>
            <p:ph sz="quarter" idx="1"/>
          </p:nvPr>
        </p:nvSpPr>
        <p:spPr/>
        <p:txBody>
          <a:bodyPr/>
          <a:lstStyle/>
          <a:p>
            <a:pPr algn="just" rtl="0">
              <a:buNone/>
            </a:pPr>
            <a:r>
              <a:rPr lang="en-US" i="1" dirty="0" smtClean="0"/>
              <a:t>	Let </a:t>
            </a:r>
            <a:r>
              <a:rPr lang="en-US" i="1" dirty="0" smtClean="0"/>
              <a:t>G = (V, E, w, c) be a task graph and P </a:t>
            </a:r>
            <a:r>
              <a:rPr lang="en-US" i="1" dirty="0" smtClean="0"/>
              <a:t>a parallel </a:t>
            </a:r>
            <a:r>
              <a:rPr lang="en-US" i="1" dirty="0" smtClean="0"/>
              <a:t>system. The decision problem </a:t>
            </a:r>
            <a:r>
              <a:rPr lang="en-US" i="1" dirty="0" smtClean="0"/>
              <a:t>SCHED (</a:t>
            </a:r>
            <a:r>
              <a:rPr lang="en-US" i="1" dirty="0" smtClean="0"/>
              <a:t>G, P) associated with the </a:t>
            </a:r>
            <a:r>
              <a:rPr lang="en-US" i="1" dirty="0" smtClean="0"/>
              <a:t>scheduling  problem </a:t>
            </a:r>
            <a:r>
              <a:rPr lang="en-US" i="1" dirty="0" smtClean="0"/>
              <a:t>is </a:t>
            </a:r>
            <a:r>
              <a:rPr lang="en-US" i="1" dirty="0" smtClean="0"/>
              <a:t>as </a:t>
            </a:r>
            <a:r>
              <a:rPr lang="en-US" i="1" dirty="0" smtClean="0"/>
              <a:t>follows. Is there a </a:t>
            </a:r>
            <a:r>
              <a:rPr lang="en-US" i="1" dirty="0" err="1" smtClean="0"/>
              <a:t>scheduleS</a:t>
            </a:r>
            <a:r>
              <a:rPr lang="en-US" i="1" dirty="0" smtClean="0"/>
              <a:t> </a:t>
            </a:r>
            <a:r>
              <a:rPr lang="en-US" i="1" dirty="0" err="1" smtClean="0"/>
              <a:t>forGonP</a:t>
            </a:r>
            <a:r>
              <a:rPr lang="en-US" i="1" dirty="0" smtClean="0"/>
              <a:t> with length </a:t>
            </a:r>
            <a:r>
              <a:rPr lang="en-US" i="1" dirty="0" err="1" smtClean="0"/>
              <a:t>sl</a:t>
            </a:r>
            <a:r>
              <a:rPr lang="en-US" i="1" dirty="0" smtClean="0"/>
              <a:t>(S) ≤ T, T ∈ </a:t>
            </a:r>
            <a:r>
              <a:rPr lang="en-US" i="1" dirty="0" smtClean="0"/>
              <a:t>Q </a:t>
            </a:r>
            <a:r>
              <a:rPr lang="en-US" dirty="0" smtClean="0"/>
              <a:t>+ SCHED(</a:t>
            </a:r>
            <a:r>
              <a:rPr lang="en-US" i="1" dirty="0" smtClean="0"/>
              <a:t>G</a:t>
            </a:r>
            <a:r>
              <a:rPr lang="en-US" i="1" dirty="0" smtClean="0"/>
              <a:t>, P) is NP-complete in the strong sense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Complexity of Scheduling Problems</a:t>
            </a:r>
            <a:endParaRPr lang="en-US" dirty="0"/>
          </a:p>
        </p:txBody>
      </p:sp>
      <p:sp>
        <p:nvSpPr>
          <p:cNvPr id="3" name="Content Placeholder 2"/>
          <p:cNvSpPr>
            <a:spLocks noGrp="1"/>
          </p:cNvSpPr>
          <p:nvPr>
            <p:ph sz="quarter" idx="1"/>
          </p:nvPr>
        </p:nvSpPr>
        <p:spPr/>
        <p:txBody>
          <a:bodyPr/>
          <a:lstStyle/>
          <a:p>
            <a:endParaRPr lang="en-US" dirty="0"/>
          </a:p>
        </p:txBody>
      </p:sp>
      <p:sp>
        <p:nvSpPr>
          <p:cNvPr id="4" name="Text Box 10"/>
          <p:cNvSpPr txBox="1">
            <a:spLocks noChangeArrowheads="1"/>
          </p:cNvSpPr>
          <p:nvPr/>
        </p:nvSpPr>
        <p:spPr bwMode="auto">
          <a:xfrm>
            <a:off x="381000" y="1600200"/>
            <a:ext cx="8077200" cy="269458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marL="290513" indent="-290513">
              <a:lnSpc>
                <a:spcPct val="95000"/>
              </a:lnSpc>
            </a:pPr>
            <a:r>
              <a:rPr lang="en-US" b="1" dirty="0">
                <a:solidFill>
                  <a:srgbClr val="000000"/>
                </a:solidFill>
                <a:latin typeface="Arial" charset="0"/>
                <a:cs typeface="Times New Roman" pitchFamily="18" charset="0"/>
              </a:rPr>
              <a:t>Most scheduling problems, even with 2 processors, are NP-complete</a:t>
            </a:r>
          </a:p>
          <a:p>
            <a:pPr marL="290513" indent="-290513">
              <a:lnSpc>
                <a:spcPct val="95000"/>
              </a:lnSpc>
            </a:pPr>
            <a:endParaRPr lang="en-US" sz="1000" b="1" dirty="0">
              <a:solidFill>
                <a:srgbClr val="000000"/>
              </a:solidFill>
              <a:latin typeface="Arial" charset="0"/>
              <a:cs typeface="Times New Roman" pitchFamily="18" charset="0"/>
            </a:endParaRPr>
          </a:p>
          <a:p>
            <a:pPr marL="290513" indent="-290513">
              <a:lnSpc>
                <a:spcPct val="95000"/>
              </a:lnSpc>
            </a:pPr>
            <a:r>
              <a:rPr lang="en-US" b="1" dirty="0">
                <a:solidFill>
                  <a:srgbClr val="000000"/>
                </a:solidFill>
                <a:latin typeface="Arial" charset="0"/>
                <a:cs typeface="Times New Roman" pitchFamily="18" charset="0"/>
              </a:rPr>
              <a:t>Easy, or tractable (polynomial-time), cases include:</a:t>
            </a:r>
          </a:p>
          <a:p>
            <a:pPr marL="290513" indent="-290513">
              <a:lnSpc>
                <a:spcPct val="95000"/>
              </a:lnSpc>
            </a:pPr>
            <a:endParaRPr lang="en-US" sz="800" b="1" dirty="0">
              <a:solidFill>
                <a:srgbClr val="000000"/>
              </a:solidFill>
              <a:latin typeface="Arial" charset="0"/>
              <a:cs typeface="Times New Roman" pitchFamily="18" charset="0"/>
            </a:endParaRPr>
          </a:p>
          <a:p>
            <a:pPr marL="290513" indent="-290513">
              <a:lnSpc>
                <a:spcPct val="95000"/>
              </a:lnSpc>
            </a:pPr>
            <a:r>
              <a:rPr lang="en-US" dirty="0">
                <a:solidFill>
                  <a:srgbClr val="000000"/>
                </a:solidFill>
                <a:latin typeface="Arial" charset="0"/>
                <a:cs typeface="Times New Roman" pitchFamily="18" charset="0"/>
              </a:rPr>
              <a:t>1.	Unit-time tasks, with 2 processors</a:t>
            </a:r>
          </a:p>
          <a:p>
            <a:pPr marL="290513" indent="-290513">
              <a:lnSpc>
                <a:spcPct val="95000"/>
              </a:lnSpc>
            </a:pPr>
            <a:endParaRPr lang="en-US" sz="800" dirty="0">
              <a:solidFill>
                <a:srgbClr val="000000"/>
              </a:solidFill>
              <a:latin typeface="Arial" charset="0"/>
              <a:cs typeface="Times New Roman" pitchFamily="18" charset="0"/>
            </a:endParaRPr>
          </a:p>
          <a:p>
            <a:pPr marL="290513" indent="-290513">
              <a:lnSpc>
                <a:spcPct val="95000"/>
              </a:lnSpc>
            </a:pPr>
            <a:r>
              <a:rPr lang="en-US" dirty="0">
                <a:solidFill>
                  <a:srgbClr val="000000"/>
                </a:solidFill>
                <a:latin typeface="Arial" charset="0"/>
                <a:cs typeface="Times New Roman" pitchFamily="18" charset="0"/>
              </a:rPr>
              <a:t>2.	Task graphs that are forests, with any number of processors </a:t>
            </a:r>
          </a:p>
          <a:p>
            <a:pPr marL="290513" indent="-290513">
              <a:lnSpc>
                <a:spcPct val="95000"/>
              </a:lnSpc>
            </a:pPr>
            <a:endParaRPr lang="en-US" sz="1000" b="1" dirty="0">
              <a:solidFill>
                <a:srgbClr val="000000"/>
              </a:solidFill>
              <a:latin typeface="Arial" charset="0"/>
              <a:cs typeface="Times New Roman" pitchFamily="18" charset="0"/>
            </a:endParaRPr>
          </a:p>
          <a:p>
            <a:pPr marL="290513" indent="-290513">
              <a:lnSpc>
                <a:spcPct val="95000"/>
              </a:lnSpc>
            </a:pPr>
            <a:r>
              <a:rPr lang="en-US" b="1" dirty="0">
                <a:solidFill>
                  <a:srgbClr val="000000"/>
                </a:solidFill>
                <a:latin typeface="Arial" charset="0"/>
                <a:cs typeface="Times New Roman" pitchFamily="18" charset="0"/>
              </a:rPr>
              <a:t>Surprisingly hard, or intractable, cases include:</a:t>
            </a:r>
          </a:p>
          <a:p>
            <a:pPr marL="290513" indent="-290513">
              <a:lnSpc>
                <a:spcPct val="95000"/>
              </a:lnSpc>
            </a:pPr>
            <a:endParaRPr lang="en-US" sz="800" b="1" dirty="0">
              <a:solidFill>
                <a:srgbClr val="000000"/>
              </a:solidFill>
              <a:latin typeface="Arial" charset="0"/>
              <a:cs typeface="Times New Roman" pitchFamily="18" charset="0"/>
            </a:endParaRPr>
          </a:p>
          <a:p>
            <a:pPr marL="290513" indent="-290513">
              <a:lnSpc>
                <a:spcPct val="95000"/>
              </a:lnSpc>
            </a:pPr>
            <a:r>
              <a:rPr lang="en-US" dirty="0">
                <a:solidFill>
                  <a:srgbClr val="000000"/>
                </a:solidFill>
                <a:latin typeface="Arial" charset="0"/>
                <a:cs typeface="Times New Roman" pitchFamily="18" charset="0"/>
              </a:rPr>
              <a:t>1.	Tasks of running time 1 or 2, with 2 processors (</a:t>
            </a:r>
            <a:r>
              <a:rPr lang="en-US" dirty="0" err="1">
                <a:solidFill>
                  <a:srgbClr val="000000"/>
                </a:solidFill>
                <a:latin typeface="Arial" charset="0"/>
                <a:cs typeface="Times New Roman" pitchFamily="18" charset="0"/>
              </a:rPr>
              <a:t>nonpreemptive</a:t>
            </a:r>
            <a:r>
              <a:rPr lang="en-US" dirty="0">
                <a:solidFill>
                  <a:srgbClr val="000000"/>
                </a:solidFill>
                <a:latin typeface="Arial" charset="0"/>
                <a:cs typeface="Times New Roman" pitchFamily="18" charset="0"/>
              </a:rPr>
              <a:t>)</a:t>
            </a:r>
          </a:p>
          <a:p>
            <a:pPr marL="290513" indent="-290513">
              <a:lnSpc>
                <a:spcPct val="95000"/>
              </a:lnSpc>
            </a:pPr>
            <a:endParaRPr lang="en-US" sz="800" dirty="0">
              <a:solidFill>
                <a:srgbClr val="000000"/>
              </a:solidFill>
              <a:latin typeface="Arial" charset="0"/>
              <a:cs typeface="Times New Roman" pitchFamily="18" charset="0"/>
            </a:endParaRPr>
          </a:p>
          <a:p>
            <a:pPr marL="290513" indent="-290513">
              <a:lnSpc>
                <a:spcPct val="95000"/>
              </a:lnSpc>
            </a:pPr>
            <a:r>
              <a:rPr lang="en-US" dirty="0">
                <a:solidFill>
                  <a:srgbClr val="000000"/>
                </a:solidFill>
                <a:latin typeface="Arial" charset="0"/>
                <a:cs typeface="Times New Roman" pitchFamily="18" charset="0"/>
              </a:rPr>
              <a:t>2.	Unit-time tasks on 3 or more processors</a:t>
            </a:r>
          </a:p>
        </p:txBody>
      </p:sp>
      <p:sp>
        <p:nvSpPr>
          <p:cNvPr id="6" name="Text Box 43"/>
          <p:cNvSpPr txBox="1">
            <a:spLocks noChangeArrowheads="1"/>
          </p:cNvSpPr>
          <p:nvPr/>
        </p:nvSpPr>
        <p:spPr bwMode="auto">
          <a:xfrm>
            <a:off x="609600" y="4495800"/>
            <a:ext cx="7772400" cy="123110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a:solidFill>
                  <a:srgbClr val="000000"/>
                </a:solidFill>
                <a:latin typeface="Arial" charset="0"/>
                <a:cs typeface="Times New Roman" pitchFamily="18" charset="0"/>
              </a:rPr>
              <a:t>Many practical scheduling problems are solved by heuristics</a:t>
            </a:r>
          </a:p>
          <a:p>
            <a:endParaRPr lang="en-US" sz="1000" b="1" dirty="0">
              <a:solidFill>
                <a:srgbClr val="000000"/>
              </a:solidFill>
              <a:latin typeface="Arial" charset="0"/>
              <a:cs typeface="Times New Roman" pitchFamily="18" charset="0"/>
            </a:endParaRPr>
          </a:p>
          <a:p>
            <a:endParaRPr lang="en-US" sz="1000" dirty="0">
              <a:solidFill>
                <a:srgbClr val="000000"/>
              </a:solidFill>
              <a:latin typeface="Arial" charset="0"/>
              <a:cs typeface="Times New Roman" pitchFamily="18" charset="0"/>
            </a:endParaRPr>
          </a:p>
          <a:p>
            <a:r>
              <a:rPr lang="en-US" dirty="0">
                <a:solidFill>
                  <a:srgbClr val="000000"/>
                </a:solidFill>
                <a:latin typeface="Arial" charset="0"/>
                <a:cs typeface="Times New Roman" pitchFamily="18" charset="0"/>
              </a:rPr>
              <a:t>The scheduling literature is full of different heuristics and experimental studies of their performance in different domains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دو </a:t>
            </a:r>
            <a:r>
              <a:rPr lang="en-US" dirty="0" smtClean="0"/>
              <a:t>Heuristic</a:t>
            </a:r>
            <a:r>
              <a:rPr lang="fa-IR" dirty="0" smtClean="0"/>
              <a:t> عمده برای زمانبندی</a:t>
            </a:r>
            <a:endParaRPr lang="en-US" dirty="0"/>
          </a:p>
        </p:txBody>
      </p:sp>
      <p:sp>
        <p:nvSpPr>
          <p:cNvPr id="3" name="Content Placeholder 2"/>
          <p:cNvSpPr>
            <a:spLocks noGrp="1"/>
          </p:cNvSpPr>
          <p:nvPr>
            <p:ph sz="quarter" idx="1"/>
          </p:nvPr>
        </p:nvSpPr>
        <p:spPr/>
        <p:txBody>
          <a:bodyPr/>
          <a:lstStyle/>
          <a:p>
            <a:r>
              <a:rPr lang="en-US" dirty="0" smtClean="0"/>
              <a:t>List Schedulers</a:t>
            </a:r>
          </a:p>
          <a:p>
            <a:r>
              <a:rPr lang="en-US" dirty="0" smtClean="0"/>
              <a:t>Clustering</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Scheduler</a:t>
            </a:r>
            <a:endParaRPr lang="en-US" dirty="0"/>
          </a:p>
        </p:txBody>
      </p:sp>
      <p:sp>
        <p:nvSpPr>
          <p:cNvPr id="3" name="Content Placeholder 2"/>
          <p:cNvSpPr>
            <a:spLocks noGrp="1"/>
          </p:cNvSpPr>
          <p:nvPr>
            <p:ph sz="quarter" idx="1"/>
          </p:nvPr>
        </p:nvSpPr>
        <p:spPr/>
        <p:txBody>
          <a:bodyPr/>
          <a:lstStyle/>
          <a:p>
            <a:endParaRPr lang="en-US" dirty="0"/>
          </a:p>
        </p:txBody>
      </p:sp>
      <p:pic>
        <p:nvPicPr>
          <p:cNvPr id="8194" name="Picture 2"/>
          <p:cNvPicPr>
            <a:picLocks noChangeAspect="1" noChangeArrowheads="1"/>
          </p:cNvPicPr>
          <p:nvPr/>
        </p:nvPicPr>
        <p:blipFill>
          <a:blip r:embed="rId3"/>
          <a:srcRect/>
          <a:stretch>
            <a:fillRect/>
          </a:stretch>
        </p:blipFill>
        <p:spPr bwMode="auto">
          <a:xfrm>
            <a:off x="304800" y="1752600"/>
            <a:ext cx="8267700" cy="3505200"/>
          </a:xfrm>
          <a:prstGeom prst="rect">
            <a:avLst/>
          </a:prstGeom>
          <a:noFill/>
          <a:ln w="9525">
            <a:noFill/>
            <a:miter lim="800000"/>
            <a:headEnd/>
            <a:tailEnd/>
          </a:ln>
          <a:effectLst/>
        </p:spPr>
      </p:pic>
      <p:grpSp>
        <p:nvGrpSpPr>
          <p:cNvPr id="5" name="Group 12"/>
          <p:cNvGrpSpPr>
            <a:grpSpLocks/>
          </p:cNvGrpSpPr>
          <p:nvPr/>
        </p:nvGrpSpPr>
        <p:grpSpPr bwMode="auto">
          <a:xfrm>
            <a:off x="4648200" y="990600"/>
            <a:ext cx="4038600" cy="5190784"/>
            <a:chOff x="3312" y="960"/>
            <a:chExt cx="2448" cy="2692"/>
          </a:xfrm>
        </p:grpSpPr>
        <p:graphicFrame>
          <p:nvGraphicFramePr>
            <p:cNvPr id="6" name="Object 8"/>
            <p:cNvGraphicFramePr>
              <a:graphicFrameLocks noChangeAspect="1"/>
            </p:cNvGraphicFramePr>
            <p:nvPr/>
          </p:nvGraphicFramePr>
          <p:xfrm>
            <a:off x="3312" y="1060"/>
            <a:ext cx="2286" cy="2592"/>
          </p:xfrm>
          <a:graphic>
            <a:graphicData uri="http://schemas.openxmlformats.org/presentationml/2006/ole">
              <p:oleObj spid="_x0000_s8195" r:id="rId4" imgW="4191000" imgH="4752975" progId="MSDraw.Drawing.8.2">
                <p:embed/>
              </p:oleObj>
            </a:graphicData>
          </a:graphic>
        </p:graphicFrame>
        <p:sp>
          <p:nvSpPr>
            <p:cNvPr id="7" name="Rectangle 10"/>
            <p:cNvSpPr>
              <a:spLocks noChangeArrowheads="1"/>
            </p:cNvSpPr>
            <p:nvPr/>
          </p:nvSpPr>
          <p:spPr bwMode="auto">
            <a:xfrm>
              <a:off x="3312" y="960"/>
              <a:ext cx="768" cy="480"/>
            </a:xfrm>
            <a:prstGeom prst="rect">
              <a:avLst/>
            </a:prstGeom>
            <a:solidFill>
              <a:srgbClr val="FFFFFF"/>
            </a:solidFill>
            <a:ln w="9525">
              <a:noFill/>
              <a:miter lim="800000"/>
              <a:headEnd/>
              <a:tailEnd/>
            </a:ln>
            <a:effectLst/>
          </p:spPr>
          <p:txBody>
            <a:bodyPr wrap="none" anchor="ctr"/>
            <a:lstStyle/>
            <a:p>
              <a:endParaRPr lang="en-US"/>
            </a:p>
          </p:txBody>
        </p:sp>
        <p:sp>
          <p:nvSpPr>
            <p:cNvPr id="8" name="Rectangle 11"/>
            <p:cNvSpPr>
              <a:spLocks noChangeArrowheads="1"/>
            </p:cNvSpPr>
            <p:nvPr/>
          </p:nvSpPr>
          <p:spPr bwMode="auto">
            <a:xfrm>
              <a:off x="4608" y="1008"/>
              <a:ext cx="1152" cy="432"/>
            </a:xfrm>
            <a:prstGeom prst="rect">
              <a:avLst/>
            </a:prstGeom>
            <a:solidFill>
              <a:srgbClr val="FFFFFF"/>
            </a:solidFill>
            <a:ln w="9525">
              <a:noFill/>
              <a:miter lim="800000"/>
              <a:headEnd/>
              <a:tailEnd/>
            </a:ln>
            <a:effectLst/>
          </p:spPr>
          <p:txBody>
            <a:bodyPr wrap="none" anchor="ctr"/>
            <a:lstStyle/>
            <a:p>
              <a:endParaRPr lang="en-US"/>
            </a:p>
          </p:txBody>
        </p:sp>
      </p:grpSp>
      <p:grpSp>
        <p:nvGrpSpPr>
          <p:cNvPr id="10" name="Group 32"/>
          <p:cNvGrpSpPr>
            <a:grpSpLocks/>
          </p:cNvGrpSpPr>
          <p:nvPr/>
        </p:nvGrpSpPr>
        <p:grpSpPr bwMode="auto">
          <a:xfrm>
            <a:off x="5257800" y="1524000"/>
            <a:ext cx="2590800" cy="4267201"/>
            <a:chOff x="3545" y="336"/>
            <a:chExt cx="2119" cy="3255"/>
          </a:xfrm>
        </p:grpSpPr>
        <p:grpSp>
          <p:nvGrpSpPr>
            <p:cNvPr id="11" name="Group 23"/>
            <p:cNvGrpSpPr>
              <a:grpSpLocks/>
            </p:cNvGrpSpPr>
            <p:nvPr/>
          </p:nvGrpSpPr>
          <p:grpSpPr bwMode="auto">
            <a:xfrm>
              <a:off x="3545" y="432"/>
              <a:ext cx="1879" cy="3072"/>
              <a:chOff x="3593" y="432"/>
              <a:chExt cx="1879" cy="3072"/>
            </a:xfrm>
          </p:grpSpPr>
          <p:sp>
            <p:nvSpPr>
              <p:cNvPr id="20" name="Line 13"/>
              <p:cNvSpPr>
                <a:spLocks noChangeShapeType="1"/>
              </p:cNvSpPr>
              <p:nvPr/>
            </p:nvSpPr>
            <p:spPr bwMode="auto">
              <a:xfrm>
                <a:off x="3600" y="3504"/>
                <a:ext cx="1872" cy="0"/>
              </a:xfrm>
              <a:prstGeom prst="line">
                <a:avLst/>
              </a:prstGeom>
              <a:noFill/>
              <a:ln w="38100">
                <a:solidFill>
                  <a:srgbClr val="FF9933"/>
                </a:solidFill>
                <a:round/>
                <a:headEnd/>
                <a:tailEnd/>
              </a:ln>
              <a:effectLst/>
            </p:spPr>
            <p:txBody>
              <a:bodyPr/>
              <a:lstStyle/>
              <a:p>
                <a:endParaRPr lang="en-US"/>
              </a:p>
            </p:txBody>
          </p:sp>
          <p:sp>
            <p:nvSpPr>
              <p:cNvPr id="21" name="Freeform 16"/>
              <p:cNvSpPr>
                <a:spLocks/>
              </p:cNvSpPr>
              <p:nvPr/>
            </p:nvSpPr>
            <p:spPr bwMode="auto">
              <a:xfrm>
                <a:off x="3593" y="2596"/>
                <a:ext cx="1865" cy="602"/>
              </a:xfrm>
              <a:custGeom>
                <a:avLst/>
                <a:gdLst/>
                <a:ahLst/>
                <a:cxnLst>
                  <a:cxn ang="0">
                    <a:pos x="0" y="549"/>
                  </a:cxn>
                  <a:cxn ang="0">
                    <a:pos x="247" y="494"/>
                  </a:cxn>
                  <a:cxn ang="0">
                    <a:pos x="558" y="147"/>
                  </a:cxn>
                  <a:cxn ang="0">
                    <a:pos x="786" y="1"/>
                  </a:cxn>
                  <a:cxn ang="0">
                    <a:pos x="1111" y="140"/>
                  </a:cxn>
                  <a:cxn ang="0">
                    <a:pos x="1463" y="531"/>
                  </a:cxn>
                  <a:cxn ang="0">
                    <a:pos x="1865" y="567"/>
                  </a:cxn>
                </a:cxnLst>
                <a:rect l="0" t="0" r="r" b="b"/>
                <a:pathLst>
                  <a:path w="1865" h="602">
                    <a:moveTo>
                      <a:pt x="0" y="549"/>
                    </a:moveTo>
                    <a:cubicBezTo>
                      <a:pt x="43" y="540"/>
                      <a:pt x="154" y="561"/>
                      <a:pt x="247" y="494"/>
                    </a:cubicBezTo>
                    <a:cubicBezTo>
                      <a:pt x="340" y="427"/>
                      <a:pt x="468" y="229"/>
                      <a:pt x="558" y="147"/>
                    </a:cubicBezTo>
                    <a:cubicBezTo>
                      <a:pt x="648" y="65"/>
                      <a:pt x="694" y="2"/>
                      <a:pt x="786" y="1"/>
                    </a:cubicBezTo>
                    <a:cubicBezTo>
                      <a:pt x="878" y="0"/>
                      <a:pt x="998" y="52"/>
                      <a:pt x="1111" y="140"/>
                    </a:cubicBezTo>
                    <a:cubicBezTo>
                      <a:pt x="1224" y="228"/>
                      <a:pt x="1337" y="460"/>
                      <a:pt x="1463" y="531"/>
                    </a:cubicBezTo>
                    <a:cubicBezTo>
                      <a:pt x="1589" y="602"/>
                      <a:pt x="1781" y="560"/>
                      <a:pt x="1865" y="567"/>
                    </a:cubicBezTo>
                  </a:path>
                </a:pathLst>
              </a:custGeom>
              <a:noFill/>
              <a:ln w="38100" cap="flat" cmpd="sng">
                <a:solidFill>
                  <a:srgbClr val="FF9933"/>
                </a:solidFill>
                <a:prstDash val="solid"/>
                <a:round/>
                <a:headEnd/>
                <a:tailEnd/>
              </a:ln>
              <a:effectLst/>
            </p:spPr>
            <p:txBody>
              <a:bodyPr/>
              <a:lstStyle/>
              <a:p>
                <a:endParaRPr lang="en-US"/>
              </a:p>
            </p:txBody>
          </p:sp>
          <p:sp>
            <p:nvSpPr>
              <p:cNvPr id="22" name="Freeform 17"/>
              <p:cNvSpPr>
                <a:spLocks/>
              </p:cNvSpPr>
              <p:nvPr/>
            </p:nvSpPr>
            <p:spPr bwMode="auto">
              <a:xfrm>
                <a:off x="3602" y="1891"/>
                <a:ext cx="1856" cy="781"/>
              </a:xfrm>
              <a:custGeom>
                <a:avLst/>
                <a:gdLst/>
                <a:ahLst/>
                <a:cxnLst>
                  <a:cxn ang="0">
                    <a:pos x="0" y="102"/>
                  </a:cxn>
                  <a:cxn ang="0">
                    <a:pos x="263" y="91"/>
                  </a:cxn>
                  <a:cxn ang="0">
                    <a:pos x="686" y="29"/>
                  </a:cxn>
                  <a:cxn ang="0">
                    <a:pos x="969" y="267"/>
                  </a:cxn>
                  <a:cxn ang="0">
                    <a:pos x="1335" y="578"/>
                  </a:cxn>
                  <a:cxn ang="0">
                    <a:pos x="1655" y="751"/>
                  </a:cxn>
                  <a:cxn ang="0">
                    <a:pos x="1856" y="760"/>
                  </a:cxn>
                </a:cxnLst>
                <a:rect l="0" t="0" r="r" b="b"/>
                <a:pathLst>
                  <a:path w="1856" h="781">
                    <a:moveTo>
                      <a:pt x="0" y="102"/>
                    </a:moveTo>
                    <a:cubicBezTo>
                      <a:pt x="44" y="99"/>
                      <a:pt x="149" y="103"/>
                      <a:pt x="263" y="91"/>
                    </a:cubicBezTo>
                    <a:cubicBezTo>
                      <a:pt x="377" y="79"/>
                      <a:pt x="568" y="0"/>
                      <a:pt x="686" y="29"/>
                    </a:cubicBezTo>
                    <a:cubicBezTo>
                      <a:pt x="804" y="58"/>
                      <a:pt x="861" y="176"/>
                      <a:pt x="969" y="267"/>
                    </a:cubicBezTo>
                    <a:cubicBezTo>
                      <a:pt x="1077" y="358"/>
                      <a:pt x="1221" y="497"/>
                      <a:pt x="1335" y="578"/>
                    </a:cubicBezTo>
                    <a:cubicBezTo>
                      <a:pt x="1449" y="659"/>
                      <a:pt x="1568" y="721"/>
                      <a:pt x="1655" y="751"/>
                    </a:cubicBezTo>
                    <a:cubicBezTo>
                      <a:pt x="1742" y="781"/>
                      <a:pt x="1814" y="758"/>
                      <a:pt x="1856" y="760"/>
                    </a:cubicBezTo>
                  </a:path>
                </a:pathLst>
              </a:custGeom>
              <a:noFill/>
              <a:ln w="38100" cap="flat" cmpd="sng">
                <a:solidFill>
                  <a:srgbClr val="FF9933"/>
                </a:solidFill>
                <a:prstDash val="solid"/>
                <a:round/>
                <a:headEnd/>
                <a:tailEnd/>
              </a:ln>
              <a:effectLst/>
            </p:spPr>
            <p:txBody>
              <a:bodyPr/>
              <a:lstStyle/>
              <a:p>
                <a:endParaRPr lang="en-US"/>
              </a:p>
            </p:txBody>
          </p:sp>
          <p:sp>
            <p:nvSpPr>
              <p:cNvPr id="23" name="Freeform 18"/>
              <p:cNvSpPr>
                <a:spLocks/>
              </p:cNvSpPr>
              <p:nvPr/>
            </p:nvSpPr>
            <p:spPr bwMode="auto">
              <a:xfrm>
                <a:off x="3602" y="1720"/>
                <a:ext cx="1856" cy="535"/>
              </a:xfrm>
              <a:custGeom>
                <a:avLst/>
                <a:gdLst/>
                <a:ahLst/>
                <a:cxnLst>
                  <a:cxn ang="0">
                    <a:pos x="0" y="8"/>
                  </a:cxn>
                  <a:cxn ang="0">
                    <a:pos x="293" y="8"/>
                  </a:cxn>
                  <a:cxn ang="0">
                    <a:pos x="695" y="54"/>
                  </a:cxn>
                  <a:cxn ang="0">
                    <a:pos x="1061" y="209"/>
                  </a:cxn>
                  <a:cxn ang="0">
                    <a:pos x="1417" y="438"/>
                  </a:cxn>
                  <a:cxn ang="0">
                    <a:pos x="1628" y="520"/>
                  </a:cxn>
                  <a:cxn ang="0">
                    <a:pos x="1856" y="529"/>
                  </a:cxn>
                </a:cxnLst>
                <a:rect l="0" t="0" r="r" b="b"/>
                <a:pathLst>
                  <a:path w="1856" h="535">
                    <a:moveTo>
                      <a:pt x="0" y="8"/>
                    </a:moveTo>
                    <a:cubicBezTo>
                      <a:pt x="49" y="8"/>
                      <a:pt x="177" y="0"/>
                      <a:pt x="293" y="8"/>
                    </a:cubicBezTo>
                    <a:cubicBezTo>
                      <a:pt x="409" y="16"/>
                      <a:pt x="567" y="21"/>
                      <a:pt x="695" y="54"/>
                    </a:cubicBezTo>
                    <a:cubicBezTo>
                      <a:pt x="823" y="87"/>
                      <a:pt x="941" y="145"/>
                      <a:pt x="1061" y="209"/>
                    </a:cubicBezTo>
                    <a:cubicBezTo>
                      <a:pt x="1181" y="273"/>
                      <a:pt x="1323" y="386"/>
                      <a:pt x="1417" y="438"/>
                    </a:cubicBezTo>
                    <a:cubicBezTo>
                      <a:pt x="1511" y="490"/>
                      <a:pt x="1555" y="505"/>
                      <a:pt x="1628" y="520"/>
                    </a:cubicBezTo>
                    <a:cubicBezTo>
                      <a:pt x="1701" y="535"/>
                      <a:pt x="1809" y="527"/>
                      <a:pt x="1856" y="529"/>
                    </a:cubicBezTo>
                  </a:path>
                </a:pathLst>
              </a:custGeom>
              <a:noFill/>
              <a:ln w="38100" cap="flat" cmpd="sng">
                <a:solidFill>
                  <a:srgbClr val="FF9933"/>
                </a:solidFill>
                <a:prstDash val="solid"/>
                <a:round/>
                <a:headEnd/>
                <a:tailEnd/>
              </a:ln>
              <a:effectLst/>
            </p:spPr>
            <p:txBody>
              <a:bodyPr/>
              <a:lstStyle/>
              <a:p>
                <a:endParaRPr lang="en-US"/>
              </a:p>
            </p:txBody>
          </p:sp>
          <p:sp>
            <p:nvSpPr>
              <p:cNvPr id="24" name="Line 19"/>
              <p:cNvSpPr>
                <a:spLocks noChangeShapeType="1"/>
              </p:cNvSpPr>
              <p:nvPr/>
            </p:nvSpPr>
            <p:spPr bwMode="auto">
              <a:xfrm>
                <a:off x="3600" y="432"/>
                <a:ext cx="1872" cy="0"/>
              </a:xfrm>
              <a:prstGeom prst="line">
                <a:avLst/>
              </a:prstGeom>
              <a:noFill/>
              <a:ln w="38100">
                <a:solidFill>
                  <a:srgbClr val="FF9933"/>
                </a:solidFill>
                <a:round/>
                <a:headEnd/>
                <a:tailEnd/>
              </a:ln>
              <a:effectLst/>
            </p:spPr>
            <p:txBody>
              <a:bodyPr/>
              <a:lstStyle/>
              <a:p>
                <a:endParaRPr lang="en-US"/>
              </a:p>
            </p:txBody>
          </p:sp>
          <p:sp>
            <p:nvSpPr>
              <p:cNvPr id="25" name="Line 20"/>
              <p:cNvSpPr>
                <a:spLocks noChangeShapeType="1"/>
              </p:cNvSpPr>
              <p:nvPr/>
            </p:nvSpPr>
            <p:spPr bwMode="auto">
              <a:xfrm>
                <a:off x="3600" y="864"/>
                <a:ext cx="1872" cy="0"/>
              </a:xfrm>
              <a:prstGeom prst="line">
                <a:avLst/>
              </a:prstGeom>
              <a:noFill/>
              <a:ln w="38100">
                <a:solidFill>
                  <a:srgbClr val="FF9933"/>
                </a:solidFill>
                <a:round/>
                <a:headEnd/>
                <a:tailEnd/>
              </a:ln>
              <a:effectLst/>
            </p:spPr>
            <p:txBody>
              <a:bodyPr/>
              <a:lstStyle/>
              <a:p>
                <a:endParaRPr lang="en-US"/>
              </a:p>
            </p:txBody>
          </p:sp>
          <p:sp>
            <p:nvSpPr>
              <p:cNvPr id="26" name="Line 21"/>
              <p:cNvSpPr>
                <a:spLocks noChangeShapeType="1"/>
              </p:cNvSpPr>
              <p:nvPr/>
            </p:nvSpPr>
            <p:spPr bwMode="auto">
              <a:xfrm>
                <a:off x="3600" y="1344"/>
                <a:ext cx="1872" cy="0"/>
              </a:xfrm>
              <a:prstGeom prst="line">
                <a:avLst/>
              </a:prstGeom>
              <a:noFill/>
              <a:ln w="38100">
                <a:solidFill>
                  <a:srgbClr val="FF9933"/>
                </a:solidFill>
                <a:round/>
                <a:headEnd/>
                <a:tailEnd/>
              </a:ln>
              <a:effectLst/>
            </p:spPr>
            <p:txBody>
              <a:bodyPr/>
              <a:lstStyle/>
              <a:p>
                <a:endParaRPr lang="en-US"/>
              </a:p>
            </p:txBody>
          </p:sp>
          <p:sp>
            <p:nvSpPr>
              <p:cNvPr id="27" name="Freeform 22"/>
              <p:cNvSpPr>
                <a:spLocks/>
              </p:cNvSpPr>
              <p:nvPr/>
            </p:nvSpPr>
            <p:spPr bwMode="auto">
              <a:xfrm>
                <a:off x="3600" y="1536"/>
                <a:ext cx="1872" cy="201"/>
              </a:xfrm>
              <a:custGeom>
                <a:avLst/>
                <a:gdLst/>
                <a:ahLst/>
                <a:cxnLst>
                  <a:cxn ang="0">
                    <a:pos x="0" y="0"/>
                  </a:cxn>
                  <a:cxn ang="0">
                    <a:pos x="715" y="27"/>
                  </a:cxn>
                  <a:cxn ang="0">
                    <a:pos x="1273" y="137"/>
                  </a:cxn>
                  <a:cxn ang="0">
                    <a:pos x="1680" y="192"/>
                  </a:cxn>
                  <a:cxn ang="0">
                    <a:pos x="1872" y="192"/>
                  </a:cxn>
                </a:cxnLst>
                <a:rect l="0" t="0" r="r" b="b"/>
                <a:pathLst>
                  <a:path w="1872" h="201">
                    <a:moveTo>
                      <a:pt x="0" y="0"/>
                    </a:moveTo>
                    <a:cubicBezTo>
                      <a:pt x="119" y="4"/>
                      <a:pt x="503" y="4"/>
                      <a:pt x="715" y="27"/>
                    </a:cubicBezTo>
                    <a:cubicBezTo>
                      <a:pt x="927" y="50"/>
                      <a:pt x="1112" y="110"/>
                      <a:pt x="1273" y="137"/>
                    </a:cubicBezTo>
                    <a:cubicBezTo>
                      <a:pt x="1434" y="164"/>
                      <a:pt x="1580" y="183"/>
                      <a:pt x="1680" y="192"/>
                    </a:cubicBezTo>
                    <a:cubicBezTo>
                      <a:pt x="1780" y="201"/>
                      <a:pt x="1840" y="192"/>
                      <a:pt x="1872" y="192"/>
                    </a:cubicBezTo>
                  </a:path>
                </a:pathLst>
              </a:custGeom>
              <a:noFill/>
              <a:ln w="38100" cap="flat" cmpd="sng">
                <a:solidFill>
                  <a:srgbClr val="FF9933"/>
                </a:solidFill>
                <a:prstDash val="solid"/>
                <a:round/>
                <a:headEnd/>
                <a:tailEnd/>
              </a:ln>
              <a:effectLst/>
            </p:spPr>
            <p:txBody>
              <a:bodyPr/>
              <a:lstStyle/>
              <a:p>
                <a:endParaRPr lang="en-US"/>
              </a:p>
            </p:txBody>
          </p:sp>
        </p:grpSp>
        <p:sp>
          <p:nvSpPr>
            <p:cNvPr id="12" name="Text Box 24"/>
            <p:cNvSpPr txBox="1">
              <a:spLocks noChangeArrowheads="1"/>
            </p:cNvSpPr>
            <p:nvPr/>
          </p:nvSpPr>
          <p:spPr bwMode="auto">
            <a:xfrm>
              <a:off x="5424" y="3360"/>
              <a:ext cx="240" cy="231"/>
            </a:xfrm>
            <a:prstGeom prst="rect">
              <a:avLst/>
            </a:prstGeom>
            <a:noFill/>
            <a:ln w="9525">
              <a:noFill/>
              <a:miter lim="800000"/>
              <a:headEnd/>
              <a:tailEnd/>
            </a:ln>
            <a:effectLst/>
          </p:spPr>
          <p:txBody>
            <a:bodyPr>
              <a:spAutoFit/>
            </a:bodyPr>
            <a:lstStyle/>
            <a:p>
              <a:pPr>
                <a:lnSpc>
                  <a:spcPct val="90000"/>
                </a:lnSpc>
              </a:pPr>
              <a:r>
                <a:rPr lang="en-US">
                  <a:solidFill>
                    <a:srgbClr val="000000"/>
                  </a:solidFill>
                  <a:latin typeface="Arial" charset="0"/>
                  <a:cs typeface="Times New Roman" pitchFamily="18" charset="0"/>
                </a:rPr>
                <a:t>8</a:t>
              </a:r>
            </a:p>
          </p:txBody>
        </p:sp>
        <p:sp>
          <p:nvSpPr>
            <p:cNvPr id="13" name="Text Box 25"/>
            <p:cNvSpPr txBox="1">
              <a:spLocks noChangeArrowheads="1"/>
            </p:cNvSpPr>
            <p:nvPr/>
          </p:nvSpPr>
          <p:spPr bwMode="auto">
            <a:xfrm>
              <a:off x="5424" y="3024"/>
              <a:ext cx="240" cy="231"/>
            </a:xfrm>
            <a:prstGeom prst="rect">
              <a:avLst/>
            </a:prstGeom>
            <a:noFill/>
            <a:ln w="9525">
              <a:noFill/>
              <a:miter lim="800000"/>
              <a:headEnd/>
              <a:tailEnd/>
            </a:ln>
            <a:effectLst/>
          </p:spPr>
          <p:txBody>
            <a:bodyPr>
              <a:spAutoFit/>
            </a:bodyPr>
            <a:lstStyle/>
            <a:p>
              <a:pPr>
                <a:lnSpc>
                  <a:spcPct val="90000"/>
                </a:lnSpc>
              </a:pPr>
              <a:r>
                <a:rPr lang="en-US">
                  <a:solidFill>
                    <a:srgbClr val="000000"/>
                  </a:solidFill>
                  <a:latin typeface="Arial" charset="0"/>
                  <a:cs typeface="Times New Roman" pitchFamily="18" charset="0"/>
                </a:rPr>
                <a:t>7</a:t>
              </a:r>
            </a:p>
          </p:txBody>
        </p:sp>
        <p:sp>
          <p:nvSpPr>
            <p:cNvPr id="14" name="Text Box 26"/>
            <p:cNvSpPr txBox="1">
              <a:spLocks noChangeArrowheads="1"/>
            </p:cNvSpPr>
            <p:nvPr/>
          </p:nvSpPr>
          <p:spPr bwMode="auto">
            <a:xfrm>
              <a:off x="5424" y="2496"/>
              <a:ext cx="240" cy="231"/>
            </a:xfrm>
            <a:prstGeom prst="rect">
              <a:avLst/>
            </a:prstGeom>
            <a:noFill/>
            <a:ln w="9525">
              <a:noFill/>
              <a:miter lim="800000"/>
              <a:headEnd/>
              <a:tailEnd/>
            </a:ln>
            <a:effectLst/>
          </p:spPr>
          <p:txBody>
            <a:bodyPr>
              <a:spAutoFit/>
            </a:bodyPr>
            <a:lstStyle/>
            <a:p>
              <a:pPr>
                <a:lnSpc>
                  <a:spcPct val="90000"/>
                </a:lnSpc>
              </a:pPr>
              <a:r>
                <a:rPr lang="en-US">
                  <a:solidFill>
                    <a:srgbClr val="000000"/>
                  </a:solidFill>
                  <a:latin typeface="Arial" charset="0"/>
                  <a:cs typeface="Times New Roman" pitchFamily="18" charset="0"/>
                </a:rPr>
                <a:t>6</a:t>
              </a:r>
            </a:p>
          </p:txBody>
        </p:sp>
        <p:sp>
          <p:nvSpPr>
            <p:cNvPr id="15" name="Text Box 27"/>
            <p:cNvSpPr txBox="1">
              <a:spLocks noChangeArrowheads="1"/>
            </p:cNvSpPr>
            <p:nvPr/>
          </p:nvSpPr>
          <p:spPr bwMode="auto">
            <a:xfrm>
              <a:off x="5424" y="2112"/>
              <a:ext cx="240" cy="231"/>
            </a:xfrm>
            <a:prstGeom prst="rect">
              <a:avLst/>
            </a:prstGeom>
            <a:noFill/>
            <a:ln w="9525">
              <a:noFill/>
              <a:miter lim="800000"/>
              <a:headEnd/>
              <a:tailEnd/>
            </a:ln>
            <a:effectLst/>
          </p:spPr>
          <p:txBody>
            <a:bodyPr>
              <a:spAutoFit/>
            </a:bodyPr>
            <a:lstStyle/>
            <a:p>
              <a:pPr>
                <a:lnSpc>
                  <a:spcPct val="90000"/>
                </a:lnSpc>
              </a:pPr>
              <a:r>
                <a:rPr lang="en-US">
                  <a:solidFill>
                    <a:srgbClr val="000000"/>
                  </a:solidFill>
                  <a:latin typeface="Arial" charset="0"/>
                  <a:cs typeface="Times New Roman" pitchFamily="18" charset="0"/>
                </a:rPr>
                <a:t>5</a:t>
              </a:r>
            </a:p>
          </p:txBody>
        </p:sp>
        <p:sp>
          <p:nvSpPr>
            <p:cNvPr id="16" name="Text Box 28"/>
            <p:cNvSpPr txBox="1">
              <a:spLocks noChangeArrowheads="1"/>
            </p:cNvSpPr>
            <p:nvPr/>
          </p:nvSpPr>
          <p:spPr bwMode="auto">
            <a:xfrm>
              <a:off x="5424" y="1584"/>
              <a:ext cx="240" cy="231"/>
            </a:xfrm>
            <a:prstGeom prst="rect">
              <a:avLst/>
            </a:prstGeom>
            <a:noFill/>
            <a:ln w="9525">
              <a:noFill/>
              <a:miter lim="800000"/>
              <a:headEnd/>
              <a:tailEnd/>
            </a:ln>
            <a:effectLst/>
          </p:spPr>
          <p:txBody>
            <a:bodyPr>
              <a:spAutoFit/>
            </a:bodyPr>
            <a:lstStyle/>
            <a:p>
              <a:pPr>
                <a:lnSpc>
                  <a:spcPct val="90000"/>
                </a:lnSpc>
              </a:pPr>
              <a:r>
                <a:rPr lang="en-US">
                  <a:solidFill>
                    <a:srgbClr val="000000"/>
                  </a:solidFill>
                  <a:latin typeface="Arial" charset="0"/>
                  <a:cs typeface="Times New Roman" pitchFamily="18" charset="0"/>
                </a:rPr>
                <a:t>4</a:t>
              </a:r>
            </a:p>
          </p:txBody>
        </p:sp>
        <p:sp>
          <p:nvSpPr>
            <p:cNvPr id="17" name="Text Box 29"/>
            <p:cNvSpPr txBox="1">
              <a:spLocks noChangeArrowheads="1"/>
            </p:cNvSpPr>
            <p:nvPr/>
          </p:nvSpPr>
          <p:spPr bwMode="auto">
            <a:xfrm>
              <a:off x="5424" y="1248"/>
              <a:ext cx="240" cy="231"/>
            </a:xfrm>
            <a:prstGeom prst="rect">
              <a:avLst/>
            </a:prstGeom>
            <a:noFill/>
            <a:ln w="9525">
              <a:noFill/>
              <a:miter lim="800000"/>
              <a:headEnd/>
              <a:tailEnd/>
            </a:ln>
            <a:effectLst/>
          </p:spPr>
          <p:txBody>
            <a:bodyPr>
              <a:spAutoFit/>
            </a:bodyPr>
            <a:lstStyle/>
            <a:p>
              <a:pPr>
                <a:lnSpc>
                  <a:spcPct val="90000"/>
                </a:lnSpc>
              </a:pPr>
              <a:r>
                <a:rPr lang="en-US">
                  <a:solidFill>
                    <a:srgbClr val="000000"/>
                  </a:solidFill>
                  <a:latin typeface="Arial" charset="0"/>
                  <a:cs typeface="Times New Roman" pitchFamily="18" charset="0"/>
                </a:rPr>
                <a:t>3</a:t>
              </a:r>
            </a:p>
          </p:txBody>
        </p:sp>
        <p:sp>
          <p:nvSpPr>
            <p:cNvPr id="18" name="Text Box 30"/>
            <p:cNvSpPr txBox="1">
              <a:spLocks noChangeArrowheads="1"/>
            </p:cNvSpPr>
            <p:nvPr/>
          </p:nvSpPr>
          <p:spPr bwMode="auto">
            <a:xfrm>
              <a:off x="5424" y="720"/>
              <a:ext cx="240" cy="231"/>
            </a:xfrm>
            <a:prstGeom prst="rect">
              <a:avLst/>
            </a:prstGeom>
            <a:noFill/>
            <a:ln w="9525">
              <a:noFill/>
              <a:miter lim="800000"/>
              <a:headEnd/>
              <a:tailEnd/>
            </a:ln>
            <a:effectLst/>
          </p:spPr>
          <p:txBody>
            <a:bodyPr>
              <a:spAutoFit/>
            </a:bodyPr>
            <a:lstStyle/>
            <a:p>
              <a:pPr>
                <a:lnSpc>
                  <a:spcPct val="90000"/>
                </a:lnSpc>
              </a:pPr>
              <a:r>
                <a:rPr lang="en-US">
                  <a:solidFill>
                    <a:srgbClr val="000000"/>
                  </a:solidFill>
                  <a:latin typeface="Arial" charset="0"/>
                  <a:cs typeface="Times New Roman" pitchFamily="18" charset="0"/>
                </a:rPr>
                <a:t>2</a:t>
              </a:r>
            </a:p>
          </p:txBody>
        </p:sp>
        <p:sp>
          <p:nvSpPr>
            <p:cNvPr id="19" name="Text Box 31"/>
            <p:cNvSpPr txBox="1">
              <a:spLocks noChangeArrowheads="1"/>
            </p:cNvSpPr>
            <p:nvPr/>
          </p:nvSpPr>
          <p:spPr bwMode="auto">
            <a:xfrm>
              <a:off x="5424" y="336"/>
              <a:ext cx="240" cy="231"/>
            </a:xfrm>
            <a:prstGeom prst="rect">
              <a:avLst/>
            </a:prstGeom>
            <a:noFill/>
            <a:ln w="9525">
              <a:noFill/>
              <a:miter lim="800000"/>
              <a:headEnd/>
              <a:tailEnd/>
            </a:ln>
            <a:effectLst/>
          </p:spPr>
          <p:txBody>
            <a:bodyPr>
              <a:spAutoFit/>
            </a:bodyPr>
            <a:lstStyle/>
            <a:p>
              <a:pPr>
                <a:lnSpc>
                  <a:spcPct val="90000"/>
                </a:lnSpc>
              </a:pPr>
              <a:r>
                <a:rPr lang="en-US">
                  <a:solidFill>
                    <a:srgbClr val="000000"/>
                  </a:solidFill>
                  <a:latin typeface="Arial" charset="0"/>
                  <a:cs typeface="Times New Roman" pitchFamily="18" charset="0"/>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8194"/>
                                        </p:tgtEl>
                                      </p:cBhvr>
                                    </p:animEffect>
                                    <p:set>
                                      <p:cBhvr>
                                        <p:cTn id="7" dur="1" fill="hold">
                                          <p:stCondLst>
                                            <p:cond delay="499"/>
                                          </p:stCondLst>
                                        </p:cTn>
                                        <p:tgtEl>
                                          <p:spTgt spid="819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کمینه کردن زمان آغاز</a:t>
            </a:r>
            <a:endParaRPr lang="en-US" dirty="0"/>
          </a:p>
        </p:txBody>
      </p:sp>
      <p:sp>
        <p:nvSpPr>
          <p:cNvPr id="3" name="Content Placeholder 2"/>
          <p:cNvSpPr>
            <a:spLocks noGrp="1"/>
          </p:cNvSpPr>
          <p:nvPr>
            <p:ph sz="quarter" idx="1"/>
          </p:nvPr>
        </p:nvSpPr>
        <p:spPr/>
        <p:txBody>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685800" y="1905000"/>
            <a:ext cx="6500404"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a:t>
            </a:r>
            <a:endParaRPr lang="en-US" dirty="0"/>
          </a:p>
        </p:txBody>
      </p:sp>
      <p:sp>
        <p:nvSpPr>
          <p:cNvPr id="3" name="Content Placeholder 2"/>
          <p:cNvSpPr>
            <a:spLocks noGrp="1"/>
          </p:cNvSpPr>
          <p:nvPr>
            <p:ph sz="quarter" idx="1"/>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381000" y="2057400"/>
            <a:ext cx="76200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Principle of Clustering Algorithms</a:t>
            </a:r>
            <a:endParaRPr lang="en-US" dirty="0"/>
          </a:p>
        </p:txBody>
      </p:sp>
      <p:sp>
        <p:nvSpPr>
          <p:cNvPr id="3" name="Content Placeholder 2"/>
          <p:cNvSpPr>
            <a:spLocks noGrp="1"/>
          </p:cNvSpPr>
          <p:nvPr>
            <p:ph sz="quarter" idx="1"/>
          </p:nvPr>
        </p:nvSpPr>
        <p:spPr/>
        <p:txBody>
          <a:bodyPr/>
          <a:lstStyle/>
          <a:p>
            <a:endParaRPr lang="en-US"/>
          </a:p>
        </p:txBody>
      </p:sp>
      <p:pic>
        <p:nvPicPr>
          <p:cNvPr id="11266" name="Picture 2"/>
          <p:cNvPicPr>
            <a:picLocks noChangeAspect="1" noChangeArrowheads="1"/>
          </p:cNvPicPr>
          <p:nvPr/>
        </p:nvPicPr>
        <p:blipFill>
          <a:blip r:embed="rId2"/>
          <a:srcRect/>
          <a:stretch>
            <a:fillRect/>
          </a:stretch>
        </p:blipFill>
        <p:spPr bwMode="auto">
          <a:xfrm>
            <a:off x="228600" y="1676400"/>
            <a:ext cx="80772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2290" name="Picture 2"/>
          <p:cNvPicPr>
            <a:picLocks noChangeAspect="1" noChangeArrowheads="1"/>
          </p:cNvPicPr>
          <p:nvPr/>
        </p:nvPicPr>
        <p:blipFill>
          <a:blip r:embed="rId2"/>
          <a:srcRect/>
          <a:stretch>
            <a:fillRect/>
          </a:stretch>
        </p:blipFill>
        <p:spPr bwMode="auto">
          <a:xfrm>
            <a:off x="304800" y="1828800"/>
            <a:ext cx="8372475" cy="3314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زمانبندی در سیستم های تک پردازنده</a:t>
            </a:r>
            <a:endParaRPr lang="en-US" dirty="0"/>
          </a:p>
        </p:txBody>
      </p:sp>
      <p:sp>
        <p:nvSpPr>
          <p:cNvPr id="3" name="Content Placeholder 2"/>
          <p:cNvSpPr>
            <a:spLocks noGrp="1"/>
          </p:cNvSpPr>
          <p:nvPr>
            <p:ph sz="quarter" idx="1"/>
          </p:nvPr>
        </p:nvSpPr>
        <p:spPr/>
        <p:txBody>
          <a:bodyPr/>
          <a:lstStyle/>
          <a:p>
            <a:r>
              <a:rPr lang="fa-IR" dirty="0" smtClean="0"/>
              <a:t>بیشینه کردن میزان بهره گیری از پردازنده</a:t>
            </a:r>
          </a:p>
          <a:p>
            <a:r>
              <a:rPr lang="fa-IR" dirty="0" smtClean="0"/>
              <a:t>جلوگیری از اتلاف زمان پردازنده به هنگام انجام عملیات ورودی/خروجی توسط برنامه های مختلف</a:t>
            </a:r>
          </a:p>
          <a:p>
            <a:r>
              <a:rPr lang="fa-IR" dirty="0" smtClean="0"/>
              <a:t>ارائه چند برنامه ای</a:t>
            </a:r>
          </a:p>
          <a:p>
            <a:r>
              <a:rPr lang="fa-IR" dirty="0" smtClean="0"/>
              <a:t>از میان پردازه های آماده اجرا در حافظه، یکی را برای اجرا بر روی پردازنده انتخاب می کند. </a:t>
            </a:r>
          </a:p>
          <a:p>
            <a:endParaRPr lang="fa-IR" dirty="0" smtClean="0"/>
          </a:p>
          <a:p>
            <a:endParaRPr lang="fa-IR" dirty="0" smtClean="0"/>
          </a:p>
          <a:p>
            <a:endParaRPr lang="en-US" dirty="0"/>
          </a:p>
        </p:txBody>
      </p:sp>
      <p:pic>
        <p:nvPicPr>
          <p:cNvPr id="4" name="Picture 8"/>
          <p:cNvPicPr>
            <a:picLocks noChangeAspect="1" noChangeArrowheads="1"/>
          </p:cNvPicPr>
          <p:nvPr/>
        </p:nvPicPr>
        <p:blipFill>
          <a:blip r:embed="rId2"/>
          <a:srcRect/>
          <a:stretch>
            <a:fillRect/>
          </a:stretch>
        </p:blipFill>
        <p:spPr bwMode="auto">
          <a:xfrm>
            <a:off x="1219200" y="2514600"/>
            <a:ext cx="2089949" cy="383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Clustering</a:t>
            </a:r>
            <a:endParaRPr lang="en-US" dirty="0"/>
          </a:p>
        </p:txBody>
      </p:sp>
      <p:sp>
        <p:nvSpPr>
          <p:cNvPr id="3" name="Content Placeholder 2"/>
          <p:cNvSpPr>
            <a:spLocks noGrp="1"/>
          </p:cNvSpPr>
          <p:nvPr>
            <p:ph sz="quarter" idx="1"/>
          </p:nvPr>
        </p:nvSpPr>
        <p:spPr/>
        <p:txBody>
          <a:bodyPr/>
          <a:lstStyle/>
          <a:p>
            <a:endParaRPr lang="en-US"/>
          </a:p>
        </p:txBody>
      </p:sp>
      <p:pic>
        <p:nvPicPr>
          <p:cNvPr id="13314" name="Picture 2"/>
          <p:cNvPicPr>
            <a:picLocks noChangeAspect="1" noChangeArrowheads="1"/>
          </p:cNvPicPr>
          <p:nvPr/>
        </p:nvPicPr>
        <p:blipFill>
          <a:blip r:embed="rId2"/>
          <a:srcRect/>
          <a:stretch>
            <a:fillRect/>
          </a:stretch>
        </p:blipFill>
        <p:spPr bwMode="auto">
          <a:xfrm>
            <a:off x="1143000" y="1828800"/>
            <a:ext cx="6510596"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Edge Clustering</a:t>
            </a:r>
            <a:endParaRPr lang="en-US" dirty="0"/>
          </a:p>
        </p:txBody>
      </p:sp>
      <p:sp>
        <p:nvSpPr>
          <p:cNvPr id="3" name="Content Placeholder 2"/>
          <p:cNvSpPr>
            <a:spLocks noGrp="1"/>
          </p:cNvSpPr>
          <p:nvPr>
            <p:ph sz="quarter" idx="1"/>
          </p:nvPr>
        </p:nvSpPr>
        <p:spPr/>
        <p:txBody>
          <a:bodyPr/>
          <a:lstStyle/>
          <a:p>
            <a:endParaRPr lang="en-US"/>
          </a:p>
        </p:txBody>
      </p:sp>
      <p:pic>
        <p:nvPicPr>
          <p:cNvPr id="14338" name="Picture 2"/>
          <p:cNvPicPr>
            <a:picLocks noChangeAspect="1" noChangeArrowheads="1"/>
          </p:cNvPicPr>
          <p:nvPr/>
        </p:nvPicPr>
        <p:blipFill>
          <a:blip r:embed="rId2"/>
          <a:srcRect/>
          <a:stretch>
            <a:fillRect/>
          </a:stretch>
        </p:blipFill>
        <p:spPr bwMode="auto">
          <a:xfrm>
            <a:off x="304800" y="2133600"/>
            <a:ext cx="7896225" cy="276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زمانبندی برای سیستم های دارای پردازنده های ناهمگن</a:t>
            </a:r>
            <a:endParaRPr lang="en-US" dirty="0"/>
          </a:p>
        </p:txBody>
      </p:sp>
      <p:sp>
        <p:nvSpPr>
          <p:cNvPr id="3" name="Content Placeholder 2"/>
          <p:cNvSpPr>
            <a:spLocks noGrp="1"/>
          </p:cNvSpPr>
          <p:nvPr>
            <p:ph sz="quarter" idx="1"/>
          </p:nvPr>
        </p:nvSpPr>
        <p:spPr/>
        <p:txBody>
          <a:bodyPr/>
          <a:lstStyle/>
          <a:p>
            <a:r>
              <a:rPr lang="fa-IR" dirty="0" smtClean="0"/>
              <a:t>پردازنده های موجود در سیستم دارای قابلیت های عملکردی مشابه هستند و تنها سرعت اجرای دستورات توسط آنها متفاوت است.</a:t>
            </a:r>
          </a:p>
          <a:p>
            <a:r>
              <a:rPr lang="fa-IR" dirty="0" smtClean="0"/>
              <a:t>پردازنده ها دارای قابلیت های متفاوت هستند و در نتیجه تنها برخی از پردازنده ها می توانند انواع خاصی از وظایف را انجام دهند. (</a:t>
            </a:r>
            <a:r>
              <a:rPr lang="en-US" dirty="0" smtClean="0"/>
              <a:t>Embedded Systems</a:t>
            </a:r>
            <a:r>
              <a:rPr lang="fa-IR" dirty="0" smtClean="0"/>
              <a:t>)</a:t>
            </a:r>
          </a:p>
          <a:p>
            <a:r>
              <a:rPr lang="fa-IR" dirty="0" smtClean="0"/>
              <a:t>یک سیستم ناهمگن را یکنواخت می نامیم اگر</a:t>
            </a:r>
            <a:r>
              <a:rPr lang="fa-IR" dirty="0" smtClean="0"/>
              <a:t> </a:t>
            </a:r>
            <a:r>
              <a:rPr lang="fa-IR" dirty="0" smtClean="0"/>
              <a:t>سرعت اجرای پردازنده ها مستقل از نوع وظیفه زمانبندی شده بر روی آن باشد.</a:t>
            </a:r>
          </a:p>
          <a:p>
            <a:r>
              <a:rPr lang="fa-IR" dirty="0" smtClean="0"/>
              <a:t>زمانبندی در سیستم چند پردازنده ناهمگن نیز </a:t>
            </a:r>
            <a:r>
              <a:rPr lang="en-US" dirty="0" smtClean="0"/>
              <a:t>NP-Complete</a:t>
            </a:r>
            <a:r>
              <a:rPr lang="fa-IR" dirty="0" smtClean="0"/>
              <a:t> می باشد. </a:t>
            </a:r>
          </a:p>
          <a:p>
            <a:r>
              <a:rPr lang="fa-IR" dirty="0" smtClean="0"/>
              <a:t>در این نوع سیستم ها معمولا سعی در کمینه کردن زمان انتهای وظیفه ها است.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چند الگوریتم زیر بهینه برای زمانبندی </a:t>
            </a:r>
            <a:endParaRPr lang="en-US" dirty="0"/>
          </a:p>
        </p:txBody>
      </p:sp>
      <p:sp>
        <p:nvSpPr>
          <p:cNvPr id="3" name="Content Placeholder 2"/>
          <p:cNvSpPr>
            <a:spLocks noGrp="1"/>
          </p:cNvSpPr>
          <p:nvPr>
            <p:ph sz="quarter" idx="1"/>
          </p:nvPr>
        </p:nvSpPr>
        <p:spPr/>
        <p:txBody>
          <a:bodyPr/>
          <a:lstStyle/>
          <a:p>
            <a:r>
              <a:rPr lang="fa-IR" dirty="0" smtClean="0"/>
              <a:t>الگوریتم های ژنتیک</a:t>
            </a:r>
          </a:p>
          <a:p>
            <a:r>
              <a:rPr lang="en-US" dirty="0" smtClean="0"/>
              <a:t>Simulated Annealing</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مفاهیم پایه ای در الگوریتم ژنتیک</a:t>
            </a:r>
            <a:endParaRPr lang="en-US" dirty="0"/>
          </a:p>
        </p:txBody>
      </p:sp>
      <p:sp>
        <p:nvSpPr>
          <p:cNvPr id="3" name="Content Placeholder 2"/>
          <p:cNvSpPr>
            <a:spLocks noGrp="1"/>
          </p:cNvSpPr>
          <p:nvPr>
            <p:ph sz="quarter" idx="1"/>
          </p:nvPr>
        </p:nvSpPr>
        <p:spPr/>
        <p:txBody>
          <a:bodyPr/>
          <a:lstStyle/>
          <a:p>
            <a:r>
              <a:rPr lang="en-US" i="1" dirty="0" smtClean="0"/>
              <a:t>Chromosome</a:t>
            </a:r>
          </a:p>
          <a:p>
            <a:r>
              <a:rPr lang="en-US" i="1" dirty="0" smtClean="0"/>
              <a:t>Population</a:t>
            </a:r>
          </a:p>
          <a:p>
            <a:r>
              <a:rPr lang="en-US" i="1" dirty="0" smtClean="0"/>
              <a:t>Evaluation</a:t>
            </a:r>
          </a:p>
          <a:p>
            <a:r>
              <a:rPr lang="en-US" i="1" dirty="0" smtClean="0"/>
              <a:t>fitness </a:t>
            </a:r>
            <a:r>
              <a:rPr lang="en-US" i="1" dirty="0" smtClean="0"/>
              <a:t>function</a:t>
            </a:r>
          </a:p>
          <a:p>
            <a:r>
              <a:rPr lang="en-US" i="1" dirty="0" smtClean="0"/>
              <a:t>Selection</a:t>
            </a:r>
          </a:p>
          <a:p>
            <a:r>
              <a:rPr lang="en-US" i="1" dirty="0" smtClean="0"/>
              <a:t>Crossover</a:t>
            </a:r>
          </a:p>
          <a:p>
            <a:r>
              <a:rPr lang="en-US" i="1" dirty="0" smtClean="0"/>
              <a:t>Mutation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مراحل عمده در الگوریتم ژنتیک</a:t>
            </a:r>
            <a:endParaRPr lang="en-US" dirty="0"/>
          </a:p>
        </p:txBody>
      </p:sp>
      <p:sp>
        <p:nvSpPr>
          <p:cNvPr id="3" name="Content Placeholder 2"/>
          <p:cNvSpPr>
            <a:spLocks noGrp="1"/>
          </p:cNvSpPr>
          <p:nvPr>
            <p:ph sz="quarter" idx="1"/>
          </p:nvPr>
        </p:nvSpPr>
        <p:spPr/>
        <p:txBody>
          <a:bodyPr/>
          <a:lstStyle/>
          <a:p>
            <a:endParaRPr lang="en-US"/>
          </a:p>
        </p:txBody>
      </p:sp>
      <p:pic>
        <p:nvPicPr>
          <p:cNvPr id="15362" name="Picture 2"/>
          <p:cNvPicPr>
            <a:picLocks noChangeAspect="1" noChangeArrowheads="1"/>
          </p:cNvPicPr>
          <p:nvPr/>
        </p:nvPicPr>
        <p:blipFill>
          <a:blip r:embed="rId2"/>
          <a:srcRect/>
          <a:stretch>
            <a:fillRect/>
          </a:stretch>
        </p:blipFill>
        <p:spPr bwMode="auto">
          <a:xfrm>
            <a:off x="838200" y="2133600"/>
            <a:ext cx="577196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کروموزوم ها</a:t>
            </a:r>
            <a:endParaRPr lang="en-US" dirty="0"/>
          </a:p>
        </p:txBody>
      </p:sp>
      <p:pic>
        <p:nvPicPr>
          <p:cNvPr id="16386" name="Picture 2"/>
          <p:cNvPicPr>
            <a:picLocks noChangeAspect="1" noChangeArrowheads="1"/>
          </p:cNvPicPr>
          <p:nvPr/>
        </p:nvPicPr>
        <p:blipFill>
          <a:blip r:embed="rId2"/>
          <a:srcRect/>
          <a:stretch>
            <a:fillRect/>
          </a:stretch>
        </p:blipFill>
        <p:spPr bwMode="auto">
          <a:xfrm>
            <a:off x="914400" y="1676400"/>
            <a:ext cx="4933950" cy="1943100"/>
          </a:xfrm>
          <a:prstGeom prst="rect">
            <a:avLst/>
          </a:prstGeom>
          <a:noFill/>
          <a:ln w="9525">
            <a:noFill/>
            <a:miter lim="800000"/>
            <a:headEnd/>
            <a:tailEnd/>
          </a:ln>
          <a:effectLst/>
        </p:spPr>
      </p:pic>
      <p:pic>
        <p:nvPicPr>
          <p:cNvPr id="16387" name="Picture 3"/>
          <p:cNvPicPr>
            <a:picLocks noGrp="1" noChangeAspect="1" noChangeArrowheads="1"/>
          </p:cNvPicPr>
          <p:nvPr>
            <p:ph sz="quarter" idx="1"/>
          </p:nvPr>
        </p:nvPicPr>
        <p:blipFill>
          <a:blip r:embed="rId3"/>
          <a:srcRect/>
          <a:stretch>
            <a:fillRect/>
          </a:stretch>
        </p:blipFill>
        <p:spPr bwMode="auto">
          <a:xfrm>
            <a:off x="838200" y="4419600"/>
            <a:ext cx="4391025" cy="1114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جمعیت اولیه</a:t>
            </a:r>
            <a:endParaRPr lang="en-US" dirty="0"/>
          </a:p>
        </p:txBody>
      </p:sp>
      <p:sp>
        <p:nvSpPr>
          <p:cNvPr id="3" name="Content Placeholder 2"/>
          <p:cNvSpPr>
            <a:spLocks noGrp="1"/>
          </p:cNvSpPr>
          <p:nvPr>
            <p:ph sz="quarter" idx="1"/>
          </p:nvPr>
        </p:nvSpPr>
        <p:spPr/>
        <p:txBody>
          <a:bodyPr/>
          <a:lstStyle/>
          <a:p>
            <a:endParaRPr lang="en-US" dirty="0"/>
          </a:p>
        </p:txBody>
      </p:sp>
      <p:pic>
        <p:nvPicPr>
          <p:cNvPr id="17410" name="Picture 2"/>
          <p:cNvPicPr>
            <a:picLocks noChangeAspect="1" noChangeArrowheads="1"/>
          </p:cNvPicPr>
          <p:nvPr/>
        </p:nvPicPr>
        <p:blipFill>
          <a:blip r:embed="rId2"/>
          <a:srcRect/>
          <a:stretch>
            <a:fillRect/>
          </a:stretch>
        </p:blipFill>
        <p:spPr bwMode="auto">
          <a:xfrm>
            <a:off x="228600" y="1600200"/>
            <a:ext cx="8753475" cy="354330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2667000" y="5715000"/>
            <a:ext cx="2314575" cy="495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Over- Mutation</a:t>
            </a:r>
            <a:endParaRPr lang="en-US" dirty="0"/>
          </a:p>
        </p:txBody>
      </p:sp>
      <p:sp>
        <p:nvSpPr>
          <p:cNvPr id="3" name="Content Placeholder 2"/>
          <p:cNvSpPr>
            <a:spLocks noGrp="1"/>
          </p:cNvSpPr>
          <p:nvPr>
            <p:ph sz="quarter" idx="1"/>
          </p:nvPr>
        </p:nvSpPr>
        <p:spPr/>
        <p:txBody>
          <a:bodyPr/>
          <a:lstStyle/>
          <a:p>
            <a:endParaRPr lang="en-US" dirty="0"/>
          </a:p>
        </p:txBody>
      </p:sp>
      <p:pic>
        <p:nvPicPr>
          <p:cNvPr id="18434" name="Picture 2"/>
          <p:cNvPicPr>
            <a:picLocks noChangeAspect="1" noChangeArrowheads="1"/>
          </p:cNvPicPr>
          <p:nvPr/>
        </p:nvPicPr>
        <p:blipFill>
          <a:blip r:embed="rId2"/>
          <a:srcRect/>
          <a:stretch>
            <a:fillRect/>
          </a:stretch>
        </p:blipFill>
        <p:spPr bwMode="auto">
          <a:xfrm>
            <a:off x="304800" y="1981200"/>
            <a:ext cx="8191500" cy="1400175"/>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228600" y="3810000"/>
            <a:ext cx="8239125" cy="47625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381000" y="4572000"/>
            <a:ext cx="8096250" cy="857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انتخاب</a:t>
            </a:r>
            <a:endParaRPr lang="en-US" dirty="0"/>
          </a:p>
        </p:txBody>
      </p:sp>
      <p:sp>
        <p:nvSpPr>
          <p:cNvPr id="3" name="Content Placeholder 2"/>
          <p:cNvSpPr>
            <a:spLocks noGrp="1"/>
          </p:cNvSpPr>
          <p:nvPr>
            <p:ph sz="quarter" idx="1"/>
          </p:nvPr>
        </p:nvSpPr>
        <p:spPr/>
        <p:txBody>
          <a:bodyPr/>
          <a:lstStyle/>
          <a:p>
            <a:r>
              <a:rPr lang="en-US" i="1" dirty="0" smtClean="0"/>
              <a:t>Tournament</a:t>
            </a:r>
          </a:p>
          <a:p>
            <a:r>
              <a:rPr lang="en-US" i="1" dirty="0" smtClean="0"/>
              <a:t>Roulette </a:t>
            </a:r>
            <a:r>
              <a:rPr lang="en-US" i="1" dirty="0" smtClean="0"/>
              <a:t>Wheel</a:t>
            </a:r>
          </a:p>
          <a:p>
            <a:r>
              <a:rPr lang="en-US" i="1" dirty="0" smtClean="0"/>
              <a:t>Elitism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اهداف زمانبندی پردازنده</a:t>
            </a:r>
            <a:endParaRPr lang="en-US" dirty="0"/>
          </a:p>
        </p:txBody>
      </p:sp>
      <p:sp>
        <p:nvSpPr>
          <p:cNvPr id="3" name="Content Placeholder 2"/>
          <p:cNvSpPr>
            <a:spLocks noGrp="1"/>
          </p:cNvSpPr>
          <p:nvPr>
            <p:ph sz="quarter" idx="1"/>
          </p:nvPr>
        </p:nvSpPr>
        <p:spPr/>
        <p:txBody>
          <a:bodyPr/>
          <a:lstStyle/>
          <a:p>
            <a:r>
              <a:rPr lang="en-US" dirty="0" smtClean="0"/>
              <a:t>Utilization</a:t>
            </a:r>
            <a:r>
              <a:rPr lang="fa-IR" dirty="0" smtClean="0"/>
              <a:t> پردازنده- تا جای ممکن، پردازنده اشغال نگه داشته شود. </a:t>
            </a:r>
          </a:p>
          <a:p>
            <a:r>
              <a:rPr lang="fa-IR" dirty="0" smtClean="0"/>
              <a:t>برون دهی- تعداد پردازه هایی که اجرای آنها در واحد زمان تکمیل می شود. </a:t>
            </a:r>
          </a:p>
          <a:p>
            <a:r>
              <a:rPr lang="fa-IR" dirty="0" smtClean="0"/>
              <a:t>زمان </a:t>
            </a:r>
            <a:r>
              <a:rPr lang="en-US" dirty="0" smtClean="0"/>
              <a:t>turnaround</a:t>
            </a:r>
            <a:r>
              <a:rPr lang="fa-IR" dirty="0" smtClean="0"/>
              <a:t>- زمان سپری شده برای اجرای یک پردازه خاص</a:t>
            </a:r>
          </a:p>
          <a:p>
            <a:r>
              <a:rPr lang="fa-IR" dirty="0" smtClean="0"/>
              <a:t>زمان انتظار- میزان زمان انتظار پردازه در صف برای دستیابی به پردازنده</a:t>
            </a:r>
          </a:p>
          <a:p>
            <a:r>
              <a:rPr lang="fa-IR" dirty="0" smtClean="0"/>
              <a:t>زمان پاسخ- میزان زمان سپری شده از ارسال پردازه تا دریافت اولین پاسخ از پردازه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Simulated Annealing</a:t>
            </a:r>
          </a:p>
        </p:txBody>
      </p:sp>
      <p:sp>
        <p:nvSpPr>
          <p:cNvPr id="46083" name="Rectangle 3"/>
          <p:cNvSpPr>
            <a:spLocks noGrp="1" noChangeArrowheads="1"/>
          </p:cNvSpPr>
          <p:nvPr>
            <p:ph type="body" sz="half" idx="1"/>
          </p:nvPr>
        </p:nvSpPr>
        <p:spPr>
          <a:xfrm>
            <a:off x="566738" y="1752600"/>
            <a:ext cx="8272462" cy="4267200"/>
          </a:xfrm>
        </p:spPr>
        <p:txBody>
          <a:bodyPr>
            <a:normAutofit lnSpcReduction="10000"/>
          </a:bodyPr>
          <a:lstStyle/>
          <a:p>
            <a:pPr>
              <a:lnSpc>
                <a:spcPct val="80000"/>
              </a:lnSpc>
            </a:pPr>
            <a:r>
              <a:rPr lang="en-US" sz="2400" dirty="0" smtClean="0">
                <a:latin typeface="Comic Sans MS" pitchFamily="66" charset="0"/>
              </a:rPr>
              <a:t>The procedure is similar to metal annealing/formation process</a:t>
            </a:r>
          </a:p>
          <a:p>
            <a:pPr>
              <a:lnSpc>
                <a:spcPct val="80000"/>
              </a:lnSpc>
            </a:pPr>
            <a:r>
              <a:rPr lang="en-US" sz="2400" dirty="0" smtClean="0">
                <a:latin typeface="Comic Sans MS" pitchFamily="66" charset="0"/>
              </a:rPr>
              <a:t>Poorer solutions accepted with a probability that depends on temperature value</a:t>
            </a:r>
          </a:p>
          <a:p>
            <a:pPr>
              <a:lnSpc>
                <a:spcPct val="80000"/>
              </a:lnSpc>
            </a:pPr>
            <a:r>
              <a:rPr lang="en-US" sz="2400" dirty="0" smtClean="0">
                <a:latin typeface="Comic Sans MS" pitchFamily="66" charset="0"/>
              </a:rPr>
              <a:t>Initial mapping; Initial temperature – initial </a:t>
            </a:r>
            <a:r>
              <a:rPr lang="en-US" sz="2400" dirty="0" err="1" smtClean="0">
                <a:latin typeface="Comic Sans MS" pitchFamily="66" charset="0"/>
              </a:rPr>
              <a:t>makespan</a:t>
            </a:r>
            <a:endParaRPr lang="en-US" sz="2400" dirty="0" smtClean="0">
              <a:latin typeface="Comic Sans MS" pitchFamily="66" charset="0"/>
            </a:endParaRPr>
          </a:p>
          <a:p>
            <a:pPr>
              <a:lnSpc>
                <a:spcPct val="80000"/>
              </a:lnSpc>
            </a:pPr>
            <a:r>
              <a:rPr lang="en-US" sz="2400" dirty="0" smtClean="0">
                <a:latin typeface="Comic Sans MS" pitchFamily="66" charset="0"/>
              </a:rPr>
              <a:t>Each iteration:</a:t>
            </a:r>
          </a:p>
          <a:p>
            <a:pPr lvl="1">
              <a:lnSpc>
                <a:spcPct val="80000"/>
              </a:lnSpc>
            </a:pPr>
            <a:r>
              <a:rPr lang="en-US" sz="2000" dirty="0" smtClean="0">
                <a:latin typeface="Comic Sans MS" pitchFamily="66" charset="0"/>
              </a:rPr>
              <a:t>Generate new mapping based on mutation of prev. mapping. Obtain new </a:t>
            </a:r>
            <a:r>
              <a:rPr lang="en-US" sz="2000" dirty="0" err="1" smtClean="0">
                <a:latin typeface="Comic Sans MS" pitchFamily="66" charset="0"/>
              </a:rPr>
              <a:t>makespan</a:t>
            </a:r>
            <a:endParaRPr lang="en-US" sz="2000" dirty="0" smtClean="0">
              <a:latin typeface="Comic Sans MS" pitchFamily="66" charset="0"/>
            </a:endParaRPr>
          </a:p>
          <a:p>
            <a:pPr lvl="1">
              <a:lnSpc>
                <a:spcPct val="80000"/>
              </a:lnSpc>
            </a:pPr>
            <a:r>
              <a:rPr lang="en-US" sz="2000" dirty="0" smtClean="0">
                <a:latin typeface="Comic Sans MS" pitchFamily="66" charset="0"/>
              </a:rPr>
              <a:t>If new </a:t>
            </a:r>
            <a:r>
              <a:rPr lang="en-US" sz="2000" dirty="0" err="1" smtClean="0">
                <a:latin typeface="Comic Sans MS" pitchFamily="66" charset="0"/>
              </a:rPr>
              <a:t>makespan</a:t>
            </a:r>
            <a:r>
              <a:rPr lang="en-US" sz="2000" dirty="0" smtClean="0">
                <a:latin typeface="Comic Sans MS" pitchFamily="66" charset="0"/>
              </a:rPr>
              <a:t> better, accept</a:t>
            </a:r>
          </a:p>
          <a:p>
            <a:pPr lvl="1">
              <a:lnSpc>
                <a:spcPct val="80000"/>
              </a:lnSpc>
            </a:pPr>
            <a:r>
              <a:rPr lang="en-US" sz="2000" dirty="0" smtClean="0">
                <a:latin typeface="Comic Sans MS" pitchFamily="66" charset="0"/>
              </a:rPr>
              <a:t>If new </a:t>
            </a:r>
            <a:r>
              <a:rPr lang="en-US" sz="2000" dirty="0" err="1" smtClean="0">
                <a:latin typeface="Comic Sans MS" pitchFamily="66" charset="0"/>
              </a:rPr>
              <a:t>makespan</a:t>
            </a:r>
            <a:r>
              <a:rPr lang="en-US" sz="2000" dirty="0" smtClean="0">
                <a:latin typeface="Comic Sans MS" pitchFamily="66" charset="0"/>
              </a:rPr>
              <a:t> worse, accept if a random number z in [0,1] &gt; y where</a:t>
            </a:r>
          </a:p>
          <a:p>
            <a:pPr lvl="1">
              <a:lnSpc>
                <a:spcPct val="80000"/>
              </a:lnSpc>
            </a:pPr>
            <a:endParaRPr lang="en-US" sz="2000" dirty="0" smtClean="0">
              <a:latin typeface="Comic Sans MS" pitchFamily="66" charset="0"/>
            </a:endParaRPr>
          </a:p>
          <a:p>
            <a:pPr lvl="1">
              <a:lnSpc>
                <a:spcPct val="80000"/>
              </a:lnSpc>
            </a:pPr>
            <a:endParaRPr lang="en-US" sz="2000" dirty="0" smtClean="0">
              <a:latin typeface="Comic Sans MS" pitchFamily="66" charset="0"/>
            </a:endParaRPr>
          </a:p>
          <a:p>
            <a:pPr lvl="1">
              <a:lnSpc>
                <a:spcPct val="80000"/>
              </a:lnSpc>
            </a:pPr>
            <a:r>
              <a:rPr lang="en-US" sz="2000" dirty="0" smtClean="0">
                <a:latin typeface="Comic Sans MS" pitchFamily="66" charset="0"/>
              </a:rPr>
              <a:t>Reduce temperature by 10%</a:t>
            </a:r>
          </a:p>
        </p:txBody>
      </p:sp>
      <p:pic>
        <p:nvPicPr>
          <p:cNvPr id="46084" name="Picture 4"/>
          <p:cNvPicPr>
            <a:picLocks noChangeAspect="1" noChangeArrowheads="1"/>
          </p:cNvPicPr>
          <p:nvPr>
            <p:ph sz="half" idx="2"/>
          </p:nvPr>
        </p:nvPicPr>
        <p:blipFill>
          <a:blip r:embed="rId2">
            <a:clrChange>
              <a:clrFrom>
                <a:srgbClr val="FFFFFF"/>
              </a:clrFrom>
              <a:clrTo>
                <a:srgbClr val="FFFFFF">
                  <a:alpha val="0"/>
                </a:srgbClr>
              </a:clrTo>
            </a:clrChange>
          </a:blip>
          <a:srcRect/>
          <a:stretch>
            <a:fillRect/>
          </a:stretch>
        </p:blipFill>
        <p:spPr>
          <a:xfrm>
            <a:off x="5181599" y="4724400"/>
            <a:ext cx="2965847" cy="602585"/>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مشکلات روش های ارائه شده تاکنون </a:t>
            </a:r>
            <a:endParaRPr lang="en-US" dirty="0"/>
          </a:p>
        </p:txBody>
      </p:sp>
      <p:sp>
        <p:nvSpPr>
          <p:cNvPr id="3" name="Content Placeholder 2"/>
          <p:cNvSpPr>
            <a:spLocks noGrp="1"/>
          </p:cNvSpPr>
          <p:nvPr>
            <p:ph sz="quarter" idx="1"/>
          </p:nvPr>
        </p:nvSpPr>
        <p:spPr/>
        <p:txBody>
          <a:bodyPr/>
          <a:lstStyle/>
          <a:p>
            <a:r>
              <a:rPr lang="fa-IR" dirty="0" smtClean="0"/>
              <a:t>بسیاری از سیستم های موازی دارای شبکه ارتباطی خاص خود نمی باشند. </a:t>
            </a:r>
          </a:p>
          <a:p>
            <a:r>
              <a:rPr lang="fa-IR" dirty="0" smtClean="0"/>
              <a:t>با توجه به محدودیت منابع ارتباطی، امکان برقراری ارتباطات به صورت همروند وجود ندارد. </a:t>
            </a:r>
          </a:p>
          <a:p>
            <a:r>
              <a:rPr lang="fa-IR" dirty="0" smtClean="0"/>
              <a:t>تعداد بسیار اندکی از سیستم های موازی دارای ساختار ارتباطی </a:t>
            </a:r>
            <a:r>
              <a:rPr lang="en-US" dirty="0" smtClean="0"/>
              <a:t>Fully Connected </a:t>
            </a:r>
            <a:r>
              <a:rPr lang="fa-IR" dirty="0" smtClean="0"/>
              <a:t> هستند. </a:t>
            </a:r>
          </a:p>
          <a:p>
            <a:r>
              <a:rPr lang="fa-IR" dirty="0" smtClean="0"/>
              <a:t>با توجه به مشکلات بالا، باید در زمینه های زیر تحقیقات لازم انجام پذیرد. </a:t>
            </a:r>
          </a:p>
          <a:p>
            <a:pPr lvl="1"/>
            <a:r>
              <a:rPr lang="fa-IR" dirty="0" smtClean="0"/>
              <a:t>توپولوژی شبکه ارتباطی</a:t>
            </a:r>
          </a:p>
          <a:p>
            <a:pPr lvl="1"/>
            <a:r>
              <a:rPr lang="fa-IR" dirty="0" smtClean="0"/>
              <a:t>رقابت برای منابع ارتباطی</a:t>
            </a:r>
          </a:p>
          <a:p>
            <a:pPr lvl="1"/>
            <a:r>
              <a:rPr lang="fa-IR" dirty="0" smtClean="0"/>
              <a:t>مشارکت یک پردازنده در انتقال داده ها.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CONTENTION AWARENESS</a:t>
            </a:r>
            <a:endParaRPr lang="en-US" dirty="0"/>
          </a:p>
        </p:txBody>
      </p:sp>
      <p:sp>
        <p:nvSpPr>
          <p:cNvPr id="3" name="Content Placeholder 2"/>
          <p:cNvSpPr>
            <a:spLocks noGrp="1"/>
          </p:cNvSpPr>
          <p:nvPr>
            <p:ph sz="quarter" idx="1"/>
          </p:nvPr>
        </p:nvSpPr>
        <p:spPr/>
        <p:txBody>
          <a:bodyPr/>
          <a:lstStyle/>
          <a:p>
            <a:r>
              <a:rPr lang="fa-IR" dirty="0" smtClean="0"/>
              <a:t>محدودیت منابع موجب پدید آمدن رقابت در سیستم ها می شود.</a:t>
            </a:r>
          </a:p>
          <a:p>
            <a:pPr lvl="1"/>
            <a:r>
              <a:rPr lang="en-US" b="1" dirty="0" smtClean="0"/>
              <a:t>End-Point </a:t>
            </a:r>
            <a:r>
              <a:rPr lang="en-US" b="1" dirty="0" smtClean="0"/>
              <a:t>Contention</a:t>
            </a:r>
            <a:r>
              <a:rPr lang="fa-IR" b="1" dirty="0" smtClean="0"/>
              <a:t>.</a:t>
            </a:r>
          </a:p>
          <a:p>
            <a:pPr lvl="1"/>
            <a:r>
              <a:rPr lang="en-US" b="1" dirty="0" smtClean="0"/>
              <a:t>Network Contention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زمانبندی لینک ها</a:t>
            </a:r>
            <a:endParaRPr lang="en-US" dirty="0"/>
          </a:p>
        </p:txBody>
      </p:sp>
      <p:sp>
        <p:nvSpPr>
          <p:cNvPr id="3" name="Content Placeholder 2"/>
          <p:cNvSpPr>
            <a:spLocks noGrp="1"/>
          </p:cNvSpPr>
          <p:nvPr>
            <p:ph sz="quarter" idx="1"/>
          </p:nvPr>
        </p:nvSpPr>
        <p:spPr/>
        <p:txBody>
          <a:bodyPr/>
          <a:lstStyle/>
          <a:p>
            <a:r>
              <a:rPr lang="fa-IR" dirty="0" smtClean="0"/>
              <a:t>برای به دست آوردن یک دید واقعی تر نسبت به شبکه ارتباطی مورد استفاده، برای هر کدام از لینک ها زمان آغاز و انتهای استفاده از لینک را ثبت می کنیم. </a:t>
            </a:r>
          </a:p>
          <a:p>
            <a:r>
              <a:rPr lang="fa-IR" dirty="0" smtClean="0"/>
              <a:t>این عمل معادل زمان بندی یالهای گراف وظیفه بر روی لینک های ارتباطی است. </a:t>
            </a:r>
          </a:p>
          <a:p>
            <a:endParaRPr lang="en-US" dirty="0"/>
          </a:p>
        </p:txBody>
      </p:sp>
      <p:pic>
        <p:nvPicPr>
          <p:cNvPr id="19459" name="Picture 3"/>
          <p:cNvPicPr>
            <a:picLocks noChangeAspect="1" noChangeArrowheads="1"/>
          </p:cNvPicPr>
          <p:nvPr/>
        </p:nvPicPr>
        <p:blipFill>
          <a:blip r:embed="rId2"/>
          <a:srcRect/>
          <a:stretch>
            <a:fillRect/>
          </a:stretch>
        </p:blipFill>
        <p:spPr bwMode="auto">
          <a:xfrm>
            <a:off x="2667000" y="3733800"/>
            <a:ext cx="3467100" cy="245745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Virtual Processors</a:t>
            </a:r>
            <a:endParaRPr lang="en-US" dirty="0"/>
          </a:p>
        </p:txBody>
      </p:sp>
      <p:sp>
        <p:nvSpPr>
          <p:cNvPr id="3" name="Content Placeholder 2"/>
          <p:cNvSpPr>
            <a:spLocks noGrp="1"/>
          </p:cNvSpPr>
          <p:nvPr>
            <p:ph sz="quarter" idx="1"/>
          </p:nvPr>
        </p:nvSpPr>
        <p:spPr/>
        <p:txBody>
          <a:bodyPr/>
          <a:lstStyle/>
          <a:p>
            <a:r>
              <a:rPr lang="fa-IR" dirty="0" smtClean="0"/>
              <a:t>رقابت برای هر کدام از منابع موجود در سیستم را می توان با استفاده از مفهوم پردازنده های مجازی مدل کرد. </a:t>
            </a:r>
          </a:p>
          <a:p>
            <a:r>
              <a:rPr lang="fa-IR" dirty="0" smtClean="0"/>
              <a:t>این مفهوم به طور گسترده ای در زمانبندی سیستم های بلادرنگ مورد استفاده قرار گرفته است. 	</a:t>
            </a:r>
          </a:p>
          <a:p>
            <a:r>
              <a:rPr lang="fa-IR" dirty="0" smtClean="0"/>
              <a:t>هر کدام از منابع در سیستم به صورت یک پردازنده مجازی مدل می شود. </a:t>
            </a:r>
          </a:p>
          <a:p>
            <a:r>
              <a:rPr lang="fa-IR" dirty="0" smtClean="0"/>
              <a:t>برای ارتباطات میان پردازه ها، هر لینک ارتباطی به صورت یک پردازنده مجازی ارتباطات نشان داده می شود. </a:t>
            </a:r>
          </a:p>
          <a:p>
            <a:r>
              <a:rPr lang="fa-IR" dirty="0" smtClean="0"/>
              <a:t>استفاده از این روش به معنی ناهمگن شدن پردازنده ها و نیز ناهمگن شدن وظایف می باشد. </a:t>
            </a:r>
          </a:p>
          <a:p>
            <a:r>
              <a:rPr lang="fa-IR" dirty="0" smtClean="0"/>
              <a:t>تفاوت در وظیفه ها یک نقص عمده به شمار می رود زیرا باید الگوریتم های کاملا جدیدی برای مواجهه با آن مورد استفاده قرار گیرد. حال آن که زمانبندی لینک بسیار آسان تر است.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زمان بندی در پردازنده های چند هسته ای</a:t>
            </a:r>
            <a:endParaRPr lang="en-US" dirty="0"/>
          </a:p>
        </p:txBody>
      </p:sp>
      <p:sp>
        <p:nvSpPr>
          <p:cNvPr id="3" name="Content Placeholder 2"/>
          <p:cNvSpPr>
            <a:spLocks noGrp="1"/>
          </p:cNvSpPr>
          <p:nvPr>
            <p:ph sz="quarter" idx="1"/>
          </p:nvPr>
        </p:nvSpPr>
        <p:spPr/>
        <p:txBody>
          <a:bodyPr/>
          <a:lstStyle/>
          <a:p>
            <a:r>
              <a:rPr lang="fa-IR" dirty="0" smtClean="0"/>
              <a:t>با افزایش تعداد هسته های موجود بر روی تراشه ها، تعداد سیکل های پردازشی از تعداد سیکل های دسترسی به حافظه بیرونی بسیار بیشتر خواهند شد. </a:t>
            </a:r>
          </a:p>
          <a:p>
            <a:r>
              <a:rPr lang="fa-IR" dirty="0" smtClean="0"/>
              <a:t>برای رسیدن به سطح مطلوبی از کارایی، برنامه های کاربردی باید به گونه ای بهینه تری از حافظه بیرونی استفاده کنند. </a:t>
            </a:r>
          </a:p>
          <a:p>
            <a:r>
              <a:rPr lang="fa-IR" dirty="0" smtClean="0"/>
              <a:t>حافظه های موجود بر روی تراشه ها، عمدتا در قالب چندین ماژول حافظه نهان ارائه می شوند. چالش اصلی در این دسته از پردازنده ها این است که حافظه های نهان موجود طوری مدیریت شوند که تا جای ممکن از دسترسی به حافظه خارجی جلوگیری شود. </a:t>
            </a:r>
          </a:p>
          <a:p>
            <a:r>
              <a:rPr lang="fa-IR" dirty="0" smtClean="0"/>
              <a:t>یکی از ایده های مطرح شده، می گوید که زمانبند ها باید به جای تمرکز بر روی تخصیص نخ ها به هسته ها، باید داده ها را به حافظه های نهان نسبت دهند.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زمان بندی در پردازنده های چند هسته ای</a:t>
            </a:r>
            <a:endParaRPr lang="en-US" dirty="0"/>
          </a:p>
        </p:txBody>
      </p:sp>
      <p:sp>
        <p:nvSpPr>
          <p:cNvPr id="3" name="Content Placeholder 2"/>
          <p:cNvSpPr>
            <a:spLocks noGrp="1"/>
          </p:cNvSpPr>
          <p:nvPr>
            <p:ph sz="quarter" idx="1"/>
          </p:nvPr>
        </p:nvSpPr>
        <p:spPr/>
        <p:txBody>
          <a:bodyPr/>
          <a:lstStyle/>
          <a:p>
            <a:r>
              <a:rPr lang="fa-IR" dirty="0" smtClean="0"/>
              <a:t>هنگامی که یک بلوک از حافظه توسط یک هسته مورد دسترسی قرار می گیرد، بلوک مزبور به صورت ضمنی به حافظه نهان محلی آن هسته انتقال می یابد. </a:t>
            </a:r>
          </a:p>
          <a:p>
            <a:r>
              <a:rPr lang="fa-IR" dirty="0" smtClean="0"/>
              <a:t>این زمانبندی ضمنی در شرایط اشتراک حافظه نهان میان نخ های متعدد  می تواند موجب پدید آمدن مشکلات مختلفی شود. </a:t>
            </a:r>
          </a:p>
          <a:p>
            <a:r>
              <a:rPr lang="fa-IR" dirty="0" smtClean="0"/>
              <a:t>بهتر است از یک زمانبند که امکان نسبت دهی داده ها به حافظه نهان را فراهم می کند استفاده شود. این زمانبند، باید امکان مهاجرت نخ ها میان هسته ها را مانند آنچه که در </a:t>
            </a:r>
            <a:r>
              <a:rPr lang="en-US" dirty="0" smtClean="0"/>
              <a:t>NUMA</a:t>
            </a:r>
            <a:r>
              <a:rPr lang="fa-IR" dirty="0" smtClean="0"/>
              <a:t> انجام می شود را فراهم آورد. </a:t>
            </a:r>
          </a:p>
          <a:p>
            <a:r>
              <a:rPr lang="fa-IR" dirty="0" smtClean="0"/>
              <a:t>استفاده از این روش می تواند موجب شود که داده ها نزدیک هسته ها قرار گیرند و در نتیجه زمان دسترسی به داده ها کاهش یابد.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Thread Clustering: Sharing-Aware Scheduling on</a:t>
            </a:r>
            <a:br>
              <a:rPr lang="en-US" b="1" dirty="0" smtClean="0"/>
            </a:br>
            <a:r>
              <a:rPr lang="en-US" b="1" dirty="0" smtClean="0"/>
              <a:t>SMP-CMP-SMT Multiprocessors</a:t>
            </a:r>
            <a:endParaRPr lang="en-US" dirty="0"/>
          </a:p>
        </p:txBody>
      </p:sp>
      <p:sp>
        <p:nvSpPr>
          <p:cNvPr id="3" name="Content Placeholder 2"/>
          <p:cNvSpPr>
            <a:spLocks noGrp="1"/>
          </p:cNvSpPr>
          <p:nvPr>
            <p:ph sz="quarter" idx="1"/>
          </p:nvPr>
        </p:nvSpPr>
        <p:spPr/>
        <p:txBody>
          <a:bodyPr/>
          <a:lstStyle/>
          <a:p>
            <a:endParaRPr lang="en-US" dirty="0"/>
          </a:p>
        </p:txBody>
      </p:sp>
      <p:pic>
        <p:nvPicPr>
          <p:cNvPr id="20482" name="Picture 2"/>
          <p:cNvPicPr>
            <a:picLocks noChangeAspect="1" noChangeArrowheads="1"/>
          </p:cNvPicPr>
          <p:nvPr/>
        </p:nvPicPr>
        <p:blipFill>
          <a:blip r:embed="rId2"/>
          <a:srcRect/>
          <a:stretch>
            <a:fillRect/>
          </a:stretch>
        </p:blipFill>
        <p:spPr bwMode="auto">
          <a:xfrm>
            <a:off x="1295400" y="1905000"/>
            <a:ext cx="6271747"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Thread Clustering: Sharing-Aware Scheduling on</a:t>
            </a:r>
            <a:br>
              <a:rPr lang="en-US" b="1" dirty="0" smtClean="0"/>
            </a:br>
            <a:r>
              <a:rPr lang="en-US" b="1" dirty="0" smtClean="0"/>
              <a:t>SMP-CMP-SMT Multiprocessors</a:t>
            </a:r>
            <a:endParaRPr lang="en-US" dirty="0"/>
          </a:p>
        </p:txBody>
      </p:sp>
      <p:sp>
        <p:nvSpPr>
          <p:cNvPr id="3" name="Content Placeholder 2"/>
          <p:cNvSpPr>
            <a:spLocks noGrp="1"/>
          </p:cNvSpPr>
          <p:nvPr>
            <p:ph sz="quarter" idx="1"/>
          </p:nvPr>
        </p:nvSpPr>
        <p:spPr/>
        <p:txBody>
          <a:bodyPr/>
          <a:lstStyle/>
          <a:p>
            <a:endParaRPr lang="en-US"/>
          </a:p>
        </p:txBody>
      </p:sp>
      <p:pic>
        <p:nvPicPr>
          <p:cNvPr id="21506" name="Picture 2"/>
          <p:cNvPicPr>
            <a:picLocks noChangeAspect="1" noChangeArrowheads="1"/>
          </p:cNvPicPr>
          <p:nvPr/>
        </p:nvPicPr>
        <p:blipFill>
          <a:blip r:embed="rId2"/>
          <a:srcRect/>
          <a:stretch>
            <a:fillRect/>
          </a:stretch>
        </p:blipFill>
        <p:spPr bwMode="auto">
          <a:xfrm>
            <a:off x="685800" y="2133600"/>
            <a:ext cx="7190947"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مراجع</a:t>
            </a:r>
            <a:endParaRPr lang="en-US" dirty="0"/>
          </a:p>
        </p:txBody>
      </p:sp>
      <p:sp>
        <p:nvSpPr>
          <p:cNvPr id="3" name="Content Placeholder 2"/>
          <p:cNvSpPr>
            <a:spLocks noGrp="1"/>
          </p:cNvSpPr>
          <p:nvPr>
            <p:ph sz="quarter" idx="1"/>
          </p:nvPr>
        </p:nvSpPr>
        <p:spPr/>
        <p:txBody>
          <a:bodyPr>
            <a:normAutofit/>
          </a:bodyPr>
          <a:lstStyle/>
          <a:p>
            <a:pPr algn="l" rtl="0"/>
            <a:r>
              <a:rPr lang="en-US" sz="1600" dirty="0" smtClean="0"/>
              <a:t>O. </a:t>
            </a:r>
            <a:r>
              <a:rPr lang="en-US" sz="1600" dirty="0" err="1" smtClean="0"/>
              <a:t>Sinnen</a:t>
            </a:r>
            <a:r>
              <a:rPr lang="en-US" sz="1600" dirty="0" smtClean="0"/>
              <a:t>, </a:t>
            </a:r>
            <a:r>
              <a:rPr lang="en-US" sz="1600" dirty="0" smtClean="0"/>
              <a:t>TASK SCHEDULING </a:t>
            </a:r>
            <a:r>
              <a:rPr lang="en-US" sz="1600" dirty="0" smtClean="0"/>
              <a:t>FOR </a:t>
            </a:r>
            <a:r>
              <a:rPr lang="en-US" sz="1600" dirty="0" smtClean="0"/>
              <a:t>PARALLEL </a:t>
            </a:r>
            <a:r>
              <a:rPr lang="en-US" sz="1600" dirty="0" smtClean="0"/>
              <a:t>SYSTEMS, John Wiley, pp 1-120, 2007.</a:t>
            </a:r>
          </a:p>
          <a:p>
            <a:pPr algn="l" rtl="0"/>
            <a:r>
              <a:rPr lang="en-US" sz="1600" dirty="0" smtClean="0"/>
              <a:t>S. B. </a:t>
            </a:r>
            <a:r>
              <a:rPr lang="en-US" sz="1600" dirty="0" err="1" smtClean="0"/>
              <a:t>Wickizer</a:t>
            </a:r>
            <a:r>
              <a:rPr lang="en-US" sz="1600" dirty="0" smtClean="0"/>
              <a:t>, R. Morris, M. F. </a:t>
            </a:r>
            <a:r>
              <a:rPr lang="en-US" sz="1600" dirty="0" err="1" smtClean="0"/>
              <a:t>Kashoek</a:t>
            </a:r>
            <a:r>
              <a:rPr lang="en-US" sz="1600" dirty="0" smtClean="0"/>
              <a:t>, Reinventing </a:t>
            </a:r>
            <a:r>
              <a:rPr lang="en-US" sz="1600" dirty="0" smtClean="0"/>
              <a:t>Scheduling for </a:t>
            </a:r>
            <a:r>
              <a:rPr lang="en-US" sz="1600" dirty="0" err="1" smtClean="0"/>
              <a:t>Multicore</a:t>
            </a:r>
            <a:r>
              <a:rPr lang="en-US" sz="1600" dirty="0" smtClean="0"/>
              <a:t> </a:t>
            </a:r>
            <a:r>
              <a:rPr lang="en-US" sz="1600" dirty="0" smtClean="0"/>
              <a:t>Systems, Technical report MIT, 2009.</a:t>
            </a:r>
          </a:p>
          <a:p>
            <a:pPr algn="l" rtl="0"/>
            <a:r>
              <a:rPr lang="en-US" sz="1600" dirty="0" smtClean="0"/>
              <a:t>D. Tam, R </a:t>
            </a:r>
            <a:r>
              <a:rPr lang="en-US" sz="1600" dirty="0" err="1" smtClean="0"/>
              <a:t>Azimi</a:t>
            </a:r>
            <a:r>
              <a:rPr lang="en-US" sz="1600" dirty="0" smtClean="0"/>
              <a:t>, M </a:t>
            </a:r>
            <a:r>
              <a:rPr lang="en-US" sz="1600" dirty="0" err="1" smtClean="0"/>
              <a:t>Stumm</a:t>
            </a:r>
            <a:r>
              <a:rPr lang="en-US" sz="1600" dirty="0" smtClean="0"/>
              <a:t>, Thread </a:t>
            </a:r>
            <a:r>
              <a:rPr lang="en-US" sz="1600" dirty="0" smtClean="0"/>
              <a:t>Clustering: Sharing-Aware Scheduling </a:t>
            </a:r>
            <a:r>
              <a:rPr lang="en-US" sz="1600" dirty="0" smtClean="0"/>
              <a:t>on </a:t>
            </a:r>
            <a:r>
              <a:rPr lang="en-US" sz="1600" dirty="0" smtClean="0"/>
              <a:t>SMP-CMP-SMT </a:t>
            </a:r>
            <a:r>
              <a:rPr lang="en-US" sz="1600" dirty="0" smtClean="0"/>
              <a:t>Multiprocessors, Proceedings of </a:t>
            </a:r>
            <a:r>
              <a:rPr lang="en-US" sz="1600" dirty="0" smtClean="0"/>
              <a:t>EuroSys’07</a:t>
            </a:r>
            <a:r>
              <a:rPr lang="en-US" sz="1600" dirty="0" smtClean="0"/>
              <a:t>,</a:t>
            </a:r>
            <a:r>
              <a:rPr lang="en-US" sz="1600" dirty="0" smtClean="0"/>
              <a:t> March 21–23</a:t>
            </a:r>
            <a:r>
              <a:rPr lang="en-US" sz="1600" dirty="0" smtClean="0"/>
              <a:t>, Portugal, 2007. </a:t>
            </a:r>
          </a:p>
          <a:p>
            <a:pPr algn="l" rtl="0"/>
            <a:r>
              <a:rPr lang="en-US" sz="1600" dirty="0" smtClean="0"/>
              <a:t>A. </a:t>
            </a:r>
            <a:r>
              <a:rPr lang="en-US" sz="1600" dirty="0" err="1" smtClean="0"/>
              <a:t>Silberchatz</a:t>
            </a:r>
            <a:r>
              <a:rPr lang="en-US" sz="1600" dirty="0" smtClean="0"/>
              <a:t>, Modern </a:t>
            </a:r>
            <a:r>
              <a:rPr lang="en-US" sz="1600" dirty="0" err="1" smtClean="0"/>
              <a:t>Operatin</a:t>
            </a:r>
            <a:r>
              <a:rPr lang="en-US" sz="1600" dirty="0" smtClean="0"/>
              <a:t> Systems, John Wiley Publication, pp 243-270, 2003.</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Come First Served (FCFS)</a:t>
            </a:r>
            <a:endParaRPr lang="en-US" dirty="0"/>
          </a:p>
        </p:txBody>
      </p:sp>
      <p:sp>
        <p:nvSpPr>
          <p:cNvPr id="4" name="Rectangle 3"/>
          <p:cNvSpPr>
            <a:spLocks noGrp="1" noChangeArrowheads="1"/>
          </p:cNvSpPr>
          <p:nvPr>
            <p:ph sz="quarter" idx="1"/>
          </p:nvPr>
        </p:nvSpPr>
        <p:spPr>
          <a:xfrm>
            <a:off x="381000" y="1600200"/>
            <a:ext cx="7696200" cy="4873752"/>
          </a:xfrm>
        </p:spPr>
        <p:txBody>
          <a:bodyPr>
            <a:normAutofit/>
          </a:bodyPr>
          <a:lstStyle/>
          <a:p>
            <a:pPr algn="l" rtl="0">
              <a:lnSpc>
                <a:spcPct val="90000"/>
              </a:lnSpc>
              <a:buFont typeface="Monotype Sorts" charset="2"/>
              <a:buNone/>
              <a:tabLst>
                <a:tab pos="3032125" algn="ctr"/>
                <a:tab pos="4635500" algn="ctr"/>
              </a:tabLst>
            </a:pPr>
            <a:r>
              <a:rPr lang="en-US" sz="1400" dirty="0" smtClean="0"/>
              <a:t>		</a:t>
            </a:r>
            <a:r>
              <a:rPr lang="en-US" sz="2000" u="sng" dirty="0" smtClean="0"/>
              <a:t>Process</a:t>
            </a:r>
            <a:r>
              <a:rPr lang="en-US" sz="2000" dirty="0" smtClean="0"/>
              <a:t>	</a:t>
            </a:r>
            <a:r>
              <a:rPr lang="en-US" sz="2000" u="sng" dirty="0" smtClean="0"/>
              <a:t>Burst Time	</a:t>
            </a:r>
          </a:p>
          <a:p>
            <a:pPr algn="l" rtl="0">
              <a:lnSpc>
                <a:spcPct val="90000"/>
              </a:lnSpc>
              <a:buFont typeface="Monotype Sorts" charset="2"/>
              <a:buNone/>
              <a:tabLst>
                <a:tab pos="3032125" algn="ctr"/>
                <a:tab pos="4635500" algn="ctr"/>
              </a:tabLst>
            </a:pPr>
            <a:r>
              <a:rPr lang="en-US" sz="2000" dirty="0" smtClean="0"/>
              <a:t>		 </a:t>
            </a:r>
            <a:r>
              <a:rPr lang="en-US" sz="2000" i="1" dirty="0" smtClean="0"/>
              <a:t>P</a:t>
            </a:r>
            <a:r>
              <a:rPr lang="en-US" sz="2000" i="1" baseline="-25000" dirty="0" smtClean="0"/>
              <a:t>1</a:t>
            </a:r>
            <a:r>
              <a:rPr lang="en-US" sz="2000" dirty="0" smtClean="0"/>
              <a:t>	24</a:t>
            </a:r>
          </a:p>
          <a:p>
            <a:pPr algn="l" rtl="0">
              <a:lnSpc>
                <a:spcPct val="90000"/>
              </a:lnSpc>
              <a:buFont typeface="Monotype Sorts" charset="2"/>
              <a:buNone/>
              <a:tabLst>
                <a:tab pos="3032125" algn="ctr"/>
                <a:tab pos="4635500" algn="ctr"/>
              </a:tabLst>
            </a:pPr>
            <a:r>
              <a:rPr lang="en-US" sz="2000" dirty="0" smtClean="0"/>
              <a:t>		 </a:t>
            </a:r>
            <a:r>
              <a:rPr lang="en-US" sz="2000" i="1" dirty="0" smtClean="0"/>
              <a:t>P</a:t>
            </a:r>
            <a:r>
              <a:rPr lang="en-US" sz="2000" i="1" baseline="-25000" dirty="0" smtClean="0"/>
              <a:t>2</a:t>
            </a:r>
            <a:r>
              <a:rPr lang="en-US" sz="2000" dirty="0" smtClean="0"/>
              <a:t> 	3</a:t>
            </a:r>
          </a:p>
          <a:p>
            <a:pPr algn="l" rtl="0">
              <a:lnSpc>
                <a:spcPct val="90000"/>
              </a:lnSpc>
              <a:buFont typeface="Monotype Sorts" charset="2"/>
              <a:buNone/>
              <a:tabLst>
                <a:tab pos="3032125" algn="ctr"/>
                <a:tab pos="4635500" algn="ctr"/>
              </a:tabLst>
            </a:pPr>
            <a:r>
              <a:rPr lang="en-US" sz="2000" dirty="0" smtClean="0"/>
              <a:t>		 </a:t>
            </a:r>
            <a:r>
              <a:rPr lang="en-US" sz="2000" i="1" dirty="0" smtClean="0"/>
              <a:t>P</a:t>
            </a:r>
            <a:r>
              <a:rPr lang="en-US" sz="2000" i="1" baseline="-25000" dirty="0" smtClean="0"/>
              <a:t>3	 </a:t>
            </a:r>
            <a:r>
              <a:rPr lang="en-US" sz="2000" dirty="0" smtClean="0"/>
              <a:t>3</a:t>
            </a:r>
            <a:r>
              <a:rPr lang="en-US" sz="2000" i="1" baseline="-25000" dirty="0" smtClean="0"/>
              <a:t> </a:t>
            </a:r>
          </a:p>
          <a:p>
            <a:pPr algn="l" rtl="0">
              <a:lnSpc>
                <a:spcPct val="90000"/>
              </a:lnSpc>
              <a:tabLst>
                <a:tab pos="3032125" algn="ctr"/>
                <a:tab pos="4635500" algn="ctr"/>
              </a:tabLst>
            </a:pPr>
            <a:r>
              <a:rPr lang="en-US" sz="2000" dirty="0" smtClean="0"/>
              <a:t>Suppose that the processes arrive in the order: </a:t>
            </a:r>
            <a:r>
              <a:rPr lang="en-US" sz="2000" i="1" dirty="0" smtClean="0"/>
              <a:t>P</a:t>
            </a:r>
            <a:r>
              <a:rPr lang="en-US" sz="2000" i="1" baseline="-25000" dirty="0" smtClean="0"/>
              <a:t>1</a:t>
            </a:r>
            <a:r>
              <a:rPr lang="en-US" sz="2000" dirty="0" smtClean="0"/>
              <a:t> , </a:t>
            </a:r>
            <a:r>
              <a:rPr lang="en-US" sz="2000" i="1" dirty="0" smtClean="0"/>
              <a:t>P</a:t>
            </a:r>
            <a:r>
              <a:rPr lang="en-US" sz="2000" i="1" baseline="-25000" dirty="0" smtClean="0"/>
              <a:t>2</a:t>
            </a:r>
            <a:r>
              <a:rPr lang="en-US" sz="2000" dirty="0" smtClean="0"/>
              <a:t> , </a:t>
            </a:r>
            <a:r>
              <a:rPr lang="en-US" sz="2000" i="1" dirty="0" smtClean="0"/>
              <a:t>P</a:t>
            </a:r>
            <a:r>
              <a:rPr lang="en-US" sz="2000" i="1" baseline="-25000" dirty="0" smtClean="0"/>
              <a:t>3  </a:t>
            </a:r>
            <a:br>
              <a:rPr lang="en-US" sz="2000" i="1" baseline="-25000" dirty="0" smtClean="0"/>
            </a:br>
            <a:r>
              <a:rPr lang="en-US" sz="2000" dirty="0" smtClean="0"/>
              <a:t>The Gantt Chart for the schedule is:</a:t>
            </a:r>
            <a:br>
              <a:rPr lang="en-US" sz="20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endParaRPr lang="en-US" sz="1400" dirty="0" smtClean="0"/>
          </a:p>
          <a:p>
            <a:pPr algn="l" rtl="0">
              <a:lnSpc>
                <a:spcPct val="90000"/>
              </a:lnSpc>
              <a:buFont typeface="Monotype Sorts" charset="2"/>
              <a:buNone/>
              <a:tabLst>
                <a:tab pos="3032125" algn="ctr"/>
                <a:tab pos="4635500" algn="ctr"/>
              </a:tabLst>
            </a:pPr>
            <a:endParaRPr lang="en-US" sz="1400" dirty="0" smtClean="0"/>
          </a:p>
          <a:p>
            <a:pPr algn="l" rtl="0">
              <a:lnSpc>
                <a:spcPct val="90000"/>
              </a:lnSpc>
              <a:tabLst>
                <a:tab pos="3032125" algn="ctr"/>
                <a:tab pos="4635500" algn="ctr"/>
              </a:tabLst>
            </a:pPr>
            <a:r>
              <a:rPr lang="en-US" sz="2000" dirty="0" smtClean="0"/>
              <a:t>Waiting time for </a:t>
            </a:r>
            <a:r>
              <a:rPr lang="en-US" sz="2000" i="1" dirty="0" smtClean="0"/>
              <a:t>P</a:t>
            </a:r>
            <a:r>
              <a:rPr lang="en-US" sz="2000" i="1" baseline="-25000" dirty="0" smtClean="0"/>
              <a:t>1</a:t>
            </a:r>
            <a:r>
              <a:rPr lang="en-US" sz="2000" dirty="0" smtClean="0"/>
              <a:t>  = 0; </a:t>
            </a:r>
            <a:r>
              <a:rPr lang="en-US" sz="2000" i="1" dirty="0" smtClean="0"/>
              <a:t>P</a:t>
            </a:r>
            <a:r>
              <a:rPr lang="en-US" sz="2000" i="1" baseline="-25000" dirty="0" smtClean="0"/>
              <a:t>2</a:t>
            </a:r>
            <a:r>
              <a:rPr lang="en-US" sz="2000" dirty="0" smtClean="0"/>
              <a:t>  = 24; </a:t>
            </a:r>
            <a:r>
              <a:rPr lang="en-US" sz="2000" i="1" dirty="0" smtClean="0"/>
              <a:t>P</a:t>
            </a:r>
            <a:r>
              <a:rPr lang="en-US" sz="2000" i="1" baseline="-25000" dirty="0" smtClean="0"/>
              <a:t>3 </a:t>
            </a:r>
            <a:r>
              <a:rPr lang="en-US" sz="2000" dirty="0" smtClean="0"/>
              <a:t>= 27</a:t>
            </a:r>
          </a:p>
          <a:p>
            <a:pPr algn="l" rtl="0">
              <a:lnSpc>
                <a:spcPct val="90000"/>
              </a:lnSpc>
              <a:tabLst>
                <a:tab pos="3032125" algn="ctr"/>
                <a:tab pos="4635500" algn="ctr"/>
              </a:tabLst>
            </a:pPr>
            <a:r>
              <a:rPr lang="en-US" sz="2000" dirty="0" smtClean="0"/>
              <a:t>Average waiting time:  (0 + 24 + 27)/3 = 17</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3429000"/>
            <a:ext cx="7467600" cy="3044952"/>
          </a:xfrm>
        </p:spPr>
        <p:txBody>
          <a:bodyPr>
            <a:normAutofit/>
          </a:bodyPr>
          <a:lstStyle/>
          <a:p>
            <a:pPr algn="ctr">
              <a:buNone/>
            </a:pPr>
            <a:r>
              <a:rPr lang="fa-IR" sz="4000" dirty="0" smtClean="0"/>
              <a:t>پرسش و پاسخ</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Shortest-Job-First (SJF) Scheduling</a:t>
            </a:r>
            <a:endParaRPr lang="en-US" sz="2800" dirty="0"/>
          </a:p>
        </p:txBody>
      </p:sp>
      <p:sp>
        <p:nvSpPr>
          <p:cNvPr id="3" name="Content Placeholder 2"/>
          <p:cNvSpPr>
            <a:spLocks noGrp="1"/>
          </p:cNvSpPr>
          <p:nvPr>
            <p:ph sz="quarter" idx="1"/>
          </p:nvPr>
        </p:nvSpPr>
        <p:spPr/>
        <p:txBody>
          <a:bodyPr/>
          <a:lstStyle/>
          <a:p>
            <a:r>
              <a:rPr lang="fa-IR" dirty="0" smtClean="0"/>
              <a:t>به هر پردازه طول بازه زمانی بعدی که نیاز به پردازنده دارد را تخصیص می دهیم. پردازنده ابتدا به پردازه ای تخصیص می یابد که دارای کوتاهترین زمان بعدی باشد.</a:t>
            </a:r>
            <a:endParaRPr lang="en-US" dirty="0" smtClean="0"/>
          </a:p>
          <a:p>
            <a:r>
              <a:rPr lang="en-US" dirty="0" smtClean="0"/>
              <a:t>SJF</a:t>
            </a:r>
            <a:r>
              <a:rPr lang="fa-IR" dirty="0" smtClean="0"/>
              <a:t> از نظر میانگین زمان انتظار برای یک مجموعه از پردازه ها بهینه است.</a:t>
            </a:r>
          </a:p>
          <a:p>
            <a:pPr lvl="1"/>
            <a:r>
              <a:rPr lang="fa-IR" dirty="0" smtClean="0"/>
              <a:t>مهم ترین چالش در این میان پیش بینی رفتار آینده پردازه ها می باشد.</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زمانبندی بر اساس اولویت</a:t>
            </a:r>
            <a:endParaRPr lang="en-US" dirty="0"/>
          </a:p>
        </p:txBody>
      </p:sp>
      <p:sp>
        <p:nvSpPr>
          <p:cNvPr id="3" name="Content Placeholder 2"/>
          <p:cNvSpPr>
            <a:spLocks noGrp="1"/>
          </p:cNvSpPr>
          <p:nvPr>
            <p:ph sz="quarter" idx="1"/>
          </p:nvPr>
        </p:nvSpPr>
        <p:spPr/>
        <p:txBody>
          <a:bodyPr/>
          <a:lstStyle/>
          <a:p>
            <a:r>
              <a:rPr lang="fa-IR" dirty="0" smtClean="0"/>
              <a:t>به هر کدام از پردازه ها یک عدد اولویت، نسبت داده می شود. </a:t>
            </a:r>
          </a:p>
          <a:p>
            <a:r>
              <a:rPr lang="fa-IR" dirty="0" smtClean="0"/>
              <a:t>هر پردازه ای که دارای اولویت بیشتری باشد، زود تر به پردازنده دست خواهد یافت. </a:t>
            </a:r>
          </a:p>
          <a:p>
            <a:r>
              <a:rPr lang="en-US" dirty="0" smtClean="0"/>
              <a:t>SJF</a:t>
            </a:r>
            <a:r>
              <a:rPr lang="fa-IR" dirty="0" smtClean="0"/>
              <a:t> </a:t>
            </a:r>
            <a:r>
              <a:rPr lang="fa-IR" dirty="0" smtClean="0"/>
              <a:t>نوعی زمانبندی بر اساس اولویت می باشد. </a:t>
            </a:r>
          </a:p>
          <a:p>
            <a:r>
              <a:rPr lang="fa-IR" dirty="0" smtClean="0"/>
              <a:t>امکان وقوع </a:t>
            </a:r>
            <a:r>
              <a:rPr lang="en-US" dirty="0" smtClean="0"/>
              <a:t>Starvation</a:t>
            </a:r>
            <a:r>
              <a:rPr lang="fa-IR" dirty="0" smtClean="0"/>
              <a:t> در این نوع از زمان بندی ها وجود دارد. </a:t>
            </a:r>
            <a:endParaRPr lang="fa-IR" dirty="0" smtClean="0"/>
          </a:p>
          <a:p>
            <a:r>
              <a:rPr lang="en-US" dirty="0" smtClean="0"/>
              <a:t>Aging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Robin (RR)</a:t>
            </a:r>
            <a:endParaRPr lang="en-US" dirty="0"/>
          </a:p>
        </p:txBody>
      </p:sp>
      <p:sp>
        <p:nvSpPr>
          <p:cNvPr id="3" name="Content Placeholder 2"/>
          <p:cNvSpPr>
            <a:spLocks noGrp="1"/>
          </p:cNvSpPr>
          <p:nvPr>
            <p:ph sz="quarter" idx="1"/>
          </p:nvPr>
        </p:nvSpPr>
        <p:spPr/>
        <p:txBody>
          <a:bodyPr/>
          <a:lstStyle/>
          <a:p>
            <a:r>
              <a:rPr lang="fa-IR" dirty="0" smtClean="0"/>
              <a:t>هر پردازه، به اندازه بازه زمانی معینی، پردازنده را در اختیار می گیرد و بعد از سپری شدن این بازه، پردازنده در اختیار پردازه دیگری قرار می گیرد. </a:t>
            </a:r>
          </a:p>
          <a:p>
            <a:endParaRPr lang="fa-I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Multilevel Queue</a:t>
            </a:r>
            <a:endParaRPr lang="en-US" dirty="0"/>
          </a:p>
        </p:txBody>
      </p:sp>
      <p:pic>
        <p:nvPicPr>
          <p:cNvPr id="4" name="Picture 7"/>
          <p:cNvPicPr>
            <a:picLocks noGrp="1" noChangeAspect="1" noChangeArrowheads="1"/>
          </p:cNvPicPr>
          <p:nvPr>
            <p:ph sz="quarter" idx="1"/>
          </p:nvPr>
        </p:nvPicPr>
        <p:blipFill>
          <a:blip r:embed="rId2"/>
          <a:srcRect/>
          <a:stretch>
            <a:fillRect/>
          </a:stretch>
        </p:blipFill>
        <p:spPr bwMode="auto">
          <a:xfrm>
            <a:off x="482450" y="1600200"/>
            <a:ext cx="7417099" cy="48736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238</TotalTime>
  <Words>1821</Words>
  <Application>Microsoft Office PowerPoint</Application>
  <PresentationFormat>On-screen Show (4:3)</PresentationFormat>
  <Paragraphs>218</Paragraphs>
  <Slides>50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Oriel</vt:lpstr>
      <vt:lpstr>MSDraw.Drawing.8.2</vt:lpstr>
      <vt:lpstr>آشنایی با الگوریتم های زمانبندی</vt:lpstr>
      <vt:lpstr>فهرست مطالب</vt:lpstr>
      <vt:lpstr>زمانبندی در سیستم های تک پردازنده</vt:lpstr>
      <vt:lpstr>اهداف زمانبندی پردازنده</vt:lpstr>
      <vt:lpstr>First Come First Served (FCFS)</vt:lpstr>
      <vt:lpstr>Shortest-Job-First (SJF) Scheduling</vt:lpstr>
      <vt:lpstr>زمانبندی بر اساس اولویت</vt:lpstr>
      <vt:lpstr>Round Robin (RR)</vt:lpstr>
      <vt:lpstr>Multilevel Queue</vt:lpstr>
      <vt:lpstr>Multilevel Feedback Queues</vt:lpstr>
      <vt:lpstr>زمانبندی در سیستم های چند پردازنده </vt:lpstr>
      <vt:lpstr>مدل کردن برنامه ها با استفاده از گراف</vt:lpstr>
      <vt:lpstr>گراف وابستگی</vt:lpstr>
      <vt:lpstr>گراف جریان</vt:lpstr>
      <vt:lpstr>گراف وظیفه</vt:lpstr>
      <vt:lpstr>زمانبندی در سیستم های چند پردازنده</vt:lpstr>
      <vt:lpstr>تعریف زمانبندی در سیستم های چند پردازنده</vt:lpstr>
      <vt:lpstr>منظور از سیستم چند پردازنده چه سیستمی است؟</vt:lpstr>
      <vt:lpstr>Slide 19</vt:lpstr>
      <vt:lpstr>Gantt Chart</vt:lpstr>
      <vt:lpstr>تعریف دقیق مسئله زمان بندی </vt:lpstr>
      <vt:lpstr>مسئله زمانبندی یک مسئله NP-Complete است.</vt:lpstr>
      <vt:lpstr>Complexity of Scheduling Problems</vt:lpstr>
      <vt:lpstr>دو Heuristic عمده برای زمانبندی</vt:lpstr>
      <vt:lpstr>List Scheduler</vt:lpstr>
      <vt:lpstr>کمینه کردن زمان آغاز</vt:lpstr>
      <vt:lpstr>Clustering</vt:lpstr>
      <vt:lpstr>Principle of Clustering Algorithms</vt:lpstr>
      <vt:lpstr>Slide 29</vt:lpstr>
      <vt:lpstr>Linear Clustering</vt:lpstr>
      <vt:lpstr>Single Edge Clustering</vt:lpstr>
      <vt:lpstr>زمانبندی برای سیستم های دارای پردازنده های ناهمگن</vt:lpstr>
      <vt:lpstr>چند الگوریتم زیر بهینه برای زمانبندی </vt:lpstr>
      <vt:lpstr>مفاهیم پایه ای در الگوریتم ژنتیک</vt:lpstr>
      <vt:lpstr>مراحل عمده در الگوریتم ژنتیک</vt:lpstr>
      <vt:lpstr>کروموزوم ها</vt:lpstr>
      <vt:lpstr>جمعیت اولیه</vt:lpstr>
      <vt:lpstr>Cross Over- Mutation</vt:lpstr>
      <vt:lpstr>انتخاب</vt:lpstr>
      <vt:lpstr>Simulated Annealing</vt:lpstr>
      <vt:lpstr>مشکلات روش های ارائه شده تاکنون </vt:lpstr>
      <vt:lpstr>CONTENTION AWARENESS</vt:lpstr>
      <vt:lpstr>زمانبندی لینک ها</vt:lpstr>
      <vt:lpstr>Virtual Processors</vt:lpstr>
      <vt:lpstr>زمان بندی در پردازنده های چند هسته ای</vt:lpstr>
      <vt:lpstr>زمان بندی در پردازنده های چند هسته ای</vt:lpstr>
      <vt:lpstr>Thread Clustering: Sharing-Aware Scheduling on SMP-CMP-SMT Multiprocessors</vt:lpstr>
      <vt:lpstr>Thread Clustering: Sharing-Aware Scheduling on SMP-CMP-SMT Multiprocessors</vt:lpstr>
      <vt:lpstr>مراجع</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آشنایی با الگوریتم های زمانبندی</dc:title>
  <dc:creator>Amin</dc:creator>
  <cp:lastModifiedBy>Amin</cp:lastModifiedBy>
  <cp:revision>70</cp:revision>
  <dcterms:created xsi:type="dcterms:W3CDTF">2012-05-13T19:56:52Z</dcterms:created>
  <dcterms:modified xsi:type="dcterms:W3CDTF">2012-05-13T23:55:46Z</dcterms:modified>
</cp:coreProperties>
</file>