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828" r:id="rId2"/>
  </p:sldMasterIdLst>
  <p:notesMasterIdLst>
    <p:notesMasterId r:id="rId27"/>
  </p:notesMasterIdLst>
  <p:handoutMasterIdLst>
    <p:handoutMasterId r:id="rId28"/>
  </p:handoutMasterIdLst>
  <p:sldIdLst>
    <p:sldId id="256" r:id="rId3"/>
    <p:sldId id="257" r:id="rId4"/>
    <p:sldId id="279" r:id="rId5"/>
    <p:sldId id="268" r:id="rId6"/>
    <p:sldId id="261" r:id="rId7"/>
    <p:sldId id="263" r:id="rId8"/>
    <p:sldId id="262" r:id="rId9"/>
    <p:sldId id="265" r:id="rId10"/>
    <p:sldId id="269" r:id="rId11"/>
    <p:sldId id="264" r:id="rId12"/>
    <p:sldId id="278" r:id="rId13"/>
    <p:sldId id="270" r:id="rId14"/>
    <p:sldId id="271" r:id="rId15"/>
    <p:sldId id="276" r:id="rId16"/>
    <p:sldId id="272" r:id="rId17"/>
    <p:sldId id="280" r:id="rId18"/>
    <p:sldId id="273" r:id="rId19"/>
    <p:sldId id="282" r:id="rId20"/>
    <p:sldId id="275" r:id="rId21"/>
    <p:sldId id="259" r:id="rId22"/>
    <p:sldId id="277" r:id="rId23"/>
    <p:sldId id="274" r:id="rId24"/>
    <p:sldId id="260" r:id="rId25"/>
    <p:sldId id="28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17C1DF1-F987-4B8E-9889-F149C143F807}" type="datetimeFigureOut">
              <a:rPr lang="fa-IR" smtClean="0"/>
              <a:t>07/22/1433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45F5E26-C1DB-4800-9581-518F2859BD1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85490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57CDF06-5420-4E8B-8BE6-E5B2AEE8CFB4}" type="datetimeFigureOut">
              <a:rPr lang="fa-IR" smtClean="0"/>
              <a:t>07/22/1433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4C95AAC-83CF-44F6-8BC2-37E2884EB6F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685937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C95AAC-83CF-44F6-8BC2-37E2884EB6FC}" type="slidenum">
              <a:rPr lang="fa-IR" smtClean="0"/>
              <a:t>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81460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C95AAC-83CF-44F6-8BC2-37E2884EB6FC}" type="slidenum">
              <a:rPr lang="fa-IR" smtClean="0"/>
              <a:t>20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54310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E7EE-2061-44B8-96AA-501BB0D3E853}" type="datetime1">
              <a:rPr lang="en-US" smtClean="0"/>
              <a:t>6/11/2012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96E32-C9F5-4CFB-8F24-DD379A7C68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17908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D9FC2-DF3C-44B6-A55A-5CE6776ED53E}" type="datetime1">
              <a:rPr lang="en-US" smtClean="0"/>
              <a:t>6/11/2012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96E32-C9F5-4CFB-8F24-DD379A7C68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72628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2A14E-9720-4DE4-904B-1516D097C79A}" type="datetime1">
              <a:rPr lang="en-US" smtClean="0"/>
              <a:t>6/11/2012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96E32-C9F5-4CFB-8F24-DD379A7C68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074272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75ACD81-D792-4860-8908-71AB38399897}" type="datetime1">
              <a:rPr lang="en-US" smtClean="0"/>
              <a:t>6/11/2012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90EACF-204E-469E-9F59-1FD39381446E}" type="datetime1">
              <a:rPr lang="en-US" smtClean="0"/>
              <a:t>6/11/2012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1D276C-68FC-4FC0-BEDE-4E5B4BD19D38}" type="datetime1">
              <a:rPr lang="en-US" smtClean="0"/>
              <a:t>6/11/2012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242706-F317-4456-8B1C-0F7BF9DF2C32}" type="datetime1">
              <a:rPr lang="en-US" smtClean="0"/>
              <a:t>6/11/2012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8214E8-20C1-4136-9713-C5B256755C55}" type="datetime1">
              <a:rPr lang="en-US" smtClean="0"/>
              <a:t>6/11/2012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902572-F5D1-457D-8DBA-E59438DC49C2}" type="datetime1">
              <a:rPr lang="en-US" smtClean="0"/>
              <a:t>6/11/2012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688558-8C5F-44B0-A56D-68D72AC32D7B}" type="datetime1">
              <a:rPr lang="en-US" smtClean="0"/>
              <a:t>6/11/2012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3C8FD97-C94C-4126-BE91-6C67C3209E39}" type="datetime1">
              <a:rPr lang="en-US" smtClean="0"/>
              <a:t>6/11/2012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57904-258A-4756-89B0-640A7608D139}" type="datetime1">
              <a:rPr lang="en-US" smtClean="0"/>
              <a:t>6/11/2012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96E32-C9F5-4CFB-8F24-DD379A7C68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12635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2F0FD46-667E-4289-B7D9-BC3D357C8C5C}" type="datetime1">
              <a:rPr lang="en-US" smtClean="0"/>
              <a:t>6/11/2012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92E00B-2D0C-4EA3-9F13-6EF1E040C756}" type="datetime1">
              <a:rPr lang="en-US" smtClean="0"/>
              <a:t>6/11/2012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16CFA9-9DE5-4C91-95FB-C22F1E170A4A}" type="datetime1">
              <a:rPr lang="en-US" smtClean="0"/>
              <a:t>6/11/2012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23A5B-6A57-4CE6-B554-062AA9A731B9}" type="datetime1">
              <a:rPr lang="en-US" smtClean="0"/>
              <a:t>6/11/2012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96E32-C9F5-4CFB-8F24-DD379A7C68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36188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B7D1D-B0F0-48A6-B55D-2E68F1C9135D}" type="datetime1">
              <a:rPr lang="en-US" smtClean="0"/>
              <a:t>6/11/2012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96E32-C9F5-4CFB-8F24-DD379A7C68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47512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82816-E0C7-446B-BB13-C9F21259F1CB}" type="datetime1">
              <a:rPr lang="en-US" smtClean="0"/>
              <a:t>6/11/2012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96E32-C9F5-4CFB-8F24-DD379A7C68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46321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D11C-3416-473F-B018-7DCD6EEBE486}" type="datetime1">
              <a:rPr lang="en-US" smtClean="0"/>
              <a:t>6/11/2012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96E32-C9F5-4CFB-8F24-DD379A7C68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05801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E296E-98C7-45F2-A1C3-C43407E982C4}" type="datetime1">
              <a:rPr lang="en-US" smtClean="0"/>
              <a:t>6/11/2012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96E32-C9F5-4CFB-8F24-DD379A7C68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75843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59D03-4E2C-4E9B-B652-935635D53541}" type="datetime1">
              <a:rPr lang="en-US" smtClean="0"/>
              <a:t>6/11/2012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96E32-C9F5-4CFB-8F24-DD379A7C68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97749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20F51-CA8E-4931-8542-E40B17866DAE}" type="datetime1">
              <a:rPr lang="en-US" smtClean="0"/>
              <a:t>6/11/2012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96E32-C9F5-4CFB-8F24-DD379A7C68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51890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54AFC-9905-412E-A146-BCA7FE1BF2CE}" type="datetime1">
              <a:rPr lang="en-US" smtClean="0"/>
              <a:t>6/11/2012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96E32-C9F5-4CFB-8F24-DD379A7C68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5132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5D54AFC-9905-412E-A146-BCA7FE1BF2CE}" type="datetime1">
              <a:rPr lang="en-US" smtClean="0"/>
              <a:t>6/11/2012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6796E32-C9F5-4CFB-8F24-DD379A7C689C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sldNum="0" hdr="0" ftr="0" dt="0"/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smtClean="0">
                <a:latin typeface="Century" pitchFamily="18" charset="0"/>
              </a:rPr>
              <a:t>Parallel programming languages</a:t>
            </a:r>
            <a:endParaRPr lang="fa-IR" sz="2800" b="1" dirty="0">
              <a:latin typeface="Century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400" dirty="0" err="1" smtClean="0"/>
              <a:t>Hossein</a:t>
            </a:r>
            <a:r>
              <a:rPr lang="en-US" sz="1400" dirty="0" smtClean="0"/>
              <a:t> </a:t>
            </a:r>
            <a:r>
              <a:rPr lang="en-US" sz="1400" dirty="0" err="1" smtClean="0"/>
              <a:t>Bastan</a:t>
            </a:r>
            <a:endParaRPr lang="en-US" sz="1400" dirty="0" smtClean="0"/>
          </a:p>
          <a:p>
            <a:pPr algn="ctr" rtl="0"/>
            <a:r>
              <a:rPr lang="en-US" sz="1400" dirty="0" smtClean="0"/>
              <a:t>Isfahan University of Technology</a:t>
            </a:r>
            <a:endParaRPr lang="fa-IR" sz="1400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2000" y="6407945"/>
            <a:ext cx="631032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r>
              <a:rPr lang="en-US" dirty="0" smtClean="0"/>
              <a:t>/23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76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endParaRPr lang="en-US" sz="2400" dirty="0" smtClean="0"/>
          </a:p>
          <a:p>
            <a:pPr algn="l" rtl="0"/>
            <a:r>
              <a:rPr lang="en-US" sz="2400" dirty="0"/>
              <a:t>a standardized API typically used for parallel and/or distributed </a:t>
            </a:r>
            <a:r>
              <a:rPr lang="en-US" sz="2400" dirty="0" smtClean="0"/>
              <a:t>computing</a:t>
            </a:r>
          </a:p>
          <a:p>
            <a:pPr algn="l" rtl="0"/>
            <a:r>
              <a:rPr lang="en-US" sz="2400" dirty="0" smtClean="0"/>
              <a:t>researchers </a:t>
            </a:r>
            <a:r>
              <a:rPr lang="en-US" sz="2400" dirty="0"/>
              <a:t>from academia and </a:t>
            </a:r>
            <a:r>
              <a:rPr lang="en-US" sz="2400" dirty="0" smtClean="0"/>
              <a:t>industry</a:t>
            </a:r>
          </a:p>
          <a:p>
            <a:pPr algn="l" rtl="0"/>
            <a:r>
              <a:rPr lang="en-US" sz="2400" dirty="0"/>
              <a:t>MPI's </a:t>
            </a:r>
            <a:r>
              <a:rPr lang="en-US" sz="2400" dirty="0" smtClean="0"/>
              <a:t>goals</a:t>
            </a:r>
          </a:p>
          <a:p>
            <a:pPr lvl="1" algn="l" rtl="0"/>
            <a:r>
              <a:rPr lang="en-US" sz="2000" dirty="0"/>
              <a:t>high </a:t>
            </a:r>
            <a:r>
              <a:rPr lang="en-US" sz="2000" dirty="0" smtClean="0"/>
              <a:t>performance</a:t>
            </a:r>
          </a:p>
          <a:p>
            <a:pPr lvl="1" algn="l" rtl="0"/>
            <a:r>
              <a:rPr lang="en-US" sz="2000" dirty="0" smtClean="0"/>
              <a:t>Scalability</a:t>
            </a:r>
          </a:p>
          <a:p>
            <a:pPr lvl="1" algn="l" rtl="0"/>
            <a:r>
              <a:rPr lang="en-US" sz="2000" dirty="0" smtClean="0"/>
              <a:t>portability</a:t>
            </a:r>
            <a:endParaRPr lang="en-US" sz="2400" dirty="0" smtClean="0"/>
          </a:p>
          <a:p>
            <a:pPr algn="l" rtl="0"/>
            <a:r>
              <a:rPr lang="en-US" sz="2400" dirty="0"/>
              <a:t>MPI standard is comprised of 2 </a:t>
            </a:r>
            <a:r>
              <a:rPr lang="en-US" sz="2400" dirty="0" smtClean="0"/>
              <a:t>documents</a:t>
            </a:r>
          </a:p>
          <a:p>
            <a:pPr lvl="1" algn="l" rtl="0"/>
            <a:r>
              <a:rPr lang="en-US" sz="2000" dirty="0"/>
              <a:t>MPI-1 </a:t>
            </a:r>
            <a:r>
              <a:rPr lang="en-US" sz="2000" dirty="0" smtClean="0"/>
              <a:t>published </a:t>
            </a:r>
            <a:r>
              <a:rPr lang="en-US" sz="2000" dirty="0"/>
              <a:t>in </a:t>
            </a:r>
            <a:r>
              <a:rPr lang="en-US" sz="2000" dirty="0" smtClean="0"/>
              <a:t>1994</a:t>
            </a:r>
          </a:p>
          <a:p>
            <a:pPr lvl="1" algn="l" rtl="0"/>
            <a:r>
              <a:rPr lang="en-US" sz="2000" dirty="0"/>
              <a:t>MPI-2 </a:t>
            </a:r>
            <a:r>
              <a:rPr lang="en-US" sz="2000" dirty="0" smtClean="0"/>
              <a:t>published </a:t>
            </a:r>
            <a:r>
              <a:rPr lang="en-US" sz="2000" dirty="0"/>
              <a:t>in 1996</a:t>
            </a:r>
            <a:endParaRPr lang="fa-IR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Message Passing </a:t>
            </a:r>
            <a:r>
              <a:rPr lang="en-US" dirty="0" smtClean="0"/>
              <a:t>Interface</a:t>
            </a:r>
            <a:endParaRPr lang="fa-IR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2000" y="6407945"/>
            <a:ext cx="631032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r>
              <a:rPr lang="en-US" dirty="0" smtClean="0"/>
              <a:t>/23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73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MPI </a:t>
            </a:r>
            <a:r>
              <a:rPr lang="en-US" dirty="0" err="1" smtClean="0"/>
              <a:t>imlementation</a:t>
            </a:r>
            <a:endParaRPr lang="en-US" dirty="0" smtClean="0"/>
          </a:p>
          <a:p>
            <a:pPr lvl="1" algn="l" rtl="0"/>
            <a:r>
              <a:rPr lang="en-US" dirty="0" smtClean="0"/>
              <a:t>MPICH</a:t>
            </a:r>
          </a:p>
          <a:p>
            <a:pPr lvl="1" algn="l" rtl="0"/>
            <a:r>
              <a:rPr lang="en-US" dirty="0" smtClean="0"/>
              <a:t>MPICH-G2</a:t>
            </a:r>
          </a:p>
          <a:p>
            <a:pPr lvl="1" algn="l" rtl="0"/>
            <a:r>
              <a:rPr lang="en-US" dirty="0" err="1" smtClean="0"/>
              <a:t>OpenMPI</a:t>
            </a:r>
            <a:endParaRPr lang="en-US" dirty="0" smtClean="0"/>
          </a:p>
          <a:p>
            <a:pPr lvl="1" algn="l" rtl="0"/>
            <a:r>
              <a:rPr lang="en-US" dirty="0" smtClean="0"/>
              <a:t>MPI.net , Pure MPI.net</a:t>
            </a:r>
          </a:p>
          <a:p>
            <a:pPr lvl="1" algn="l" rtl="0"/>
            <a:r>
              <a:rPr lang="en-US" dirty="0"/>
              <a:t>MPJ </a:t>
            </a:r>
            <a:r>
              <a:rPr lang="en-US" dirty="0" smtClean="0"/>
              <a:t>Express</a:t>
            </a:r>
          </a:p>
          <a:p>
            <a:pPr lvl="1" algn="l" rtl="0"/>
            <a:r>
              <a:rPr lang="en-US" dirty="0" err="1" smtClean="0"/>
              <a:t>MatlabMPI</a:t>
            </a:r>
            <a:r>
              <a:rPr lang="en-US" dirty="0"/>
              <a:t> </a:t>
            </a:r>
            <a:r>
              <a:rPr lang="en-US" dirty="0" smtClean="0"/>
              <a:t>, MPITB</a:t>
            </a:r>
          </a:p>
          <a:p>
            <a:pPr lvl="1" algn="l" rtl="0"/>
            <a:r>
              <a:rPr lang="en-US" dirty="0" smtClean="0"/>
              <a:t>MPI for Python</a:t>
            </a:r>
          </a:p>
          <a:p>
            <a:pPr lvl="1" algn="l" rtl="0"/>
            <a:endParaRPr lang="en-US" dirty="0"/>
          </a:p>
          <a:p>
            <a:pPr algn="l" rtl="0"/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Message Passing Interface</a:t>
            </a:r>
            <a:endParaRPr lang="fa-IR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2000" y="6407945"/>
            <a:ext cx="631032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r>
              <a:rPr lang="en-US" dirty="0" smtClean="0"/>
              <a:t>/23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04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Century" pitchFamily="18" charset="0"/>
              </a:rPr>
              <a:t>Parallel Programming</a:t>
            </a:r>
            <a:endParaRPr lang="fa-IR" sz="3200" b="1" dirty="0">
              <a:latin typeface="Century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7772400" cy="1447800"/>
          </a:xfrm>
        </p:spPr>
        <p:txBody>
          <a:bodyPr>
            <a:normAutofit fontScale="92500" lnSpcReduction="10000"/>
          </a:bodyPr>
          <a:lstStyle/>
          <a:p>
            <a:pPr algn="l" rtl="0"/>
            <a:r>
              <a:rPr lang="en-US" sz="1400" b="1" dirty="0" smtClean="0"/>
              <a:t>Linda</a:t>
            </a:r>
          </a:p>
          <a:p>
            <a:pPr algn="l" rtl="0"/>
            <a:r>
              <a:rPr lang="en-US" sz="1400" b="1" dirty="0" err="1" smtClean="0"/>
              <a:t>ErLang</a:t>
            </a:r>
            <a:endParaRPr lang="en-US" sz="1400" b="1" dirty="0" smtClean="0"/>
          </a:p>
          <a:p>
            <a:pPr algn="l" rtl="0"/>
            <a:r>
              <a:rPr lang="en-US" sz="1400" b="1" dirty="0" smtClean="0"/>
              <a:t>Unified Parallel C (UPC)</a:t>
            </a:r>
          </a:p>
          <a:p>
            <a:pPr algn="l" rtl="0"/>
            <a:r>
              <a:rPr lang="en-US" sz="1400" b="1" dirty="0" smtClean="0"/>
              <a:t>Charm++</a:t>
            </a:r>
          </a:p>
          <a:p>
            <a:pPr algn="l" rtl="0"/>
            <a:r>
              <a:rPr lang="en-US" sz="1400" b="1" dirty="0" err="1" smtClean="0"/>
              <a:t>OpenCL</a:t>
            </a:r>
            <a:endParaRPr lang="en-US" sz="1400" b="1" dirty="0" smtClean="0"/>
          </a:p>
          <a:p>
            <a:pPr algn="l" rtl="0"/>
            <a:r>
              <a:rPr lang="en-US" sz="1400" b="1" dirty="0" err="1" smtClean="0"/>
              <a:t>Cilk</a:t>
            </a:r>
            <a:endParaRPr lang="en-US" sz="1400" b="1" dirty="0" smtClean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2000" y="6407945"/>
            <a:ext cx="631032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r>
              <a:rPr lang="en-US" dirty="0" smtClean="0"/>
              <a:t>/23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10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endParaRPr lang="en-US" sz="2400" dirty="0" smtClean="0"/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a </a:t>
            </a:r>
            <a:r>
              <a:rPr lang="en-US" sz="2400" dirty="0"/>
              <a:t>model of coordination and communication among several parallel processes operating upon objects stored in and retrieved from shared, virtual, associative </a:t>
            </a:r>
            <a:r>
              <a:rPr lang="en-US" sz="2400" dirty="0" smtClean="0"/>
              <a:t>memory</a:t>
            </a:r>
          </a:p>
          <a:p>
            <a:pPr algn="l" rtl="0"/>
            <a:r>
              <a:rPr lang="en-US" sz="2400" dirty="0"/>
              <a:t>developed by David Gelernter and </a:t>
            </a:r>
            <a:r>
              <a:rPr lang="en-US" sz="2400" dirty="0" smtClean="0"/>
              <a:t>Nicholas </a:t>
            </a:r>
            <a:r>
              <a:rPr lang="en-US" sz="2400" dirty="0" err="1" smtClean="0"/>
              <a:t>Carriero</a:t>
            </a:r>
            <a:r>
              <a:rPr lang="en-US" sz="2400" dirty="0" smtClean="0"/>
              <a:t> at </a:t>
            </a:r>
            <a:r>
              <a:rPr lang="en-US" sz="2400" dirty="0"/>
              <a:t>Yale University </a:t>
            </a:r>
            <a:endParaRPr lang="en-US" sz="2400" dirty="0" smtClean="0"/>
          </a:p>
          <a:p>
            <a:pPr algn="l" rtl="0"/>
            <a:r>
              <a:rPr lang="en-US" sz="2400" dirty="0"/>
              <a:t>implemented as a </a:t>
            </a:r>
            <a:r>
              <a:rPr lang="en-US" sz="2400" dirty="0" smtClean="0"/>
              <a:t>“coordination language”</a:t>
            </a:r>
          </a:p>
          <a:p>
            <a:pPr algn="l" rtl="0"/>
            <a:endParaRPr lang="fa-IR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Linda</a:t>
            </a:r>
            <a:endParaRPr lang="fa-IR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2000" y="6407945"/>
            <a:ext cx="631032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r>
              <a:rPr lang="en-US" dirty="0" smtClean="0"/>
              <a:t>/23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21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Tuple</a:t>
            </a:r>
          </a:p>
          <a:p>
            <a:pPr algn="l" rtl="0"/>
            <a:r>
              <a:rPr lang="en-US" sz="2400" dirty="0" smtClean="0"/>
              <a:t>Tuple space</a:t>
            </a:r>
          </a:p>
          <a:p>
            <a:pPr algn="l" rtl="0"/>
            <a:r>
              <a:rPr lang="en-US" sz="2400" dirty="0"/>
              <a:t>Linda model requires four operations that individual workers perform on the tuples and the </a:t>
            </a:r>
            <a:r>
              <a:rPr lang="en-US" sz="2400" dirty="0" err="1" smtClean="0"/>
              <a:t>tuplespace</a:t>
            </a:r>
            <a:endParaRPr lang="en-US" sz="2400" dirty="0" smtClean="0"/>
          </a:p>
          <a:p>
            <a:pPr lvl="1" algn="l" rtl="0"/>
            <a:r>
              <a:rPr lang="en-US" sz="2400" dirty="0" smtClean="0"/>
              <a:t>In</a:t>
            </a:r>
          </a:p>
          <a:p>
            <a:pPr lvl="1" algn="l" rtl="0"/>
            <a:r>
              <a:rPr lang="en-US" sz="2400" dirty="0" smtClean="0"/>
              <a:t>Rd</a:t>
            </a:r>
          </a:p>
          <a:p>
            <a:pPr lvl="1" algn="l" rtl="0"/>
            <a:r>
              <a:rPr lang="en-US" sz="2400" dirty="0" smtClean="0"/>
              <a:t>out</a:t>
            </a:r>
            <a:endParaRPr lang="en-US" sz="2400" dirty="0"/>
          </a:p>
          <a:p>
            <a:pPr lvl="1" algn="l" rtl="0"/>
            <a:r>
              <a:rPr lang="en-US" sz="2400" dirty="0" err="1" smtClean="0"/>
              <a:t>eval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Linda</a:t>
            </a:r>
            <a:endParaRPr lang="fa-IR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2000" y="6407945"/>
            <a:ext cx="631032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r>
              <a:rPr lang="en-US" dirty="0" smtClean="0"/>
              <a:t>/23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17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a </a:t>
            </a:r>
            <a:r>
              <a:rPr lang="en-US" sz="2400" dirty="0"/>
              <a:t>general-purpose concurrent, garbage-collected programming language and runtime </a:t>
            </a:r>
            <a:r>
              <a:rPr lang="en-US" sz="2400" dirty="0" smtClean="0"/>
              <a:t>system</a:t>
            </a:r>
          </a:p>
          <a:p>
            <a:pPr algn="l" rtl="0"/>
            <a:r>
              <a:rPr lang="en-US" sz="2400" dirty="0"/>
              <a:t>first version was developed by Joe Armstrong in 1986</a:t>
            </a:r>
          </a:p>
          <a:p>
            <a:pPr lvl="1" algn="l" rtl="0"/>
            <a:r>
              <a:rPr lang="en-US" sz="2000" dirty="0"/>
              <a:t>a proprietary language within Ericsson</a:t>
            </a:r>
          </a:p>
          <a:p>
            <a:pPr lvl="1" algn="l" rtl="0"/>
            <a:r>
              <a:rPr lang="en-US" sz="2000" dirty="0"/>
              <a:t>released as open source in 1998</a:t>
            </a:r>
          </a:p>
          <a:p>
            <a:pPr lvl="1" algn="l" rtl="0"/>
            <a:r>
              <a:rPr lang="en-US" sz="2000" dirty="0"/>
              <a:t>In 2006, native symmetric multiprocessing support was added to the runtime system and virtual machine</a:t>
            </a:r>
            <a:endParaRPr lang="fa-IR" sz="2000" dirty="0"/>
          </a:p>
          <a:p>
            <a:pPr algn="l" rtl="0"/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ErLang</a:t>
            </a:r>
            <a:endParaRPr lang="fa-IR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2000" y="6407945"/>
            <a:ext cx="631032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r>
              <a:rPr lang="en-US" dirty="0" smtClean="0"/>
              <a:t>/23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2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designed </a:t>
            </a:r>
            <a:r>
              <a:rPr lang="en-US" sz="2400" dirty="0"/>
              <a:t>by Ericsson to support distributed, fault-tolerant, soft-real-time, non-stop applications</a:t>
            </a:r>
          </a:p>
          <a:p>
            <a:pPr algn="l" rtl="0"/>
            <a:r>
              <a:rPr lang="en-US" sz="2400" dirty="0" err="1"/>
              <a:t>Erlang</a:t>
            </a:r>
            <a:r>
              <a:rPr lang="en-US" sz="2400" dirty="0"/>
              <a:t> provides language-level features</a:t>
            </a:r>
          </a:p>
          <a:p>
            <a:pPr algn="l" rtl="0"/>
            <a:r>
              <a:rPr lang="en-US" sz="2400" dirty="0"/>
              <a:t>all concurrency is explicit in </a:t>
            </a:r>
            <a:r>
              <a:rPr lang="en-US" sz="2400" dirty="0" err="1"/>
              <a:t>Erlang</a:t>
            </a:r>
            <a:r>
              <a:rPr lang="en-US" sz="2400" dirty="0"/>
              <a:t>, processes communicate using message passing instead of shared variables, which removes the need for locks</a:t>
            </a:r>
          </a:p>
          <a:p>
            <a:pPr algn="l" rtl="0"/>
            <a:endParaRPr lang="fa-IR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ErLang</a:t>
            </a:r>
            <a:endParaRPr lang="fa-I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2000" y="6407945"/>
            <a:ext cx="631032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r>
              <a:rPr lang="en-US" dirty="0" smtClean="0"/>
              <a:t>/23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5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an </a:t>
            </a:r>
            <a:r>
              <a:rPr lang="en-US" sz="2400" dirty="0"/>
              <a:t>extension of the C programming language designed for high-performance computing on large-scale parallel </a:t>
            </a:r>
            <a:r>
              <a:rPr lang="en-US" sz="2400" dirty="0" smtClean="0"/>
              <a:t>machines</a:t>
            </a:r>
          </a:p>
          <a:p>
            <a:pPr algn="l" rtl="0"/>
            <a:r>
              <a:rPr lang="en-US" sz="2400" dirty="0"/>
              <a:t>The programmer is presented with a single shared, partitioned address </a:t>
            </a:r>
            <a:r>
              <a:rPr lang="en-US" sz="2400" dirty="0" smtClean="0"/>
              <a:t>space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Unified Parallel C </a:t>
            </a:r>
            <a:endParaRPr lang="fa-I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2000" y="6407945"/>
            <a:ext cx="631032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r>
              <a:rPr lang="en-US" dirty="0" smtClean="0"/>
              <a:t>/23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04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The </a:t>
            </a:r>
            <a:r>
              <a:rPr lang="en-US" sz="2400" dirty="0"/>
              <a:t>programmer is presented</a:t>
            </a:r>
          </a:p>
          <a:p>
            <a:pPr lvl="1" algn="l" rtl="0"/>
            <a:r>
              <a:rPr lang="en-US" sz="2400" dirty="0"/>
              <a:t>a single shared</a:t>
            </a:r>
          </a:p>
          <a:p>
            <a:pPr lvl="1" algn="l" rtl="0"/>
            <a:r>
              <a:rPr lang="en-US" sz="2400" dirty="0"/>
              <a:t>partitioned address space</a:t>
            </a:r>
          </a:p>
          <a:p>
            <a:pPr lvl="1" algn="l" rtl="0"/>
            <a:r>
              <a:rPr lang="en-US" sz="2400" dirty="0"/>
              <a:t>variables may be directly read and written by any processor</a:t>
            </a:r>
          </a:p>
          <a:p>
            <a:pPr lvl="1" algn="l" rtl="0"/>
            <a:r>
              <a:rPr lang="en-US" sz="2400" dirty="0"/>
              <a:t>each variable is physically associated with a single processor</a:t>
            </a:r>
            <a:endParaRPr lang="fa-IR" sz="2400" dirty="0"/>
          </a:p>
          <a:p>
            <a:pPr algn="l" rtl="0"/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Unified Parallel C </a:t>
            </a:r>
            <a:endParaRPr lang="fa-IR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2000" y="6407945"/>
            <a:ext cx="631032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r>
              <a:rPr lang="en-US" dirty="0" smtClean="0"/>
              <a:t>/23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0636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/>
              <a:t>a parallel object-oriented programming language based on C++ and developed in the Parallel Programming Laboratory at the University of </a:t>
            </a:r>
            <a:r>
              <a:rPr lang="en-US" dirty="0" smtClean="0"/>
              <a:t>Illinois</a:t>
            </a:r>
          </a:p>
          <a:p>
            <a:pPr algn="l" rtl="0"/>
            <a:r>
              <a:rPr lang="en-US" dirty="0"/>
              <a:t>Programs written in Charm</a:t>
            </a:r>
            <a:r>
              <a:rPr lang="en-US" dirty="0" smtClean="0"/>
              <a:t>++</a:t>
            </a:r>
          </a:p>
          <a:p>
            <a:pPr lvl="1" algn="l" rtl="0"/>
            <a:r>
              <a:rPr lang="en-US" dirty="0"/>
              <a:t>decomposed into a number of cooperating message-driven objects called </a:t>
            </a:r>
            <a:r>
              <a:rPr lang="en-US" i="1" dirty="0" err="1" smtClean="0"/>
              <a:t>chares</a:t>
            </a:r>
            <a:endParaRPr lang="en-US" dirty="0" smtClean="0"/>
          </a:p>
          <a:p>
            <a:pPr algn="l" rtl="0"/>
            <a:r>
              <a:rPr lang="en-US" dirty="0"/>
              <a:t>designed with the goal </a:t>
            </a:r>
            <a:r>
              <a:rPr lang="en-US" dirty="0" smtClean="0"/>
              <a:t>of</a:t>
            </a:r>
          </a:p>
          <a:p>
            <a:pPr lvl="1" algn="l" rtl="0"/>
            <a:r>
              <a:rPr lang="en-US" dirty="0"/>
              <a:t>enhancing programmer </a:t>
            </a:r>
            <a:r>
              <a:rPr lang="en-US" dirty="0" smtClean="0"/>
              <a:t>productivity</a:t>
            </a:r>
          </a:p>
          <a:p>
            <a:pPr lvl="1" algn="l" rtl="0"/>
            <a:r>
              <a:rPr lang="en-US" dirty="0"/>
              <a:t>good performance on a wide variety of underlying hardware </a:t>
            </a:r>
            <a:r>
              <a:rPr lang="en-US" dirty="0" smtClean="0"/>
              <a:t>platforms</a:t>
            </a:r>
          </a:p>
          <a:p>
            <a:pPr marL="393192" lvl="1" indent="0" algn="l" rtl="0">
              <a:buNone/>
            </a:pPr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Charm++</a:t>
            </a:r>
            <a:endParaRPr lang="fa-IR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2000" y="6407945"/>
            <a:ext cx="631032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r>
              <a:rPr lang="en-US" dirty="0" smtClean="0"/>
              <a:t>/23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1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Parallel programming tools</a:t>
            </a:r>
          </a:p>
          <a:p>
            <a:pPr lvl="1" algn="l" rtl="0"/>
            <a:r>
              <a:rPr lang="en-US" dirty="0" smtClean="0"/>
              <a:t>Shared memory programming tools</a:t>
            </a:r>
          </a:p>
          <a:p>
            <a:pPr lvl="2" algn="l" rtl="0"/>
            <a:r>
              <a:rPr lang="en-US" dirty="0" err="1" smtClean="0"/>
              <a:t>OpenMP</a:t>
            </a:r>
            <a:endParaRPr lang="en-US" dirty="0" smtClean="0"/>
          </a:p>
          <a:p>
            <a:pPr lvl="2" algn="l" rtl="0"/>
            <a:r>
              <a:rPr lang="en-US" dirty="0" smtClean="0"/>
              <a:t>POSIX Threads</a:t>
            </a:r>
          </a:p>
          <a:p>
            <a:pPr lvl="1" algn="l" rtl="0"/>
            <a:r>
              <a:rPr lang="en-US" dirty="0" smtClean="0"/>
              <a:t>Distributed memory programming tools</a:t>
            </a:r>
          </a:p>
          <a:p>
            <a:pPr lvl="2" algn="l" rtl="0"/>
            <a:r>
              <a:rPr lang="en-US" dirty="0" smtClean="0"/>
              <a:t>MPI</a:t>
            </a:r>
          </a:p>
          <a:p>
            <a:pPr lvl="1" algn="l" rtl="0"/>
            <a:r>
              <a:rPr lang="en-US" dirty="0" smtClean="0"/>
              <a:t>Parallel  </a:t>
            </a:r>
            <a:r>
              <a:rPr lang="en-US" dirty="0"/>
              <a:t>P</a:t>
            </a:r>
            <a:r>
              <a:rPr lang="en-US" dirty="0" smtClean="0"/>
              <a:t>rogramming </a:t>
            </a:r>
            <a:r>
              <a:rPr lang="en-US" dirty="0"/>
              <a:t>L</a:t>
            </a:r>
            <a:r>
              <a:rPr lang="en-US" dirty="0" smtClean="0"/>
              <a:t>anguages</a:t>
            </a:r>
          </a:p>
          <a:p>
            <a:pPr lvl="2" algn="l" rtl="0"/>
            <a:r>
              <a:rPr lang="en-US" dirty="0" smtClean="0"/>
              <a:t>Linda</a:t>
            </a:r>
          </a:p>
          <a:p>
            <a:pPr lvl="2" algn="l" rtl="0"/>
            <a:r>
              <a:rPr lang="en-US" dirty="0" err="1" smtClean="0"/>
              <a:t>Erlang</a:t>
            </a:r>
            <a:endParaRPr lang="en-US" dirty="0" smtClean="0"/>
          </a:p>
          <a:p>
            <a:pPr lvl="2" algn="l" rtl="0"/>
            <a:r>
              <a:rPr lang="en-US" dirty="0" smtClean="0"/>
              <a:t>Unified parallel C</a:t>
            </a:r>
          </a:p>
          <a:p>
            <a:pPr lvl="2" algn="l" rtl="0"/>
            <a:r>
              <a:rPr lang="en-US" dirty="0" smtClean="0"/>
              <a:t>Charm++</a:t>
            </a:r>
          </a:p>
          <a:p>
            <a:pPr lvl="2" algn="l" rtl="0"/>
            <a:r>
              <a:rPr lang="en-US" dirty="0" err="1" smtClean="0"/>
              <a:t>OpenCL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fa-IR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2000" y="6407945"/>
            <a:ext cx="631032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r>
              <a:rPr lang="en-US" dirty="0" smtClean="0"/>
              <a:t>/23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605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a </a:t>
            </a:r>
            <a:r>
              <a:rPr lang="en-US" sz="2400" dirty="0"/>
              <a:t>framework for writing programs that execute across </a:t>
            </a:r>
            <a:r>
              <a:rPr lang="en-US" sz="2400" dirty="0" smtClean="0"/>
              <a:t>heterogeneous platforms</a:t>
            </a:r>
          </a:p>
          <a:p>
            <a:pPr algn="l" rtl="0"/>
            <a:r>
              <a:rPr lang="en-US" sz="2400" dirty="0" err="1"/>
              <a:t>OpenCL</a:t>
            </a:r>
            <a:r>
              <a:rPr lang="en-US" sz="2400" dirty="0"/>
              <a:t> includes</a:t>
            </a:r>
          </a:p>
          <a:p>
            <a:pPr lvl="1" algn="l" rtl="0"/>
            <a:r>
              <a:rPr lang="en-US" sz="2400" dirty="0"/>
              <a:t> a language (based on C99) for writing </a:t>
            </a:r>
            <a:r>
              <a:rPr lang="en-US" sz="2400" i="1" dirty="0"/>
              <a:t>kernels</a:t>
            </a:r>
            <a:r>
              <a:rPr lang="en-US" sz="2400" dirty="0"/>
              <a:t> </a:t>
            </a:r>
          </a:p>
          <a:p>
            <a:pPr lvl="1" algn="l" rtl="0"/>
            <a:r>
              <a:rPr lang="en-US" sz="2400" dirty="0"/>
              <a:t>APIs that are used to define and then control the </a:t>
            </a:r>
            <a:r>
              <a:rPr lang="en-US" sz="2400" dirty="0" smtClean="0"/>
              <a:t>platforms</a:t>
            </a:r>
          </a:p>
          <a:p>
            <a:pPr algn="l" rtl="0"/>
            <a:r>
              <a:rPr lang="en-US" sz="2400" dirty="0"/>
              <a:t>was initially developed by Apple </a:t>
            </a:r>
            <a:r>
              <a:rPr lang="en-US" sz="2400" dirty="0" err="1"/>
              <a:t>Inc</a:t>
            </a:r>
            <a:endParaRPr lang="en-US" sz="2400" dirty="0"/>
          </a:p>
          <a:p>
            <a:pPr algn="l" rtl="0"/>
            <a:r>
              <a:rPr lang="en-US" sz="2400" dirty="0"/>
              <a:t>refined into an initial proposal in collaboration with technical teams at AMD, IBM, Intel, and </a:t>
            </a:r>
            <a:r>
              <a:rPr lang="en-US" sz="2400" dirty="0" err="1" smtClean="0"/>
              <a:t>Nvidia</a:t>
            </a:r>
            <a:endParaRPr lang="en-US" sz="2400" dirty="0" smtClean="0"/>
          </a:p>
          <a:p>
            <a:pPr algn="l" rtl="0"/>
            <a:r>
              <a:rPr lang="en-US" sz="2400" dirty="0" smtClean="0"/>
              <a:t>an </a:t>
            </a:r>
            <a:r>
              <a:rPr lang="en-US" sz="2400" dirty="0"/>
              <a:t>open standard maintained by the non-profit technology </a:t>
            </a:r>
            <a:r>
              <a:rPr lang="en-US" sz="2400" dirty="0" smtClean="0"/>
              <a:t>consortium </a:t>
            </a:r>
            <a:r>
              <a:rPr lang="en-US" sz="2400" dirty="0" err="1" smtClean="0"/>
              <a:t>Khronos</a:t>
            </a:r>
            <a:r>
              <a:rPr lang="en-US" sz="2400" dirty="0" smtClean="0"/>
              <a:t> Group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OpenCL</a:t>
            </a:r>
            <a:endParaRPr lang="fa-IR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2000" y="6407945"/>
            <a:ext cx="631032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r>
              <a:rPr lang="en-US" dirty="0" smtClean="0"/>
              <a:t>/23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79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general-purpose </a:t>
            </a:r>
            <a:r>
              <a:rPr lang="en-US" sz="2400" dirty="0"/>
              <a:t>programming language designed for multithreaded parallel </a:t>
            </a:r>
            <a:r>
              <a:rPr lang="en-US" sz="2400" dirty="0" smtClean="0"/>
              <a:t>computing</a:t>
            </a:r>
          </a:p>
          <a:p>
            <a:pPr algn="l" rtl="0"/>
            <a:r>
              <a:rPr lang="en-US" sz="2400" dirty="0"/>
              <a:t>has been developed since 1994 at the MIT Laboratory for Computer </a:t>
            </a:r>
            <a:r>
              <a:rPr lang="en-US" sz="2400" dirty="0" smtClean="0"/>
              <a:t>Science</a:t>
            </a:r>
          </a:p>
          <a:p>
            <a:pPr algn="l" rtl="0"/>
            <a:r>
              <a:rPr lang="en-US" sz="2400" dirty="0"/>
              <a:t>based on ANSI </a:t>
            </a:r>
            <a:r>
              <a:rPr lang="en-US" sz="2400" dirty="0" smtClean="0"/>
              <a:t>C</a:t>
            </a:r>
          </a:p>
          <a:p>
            <a:pPr algn="l" rtl="0"/>
            <a:r>
              <a:rPr lang="en-US" sz="2400" dirty="0"/>
              <a:t>July 2009, Intel Corporation acquired </a:t>
            </a:r>
            <a:r>
              <a:rPr lang="en-US" sz="2400" dirty="0" err="1"/>
              <a:t>Cilk</a:t>
            </a:r>
            <a:r>
              <a:rPr lang="en-US" sz="2400" dirty="0"/>
              <a:t> Arts, the </a:t>
            </a:r>
            <a:r>
              <a:rPr lang="en-US" sz="2400" dirty="0" err="1"/>
              <a:t>Cilk</a:t>
            </a:r>
            <a:r>
              <a:rPr lang="en-US" sz="2400" dirty="0"/>
              <a:t>++ technology and the </a:t>
            </a:r>
            <a:r>
              <a:rPr lang="en-US" sz="2400" dirty="0" err="1"/>
              <a:t>Cilk</a:t>
            </a:r>
            <a:r>
              <a:rPr lang="en-US" sz="2400" dirty="0"/>
              <a:t> </a:t>
            </a:r>
            <a:r>
              <a:rPr lang="en-US" sz="2400" dirty="0" smtClean="0"/>
              <a:t>trademark</a:t>
            </a:r>
          </a:p>
          <a:p>
            <a:pPr algn="l" rtl="0"/>
            <a:r>
              <a:rPr lang="en-US" sz="2400" dirty="0"/>
              <a:t>In 2010, Intel released a commercial implementation in its compilers combined with some data parallel constructs with the name Intel </a:t>
            </a:r>
            <a:r>
              <a:rPr lang="en-US" sz="2400" dirty="0" err="1"/>
              <a:t>Cilk</a:t>
            </a:r>
            <a:r>
              <a:rPr lang="en-US" sz="2400" dirty="0"/>
              <a:t> Plus</a:t>
            </a:r>
            <a:endParaRPr lang="fa-IR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Cilk</a:t>
            </a:r>
            <a:endParaRPr lang="fa-IR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2000" y="6407945"/>
            <a:ext cx="631032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r>
              <a:rPr lang="en-US" dirty="0" smtClean="0"/>
              <a:t>/23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486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vert="horz">
            <a:normAutofit/>
          </a:bodyPr>
          <a:lstStyle/>
          <a:p>
            <a:pPr lvl="1" algn="l" rtl="0"/>
            <a:r>
              <a:rPr lang="en-US" dirty="0"/>
              <a:t>Shared memory programming tools</a:t>
            </a:r>
          </a:p>
          <a:p>
            <a:pPr lvl="2" algn="l" rtl="0"/>
            <a:r>
              <a:rPr lang="en-US" dirty="0" err="1"/>
              <a:t>OpenMP</a:t>
            </a:r>
            <a:endParaRPr lang="en-US" dirty="0"/>
          </a:p>
          <a:p>
            <a:pPr lvl="2" algn="l" rtl="0"/>
            <a:r>
              <a:rPr lang="en-US" dirty="0"/>
              <a:t>POSIX Threads</a:t>
            </a:r>
          </a:p>
          <a:p>
            <a:pPr lvl="1" algn="l" rtl="0"/>
            <a:r>
              <a:rPr lang="en-US" dirty="0"/>
              <a:t>Distributed memory programming tools</a:t>
            </a:r>
          </a:p>
          <a:p>
            <a:pPr lvl="2" algn="l" rtl="0"/>
            <a:r>
              <a:rPr lang="en-US" dirty="0"/>
              <a:t>MPI</a:t>
            </a:r>
          </a:p>
          <a:p>
            <a:pPr lvl="1" algn="l" rtl="0"/>
            <a:r>
              <a:rPr lang="en-US" dirty="0"/>
              <a:t>Parallel  Programming Languages</a:t>
            </a:r>
          </a:p>
          <a:p>
            <a:pPr lvl="2" algn="l" rtl="0"/>
            <a:r>
              <a:rPr lang="en-US" dirty="0"/>
              <a:t>Linda</a:t>
            </a:r>
          </a:p>
          <a:p>
            <a:pPr lvl="2" algn="l" rtl="0"/>
            <a:r>
              <a:rPr lang="en-US" dirty="0" err="1"/>
              <a:t>Erlang</a:t>
            </a:r>
            <a:endParaRPr lang="en-US" dirty="0"/>
          </a:p>
          <a:p>
            <a:pPr lvl="2" algn="l" rtl="0"/>
            <a:r>
              <a:rPr lang="en-US" dirty="0"/>
              <a:t>Unified parallel C</a:t>
            </a:r>
          </a:p>
          <a:p>
            <a:pPr lvl="2" algn="l" rtl="0"/>
            <a:r>
              <a:rPr lang="en-US" dirty="0"/>
              <a:t>Charm++</a:t>
            </a:r>
          </a:p>
          <a:p>
            <a:pPr lvl="2" algn="l" rtl="0"/>
            <a:r>
              <a:rPr lang="en-US" dirty="0" err="1"/>
              <a:t>OpenCL</a:t>
            </a:r>
            <a:endParaRPr lang="en-US" dirty="0"/>
          </a:p>
          <a:p>
            <a:pPr lvl="2" algn="l" rtl="0"/>
            <a:endParaRPr lang="fa-IR" dirty="0"/>
          </a:p>
          <a:p>
            <a:pPr algn="l" rtl="0"/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fa-IR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2000" y="6407945"/>
            <a:ext cx="631032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r>
              <a:rPr lang="en-US" dirty="0" smtClean="0"/>
              <a:t>/23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65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 </a:t>
            </a:r>
            <a:r>
              <a:rPr lang="en-US" dirty="0"/>
              <a:t>http://en.wikipedia.org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/>
              <a:t>http://openmp.org/wp/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/>
              <a:t>https://computing.llnl.gov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/>
              <a:t>http://www.hpclab.niu.edu/mpi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/>
              <a:t>http://www.open-mpi.org/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/>
              <a:t>http://mpj-express.org/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/>
              <a:t>http://mpi4py.scipy.org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/>
              <a:t>http://upc.gwu.edu</a:t>
            </a:r>
          </a:p>
          <a:p>
            <a:pPr algn="l" rtl="0"/>
            <a:r>
              <a:rPr lang="en-US" dirty="0" smtClean="0"/>
              <a:t> http</a:t>
            </a:r>
            <a:r>
              <a:rPr lang="en-US" dirty="0"/>
              <a:t>://charm.cs.uiuc.edu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/>
              <a:t>http://www.khronos.org</a:t>
            </a:r>
          </a:p>
          <a:p>
            <a:pPr algn="l" rtl="0"/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refrences</a:t>
            </a:r>
            <a:endParaRPr lang="fa-IR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2000" y="6407945"/>
            <a:ext cx="631032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r>
              <a:rPr lang="en-US" dirty="0" smtClean="0"/>
              <a:t>/23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81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pic>
        <p:nvPicPr>
          <p:cNvPr id="5" name="Picture 2" descr="C:\Users\Administrator\Desktop\dataMining research\question-mark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4764" y="1481138"/>
            <a:ext cx="3394471" cy="452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864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latin typeface="Century" pitchFamily="18" charset="0"/>
              </a:rPr>
              <a:t>Shared memory programming</a:t>
            </a:r>
            <a:endParaRPr lang="fa-IR" sz="3200" b="1" dirty="0">
              <a:latin typeface="Century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3581400"/>
            <a:ext cx="7772400" cy="1199704"/>
          </a:xfrm>
        </p:spPr>
        <p:txBody>
          <a:bodyPr>
            <a:normAutofit/>
          </a:bodyPr>
          <a:lstStyle/>
          <a:p>
            <a:pPr algn="l" rtl="0"/>
            <a:r>
              <a:rPr lang="en-US" sz="1400" b="1" dirty="0" err="1" smtClean="0"/>
              <a:t>OpenMP</a:t>
            </a:r>
            <a:endParaRPr lang="en-US" sz="1400" b="1" dirty="0" smtClean="0"/>
          </a:p>
          <a:p>
            <a:pPr algn="l" rtl="0"/>
            <a:r>
              <a:rPr lang="en-US" sz="1400" b="1" dirty="0" smtClean="0"/>
              <a:t>POSIX Thread</a:t>
            </a:r>
            <a:endParaRPr lang="fa-IR" sz="1400" b="1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2000" y="6407945"/>
            <a:ext cx="631032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r>
              <a:rPr lang="en-US" dirty="0" smtClean="0"/>
              <a:t>/23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62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dministrator\Desktop\sharedMemoryModel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12652" y="1481138"/>
            <a:ext cx="5318696" cy="452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memory model</a:t>
            </a:r>
            <a:endParaRPr lang="fa-IR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2000" y="6407945"/>
            <a:ext cx="631032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r>
              <a:rPr lang="en-US" dirty="0" smtClean="0"/>
              <a:t>/23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03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an API</a:t>
            </a:r>
          </a:p>
          <a:p>
            <a:pPr algn="l" rtl="0"/>
            <a:r>
              <a:rPr lang="en-US" sz="2400" dirty="0"/>
              <a:t>C, C++, and </a:t>
            </a:r>
            <a:r>
              <a:rPr lang="en-US" sz="2400" dirty="0" smtClean="0"/>
              <a:t>Fortran</a:t>
            </a:r>
          </a:p>
          <a:p>
            <a:pPr algn="l" rtl="0"/>
            <a:r>
              <a:rPr lang="en-US" sz="2400" dirty="0" err="1"/>
              <a:t>OpenMP</a:t>
            </a:r>
            <a:r>
              <a:rPr lang="en-US" sz="2400" dirty="0"/>
              <a:t> is </a:t>
            </a:r>
          </a:p>
          <a:p>
            <a:pPr lvl="1" algn="l" rtl="0"/>
            <a:r>
              <a:rPr lang="en-US" sz="2400" dirty="0"/>
              <a:t>managed by the nonprofit technology consortium </a:t>
            </a:r>
            <a:r>
              <a:rPr lang="en-US" sz="2400" dirty="0" err="1"/>
              <a:t>OpenMP</a:t>
            </a:r>
            <a:r>
              <a:rPr lang="en-US" sz="2400" dirty="0"/>
              <a:t> Architecture Review Board ( </a:t>
            </a:r>
            <a:r>
              <a:rPr lang="en-US" sz="2400" dirty="0" err="1"/>
              <a:t>OpenMP</a:t>
            </a:r>
            <a:r>
              <a:rPr lang="en-US" sz="2400" dirty="0"/>
              <a:t> ARB)</a:t>
            </a:r>
          </a:p>
          <a:p>
            <a:pPr lvl="1" algn="l" rtl="0"/>
            <a:r>
              <a:rPr lang="en-US" sz="2400" dirty="0"/>
              <a:t>AMD, IBM, Intel, Cray, HP, Fujitsu, </a:t>
            </a:r>
            <a:r>
              <a:rPr lang="en-US" sz="2400" dirty="0" err="1"/>
              <a:t>Nvidia</a:t>
            </a:r>
            <a:r>
              <a:rPr lang="en-US" sz="2400" dirty="0"/>
              <a:t>, NEC, Microsoft, Texas Instruments, Oracle Corporation, and </a:t>
            </a:r>
            <a:r>
              <a:rPr lang="en-US" sz="2400" dirty="0" smtClean="0"/>
              <a:t>more</a:t>
            </a:r>
          </a:p>
          <a:p>
            <a:pPr algn="l" rtl="0"/>
            <a:r>
              <a:rPr lang="en-US" sz="2400" dirty="0" err="1"/>
              <a:t>OpenMP</a:t>
            </a:r>
            <a:r>
              <a:rPr lang="en-US" sz="2400" dirty="0"/>
              <a:t> uses a portable, scalable </a:t>
            </a:r>
            <a:r>
              <a:rPr lang="en-US" sz="2400" dirty="0" smtClean="0"/>
              <a:t>model</a:t>
            </a:r>
          </a:p>
          <a:p>
            <a:pPr lvl="1" algn="l" rtl="0"/>
            <a:r>
              <a:rPr lang="en-US" sz="2400" dirty="0"/>
              <a:t>simple and flexible </a:t>
            </a:r>
            <a:r>
              <a:rPr lang="en-US" sz="2400" dirty="0" smtClean="0"/>
              <a:t>interface</a:t>
            </a:r>
          </a:p>
          <a:p>
            <a:pPr lvl="1" algn="l" rtl="0"/>
            <a:r>
              <a:rPr lang="en-US" sz="2400" dirty="0"/>
              <a:t>standard desktop computer to the supercomputer</a:t>
            </a:r>
            <a:endParaRPr lang="en-US" sz="2400" dirty="0" smtClean="0"/>
          </a:p>
          <a:p>
            <a:pPr lvl="1" algn="l" rtl="0"/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OpenMP</a:t>
            </a:r>
            <a:endParaRPr lang="fa-IR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2000" y="6407945"/>
            <a:ext cx="631032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r>
              <a:rPr lang="en-US" dirty="0" smtClean="0"/>
              <a:t>/23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61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istrator\Desktop\openMP-Fork_join.svg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2000" y="2158206"/>
            <a:ext cx="7620000" cy="317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OpenMP</a:t>
            </a:r>
            <a:endParaRPr lang="fa-IR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2000" y="6407945"/>
            <a:ext cx="631032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r>
              <a:rPr lang="en-US" dirty="0" smtClean="0"/>
              <a:t>/23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11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Administrator\Desktop\OpenMP_language_extensions.svg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6762" y="1986756"/>
            <a:ext cx="7610475" cy="351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OpenMP</a:t>
            </a:r>
            <a:endParaRPr lang="fa-IR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2000" y="6407945"/>
            <a:ext cx="631032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r>
              <a:rPr lang="en-US" dirty="0" smtClean="0"/>
              <a:t>/23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73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POSIX </a:t>
            </a:r>
            <a:r>
              <a:rPr lang="en-US" sz="2400" dirty="0"/>
              <a:t>standard for </a:t>
            </a:r>
            <a:r>
              <a:rPr lang="en-US" sz="2400" dirty="0" smtClean="0"/>
              <a:t>threads</a:t>
            </a:r>
          </a:p>
          <a:p>
            <a:pPr algn="l" rtl="0"/>
            <a:r>
              <a:rPr lang="en-US" sz="2400" dirty="0"/>
              <a:t>The standard, POSIX.1c, Threads extensions (IEEE </a:t>
            </a:r>
            <a:r>
              <a:rPr lang="en-US" sz="2400" dirty="0" err="1"/>
              <a:t>Std</a:t>
            </a:r>
            <a:r>
              <a:rPr lang="en-US" sz="2400" dirty="0"/>
              <a:t> 1003.1c-1995</a:t>
            </a:r>
            <a:r>
              <a:rPr lang="en-US" sz="2400" dirty="0" smtClean="0"/>
              <a:t>)</a:t>
            </a:r>
          </a:p>
          <a:p>
            <a:pPr algn="l" rtl="0"/>
            <a:r>
              <a:rPr lang="en-US" sz="2400" dirty="0"/>
              <a:t>an API for creating and manipulating threads</a:t>
            </a:r>
            <a:r>
              <a:rPr lang="en-US" sz="2400" dirty="0" smtClean="0"/>
              <a:t>.</a:t>
            </a:r>
          </a:p>
          <a:p>
            <a:pPr algn="l" rtl="0"/>
            <a:r>
              <a:rPr lang="en-US" sz="2400" dirty="0" err="1"/>
              <a:t>Pthreads</a:t>
            </a:r>
            <a:r>
              <a:rPr lang="en-US" sz="2400" dirty="0"/>
              <a:t> defines a set of C programming language types, functions and </a:t>
            </a:r>
            <a:r>
              <a:rPr lang="en-US" sz="2400" dirty="0" smtClean="0"/>
              <a:t>constants</a:t>
            </a:r>
          </a:p>
          <a:p>
            <a:pPr algn="l" rtl="0"/>
            <a:r>
              <a:rPr lang="en-US" sz="2400" dirty="0"/>
              <a:t>implemented with a </a:t>
            </a:r>
            <a:r>
              <a:rPr lang="en-US" sz="2400" dirty="0" err="1" smtClean="0"/>
              <a:t>pthread.h</a:t>
            </a:r>
            <a:endParaRPr lang="en-US" sz="2400" dirty="0" smtClean="0"/>
          </a:p>
          <a:p>
            <a:pPr algn="l" rtl="0"/>
            <a:r>
              <a:rPr lang="en-US" sz="2400" dirty="0"/>
              <a:t>There are around 100 </a:t>
            </a:r>
            <a:r>
              <a:rPr lang="en-US" sz="2400" dirty="0" err="1"/>
              <a:t>Pthreads</a:t>
            </a:r>
            <a:r>
              <a:rPr lang="en-US" sz="2400" dirty="0"/>
              <a:t> procedures, all prefixed "</a:t>
            </a:r>
            <a:r>
              <a:rPr lang="en-US" sz="2400" dirty="0" err="1"/>
              <a:t>pthread</a:t>
            </a:r>
            <a:r>
              <a:rPr lang="en-US" sz="2400" dirty="0"/>
              <a:t>_" </a:t>
            </a:r>
            <a:endParaRPr lang="fa-IR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POSIX Threads</a:t>
            </a:r>
            <a:endParaRPr lang="fa-IR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2000" y="6407945"/>
            <a:ext cx="631032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r>
              <a:rPr lang="en-US" dirty="0" smtClean="0"/>
              <a:t>/23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20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Century" pitchFamily="18" charset="0"/>
              </a:rPr>
              <a:t>Distributed memory programming</a:t>
            </a:r>
            <a:endParaRPr lang="fa-IR" sz="3200" b="1" dirty="0">
              <a:latin typeface="Century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3810000"/>
            <a:ext cx="7772400" cy="1199704"/>
          </a:xfrm>
        </p:spPr>
        <p:txBody>
          <a:bodyPr/>
          <a:lstStyle/>
          <a:p>
            <a:pPr algn="l" rtl="0"/>
            <a:r>
              <a:rPr lang="en-US" sz="2000" b="1" dirty="0" smtClean="0"/>
              <a:t>Message Passing Interface (MPI)</a:t>
            </a:r>
            <a:endParaRPr lang="fa-IR" b="1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82000" y="6407945"/>
            <a:ext cx="631032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r>
              <a:rPr lang="en-US" dirty="0" smtClean="0"/>
              <a:t>/23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42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3243</TotalTime>
  <Words>752</Words>
  <Application>Microsoft Office PowerPoint</Application>
  <PresentationFormat>On-screen Show (4:3)</PresentationFormat>
  <Paragraphs>179</Paragraphs>
  <Slides>24</Slides>
  <Notes>2</Notes>
  <HiddenSlides>1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Custom Design</vt:lpstr>
      <vt:lpstr>Concourse</vt:lpstr>
      <vt:lpstr>Parallel programming languages</vt:lpstr>
      <vt:lpstr>outline</vt:lpstr>
      <vt:lpstr>Shared memory programming</vt:lpstr>
      <vt:lpstr>Shared memory model</vt:lpstr>
      <vt:lpstr>OpenMP</vt:lpstr>
      <vt:lpstr>OpenMP</vt:lpstr>
      <vt:lpstr>OpenMP</vt:lpstr>
      <vt:lpstr>POSIX Threads</vt:lpstr>
      <vt:lpstr>Distributed memory programming</vt:lpstr>
      <vt:lpstr>Message Passing Interface</vt:lpstr>
      <vt:lpstr>Message Passing Interface</vt:lpstr>
      <vt:lpstr>Parallel Programming</vt:lpstr>
      <vt:lpstr>Linda</vt:lpstr>
      <vt:lpstr>Linda</vt:lpstr>
      <vt:lpstr>ErLang</vt:lpstr>
      <vt:lpstr>ErLang</vt:lpstr>
      <vt:lpstr>Unified Parallel C </vt:lpstr>
      <vt:lpstr>Unified Parallel C </vt:lpstr>
      <vt:lpstr>Charm++</vt:lpstr>
      <vt:lpstr>OpenCL</vt:lpstr>
      <vt:lpstr>Cilk</vt:lpstr>
      <vt:lpstr>summary</vt:lpstr>
      <vt:lpstr>refrences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programming languages</dc:title>
  <dc:creator>Administrator</dc:creator>
  <cp:lastModifiedBy>Administrator</cp:lastModifiedBy>
  <cp:revision>37</cp:revision>
  <dcterms:created xsi:type="dcterms:W3CDTF">2006-08-16T00:00:00Z</dcterms:created>
  <dcterms:modified xsi:type="dcterms:W3CDTF">2012-06-11T18:26:11Z</dcterms:modified>
</cp:coreProperties>
</file>