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handoutMasterIdLst>
    <p:handoutMasterId r:id="rId46"/>
  </p:handoutMasterIdLst>
  <p:sldIdLst>
    <p:sldId id="320" r:id="rId2"/>
    <p:sldId id="256" r:id="rId3"/>
    <p:sldId id="336" r:id="rId4"/>
    <p:sldId id="269" r:id="rId5"/>
    <p:sldId id="287" r:id="rId6"/>
    <p:sldId id="328" r:id="rId7"/>
    <p:sldId id="330" r:id="rId8"/>
    <p:sldId id="294" r:id="rId9"/>
    <p:sldId id="291" r:id="rId10"/>
    <p:sldId id="292" r:id="rId11"/>
    <p:sldId id="343" r:id="rId12"/>
    <p:sldId id="311" r:id="rId13"/>
    <p:sldId id="288" r:id="rId14"/>
    <p:sldId id="289" r:id="rId15"/>
    <p:sldId id="321" r:id="rId16"/>
    <p:sldId id="312" r:id="rId17"/>
    <p:sldId id="314" r:id="rId18"/>
    <p:sldId id="344" r:id="rId19"/>
    <p:sldId id="338" r:id="rId20"/>
    <p:sldId id="337" r:id="rId21"/>
    <p:sldId id="296" r:id="rId22"/>
    <p:sldId id="325" r:id="rId23"/>
    <p:sldId id="322" r:id="rId24"/>
    <p:sldId id="317" r:id="rId25"/>
    <p:sldId id="334" r:id="rId26"/>
    <p:sldId id="324" r:id="rId27"/>
    <p:sldId id="316" r:id="rId28"/>
    <p:sldId id="341" r:id="rId29"/>
    <p:sldId id="340" r:id="rId30"/>
    <p:sldId id="297" r:id="rId31"/>
    <p:sldId id="298" r:id="rId32"/>
    <p:sldId id="299" r:id="rId33"/>
    <p:sldId id="318" r:id="rId34"/>
    <p:sldId id="309" r:id="rId35"/>
    <p:sldId id="319" r:id="rId36"/>
    <p:sldId id="300" r:id="rId37"/>
    <p:sldId id="303" r:id="rId38"/>
    <p:sldId id="302" r:id="rId39"/>
    <p:sldId id="304" r:id="rId40"/>
    <p:sldId id="326" r:id="rId41"/>
    <p:sldId id="305" r:id="rId42"/>
    <p:sldId id="327" r:id="rId43"/>
    <p:sldId id="342"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60"/>
  </p:normalViewPr>
  <p:slideViewPr>
    <p:cSldViewPr>
      <p:cViewPr varScale="1">
        <p:scale>
          <a:sx n="61" d="100"/>
          <a:sy n="61" d="100"/>
        </p:scale>
        <p:origin x="-14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B526CD-7B92-49F3-8F78-77A8C36825CB}" type="datetimeFigureOut">
              <a:rPr lang="en-US" smtClean="0"/>
              <a:pPr/>
              <a:t>6/13/2012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5C0984-8D86-4C2C-91D2-6F3AEB80D94A}"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33C8D4-50AF-444B-9476-C9B956B78B69}" type="datetimeFigureOut">
              <a:rPr lang="en-US" smtClean="0"/>
              <a:pPr/>
              <a:t>6/13/2012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EFB77-4CE8-4950-B6B8-6BC330FBFADC}"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DEEFB77-4CE8-4950-B6B8-6BC330FBFADC}" type="slidenum">
              <a:rPr lang="en-US" smtClean="0"/>
              <a:pPr/>
              <a:t>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EDEEFB77-4CE8-4950-B6B8-6BC330FBFADC}"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EDEEFB77-4CE8-4950-B6B8-6BC330FBFADC}"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EDEEFB77-4CE8-4950-B6B8-6BC330FBFADC}"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EDEEFB77-4CE8-4950-B6B8-6BC330FBFADC}" type="slidenum">
              <a:rPr lang="en-US" smtClean="0"/>
              <a:pPr/>
              <a:t>41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4043A0E-2837-47DE-949A-C1DB3C8D9BB8}" type="datetime1">
              <a:rPr lang="en-US" smtClean="0"/>
              <a:pPr/>
              <a:t>6/13/2012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E0EE8E8-BD58-4B95-BDCC-93971EA9B9B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A5127A-4440-4432-A267-CC7B56D50A63}" type="datetime1">
              <a:rPr lang="en-US" smtClean="0"/>
              <a:pPr/>
              <a:t>6/13/2012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0EE8E8-BD58-4B95-BDCC-93971EA9B9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5A4379-49E5-42E8-A743-EF3B5FCBDAF5}" type="datetime1">
              <a:rPr lang="en-US" smtClean="0"/>
              <a:pPr/>
              <a:t>6/13/2012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0EE8E8-BD58-4B95-BDCC-93971EA9B9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3732BCA-405F-42EB-92A0-E9E5C1CF71F3}" type="datetime1">
              <a:rPr lang="en-US" smtClean="0"/>
              <a:pPr/>
              <a:t>6/13/2012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0EE8E8-BD58-4B95-BDCC-93971EA9B9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8634FB-7F34-405F-A4B8-44169A0F0048}" type="datetime1">
              <a:rPr lang="en-US" smtClean="0"/>
              <a:pPr/>
              <a:t>6/13/2012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0EE8E8-BD58-4B95-BDCC-93971EA9B9B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EC28D0-0345-4347-BD67-8CB31F36FE34}" type="datetime1">
              <a:rPr lang="en-US" smtClean="0"/>
              <a:pPr/>
              <a:t>6/13/2012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0EE8E8-BD58-4B95-BDCC-93971EA9B9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AACC5DC-AAE0-4B83-97CF-64ACE8352D28}" type="datetime1">
              <a:rPr lang="en-US" smtClean="0"/>
              <a:pPr/>
              <a:t>6/13/2012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E0EE8E8-BD58-4B95-BDCC-93971EA9B9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2248C33-F121-4117-B282-27907AED286C}" type="datetime1">
              <a:rPr lang="en-US" smtClean="0"/>
              <a:pPr/>
              <a:t>6/13/2012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E0EE8E8-BD58-4B95-BDCC-93971EA9B9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6F61B26-631A-46AF-A436-8175BBC0C20D}" type="datetime1">
              <a:rPr lang="en-US" smtClean="0"/>
              <a:pPr/>
              <a:t>6/13/2012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E0EE8E8-BD58-4B95-BDCC-93971EA9B9B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15D900-E648-4823-8050-DFDEC96CB11C}" type="datetime1">
              <a:rPr lang="en-US" smtClean="0"/>
              <a:pPr/>
              <a:t>6/13/2012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0EE8E8-BD58-4B95-BDCC-93971EA9B9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8690F47-05BE-404B-9F7F-55D35D0131D0}" type="datetime1">
              <a:rPr lang="en-US" smtClean="0"/>
              <a:pPr/>
              <a:t>6/13/2012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E0EE8E8-BD58-4B95-BDCC-93971EA9B9B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9AA0660-F24F-4430-AFA7-21FADDEB3BC7}" type="datetime1">
              <a:rPr lang="en-US" smtClean="0"/>
              <a:pPr/>
              <a:t>6/13/2012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0EE8E8-BD58-4B95-BDCC-93971EA9B9B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1981200"/>
            <a:ext cx="7696200" cy="914400"/>
          </a:xfrm>
          <a:effectLst>
            <a:glow rad="101600">
              <a:schemeClr val="accent1">
                <a:satMod val="175000"/>
                <a:alpha val="40000"/>
              </a:schemeClr>
            </a:glow>
          </a:effectLst>
        </p:spPr>
        <p:txBody>
          <a:bodyPr>
            <a:noAutofit/>
          </a:bodyPr>
          <a:lstStyle/>
          <a:p>
            <a:pPr algn="ctr"/>
            <a:r>
              <a:rPr lang="en-US" sz="4000" dirty="0" smtClean="0">
                <a:solidFill>
                  <a:schemeClr val="tx1"/>
                </a:solidFill>
                <a:latin typeface="Times New Roman" pitchFamily="18" charset="0"/>
                <a:cs typeface="Times New Roman" pitchFamily="18" charset="0"/>
              </a:rPr>
              <a:t>Massively Parallel Processor Array</a:t>
            </a:r>
          </a:p>
          <a:p>
            <a:pPr algn="ctr"/>
            <a:endParaRPr lang="en-US" sz="2800" dirty="0" smtClean="0">
              <a:solidFill>
                <a:schemeClr val="tx1"/>
              </a:solidFill>
              <a:latin typeface="Times New Roman" pitchFamily="18" charset="0"/>
              <a:cs typeface="Times New Roman" pitchFamily="18" charset="0"/>
            </a:endParaRPr>
          </a:p>
          <a:p>
            <a:pPr algn="ctr"/>
            <a:endParaRPr lang="en-US" sz="2800" dirty="0" smtClean="0">
              <a:solidFill>
                <a:schemeClr val="tx1"/>
              </a:solidFill>
              <a:latin typeface="Times New Roman" pitchFamily="18" charset="0"/>
              <a:cs typeface="Times New Roman" pitchFamily="18" charset="0"/>
            </a:endParaRPr>
          </a:p>
          <a:p>
            <a:pPr algn="ctr"/>
            <a:endParaRPr lang="en-US" sz="2800" dirty="0" smtClean="0">
              <a:solidFill>
                <a:schemeClr val="tx1"/>
              </a:solidFill>
              <a:latin typeface="Times New Roman" pitchFamily="18" charset="0"/>
              <a:cs typeface="Times New Roman" pitchFamily="18" charset="0"/>
            </a:endParaRPr>
          </a:p>
          <a:p>
            <a:pPr algn="ctr"/>
            <a:r>
              <a:rPr lang="en-US" sz="2800" dirty="0" smtClean="0">
                <a:solidFill>
                  <a:schemeClr val="tx1"/>
                </a:solidFill>
                <a:latin typeface="Times New Roman" pitchFamily="18" charset="0"/>
                <a:cs typeface="Times New Roman" pitchFamily="18" charset="0"/>
              </a:rPr>
              <a:t>Presented by:</a:t>
            </a:r>
          </a:p>
          <a:p>
            <a:pPr algn="ctr"/>
            <a:r>
              <a:rPr lang="en-US" sz="2800" dirty="0" smtClean="0">
                <a:solidFill>
                  <a:schemeClr val="tx1"/>
                </a:solidFill>
                <a:latin typeface="Times New Roman" pitchFamily="18" charset="0"/>
                <a:cs typeface="Times New Roman" pitchFamily="18" charset="0"/>
              </a:rPr>
              <a:t>Samaneh Rabienia</a:t>
            </a:r>
            <a:endParaRPr lang="en-US" sz="28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DE0EE8E8-BD58-4B95-BDCC-93971EA9B9B7}" type="slidenum">
              <a:rPr lang="en-US" sz="2400" smtClean="0">
                <a:solidFill>
                  <a:schemeClr val="tx1"/>
                </a:solidFill>
                <a:latin typeface="Times New Roman" pitchFamily="18" charset="0"/>
                <a:cs typeface="Times New Roman" pitchFamily="18" charset="0"/>
              </a:rPr>
              <a:pPr/>
              <a:t>1</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6800"/>
            <a:ext cx="8001000" cy="5334000"/>
          </a:xfrm>
        </p:spPr>
        <p:txBody>
          <a:bodyPr>
            <a:normAutofit/>
          </a:bodyPr>
          <a:lstStyle/>
          <a:p>
            <a:pPr algn="just">
              <a:buNone/>
            </a:pPr>
            <a:r>
              <a:rPr lang="en-US" dirty="0" smtClean="0"/>
              <a:t>   </a:t>
            </a:r>
            <a:r>
              <a:rPr lang="en-US" sz="2800" dirty="0" smtClean="0">
                <a:latin typeface="Times New Roman" pitchFamily="18" charset="0"/>
                <a:cs typeface="Times New Roman" pitchFamily="18" charset="0"/>
              </a:rPr>
              <a:t>Alongside the parallel data are two control signals, valid and accept, that implement a hardware protocol for local forward and back pressure. In addition to carrying data forward, channels have forward and backward flow control signals: valid and accept.</a:t>
            </a:r>
          </a:p>
          <a:p>
            <a:pPr algn="just">
              <a:buNone/>
            </a:pPr>
            <a:r>
              <a:rPr lang="en-US" sz="3000" dirty="0" smtClean="0">
                <a:latin typeface="Times New Roman" pitchFamily="18" charset="0"/>
                <a:cs typeface="Times New Roman" pitchFamily="18" charset="0"/>
              </a:rPr>
              <a:t> </a:t>
            </a:r>
          </a:p>
          <a:p>
            <a:pPr algn="just">
              <a:buNone/>
            </a:pPr>
            <a:r>
              <a:rPr lang="en-US" sz="3000" dirty="0" smtClean="0">
                <a:latin typeface="Times New Roman" pitchFamily="18" charset="0"/>
                <a:cs typeface="Times New Roman" pitchFamily="18" charset="0"/>
              </a:rPr>
              <a:t>   </a:t>
            </a:r>
          </a:p>
          <a:p>
            <a:pPr algn="just">
              <a:buNone/>
            </a:pPr>
            <a:endParaRPr lang="en-US" dirty="0"/>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10</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143000"/>
            <a:ext cx="8077200" cy="5105400"/>
          </a:xfrm>
        </p:spPr>
        <p:txBody>
          <a:bodyPr>
            <a:normAutofit/>
          </a:bodyPr>
          <a:lstStyle/>
          <a:p>
            <a:pPr algn="just">
              <a:buNone/>
            </a:pPr>
            <a:r>
              <a:rPr lang="en-US" sz="2800" dirty="0" smtClean="0">
                <a:latin typeface="Times New Roman" pitchFamily="18" charset="0"/>
                <a:cs typeface="Times New Roman" pitchFamily="18" charset="0"/>
              </a:rPr>
              <a:t>   When a register can accept an input, it  asserts accept upstream; when it has output available, it asserts valid downstream. In a clock cycle when a pair of registers see their valid and accept signals are both true, they each independently execute their side of the transfer event, without negotiation or acknowledgment.</a:t>
            </a:r>
            <a:endParaRPr lang="en-US" sz="2800" dirty="0"/>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11</a:t>
            </a:fld>
            <a:endParaRPr lang="en-US" sz="2400">
              <a:solidFill>
                <a:schemeClr val="tx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0"/>
            <a:ext cx="7924800" cy="5715000"/>
          </a:xfrm>
        </p:spPr>
        <p:txBody>
          <a:bodyPr>
            <a:noAutofit/>
          </a:bodyPr>
          <a:lstStyle/>
          <a:p>
            <a:pPr algn="just"/>
            <a:r>
              <a:rPr lang="en-US" sz="2800" dirty="0" smtClean="0">
                <a:latin typeface="Times New Roman" pitchFamily="18" charset="0"/>
                <a:cs typeface="Times New Roman" pitchFamily="18" charset="0"/>
              </a:rPr>
              <a:t>In cycles 1 and 2, X has word 1 valid on its output, but Y is not accepting.</a:t>
            </a:r>
          </a:p>
          <a:p>
            <a:pPr algn="just"/>
            <a:r>
              <a:rPr lang="en-US" sz="2800" dirty="0" smtClean="0">
                <a:latin typeface="Times New Roman" pitchFamily="18" charset="0"/>
                <a:cs typeface="Times New Roman" pitchFamily="18" charset="0"/>
              </a:rPr>
              <a:t>In cycle 3, Y is accepting word 1 from the output of X, and both X and Y, observing their common valid and accept signals, execute the transfer.</a:t>
            </a:r>
          </a:p>
          <a:p>
            <a:pPr algn="just"/>
            <a:r>
              <a:rPr lang="en-US" sz="2800" dirty="0" smtClean="0">
                <a:latin typeface="Times New Roman" pitchFamily="18" charset="0"/>
                <a:cs typeface="Times New Roman" pitchFamily="18" charset="0"/>
              </a:rPr>
              <a:t>In cycles 4 and 5, Y is still accepting, but X is empty. </a:t>
            </a:r>
          </a:p>
          <a:p>
            <a:pPr algn="just"/>
            <a:r>
              <a:rPr lang="en-US" sz="2800" dirty="0" smtClean="0">
                <a:latin typeface="Times New Roman" pitchFamily="18" charset="0"/>
                <a:cs typeface="Times New Roman" pitchFamily="18" charset="0"/>
              </a:rPr>
              <a:t>In cycle 6, X has word 2, and Y is accepting, so word 2 is immediately transferred. </a:t>
            </a:r>
          </a:p>
          <a:p>
            <a:pPr algn="just"/>
            <a:r>
              <a:rPr lang="en-US" sz="2800" dirty="0" smtClean="0">
                <a:latin typeface="Times New Roman" pitchFamily="18" charset="0"/>
                <a:cs typeface="Times New Roman" pitchFamily="18" charset="0"/>
              </a:rPr>
              <a:t>Next cycle, X has word 3, and Y is still accepting, so this word is transferred as well.</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12</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p:cNvSpPr>
            <a:spLocks noGrp="1"/>
          </p:cNvSpPr>
          <p:nvPr>
            <p:ph type="sldNum" sz="quarter" idx="12"/>
          </p:nvPr>
        </p:nvSpPr>
        <p:spPr>
          <a:xfrm>
            <a:off x="8382000" y="6305550"/>
            <a:ext cx="6888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13</a:t>
            </a:fld>
            <a:endParaRPr lang="en-US" sz="2400" dirty="0">
              <a:solidFill>
                <a:schemeClr val="tx1"/>
              </a:solidFill>
              <a:latin typeface="Times New Roman" pitchFamily="18" charset="0"/>
              <a:cs typeface="Times New Roman" pitchFamily="18" charset="0"/>
            </a:endParaRPr>
          </a:p>
        </p:txBody>
      </p:sp>
      <p:pic>
        <p:nvPicPr>
          <p:cNvPr id="5123" name="Picture 3"/>
          <p:cNvPicPr>
            <a:picLocks noChangeAspect="1" noChangeArrowheads="1"/>
          </p:cNvPicPr>
          <p:nvPr/>
        </p:nvPicPr>
        <p:blipFill>
          <a:blip r:embed="rId2" cstate="print"/>
          <a:srcRect/>
          <a:stretch>
            <a:fillRect/>
          </a:stretch>
        </p:blipFill>
        <p:spPr bwMode="auto">
          <a:xfrm>
            <a:off x="1447800" y="914400"/>
            <a:ext cx="7467599"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200"/>
            <a:ext cx="7924800" cy="6553200"/>
          </a:xfrm>
        </p:spPr>
        <p:txBody>
          <a:bodyPr>
            <a:noAutofit/>
          </a:bodyPr>
          <a:lstStyle/>
          <a:p>
            <a:pPr algn="just">
              <a:buNone/>
            </a:pP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   In each clock cycle, a register input only loads data that is valid, if it has room to accept it, otherwise the input stalls. When a register output is valid and the channel downstream is accepting, it knows its output is being transferred, otherwise the output stalls.</a:t>
            </a:r>
          </a:p>
          <a:p>
            <a:pPr algn="just">
              <a:buNone/>
            </a:pPr>
            <a:r>
              <a:rPr lang="en-US" sz="2800" dirty="0" smtClean="0">
                <a:latin typeface="Times New Roman" pitchFamily="18" charset="0"/>
                <a:cs typeface="Times New Roman" pitchFamily="18" charset="0"/>
              </a:rPr>
              <a:t>   In fact, CPU only sends data when channel is ready, else it just stalls. CPU only receives when channel has data, else it just stalls. Sending a word from one CPU to another is also an event</a:t>
            </a:r>
            <a:r>
              <a:rPr lang="en-US" sz="2800" dirty="0" smtClean="0"/>
              <a:t>.</a:t>
            </a:r>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534400" y="6321602"/>
            <a:ext cx="536448" cy="460197"/>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14</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5400"/>
            <a:ext cx="7848600" cy="3505200"/>
          </a:xfrm>
        </p:spPr>
        <p:txBody>
          <a:bodyPr>
            <a:noAutofit/>
          </a:bodyPr>
          <a:lstStyle/>
          <a:p>
            <a:pPr algn="just">
              <a:buNone/>
            </a:pPr>
            <a:r>
              <a:rPr lang="en-US" sz="2800" dirty="0" smtClean="0">
                <a:latin typeface="Times New Roman" pitchFamily="18" charset="0"/>
                <a:cs typeface="Times New Roman" pitchFamily="18" charset="0"/>
              </a:rPr>
              <a:t>   In a cycle when a register is accepting upstream, but the channel downstream is not accepting, the register must hold its output word and accept a new word. To handle this, each Ambric register can hold two words, one on its output and one buffered from its input.</a:t>
            </a:r>
          </a:p>
          <a:p>
            <a:pPr algn="just">
              <a:buNone/>
            </a:pP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15</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7620000" cy="5334000"/>
          </a:xfrm>
        </p:spPr>
        <p:txBody>
          <a:bodyPr>
            <a:noAutofit/>
          </a:bodyPr>
          <a:lstStyle/>
          <a:p>
            <a:pPr algn="just">
              <a:buNone/>
            </a:pPr>
            <a:r>
              <a:rPr lang="en-US" sz="2800" dirty="0" smtClean="0">
                <a:latin typeface="Times New Roman" pitchFamily="18" charset="0"/>
                <a:cs typeface="Times New Roman" pitchFamily="18" charset="0"/>
              </a:rPr>
              <a:t>   A pair of processor objects in Figure 3 are connected through a channel. When a processor instruction issues a word of output to a channel, it asserts valid, but if the channel is not accepting, the instruction stalls until it is. When a processor accepts a word of input from a channel, it asserts accept, but if the channel isn’t valid, it stalls until it is.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16</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458200" y="632460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17</a:t>
            </a:fld>
            <a:endParaRPr lang="en-US" sz="2400" dirty="0">
              <a:solidFill>
                <a:schemeClr val="tx1"/>
              </a:solidFill>
              <a:latin typeface="Times New Roman" pitchFamily="18" charset="0"/>
              <a:cs typeface="Times New Roman" pitchFamily="18" charset="0"/>
            </a:endParaRPr>
          </a:p>
        </p:txBody>
      </p:sp>
      <p:pic>
        <p:nvPicPr>
          <p:cNvPr id="6" name="Picture 3"/>
          <p:cNvPicPr>
            <a:picLocks noChangeAspect="1" noChangeArrowheads="1"/>
          </p:cNvPicPr>
          <p:nvPr/>
        </p:nvPicPr>
        <p:blipFill>
          <a:blip r:embed="rId2" cstate="print"/>
          <a:srcRect/>
          <a:stretch>
            <a:fillRect/>
          </a:stretch>
        </p:blipFill>
        <p:spPr bwMode="auto">
          <a:xfrm>
            <a:off x="2133600" y="5181600"/>
            <a:ext cx="5638799" cy="609600"/>
          </a:xfrm>
          <a:prstGeom prst="rect">
            <a:avLst/>
          </a:prstGeom>
          <a:noFill/>
          <a:ln w="9525">
            <a:noFill/>
            <a:miter lim="800000"/>
            <a:headEnd/>
            <a:tailEnd/>
          </a:ln>
        </p:spPr>
      </p:pic>
      <p:pic>
        <p:nvPicPr>
          <p:cNvPr id="3074" name="Picture 2"/>
          <p:cNvPicPr>
            <a:picLocks noChangeAspect="1" noChangeArrowheads="1"/>
          </p:cNvPicPr>
          <p:nvPr/>
        </p:nvPicPr>
        <p:blipFill>
          <a:blip r:embed="rId3" cstate="print"/>
          <a:srcRect/>
          <a:stretch>
            <a:fillRect/>
          </a:stretch>
        </p:blipFill>
        <p:spPr bwMode="auto">
          <a:xfrm>
            <a:off x="1066800" y="1447800"/>
            <a:ext cx="7620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638288" cy="1143000"/>
          </a:xfrm>
        </p:spPr>
        <p:txBody>
          <a:bodyPr>
            <a:normAutofit/>
          </a:bodyPr>
          <a:lstStyle/>
          <a:p>
            <a:r>
              <a:rPr lang="en-US" sz="4000" dirty="0" smtClean="0">
                <a:solidFill>
                  <a:schemeClr val="tx1"/>
                </a:solidFill>
                <a:effectLst/>
                <a:latin typeface="Times New Roman" pitchFamily="18" charset="0"/>
                <a:cs typeface="Times New Roman" pitchFamily="18" charset="0"/>
              </a:rPr>
              <a:t>Major functional units</a:t>
            </a:r>
            <a:endParaRPr lang="en-US" sz="4000" dirty="0">
              <a:solidFill>
                <a:schemeClr val="tx1"/>
              </a:solidFill>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Clr>
                <a:schemeClr val="tx1"/>
              </a:buClr>
              <a:buFont typeface="Wingdings" pitchFamily="2" charset="2"/>
              <a:buChar char="v"/>
            </a:pPr>
            <a:r>
              <a:rPr lang="en-US" dirty="0" smtClean="0">
                <a:latin typeface="Times New Roman" pitchFamily="18" charset="0"/>
                <a:cs typeface="Times New Roman" pitchFamily="18" charset="0"/>
              </a:rPr>
              <a:t> Compute Unit</a:t>
            </a:r>
          </a:p>
          <a:p>
            <a:pPr algn="just">
              <a:buFont typeface="Arial" pitchFamily="34" charset="0"/>
              <a:buChar char="•"/>
            </a:pPr>
            <a:r>
              <a:rPr lang="en-US" dirty="0" smtClean="0">
                <a:latin typeface="Times New Roman" pitchFamily="18" charset="0"/>
                <a:cs typeface="Times New Roman" pitchFamily="18" charset="0"/>
              </a:rPr>
              <a:t> A cluster of four Ambric processors,</a:t>
            </a:r>
          </a:p>
          <a:p>
            <a:pPr marL="596646" indent="-514350" algn="just">
              <a:buFont typeface="Arial" pitchFamily="34" charset="0"/>
              <a:buChar char="•"/>
            </a:pPr>
            <a:r>
              <a:rPr lang="en-US" dirty="0" smtClean="0">
                <a:latin typeface="Times New Roman" pitchFamily="18" charset="0"/>
                <a:cs typeface="Times New Roman" pitchFamily="18" charset="0"/>
              </a:rPr>
              <a:t>Two Streaming RISCs (SR) and </a:t>
            </a:r>
          </a:p>
          <a:p>
            <a:pPr marL="596646" indent="-514350" algn="just">
              <a:buFont typeface="Arial" pitchFamily="34" charset="0"/>
              <a:buChar char="•"/>
            </a:pPr>
            <a:r>
              <a:rPr lang="en-US" dirty="0" smtClean="0">
                <a:latin typeface="Times New Roman" pitchFamily="18" charset="0"/>
                <a:cs typeface="Times New Roman" pitchFamily="18" charset="0"/>
              </a:rPr>
              <a:t>Two Streaming RISC/DSPs (SRD)</a:t>
            </a:r>
          </a:p>
          <a:p>
            <a:pPr marL="596646" indent="-514350" algn="just">
              <a:buClr>
                <a:schemeClr val="tx1"/>
              </a:buClr>
              <a:buFont typeface="Wingdings" pitchFamily="2" charset="2"/>
              <a:buChar char="v"/>
            </a:pPr>
            <a:r>
              <a:rPr lang="en-US" dirty="0" smtClean="0">
                <a:latin typeface="Times New Roman" pitchFamily="18" charset="0"/>
                <a:cs typeface="Times New Roman" pitchFamily="18" charset="0"/>
              </a:rPr>
              <a:t> RAM Unit</a:t>
            </a:r>
          </a:p>
          <a:p>
            <a:pPr marL="596646" indent="-514350" algn="just">
              <a:buFont typeface="Arial" pitchFamily="34" charset="0"/>
              <a:buChar char="•"/>
            </a:pPr>
            <a:r>
              <a:rPr lang="en-US" dirty="0" smtClean="0">
                <a:latin typeface="Times New Roman" pitchFamily="18" charset="0"/>
                <a:cs typeface="Times New Roman" pitchFamily="18" charset="0"/>
              </a:rPr>
              <a:t>RAM Units (RUs) are the main on-chip memory facilities. </a:t>
            </a:r>
          </a:p>
          <a:p>
            <a:pPr marL="596646" indent="-514350" algn="just">
              <a:buFont typeface="Arial" pitchFamily="34" charset="0"/>
              <a:buChar char="•"/>
            </a:pPr>
            <a:r>
              <a:rPr lang="en-US" dirty="0" smtClean="0">
                <a:latin typeface="Times New Roman" pitchFamily="18" charset="0"/>
                <a:cs typeface="Times New Roman" pitchFamily="18" charset="0"/>
              </a:rPr>
              <a:t>Each RU is paired up with a CU.</a:t>
            </a:r>
            <a:endParaRPr lang="en-US" dirty="0"/>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18</a:t>
            </a:fld>
            <a:endParaRPr lang="en-US" sz="2400">
              <a:solidFill>
                <a:schemeClr val="tx1"/>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534400" y="6400800"/>
            <a:ext cx="536448" cy="38100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19</a:t>
            </a:fld>
            <a:endParaRPr lang="en-US" sz="2400" dirty="0">
              <a:solidFill>
                <a:schemeClr val="tx1"/>
              </a:solidFill>
              <a:latin typeface="Times New Roman" pitchFamily="18" charset="0"/>
              <a:cs typeface="Times New Roman" pitchFamily="18" charset="0"/>
            </a:endParaRPr>
          </a:p>
        </p:txBody>
      </p:sp>
      <p:pic>
        <p:nvPicPr>
          <p:cNvPr id="2054" name="Picture 6"/>
          <p:cNvPicPr>
            <a:picLocks noGrp="1" noChangeAspect="1" noChangeArrowheads="1"/>
          </p:cNvPicPr>
          <p:nvPr>
            <p:ph idx="1"/>
          </p:nvPr>
        </p:nvPicPr>
        <p:blipFill>
          <a:blip r:embed="rId2"/>
          <a:srcRect/>
          <a:stretch>
            <a:fillRect/>
          </a:stretch>
        </p:blipFill>
        <p:spPr bwMode="auto">
          <a:xfrm>
            <a:off x="1371600" y="26772"/>
            <a:ext cx="7086600" cy="6532387"/>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447800" y="762000"/>
            <a:ext cx="7101840" cy="3886200"/>
          </a:xfrm>
        </p:spPr>
        <p:txBody>
          <a:bodyPr>
            <a:normAutofit/>
          </a:bodyPr>
          <a:lstStyle/>
          <a:p>
            <a:pPr algn="just"/>
            <a:endParaRPr lang="en-US" sz="2800" dirty="0" smtClean="0">
              <a:latin typeface="Times New Roman" pitchFamily="18" charset="0"/>
              <a:cs typeface="Times New Roman" pitchFamily="18" charset="0"/>
            </a:endParaRPr>
          </a:p>
          <a:p>
            <a:pPr algn="just">
              <a:lnSpc>
                <a:spcPct val="150000"/>
              </a:lnSpc>
            </a:pPr>
            <a:r>
              <a:rPr lang="en-US" sz="4000" dirty="0" smtClean="0">
                <a:solidFill>
                  <a:schemeClr val="tx1"/>
                </a:solidFill>
                <a:latin typeface="Times New Roman" pitchFamily="18" charset="0"/>
                <a:cs typeface="Times New Roman" pitchFamily="18" charset="0"/>
              </a:rPr>
              <a:t>Introduction </a:t>
            </a:r>
          </a:p>
          <a:p>
            <a:pPr algn="just">
              <a:lnSpc>
                <a:spcPct val="110000"/>
              </a:lnSpc>
            </a:pPr>
            <a:r>
              <a:rPr lang="en-US" sz="2800" dirty="0" smtClean="0">
                <a:solidFill>
                  <a:schemeClr val="tx1"/>
                </a:solidFill>
                <a:latin typeface="Times New Roman" pitchFamily="18" charset="0"/>
                <a:cs typeface="Times New Roman" pitchFamily="18" charset="0"/>
              </a:rPr>
              <a:t>A Massively</a:t>
            </a:r>
            <a:r>
              <a:rPr lang="en-US" sz="2800" b="1"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Parallel Processor Array (MPPA) is a type of integrated circuit which has a massively parallel array of hundreds or thousands of CPUs and RAM memories.</a:t>
            </a:r>
            <a:endParaRPr lang="en-US" sz="2800" dirty="0">
              <a:solidFill>
                <a:schemeClr val="tx1"/>
              </a:solidFill>
            </a:endParaRPr>
          </a:p>
        </p:txBody>
      </p:sp>
      <p:sp>
        <p:nvSpPr>
          <p:cNvPr id="3" name="Slide Number Placeholder 2"/>
          <p:cNvSpPr>
            <a:spLocks noGrp="1"/>
          </p:cNvSpPr>
          <p:nvPr>
            <p:ph type="sldNum" sz="quarter" idx="12"/>
          </p:nvPr>
        </p:nvSpPr>
        <p:spPr>
          <a:xfrm>
            <a:off x="8458200" y="6400800"/>
            <a:ext cx="612648" cy="38100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0"/>
            <a:ext cx="8019288" cy="5715000"/>
          </a:xfrm>
        </p:spPr>
        <p:txBody>
          <a:bodyPr>
            <a:normAutofit/>
          </a:bodyPr>
          <a:lstStyle/>
          <a:p>
            <a:pPr algn="justLow">
              <a:lnSpc>
                <a:spcPct val="150000"/>
              </a:lnSpc>
              <a:buNone/>
            </a:pPr>
            <a:r>
              <a:rPr lang="en-US"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Streaming RISC</a:t>
            </a:r>
          </a:p>
          <a:p>
            <a:pPr algn="justLow">
              <a:lnSpc>
                <a:spcPct val="150000"/>
              </a:lnSpc>
            </a:pPr>
            <a:r>
              <a:rPr lang="en-US" sz="2800" dirty="0" smtClean="0">
                <a:latin typeface="Times New Roman" pitchFamily="18" charset="0"/>
                <a:cs typeface="Times New Roman" pitchFamily="18" charset="0"/>
              </a:rPr>
              <a:t>A simple 32-bit CPU.</a:t>
            </a:r>
          </a:p>
          <a:p>
            <a:pPr algn="just"/>
            <a:r>
              <a:rPr lang="en-US" sz="2800" dirty="0" smtClean="0">
                <a:latin typeface="Times New Roman" pitchFamily="18" charset="0"/>
                <a:cs typeface="Times New Roman" pitchFamily="18" charset="0"/>
              </a:rPr>
              <a:t>Used mainly for small or fast tasks, (forking     and joining channels, generating complex address streams, and other utilities).</a:t>
            </a:r>
          </a:p>
          <a:p>
            <a:pPr algn="just"/>
            <a:r>
              <a:rPr lang="en-US" sz="2800" dirty="0" smtClean="0">
                <a:latin typeface="Times New Roman" pitchFamily="18" charset="0"/>
                <a:cs typeface="Times New Roman" pitchFamily="18" charset="0"/>
              </a:rPr>
              <a:t>It has a single-integer ALU. </a:t>
            </a:r>
          </a:p>
          <a:p>
            <a:pPr algn="just"/>
            <a:r>
              <a:rPr lang="en-US" sz="2800" dirty="0" smtClean="0">
                <a:latin typeface="Times New Roman" pitchFamily="18" charset="0"/>
                <a:cs typeface="Times New Roman" pitchFamily="18" charset="0"/>
              </a:rPr>
              <a:t>Accepts one input channel and feeds one output channel per cycle. </a:t>
            </a:r>
          </a:p>
          <a:p>
            <a:pPr algn="just"/>
            <a:r>
              <a:rPr lang="en-US" sz="2800" dirty="0" smtClean="0">
                <a:latin typeface="Times New Roman" pitchFamily="18" charset="0"/>
                <a:cs typeface="Times New Roman" pitchFamily="18" charset="0"/>
              </a:rPr>
              <a:t>It has 64 words of local memory that hold up to 128 16-bit instructions and data</a:t>
            </a:r>
            <a:r>
              <a:rPr lang="en-US"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20</a:t>
            </a:fld>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5800"/>
            <a:ext cx="7696200" cy="5257800"/>
          </a:xfrm>
        </p:spPr>
        <p:txBody>
          <a:bodyPr>
            <a:normAutofit/>
          </a:bodyPr>
          <a:lstStyle/>
          <a:p>
            <a:pPr algn="just">
              <a:buNone/>
            </a:pPr>
            <a:r>
              <a:rPr lang="en-US" sz="4000" dirty="0" smtClean="0"/>
              <a:t>  </a:t>
            </a:r>
            <a:r>
              <a:rPr lang="en-US" sz="4000" dirty="0" smtClean="0">
                <a:latin typeface="Times New Roman" pitchFamily="18" charset="0"/>
                <a:cs typeface="Times New Roman" pitchFamily="18" charset="0"/>
              </a:rPr>
              <a:t>SRD</a:t>
            </a:r>
          </a:p>
          <a:p>
            <a:pPr algn="just"/>
            <a:r>
              <a:rPr lang="en-US" sz="2800" dirty="0" smtClean="0">
                <a:latin typeface="Times New Roman" pitchFamily="18" charset="0"/>
                <a:cs typeface="Times New Roman" pitchFamily="18" charset="0"/>
              </a:rPr>
              <a:t>A more capable 32-bit processor </a:t>
            </a:r>
          </a:p>
          <a:p>
            <a:pPr algn="just"/>
            <a:r>
              <a:rPr lang="en-US" sz="2800" dirty="0" smtClean="0">
                <a:latin typeface="Times New Roman" pitchFamily="18" charset="0"/>
                <a:cs typeface="Times New Roman" pitchFamily="18" charset="0"/>
              </a:rPr>
              <a:t>For math-intensive processing and larger, more complex objects.</a:t>
            </a:r>
          </a:p>
          <a:p>
            <a:pPr algn="just"/>
            <a:r>
              <a:rPr lang="en-US" sz="2800" dirty="0" smtClean="0">
                <a:latin typeface="Times New Roman" pitchFamily="18" charset="0"/>
                <a:cs typeface="Times New Roman" pitchFamily="18" charset="0"/>
              </a:rPr>
              <a:t>It has three ALUs— two in series and one in parallel—with individual instruction fields. </a:t>
            </a:r>
          </a:p>
          <a:p>
            <a:pPr algn="just"/>
            <a:r>
              <a:rPr lang="en-US" sz="2800" dirty="0" smtClean="0">
                <a:latin typeface="Times New Roman" pitchFamily="18" charset="0"/>
                <a:cs typeface="Times New Roman" pitchFamily="18" charset="0"/>
              </a:rPr>
              <a:t>Local memory holds 256 32-bit instructions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21</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Grp="1" noChangeAspect="1" noChangeArrowheads="1"/>
          </p:cNvPicPr>
          <p:nvPr>
            <p:ph idx="1"/>
          </p:nvPr>
        </p:nvPicPr>
        <p:blipFill>
          <a:blip r:embed="rId2" cstate="print"/>
          <a:srcRect/>
          <a:stretch>
            <a:fillRect/>
          </a:stretch>
        </p:blipFill>
        <p:spPr bwMode="auto">
          <a:xfrm>
            <a:off x="1447800" y="304800"/>
            <a:ext cx="7010400" cy="6172200"/>
          </a:xfrm>
          <a:prstGeom prst="rect">
            <a:avLst/>
          </a:prstGeom>
          <a:noFill/>
          <a:ln w="9525">
            <a:noFill/>
            <a:miter lim="800000"/>
            <a:headEnd/>
            <a:tailEnd/>
          </a:ln>
        </p:spPr>
      </p:pic>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22</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447800"/>
            <a:ext cx="7391400" cy="5181600"/>
          </a:xfrm>
        </p:spPr>
        <p:txBody>
          <a:bodyPr>
            <a:normAutofit/>
          </a:bodyPr>
          <a:lstStyle/>
          <a:p>
            <a:pPr algn="just">
              <a:buNone/>
            </a:pPr>
            <a:r>
              <a:rPr lang="en-US" dirty="0" smtClean="0"/>
              <a:t>   </a:t>
            </a:r>
            <a:r>
              <a:rPr lang="en-US" sz="2800" dirty="0" smtClean="0">
                <a:latin typeface="Times New Roman" pitchFamily="18" charset="0"/>
                <a:cs typeface="Times New Roman" pitchFamily="18" charset="0"/>
              </a:rPr>
              <a:t>The CU interconnect joins two SRDs and two SRs with one another, and with CU input and output channels, which connect directly with neighbor CUs, and with the distant channel network. </a:t>
            </a:r>
          </a:p>
          <a:p>
            <a:pPr algn="just">
              <a:buNone/>
            </a:pPr>
            <a:r>
              <a:rPr lang="en-US" sz="3000" dirty="0" smtClean="0">
                <a:latin typeface="Times New Roman" pitchFamily="18" charset="0"/>
                <a:cs typeface="Times New Roman" pitchFamily="18" charset="0"/>
              </a:rPr>
              <a:t>   </a:t>
            </a:r>
            <a:endParaRPr lang="en-US" sz="3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23</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1676400" y="228600"/>
            <a:ext cx="6477000" cy="5562600"/>
          </a:xfrm>
          <a:prstGeom prst="rect">
            <a:avLst/>
          </a:prstGeom>
          <a:noFill/>
          <a:ln w="9525">
            <a:noFill/>
            <a:miter lim="800000"/>
            <a:headEnd/>
            <a:tailEnd/>
          </a:ln>
        </p:spPr>
      </p:pic>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24</a:t>
            </a:fld>
            <a:endParaRPr lang="en-US" sz="2400" dirty="0">
              <a:solidFill>
                <a:schemeClr val="tx1"/>
              </a:solidFill>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3" cstate="print"/>
          <a:srcRect/>
          <a:stretch>
            <a:fillRect/>
          </a:stretch>
        </p:blipFill>
        <p:spPr bwMode="auto">
          <a:xfrm>
            <a:off x="1752600" y="5867400"/>
            <a:ext cx="6477000" cy="504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62000"/>
            <a:ext cx="7620000" cy="4953000"/>
          </a:xfrm>
        </p:spPr>
        <p:txBody>
          <a:bodyPr>
            <a:normAutofit/>
          </a:bodyPr>
          <a:lstStyle/>
          <a:p>
            <a:pPr algn="just"/>
            <a:r>
              <a:rPr lang="en-US" sz="2800" dirty="0" smtClean="0">
                <a:latin typeface="Times New Roman" pitchFamily="18" charset="0"/>
                <a:cs typeface="Times New Roman" pitchFamily="18" charset="0"/>
              </a:rPr>
              <a:t>Each SR and SRD processor has an input crossbar to feed its two input channels. </a:t>
            </a:r>
          </a:p>
          <a:p>
            <a:pPr algn="just"/>
            <a:r>
              <a:rPr lang="en-US" sz="2800" dirty="0" smtClean="0">
                <a:latin typeface="Times New Roman" pitchFamily="18" charset="0"/>
                <a:cs typeface="Times New Roman" pitchFamily="18" charset="0"/>
              </a:rPr>
              <a:t>Each input crossbar can receive every CU input, and the processor outputs. </a:t>
            </a:r>
          </a:p>
          <a:p>
            <a:pPr algn="just"/>
            <a:r>
              <a:rPr lang="en-US" sz="2800" dirty="0" smtClean="0">
                <a:latin typeface="Times New Roman" pitchFamily="18" charset="0"/>
                <a:cs typeface="Times New Roman" pitchFamily="18" charset="0"/>
              </a:rPr>
              <a:t>A output crossbar connects processor outputs and CU inputs to CU outputs.</a:t>
            </a:r>
          </a:p>
          <a:p>
            <a:pPr algn="just"/>
            <a:r>
              <a:rPr lang="en-US" sz="2800" dirty="0" smtClean="0">
                <a:latin typeface="Times New Roman" pitchFamily="18" charset="0"/>
                <a:cs typeface="Times New Roman" pitchFamily="18" charset="0"/>
              </a:rPr>
              <a:t>The output crossbar is fully populated for processor outputs, and partially populated for CU inputs</a:t>
            </a:r>
          </a:p>
          <a:p>
            <a:pPr>
              <a:buNone/>
            </a:pPr>
            <a:endParaRPr lang="en-US" sz="2800" dirty="0"/>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25</a:t>
            </a:fld>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26</a:t>
            </a:fld>
            <a:endParaRPr lang="en-US" sz="2400" dirty="0">
              <a:solidFill>
                <a:schemeClr val="tx1"/>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cstate="print"/>
          <a:srcRect/>
          <a:stretch>
            <a:fillRect/>
          </a:stretch>
        </p:blipFill>
        <p:spPr bwMode="auto">
          <a:xfrm>
            <a:off x="1295400" y="533400"/>
            <a:ext cx="7086601"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6324600" cy="762000"/>
          </a:xfrm>
        </p:spPr>
        <p:txBody>
          <a:bodyPr>
            <a:normAutofit/>
          </a:bodyPr>
          <a:lstStyle/>
          <a:p>
            <a:r>
              <a:rPr lang="en-US" sz="4400" dirty="0" smtClean="0">
                <a:solidFill>
                  <a:schemeClr val="tx1"/>
                </a:solidFill>
                <a:effectLst/>
                <a:latin typeface="Times New Roman" pitchFamily="18" charset="0"/>
                <a:cs typeface="Times New Roman" pitchFamily="18" charset="0"/>
              </a:rPr>
              <a:t>RAM Unit</a:t>
            </a:r>
            <a:endParaRPr lang="en-US" sz="4400" dirty="0">
              <a:solidFill>
                <a:schemeClr val="tx1"/>
              </a:solidFill>
              <a:effectLst/>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7620000" cy="5029200"/>
          </a:xfrm>
        </p:spPr>
        <p:txBody>
          <a:bodyPr>
            <a:normAutofit/>
          </a:bodyPr>
          <a:lstStyle/>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RAM Units (RUs) are the main on-chip memory facilities. </a:t>
            </a:r>
          </a:p>
          <a:p>
            <a:pPr algn="just"/>
            <a:r>
              <a:rPr lang="en-US" sz="2800" dirty="0" smtClean="0">
                <a:latin typeface="Times New Roman" pitchFamily="18" charset="0"/>
                <a:cs typeface="Times New Roman" pitchFamily="18" charset="0"/>
              </a:rPr>
              <a:t>Each RU is paired up with a CU.</a:t>
            </a:r>
          </a:p>
          <a:p>
            <a:pPr algn="just">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27</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28</a:t>
            </a:fld>
            <a:endParaRPr lang="en-US" sz="2400" dirty="0">
              <a:solidFill>
                <a:schemeClr val="tx1"/>
              </a:solidFill>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1143000" y="0"/>
            <a:ext cx="7467600" cy="65532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09600"/>
            <a:ext cx="7772400" cy="5638800"/>
          </a:xfrm>
        </p:spPr>
        <p:txBody>
          <a:bodyPr>
            <a:noAutofit/>
          </a:bodyPr>
          <a:lstStyle/>
          <a:p>
            <a:pPr algn="just"/>
            <a:r>
              <a:rPr lang="en-US" sz="2800" dirty="0" smtClean="0">
                <a:latin typeface="Times New Roman" pitchFamily="18" charset="0"/>
                <a:cs typeface="Times New Roman" pitchFamily="18" charset="0"/>
              </a:rPr>
              <a:t>It has four independent single-port RAM banks, each with 512 32-bit words.</a:t>
            </a:r>
          </a:p>
          <a:p>
            <a:pPr algn="just"/>
            <a:r>
              <a:rPr lang="en-US" sz="2800" dirty="0" smtClean="0">
                <a:latin typeface="Times New Roman" pitchFamily="18" charset="0"/>
                <a:cs typeface="Times New Roman" pitchFamily="18" charset="0"/>
              </a:rPr>
              <a:t> It has six configurable RU access engines, which turn RAM regions into objects that stream addresses and data over channels. </a:t>
            </a:r>
          </a:p>
          <a:p>
            <a:pPr algn="just"/>
            <a:r>
              <a:rPr lang="en-US" sz="2800" dirty="0" smtClean="0">
                <a:latin typeface="Times New Roman" pitchFamily="18" charset="0"/>
                <a:cs typeface="Times New Roman" pitchFamily="18" charset="0"/>
              </a:rPr>
              <a:t>Each SRD has a read/write engine (RW) for random access, and an instruction engine (Inst) for access to instructions in RAM. </a:t>
            </a:r>
          </a:p>
          <a:p>
            <a:pPr algn="just"/>
            <a:r>
              <a:rPr lang="en-US" sz="2800" dirty="0" smtClean="0">
                <a:latin typeface="Times New Roman" pitchFamily="18" charset="0"/>
                <a:cs typeface="Times New Roman" pitchFamily="18" charset="0"/>
              </a:rPr>
              <a:t>Two Streaming engines (</a:t>
            </a:r>
            <a:r>
              <a:rPr lang="en-US" sz="2800" dirty="0" err="1" smtClean="0">
                <a:latin typeface="Times New Roman" pitchFamily="18" charset="0"/>
                <a:cs typeface="Times New Roman" pitchFamily="18" charset="0"/>
              </a:rPr>
              <a:t>str</a:t>
            </a:r>
            <a:r>
              <a:rPr lang="en-US" sz="2800" dirty="0" smtClean="0">
                <a:latin typeface="Times New Roman" pitchFamily="18" charset="0"/>
                <a:cs typeface="Times New Roman" pitchFamily="18" charset="0"/>
              </a:rPr>
              <a:t>) provide for channel-connected FIFOs, or random access over channels using packets. Engines access RAM banks on demand through a dynamic, arbitrating interconnect.</a:t>
            </a:r>
            <a:endParaRPr lang="en-US" sz="2800" dirty="0"/>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29</a:t>
            </a:fld>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0EE8E8-BD58-4B95-BDCC-93971EA9B9B7}" type="slidenum">
              <a:rPr lang="en-US" sz="2400" smtClean="0">
                <a:solidFill>
                  <a:schemeClr val="tx1"/>
                </a:solidFill>
                <a:latin typeface="Times New Roman" pitchFamily="18" charset="0"/>
                <a:cs typeface="Times New Roman" pitchFamily="18" charset="0"/>
              </a:rPr>
              <a:pPr/>
              <a:t>3</a:t>
            </a:fld>
            <a:endParaRPr lang="en-US" sz="2400" dirty="0">
              <a:solidFill>
                <a:schemeClr val="tx1"/>
              </a:solidFill>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3"/>
          <a:srcRect/>
          <a:stretch>
            <a:fillRect/>
          </a:stretch>
        </p:blipFill>
        <p:spPr bwMode="auto">
          <a:xfrm>
            <a:off x="1371600" y="914400"/>
            <a:ext cx="6934200" cy="5410200"/>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5800"/>
            <a:ext cx="7848600" cy="5562600"/>
          </a:xfrm>
        </p:spPr>
        <p:txBody>
          <a:bodyPr>
            <a:normAutofit/>
          </a:bodyPr>
          <a:lstStyle/>
          <a:p>
            <a:pPr algn="just">
              <a:buNone/>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Brics</a:t>
            </a:r>
            <a:r>
              <a:rPr lang="en-US" sz="4000" dirty="0" smtClean="0">
                <a:latin typeface="Times New Roman" pitchFamily="18" charset="0"/>
                <a:cs typeface="Times New Roman" pitchFamily="18" charset="0"/>
              </a:rPr>
              <a:t> and their interconnect</a:t>
            </a:r>
          </a:p>
          <a:p>
            <a:pPr algn="just">
              <a:buNone/>
            </a:pPr>
            <a:r>
              <a:rPr lang="en-US" sz="4000" b="1" dirty="0" smtClean="0"/>
              <a:t>  </a:t>
            </a:r>
            <a:r>
              <a:rPr lang="en-US" sz="2800" dirty="0" smtClean="0">
                <a:latin typeface="Times New Roman" pitchFamily="18" charset="0"/>
                <a:cs typeface="Times New Roman" pitchFamily="18" charset="0"/>
              </a:rPr>
              <a:t>A bric is the physical building block that is replicated to make a core. Figure 5 shows part of a bric array, with two brics in the middle, and parts of two above and two below. Each bric has two CUs and two RUs, totaling eight CPUs and 21 Kbytes of SRAM. Interbric wires are located so that brics connect by abutment.</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30</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1524000" y="364900"/>
            <a:ext cx="6858000" cy="6264500"/>
          </a:xfrm>
          <a:prstGeom prst="rect">
            <a:avLst/>
          </a:prstGeom>
          <a:noFill/>
          <a:ln w="9525">
            <a:noFill/>
            <a:miter lim="800000"/>
            <a:headEnd/>
            <a:tailEnd/>
          </a:ln>
        </p:spPr>
      </p:pic>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31</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8001000" cy="5562600"/>
          </a:xfrm>
        </p:spPr>
        <p:txBody>
          <a:bodyPr>
            <a:normAutofit/>
          </a:bodyPr>
          <a:lstStyle/>
          <a:p>
            <a:pPr algn="just">
              <a:buNone/>
            </a:pPr>
            <a:r>
              <a:rPr lang="en-US" sz="2800" dirty="0" smtClean="0">
                <a:latin typeface="Times New Roman" pitchFamily="18" charset="0"/>
                <a:cs typeface="Times New Roman" pitchFamily="18" charset="0"/>
              </a:rPr>
              <a:t>   The core array’s interconnect is a configurable three-level hierarchy of channels. At the base of the hierarchy is the CU’s internal interconnect, shown in Figure 4.</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At the next level, neighbor channels (Figure 5) directly connect CUs with nearby CUs, and RUs with nearby RUs. Each CU neighbor channel (gray arrows) directly connects the output crossbar of one CU to the input crossbar of another CU. Every CU has two input and two output channels each way with CUs to the north, south, east, and west.</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382000" y="6305550"/>
            <a:ext cx="6888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32</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848600" cy="4114800"/>
          </a:xfrm>
        </p:spPr>
        <p:txBody>
          <a:bodyPr>
            <a:noAutofit/>
          </a:bodyPr>
          <a:lstStyle/>
          <a:p>
            <a:pPr algn="just">
              <a:buNone/>
            </a:pPr>
            <a:r>
              <a:rPr lang="en-US" sz="2800" dirty="0" smtClean="0">
                <a:latin typeface="Times New Roman" pitchFamily="18" charset="0"/>
                <a:cs typeface="Times New Roman" pitchFamily="18" charset="0"/>
              </a:rPr>
              <a:t>    At the top level, the network of distant channels for long connections is a circuit switched 2D mesh, shown by the heavy arrows in Figure 6. Each bric has a distant network switch, with four channels in and four out connecting with each CU.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33</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Grp="1" noChangeAspect="1" noChangeArrowheads="1"/>
          </p:cNvPicPr>
          <p:nvPr>
            <p:ph idx="1"/>
          </p:nvPr>
        </p:nvPicPr>
        <p:blipFill>
          <a:blip r:embed="rId2" cstate="print"/>
          <a:srcRect/>
          <a:stretch>
            <a:fillRect/>
          </a:stretch>
        </p:blipFill>
        <p:spPr bwMode="auto">
          <a:xfrm>
            <a:off x="1371600" y="304800"/>
            <a:ext cx="7239000" cy="5943600"/>
          </a:xfrm>
          <a:prstGeom prst="rect">
            <a:avLst/>
          </a:prstGeom>
          <a:noFill/>
          <a:ln w="9525">
            <a:noFill/>
            <a:miter lim="800000"/>
            <a:headEnd/>
            <a:tailEnd/>
          </a:ln>
        </p:spPr>
      </p:pic>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34</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924800" cy="5562600"/>
          </a:xfrm>
        </p:spPr>
        <p:txBody>
          <a:bodyPr>
            <a:normAutofit/>
          </a:bodyPr>
          <a:lstStyle/>
          <a:p>
            <a:pPr algn="just">
              <a:buNone/>
            </a:pPr>
            <a:r>
              <a:rPr lang="en-US" sz="2800" dirty="0" smtClean="0">
                <a:latin typeface="Times New Roman" pitchFamily="18" charset="0"/>
                <a:cs typeface="Times New Roman" pitchFamily="18" charset="0"/>
              </a:rPr>
              <a:t>   Switches are interconnected with four channels each way. These bric-long channels are the longest signals in the core (except for the low-power clock tree and the reset), which makes this interconnect very scalable.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Channel connections through each switch are statically configured. Each switch is registered, so there is one channel stage per hop. The distant channel network always runs at the maximum clock rate, connecting to CUs through clock-crossing registers.</a:t>
            </a:r>
          </a:p>
          <a:p>
            <a:endParaRPr lang="en-US" dirty="0"/>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35</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8171688" cy="5867400"/>
          </a:xfrm>
        </p:spPr>
        <p:txBody>
          <a:bodyPr>
            <a:normAutofit/>
          </a:bodyPr>
          <a:lstStyle/>
          <a:p>
            <a:pPr algn="just">
              <a:buNone/>
            </a:pPr>
            <a:r>
              <a:rPr lang="en-US" dirty="0" smtClean="0"/>
              <a:t>   </a:t>
            </a:r>
            <a:r>
              <a:rPr lang="en-US" sz="2800" dirty="0" smtClean="0">
                <a:latin typeface="Times New Roman" pitchFamily="18" charset="0"/>
                <a:cs typeface="Times New Roman" pitchFamily="18" charset="0"/>
              </a:rPr>
              <a:t>Figure 7a shows part of a simple distant network switch. The figure shows just two eastbound channels, choosing from the switches to the north, west, and south. The additional two CU connections (not shown) are similar.</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A multiplexer feeds each outgoing channel register, selecting data (dark gray) and valid (light gray) signals from an incoming channel, and demultiplexing accept signals (black) to the selected channel.</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36</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19200"/>
            <a:ext cx="8001000" cy="4191000"/>
          </a:xfrm>
        </p:spPr>
        <p:txBody>
          <a:bodyPr>
            <a:normAutofit/>
          </a:bodyPr>
          <a:lstStyle/>
          <a:p>
            <a:pPr algn="just">
              <a:buNone/>
            </a:pPr>
            <a:r>
              <a:rPr lang="en-US" sz="2800" dirty="0" smtClean="0"/>
              <a:t>   </a:t>
            </a:r>
            <a:r>
              <a:rPr lang="en-US" sz="2800" dirty="0" smtClean="0">
                <a:latin typeface="Times New Roman" pitchFamily="18" charset="0"/>
                <a:cs typeface="Times New Roman" pitchFamily="18" charset="0"/>
              </a:rPr>
              <a:t>Figure 7b shows the virtual-channel version of the distant channel switch, which is used in Am2045. Thanks to the channel protocol signals, this arrangement makes it easy to share parallel data wires between each switch, reducing the total wire length</a:t>
            </a:r>
            <a:r>
              <a:rPr lang="en-US" sz="2800" dirty="0" smtClean="0"/>
              <a:t>.</a:t>
            </a:r>
            <a:endParaRPr lang="en-US" sz="2800" dirty="0"/>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37</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1600200" y="228600"/>
            <a:ext cx="6705600" cy="6172200"/>
          </a:xfrm>
          <a:prstGeom prst="rect">
            <a:avLst/>
          </a:prstGeom>
          <a:noFill/>
          <a:ln w="9525">
            <a:noFill/>
            <a:miter lim="800000"/>
            <a:headEnd/>
            <a:tailEnd/>
          </a:ln>
        </p:spPr>
      </p:pic>
      <p:sp>
        <p:nvSpPr>
          <p:cNvPr id="4" name="Slide Number Placeholder 3"/>
          <p:cNvSpPr>
            <a:spLocks noGrp="1"/>
          </p:cNvSpPr>
          <p:nvPr>
            <p:ph type="sldNum" sz="quarter" idx="12"/>
          </p:nvPr>
        </p:nvSpPr>
        <p:spPr>
          <a:xfrm>
            <a:off x="8382000" y="6305550"/>
            <a:ext cx="6888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38</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7924800" cy="6096000"/>
          </a:xfrm>
        </p:spPr>
        <p:txBody>
          <a:bodyPr>
            <a:normAutofit fontScale="92500" lnSpcReduction="20000"/>
          </a:bodyPr>
          <a:lstStyle/>
          <a:p>
            <a:pPr algn="just">
              <a:buNone/>
            </a:pPr>
            <a:r>
              <a:rPr lang="en-US"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Am2045 is a standard-cell, 130-nm ASIC with 180 million  transistors. Its core has 45 CU-RU brics</a:t>
            </a:r>
            <a:r>
              <a:rPr lang="en-US" sz="2800" dirty="0" smtClean="0">
                <a:latin typeface="Times New Roman" pitchFamily="18" charset="0"/>
                <a:cs typeface="Times New Roman" pitchFamily="18" charset="0"/>
              </a:rPr>
              <a:t> in a five-by-nine array</a:t>
            </a:r>
            <a:r>
              <a:rPr lang="en-US" sz="3000" dirty="0" smtClean="0">
                <a:latin typeface="Times New Roman" pitchFamily="18" charset="0"/>
                <a:cs typeface="Times New Roman" pitchFamily="18" charset="0"/>
              </a:rPr>
              <a:t>, containing 336 32-bit processors and 7.2 Mbits of distributed SRAM, dissipating 10 watts fully loaded, with a 300-MHz clock.</a:t>
            </a:r>
          </a:p>
          <a:p>
            <a:pPr algn="just">
              <a:buNone/>
            </a:pPr>
            <a:endParaRPr lang="en-US" sz="3000" dirty="0" smtClean="0">
              <a:latin typeface="Times New Roman" pitchFamily="18" charset="0"/>
              <a:cs typeface="Times New Roman" pitchFamily="18" charset="0"/>
            </a:endParaRPr>
          </a:p>
          <a:p>
            <a:pPr algn="just">
              <a:buNone/>
            </a:pPr>
            <a:r>
              <a:rPr lang="en-US" sz="3000" dirty="0" smtClean="0">
                <a:latin typeface="Times New Roman" pitchFamily="18" charset="0"/>
                <a:cs typeface="Times New Roman" pitchFamily="18" charset="0"/>
              </a:rPr>
              <a:t>   At full speed, all processors together are capable of 1.03 trillion operations per second. The Am2045’s energy efficiency is 12.6 MIPS/</a:t>
            </a:r>
            <a:r>
              <a:rPr lang="en-US" sz="3000" dirty="0" err="1" smtClean="0">
                <a:latin typeface="Times New Roman" pitchFamily="18" charset="0"/>
                <a:cs typeface="Times New Roman" pitchFamily="18" charset="0"/>
              </a:rPr>
              <a:t>mW</a:t>
            </a:r>
            <a:r>
              <a:rPr lang="en-US" sz="3000" dirty="0" smtClean="0">
                <a:latin typeface="Times New Roman" pitchFamily="18" charset="0"/>
                <a:cs typeface="Times New Roman" pitchFamily="18" charset="0"/>
              </a:rPr>
              <a:t>. </a:t>
            </a:r>
          </a:p>
          <a:p>
            <a:pPr algn="just">
              <a:buNone/>
            </a:pPr>
            <a:endParaRPr lang="en-US" sz="3000" dirty="0" smtClean="0">
              <a:latin typeface="Times New Roman" pitchFamily="18" charset="0"/>
              <a:cs typeface="Times New Roman" pitchFamily="18" charset="0"/>
            </a:endParaRPr>
          </a:p>
          <a:p>
            <a:pPr algn="just">
              <a:buNone/>
            </a:pPr>
            <a:r>
              <a:rPr lang="en-US" sz="3000" dirty="0" smtClean="0">
                <a:latin typeface="Times New Roman" pitchFamily="18" charset="0"/>
                <a:cs typeface="Times New Roman" pitchFamily="18" charset="0"/>
              </a:rPr>
              <a:t>   In contrast to FPGAs, the entire interconnect takes less than 10 percent of core area. Its minimum bisection bandwidth, through a horizontal cut line crossing nine columns, is 713 Gbps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305800" y="6305550"/>
            <a:ext cx="7650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39</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7772400" cy="6096000"/>
          </a:xfrm>
        </p:spPr>
        <p:txBody>
          <a:bodyPr>
            <a:normAutofit/>
          </a:bodyPr>
          <a:lstStyle/>
          <a:p>
            <a:pPr algn="just">
              <a:buNone/>
            </a:pPr>
            <a:endParaRPr lang="en-US" dirty="0" smtClean="0"/>
          </a:p>
          <a:p>
            <a:pPr algn="just">
              <a:buNone/>
            </a:pP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These processors pass work to one another through a reconfigurable interconnect of channels. By harnessing a large number of processors working in parallel, an MPPA chip can accomplish more demanding tasks than conventional chips.</a:t>
            </a:r>
          </a:p>
          <a:p>
            <a:pPr algn="just">
              <a:buNone/>
            </a:pPr>
            <a:endParaRPr lang="en-US" dirty="0" smtClean="0">
              <a:latin typeface="Times New Roman" pitchFamily="18" charset="0"/>
              <a:cs typeface="Times New Roman" pitchFamily="18" charset="0"/>
            </a:endParaRPr>
          </a:p>
          <a:p>
            <a:pPr algn="just">
              <a:buNone/>
            </a:pPr>
            <a:endParaRPr lang="en-US" dirty="0"/>
          </a:p>
        </p:txBody>
      </p:sp>
      <p:sp>
        <p:nvSpPr>
          <p:cNvPr id="6" name="Slide Number Placeholder 5"/>
          <p:cNvSpPr>
            <a:spLocks noGrp="1"/>
          </p:cNvSpPr>
          <p:nvPr>
            <p:ph type="sldNum" sz="quarter" idx="12"/>
          </p:nvPr>
        </p:nvSpPr>
        <p:spPr/>
        <p:txBody>
          <a:bodyPr/>
          <a:lstStyle/>
          <a:p>
            <a:fld id="{DE0EE8E8-BD58-4B95-BDCC-93971EA9B9B7}" type="slidenum">
              <a:rPr lang="en-US" sz="2400" smtClean="0">
                <a:solidFill>
                  <a:schemeClr val="tx1"/>
                </a:solidFill>
                <a:latin typeface="Times New Roman" pitchFamily="18" charset="0"/>
                <a:cs typeface="Times New Roman" pitchFamily="18" charset="0"/>
              </a:rPr>
              <a:pPr/>
              <a:t>4</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762000"/>
            <a:ext cx="7866888" cy="5486400"/>
          </a:xfrm>
        </p:spPr>
        <p:txBody>
          <a:bodyPr>
            <a:normAutofit/>
          </a:bodyPr>
          <a:lstStyle/>
          <a:p>
            <a:pPr algn="just">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core array of nine columns by five brics is surrounded by I/O interfaces connected to neighbor and distant channels:</a:t>
            </a:r>
          </a:p>
          <a:p>
            <a:pPr algn="just"/>
            <a:r>
              <a:rPr lang="en-US" sz="2800" dirty="0" smtClean="0">
                <a:latin typeface="Times New Roman" pitchFamily="18" charset="0"/>
                <a:cs typeface="Times New Roman" pitchFamily="18" charset="0"/>
              </a:rPr>
              <a:t>  a four-lane PCIe interface, available at power up, supporting chip configuration and debugging from the host.</a:t>
            </a:r>
          </a:p>
          <a:p>
            <a:pPr algn="just"/>
            <a:r>
              <a:rPr lang="en-US" sz="2800" dirty="0" smtClean="0">
                <a:latin typeface="Times New Roman" pitchFamily="18" charset="0"/>
                <a:cs typeface="Times New Roman" pitchFamily="18" charset="0"/>
              </a:rPr>
              <a:t>128 bits of parallel general-purpose I/O (GPIO) ports, capable of glueless chip-to-chip channels.</a:t>
            </a:r>
          </a:p>
          <a:p>
            <a:pPr algn="just"/>
            <a:r>
              <a:rPr lang="en-US" sz="2800" dirty="0" smtClean="0">
                <a:latin typeface="Times New Roman" pitchFamily="18" charset="0"/>
                <a:cs typeface="Times New Roman" pitchFamily="18" charset="0"/>
              </a:rPr>
              <a:t>Serial flash memory, microprocessor bus, and JTAG interfaces.</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40</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8153400" cy="6553200"/>
          </a:xfrm>
        </p:spPr>
        <p:txBody>
          <a:bodyPr>
            <a:noAutofit/>
          </a:bodyPr>
          <a:lstStyle/>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left side of Figure 8 is a magnified bric, showing the stack of two CU-RU pairs. The physical design of a single bric is stepped and repeated to form the core. Each bric has its share of the neighbor and distant interconnect channels and switches.</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Since the bric’s physical design was developed with automatic logic synthesis, placement, and routing, the interconnect architecture’s features are not visibly distinct from the rest of the bric’s logic and wiring.</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305800" y="6305550"/>
            <a:ext cx="7650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41</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1066800" y="1"/>
            <a:ext cx="7848600" cy="6400800"/>
          </a:xfrm>
          <a:prstGeom prst="rect">
            <a:avLst/>
          </a:prstGeom>
          <a:noFill/>
          <a:ln w="9525">
            <a:noFill/>
            <a:miter lim="800000"/>
            <a:headEnd/>
            <a:tailEnd/>
          </a:ln>
        </p:spPr>
      </p:pic>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42</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2362200"/>
            <a:ext cx="2667000" cy="762000"/>
          </a:xfrm>
        </p:spPr>
        <p:txBody>
          <a:bodyPr>
            <a:normAutofit/>
          </a:bodyPr>
          <a:lstStyle/>
          <a:p>
            <a:pPr algn="ctr"/>
            <a:r>
              <a:rPr lang="en-US" sz="4000" dirty="0" smtClean="0">
                <a:solidFill>
                  <a:schemeClr val="tx1"/>
                </a:solidFill>
                <a:effectLst/>
                <a:latin typeface="Times New Roman" pitchFamily="18" charset="0"/>
                <a:cs typeface="Times New Roman" pitchFamily="18" charset="0"/>
              </a:rPr>
              <a:t>THE END</a:t>
            </a:r>
            <a:endParaRPr lang="en-US" sz="4000" dirty="0">
              <a:solidFill>
                <a:schemeClr val="tx1"/>
              </a:solidFill>
              <a:effectLst/>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43</a:t>
            </a:fld>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8001000" cy="4495800"/>
          </a:xfrm>
        </p:spPr>
        <p:txBody>
          <a:bodyPr>
            <a:normAutofit/>
          </a:bodyPr>
          <a:lstStyle/>
          <a:p>
            <a:pPr algn="just">
              <a:lnSpc>
                <a:spcPct val="150000"/>
              </a:lnSpc>
              <a:buNone/>
            </a:pPr>
            <a:r>
              <a:rPr lang="en-US" dirty="0" smtClean="0"/>
              <a:t>   </a:t>
            </a:r>
            <a:r>
              <a:rPr lang="en-US" sz="4000" dirty="0" smtClean="0">
                <a:latin typeface="Times New Roman" pitchFamily="18" charset="0"/>
                <a:cs typeface="Times New Roman" pitchFamily="18" charset="0"/>
              </a:rPr>
              <a:t>Architecture</a:t>
            </a:r>
          </a:p>
          <a:p>
            <a:pPr algn="just">
              <a:lnSpc>
                <a:spcPct val="110000"/>
              </a:lnSpc>
              <a:buNone/>
            </a:pPr>
            <a:r>
              <a:rPr lang="en-US" sz="2800" dirty="0" smtClean="0">
                <a:latin typeface="Times New Roman" pitchFamily="18" charset="0"/>
                <a:cs typeface="Times New Roman" pitchFamily="18" charset="0"/>
              </a:rPr>
              <a:t>   MPPA is a MIMD (Multiple Instruction streams, Multiple Data) architecture, with distributed memory accessed locally, not shared globally. Each processor is strictly encapsulated, accessing only its own code and memory. Point-to-point communication between processors is directly realized in the configurable interconnect.</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DE0EE8E8-BD58-4B95-BDCC-93971EA9B9B7}" type="slidenum">
              <a:rPr lang="en-US" sz="2400" smtClean="0">
                <a:solidFill>
                  <a:schemeClr val="tx1"/>
                </a:solidFill>
                <a:latin typeface="Times New Roman" pitchFamily="18" charset="0"/>
                <a:cs typeface="Times New Roman" pitchFamily="18" charset="0"/>
              </a:rPr>
              <a:pPr/>
              <a:t>5</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7772400" cy="4191000"/>
          </a:xfrm>
        </p:spPr>
        <p:txBody>
          <a:bodyPr>
            <a:normAutofit fontScale="92500" lnSpcReduction="10000"/>
          </a:bodyPr>
          <a:lstStyle/>
          <a:p>
            <a:pPr algn="just">
              <a:lnSpc>
                <a:spcPct val="150000"/>
              </a:lnSpc>
              <a:buNone/>
            </a:pPr>
            <a:r>
              <a:rPr lang="en-US" sz="4000" dirty="0" smtClean="0">
                <a:latin typeface="Times New Roman" pitchFamily="18" charset="0"/>
                <a:cs typeface="Times New Roman" pitchFamily="18" charset="0"/>
              </a:rPr>
              <a:t>  Ambric’s programming model</a:t>
            </a:r>
          </a:p>
          <a:p>
            <a:pPr algn="just">
              <a:lnSpc>
                <a:spcPct val="120000"/>
              </a:lnSpc>
              <a:buNone/>
            </a:pPr>
            <a:r>
              <a:rPr lang="en-US" sz="2800" dirty="0" smtClean="0">
                <a:latin typeface="Times New Roman" pitchFamily="18" charset="0"/>
                <a:cs typeface="Times New Roman" pitchFamily="18" charset="0"/>
              </a:rPr>
              <a:t>    Ambric developed a massively parallel processor array integrated circuit for high performance applications. Ambric’s parallel processor solution including a “structured object programming model” that allowed developers to effectively program the large number of cores.</a:t>
            </a:r>
          </a:p>
          <a:p>
            <a:pPr algn="just">
              <a:buNone/>
            </a:pP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6</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33400"/>
            <a:ext cx="7391400" cy="5562600"/>
          </a:xfrm>
        </p:spPr>
        <p:txBody>
          <a:bodyPr>
            <a:normAutofit/>
          </a:bodyPr>
          <a:lstStyle/>
          <a:p>
            <a:pPr algn="just">
              <a:buNone/>
            </a:pPr>
            <a:r>
              <a:rPr lang="en-US" sz="2800" dirty="0" smtClean="0">
                <a:latin typeface="Times New Roman" pitchFamily="18" charset="0"/>
                <a:cs typeface="Times New Roman" pitchFamily="18" charset="0"/>
              </a:rPr>
              <a:t>   Ambric developed the Structural Object Programming Model (Figure A) to satisfy the parallel development problem first, then developed the hardware architecture, chip, and tools to faithfully realize this model.</a:t>
            </a:r>
          </a:p>
        </p:txBody>
      </p:sp>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7</a:t>
            </a:fld>
            <a:endParaRPr lang="en-US" sz="2400" dirty="0">
              <a:solidFill>
                <a:schemeClr val="tx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srcRect/>
          <a:stretch>
            <a:fillRect/>
          </a:stretch>
        </p:blipFill>
        <p:spPr bwMode="auto">
          <a:xfrm>
            <a:off x="1905000" y="2971800"/>
            <a:ext cx="6019800"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6400800" cy="731838"/>
          </a:xfrm>
        </p:spPr>
        <p:txBody>
          <a:bodyPr>
            <a:normAutofit fontScale="90000"/>
          </a:bodyPr>
          <a:lstStyle/>
          <a:p>
            <a:r>
              <a:rPr lang="en-US" b="1" dirty="0" smtClean="0">
                <a:solidFill>
                  <a:schemeClr val="tx1"/>
                </a:solidFill>
                <a:effectLst/>
                <a:latin typeface="Times New Roman" pitchFamily="18" charset="0"/>
                <a:cs typeface="Times New Roman" pitchFamily="18" charset="0"/>
              </a:rPr>
              <a:t>      </a:t>
            </a:r>
            <a:r>
              <a:rPr lang="en-US" sz="4400" dirty="0" smtClean="0">
                <a:solidFill>
                  <a:schemeClr val="tx1"/>
                </a:solidFill>
                <a:effectLst/>
                <a:latin typeface="Times New Roman" pitchFamily="18" charset="0"/>
                <a:cs typeface="Times New Roman" pitchFamily="18" charset="0"/>
              </a:rPr>
              <a:t>Interconnect</a:t>
            </a:r>
            <a:r>
              <a:rPr lang="en-US" sz="4400" dirty="0" smtClean="0">
                <a:latin typeface="Times New Roman" pitchFamily="18" charset="0"/>
                <a:cs typeface="Times New Roman" pitchFamily="18" charset="0"/>
              </a:rPr>
              <a:t>  </a:t>
            </a:r>
            <a:r>
              <a:rPr lang="en-US" sz="4400" dirty="0" smtClean="0">
                <a:solidFill>
                  <a:schemeClr val="tx1"/>
                </a:solidFill>
                <a:effectLst/>
                <a:latin typeface="Times New Roman" pitchFamily="18" charset="0"/>
                <a:cs typeface="Times New Roman" pitchFamily="18" charset="0"/>
              </a:rPr>
              <a:t>architecture  </a:t>
            </a:r>
            <a:endParaRPr lang="en-US" sz="4400" dirty="0">
              <a:solidFill>
                <a:schemeClr val="tx1"/>
              </a:solidFill>
              <a:effectLst/>
              <a:latin typeface="Times New Roman" pitchFamily="18" charset="0"/>
              <a:cs typeface="Times New Roman" pitchFamily="18" charset="0"/>
            </a:endParaRPr>
          </a:p>
        </p:txBody>
      </p:sp>
      <p:sp>
        <p:nvSpPr>
          <p:cNvPr id="3" name="Content Placeholder 2"/>
          <p:cNvSpPr>
            <a:spLocks noGrp="1"/>
          </p:cNvSpPr>
          <p:nvPr>
            <p:ph idx="1"/>
          </p:nvPr>
        </p:nvSpPr>
        <p:spPr>
          <a:xfrm>
            <a:off x="838200" y="1524000"/>
            <a:ext cx="7696200" cy="4038600"/>
          </a:xfrm>
        </p:spPr>
        <p:txBody>
          <a:bodyPr/>
          <a:lstStyle/>
          <a:p>
            <a:pPr algn="just">
              <a:buNone/>
            </a:pPr>
            <a:r>
              <a:rPr lang="en-US" dirty="0" smtClean="0"/>
              <a:t>  </a:t>
            </a:r>
            <a:r>
              <a:rPr lang="en-US" sz="2800" dirty="0" smtClean="0">
                <a:latin typeface="Times New Roman" pitchFamily="18" charset="0"/>
                <a:cs typeface="Times New Roman" pitchFamily="18" charset="0"/>
              </a:rPr>
              <a:t>The basic building block of this interconnect is an Ambric register. Registers are chained together to form channels. Figure 1a shows a simple interconnect channel; Figure 1b shows a processing channel with objects (logic or processors) in each stage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8458200" y="6305550"/>
            <a:ext cx="6126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8</a:t>
            </a:fld>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p:cNvPicPr>
            <a:picLocks noGrp="1" noChangeAspect="1" noChangeArrowheads="1"/>
          </p:cNvPicPr>
          <p:nvPr>
            <p:ph idx="1"/>
          </p:nvPr>
        </p:nvPicPr>
        <p:blipFill>
          <a:blip r:embed="rId2" cstate="print"/>
          <a:srcRect/>
          <a:stretch>
            <a:fillRect/>
          </a:stretch>
        </p:blipFill>
        <p:spPr bwMode="auto">
          <a:xfrm>
            <a:off x="1676400" y="381000"/>
            <a:ext cx="6477000" cy="5562600"/>
          </a:xfrm>
          <a:prstGeom prst="rect">
            <a:avLst/>
          </a:prstGeom>
          <a:noFill/>
          <a:ln w="9525">
            <a:noFill/>
            <a:miter lim="800000"/>
            <a:headEnd/>
            <a:tailEnd/>
          </a:ln>
        </p:spPr>
      </p:pic>
      <p:sp>
        <p:nvSpPr>
          <p:cNvPr id="4" name="Slide Number Placeholder 3"/>
          <p:cNvSpPr>
            <a:spLocks noGrp="1"/>
          </p:cNvSpPr>
          <p:nvPr>
            <p:ph type="sldNum" sz="quarter" idx="12"/>
          </p:nvPr>
        </p:nvSpPr>
        <p:spPr>
          <a:xfrm>
            <a:off x="8534400" y="6305550"/>
            <a:ext cx="536448" cy="476250"/>
          </a:xfrm>
        </p:spPr>
        <p:txBody>
          <a:bodyPr/>
          <a:lstStyle/>
          <a:p>
            <a:fld id="{DE0EE8E8-BD58-4B95-BDCC-93971EA9B9B7}" type="slidenum">
              <a:rPr lang="en-US" sz="2400" smtClean="0">
                <a:solidFill>
                  <a:schemeClr val="tx1"/>
                </a:solidFill>
                <a:latin typeface="Times New Roman" pitchFamily="18" charset="0"/>
                <a:cs typeface="Times New Roman" pitchFamily="18" charset="0"/>
              </a:rPr>
              <a:pPr/>
              <a:t>9</a:t>
            </a:fld>
            <a:endParaRPr lang="en-US" sz="2400" dirty="0">
              <a:solidFill>
                <a:schemeClr val="tx1"/>
              </a:solidFill>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3" cstate="print"/>
          <a:srcRect/>
          <a:stretch>
            <a:fillRect/>
          </a:stretch>
        </p:blipFill>
        <p:spPr bwMode="auto">
          <a:xfrm>
            <a:off x="2133600" y="6019800"/>
            <a:ext cx="563880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2436</TotalTime>
  <Words>1839</Words>
  <Application>Microsoft Office PowerPoint</Application>
  <PresentationFormat>On-screen Show (4:3)</PresentationFormat>
  <Paragraphs>143</Paragraphs>
  <Slides>43</Slides>
  <Notes>5</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Solstice</vt:lpstr>
      <vt:lpstr>Slide 1</vt:lpstr>
      <vt:lpstr>Slide 2</vt:lpstr>
      <vt:lpstr>Slide 3</vt:lpstr>
      <vt:lpstr>Slide 4</vt:lpstr>
      <vt:lpstr>Slide 5</vt:lpstr>
      <vt:lpstr>Slide 6</vt:lpstr>
      <vt:lpstr>Slide 7</vt:lpstr>
      <vt:lpstr>      Interconnect  architecture  </vt:lpstr>
      <vt:lpstr>Slide 9</vt:lpstr>
      <vt:lpstr>Slide 10</vt:lpstr>
      <vt:lpstr>Slide 11</vt:lpstr>
      <vt:lpstr>Slide 12</vt:lpstr>
      <vt:lpstr>Slide 13</vt:lpstr>
      <vt:lpstr>Slide 14</vt:lpstr>
      <vt:lpstr>Slide 15</vt:lpstr>
      <vt:lpstr>Slide 16</vt:lpstr>
      <vt:lpstr>Slide 17</vt:lpstr>
      <vt:lpstr>Major functional units</vt:lpstr>
      <vt:lpstr>Slide 19</vt:lpstr>
      <vt:lpstr>Slide 20</vt:lpstr>
      <vt:lpstr>Slide 21</vt:lpstr>
      <vt:lpstr>Slide 22</vt:lpstr>
      <vt:lpstr>Slide 23</vt:lpstr>
      <vt:lpstr>Slide 24</vt:lpstr>
      <vt:lpstr>Slide 25</vt:lpstr>
      <vt:lpstr>Slide 26</vt:lpstr>
      <vt:lpstr>RAM Unit</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 of MPPA</dc:title>
  <dc:creator>SAMANEH</dc:creator>
  <cp:lastModifiedBy>Samaneh</cp:lastModifiedBy>
  <cp:revision>47</cp:revision>
  <dcterms:created xsi:type="dcterms:W3CDTF">2012-01-16T13:20:08Z</dcterms:created>
  <dcterms:modified xsi:type="dcterms:W3CDTF">2012-06-13T20:17:13Z</dcterms:modified>
</cp:coreProperties>
</file>