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61" r:id="rId4"/>
    <p:sldId id="262" r:id="rId5"/>
    <p:sldId id="263" r:id="rId6"/>
    <p:sldId id="257" r:id="rId7"/>
    <p:sldId id="258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CCC96-CDF2-4AF7-8685-B06F80AC6941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F5574-D06C-42D4-93A5-9816A062E4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F5574-D06C-42D4-93A5-9816A062E47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ECAF-B00C-4C78-9115-E8384EA2995D}" type="datetime1">
              <a:rPr lang="en-US" smtClean="0"/>
              <a:t>4/29/2012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129122-09A8-445A-9818-E01C05BF96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F318-6541-49DF-879B-A7FBC97F04B9}" type="datetime1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9122-09A8-445A-9818-E01C05BF96A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C129122-09A8-445A-9818-E01C05BF96A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7DBC-B498-49DF-973F-B7E6A53FC16B}" type="datetime1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C7BA-0D4E-4EB6-9C4E-1C78838055D4}" type="datetime1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C129122-09A8-445A-9818-E01C05BF96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D04E-E991-4AE9-B564-4C250F188DAD}" type="datetime1">
              <a:rPr lang="en-US" smtClean="0"/>
              <a:t>4/29/2012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129122-09A8-445A-9818-E01C05BF96A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7D3C5DA-5953-41F9-909F-EA4FB293DEAA}" type="datetime1">
              <a:rPr lang="en-US" smtClean="0"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9122-09A8-445A-9818-E01C05BF96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9871-BF0A-45F7-8892-429735860D11}" type="datetime1">
              <a:rPr lang="en-US" smtClean="0"/>
              <a:t>4/29/2012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C129122-09A8-445A-9818-E01C05BF96A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AABC-3DF5-49AD-8B1C-A10FE03A1F6B}" type="datetime1">
              <a:rPr lang="en-US" smtClean="0"/>
              <a:t>4/29/2012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C129122-09A8-445A-9818-E01C05BF96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E3FE-BC61-4F95-8E07-4D58E61AB329}" type="datetime1">
              <a:rPr lang="en-US" smtClean="0"/>
              <a:t>4/29/2012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129122-09A8-445A-9818-E01C05BF96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129122-09A8-445A-9818-E01C05BF96A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CDB4-6566-49A7-83EC-23D122799797}" type="datetime1">
              <a:rPr lang="en-US" smtClean="0"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C129122-09A8-445A-9818-E01C05BF96A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93419AF-0A4B-4617-8325-CF84BE412BCB}" type="datetime1">
              <a:rPr lang="en-US" smtClean="0"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0242FA7-8D2B-4E8E-8AEE-A08D196E0617}" type="datetime1">
              <a:rPr lang="en-US" smtClean="0"/>
              <a:t>4/29/2012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129122-09A8-445A-9818-E01C05BF96A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ajorian</a:t>
            </a:r>
            <a:endParaRPr lang="en-US" dirty="0" smtClean="0"/>
          </a:p>
          <a:p>
            <a:r>
              <a:rPr lang="en-US" dirty="0" smtClean="0"/>
              <a:t>Isfahan university of technology</a:t>
            </a:r>
          </a:p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GPU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9122-09A8-445A-9818-E01C05BF96A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CPU + GPU heterogeneous programming</a:t>
            </a:r>
          </a:p>
          <a:p>
            <a:pPr lvl="1"/>
            <a:r>
              <a:rPr lang="en-US" dirty="0" smtClean="0"/>
              <a:t>Applications with sequential and parallel parts</a:t>
            </a:r>
          </a:p>
          <a:p>
            <a:r>
              <a:rPr lang="en-US" dirty="0" smtClean="0"/>
              <a:t>Host : CPU</a:t>
            </a:r>
          </a:p>
          <a:p>
            <a:pPr lvl="1"/>
            <a:r>
              <a:rPr lang="en-US" dirty="0" smtClean="0"/>
              <a:t>Sequential threads</a:t>
            </a:r>
          </a:p>
          <a:p>
            <a:r>
              <a:rPr lang="en-US" dirty="0" smtClean="0"/>
              <a:t>Device : GPU</a:t>
            </a:r>
          </a:p>
          <a:p>
            <a:pPr lvl="1"/>
            <a:r>
              <a:rPr lang="en-US" dirty="0" smtClean="0"/>
              <a:t>Parallel threads in SIMT architecture</a:t>
            </a:r>
          </a:p>
          <a:p>
            <a:pPr lvl="1"/>
            <a:r>
              <a:rPr lang="en-US" dirty="0" smtClean="0"/>
              <a:t>some </a:t>
            </a:r>
            <a:r>
              <a:rPr lang="en-US" dirty="0" smtClean="0">
                <a:solidFill>
                  <a:srgbClr val="FF0000"/>
                </a:solidFill>
              </a:rPr>
              <a:t>kernels</a:t>
            </a:r>
            <a:r>
              <a:rPr lang="en-US" dirty="0" smtClean="0"/>
              <a:t> that runs on a grid of threads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9122-09A8-445A-9818-E01C05BF96A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programming model</a:t>
            </a:r>
            <a:endParaRPr lang="en-US" dirty="0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675861"/>
            <a:ext cx="5882784" cy="457253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9122-09A8-445A-9818-E01C05BF96A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programming </a:t>
            </a:r>
            <a:r>
              <a:rPr lang="en-US" dirty="0" smtClean="0"/>
              <a:t>model(cont)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76413"/>
            <a:ext cx="7555397" cy="426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9122-09A8-445A-9818-E01C05BF96A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Architecture (NVIDIA)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893" y="1712408"/>
            <a:ext cx="8288907" cy="445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9122-09A8-445A-9818-E01C05BF96A0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Architecture </a:t>
            </a:r>
            <a:r>
              <a:rPr lang="en-US" dirty="0" smtClean="0"/>
              <a:t>(Fermi)</a:t>
            </a:r>
            <a:endParaRPr lang="en-US" dirty="0"/>
          </a:p>
        </p:txBody>
      </p:sp>
      <p:pic>
        <p:nvPicPr>
          <p:cNvPr id="4" name="Content Placeholder 4" descr="ntitled.pn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7174"/>
            <a:ext cx="8610600" cy="47974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9122-09A8-445A-9818-E01C05BF96A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 architecture</a:t>
            </a:r>
            <a:endParaRPr lang="en-US" dirty="0"/>
          </a:p>
        </p:txBody>
      </p:sp>
      <p:pic>
        <p:nvPicPr>
          <p:cNvPr id="4" name="Content Placeholder 4" descr="rUntitled.pn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27174"/>
            <a:ext cx="8077200" cy="47974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9122-09A8-445A-9818-E01C05BF96A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programming model</a:t>
            </a:r>
            <a:endParaRPr lang="en-US" dirty="0"/>
          </a:p>
        </p:txBody>
      </p:sp>
      <p:pic>
        <p:nvPicPr>
          <p:cNvPr id="4" name="Content Placeholder 3" descr="Untitled.png"/>
          <p:cNvPicPr>
            <a:picLocks noGrp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19200" y="1600200"/>
            <a:ext cx="6781800" cy="47212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9122-09A8-445A-9818-E01C05BF96A0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 block</a:t>
            </a:r>
          </a:p>
          <a:p>
            <a:pPr lvl="1"/>
            <a:r>
              <a:rPr lang="en-US" dirty="0" smtClean="0"/>
              <a:t>registers</a:t>
            </a:r>
          </a:p>
          <a:p>
            <a:pPr lvl="1"/>
            <a:r>
              <a:rPr lang="en-US" dirty="0" smtClean="0"/>
              <a:t> shared memory</a:t>
            </a:r>
          </a:p>
          <a:p>
            <a:r>
              <a:rPr lang="en-US" dirty="0" smtClean="0"/>
              <a:t>Per thread </a:t>
            </a:r>
          </a:p>
          <a:p>
            <a:pPr lvl="1"/>
            <a:r>
              <a:rPr lang="en-US" dirty="0" smtClean="0"/>
              <a:t>local memory</a:t>
            </a:r>
          </a:p>
          <a:p>
            <a:r>
              <a:rPr lang="en-US" dirty="0" smtClean="0"/>
              <a:t>Per grid</a:t>
            </a:r>
          </a:p>
          <a:p>
            <a:pPr lvl="1"/>
            <a:r>
              <a:rPr lang="en-US" dirty="0" smtClean="0"/>
              <a:t>Global memory</a:t>
            </a:r>
          </a:p>
          <a:p>
            <a:pPr lvl="1"/>
            <a:r>
              <a:rPr lang="en-US" dirty="0" smtClean="0"/>
              <a:t>Constant memory</a:t>
            </a:r>
          </a:p>
          <a:p>
            <a:pPr lvl="1"/>
            <a:r>
              <a:rPr lang="en-US" dirty="0" smtClean="0"/>
              <a:t>Texture memory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9122-09A8-445A-9818-E01C05BF96A0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types(cont)</a:t>
            </a:r>
            <a:endParaRPr lang="en-US" dirty="0"/>
          </a:p>
        </p:txBody>
      </p:sp>
      <p:pic>
        <p:nvPicPr>
          <p:cNvPr id="4" name="Content Placeholder 3" descr="Untitled.pn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7239000" cy="46929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9122-09A8-445A-9818-E01C05BF96A0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9122-09A8-445A-9818-E01C05BF96A0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9" descr="melon_an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637896"/>
            <a:ext cx="5562600" cy="4762904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of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Single CPU performance</a:t>
            </a:r>
          </a:p>
          <a:p>
            <a:pPr lvl="1"/>
            <a:r>
              <a:rPr lang="en-US" dirty="0" smtClean="0"/>
              <a:t>Doubled every 2 years for 30 years until 5 years ago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Marginal improvement in the last 5 years.</a:t>
            </a:r>
            <a:endParaRPr lang="en-US" dirty="0" smtClean="0"/>
          </a:p>
          <a:p>
            <a:r>
              <a:rPr lang="en-US" dirty="0" smtClean="0"/>
              <a:t>2005 year and checking walls</a:t>
            </a:r>
          </a:p>
          <a:p>
            <a:pPr lvl="1"/>
            <a:r>
              <a:rPr lang="en-US" sz="2300" dirty="0" smtClean="0"/>
              <a:t>Memory Wall</a:t>
            </a:r>
          </a:p>
          <a:p>
            <a:pPr lvl="1"/>
            <a:r>
              <a:rPr lang="en-US" sz="2300" dirty="0" smtClean="0"/>
              <a:t>Power Wall</a:t>
            </a:r>
          </a:p>
          <a:p>
            <a:pPr lvl="1"/>
            <a:r>
              <a:rPr lang="en-US" sz="2300" dirty="0" smtClean="0"/>
              <a:t>Processor Design </a:t>
            </a:r>
            <a:r>
              <a:rPr lang="en-US" sz="2300" dirty="0" smtClean="0"/>
              <a:t>Complexity</a:t>
            </a:r>
          </a:p>
          <a:p>
            <a:r>
              <a:rPr lang="en-US" dirty="0" smtClean="0"/>
              <a:t>Sequential or parallel: this is the problem!!!</a:t>
            </a:r>
          </a:p>
          <a:p>
            <a:pPr lvl="1"/>
            <a:r>
              <a:rPr lang="en-US" dirty="0" smtClean="0"/>
              <a:t>More cores rather than more clock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9122-09A8-445A-9818-E01C05BF96A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parallel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was not a big idea</a:t>
            </a:r>
          </a:p>
          <a:p>
            <a:pPr lvl="1"/>
            <a:r>
              <a:rPr lang="en-US" dirty="0" smtClean="0"/>
              <a:t>Main frames and super computers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9122-09A8-445A-9818-E01C05BF96A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now GPUs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Stands for “</a:t>
            </a:r>
            <a:r>
              <a:rPr lang="en-US" b="1" dirty="0" smtClean="0"/>
              <a:t>Graphics Processing Unit”</a:t>
            </a:r>
          </a:p>
          <a:p>
            <a:r>
              <a:rPr lang="en-US" dirty="0" smtClean="0"/>
              <a:t>Integration Scheme: a card on the </a:t>
            </a:r>
            <a:r>
              <a:rPr lang="en-US" dirty="0" smtClean="0"/>
              <a:t>motherboard with </a:t>
            </a:r>
            <a:r>
              <a:rPr lang="en-US" dirty="0" smtClean="0"/>
              <a:t>Massively Parallel </a:t>
            </a:r>
            <a:r>
              <a:rPr lang="en-US" dirty="0" smtClean="0"/>
              <a:t>computing power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971800"/>
            <a:ext cx="399495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9122-09A8-445A-9818-E01C05BF96A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desktop supper computer</a:t>
            </a:r>
            <a:endParaRPr lang="en-US" dirty="0"/>
          </a:p>
        </p:txBody>
      </p:sp>
      <p:pic>
        <p:nvPicPr>
          <p:cNvPr id="8" name="Content Placeholder 7" descr="Untitle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664527"/>
            <a:ext cx="6120921" cy="4736273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9122-09A8-445A-9818-E01C05BF96A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parallel computing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48871"/>
            <a:ext cx="8839200" cy="477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9122-09A8-445A-9818-E01C05BF96A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GPUs: A 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Stage0: graphic accelerators</a:t>
            </a:r>
          </a:p>
          <a:p>
            <a:pPr lvl="1"/>
            <a:r>
              <a:rPr lang="en-US" dirty="0" smtClean="0"/>
              <a:t>Early VGA cards accelerate 2D GUI </a:t>
            </a:r>
            <a:endParaRPr lang="en-US" dirty="0" smtClean="0"/>
          </a:p>
          <a:p>
            <a:pPr lvl="1"/>
            <a:r>
              <a:rPr lang="en-US" dirty="0" smtClean="0"/>
              <a:t>Just configurable</a:t>
            </a:r>
          </a:p>
          <a:p>
            <a:r>
              <a:rPr lang="en-US" dirty="0" smtClean="0"/>
              <a:t>Stage1</a:t>
            </a:r>
            <a:r>
              <a:rPr lang="en-US" dirty="0" smtClean="0"/>
              <a:t>: Fixed Graphics Hardware</a:t>
            </a:r>
          </a:p>
          <a:p>
            <a:pPr lvl="1"/>
            <a:r>
              <a:rPr lang="en-US" dirty="0" smtClean="0"/>
              <a:t>Graphics-only platform</a:t>
            </a:r>
          </a:p>
          <a:p>
            <a:pPr lvl="1"/>
            <a:r>
              <a:rPr lang="en-US" dirty="0" smtClean="0"/>
              <a:t>Very limited programmability</a:t>
            </a:r>
          </a:p>
          <a:p>
            <a:r>
              <a:rPr lang="en-US" dirty="0" smtClean="0"/>
              <a:t>Stage2: GPGPU</a:t>
            </a:r>
          </a:p>
          <a:p>
            <a:pPr lvl="1"/>
            <a:r>
              <a:rPr lang="en-US" dirty="0" smtClean="0"/>
              <a:t>Trick GPU to do general purpose computing</a:t>
            </a:r>
          </a:p>
          <a:p>
            <a:pPr lvl="1"/>
            <a:r>
              <a:rPr lang="en-US" dirty="0" smtClean="0"/>
              <a:t>Programmable, but requires knowledge on computer</a:t>
            </a:r>
          </a:p>
          <a:p>
            <a:pPr lvl="1"/>
            <a:r>
              <a:rPr lang="en-US" dirty="0" smtClean="0"/>
              <a:t>graphics</a:t>
            </a:r>
          </a:p>
          <a:p>
            <a:r>
              <a:rPr lang="en-US" dirty="0" smtClean="0"/>
              <a:t>Stream Processing Platforms</a:t>
            </a:r>
          </a:p>
          <a:p>
            <a:pPr lvl="1"/>
            <a:r>
              <a:rPr lang="en-US" dirty="0" smtClean="0"/>
              <a:t>High-level programming interface</a:t>
            </a:r>
          </a:p>
          <a:p>
            <a:pPr lvl="1"/>
            <a:r>
              <a:rPr lang="en-US" dirty="0" smtClean="0"/>
              <a:t>No knowledge on Computer Graphics is required</a:t>
            </a:r>
          </a:p>
          <a:p>
            <a:pPr lvl="1"/>
            <a:r>
              <a:rPr lang="en-US" dirty="0" smtClean="0"/>
              <a:t>Examples: NVIDIA’s CUDA, </a:t>
            </a:r>
            <a:r>
              <a:rPr lang="en-US" dirty="0" err="1" smtClean="0"/>
              <a:t>OpenCL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9122-09A8-445A-9818-E01C05BF96A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Processing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Fairly simple computation on huge amount </a:t>
            </a:r>
            <a:r>
              <a:rPr lang="en-US" dirty="0" smtClean="0"/>
              <a:t>of data </a:t>
            </a:r>
            <a:r>
              <a:rPr lang="en-US" dirty="0" smtClean="0"/>
              <a:t>(streams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Single </a:t>
            </a:r>
            <a:r>
              <a:rPr lang="en-US" dirty="0" smtClean="0"/>
              <a:t>Program </a:t>
            </a:r>
            <a:r>
              <a:rPr lang="en-US" dirty="0" smtClean="0"/>
              <a:t>Multiple Data (SPMD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Data </a:t>
            </a:r>
            <a:r>
              <a:rPr lang="en-US" dirty="0" smtClean="0"/>
              <a:t>Parallelism</a:t>
            </a:r>
          </a:p>
          <a:p>
            <a:pPr lvl="1"/>
            <a:r>
              <a:rPr lang="en-US" dirty="0" smtClean="0"/>
              <a:t>e.g., Matrix Operations, Image </a:t>
            </a:r>
            <a:r>
              <a:rPr lang="en-US" dirty="0" smtClean="0"/>
              <a:t>Processing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9122-09A8-445A-9818-E01C05BF96A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Graphic accelerators to CUDA GPUs(cont)</a:t>
            </a:r>
            <a:endParaRPr lang="en-US" dirty="0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579368"/>
            <a:ext cx="7159291" cy="474523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9122-09A8-445A-9818-E01C05BF96A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</TotalTime>
  <Words>314</Words>
  <Application>Microsoft Office PowerPoint</Application>
  <PresentationFormat>On-screen Show (4:3)</PresentationFormat>
  <Paragraphs>89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GPU Architecture</vt:lpstr>
      <vt:lpstr>Age of parallelism</vt:lpstr>
      <vt:lpstr>Early parallel computing</vt:lpstr>
      <vt:lpstr>And now GPUs</vt:lpstr>
      <vt:lpstr>A desktop supper computer</vt:lpstr>
      <vt:lpstr>History of parallel computing</vt:lpstr>
      <vt:lpstr>GPUs: A Brief History</vt:lpstr>
      <vt:lpstr>Stream Processing Characteristics</vt:lpstr>
      <vt:lpstr>Graphic accelerators to CUDA GPUs(cont)</vt:lpstr>
      <vt:lpstr>CUDA programming model</vt:lpstr>
      <vt:lpstr>CUDA programming model</vt:lpstr>
      <vt:lpstr>CUDA programming model(cont)</vt:lpstr>
      <vt:lpstr>GPU Architecture (NVIDIA)</vt:lpstr>
      <vt:lpstr>GPU Architecture (Fermi)</vt:lpstr>
      <vt:lpstr>SM architecture</vt:lpstr>
      <vt:lpstr>CUDA programming model</vt:lpstr>
      <vt:lpstr>Memory types</vt:lpstr>
      <vt:lpstr>Memory types(cont)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GPU Architecture</dc:title>
  <dc:creator>ALI</dc:creator>
  <cp:lastModifiedBy>ALI</cp:lastModifiedBy>
  <cp:revision>14</cp:revision>
  <dcterms:created xsi:type="dcterms:W3CDTF">2012-04-29T17:09:11Z</dcterms:created>
  <dcterms:modified xsi:type="dcterms:W3CDTF">2012-04-29T18:32:17Z</dcterms:modified>
</cp:coreProperties>
</file>