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3"/>
  </p:notesMasterIdLst>
  <p:sldIdLst>
    <p:sldId id="293" r:id="rId2"/>
    <p:sldId id="341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38" r:id="rId11"/>
    <p:sldId id="301" r:id="rId12"/>
    <p:sldId id="328" r:id="rId13"/>
    <p:sldId id="302" r:id="rId14"/>
    <p:sldId id="303" r:id="rId15"/>
    <p:sldId id="304" r:id="rId16"/>
    <p:sldId id="306" r:id="rId17"/>
    <p:sldId id="305" r:id="rId18"/>
    <p:sldId id="339" r:id="rId19"/>
    <p:sldId id="307" r:id="rId20"/>
    <p:sldId id="308" r:id="rId21"/>
    <p:sldId id="323" r:id="rId22"/>
    <p:sldId id="324" r:id="rId23"/>
    <p:sldId id="310" r:id="rId24"/>
    <p:sldId id="334" r:id="rId25"/>
    <p:sldId id="309" r:id="rId26"/>
    <p:sldId id="311" r:id="rId27"/>
    <p:sldId id="325" r:id="rId28"/>
    <p:sldId id="340" r:id="rId29"/>
    <p:sldId id="313" r:id="rId30"/>
    <p:sldId id="314" r:id="rId31"/>
    <p:sldId id="312" r:id="rId32"/>
    <p:sldId id="326" r:id="rId33"/>
    <p:sldId id="327" r:id="rId34"/>
    <p:sldId id="329" r:id="rId35"/>
    <p:sldId id="333" r:id="rId36"/>
    <p:sldId id="330" r:id="rId37"/>
    <p:sldId id="335" r:id="rId38"/>
    <p:sldId id="331" r:id="rId39"/>
    <p:sldId id="332" r:id="rId40"/>
    <p:sldId id="336" r:id="rId41"/>
    <p:sldId id="34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0586" autoAdjust="0"/>
  </p:normalViewPr>
  <p:slideViewPr>
    <p:cSldViewPr>
      <p:cViewPr>
        <p:scale>
          <a:sx n="68" d="100"/>
          <a:sy n="68" d="100"/>
        </p:scale>
        <p:origin x="-14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A005-D9E8-46E7-998F-D57F95AAC9E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97C57-52E3-4A4A-B37B-219D7BF1F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8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97C57-52E3-4A4A-B37B-219D7BF1F2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6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35A75DF2-04B2-4DCE-BEEB-C32FE0DB877C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BCB5706-A3D3-4F18-89F0-F9ABF63C7E3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5DF2-04B2-4DCE-BEEB-C32FE0DB877C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B5706-A3D3-4F18-89F0-F9ABF63C7E3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5DF2-04B2-4DCE-BEEB-C32FE0DB877C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B5706-A3D3-4F18-89F0-F9ABF63C7E3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5DF2-04B2-4DCE-BEEB-C32FE0DB877C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B5706-A3D3-4F18-89F0-F9ABF63C7E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35A75DF2-04B2-4DCE-BEEB-C32FE0DB877C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BCB5706-A3D3-4F18-89F0-F9ABF63C7E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5DF2-04B2-4DCE-BEEB-C32FE0DB877C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B5706-A3D3-4F18-89F0-F9ABF63C7E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5DF2-04B2-4DCE-BEEB-C32FE0DB877C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B5706-A3D3-4F18-89F0-F9ABF63C7E3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5DF2-04B2-4DCE-BEEB-C32FE0DB877C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B5706-A3D3-4F18-89F0-F9ABF63C7E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5DF2-04B2-4DCE-BEEB-C32FE0DB877C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B5706-A3D3-4F18-89F0-F9ABF63C7E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5DF2-04B2-4DCE-BEEB-C32FE0DB877C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B5706-A3D3-4F18-89F0-F9ABF63C7E3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5DF2-04B2-4DCE-BEEB-C32FE0DB877C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B5706-A3D3-4F18-89F0-F9ABF63C7E3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CB5706-A3D3-4F18-89F0-F9ABF63C7E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A75DF2-04B2-4DCE-BEEB-C32FE0DB877C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developer.nvidia.com/cuda-gpu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nvidia.com/cuda-downloads" TargetMode="External"/><Relationship Id="rId2" Type="http://schemas.openxmlformats.org/officeDocument/2006/relationships/hyperlink" Target="http://www.geforce.com/driver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nvidia.com/cuda-download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95800"/>
            <a:ext cx="5870448" cy="7620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Shekoofeh </a:t>
            </a:r>
            <a:r>
              <a:rPr lang="en-US" sz="2000" b="1" dirty="0"/>
              <a:t>A</a:t>
            </a:r>
            <a:r>
              <a:rPr lang="en-US" sz="2000" b="1" dirty="0" smtClean="0"/>
              <a:t>zizi</a:t>
            </a:r>
          </a:p>
          <a:p>
            <a:pPr algn="ctr"/>
            <a:r>
              <a:rPr lang="en-US" sz="2000" b="1" dirty="0" smtClean="0"/>
              <a:t>Spring 2012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5867400" cy="2133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CUDA 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 Programming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27F7F-E9F7-48E5-8A2F-DD83673C6C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 anchor="t" anchorCtr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Garamond" pitchFamily="18" charset="0"/>
              </a:rPr>
              <a:t>Development </a:t>
            </a:r>
            <a:r>
              <a:rPr lang="en-US" sz="2400" dirty="0" smtClean="0">
                <a:latin typeface="Garamond" pitchFamily="18" charset="0"/>
              </a:rPr>
              <a:t>Environment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Introduction to CUDA C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CUDA programming model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Kernel call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Passing parameter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Parallel Programming in CUDA C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Example : summing vectors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Limitations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latin typeface="Garamond" pitchFamily="18" charset="0"/>
              </a:rPr>
              <a:t>Hierarchy of blocks and threads </a:t>
            </a:r>
            <a:endParaRPr lang="en-US" sz="24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Shared memory and synchronizations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CUDA memory model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Example : dot product</a:t>
            </a:r>
          </a:p>
          <a:p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aramond" pitchFamily="18" charset="0"/>
              </a:rPr>
              <a:t>Outline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10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029200"/>
          </a:xfrm>
        </p:spPr>
        <p:txBody>
          <a:bodyPr anchor="t" anchorCtr="0">
            <a:normAutofit/>
          </a:bodyPr>
          <a:lstStyle/>
          <a:p>
            <a:r>
              <a:rPr lang="en-US" sz="2000" dirty="0">
                <a:latin typeface="Garamond" pitchFamily="18" charset="0"/>
              </a:rPr>
              <a:t>Host </a:t>
            </a:r>
            <a:r>
              <a:rPr lang="en-US" sz="2000" dirty="0" smtClean="0">
                <a:latin typeface="Garamond" pitchFamily="18" charset="0"/>
              </a:rPr>
              <a:t>: CPU and System’s memory</a:t>
            </a:r>
          </a:p>
          <a:p>
            <a:r>
              <a:rPr lang="en-US" sz="2000" dirty="0" smtClean="0">
                <a:latin typeface="Garamond" pitchFamily="18" charset="0"/>
              </a:rPr>
              <a:t>Device : GPU and its memory</a:t>
            </a:r>
          </a:p>
          <a:p>
            <a:pPr lvl="2"/>
            <a:r>
              <a:rPr lang="en-US" sz="1600" dirty="0" smtClean="0">
                <a:latin typeface="Garamond" pitchFamily="18" charset="0"/>
              </a:rPr>
              <a:t>Kernel : </a:t>
            </a:r>
            <a:r>
              <a:rPr lang="en-US" sz="1600" dirty="0">
                <a:latin typeface="Garamond" pitchFamily="18" charset="0"/>
              </a:rPr>
              <a:t>F</a:t>
            </a:r>
            <a:r>
              <a:rPr lang="en-US" sz="1600" dirty="0" smtClean="0">
                <a:latin typeface="Garamond" pitchFamily="18" charset="0"/>
              </a:rPr>
              <a:t>unction that executes on device</a:t>
            </a:r>
          </a:p>
          <a:p>
            <a:pPr lvl="2"/>
            <a:r>
              <a:rPr lang="en-US" sz="1600" dirty="0">
                <a:latin typeface="Garamond" pitchFamily="18" charset="0"/>
              </a:rPr>
              <a:t>Parallel threads in SIMT architecture</a:t>
            </a:r>
          </a:p>
          <a:p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91159"/>
            <a:ext cx="8229600" cy="88537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CUDA programming model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11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8" y="990598"/>
            <a:ext cx="4572000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705600" cy="4070166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CUDA programming </a:t>
            </a:r>
            <a:r>
              <a:rPr lang="en-US" sz="3600" b="1" dirty="0" smtClean="0">
                <a:latin typeface="Garamond" pitchFamily="18" charset="0"/>
              </a:rPr>
              <a:t>model (Cont.)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12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 anchor="t" anchorCtr="0">
            <a:normAutofit/>
          </a:bodyPr>
          <a:lstStyle/>
          <a:p>
            <a:pPr algn="just"/>
            <a:r>
              <a:rPr lang="en-US" sz="2000" dirty="0" smtClean="0">
                <a:latin typeface="Garamond" pitchFamily="18" charset="0"/>
              </a:rPr>
              <a:t>An empty function  named kernel() qualified with __global__</a:t>
            </a:r>
          </a:p>
          <a:p>
            <a:pPr algn="just"/>
            <a:r>
              <a:rPr lang="en-US" sz="2000" dirty="0" smtClean="0">
                <a:latin typeface="Garamond" pitchFamily="18" charset="0"/>
              </a:rPr>
              <a:t>A call to the empty function, </a:t>
            </a:r>
            <a:r>
              <a:rPr lang="en-US" sz="2000" dirty="0">
                <a:latin typeface="Garamond" pitchFamily="18" charset="0"/>
              </a:rPr>
              <a:t>e</a:t>
            </a:r>
            <a:r>
              <a:rPr lang="en-US" sz="2000" dirty="0" smtClean="0">
                <a:latin typeface="Garamond" pitchFamily="18" charset="0"/>
              </a:rPr>
              <a:t>mbellished with &lt;&lt;&lt;1,1&gt;&gt;&gt;</a:t>
            </a:r>
          </a:p>
          <a:p>
            <a:pPr algn="just"/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aramond" pitchFamily="18" charset="0"/>
              </a:rPr>
              <a:t>Kernel call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13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79851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t" anchorCtr="0">
            <a:normAutofit/>
          </a:bodyPr>
          <a:lstStyle/>
          <a:p>
            <a:pPr algn="just"/>
            <a:r>
              <a:rPr lang="en-US" sz="2400" dirty="0"/>
              <a:t>__global__</a:t>
            </a:r>
            <a:endParaRPr lang="en-US" sz="2400" dirty="0">
              <a:latin typeface="Garamond" pitchFamily="18" charset="0"/>
            </a:endParaRPr>
          </a:p>
          <a:p>
            <a:pPr lvl="1" algn="just"/>
            <a:r>
              <a:rPr lang="en-US" sz="2000" dirty="0">
                <a:latin typeface="Garamond" pitchFamily="18" charset="0"/>
              </a:rPr>
              <a:t>CUDA C needed a linguistic method for marking a function as device code </a:t>
            </a:r>
          </a:p>
          <a:p>
            <a:pPr lvl="1" algn="just"/>
            <a:r>
              <a:rPr lang="en-US" sz="2000" dirty="0"/>
              <a:t>It is shorthand to send host code to one compiler and device code to another compiler</a:t>
            </a:r>
            <a:r>
              <a:rPr lang="en-US" sz="2000" dirty="0" smtClean="0"/>
              <a:t>.</a:t>
            </a:r>
          </a:p>
          <a:p>
            <a:pPr lvl="1" algn="just"/>
            <a:endParaRPr lang="en-US" sz="2000" dirty="0">
              <a:latin typeface="Garamond" pitchFamily="18" charset="0"/>
            </a:endParaRPr>
          </a:p>
          <a:p>
            <a:r>
              <a:rPr lang="en-US" sz="2400" dirty="0" smtClean="0">
                <a:latin typeface="Garamond" pitchFamily="18" charset="0"/>
              </a:rPr>
              <a:t>&lt;&lt;&lt;</a:t>
            </a:r>
            <a:r>
              <a:rPr lang="en-US" sz="2400" dirty="0">
                <a:latin typeface="Garamond" pitchFamily="18" charset="0"/>
              </a:rPr>
              <a:t>1,1</a:t>
            </a:r>
            <a:r>
              <a:rPr lang="en-US" sz="2400" dirty="0" smtClean="0">
                <a:latin typeface="Garamond" pitchFamily="18" charset="0"/>
              </a:rPr>
              <a:t>&gt;&gt;&gt;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Denote </a:t>
            </a:r>
            <a:r>
              <a:rPr lang="en-US" sz="2000" dirty="0">
                <a:latin typeface="Garamond" pitchFamily="18" charset="0"/>
              </a:rPr>
              <a:t>arguments we plan to pass to </a:t>
            </a:r>
            <a:r>
              <a:rPr lang="en-US" sz="2000" dirty="0" smtClean="0">
                <a:latin typeface="Garamond" pitchFamily="18" charset="0"/>
              </a:rPr>
              <a:t>the runtime </a:t>
            </a:r>
            <a:r>
              <a:rPr lang="en-US" sz="2000" dirty="0">
                <a:latin typeface="Garamond" pitchFamily="18" charset="0"/>
              </a:rPr>
              <a:t>system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These </a:t>
            </a:r>
            <a:r>
              <a:rPr lang="en-US" sz="2000" dirty="0">
                <a:latin typeface="Garamond" pitchFamily="18" charset="0"/>
              </a:rPr>
              <a:t>are not arguments to the device </a:t>
            </a:r>
            <a:r>
              <a:rPr lang="en-US" sz="2000" dirty="0" smtClean="0">
                <a:latin typeface="Garamond" pitchFamily="18" charset="0"/>
              </a:rPr>
              <a:t>code</a:t>
            </a:r>
          </a:p>
          <a:p>
            <a:pPr lvl="1"/>
            <a:r>
              <a:rPr lang="en-US" sz="2000" dirty="0">
                <a:latin typeface="Garamond" pitchFamily="18" charset="0"/>
              </a:rPr>
              <a:t>These </a:t>
            </a:r>
            <a:r>
              <a:rPr lang="en-US" sz="2000" dirty="0" smtClean="0"/>
              <a:t>will </a:t>
            </a:r>
            <a:r>
              <a:rPr lang="en-US" sz="2000" dirty="0"/>
              <a:t>influence how the runtime will launch our device code</a:t>
            </a: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Kernel </a:t>
            </a:r>
            <a:r>
              <a:rPr lang="en-US" sz="3600" b="1" dirty="0" smtClean="0">
                <a:latin typeface="Garamond" pitchFamily="18" charset="0"/>
              </a:rPr>
              <a:t>call (cont.)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14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aramond" pitchFamily="18" charset="0"/>
              </a:rPr>
              <a:t>Passing parameter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15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6934200" cy="5691180"/>
          </a:xfrm>
        </p:spPr>
      </p:pic>
    </p:spTree>
    <p:extLst>
      <p:ext uri="{BB962C8B-B14F-4D97-AF65-F5344CB8AC3E}">
        <p14:creationId xmlns:p14="http://schemas.microsoft.com/office/powerpoint/2010/main" val="5354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</a:t>
            </a:r>
            <a:r>
              <a:rPr lang="en-US" sz="2400" dirty="0" smtClean="0"/>
              <a:t>llocate </a:t>
            </a:r>
            <a:r>
              <a:rPr lang="en-US" sz="2400" dirty="0"/>
              <a:t>the memory on the </a:t>
            </a:r>
            <a:r>
              <a:rPr lang="en-US" sz="2400" dirty="0" smtClean="0"/>
              <a:t>device → cudaMalloc()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pointer to the pointer you want to hold the address of the newly </a:t>
            </a:r>
            <a:r>
              <a:rPr lang="en-US" sz="2000" dirty="0" smtClean="0"/>
              <a:t>allocated memory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ize </a:t>
            </a:r>
            <a:r>
              <a:rPr lang="en-US" sz="2000" dirty="0"/>
              <a:t>of the allocation you want to make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Access </a:t>
            </a:r>
            <a:r>
              <a:rPr lang="en-US" sz="2400" dirty="0"/>
              <a:t>memory on a </a:t>
            </a:r>
            <a:r>
              <a:rPr lang="en-US" sz="2400" dirty="0" smtClean="0"/>
              <a:t>device → cudaMemcpy()</a:t>
            </a:r>
          </a:p>
          <a:p>
            <a:pPr lvl="1"/>
            <a:r>
              <a:rPr lang="en-US" sz="2000" dirty="0" smtClean="0"/>
              <a:t>cudaMemcpyHostToDevice</a:t>
            </a:r>
          </a:p>
          <a:p>
            <a:pPr lvl="1"/>
            <a:r>
              <a:rPr lang="en-US" sz="2000" dirty="0" smtClean="0"/>
              <a:t>cudaMemcpyDeviceToHost</a:t>
            </a:r>
            <a:endParaRPr lang="en-US" sz="2000" dirty="0"/>
          </a:p>
          <a:p>
            <a:pPr lvl="1"/>
            <a:r>
              <a:rPr lang="en-US" sz="2000" dirty="0"/>
              <a:t>cudaMemcpyDeviceToDevice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R</a:t>
            </a:r>
            <a:r>
              <a:rPr lang="en-US" sz="2400" dirty="0" smtClean="0"/>
              <a:t>elease </a:t>
            </a:r>
            <a:r>
              <a:rPr lang="en-US" sz="2400" dirty="0"/>
              <a:t>memory we’ve allocated </a:t>
            </a:r>
            <a:r>
              <a:rPr lang="en-US" sz="2400" dirty="0" smtClean="0"/>
              <a:t>with cudaMalloc()→ cudaFree</a:t>
            </a:r>
            <a:r>
              <a:rPr lang="en-US" sz="2400" dirty="0"/>
              <a:t>()</a:t>
            </a:r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Passing parameter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16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 anchor="t" anchorCtr="0">
            <a:norm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estrictions </a:t>
            </a:r>
            <a:r>
              <a:rPr lang="en-US" sz="2400" dirty="0"/>
              <a:t>on the usage of device </a:t>
            </a:r>
            <a:r>
              <a:rPr lang="en-US" sz="2400" dirty="0" smtClean="0"/>
              <a:t>pointer:</a:t>
            </a:r>
          </a:p>
          <a:p>
            <a:endParaRPr lang="en-US" sz="2400" dirty="0" smtClean="0"/>
          </a:p>
          <a:p>
            <a:pPr lvl="1" algn="just"/>
            <a:r>
              <a:rPr lang="en-US" sz="2000" dirty="0" smtClean="0">
                <a:latin typeface="Garamond" pitchFamily="18" charset="0"/>
              </a:rPr>
              <a:t>You </a:t>
            </a:r>
            <a:r>
              <a:rPr lang="en-US" sz="2000" i="1" dirty="0">
                <a:latin typeface="Garamond" pitchFamily="18" charset="0"/>
              </a:rPr>
              <a:t>can</a:t>
            </a:r>
            <a:r>
              <a:rPr lang="en-US" sz="2000" dirty="0">
                <a:latin typeface="Garamond" pitchFamily="18" charset="0"/>
              </a:rPr>
              <a:t> pass pointers allocated with cudaMalloc() to functions </a:t>
            </a:r>
            <a:r>
              <a:rPr lang="en-US" sz="2000" dirty="0" smtClean="0">
                <a:latin typeface="Garamond" pitchFamily="18" charset="0"/>
              </a:rPr>
              <a:t>that execute </a:t>
            </a:r>
            <a:r>
              <a:rPr lang="en-US" sz="2000" dirty="0">
                <a:latin typeface="Garamond" pitchFamily="18" charset="0"/>
              </a:rPr>
              <a:t>on the device</a:t>
            </a:r>
            <a:r>
              <a:rPr lang="en-US" sz="1600" dirty="0">
                <a:latin typeface="Garamond" pitchFamily="18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Garamond" pitchFamily="18" charset="0"/>
              </a:rPr>
              <a:t>You </a:t>
            </a:r>
            <a:r>
              <a:rPr lang="en-US" sz="2000" i="1" dirty="0">
                <a:latin typeface="Garamond" pitchFamily="18" charset="0"/>
              </a:rPr>
              <a:t>can</a:t>
            </a:r>
            <a:r>
              <a:rPr lang="en-US" sz="2000" dirty="0">
                <a:latin typeface="Garamond" pitchFamily="18" charset="0"/>
              </a:rPr>
              <a:t> use pointers allocated with cudaMalloc</a:t>
            </a:r>
            <a:r>
              <a:rPr lang="en-US" sz="2000" dirty="0" smtClean="0">
                <a:latin typeface="Garamond" pitchFamily="18" charset="0"/>
              </a:rPr>
              <a:t>() to </a:t>
            </a:r>
            <a:r>
              <a:rPr lang="en-US" sz="2000" dirty="0">
                <a:latin typeface="Garamond" pitchFamily="18" charset="0"/>
              </a:rPr>
              <a:t>read or </a:t>
            </a:r>
            <a:r>
              <a:rPr lang="en-US" sz="2000" dirty="0" smtClean="0">
                <a:latin typeface="Garamond" pitchFamily="18" charset="0"/>
              </a:rPr>
              <a:t>write memory </a:t>
            </a:r>
            <a:r>
              <a:rPr lang="en-US" sz="2000" dirty="0">
                <a:latin typeface="Garamond" pitchFamily="18" charset="0"/>
              </a:rPr>
              <a:t>from code that executes on the device.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Garamond" pitchFamily="18" charset="0"/>
              </a:rPr>
              <a:t>You </a:t>
            </a:r>
            <a:r>
              <a:rPr lang="en-US" sz="2000" i="1" dirty="0">
                <a:latin typeface="Garamond" pitchFamily="18" charset="0"/>
              </a:rPr>
              <a:t>can</a:t>
            </a:r>
            <a:r>
              <a:rPr lang="en-US" sz="2000" dirty="0">
                <a:latin typeface="Garamond" pitchFamily="18" charset="0"/>
              </a:rPr>
              <a:t> pass pointers allocated with cudaMalloc</a:t>
            </a:r>
            <a:r>
              <a:rPr lang="en-US" sz="2000" dirty="0" smtClean="0">
                <a:latin typeface="Garamond" pitchFamily="18" charset="0"/>
              </a:rPr>
              <a:t>() to </a:t>
            </a:r>
            <a:r>
              <a:rPr lang="en-US" sz="2000" dirty="0">
                <a:latin typeface="Garamond" pitchFamily="18" charset="0"/>
              </a:rPr>
              <a:t>functions </a:t>
            </a:r>
            <a:r>
              <a:rPr lang="en-US" sz="2000" dirty="0" smtClean="0">
                <a:latin typeface="Garamond" pitchFamily="18" charset="0"/>
              </a:rPr>
              <a:t>that execute </a:t>
            </a:r>
            <a:r>
              <a:rPr lang="en-US" sz="2000" dirty="0">
                <a:latin typeface="Garamond" pitchFamily="18" charset="0"/>
              </a:rPr>
              <a:t>on the host.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Garamond" pitchFamily="18" charset="0"/>
              </a:rPr>
              <a:t>You </a:t>
            </a:r>
            <a:r>
              <a:rPr lang="en-US" sz="2000" i="1" dirty="0">
                <a:latin typeface="Garamond" pitchFamily="18" charset="0"/>
              </a:rPr>
              <a:t>cannot</a:t>
            </a:r>
            <a:r>
              <a:rPr lang="en-US" sz="2000" dirty="0">
                <a:latin typeface="Garamond" pitchFamily="18" charset="0"/>
              </a:rPr>
              <a:t> use pointers allocated with cudaMalloc</a:t>
            </a:r>
            <a:r>
              <a:rPr lang="en-US" sz="2000" dirty="0" smtClean="0">
                <a:latin typeface="Garamond" pitchFamily="18" charset="0"/>
              </a:rPr>
              <a:t>() to </a:t>
            </a:r>
            <a:r>
              <a:rPr lang="en-US" sz="2000" dirty="0">
                <a:latin typeface="Garamond" pitchFamily="18" charset="0"/>
              </a:rPr>
              <a:t>read or </a:t>
            </a:r>
            <a:r>
              <a:rPr lang="en-US" sz="2000" dirty="0" smtClean="0">
                <a:latin typeface="Garamond" pitchFamily="18" charset="0"/>
              </a:rPr>
              <a:t>write memory </a:t>
            </a:r>
            <a:r>
              <a:rPr lang="en-US" sz="2000" dirty="0">
                <a:latin typeface="Garamond" pitchFamily="18" charset="0"/>
              </a:rPr>
              <a:t>from code that executes on the host.</a:t>
            </a: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Passing </a:t>
            </a:r>
            <a:r>
              <a:rPr lang="en-US" sz="3600" b="1" dirty="0" smtClean="0">
                <a:latin typeface="Garamond" pitchFamily="18" charset="0"/>
              </a:rPr>
              <a:t>parameter (cont.)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17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 anchor="t" anchorCtr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Garamond" pitchFamily="18" charset="0"/>
              </a:rPr>
              <a:t>Development </a:t>
            </a:r>
            <a:r>
              <a:rPr lang="en-US" sz="2400" dirty="0" smtClean="0">
                <a:latin typeface="Garamond" pitchFamily="18" charset="0"/>
              </a:rPr>
              <a:t>Environment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Introduction to CUDA C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CUDA programming model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Kernel call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Passing parameter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Parallel Programming in CUDA C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Example : summing vectors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Limitations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latin typeface="Garamond" pitchFamily="18" charset="0"/>
              </a:rPr>
              <a:t>Hierarchy of blocks and threads </a:t>
            </a:r>
            <a:endParaRPr lang="en-US" sz="24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Shared memory and synchronizations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CUDA memory model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Example : dot product</a:t>
            </a:r>
          </a:p>
          <a:p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aramond" pitchFamily="18" charset="0"/>
              </a:rPr>
              <a:t>Outline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18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t" anchorCtr="0">
            <a:normAutofit/>
          </a:bodyPr>
          <a:lstStyle/>
          <a:p>
            <a:r>
              <a:rPr lang="en-US" sz="2400" dirty="0" smtClean="0">
                <a:latin typeface="Garamond" pitchFamily="18" charset="0"/>
              </a:rPr>
              <a:t>Example : Summing vectors</a:t>
            </a:r>
          </a:p>
          <a:p>
            <a:endParaRPr lang="en-US" sz="2400" dirty="0" smtClean="0">
              <a:latin typeface="Garamond" pitchFamily="18" charset="0"/>
            </a:endParaRPr>
          </a:p>
          <a:p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CUDA Parallel Programming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19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353268" cy="2276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8254053" cy="19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CUDA  </a:t>
            </a:r>
            <a:r>
              <a:rPr lang="en-US" sz="2400" dirty="0">
                <a:latin typeface="Garamond" pitchFamily="18" charset="0"/>
              </a:rPr>
              <a:t>is a parallel computing platform and programming model invented by </a:t>
            </a:r>
            <a:r>
              <a:rPr lang="en-US" sz="2400" dirty="0" smtClean="0">
                <a:latin typeface="Garamond" pitchFamily="18" charset="0"/>
              </a:rPr>
              <a:t>NVIDIA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With CUDA, you can send C, C++ and Fortran code straight to GPU, no assembly language </a:t>
            </a:r>
            <a:r>
              <a:rPr lang="en-US" sz="2400" dirty="0" smtClean="0"/>
              <a:t>required.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aramond" pitchFamily="18" charset="0"/>
              </a:rPr>
              <a:t>What is CUDA ?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2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Garamond" pitchFamily="18" charset="0"/>
              </a:rPr>
              <a:t>Example : Summing </a:t>
            </a:r>
            <a:r>
              <a:rPr lang="en-US" b="1" dirty="0" smtClean="0">
                <a:latin typeface="Garamond" pitchFamily="18" charset="0"/>
              </a:rPr>
              <a:t>vectors (1)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20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6019800" cy="6324600"/>
          </a:xfrm>
        </p:spPr>
      </p:pic>
    </p:spTree>
    <p:extLst>
      <p:ext uri="{BB962C8B-B14F-4D97-AF65-F5344CB8AC3E}">
        <p14:creationId xmlns:p14="http://schemas.microsoft.com/office/powerpoint/2010/main" val="5354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8887" y="228600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Garamond" pitchFamily="18" charset="0"/>
              </a:rPr>
              <a:t>Example : Summing </a:t>
            </a:r>
            <a:r>
              <a:rPr lang="en-US" b="1" dirty="0" smtClean="0">
                <a:latin typeface="Garamond" pitchFamily="18" charset="0"/>
              </a:rPr>
              <a:t>vectors (2)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21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7" y="1599418"/>
            <a:ext cx="7570662" cy="1755648"/>
          </a:xfrm>
        </p:spPr>
      </p:pic>
      <p:sp>
        <p:nvSpPr>
          <p:cNvPr id="2" name="TextBox 1"/>
          <p:cNvSpPr txBox="1"/>
          <p:nvPr/>
        </p:nvSpPr>
        <p:spPr>
          <a:xfrm>
            <a:off x="533401" y="1219200"/>
            <a:ext cx="312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GPU Code : </a:t>
            </a:r>
            <a:r>
              <a:rPr lang="en-US" dirty="0">
                <a:latin typeface="Garamond" pitchFamily="18" charset="0"/>
              </a:rPr>
              <a:t>add&lt;&lt;&lt;N,1&gt;&gt;&gt;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4287" y="3794988"/>
            <a:ext cx="312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GPU Code :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add</a:t>
            </a:r>
            <a:r>
              <a:rPr lang="en-US" dirty="0" smtClean="0">
                <a:latin typeface="Garamond" pitchFamily="18" charset="0"/>
              </a:rPr>
              <a:t>&lt;&lt;&lt;1,N&gt;&gt;&gt;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5" y="4325471"/>
            <a:ext cx="7631525" cy="19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Allocate 3 array on device → cudaMalloc()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Copy the input data to the device → cudaMemcpy()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Execute device code → add&lt;&lt;&lt;N,1&gt;&gt;&gt; (dev_a , dev_b , dev_c)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>
                <a:latin typeface="Garamond" pitchFamily="18" charset="0"/>
              </a:rPr>
              <a:t>first parameter: number </a:t>
            </a:r>
            <a:r>
              <a:rPr lang="en-US" sz="2000" dirty="0">
                <a:latin typeface="Garamond" pitchFamily="18" charset="0"/>
              </a:rPr>
              <a:t>of parallel </a:t>
            </a:r>
            <a:r>
              <a:rPr lang="en-US" sz="2000" dirty="0" smtClean="0">
                <a:latin typeface="Garamond" pitchFamily="18" charset="0"/>
              </a:rPr>
              <a:t>blocks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>
                <a:latin typeface="Garamond" pitchFamily="18" charset="0"/>
              </a:rPr>
              <a:t>second  parameter: </a:t>
            </a:r>
            <a:r>
              <a:rPr lang="en-US" sz="2000" dirty="0">
                <a:latin typeface="Garamond" pitchFamily="18" charset="0"/>
              </a:rPr>
              <a:t>the </a:t>
            </a:r>
            <a:r>
              <a:rPr lang="en-US" sz="2000" dirty="0" smtClean="0">
                <a:latin typeface="Garamond" pitchFamily="18" charset="0"/>
              </a:rPr>
              <a:t>number of </a:t>
            </a:r>
            <a:r>
              <a:rPr lang="en-US" sz="2000" dirty="0">
                <a:latin typeface="Garamond" pitchFamily="18" charset="0"/>
              </a:rPr>
              <a:t>threads per </a:t>
            </a:r>
            <a:r>
              <a:rPr lang="en-US" sz="2000" dirty="0" smtClean="0">
                <a:latin typeface="Garamond" pitchFamily="18" charset="0"/>
              </a:rPr>
              <a:t>block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N blocks x 1 thread/block = N parallel </a:t>
            </a:r>
            <a:r>
              <a:rPr lang="en-US" sz="2000" dirty="0" smtClean="0"/>
              <a:t>threads</a:t>
            </a:r>
            <a:endParaRPr lang="en-US" sz="2000" dirty="0" smtClean="0">
              <a:latin typeface="Garamond" pitchFamily="18" charset="0"/>
            </a:endParaRPr>
          </a:p>
          <a:p>
            <a:r>
              <a:rPr lang="en-US" sz="2400" dirty="0"/>
              <a:t>P</a:t>
            </a:r>
            <a:r>
              <a:rPr lang="en-US" sz="2400" dirty="0" smtClean="0"/>
              <a:t>arallel copies→ </a:t>
            </a:r>
            <a:r>
              <a:rPr lang="en-US" sz="2400" dirty="0"/>
              <a:t>blocks</a:t>
            </a:r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Garamond" pitchFamily="18" charset="0"/>
              </a:rPr>
              <a:t>Example : Summing vectors </a:t>
            </a:r>
            <a:r>
              <a:rPr lang="en-US" sz="3200" b="1" dirty="0" smtClean="0">
                <a:latin typeface="Garamond" pitchFamily="18" charset="0"/>
              </a:rPr>
              <a:t>(3)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22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371600"/>
            <a:ext cx="7551173" cy="48768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Example : Summing vectors </a:t>
            </a:r>
            <a:r>
              <a:rPr lang="en-US" sz="3600" b="1" dirty="0" smtClean="0">
                <a:latin typeface="Garamond" pitchFamily="18" charset="0"/>
              </a:rPr>
              <a:t>(4)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23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 anchor="t" anchorCtr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Garamond" pitchFamily="18" charset="0"/>
                  </a:rPr>
                  <a:t>The hardware </a:t>
                </a:r>
                <a:r>
                  <a:rPr lang="en-US" sz="2400" dirty="0">
                    <a:latin typeface="Garamond" pitchFamily="18" charset="0"/>
                  </a:rPr>
                  <a:t>limits the number of </a:t>
                </a:r>
                <a:r>
                  <a:rPr lang="en-US" sz="2400" dirty="0" smtClean="0">
                    <a:latin typeface="Garamond" pitchFamily="18" charset="0"/>
                  </a:rPr>
                  <a:t>blocks in </a:t>
                </a:r>
                <a:r>
                  <a:rPr lang="en-US" sz="2400" dirty="0">
                    <a:latin typeface="Garamond" pitchFamily="18" charset="0"/>
                  </a:rPr>
                  <a:t>a single launch to </a:t>
                </a:r>
                <a:r>
                  <a:rPr lang="en-US" sz="2400" b="1" i="1" dirty="0" smtClean="0">
                    <a:latin typeface="Garamond" pitchFamily="18" charset="0"/>
                  </a:rPr>
                  <a:t>65,535 blocks per launch.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</a:t>
                </a:r>
                <a:r>
                  <a:rPr lang="en-US" sz="2400" dirty="0" smtClean="0"/>
                  <a:t>he </a:t>
                </a:r>
                <a:r>
                  <a:rPr lang="en-US" sz="2400" dirty="0"/>
                  <a:t>hardware limits the number of </a:t>
                </a:r>
                <a:r>
                  <a:rPr lang="en-US" sz="2400" dirty="0" smtClean="0"/>
                  <a:t>threads per </a:t>
                </a:r>
                <a:r>
                  <a:rPr lang="en-US" sz="2400" dirty="0"/>
                  <a:t>block with which we can launch a </a:t>
                </a:r>
                <a:r>
                  <a:rPr lang="en-US" sz="2400" dirty="0" smtClean="0"/>
                  <a:t>kernel to </a:t>
                </a:r>
                <a:r>
                  <a:rPr lang="en-US" sz="2400" b="1" i="1" dirty="0"/>
                  <a:t>512 threads per </a:t>
                </a:r>
                <a:r>
                  <a:rPr lang="en-US" sz="2400" b="1" i="1" dirty="0" smtClean="0"/>
                  <a:t>block.</a:t>
                </a:r>
              </a:p>
              <a:p>
                <a:endParaRPr lang="en-US" sz="2400" b="1" i="1" dirty="0" smtClean="0">
                  <a:latin typeface="Garamond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400" dirty="0"/>
                  <a:t>We </a:t>
                </a:r>
                <a:r>
                  <a:rPr lang="en-US" sz="2400" dirty="0" smtClean="0"/>
                  <a:t>will have </a:t>
                </a:r>
                <a:r>
                  <a:rPr lang="en-US" sz="2400" dirty="0"/>
                  <a:t>to use </a:t>
                </a:r>
                <a:r>
                  <a:rPr lang="en-US" sz="2400" dirty="0" smtClean="0"/>
                  <a:t>a combination of </a:t>
                </a:r>
                <a:r>
                  <a:rPr lang="en-US" sz="2400" dirty="0"/>
                  <a:t>threads and </a:t>
                </a:r>
                <a:r>
                  <a:rPr lang="en-US" sz="2400" dirty="0" smtClean="0"/>
                  <a:t>blocks </a:t>
                </a:r>
                <a:endParaRPr lang="en-US" sz="2400" b="1" i="1" dirty="0" smtClean="0"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aramond" pitchFamily="18" charset="0"/>
              </a:rPr>
              <a:t>Limitations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24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 anchor="t" anchorCtr="0">
            <a:normAutofit/>
          </a:bodyPr>
          <a:lstStyle/>
          <a:p>
            <a:r>
              <a:rPr lang="en-US" sz="2400" dirty="0" smtClean="0">
                <a:latin typeface="Garamond" pitchFamily="18" charset="0"/>
              </a:rPr>
              <a:t>Change </a:t>
            </a:r>
            <a:r>
              <a:rPr lang="en-US" sz="2400" dirty="0">
                <a:latin typeface="Garamond" pitchFamily="18" charset="0"/>
              </a:rPr>
              <a:t>the index </a:t>
            </a:r>
            <a:r>
              <a:rPr lang="en-US" sz="2400" dirty="0" smtClean="0">
                <a:latin typeface="Garamond" pitchFamily="18" charset="0"/>
              </a:rPr>
              <a:t>computation within </a:t>
            </a:r>
            <a:r>
              <a:rPr lang="en-US" sz="2400" dirty="0">
                <a:latin typeface="Garamond" pitchFamily="18" charset="0"/>
              </a:rPr>
              <a:t>the </a:t>
            </a:r>
            <a:r>
              <a:rPr lang="en-US" sz="2400" dirty="0" smtClean="0">
                <a:latin typeface="Garamond" pitchFamily="18" charset="0"/>
              </a:rPr>
              <a:t>kernel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hange </a:t>
            </a:r>
            <a:r>
              <a:rPr lang="en-US" sz="2400" dirty="0"/>
              <a:t>the kernel launch</a:t>
            </a:r>
            <a:endParaRPr lang="en-US" sz="2400" dirty="0">
              <a:latin typeface="Garamond" pitchFamily="18" charset="0"/>
            </a:endParaRPr>
          </a:p>
          <a:p>
            <a:endParaRPr lang="en-US" sz="2400" dirty="0">
              <a:latin typeface="Garamond" pitchFamily="18" charset="0"/>
            </a:endParaRPr>
          </a:p>
          <a:p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aramond" pitchFamily="18" charset="0"/>
              </a:rPr>
              <a:t>Limitations (cont.)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25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2200"/>
            <a:ext cx="5669667" cy="423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800"/>
            <a:ext cx="4267200" cy="5540853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H</a:t>
            </a:r>
            <a:r>
              <a:rPr lang="en-US" sz="3600" b="1" dirty="0" smtClean="0">
                <a:latin typeface="Garamond" pitchFamily="18" charset="0"/>
              </a:rPr>
              <a:t>ierarchy </a:t>
            </a:r>
            <a:r>
              <a:rPr lang="en-US" sz="3600" b="1" dirty="0">
                <a:latin typeface="Garamond" pitchFamily="18" charset="0"/>
              </a:rPr>
              <a:t>of blocks and threads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26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14400"/>
            <a:ext cx="4038600" cy="5838465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H</a:t>
            </a:r>
            <a:r>
              <a:rPr lang="en-US" sz="3600" b="1" dirty="0" smtClean="0">
                <a:latin typeface="Garamond" pitchFamily="18" charset="0"/>
              </a:rPr>
              <a:t>ierarchy </a:t>
            </a:r>
            <a:r>
              <a:rPr lang="en-US" sz="3600" b="1" dirty="0">
                <a:latin typeface="Garamond" pitchFamily="18" charset="0"/>
              </a:rPr>
              <a:t>of blocks and </a:t>
            </a:r>
            <a:r>
              <a:rPr lang="en-US" sz="3600" b="1" dirty="0" smtClean="0">
                <a:latin typeface="Garamond" pitchFamily="18" charset="0"/>
              </a:rPr>
              <a:t>threads (cont.)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27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990600"/>
            <a:ext cx="4038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Grid : The collection of parallel </a:t>
            </a:r>
            <a:r>
              <a:rPr lang="en-US" sz="2000" dirty="0" smtClean="0"/>
              <a:t>blocks</a:t>
            </a:r>
          </a:p>
          <a:p>
            <a:endParaRPr lang="en-US" sz="2000" dirty="0"/>
          </a:p>
          <a:p>
            <a:r>
              <a:rPr lang="en-US" sz="2000" dirty="0" smtClean="0"/>
              <a:t>Blocks  </a:t>
            </a:r>
          </a:p>
          <a:p>
            <a:endParaRPr lang="en-US" sz="2000" dirty="0"/>
          </a:p>
          <a:p>
            <a:r>
              <a:rPr lang="en-US" sz="2000" dirty="0" smtClean="0"/>
              <a:t>Threads</a:t>
            </a:r>
            <a:endParaRPr lang="en-US" sz="2000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90600" y="1371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90600" y="1944707"/>
            <a:ext cx="0" cy="341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 anchor="t" anchorCtr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Garamond" pitchFamily="18" charset="0"/>
              </a:rPr>
              <a:t>Development </a:t>
            </a:r>
            <a:r>
              <a:rPr lang="en-US" sz="2400" dirty="0" smtClean="0">
                <a:latin typeface="Garamond" pitchFamily="18" charset="0"/>
              </a:rPr>
              <a:t>Environment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Introduction to CUDA C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CUDA programming model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Kernel call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Passing parameter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Parallel Programming in CUDA C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Example : summing vectors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Limitations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latin typeface="Garamond" pitchFamily="18" charset="0"/>
              </a:rPr>
              <a:t>Hierarchy of blocks and threads </a:t>
            </a:r>
            <a:endParaRPr lang="en-US" sz="24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Shared memory and synchronizations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CUDA memory model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Example : dot product</a:t>
            </a:r>
          </a:p>
          <a:p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aramond" pitchFamily="18" charset="0"/>
              </a:rPr>
              <a:t>Outline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28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3999"/>
            <a:ext cx="6477000" cy="4389093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aramond" pitchFamily="18" charset="0"/>
              </a:rPr>
              <a:t>CUDA Memory model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29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 anchor="t" anchorCtr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Development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Environment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Introduction to CUDA C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CUDA programming model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Kernel call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Passing parameter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Parallel Programming in CUDA C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Example : summing vectors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Limitations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latin typeface="Garamond" pitchFamily="18" charset="0"/>
              </a:rPr>
              <a:t>Hierarchy of blocks and threads </a:t>
            </a:r>
            <a:endParaRPr lang="en-US" sz="24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Shared memory and synchronizations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CUDA memory model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latin typeface="Garamond" pitchFamily="18" charset="0"/>
              </a:rPr>
              <a:t>Example : dot product</a:t>
            </a:r>
          </a:p>
          <a:p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aramond" pitchFamily="18" charset="0"/>
              </a:rPr>
              <a:t>Outline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3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t" anchorCtr="0">
            <a:normAutofit/>
          </a:bodyPr>
          <a:lstStyle/>
          <a:p>
            <a:r>
              <a:rPr lang="en-US" sz="2400" dirty="0">
                <a:latin typeface="Garamond" pitchFamily="18" charset="0"/>
              </a:rPr>
              <a:t>Per block</a:t>
            </a:r>
          </a:p>
          <a:p>
            <a:pPr lvl="2"/>
            <a:r>
              <a:rPr lang="en-US" sz="2000" dirty="0">
                <a:latin typeface="Garamond" pitchFamily="18" charset="0"/>
              </a:rPr>
              <a:t>registers</a:t>
            </a:r>
          </a:p>
          <a:p>
            <a:pPr lvl="2"/>
            <a:r>
              <a:rPr lang="en-US" sz="2000" dirty="0">
                <a:latin typeface="Garamond" pitchFamily="18" charset="0"/>
              </a:rPr>
              <a:t> shared memory</a:t>
            </a:r>
          </a:p>
          <a:p>
            <a:r>
              <a:rPr lang="en-US" sz="2400" dirty="0">
                <a:latin typeface="Garamond" pitchFamily="18" charset="0"/>
              </a:rPr>
              <a:t>Per thread </a:t>
            </a:r>
          </a:p>
          <a:p>
            <a:pPr lvl="2"/>
            <a:r>
              <a:rPr lang="en-US" sz="2000" dirty="0">
                <a:latin typeface="Garamond" pitchFamily="18" charset="0"/>
              </a:rPr>
              <a:t>local memory</a:t>
            </a:r>
          </a:p>
          <a:p>
            <a:r>
              <a:rPr lang="en-US" sz="2400" dirty="0">
                <a:latin typeface="Garamond" pitchFamily="18" charset="0"/>
              </a:rPr>
              <a:t>Per grid</a:t>
            </a:r>
          </a:p>
          <a:p>
            <a:pPr lvl="2"/>
            <a:r>
              <a:rPr lang="en-US" sz="2000" dirty="0">
                <a:latin typeface="Garamond" pitchFamily="18" charset="0"/>
              </a:rPr>
              <a:t>Global memory</a:t>
            </a:r>
          </a:p>
          <a:p>
            <a:pPr lvl="2"/>
            <a:r>
              <a:rPr lang="en-US" sz="2000" dirty="0">
                <a:latin typeface="Garamond" pitchFamily="18" charset="0"/>
              </a:rPr>
              <a:t>Constant memory</a:t>
            </a:r>
          </a:p>
          <a:p>
            <a:pPr lvl="2"/>
            <a:r>
              <a:rPr lang="en-US" sz="2000" dirty="0">
                <a:latin typeface="Garamond" pitchFamily="18" charset="0"/>
              </a:rPr>
              <a:t>Texture memory</a:t>
            </a:r>
          </a:p>
          <a:p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CUDA Memory </a:t>
            </a:r>
            <a:r>
              <a:rPr lang="en-US" sz="3600" b="1" dirty="0" smtClean="0">
                <a:latin typeface="Garamond" pitchFamily="18" charset="0"/>
              </a:rPr>
              <a:t>model (cont.)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30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 anchor="t" anchorCtr="0">
            <a:normAutofit/>
          </a:bodyPr>
          <a:lstStyle/>
          <a:p>
            <a:pPr algn="just"/>
            <a:r>
              <a:rPr lang="en-US" sz="2400" dirty="0"/>
              <a:t>__shared</a:t>
            </a:r>
            <a:r>
              <a:rPr lang="en-US" sz="2400" dirty="0" smtClean="0"/>
              <a:t>__</a:t>
            </a:r>
          </a:p>
          <a:p>
            <a:pPr algn="just"/>
            <a:r>
              <a:rPr lang="en-US" sz="2400" dirty="0"/>
              <a:t>The CUDA C compiler treats variables in shared </a:t>
            </a:r>
            <a:r>
              <a:rPr lang="en-US" sz="2400" dirty="0" smtClean="0"/>
              <a:t>memory differently </a:t>
            </a:r>
            <a:r>
              <a:rPr lang="en-US" sz="2400" dirty="0"/>
              <a:t>than typical variables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>
                <a:latin typeface="Garamond" pitchFamily="18" charset="0"/>
              </a:rPr>
              <a:t>Creates </a:t>
            </a:r>
            <a:r>
              <a:rPr lang="en-US" sz="2400" dirty="0">
                <a:latin typeface="Garamond" pitchFamily="18" charset="0"/>
              </a:rPr>
              <a:t>a copy of the variable for each </a:t>
            </a:r>
            <a:r>
              <a:rPr lang="en-US" sz="2400" dirty="0" smtClean="0">
                <a:latin typeface="Garamond" pitchFamily="18" charset="0"/>
              </a:rPr>
              <a:t>block that </a:t>
            </a:r>
            <a:r>
              <a:rPr lang="en-US" sz="2400" dirty="0">
                <a:latin typeface="Garamond" pitchFamily="18" charset="0"/>
              </a:rPr>
              <a:t>you launch on the GPU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 algn="just"/>
            <a:r>
              <a:rPr lang="en-US" sz="2400" dirty="0"/>
              <a:t>Every thread in that block shares the </a:t>
            </a:r>
            <a:r>
              <a:rPr lang="en-US" sz="2400" dirty="0" smtClean="0"/>
              <a:t>memory</a:t>
            </a:r>
          </a:p>
          <a:p>
            <a:pPr algn="just"/>
            <a:r>
              <a:rPr lang="en-US" sz="2400" dirty="0" smtClean="0">
                <a:latin typeface="Garamond" pitchFamily="18" charset="0"/>
              </a:rPr>
              <a:t>Threads </a:t>
            </a:r>
            <a:r>
              <a:rPr lang="en-US" sz="2400" dirty="0">
                <a:latin typeface="Garamond" pitchFamily="18" charset="0"/>
              </a:rPr>
              <a:t>cannot see or modify the copy of this variable that is seen within </a:t>
            </a:r>
            <a:r>
              <a:rPr lang="en-US" sz="2400" dirty="0" smtClean="0">
                <a:latin typeface="Garamond" pitchFamily="18" charset="0"/>
              </a:rPr>
              <a:t>other blocks</a:t>
            </a:r>
          </a:p>
          <a:p>
            <a:pPr algn="just"/>
            <a:r>
              <a:rPr lang="en-US" sz="2400" dirty="0"/>
              <a:t>T</a:t>
            </a:r>
            <a:r>
              <a:rPr lang="en-US" sz="2400" dirty="0" smtClean="0"/>
              <a:t>hreads </a:t>
            </a:r>
            <a:r>
              <a:rPr lang="en-US" sz="2400" dirty="0"/>
              <a:t>within a block </a:t>
            </a:r>
            <a:r>
              <a:rPr lang="en-US" sz="2400" dirty="0" smtClean="0"/>
              <a:t>can communicate </a:t>
            </a:r>
            <a:r>
              <a:rPr lang="en-US" sz="2400" dirty="0"/>
              <a:t>and collaborate on </a:t>
            </a:r>
            <a:r>
              <a:rPr lang="en-US" sz="2400" dirty="0" smtClean="0"/>
              <a:t>computations</a:t>
            </a:r>
          </a:p>
          <a:p>
            <a:pPr algn="just"/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75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aramond" pitchFamily="18" charset="0"/>
              </a:rPr>
              <a:t>Shared memory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31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</p:spPr>
            <p:txBody>
              <a:bodyPr anchor="t" anchorCtr="0">
                <a:normAutofit/>
              </a:bodyPr>
              <a:lstStyle/>
              <a:p>
                <a:pPr algn="just"/>
                <a:r>
                  <a:rPr lang="en-US" sz="2400" dirty="0" smtClean="0"/>
                  <a:t>The </a:t>
                </a:r>
                <a:r>
                  <a:rPr lang="en-US" sz="2400" dirty="0"/>
                  <a:t>latency to access shared memory tends to be far </a:t>
                </a:r>
                <a:r>
                  <a:rPr lang="en-US" sz="2400" dirty="0" smtClean="0"/>
                  <a:t>lower than </a:t>
                </a:r>
                <a:r>
                  <a:rPr lang="en-US" sz="2400" dirty="0"/>
                  <a:t>typical </a:t>
                </a:r>
                <a:r>
                  <a:rPr lang="en-US" sz="2400" dirty="0" smtClean="0"/>
                  <a:t>buffers</a:t>
                </a:r>
              </a:p>
              <a:p>
                <a:pPr algn="just"/>
                <a:r>
                  <a:rPr lang="en-US" sz="2400" dirty="0"/>
                  <a:t>S</a:t>
                </a:r>
                <a:r>
                  <a:rPr lang="en-US" sz="2400" dirty="0" smtClean="0"/>
                  <a:t>hared </a:t>
                </a:r>
                <a:r>
                  <a:rPr lang="en-US" sz="2400" dirty="0"/>
                  <a:t>memory effective as a per-block, </a:t>
                </a:r>
                <a:r>
                  <a:rPr lang="en-US" sz="2400" dirty="0" smtClean="0"/>
                  <a:t>software managed cache </a:t>
                </a:r>
                <a:r>
                  <a:rPr lang="en-US" sz="2400" dirty="0"/>
                  <a:t>or scratchpad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/>
                  <a:t>C</a:t>
                </a:r>
                <a:r>
                  <a:rPr lang="en-US" sz="2400" dirty="0" smtClean="0"/>
                  <a:t>ommunicate </a:t>
                </a:r>
                <a:r>
                  <a:rPr lang="en-US" sz="2400" dirty="0"/>
                  <a:t>between </a:t>
                </a:r>
                <a:r>
                  <a:rPr lang="en-US" sz="2400" dirty="0" smtClean="0"/>
                  <a:t>threads→ mechanism for </a:t>
                </a:r>
                <a:r>
                  <a:rPr lang="en-US" sz="2400" b="1" i="1" dirty="0" smtClean="0"/>
                  <a:t>synchronizing </a:t>
                </a:r>
                <a:r>
                  <a:rPr lang="en-US" sz="2400" b="1" i="1" dirty="0"/>
                  <a:t>between </a:t>
                </a:r>
                <a:r>
                  <a:rPr lang="en-US" sz="2400" b="1" i="1" dirty="0" smtClean="0"/>
                  <a:t>threads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Example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000" dirty="0"/>
                              <m:t>Thread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writes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value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to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shared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memory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  <m:e/>
                          <m:e>
                            <m:r>
                              <m:rPr>
                                <m:nor/>
                              </m:rPr>
                              <a:rPr lang="en-US" sz="2000" dirty="0"/>
                              <m:t>Thread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do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something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with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this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value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latin typeface="Garamond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     </m:t>
                            </m:r>
                          </m:e>
                        </m:eqAr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synchronaziation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 </a:t>
                </a:r>
                <a:endParaRPr lang="en-US" sz="1600" dirty="0" smtClean="0">
                  <a:latin typeface="+mj-lt"/>
                </a:endParaRPr>
              </a:p>
              <a:p>
                <a:endParaRPr lang="en-US" sz="2400" dirty="0" smtClean="0"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  <a:blipFill rotWithShape="1">
                <a:blip r:embed="rId2"/>
                <a:stretch>
                  <a:fillRect l="-963" t="-1000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Shared </a:t>
            </a:r>
            <a:r>
              <a:rPr lang="en-US" sz="3600" b="1" dirty="0" smtClean="0">
                <a:latin typeface="Garamond" pitchFamily="18" charset="0"/>
              </a:rPr>
              <a:t>memory (cont.)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32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t" anchorCtr="0">
            <a:normAutofit/>
          </a:bodyPr>
          <a:lstStyle/>
          <a:p>
            <a:r>
              <a:rPr lang="en-US" sz="2400" dirty="0"/>
              <a:t>The computation consists of two </a:t>
            </a:r>
            <a:r>
              <a:rPr lang="en-US" sz="2400" dirty="0" smtClean="0"/>
              <a:t>steps:</a:t>
            </a:r>
          </a:p>
          <a:p>
            <a:pPr lvl="1"/>
            <a:r>
              <a:rPr lang="en-US" sz="2000" dirty="0"/>
              <a:t>First, we </a:t>
            </a:r>
            <a:r>
              <a:rPr lang="en-US" sz="2000" dirty="0" smtClean="0"/>
              <a:t>multiply corresponding </a:t>
            </a:r>
            <a:r>
              <a:rPr lang="en-US" sz="2000" dirty="0"/>
              <a:t>elements of the two input </a:t>
            </a:r>
            <a:r>
              <a:rPr lang="en-US" sz="2000" dirty="0" smtClean="0"/>
              <a:t>vectors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Second,</a:t>
            </a:r>
            <a:r>
              <a:rPr lang="en-US" sz="2000" dirty="0" smtClean="0"/>
              <a:t> we sum </a:t>
            </a:r>
            <a:r>
              <a:rPr lang="en-US" sz="2000" dirty="0"/>
              <a:t>them all to produce a </a:t>
            </a:r>
            <a:r>
              <a:rPr lang="en-US" sz="2000" dirty="0" smtClean="0"/>
              <a:t>single scalar output.</a:t>
            </a:r>
          </a:p>
          <a:p>
            <a:pPr lvl="1"/>
            <a:endParaRPr lang="en-US" sz="2000" dirty="0" smtClean="0">
              <a:latin typeface="Garamond" pitchFamily="18" charset="0"/>
            </a:endParaRPr>
          </a:p>
          <a:p>
            <a:r>
              <a:rPr lang="en-US" sz="2400" dirty="0"/>
              <a:t>D</a:t>
            </a:r>
            <a:r>
              <a:rPr lang="en-US" sz="2400" dirty="0" smtClean="0"/>
              <a:t>ot </a:t>
            </a:r>
            <a:r>
              <a:rPr lang="en-US" sz="2400" dirty="0"/>
              <a:t>product of two four-element </a:t>
            </a:r>
            <a:r>
              <a:rPr lang="en-US" sz="2400" dirty="0" smtClean="0"/>
              <a:t>vectors</a:t>
            </a:r>
          </a:p>
          <a:p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aramond" pitchFamily="18" charset="0"/>
              </a:rPr>
              <a:t>Example : Dot product (1)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33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95800"/>
            <a:ext cx="7357419" cy="5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5355918" cy="59436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Example : Dot product </a:t>
            </a:r>
            <a:r>
              <a:rPr lang="en-US" sz="3600" b="1" dirty="0" smtClean="0">
                <a:latin typeface="Garamond" pitchFamily="18" charset="0"/>
              </a:rPr>
              <a:t>(2)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34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 anchor="t" anchorCtr="0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uffer of </a:t>
            </a:r>
            <a:r>
              <a:rPr lang="en-US" sz="2400" dirty="0"/>
              <a:t>shared </a:t>
            </a:r>
            <a:r>
              <a:rPr lang="en-US" sz="2400" dirty="0" smtClean="0"/>
              <a:t>memory: cache→ store </a:t>
            </a:r>
            <a:r>
              <a:rPr lang="en-US" sz="2400" dirty="0"/>
              <a:t>each thread’s running </a:t>
            </a:r>
            <a:r>
              <a:rPr lang="en-US" sz="2400" dirty="0" smtClean="0"/>
              <a:t>sum</a:t>
            </a:r>
          </a:p>
          <a:p>
            <a:pPr lvl="2" algn="just"/>
            <a:r>
              <a:rPr lang="en-US" sz="2000" dirty="0">
                <a:latin typeface="Garamond" pitchFamily="18" charset="0"/>
              </a:rPr>
              <a:t>E</a:t>
            </a:r>
            <a:r>
              <a:rPr lang="en-US" sz="2000" dirty="0" smtClean="0">
                <a:latin typeface="Garamond" pitchFamily="18" charset="0"/>
              </a:rPr>
              <a:t>ach </a:t>
            </a:r>
            <a:r>
              <a:rPr lang="en-US" sz="2000" dirty="0">
                <a:latin typeface="Garamond" pitchFamily="18" charset="0"/>
              </a:rPr>
              <a:t>thread in the </a:t>
            </a:r>
            <a:r>
              <a:rPr lang="en-US" sz="2000" dirty="0" smtClean="0">
                <a:latin typeface="Garamond" pitchFamily="18" charset="0"/>
              </a:rPr>
              <a:t>block has </a:t>
            </a:r>
            <a:r>
              <a:rPr lang="en-US" sz="2000" dirty="0">
                <a:latin typeface="Garamond" pitchFamily="18" charset="0"/>
              </a:rPr>
              <a:t>a place to store its temporary </a:t>
            </a:r>
            <a:r>
              <a:rPr lang="en-US" sz="2000" dirty="0" smtClean="0">
                <a:latin typeface="Garamond" pitchFamily="18" charset="0"/>
              </a:rPr>
              <a:t>result.</a:t>
            </a:r>
          </a:p>
          <a:p>
            <a:pPr lvl="2" algn="just"/>
            <a:r>
              <a:rPr lang="en-US" sz="2000" dirty="0"/>
              <a:t>N</a:t>
            </a:r>
            <a:r>
              <a:rPr lang="en-US" sz="2000" dirty="0" smtClean="0"/>
              <a:t>eed </a:t>
            </a:r>
            <a:r>
              <a:rPr lang="en-US" sz="2000" dirty="0"/>
              <a:t>to sum all the temporary values </a:t>
            </a:r>
            <a:r>
              <a:rPr lang="en-US" sz="2000" dirty="0" smtClean="0"/>
              <a:t>we’ve placed </a:t>
            </a:r>
            <a:r>
              <a:rPr lang="en-US" sz="2000" dirty="0"/>
              <a:t>in the </a:t>
            </a:r>
            <a:r>
              <a:rPr lang="en-US" sz="2000" dirty="0" smtClean="0"/>
              <a:t>cache.</a:t>
            </a:r>
          </a:p>
          <a:p>
            <a:pPr lvl="2" algn="just"/>
            <a:r>
              <a:rPr lang="en-US" sz="2000" dirty="0"/>
              <a:t>N</a:t>
            </a:r>
            <a:r>
              <a:rPr lang="en-US" sz="2000" dirty="0" smtClean="0"/>
              <a:t>eed </a:t>
            </a:r>
            <a:r>
              <a:rPr lang="en-US" sz="2000" dirty="0"/>
              <a:t>some of the threads to read </a:t>
            </a:r>
            <a:r>
              <a:rPr lang="en-US" sz="2000" dirty="0" smtClean="0"/>
              <a:t>the values from this cache.</a:t>
            </a:r>
          </a:p>
          <a:p>
            <a:pPr lvl="2" algn="just"/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Need a </a:t>
            </a:r>
            <a:r>
              <a:rPr lang="en-US" sz="2400" dirty="0"/>
              <a:t>method to guarantee that all of </a:t>
            </a:r>
            <a:r>
              <a:rPr lang="en-US" sz="2400" dirty="0" smtClean="0"/>
              <a:t>these writes </a:t>
            </a:r>
            <a:r>
              <a:rPr lang="en-US" sz="2400" dirty="0"/>
              <a:t>to the shared array cache[] complete before anyone tries to read </a:t>
            </a:r>
            <a:r>
              <a:rPr lang="en-US" sz="2400" dirty="0" smtClean="0"/>
              <a:t>from this </a:t>
            </a:r>
            <a:r>
              <a:rPr lang="en-US" sz="2400" dirty="0"/>
              <a:t>buffer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/>
              <a:t>W</a:t>
            </a:r>
            <a:r>
              <a:rPr lang="en-US" sz="2400" dirty="0" smtClean="0"/>
              <a:t>hen the </a:t>
            </a:r>
            <a:r>
              <a:rPr lang="en-US" sz="2400" dirty="0"/>
              <a:t>first thread executes the first instruction </a:t>
            </a:r>
            <a:r>
              <a:rPr lang="en-US" sz="2400" dirty="0" smtClean="0"/>
              <a:t>after </a:t>
            </a:r>
            <a:r>
              <a:rPr lang="en-US" sz="2400" dirty="0"/>
              <a:t>__syncthreads</a:t>
            </a:r>
            <a:r>
              <a:rPr lang="en-US" sz="2400" dirty="0" smtClean="0"/>
              <a:t>(), every </a:t>
            </a:r>
            <a:r>
              <a:rPr lang="en-US" sz="2400" dirty="0"/>
              <a:t>other thread in the block has </a:t>
            </a:r>
            <a:r>
              <a:rPr lang="en-US" sz="2400" dirty="0" smtClean="0"/>
              <a:t>also finished </a:t>
            </a:r>
            <a:r>
              <a:rPr lang="en-US" sz="2400" dirty="0"/>
              <a:t>executing up to </a:t>
            </a:r>
            <a:r>
              <a:rPr lang="en-US" sz="2400" dirty="0" smtClean="0"/>
              <a:t>the </a:t>
            </a:r>
            <a:r>
              <a:rPr lang="en-US" sz="2400" dirty="0"/>
              <a:t>__syncthreads</a:t>
            </a:r>
            <a:r>
              <a:rPr lang="en-US" sz="2400" dirty="0" smtClean="0"/>
              <a:t>().</a:t>
            </a:r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Example : Dot product </a:t>
            </a:r>
            <a:r>
              <a:rPr lang="en-US" sz="3600" b="1" dirty="0" smtClean="0">
                <a:latin typeface="Garamond" pitchFamily="18" charset="0"/>
              </a:rPr>
              <a:t>(3)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35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 anchor="t" anchorCtr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Reduction</a:t>
            </a:r>
            <a:r>
              <a:rPr lang="en-US" sz="2400" i="1" dirty="0" smtClean="0"/>
              <a:t>: </a:t>
            </a:r>
            <a:r>
              <a:rPr lang="en-US" sz="2400" dirty="0" smtClean="0"/>
              <a:t>the </a:t>
            </a:r>
            <a:r>
              <a:rPr lang="en-US" sz="2400" dirty="0"/>
              <a:t>general process of taking an input </a:t>
            </a:r>
            <a:r>
              <a:rPr lang="en-US" sz="2400" dirty="0" smtClean="0"/>
              <a:t>array and </a:t>
            </a:r>
            <a:r>
              <a:rPr lang="en-US" sz="2400" dirty="0"/>
              <a:t>performing some computations that produce a smaller array of results </a:t>
            </a:r>
            <a:r>
              <a:rPr lang="en-US" sz="2400" dirty="0" smtClean="0"/>
              <a:t>a.</a:t>
            </a:r>
            <a:endParaRPr lang="en-US" sz="2400" dirty="0" smtClean="0">
              <a:latin typeface="Garamond" pitchFamily="18" charset="0"/>
            </a:endParaRPr>
          </a:p>
          <a:p>
            <a:pPr lvl="3" algn="just">
              <a:lnSpc>
                <a:spcPct val="150000"/>
              </a:lnSpc>
            </a:pPr>
            <a:r>
              <a:rPr lang="en-US" sz="2000" dirty="0"/>
              <a:t>having one thread iterate over the shared memory and calculate a running </a:t>
            </a:r>
            <a:r>
              <a:rPr lang="en-US" sz="2000" dirty="0" smtClean="0"/>
              <a:t>sum and take time proportional </a:t>
            </a:r>
            <a:r>
              <a:rPr lang="en-US" sz="2000" dirty="0"/>
              <a:t>to the length of the array</a:t>
            </a:r>
          </a:p>
          <a:p>
            <a:pPr lvl="3" algn="just">
              <a:lnSpc>
                <a:spcPct val="150000"/>
              </a:lnSpc>
            </a:pPr>
            <a:r>
              <a:rPr lang="en-US" sz="2000" dirty="0" smtClean="0"/>
              <a:t>do </a:t>
            </a:r>
            <a:r>
              <a:rPr lang="en-US" sz="2000" dirty="0"/>
              <a:t>this reduction in parallel and </a:t>
            </a:r>
            <a:r>
              <a:rPr lang="en-US" sz="2000" dirty="0" smtClean="0"/>
              <a:t>take time </a:t>
            </a:r>
            <a:r>
              <a:rPr lang="en-US" sz="2000" dirty="0"/>
              <a:t>that is proportional to the logarithm of the length of the array</a:t>
            </a: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Example : Dot product </a:t>
            </a:r>
            <a:r>
              <a:rPr lang="en-US" sz="3600" b="1" dirty="0" smtClean="0">
                <a:latin typeface="Garamond" pitchFamily="18" charset="0"/>
              </a:rPr>
              <a:t>(4)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36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anchor="t" anchorCtr="0">
            <a:normAutofit/>
          </a:bodyPr>
          <a:lstStyle/>
          <a:p>
            <a:r>
              <a:rPr lang="en-US" sz="2400" dirty="0" smtClean="0"/>
              <a:t>Parallel reduction: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ach </a:t>
            </a:r>
            <a:r>
              <a:rPr lang="en-US" sz="2000" dirty="0"/>
              <a:t>thread will add two of the values in </a:t>
            </a:r>
            <a:r>
              <a:rPr lang="en-US" sz="2000" dirty="0" smtClean="0"/>
              <a:t>cache and store </a:t>
            </a:r>
            <a:r>
              <a:rPr lang="en-US" sz="2000" dirty="0"/>
              <a:t>the result back to </a:t>
            </a:r>
            <a:r>
              <a:rPr lang="en-US" sz="2000" dirty="0" smtClean="0"/>
              <a:t>cache.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Using </a:t>
            </a:r>
            <a:r>
              <a:rPr lang="en-US" sz="2000" dirty="0">
                <a:latin typeface="Garamond" pitchFamily="18" charset="0"/>
              </a:rPr>
              <a:t>256 threads per block, t</a:t>
            </a:r>
            <a:r>
              <a:rPr lang="en-US" sz="2000" dirty="0" smtClean="0">
                <a:latin typeface="Garamond" pitchFamily="18" charset="0"/>
              </a:rPr>
              <a:t>akes </a:t>
            </a:r>
            <a:r>
              <a:rPr lang="en-US" sz="2000" dirty="0">
                <a:latin typeface="Garamond" pitchFamily="18" charset="0"/>
              </a:rPr>
              <a:t>8 </a:t>
            </a:r>
            <a:r>
              <a:rPr lang="en-US" sz="2000" dirty="0" smtClean="0">
                <a:latin typeface="Garamond" pitchFamily="18" charset="0"/>
              </a:rPr>
              <a:t>iterations of </a:t>
            </a:r>
            <a:r>
              <a:rPr lang="en-US" sz="2000" dirty="0">
                <a:latin typeface="Garamond" pitchFamily="18" charset="0"/>
              </a:rPr>
              <a:t>this process to reduce the 256 entries in </a:t>
            </a:r>
            <a:r>
              <a:rPr lang="en-US" sz="2000" dirty="0" smtClean="0">
                <a:latin typeface="Garamond" pitchFamily="18" charset="0"/>
              </a:rPr>
              <a:t>cache </a:t>
            </a:r>
            <a:r>
              <a:rPr lang="en-US" sz="2000" dirty="0">
                <a:latin typeface="Garamond" pitchFamily="18" charset="0"/>
              </a:rPr>
              <a:t>to a single </a:t>
            </a:r>
            <a:r>
              <a:rPr lang="en-US" sz="2000" dirty="0" smtClean="0">
                <a:latin typeface="Garamond" pitchFamily="18" charset="0"/>
              </a:rPr>
              <a:t>sum.</a:t>
            </a:r>
          </a:p>
          <a:p>
            <a:pPr lvl="1"/>
            <a:r>
              <a:rPr lang="en-US" sz="2000" dirty="0">
                <a:latin typeface="Garamond" pitchFamily="18" charset="0"/>
              </a:rPr>
              <a:t>Before </a:t>
            </a:r>
            <a:r>
              <a:rPr lang="en-US" sz="2000" dirty="0" smtClean="0">
                <a:latin typeface="Garamond" pitchFamily="18" charset="0"/>
              </a:rPr>
              <a:t>read </a:t>
            </a:r>
            <a:r>
              <a:rPr lang="en-US" sz="2000" dirty="0">
                <a:latin typeface="Garamond" pitchFamily="18" charset="0"/>
              </a:rPr>
              <a:t>the values j</a:t>
            </a:r>
            <a:r>
              <a:rPr lang="en-US" sz="2000" dirty="0" smtClean="0">
                <a:latin typeface="Garamond" pitchFamily="18" charset="0"/>
              </a:rPr>
              <a:t>ust stored in cache, need </a:t>
            </a:r>
            <a:r>
              <a:rPr lang="en-US" sz="2000" dirty="0">
                <a:latin typeface="Garamond" pitchFamily="18" charset="0"/>
              </a:rPr>
              <a:t>to ensure that every thread that needs to write to </a:t>
            </a:r>
            <a:r>
              <a:rPr lang="en-US" sz="2000" dirty="0" smtClean="0">
                <a:latin typeface="Garamond" pitchFamily="18" charset="0"/>
              </a:rPr>
              <a:t>cache has </a:t>
            </a:r>
            <a:r>
              <a:rPr lang="en-US" sz="2000" dirty="0">
                <a:latin typeface="Garamond" pitchFamily="18" charset="0"/>
              </a:rPr>
              <a:t>already done </a:t>
            </a:r>
            <a:r>
              <a:rPr lang="en-US" sz="2000" dirty="0" smtClean="0">
                <a:latin typeface="Garamond" pitchFamily="18" charset="0"/>
              </a:rPr>
              <a:t>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Example : Dot product </a:t>
            </a:r>
            <a:r>
              <a:rPr lang="en-US" sz="3600" b="1" dirty="0" smtClean="0">
                <a:latin typeface="Garamond" pitchFamily="18" charset="0"/>
              </a:rPr>
              <a:t>(5)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37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17" y="3835791"/>
            <a:ext cx="3048000" cy="25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7346765" cy="57912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Example : Dot product </a:t>
            </a:r>
            <a:r>
              <a:rPr lang="en-US" sz="3600" b="1" dirty="0" smtClean="0">
                <a:latin typeface="Garamond" pitchFamily="18" charset="0"/>
              </a:rPr>
              <a:t>(</a:t>
            </a:r>
            <a:r>
              <a:rPr lang="en-US" sz="3600" b="1" dirty="0">
                <a:latin typeface="Garamond" pitchFamily="18" charset="0"/>
              </a:rPr>
              <a:t>6</a:t>
            </a:r>
            <a:r>
              <a:rPr lang="en-US" sz="3600" b="1" dirty="0" smtClean="0">
                <a:latin typeface="Garamond" pitchFamily="18" charset="0"/>
              </a:rPr>
              <a:t>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38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t" anchorCtr="0"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Allocate host and device memory for input and output arrays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Fill input array a[] and b[]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Copy input arrays to device using cudaMemcpy()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Call dot product kernel using some predetermined number of threads per block and blocks per grid</a:t>
            </a:r>
          </a:p>
          <a:p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Example : Dot product </a:t>
            </a:r>
            <a:r>
              <a:rPr lang="en-US" sz="3600" b="1" dirty="0" smtClean="0">
                <a:latin typeface="Garamond" pitchFamily="18" charset="0"/>
              </a:rPr>
              <a:t>(7)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39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+mj-lt"/>
              </a:rPr>
              <a:t>The prerequisites to developing code in CUDA </a:t>
            </a:r>
            <a:r>
              <a:rPr lang="en-US" sz="2600" dirty="0" smtClean="0">
                <a:latin typeface="+mj-lt"/>
              </a:rPr>
              <a:t>C :</a:t>
            </a:r>
            <a:endParaRPr lang="en-US" sz="2400" dirty="0" smtClean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Garamond" pitchFamily="18" charset="0"/>
              </a:rPr>
              <a:t>CUDA-enabled </a:t>
            </a:r>
            <a:r>
              <a:rPr lang="en-US" sz="2000" dirty="0">
                <a:latin typeface="Garamond" pitchFamily="18" charset="0"/>
              </a:rPr>
              <a:t>graphics processor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Garamond" pitchFamily="18" charset="0"/>
              </a:rPr>
              <a:t>NVIDIA </a:t>
            </a:r>
            <a:r>
              <a:rPr lang="en-US" sz="2000" dirty="0">
                <a:latin typeface="Garamond" pitchFamily="18" charset="0"/>
              </a:rPr>
              <a:t>device driver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Garamond" pitchFamily="18" charset="0"/>
              </a:rPr>
              <a:t>CUDA </a:t>
            </a:r>
            <a:r>
              <a:rPr lang="en-US" sz="2000" dirty="0">
                <a:latin typeface="Garamond" pitchFamily="18" charset="0"/>
              </a:rPr>
              <a:t>development toolkit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Garamond" pitchFamily="18" charset="0"/>
              </a:rPr>
              <a:t>S</a:t>
            </a:r>
            <a:r>
              <a:rPr lang="en-US" sz="2000" dirty="0" smtClean="0">
                <a:latin typeface="Garamond" pitchFamily="18" charset="0"/>
              </a:rPr>
              <a:t>tandard </a:t>
            </a:r>
            <a:r>
              <a:rPr lang="en-US" sz="2000" dirty="0">
                <a:latin typeface="Garamond" pitchFamily="18" charset="0"/>
              </a:rPr>
              <a:t>C compiler</a:t>
            </a: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Development Environment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4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620000" cy="3581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Thanks</a:t>
            </a:r>
            <a:b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Any question?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40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aramond" pitchFamily="18" charset="0"/>
              </a:rPr>
              <a:t>GPU Architecture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41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84122"/>
            <a:ext cx="7010400" cy="400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Garamond" pitchFamily="18" charset="0"/>
              </a:rPr>
              <a:t>E</a:t>
            </a:r>
            <a:r>
              <a:rPr lang="en-US" sz="2400" dirty="0" smtClean="0">
                <a:latin typeface="Garamond" pitchFamily="18" charset="0"/>
              </a:rPr>
              <a:t>very </a:t>
            </a:r>
            <a:r>
              <a:rPr lang="en-US" sz="2400" dirty="0">
                <a:latin typeface="Garamond" pitchFamily="18" charset="0"/>
              </a:rPr>
              <a:t>NVIDIA GPU since the </a:t>
            </a:r>
            <a:r>
              <a:rPr lang="en-US" sz="2400" dirty="0" smtClean="0">
                <a:latin typeface="Garamond" pitchFamily="18" charset="0"/>
              </a:rPr>
              <a:t>2006 has been CUDA-enabled.</a:t>
            </a:r>
            <a:endParaRPr lang="en-US" sz="20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Garamond" pitchFamily="18" charset="0"/>
              </a:rPr>
              <a:t>Frequently Asked </a:t>
            </a:r>
            <a:r>
              <a:rPr lang="en-US" sz="2400" dirty="0" smtClean="0">
                <a:latin typeface="Garamond" pitchFamily="18" charset="0"/>
              </a:rPr>
              <a:t>Questions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Garamond" pitchFamily="18" charset="0"/>
              </a:rPr>
              <a:t>How can I find out which GPU is in my computer</a:t>
            </a:r>
            <a:r>
              <a:rPr lang="en-US" sz="2000" dirty="0" smtClean="0">
                <a:latin typeface="Garamond" pitchFamily="18" charset="0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Garamond" pitchFamily="18" charset="0"/>
              </a:rPr>
              <a:t>Do I have a CUDA-enabled GPU in my computer?</a:t>
            </a: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CUDA-enabled </a:t>
            </a:r>
            <a:r>
              <a:rPr lang="en-US" sz="3600" b="1" dirty="0" smtClean="0">
                <a:latin typeface="Garamond" pitchFamily="18" charset="0"/>
              </a:rPr>
              <a:t>GPU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5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4525963"/>
          </a:xfrm>
        </p:spPr>
        <p:txBody>
          <a:bodyPr anchor="t" anchorCtr="0">
            <a:normAutofit/>
          </a:bodyPr>
          <a:lstStyle/>
          <a:p>
            <a:r>
              <a:rPr lang="en-US" sz="2400" dirty="0" smtClean="0"/>
              <a:t>Control </a:t>
            </a:r>
            <a:r>
              <a:rPr lang="en-US" sz="2400" dirty="0"/>
              <a:t>Panel </a:t>
            </a:r>
            <a:r>
              <a:rPr lang="en-US" sz="2400" dirty="0" smtClean="0"/>
              <a:t>→ "</a:t>
            </a:r>
            <a:r>
              <a:rPr lang="en-US" sz="2400" dirty="0"/>
              <a:t>NVIDIA </a:t>
            </a:r>
            <a:r>
              <a:rPr lang="en-US" sz="2400" dirty="0" smtClean="0"/>
              <a:t>Control Panel“ or </a:t>
            </a:r>
            <a:r>
              <a:rPr lang="en-US" sz="2400" dirty="0"/>
              <a:t>"NVIDIA </a:t>
            </a:r>
            <a:r>
              <a:rPr lang="en-US" sz="2400" dirty="0" smtClean="0"/>
              <a:t>Display“</a:t>
            </a:r>
          </a:p>
          <a:p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686800" cy="762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latin typeface="Garamond" pitchFamily="18" charset="0"/>
              </a:rPr>
              <a:t>How can I find out which </a:t>
            </a:r>
            <a:r>
              <a:rPr lang="en-US" sz="3000" b="1" dirty="0">
                <a:latin typeface="Garamond" pitchFamily="18" charset="0"/>
              </a:rPr>
              <a:t>GPU is in my computer?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6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7" y="1600200"/>
            <a:ext cx="861621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 anchor="t" anchorCtr="0">
            <a:normAutofit/>
          </a:bodyPr>
          <a:lstStyle/>
          <a:p>
            <a:r>
              <a:rPr lang="en-US" sz="2400" dirty="0"/>
              <a:t>Complete list </a:t>
            </a:r>
            <a:r>
              <a:rPr lang="en-US" sz="2400" dirty="0" smtClean="0"/>
              <a:t>on  </a:t>
            </a:r>
            <a:r>
              <a:rPr lang="en-US" sz="2400" dirty="0">
                <a:hlinkClick r:id="rId2"/>
              </a:rPr>
              <a:t>http://developer.nvidia.com/cuda-gpus</a:t>
            </a:r>
            <a:endParaRPr lang="en-US" sz="2400" dirty="0"/>
          </a:p>
          <a:p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808038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latin typeface="Garamond" pitchFamily="18" charset="0"/>
              </a:rPr>
              <a:t>Do I have a CUDA-enabled GPU in my computer</a:t>
            </a:r>
            <a:r>
              <a:rPr lang="en-US" sz="3000" b="1" dirty="0" smtClean="0">
                <a:latin typeface="Garamond" pitchFamily="18" charset="0"/>
              </a:rPr>
              <a:t>?</a:t>
            </a:r>
            <a:endParaRPr lang="en-US" sz="30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676400"/>
            <a:ext cx="601980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 anchor="t" anchorCtr="0">
            <a:norm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ystem </a:t>
            </a:r>
            <a:r>
              <a:rPr lang="en-US" sz="2400" dirty="0"/>
              <a:t>software that allows your programs to </a:t>
            </a:r>
            <a:r>
              <a:rPr lang="en-US" sz="2400" dirty="0" smtClean="0"/>
              <a:t>communicate with </a:t>
            </a:r>
            <a:r>
              <a:rPr lang="en-US" sz="2400" dirty="0"/>
              <a:t>the CUDA-enabled </a:t>
            </a:r>
            <a:r>
              <a:rPr lang="en-US" sz="2400" dirty="0" smtClean="0"/>
              <a:t>hardware</a:t>
            </a:r>
          </a:p>
          <a:p>
            <a:endParaRPr lang="en-US" sz="2400" dirty="0" smtClean="0"/>
          </a:p>
          <a:p>
            <a:r>
              <a:rPr lang="en-US" sz="2400" dirty="0" smtClean="0"/>
              <a:t>Due to graphics </a:t>
            </a:r>
            <a:r>
              <a:rPr lang="en-US" sz="2400" dirty="0"/>
              <a:t>card and </a:t>
            </a:r>
            <a:r>
              <a:rPr lang="en-US" sz="2400" dirty="0" smtClean="0"/>
              <a:t>OS can find on :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www.geforce.com/drivers</a:t>
            </a:r>
            <a:endParaRPr lang="en-US" sz="2000" dirty="0" smtClean="0"/>
          </a:p>
          <a:p>
            <a:pPr lvl="1"/>
            <a:r>
              <a:rPr lang="en-US" sz="2000" dirty="0">
                <a:hlinkClick r:id="rId3"/>
              </a:rPr>
              <a:t>http://developer.nvidia.com/cuda-downloads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000" dirty="0" smtClean="0"/>
              <a:t>CUDA-enabled </a:t>
            </a:r>
            <a:r>
              <a:rPr lang="en-US" sz="2000" dirty="0"/>
              <a:t>GPU +</a:t>
            </a:r>
            <a:r>
              <a:rPr lang="en-US" sz="2000" dirty="0" smtClean="0"/>
              <a:t> </a:t>
            </a:r>
            <a:r>
              <a:rPr lang="en-US" sz="2000" dirty="0"/>
              <a:t>NVIDIA’s device </a:t>
            </a:r>
            <a:r>
              <a:rPr lang="en-US" sz="2000" dirty="0" smtClean="0"/>
              <a:t>driver = Run compiled </a:t>
            </a:r>
            <a:r>
              <a:rPr lang="en-US" sz="2000" dirty="0"/>
              <a:t>CUDA C code.</a:t>
            </a: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NVIDIA device </a:t>
            </a:r>
            <a:r>
              <a:rPr lang="en-US" sz="3600" b="1" dirty="0" smtClean="0">
                <a:latin typeface="Garamond" pitchFamily="18" charset="0"/>
              </a:rPr>
              <a:t>driver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8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 anchor="t" anchorCtr="0">
            <a:normAutofit/>
          </a:bodyPr>
          <a:lstStyle/>
          <a:p>
            <a:r>
              <a:rPr lang="en-US" sz="2400" dirty="0" smtClean="0"/>
              <a:t>Two </a:t>
            </a:r>
            <a:r>
              <a:rPr lang="en-US" sz="2400" dirty="0"/>
              <a:t>different </a:t>
            </a:r>
            <a:r>
              <a:rPr lang="en-US" sz="2400" dirty="0" smtClean="0"/>
              <a:t>processors</a:t>
            </a:r>
          </a:p>
          <a:p>
            <a:pPr lvl="1"/>
            <a:r>
              <a:rPr lang="en-US" sz="2000" dirty="0" smtClean="0"/>
              <a:t>CPU</a:t>
            </a:r>
          </a:p>
          <a:p>
            <a:pPr lvl="1"/>
            <a:r>
              <a:rPr lang="en-US" sz="2000" dirty="0" smtClean="0"/>
              <a:t>GPU</a:t>
            </a:r>
            <a:endParaRPr lang="en-US" sz="2000" dirty="0"/>
          </a:p>
          <a:p>
            <a:r>
              <a:rPr lang="en-US" sz="2400" dirty="0" smtClean="0"/>
              <a:t>Need two compilers</a:t>
            </a:r>
          </a:p>
          <a:p>
            <a:pPr lvl="1"/>
            <a:r>
              <a:rPr lang="en-US" sz="2000" dirty="0"/>
              <a:t>One compiler will compile code for your CPU. </a:t>
            </a:r>
            <a:endParaRPr lang="en-US" sz="2000" dirty="0" smtClean="0"/>
          </a:p>
          <a:p>
            <a:pPr lvl="1"/>
            <a:r>
              <a:rPr lang="en-US" sz="2000" dirty="0" smtClean="0"/>
              <a:t>One </a:t>
            </a:r>
            <a:r>
              <a:rPr lang="en-US" sz="2000" dirty="0"/>
              <a:t>compiler will compile code for your </a:t>
            </a:r>
            <a:r>
              <a:rPr lang="en-US" sz="2000" dirty="0" smtClean="0"/>
              <a:t>GPU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 smtClean="0"/>
              <a:t>NVIDIA </a:t>
            </a:r>
            <a:r>
              <a:rPr lang="en-US" sz="2400" dirty="0"/>
              <a:t>provides the compiler for your </a:t>
            </a:r>
            <a:r>
              <a:rPr lang="en-US" sz="2400" dirty="0" smtClean="0"/>
              <a:t>GPU code</a:t>
            </a:r>
            <a:r>
              <a:rPr lang="en-US" sz="2400" dirty="0"/>
              <a:t> </a:t>
            </a:r>
            <a:r>
              <a:rPr lang="en-US" sz="2400" dirty="0" smtClean="0"/>
              <a:t>on: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developer.nvidia.com/cuda-downloads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/>
              <a:t>Standard C compiler </a:t>
            </a:r>
            <a:r>
              <a:rPr lang="en-US" sz="2400" dirty="0" smtClean="0"/>
              <a:t>: Microsoft </a:t>
            </a:r>
            <a:r>
              <a:rPr lang="en-US" sz="2400" dirty="0"/>
              <a:t>Visual Studio </a:t>
            </a:r>
            <a:r>
              <a:rPr lang="en-US" sz="2400" dirty="0" smtClean="0"/>
              <a:t>C compiler</a:t>
            </a:r>
            <a:endParaRPr lang="en-US" sz="2400" dirty="0"/>
          </a:p>
          <a:p>
            <a:endParaRPr lang="en-US" sz="2400" dirty="0" smtClean="0"/>
          </a:p>
          <a:p>
            <a:pPr lvl="1"/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Garamond" pitchFamily="18" charset="0"/>
              </a:rPr>
              <a:t>CUDA development </a:t>
            </a:r>
            <a:r>
              <a:rPr lang="en-US" sz="3600" b="1" dirty="0" smtClean="0">
                <a:latin typeface="Garamond" pitchFamily="18" charset="0"/>
              </a:rPr>
              <a:t>toolkit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248400"/>
            <a:ext cx="533400" cy="304800"/>
          </a:xfrm>
        </p:spPr>
        <p:txBody>
          <a:bodyPr/>
          <a:lstStyle/>
          <a:p>
            <a:fld id="{C2227F7F-E9F7-48E5-8A2F-DD83673C6C16}" type="slidenum">
              <a:rPr lang="en-US" sz="1400" b="1" smtClean="0">
                <a:solidFill>
                  <a:schemeClr val="tx1"/>
                </a:solidFill>
              </a:rPr>
              <a:t>9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My Theme">
      <a:dk1>
        <a:srgbClr val="0B5394"/>
      </a:dk1>
      <a:lt1>
        <a:sysClr val="window" lastClr="FFFFFF"/>
      </a:lt1>
      <a:dk2>
        <a:srgbClr val="04617B"/>
      </a:dk2>
      <a:lt2>
        <a:srgbClr val="DBF5F9"/>
      </a:lt2>
      <a:accent1>
        <a:srgbClr val="073763"/>
      </a:accent1>
      <a:accent2>
        <a:srgbClr val="073763"/>
      </a:accent2>
      <a:accent3>
        <a:srgbClr val="026784"/>
      </a:accent3>
      <a:accent4>
        <a:srgbClr val="FF0000"/>
      </a:accent4>
      <a:accent5>
        <a:srgbClr val="7CCA62"/>
      </a:accent5>
      <a:accent6>
        <a:srgbClr val="A5C249"/>
      </a:accent6>
      <a:hlink>
        <a:srgbClr val="04617B"/>
      </a:hlink>
      <a:folHlink>
        <a:srgbClr val="02485C"/>
      </a:folHlink>
    </a:clrScheme>
    <a:fontScheme name="My Font">
      <a:majorFont>
        <a:latin typeface="Garamond"/>
        <a:ea typeface=""/>
        <a:cs typeface="Nazanin"/>
      </a:majorFont>
      <a:minorFont>
        <a:latin typeface="Garamond"/>
        <a:ea typeface=""/>
        <a:cs typeface="Nazani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3901</TotalTime>
  <Words>1449</Words>
  <Application>Microsoft Office PowerPoint</Application>
  <PresentationFormat>On-screen Show (4:3)</PresentationFormat>
  <Paragraphs>258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Composite</vt:lpstr>
      <vt:lpstr>CUDA   GPU Programming</vt:lpstr>
      <vt:lpstr>What is CUDA ?</vt:lpstr>
      <vt:lpstr>Outline</vt:lpstr>
      <vt:lpstr>Development Environment</vt:lpstr>
      <vt:lpstr>CUDA-enabled GPU</vt:lpstr>
      <vt:lpstr>How can I find out which GPU is in my computer?</vt:lpstr>
      <vt:lpstr>Do I have a CUDA-enabled GPU in my computer?</vt:lpstr>
      <vt:lpstr>NVIDIA device driver</vt:lpstr>
      <vt:lpstr>CUDA development toolkit</vt:lpstr>
      <vt:lpstr>Outline</vt:lpstr>
      <vt:lpstr>CUDA programming model</vt:lpstr>
      <vt:lpstr>CUDA programming model (Cont.)</vt:lpstr>
      <vt:lpstr>Kernel call</vt:lpstr>
      <vt:lpstr>Kernel call (cont.)</vt:lpstr>
      <vt:lpstr>Passing parameter</vt:lpstr>
      <vt:lpstr>Passing parameter (cont.)</vt:lpstr>
      <vt:lpstr>Passing parameter (cont.)</vt:lpstr>
      <vt:lpstr>Outline</vt:lpstr>
      <vt:lpstr>CUDA Parallel Programming</vt:lpstr>
      <vt:lpstr>Example : Summing vectors (1)</vt:lpstr>
      <vt:lpstr>Example : Summing vectors (2)</vt:lpstr>
      <vt:lpstr>Example : Summing vectors (3)</vt:lpstr>
      <vt:lpstr>Example : Summing vectors (4)</vt:lpstr>
      <vt:lpstr>Limitations</vt:lpstr>
      <vt:lpstr>Limitations (cont.)</vt:lpstr>
      <vt:lpstr>Hierarchy of blocks and threads</vt:lpstr>
      <vt:lpstr>Hierarchy of blocks and threads (cont.)</vt:lpstr>
      <vt:lpstr>Outline</vt:lpstr>
      <vt:lpstr>CUDA Memory model</vt:lpstr>
      <vt:lpstr>CUDA Memory model (cont.)</vt:lpstr>
      <vt:lpstr>Shared memory</vt:lpstr>
      <vt:lpstr>Shared memory (cont.)</vt:lpstr>
      <vt:lpstr>Example : Dot product (1)</vt:lpstr>
      <vt:lpstr>Example : Dot product (2)</vt:lpstr>
      <vt:lpstr>Example : Dot product (3)</vt:lpstr>
      <vt:lpstr>Example : Dot product (4)</vt:lpstr>
      <vt:lpstr>Example : Dot product (5)</vt:lpstr>
      <vt:lpstr>Example : Dot product (6)</vt:lpstr>
      <vt:lpstr>Example : Dot product (7)</vt:lpstr>
      <vt:lpstr>Thanks  Any question?</vt:lpstr>
      <vt:lpstr>GPU Architecture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Performance Evaluation of Image Processing Algorithms on GPUs</dc:title>
  <dc:creator>Minerva</dc:creator>
  <cp:lastModifiedBy>Minerva</cp:lastModifiedBy>
  <cp:revision>163</cp:revision>
  <dcterms:created xsi:type="dcterms:W3CDTF">2012-05-18T05:01:15Z</dcterms:created>
  <dcterms:modified xsi:type="dcterms:W3CDTF">2012-05-29T07:57:15Z</dcterms:modified>
</cp:coreProperties>
</file>