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7975C-031D-4999-A699-04F9EEC1AD84}" type="datetimeFigureOut">
              <a:rPr lang="en-US" smtClean="0"/>
              <a:pPr/>
              <a:t>9/22/2015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252051-34F4-4158-88C3-2895E36A1E15}" type="slidenum">
              <a:rPr lang="en-US" smtClean="0"/>
              <a:pPr/>
              <a:t>‹#›</a:t>
            </a:fld>
            <a:endParaRPr lang="en-US"/>
          </a:p>
        </p:txBody>
      </p:sp>
    </p:spTree>
    <p:extLst>
      <p:ext uri="{BB962C8B-B14F-4D97-AF65-F5344CB8AC3E}">
        <p14:creationId xmlns:p14="http://schemas.microsoft.com/office/powerpoint/2010/main" val="758898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0F7A5E-DB9C-4EAC-A654-E680955375EF}" type="datetime1">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7A6A2-6805-4AF4-8B70-34EBE54E6DBF}" type="datetime1">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39BB98-6FA0-4542-8C95-E9E1AF15BEE7}" type="datetime1">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04487A-9E87-4F4D-980E-7985A2556AD0}" type="datetime1">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451370-DBD2-43B5-B8BB-5C393CD8EAD6}" type="datetime1">
              <a:rPr lang="en-US" smtClean="0"/>
              <a:pPr/>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527765-B411-4258-BFEE-083D9BC35C9B}" type="datetime1">
              <a:rPr lang="en-US" smtClean="0"/>
              <a:pPr/>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C7184E-B1A6-44D2-B7E6-BFAA5ED557A9}" type="datetime1">
              <a:rPr lang="en-US" smtClean="0"/>
              <a:pPr/>
              <a:t>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5387EC-3DD8-45A6-A066-50CEC761EEBA}" type="datetime1">
              <a:rPr lang="en-US" smtClean="0"/>
              <a:pPr/>
              <a:t>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9BF17-D8F7-45A4-8F8E-DCA55E4CC596}" type="datetime1">
              <a:rPr lang="en-US" smtClean="0"/>
              <a:pPr/>
              <a:t>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4F678-CBE2-45A8-BBA6-656C3F42A1BF}" type="datetime1">
              <a:rPr lang="en-US" smtClean="0"/>
              <a:pPr/>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F5245-6C59-4473-B8AA-1F4D9F886731}" type="datetime1">
              <a:rPr lang="en-US" smtClean="0"/>
              <a:pPr/>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AE14A-1D91-4AC5-9C9A-43A90D79B3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FEEB5-E6EB-4204-A846-E17112D54796}" type="datetime1">
              <a:rPr lang="en-US" smtClean="0"/>
              <a:pPr/>
              <a:t>9/22/2015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AE14A-1D91-4AC5-9C9A-43A90D79B3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solidFill>
                  <a:srgbClr val="0000FF"/>
                </a:solidFill>
              </a:rPr>
              <a:t>درس شیمی آلی فلزی</a:t>
            </a:r>
            <a:endParaRPr lang="en-US" dirty="0">
              <a:solidFill>
                <a:srgbClr val="0000FF"/>
              </a:solidFill>
            </a:endParaRPr>
          </a:p>
        </p:txBody>
      </p:sp>
      <p:sp>
        <p:nvSpPr>
          <p:cNvPr id="3" name="Subtitle 2"/>
          <p:cNvSpPr>
            <a:spLocks noGrp="1"/>
          </p:cNvSpPr>
          <p:nvPr>
            <p:ph type="subTitle" idx="1"/>
          </p:nvPr>
        </p:nvSpPr>
        <p:spPr/>
        <p:txBody>
          <a:bodyPr/>
          <a:lstStyle/>
          <a:p>
            <a:r>
              <a:rPr lang="fa-IR" dirty="0" smtClean="0"/>
              <a:t>ترم پائیز 1394</a:t>
            </a:r>
          </a:p>
          <a:p>
            <a:r>
              <a:rPr lang="fa-IR" dirty="0" smtClean="0"/>
              <a:t>مدرس: مهران غیاثی</a:t>
            </a:r>
          </a:p>
          <a:p>
            <a:r>
              <a:rPr lang="fa-IR" dirty="0" smtClean="0"/>
              <a:t>یکشنبه، سه شنبه: 8.00-9.30</a:t>
            </a:r>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a:bodyPr>
          <a:lstStyle/>
          <a:p>
            <a:r>
              <a:rPr lang="en-US" sz="3200" dirty="0" smtClean="0">
                <a:solidFill>
                  <a:srgbClr val="0000FF"/>
                </a:solidFill>
              </a:rPr>
              <a:t>1900-1950: Grignard, Sabatier, and Catalysis in Germany</a:t>
            </a:r>
            <a:endParaRPr lang="en-US" sz="3200" dirty="0">
              <a:solidFill>
                <a:srgbClr val="0000FF"/>
              </a:solidFill>
            </a:endParaRPr>
          </a:p>
        </p:txBody>
      </p:sp>
      <p:sp>
        <p:nvSpPr>
          <p:cNvPr id="3" name="Content Placeholder 2"/>
          <p:cNvSpPr>
            <a:spLocks noGrp="1"/>
          </p:cNvSpPr>
          <p:nvPr>
            <p:ph idx="1"/>
          </p:nvPr>
        </p:nvSpPr>
        <p:spPr>
          <a:xfrm>
            <a:off x="457200" y="1524000"/>
            <a:ext cx="8229600" cy="4876800"/>
          </a:xfrm>
        </p:spPr>
        <p:txBody>
          <a:bodyPr>
            <a:normAutofit fontScale="92500" lnSpcReduction="10000"/>
          </a:bodyPr>
          <a:lstStyle/>
          <a:p>
            <a:pPr algn="just" rtl="1"/>
            <a:r>
              <a:rPr lang="fa-IR" dirty="0" smtClean="0"/>
              <a:t>اوایل قرن بیستم بود که سهم فرانسه توسط کار</a:t>
            </a:r>
            <a:r>
              <a:rPr lang="en-US" dirty="0" err="1" smtClean="0"/>
              <a:t>Barbier</a:t>
            </a:r>
            <a:r>
              <a:rPr lang="fa-IR" dirty="0" smtClean="0"/>
              <a:t> و دانشجویش </a:t>
            </a:r>
            <a:r>
              <a:rPr lang="en-US" dirty="0" smtClean="0"/>
              <a:t>Victor Grignard</a:t>
            </a:r>
            <a:r>
              <a:rPr lang="fa-IR" dirty="0" smtClean="0"/>
              <a:t> ثمر داد.</a:t>
            </a:r>
          </a:p>
          <a:p>
            <a:pPr algn="just" rtl="1"/>
            <a:r>
              <a:rPr lang="fa-IR" dirty="0" smtClean="0"/>
              <a:t>نام </a:t>
            </a:r>
            <a:r>
              <a:rPr lang="en-US" dirty="0" smtClean="0"/>
              <a:t>Grignard</a:t>
            </a:r>
            <a:r>
              <a:rPr lang="fa-IR" dirty="0" smtClean="0"/>
              <a:t> برای همیشه در تاریخ شیمی جاودانه شد، برای واکنش منیزیم با هالایدهای آلی، از طریق افزایش اکسایشی، که منجر به تولید معرف گرینیارد شد که می تواند مشتقات کربونیل دار را آلکیله کند:</a:t>
            </a:r>
          </a:p>
          <a:p>
            <a:pPr algn="just" rtl="1"/>
            <a:endParaRPr lang="en-US" dirty="0" smtClean="0"/>
          </a:p>
          <a:p>
            <a:pPr algn="just" rtl="1"/>
            <a:endParaRPr lang="en-US" dirty="0" smtClean="0"/>
          </a:p>
          <a:p>
            <a:pPr algn="just" rtl="1"/>
            <a:r>
              <a:rPr lang="fa-IR" dirty="0" smtClean="0"/>
              <a:t>این کشف نه تنها در شیمی آلی دارای اهمیت است بلکه ثابت شد که جایگاه مهمی در شیمی آلی-فلزیء فلزهای واسطه دارد.</a:t>
            </a:r>
            <a:endParaRPr lang="en-US" dirty="0"/>
          </a:p>
        </p:txBody>
      </p:sp>
      <p:pic>
        <p:nvPicPr>
          <p:cNvPr id="7" name="Picture 6"/>
          <p:cNvPicPr/>
          <p:nvPr/>
        </p:nvPicPr>
        <p:blipFill>
          <a:blip r:embed="rId2"/>
          <a:srcRect/>
          <a:stretch>
            <a:fillRect/>
          </a:stretch>
        </p:blipFill>
        <p:spPr bwMode="auto">
          <a:xfrm>
            <a:off x="685800" y="4191000"/>
            <a:ext cx="4330700" cy="78295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486400"/>
          </a:xfrm>
        </p:spPr>
        <p:txBody>
          <a:bodyPr/>
          <a:lstStyle/>
          <a:p>
            <a:pPr algn="just" rtl="1"/>
            <a:r>
              <a:rPr lang="fa-IR" sz="2800" dirty="0" smtClean="0"/>
              <a:t>در سال 1919، </a:t>
            </a:r>
            <a:r>
              <a:rPr lang="en-US" sz="2800" dirty="0" smtClean="0"/>
              <a:t>Hein</a:t>
            </a:r>
            <a:r>
              <a:rPr lang="fa-IR" sz="2800" dirty="0" smtClean="0"/>
              <a:t> ماده ای را سنتز کرد که باور داشت یک مشتق پلی فنیل کروم </a:t>
            </a:r>
            <a:r>
              <a:rPr lang="en-US" sz="2800" dirty="0"/>
              <a:t>[(Cr(σ-Ph)</a:t>
            </a:r>
            <a:r>
              <a:rPr lang="en-US" sz="2800" baseline="-25000" dirty="0"/>
              <a:t>n</a:t>
            </a:r>
            <a:r>
              <a:rPr lang="en-US" sz="2800" dirty="0"/>
              <a:t>]</a:t>
            </a:r>
            <a:r>
              <a:rPr lang="fa-IR" sz="2800" dirty="0" smtClean="0"/>
              <a:t> باشد:</a:t>
            </a:r>
          </a:p>
          <a:p>
            <a:pPr algn="just" rtl="1"/>
            <a:endParaRPr lang="fa-IR" dirty="0"/>
          </a:p>
          <a:p>
            <a:pPr algn="just" rtl="1"/>
            <a:endParaRPr lang="fa-IR" dirty="0" smtClean="0"/>
          </a:p>
          <a:p>
            <a:pPr algn="just" rtl="1"/>
            <a:r>
              <a:rPr lang="fa-IR" sz="2800" dirty="0" smtClean="0"/>
              <a:t>اما 36 سال بعد مشخص شد که این ترکیب یک ساختار </a:t>
            </a:r>
            <a:r>
              <a:rPr lang="en-US" sz="2800" dirty="0"/>
              <a:t>π </a:t>
            </a:r>
            <a:r>
              <a:rPr lang="fa-IR" sz="2800" dirty="0" smtClean="0"/>
              <a:t>  </a:t>
            </a:r>
            <a:r>
              <a:rPr lang="en-US" sz="2800" dirty="0" smtClean="0"/>
              <a:t>sandwich-type </a:t>
            </a:r>
            <a:r>
              <a:rPr lang="fa-IR" sz="2800" dirty="0" smtClean="0"/>
              <a:t> دارد.</a:t>
            </a:r>
          </a:p>
          <a:p>
            <a:pPr algn="just" rtl="1"/>
            <a:r>
              <a:rPr lang="fa-IR" sz="2800" dirty="0" smtClean="0"/>
              <a:t>نیمه اول قرن بیستم به خصوص در ارتباط با ظهور کاتالیست حائز اهمیت بود.</a:t>
            </a:r>
          </a:p>
          <a:p>
            <a:pPr algn="just" rtl="1"/>
            <a:r>
              <a:rPr lang="fa-IR" sz="2800" dirty="0" smtClean="0"/>
              <a:t>تفاوت بین کاتالیست همگن و غیرهمگن برای اولین بار توسط شیمیدان فرانسوی </a:t>
            </a:r>
            <a:r>
              <a:rPr lang="en-US" sz="2800" dirty="0" smtClean="0"/>
              <a:t>Paul Sabatier</a:t>
            </a:r>
            <a:r>
              <a:rPr lang="fa-IR" sz="2800" dirty="0" smtClean="0"/>
              <a:t>  ( یکی از دانشجویان </a:t>
            </a:r>
            <a:r>
              <a:rPr lang="en-US" sz="2800" dirty="0" smtClean="0"/>
              <a:t>Berthelot</a:t>
            </a:r>
            <a:r>
              <a:rPr lang="fa-IR" sz="2800" dirty="0" smtClean="0"/>
              <a:t> ) معرفی شد.</a:t>
            </a:r>
          </a:p>
          <a:p>
            <a:pPr algn="ctr" rtl="1"/>
            <a:endParaRPr lang="en-US" dirty="0"/>
          </a:p>
        </p:txBody>
      </p:sp>
      <p:pic>
        <p:nvPicPr>
          <p:cNvPr id="4" name="Picture 3"/>
          <p:cNvPicPr/>
          <p:nvPr/>
        </p:nvPicPr>
        <p:blipFill>
          <a:blip r:embed="rId2"/>
          <a:srcRect/>
          <a:stretch>
            <a:fillRect/>
          </a:stretch>
        </p:blipFill>
        <p:spPr bwMode="auto">
          <a:xfrm>
            <a:off x="1524000" y="2133600"/>
            <a:ext cx="6096000" cy="7620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334000"/>
          </a:xfrm>
        </p:spPr>
        <p:txBody>
          <a:bodyPr>
            <a:normAutofit fontScale="92500" lnSpcReduction="20000"/>
          </a:bodyPr>
          <a:lstStyle/>
          <a:p>
            <a:pPr algn="r" rtl="1"/>
            <a:r>
              <a:rPr lang="fa-IR" sz="2800" dirty="0" smtClean="0"/>
              <a:t>کار  </a:t>
            </a:r>
            <a:r>
              <a:rPr lang="en-US" sz="2800" dirty="0" smtClean="0"/>
              <a:t>Sabatier</a:t>
            </a:r>
            <a:r>
              <a:rPr lang="fa-IR" sz="2800" dirty="0" smtClean="0"/>
              <a:t> و  </a:t>
            </a:r>
            <a:r>
              <a:rPr lang="en-US" sz="2800" dirty="0" err="1" smtClean="0"/>
              <a:t>Senderen</a:t>
            </a:r>
            <a:r>
              <a:rPr lang="fa-IR" sz="2800" dirty="0" smtClean="0"/>
              <a:t> روی هیدروژناسیون هتروژن اولفینها به هیدرکربنهای اشباع شده توسط نیکل بالاخره منجر به گرفتن جایزه نوبل در سال 1912 توسط </a:t>
            </a:r>
            <a:r>
              <a:rPr lang="en-US" sz="2800" dirty="0" smtClean="0"/>
              <a:t>Grignard</a:t>
            </a:r>
            <a:r>
              <a:rPr lang="fa-IR" sz="2800" dirty="0" smtClean="0"/>
              <a:t> و  </a:t>
            </a:r>
            <a:r>
              <a:rPr lang="en-US" sz="2800" dirty="0" smtClean="0"/>
              <a:t>Sabatier</a:t>
            </a:r>
            <a:r>
              <a:rPr lang="fa-IR" sz="2800" dirty="0" smtClean="0"/>
              <a:t> شد.</a:t>
            </a:r>
          </a:p>
          <a:p>
            <a:pPr algn="r" rtl="1"/>
            <a:r>
              <a:rPr lang="fa-IR" sz="2800" dirty="0" smtClean="0"/>
              <a:t>بسیاری از کشف های پویا، در خلال نیمه اول قرن بیستم در آلمان انجام شد.</a:t>
            </a:r>
          </a:p>
          <a:p>
            <a:pPr algn="r" rtl="1"/>
            <a:r>
              <a:rPr lang="fa-IR" sz="2800" dirty="0" smtClean="0"/>
              <a:t>در سال 1922،  </a:t>
            </a:r>
            <a:r>
              <a:rPr lang="en-US" sz="2800" dirty="0" smtClean="0"/>
              <a:t>Fischer</a:t>
            </a:r>
            <a:r>
              <a:rPr lang="fa-IR" sz="2800" dirty="0" smtClean="0"/>
              <a:t> و  </a:t>
            </a:r>
            <a:r>
              <a:rPr lang="en-US" sz="2800" dirty="0" err="1" smtClean="0"/>
              <a:t>Tropsch</a:t>
            </a:r>
            <a:r>
              <a:rPr lang="fa-IR" sz="2800" dirty="0" smtClean="0"/>
              <a:t> واکنش بین </a:t>
            </a:r>
            <a:r>
              <a:rPr lang="en-US" sz="2800" dirty="0" smtClean="0"/>
              <a:t>CO</a:t>
            </a:r>
            <a:r>
              <a:rPr lang="fa-IR" sz="2800" dirty="0" smtClean="0"/>
              <a:t> و </a:t>
            </a:r>
            <a:r>
              <a:rPr lang="en-US" sz="2800" dirty="0" smtClean="0"/>
              <a:t>H2</a:t>
            </a:r>
            <a:r>
              <a:rPr lang="fa-IR" sz="2800" dirty="0" smtClean="0"/>
              <a:t> را توسط یک کاتالیست هتروژن کاتالیز کردند و مخلوطی از آلکانهای خطی و آلکنها با مقادیر کمی محصولهای جانبی اکسیژن دار تولید کردند (فرآیند </a:t>
            </a:r>
            <a:r>
              <a:rPr lang="en-US" sz="2800" dirty="0" smtClean="0"/>
              <a:t>Fischer-</a:t>
            </a:r>
            <a:r>
              <a:rPr lang="en-US" sz="2800" dirty="0" err="1" smtClean="0"/>
              <a:t>Tropsch</a:t>
            </a:r>
            <a:r>
              <a:rPr lang="fa-IR" sz="2800" dirty="0" smtClean="0"/>
              <a:t> در سال 1925 صنعتی شد)</a:t>
            </a:r>
            <a:r>
              <a:rPr lang="en-US" sz="2800" dirty="0" smtClean="0"/>
              <a:t>.</a:t>
            </a:r>
          </a:p>
          <a:p>
            <a:pPr algn="r" rtl="1"/>
            <a:r>
              <a:rPr lang="fa-IR" sz="2800" dirty="0" smtClean="0"/>
              <a:t>در سال 1938، </a:t>
            </a:r>
            <a:r>
              <a:rPr lang="en-US" sz="2800" dirty="0" err="1" smtClean="0"/>
              <a:t>Roelen</a:t>
            </a:r>
            <a:r>
              <a:rPr lang="fa-IR" sz="2800" dirty="0" smtClean="0"/>
              <a:t> با سنتز </a:t>
            </a:r>
            <a:r>
              <a:rPr lang="en-US" sz="2800" dirty="0" smtClean="0"/>
              <a:t> </a:t>
            </a:r>
            <a:r>
              <a:rPr lang="en-US" sz="2800" dirty="0"/>
              <a:t>[Co</a:t>
            </a:r>
            <a:r>
              <a:rPr lang="en-US" sz="2800" baseline="-25000" dirty="0"/>
              <a:t>2</a:t>
            </a:r>
            <a:r>
              <a:rPr lang="en-US" sz="2800" dirty="0"/>
              <a:t>(CO)</a:t>
            </a:r>
            <a:r>
              <a:rPr lang="en-US" sz="2800" baseline="-25000" dirty="0"/>
              <a:t>8</a:t>
            </a:r>
            <a:r>
              <a:rPr lang="en-US" sz="2800" dirty="0"/>
              <a:t>]</a:t>
            </a:r>
            <a:r>
              <a:rPr lang="fa-IR" sz="2800" dirty="0" smtClean="0"/>
              <a:t>توانست واکنش  </a:t>
            </a:r>
            <a:r>
              <a:rPr lang="en-US" sz="2800" dirty="0" err="1" smtClean="0"/>
              <a:t>Hydroformylation</a:t>
            </a:r>
            <a:r>
              <a:rPr lang="fa-IR" sz="2800" dirty="0" smtClean="0"/>
              <a:t> اولفینها توسط  </a:t>
            </a:r>
            <a:r>
              <a:rPr lang="en-US" sz="2800" dirty="0" smtClean="0"/>
              <a:t>CO</a:t>
            </a:r>
            <a:r>
              <a:rPr lang="fa-IR" sz="2800" dirty="0" smtClean="0"/>
              <a:t> و </a:t>
            </a:r>
            <a:r>
              <a:rPr lang="en-US" sz="2800" dirty="0" smtClean="0"/>
              <a:t>H2</a:t>
            </a:r>
            <a:r>
              <a:rPr lang="fa-IR" sz="2800" dirty="0" smtClean="0"/>
              <a:t> ( </a:t>
            </a:r>
            <a:r>
              <a:rPr lang="en-US" sz="2800" dirty="0" err="1" smtClean="0"/>
              <a:t>Oxo</a:t>
            </a:r>
            <a:r>
              <a:rPr lang="en-US" sz="2800" dirty="0" smtClean="0"/>
              <a:t> process</a:t>
            </a:r>
            <a:r>
              <a:rPr lang="fa-IR" sz="2800" dirty="0" smtClean="0"/>
              <a:t> ) راکاتالیز کند.</a:t>
            </a:r>
          </a:p>
          <a:p>
            <a:pPr algn="r" rtl="1"/>
            <a:r>
              <a:rPr lang="fa-IR" sz="2800" dirty="0" smtClean="0"/>
              <a:t>از سال 1939 تا اواخر دهه 1940، </a:t>
            </a:r>
            <a:r>
              <a:rPr lang="en-US" sz="2800" dirty="0" err="1" smtClean="0"/>
              <a:t>Reppe</a:t>
            </a:r>
            <a:r>
              <a:rPr lang="fa-IR" sz="2800" dirty="0" smtClean="0"/>
              <a:t> روی تبدیل کاتالیتیکی آلکینها به محصولهای  مفیدتر کار کرد.</a:t>
            </a:r>
            <a:endParaRPr lang="en-US" sz="2800" dirty="0" smtClean="0"/>
          </a:p>
          <a:p>
            <a:pPr algn="r" rtl="1"/>
            <a:r>
              <a:rPr lang="fa-IR" sz="2800" dirty="0" smtClean="0"/>
              <a:t>برای مثال، تبدیل استیلن به سیکلواکتاتترائین در سال 1948.</a:t>
            </a:r>
            <a:endParaRPr lang="en-US" sz="2800" dirty="0" smtClean="0"/>
          </a:p>
        </p:txBody>
      </p:sp>
      <p:sp>
        <p:nvSpPr>
          <p:cNvPr id="4" name="Slide Number Placeholder 3"/>
          <p:cNvSpPr>
            <a:spLocks noGrp="1"/>
          </p:cNvSpPr>
          <p:nvPr>
            <p:ph type="sldNum" sz="quarter" idx="12"/>
          </p:nvPr>
        </p:nvSpPr>
        <p:spPr/>
        <p:txBody>
          <a:bodyPr/>
          <a:lstStyle/>
          <a:p>
            <a:fld id="{011AE14A-1D91-4AC5-9C9A-43A90D79B32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791200"/>
          </a:xfrm>
        </p:spPr>
        <p:txBody>
          <a:bodyPr/>
          <a:lstStyle/>
          <a:p>
            <a:pPr algn="just" rtl="1"/>
            <a:r>
              <a:rPr lang="fa-IR" dirty="0" smtClean="0"/>
              <a:t>بطور عجیبی در طول این سالها فقط تعداد معدودی کمپلکس جدید کشف شدند.</a:t>
            </a:r>
          </a:p>
          <a:p>
            <a:pPr algn="just" rtl="1"/>
            <a:r>
              <a:rPr lang="fa-IR" dirty="0" smtClean="0"/>
              <a:t>علاوه بر  </a:t>
            </a:r>
            <a:r>
              <a:rPr lang="en-US" dirty="0" err="1" smtClean="0"/>
              <a:t>iodotrimethyl</a:t>
            </a:r>
            <a:r>
              <a:rPr lang="en-US" dirty="0" smtClean="0"/>
              <a:t> platinum, [PtMe</a:t>
            </a:r>
            <a:r>
              <a:rPr lang="en-US" baseline="-25000" dirty="0" smtClean="0"/>
              <a:t>3</a:t>
            </a:r>
            <a:r>
              <a:rPr lang="en-US" dirty="0" smtClean="0"/>
              <a:t>I]</a:t>
            </a:r>
            <a:r>
              <a:rPr lang="fa-IR" dirty="0" smtClean="0"/>
              <a:t> که توسط </a:t>
            </a:r>
            <a:r>
              <a:rPr lang="en-US" dirty="0" smtClean="0"/>
              <a:t>Pope</a:t>
            </a:r>
            <a:r>
              <a:rPr lang="fa-IR" dirty="0" smtClean="0"/>
              <a:t> در اوایل قرن 20 ام سنتز شد، کمپلکسهای زیر نیز سنتز شدند:</a:t>
            </a:r>
          </a:p>
          <a:p>
            <a:pPr algn="just" rtl="1"/>
            <a:endParaRPr lang="fa-IR" dirty="0" smtClean="0"/>
          </a:p>
          <a:p>
            <a:pPr algn="just" rtl="1"/>
            <a:endParaRPr lang="fa-IR" dirty="0" smtClean="0"/>
          </a:p>
          <a:p>
            <a:pPr algn="just" rtl="1"/>
            <a:endParaRPr lang="fa-IR" dirty="0" smtClean="0"/>
          </a:p>
          <a:p>
            <a:pPr algn="just" rtl="1"/>
            <a:endParaRPr lang="fa-IR" dirty="0" smtClean="0"/>
          </a:p>
          <a:p>
            <a:pPr algn="just" rtl="1"/>
            <a:endParaRPr lang="fa-IR" dirty="0" smtClean="0"/>
          </a:p>
          <a:p>
            <a:pPr algn="ctr" rtl="1"/>
            <a:endParaRPr lang="en-US" dirty="0"/>
          </a:p>
        </p:txBody>
      </p:sp>
      <p:pic>
        <p:nvPicPr>
          <p:cNvPr id="4" name="Picture 3"/>
          <p:cNvPicPr/>
          <p:nvPr/>
        </p:nvPicPr>
        <p:blipFill>
          <a:blip r:embed="rId2"/>
          <a:srcRect/>
          <a:stretch>
            <a:fillRect/>
          </a:stretch>
        </p:blipFill>
        <p:spPr bwMode="auto">
          <a:xfrm>
            <a:off x="1219200" y="3476464"/>
            <a:ext cx="6629400" cy="223853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i="1" dirty="0" smtClean="0">
                <a:solidFill>
                  <a:srgbClr val="0000FF"/>
                </a:solidFill>
              </a:rPr>
              <a:t>1950-1960: THE DISCOVERY OF FERROCENE AND THE BOOM OF ORGANOMETALLIC CHEMISTRY</a:t>
            </a:r>
            <a:endParaRPr lang="en-US" sz="3200" dirty="0">
              <a:solidFill>
                <a:srgbClr val="0000FF"/>
              </a:solidFill>
            </a:endParaRPr>
          </a:p>
        </p:txBody>
      </p:sp>
      <p:sp>
        <p:nvSpPr>
          <p:cNvPr id="3" name="Content Placeholder 2"/>
          <p:cNvSpPr>
            <a:spLocks noGrp="1"/>
          </p:cNvSpPr>
          <p:nvPr>
            <p:ph idx="1"/>
          </p:nvPr>
        </p:nvSpPr>
        <p:spPr/>
        <p:txBody>
          <a:bodyPr>
            <a:normAutofit lnSpcReduction="10000"/>
          </a:bodyPr>
          <a:lstStyle/>
          <a:p>
            <a:pPr algn="just" rtl="1"/>
            <a:r>
              <a:rPr lang="fa-IR" dirty="0" smtClean="0"/>
              <a:t>در دهه 50 است که شیمی معدنی و آلی-فلزی در آمریکا به رشد چشمگیری دست یافت.</a:t>
            </a:r>
          </a:p>
          <a:p>
            <a:pPr algn="just" rtl="1"/>
            <a:r>
              <a:rPr lang="fa-IR" dirty="0" smtClean="0"/>
              <a:t>  </a:t>
            </a:r>
            <a:r>
              <a:rPr lang="en-US" dirty="0" smtClean="0"/>
              <a:t>Henry Taube</a:t>
            </a:r>
            <a:r>
              <a:rPr lang="fa-IR" dirty="0" smtClean="0"/>
              <a:t> کمپلکسهای معدنی را به عنوان بی اثر یا فعال در واکنشهای جانشینی، بسته به طبیعت لیگاند و درجه اکسایش فلز دسته بندی کرد (سال 1951).</a:t>
            </a:r>
          </a:p>
          <a:p>
            <a:pPr algn="just" rtl="1"/>
            <a:r>
              <a:rPr lang="fa-IR" dirty="0" smtClean="0"/>
              <a:t>شیمیدان انگلیسی </a:t>
            </a:r>
            <a:r>
              <a:rPr lang="en-US" dirty="0" smtClean="0"/>
              <a:t>Dorothy Crowfoot-Hodgkin</a:t>
            </a:r>
            <a:r>
              <a:rPr lang="fa-IR" dirty="0" smtClean="0"/>
              <a:t> توانست طی سالهای 1961-1953 ساختار کوآنزیم ویتامین </a:t>
            </a:r>
            <a:r>
              <a:rPr lang="en-US" dirty="0" smtClean="0"/>
              <a:t>B12</a:t>
            </a:r>
            <a:r>
              <a:rPr lang="fa-IR" dirty="0" smtClean="0"/>
              <a:t> را به کمک  </a:t>
            </a:r>
            <a:r>
              <a:rPr lang="en-US" dirty="0" smtClean="0"/>
              <a:t>X-ray</a:t>
            </a:r>
            <a:r>
              <a:rPr lang="fa-IR" dirty="0" smtClean="0"/>
              <a:t> تعیین کند و جایزه نوبل را در سال 1964 از آن خود کند.</a:t>
            </a:r>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7" name="Content Placeholder 6"/>
          <p:cNvSpPr>
            <a:spLocks noGrp="1"/>
          </p:cNvSpPr>
          <p:nvPr>
            <p:ph idx="1"/>
          </p:nvPr>
        </p:nvSpPr>
        <p:spPr>
          <a:xfrm>
            <a:off x="457200" y="762000"/>
            <a:ext cx="8229600" cy="5638800"/>
          </a:xfrm>
        </p:spPr>
        <p:txBody>
          <a:bodyPr>
            <a:normAutofit fontScale="92500" lnSpcReduction="10000"/>
          </a:bodyPr>
          <a:lstStyle/>
          <a:p>
            <a:pPr algn="r" rtl="1"/>
            <a:r>
              <a:rPr lang="en-US" dirty="0" err="1" smtClean="0"/>
              <a:t>Pauson</a:t>
            </a:r>
            <a:r>
              <a:rPr lang="fa-IR" dirty="0" smtClean="0"/>
              <a:t> یک ساختار دارای پیوند سیگما برای کمپلکس پیشنهاد کرد که دارای 10 الکترون ظرفیت بود:</a:t>
            </a:r>
          </a:p>
          <a:p>
            <a:pPr algn="r" rtl="1"/>
            <a:endParaRPr lang="fa-IR" dirty="0" smtClean="0"/>
          </a:p>
          <a:p>
            <a:pPr algn="r" rtl="1"/>
            <a:endParaRPr lang="fa-IR" dirty="0" smtClean="0"/>
          </a:p>
          <a:p>
            <a:pPr algn="r" rtl="1"/>
            <a:endParaRPr lang="fa-IR" dirty="0" smtClean="0"/>
          </a:p>
          <a:p>
            <a:pPr algn="r" rtl="1"/>
            <a:r>
              <a:rPr lang="fa-IR" dirty="0" smtClean="0"/>
              <a:t>کتابی توسط  </a:t>
            </a:r>
            <a:r>
              <a:rPr lang="en-US" dirty="0" err="1" smtClean="0"/>
              <a:t>Sidgwick</a:t>
            </a:r>
            <a:r>
              <a:rPr lang="fa-IR" dirty="0" smtClean="0"/>
              <a:t> تحت عنوان </a:t>
            </a:r>
            <a:endParaRPr lang="en-US" dirty="0" smtClean="0"/>
          </a:p>
          <a:p>
            <a:pPr algn="r" rtl="1"/>
            <a:r>
              <a:rPr lang="en-US" dirty="0" smtClean="0"/>
              <a:t>“</a:t>
            </a:r>
            <a:r>
              <a:rPr lang="en-US" i="1" dirty="0" smtClean="0"/>
              <a:t>Theory of </a:t>
            </a:r>
            <a:r>
              <a:rPr lang="en-US" i="1" dirty="0" err="1" smtClean="0"/>
              <a:t>Valency</a:t>
            </a:r>
            <a:r>
              <a:rPr lang="en-US" dirty="0" smtClean="0"/>
              <a:t>” </a:t>
            </a:r>
            <a:r>
              <a:rPr lang="en-US" sz="2400" dirty="0" smtClean="0"/>
              <a:t>(Cornell University, Ithaca, 1927)</a:t>
            </a:r>
            <a:r>
              <a:rPr lang="fa-IR" sz="2400" dirty="0" smtClean="0"/>
              <a:t> </a:t>
            </a:r>
            <a:r>
              <a:rPr lang="fa-IR" dirty="0" smtClean="0"/>
              <a:t>به چاپ رسید که قاعده 18 الکترونی را برای کمپلکسها پیشنهاد کرد.</a:t>
            </a:r>
            <a:endParaRPr lang="en-US" dirty="0" smtClean="0"/>
          </a:p>
          <a:p>
            <a:pPr algn="r" rtl="1"/>
            <a:r>
              <a:rPr lang="fa-IR" dirty="0" smtClean="0"/>
              <a:t>در دانشگاه هاروارد،  </a:t>
            </a:r>
            <a:r>
              <a:rPr lang="en-US" dirty="0" smtClean="0"/>
              <a:t>Wilkinson</a:t>
            </a:r>
            <a:r>
              <a:rPr lang="fa-IR" dirty="0" smtClean="0"/>
              <a:t> و </a:t>
            </a:r>
            <a:r>
              <a:rPr lang="en-US" dirty="0" smtClean="0"/>
              <a:t>Woodward</a:t>
            </a:r>
            <a:r>
              <a:rPr lang="fa-IR" dirty="0" smtClean="0"/>
              <a:t> قاعده پیشنهادی  را جدی گرفتند و فوری فهمیدند که فرمول  نادرست است.</a:t>
            </a:r>
          </a:p>
          <a:p>
            <a:pPr algn="r" rtl="1"/>
            <a:endParaRPr lang="en-US" dirty="0"/>
          </a:p>
        </p:txBody>
      </p:sp>
      <p:pic>
        <p:nvPicPr>
          <p:cNvPr id="8" name="Picture 7"/>
          <p:cNvPicPr/>
          <p:nvPr/>
        </p:nvPicPr>
        <p:blipFill>
          <a:blip r:embed="rId2"/>
          <a:srcRect/>
          <a:stretch>
            <a:fillRect/>
          </a:stretch>
        </p:blipFill>
        <p:spPr bwMode="auto">
          <a:xfrm>
            <a:off x="1600200" y="1709023"/>
            <a:ext cx="4800600" cy="1415177"/>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638800"/>
          </a:xfrm>
        </p:spPr>
        <p:txBody>
          <a:bodyPr/>
          <a:lstStyle/>
          <a:p>
            <a:pPr algn="r" rtl="1"/>
            <a:r>
              <a:rPr lang="fa-IR" dirty="0" smtClean="0"/>
              <a:t>چند ماه بعد، آنها اولین ساختار ساندویچی را، درست قبل از  </a:t>
            </a:r>
            <a:r>
              <a:rPr lang="en-US" dirty="0" smtClean="0"/>
              <a:t>Fischer</a:t>
            </a:r>
            <a:r>
              <a:rPr lang="fa-IR" dirty="0" smtClean="0"/>
              <a:t> چاپ کردند.</a:t>
            </a:r>
            <a:endParaRPr lang="en-US" dirty="0" smtClean="0"/>
          </a:p>
          <a:p>
            <a:pPr algn="r" rtl="1"/>
            <a:r>
              <a:rPr lang="en-US" dirty="0" smtClean="0"/>
              <a:t> Fischer </a:t>
            </a:r>
            <a:r>
              <a:rPr lang="fa-IR" dirty="0" smtClean="0"/>
              <a:t> ترکیب را </a:t>
            </a:r>
            <a:r>
              <a:rPr lang="en-US" dirty="0" err="1" smtClean="0"/>
              <a:t>Ferrocene</a:t>
            </a:r>
            <a:r>
              <a:rPr lang="fa-IR" dirty="0" smtClean="0"/>
              <a:t> نامید، یک کمپلکس 18 الکترونی، که دو حلقه کاملا موازی بودند، و به صورت </a:t>
            </a:r>
            <a:r>
              <a:rPr lang="en-US" dirty="0" smtClean="0"/>
              <a:t>π-bound</a:t>
            </a:r>
            <a:r>
              <a:rPr lang="fa-IR" dirty="0" smtClean="0"/>
              <a:t> به اتم آهن متصلند و خواص آروماتیک دارند (1952).</a:t>
            </a:r>
            <a:endParaRPr lang="en-US" dirty="0" smtClean="0"/>
          </a:p>
          <a:p>
            <a:pPr algn="r" rtl="1"/>
            <a:r>
              <a:rPr lang="en-US" dirty="0" smtClean="0"/>
              <a:t> Wilkinson </a:t>
            </a:r>
            <a:r>
              <a:rPr lang="fa-IR" dirty="0" smtClean="0"/>
              <a:t>در دانشگاه هاروارد  </a:t>
            </a:r>
            <a:r>
              <a:rPr lang="en-US" dirty="0" smtClean="0"/>
              <a:t>tenure</a:t>
            </a:r>
            <a:r>
              <a:rPr lang="fa-IR" dirty="0" smtClean="0"/>
              <a:t> اش را تمام نکرد و به لندن برگشت ( </a:t>
            </a:r>
            <a:r>
              <a:rPr lang="en-US" dirty="0" smtClean="0"/>
              <a:t>Imperial College</a:t>
            </a:r>
            <a:r>
              <a:rPr lang="fa-IR" dirty="0" smtClean="0"/>
              <a:t> ). این ساختار باعث شد که </a:t>
            </a:r>
            <a:r>
              <a:rPr lang="en-US" dirty="0" smtClean="0"/>
              <a:t>Wilkinson</a:t>
            </a:r>
            <a:r>
              <a:rPr lang="fa-IR" dirty="0" smtClean="0"/>
              <a:t> و  </a:t>
            </a:r>
            <a:r>
              <a:rPr lang="en-US" dirty="0" smtClean="0"/>
              <a:t>Fischer</a:t>
            </a:r>
            <a:r>
              <a:rPr lang="fa-IR" dirty="0" smtClean="0"/>
              <a:t> در سال 1973 جایزه نوبل گرفتند.</a:t>
            </a:r>
            <a:endParaRPr lang="en-US" dirty="0" smtClean="0"/>
          </a:p>
          <a:p>
            <a:pPr algn="r"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562600"/>
          </a:xfrm>
        </p:spPr>
        <p:txBody>
          <a:bodyPr>
            <a:normAutofit fontScale="92500" lnSpcReduction="10000"/>
          </a:bodyPr>
          <a:lstStyle/>
          <a:p>
            <a:pPr algn="just" rtl="1"/>
            <a:r>
              <a:rPr lang="en-US" dirty="0" smtClean="0"/>
              <a:t>  </a:t>
            </a:r>
            <a:r>
              <a:rPr lang="fa-IR" dirty="0" smtClean="0"/>
              <a:t> </a:t>
            </a:r>
            <a:r>
              <a:rPr lang="en-US" dirty="0" err="1" smtClean="0"/>
              <a:t>Cobaltocenium</a:t>
            </a:r>
            <a:r>
              <a:rPr lang="fa-IR" dirty="0" smtClean="0"/>
              <a:t> که ایزوالکترونیک با فروسن است نیز در سال 1952 سنتز شد.</a:t>
            </a:r>
          </a:p>
          <a:p>
            <a:pPr algn="just" rtl="1"/>
            <a:r>
              <a:rPr lang="fa-IR" dirty="0" smtClean="0"/>
              <a:t>کمپلکسهای ساندویچی با فلزهای دیگر نیز بخصوص در دانشگاه آکسفرد توسط دانشجوی باهوش  </a:t>
            </a:r>
            <a:r>
              <a:rPr lang="en-US" dirty="0" err="1" smtClean="0"/>
              <a:t>Wilkenson</a:t>
            </a:r>
            <a:r>
              <a:rPr lang="fa-IR" dirty="0" smtClean="0"/>
              <a:t> بنام    </a:t>
            </a:r>
            <a:r>
              <a:rPr lang="en-US" dirty="0" smtClean="0"/>
              <a:t>Malcolm L.H. Green</a:t>
            </a:r>
            <a:r>
              <a:rPr lang="fa-IR" dirty="0" smtClean="0"/>
              <a:t> سنتز شدند.</a:t>
            </a:r>
          </a:p>
          <a:p>
            <a:pPr algn="just" rtl="1"/>
            <a:r>
              <a:rPr lang="fa-IR" dirty="0" smtClean="0"/>
              <a:t>بعضی از این کمپلکسها مانند  </a:t>
            </a:r>
            <a:r>
              <a:rPr lang="en-US" dirty="0" smtClean="0"/>
              <a:t>[</a:t>
            </a:r>
            <a:r>
              <a:rPr lang="en-US" dirty="0" err="1" smtClean="0"/>
              <a:t>FeCp</a:t>
            </a:r>
            <a:r>
              <a:rPr lang="en-US" dirty="0" smtClean="0"/>
              <a:t>(CO)</a:t>
            </a:r>
            <a:r>
              <a:rPr lang="en-US" baseline="-25000" dirty="0" smtClean="0"/>
              <a:t>2</a:t>
            </a:r>
            <a:r>
              <a:rPr lang="en-US" dirty="0" smtClean="0"/>
              <a:t>]</a:t>
            </a:r>
            <a:r>
              <a:rPr lang="en-US" baseline="-25000" dirty="0" smtClean="0"/>
              <a:t>2</a:t>
            </a:r>
            <a:r>
              <a:rPr lang="fa-IR" dirty="0" smtClean="0"/>
              <a:t> یک پیوند فلز-فلز، با ساختار با انعطاف داشتند. اینها را کمپلکسهای </a:t>
            </a:r>
            <a:r>
              <a:rPr lang="en-US" dirty="0" smtClean="0"/>
              <a:t>Fluxional</a:t>
            </a:r>
            <a:r>
              <a:rPr lang="fa-IR" dirty="0" smtClean="0"/>
              <a:t> نامیدند ( </a:t>
            </a:r>
            <a:r>
              <a:rPr lang="en-US" dirty="0" smtClean="0"/>
              <a:t>Cotton &amp; </a:t>
            </a:r>
            <a:r>
              <a:rPr lang="en-US" dirty="0" err="1" smtClean="0"/>
              <a:t>Wilkenson</a:t>
            </a:r>
            <a:r>
              <a:rPr lang="en-US" dirty="0" smtClean="0"/>
              <a:t>, 1955</a:t>
            </a:r>
            <a:r>
              <a:rPr lang="fa-IR" dirty="0" smtClean="0"/>
              <a:t> )</a:t>
            </a:r>
            <a:r>
              <a:rPr lang="en-US" dirty="0" smtClean="0"/>
              <a:t>.</a:t>
            </a:r>
          </a:p>
          <a:p>
            <a:pPr algn="just" rtl="1"/>
            <a:r>
              <a:rPr lang="fa-IR" dirty="0" smtClean="0"/>
              <a:t>در سال 1956،  </a:t>
            </a:r>
            <a:r>
              <a:rPr lang="en-US" dirty="0" err="1" smtClean="0"/>
              <a:t>Longuet</a:t>
            </a:r>
            <a:r>
              <a:rPr lang="en-US" dirty="0" smtClean="0"/>
              <a:t>-Higgins</a:t>
            </a:r>
            <a:r>
              <a:rPr lang="fa-IR" dirty="0" smtClean="0"/>
              <a:t> و  </a:t>
            </a:r>
            <a:r>
              <a:rPr lang="en-US" dirty="0" err="1" smtClean="0"/>
              <a:t>Orgel</a:t>
            </a:r>
            <a:r>
              <a:rPr lang="fa-IR" dirty="0" smtClean="0"/>
              <a:t> پیش بینی کردند که امکان دارد بتوان کمپلکسهای 18 الکترونی سیکلوبوتادی ان، که یک ترکیب آنتی آروماتیک!! است، سنتز نمود. این پیش بینی دو سال بعد به واقعیت پیوست.</a:t>
            </a:r>
            <a:endParaRPr lang="en-US" dirty="0" smtClean="0"/>
          </a:p>
          <a:p>
            <a:pPr algn="just" rtl="1"/>
            <a:endParaRPr lang="en-US" dirty="0" smtClean="0"/>
          </a:p>
          <a:p>
            <a:pPr algn="just"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pic>
        <p:nvPicPr>
          <p:cNvPr id="4" name="Content Placeholder 3"/>
          <p:cNvPicPr>
            <a:picLocks noGrp="1"/>
          </p:cNvPicPr>
          <p:nvPr>
            <p:ph idx="1"/>
          </p:nvPr>
        </p:nvPicPr>
        <p:blipFill>
          <a:blip r:embed="rId2"/>
          <a:srcRect/>
          <a:stretch>
            <a:fillRect/>
          </a:stretch>
        </p:blipFill>
        <p:spPr bwMode="auto">
          <a:xfrm>
            <a:off x="783675" y="764219"/>
            <a:ext cx="7576650" cy="5634361"/>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486400"/>
          </a:xfrm>
        </p:spPr>
        <p:txBody>
          <a:bodyPr/>
          <a:lstStyle/>
          <a:p>
            <a:pPr algn="just" rtl="1"/>
            <a:r>
              <a:rPr lang="fa-IR" dirty="0" smtClean="0"/>
              <a:t>یک رویداد مهم در سال 1955، کشف واکنش پلیمریزاسیون اولفین با کاتالیست هموژن بر پایه تیتانیم و آلومینیم توسط  </a:t>
            </a:r>
            <a:r>
              <a:rPr lang="en-US" dirty="0" smtClean="0"/>
              <a:t>Ziegler</a:t>
            </a:r>
            <a:r>
              <a:rPr lang="fa-IR" dirty="0" smtClean="0"/>
              <a:t> و </a:t>
            </a:r>
            <a:r>
              <a:rPr lang="en-US" dirty="0" smtClean="0"/>
              <a:t>Natta</a:t>
            </a:r>
            <a:r>
              <a:rPr lang="fa-IR" dirty="0" smtClean="0"/>
              <a:t> بود. این محققین جایزه نوبل شیمی را در سال 1963 از آن خود کردند.</a:t>
            </a:r>
            <a:endParaRPr lang="en-US" dirty="0" smtClean="0"/>
          </a:p>
          <a:p>
            <a:pPr algn="just" rtl="1"/>
            <a:r>
              <a:rPr lang="fa-IR" dirty="0" smtClean="0"/>
              <a:t> پلیمریزاسیون فضاگزین پروپیلن، که توسط </a:t>
            </a:r>
            <a:r>
              <a:rPr lang="en-US" dirty="0" smtClean="0"/>
              <a:t>Ziegler</a:t>
            </a:r>
            <a:r>
              <a:rPr lang="fa-IR" dirty="0" smtClean="0"/>
              <a:t> و      </a:t>
            </a:r>
            <a:r>
              <a:rPr lang="en-US" dirty="0" smtClean="0"/>
              <a:t>Natta</a:t>
            </a:r>
            <a:r>
              <a:rPr lang="fa-IR" dirty="0" smtClean="0"/>
              <a:t>کشف شد، در وهله اول به رفتار سطح شروع کننده هتروژن نسبت داده شد؛ اما این تفسیر دوام نیاورد.</a:t>
            </a:r>
          </a:p>
          <a:p>
            <a:pPr algn="just" rtl="1"/>
            <a:r>
              <a:rPr lang="fa-IR" dirty="0" smtClean="0"/>
              <a:t> </a:t>
            </a:r>
            <a:r>
              <a:rPr lang="en-US" dirty="0" smtClean="0"/>
              <a:t>Ziegler</a:t>
            </a:r>
            <a:r>
              <a:rPr lang="fa-IR" dirty="0" smtClean="0"/>
              <a:t> همچنین کشف کرد که  </a:t>
            </a:r>
            <a:r>
              <a:rPr lang="en-US" dirty="0" err="1" smtClean="0"/>
              <a:t>Hydroalumination</a:t>
            </a:r>
            <a:r>
              <a:rPr lang="fa-IR" dirty="0" smtClean="0"/>
              <a:t> اولفینها منجر به  </a:t>
            </a:r>
            <a:r>
              <a:rPr lang="en-US" dirty="0" err="1" smtClean="0"/>
              <a:t>tris</a:t>
            </a:r>
            <a:r>
              <a:rPr lang="en-US" dirty="0" smtClean="0"/>
              <a:t>-alkyl-aluminum</a:t>
            </a:r>
            <a:r>
              <a:rPr lang="fa-IR" dirty="0" smtClean="0"/>
              <a:t> می شود، که ماده بسیار مهمی در صنعت شیمی می باشد.</a:t>
            </a:r>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944562"/>
          </a:xfrm>
        </p:spPr>
        <p:txBody>
          <a:bodyPr>
            <a:normAutofit/>
          </a:bodyPr>
          <a:lstStyle/>
          <a:p>
            <a:pPr algn="just" rtl="1"/>
            <a:r>
              <a:rPr lang="fa-IR" sz="2800" dirty="0" smtClean="0">
                <a:solidFill>
                  <a:srgbClr val="0000FF"/>
                </a:solidFill>
              </a:rPr>
              <a:t>شیمی آلی فلزی به عنوان شیمی پیوندهای فلز-کربن تعریف می شود.</a:t>
            </a:r>
            <a:endParaRPr lang="en-US" sz="2800" dirty="0">
              <a:solidFill>
                <a:srgbClr val="0000FF"/>
              </a:solidFill>
            </a:endParaRPr>
          </a:p>
        </p:txBody>
      </p:sp>
      <p:sp>
        <p:nvSpPr>
          <p:cNvPr id="3" name="Content Placeholder 2"/>
          <p:cNvSpPr>
            <a:spLocks noGrp="1"/>
          </p:cNvSpPr>
          <p:nvPr>
            <p:ph idx="1"/>
          </p:nvPr>
        </p:nvSpPr>
        <p:spPr>
          <a:xfrm>
            <a:off x="457200" y="1646237"/>
            <a:ext cx="8229600" cy="4525963"/>
          </a:xfrm>
        </p:spPr>
        <p:txBody>
          <a:bodyPr/>
          <a:lstStyle/>
          <a:p>
            <a:pPr algn="just" rtl="1"/>
            <a:r>
              <a:rPr lang="fa-IR" dirty="0" smtClean="0"/>
              <a:t>بطور کلی تر، این گرایش راجع به تبدیلهای ترکیبهای آلی با استفاده از فلزهای گروه های اصلی، سری فلزهای واسطه، لانتانیدها و آکتنیدها می باشد.</a:t>
            </a:r>
          </a:p>
          <a:p>
            <a:pPr algn="just" rtl="1"/>
            <a:r>
              <a:rPr lang="fa-IR" dirty="0" smtClean="0"/>
              <a:t>برای درک موضوعهای شیمی آلی فلزی باید ساختار الکترونی کمپلکسها و مهم ترین نحوه پیوند بین فلزات و لیگاندهای معمول را یاد گرفت.</a:t>
            </a:r>
          </a:p>
          <a:p>
            <a:pPr algn="just" rtl="1"/>
            <a:r>
              <a:rPr lang="fa-IR" dirty="0" smtClean="0"/>
              <a:t>وقتی ساختار الکترونی را یاد گرفتیم فعالیت کمپلکسها را در واکنشهای انتخابی بررسی می کنیم.</a:t>
            </a:r>
          </a:p>
          <a:p>
            <a:pPr algn="r"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791200"/>
          </a:xfrm>
        </p:spPr>
        <p:txBody>
          <a:bodyPr/>
          <a:lstStyle/>
          <a:p>
            <a:pPr algn="just" rtl="1"/>
            <a:r>
              <a:rPr lang="fa-IR" dirty="0" smtClean="0"/>
              <a:t>در همین دوره زمانی بود که </a:t>
            </a:r>
            <a:r>
              <a:rPr lang="en-US" dirty="0" smtClean="0"/>
              <a:t>Wittig</a:t>
            </a:r>
            <a:r>
              <a:rPr lang="fa-IR" dirty="0" smtClean="0"/>
              <a:t> واکنش  </a:t>
            </a:r>
            <a:r>
              <a:rPr lang="en-US" dirty="0" smtClean="0"/>
              <a:t>Wittig</a:t>
            </a:r>
            <a:r>
              <a:rPr lang="fa-IR" dirty="0" smtClean="0"/>
              <a:t> (1953) را کشف کرد، و  </a:t>
            </a:r>
            <a:r>
              <a:rPr lang="en-US" dirty="0" smtClean="0"/>
              <a:t>H. C. Brown</a:t>
            </a:r>
            <a:r>
              <a:rPr lang="fa-IR" dirty="0" smtClean="0"/>
              <a:t> واکنش </a:t>
            </a:r>
            <a:r>
              <a:rPr lang="en-US" dirty="0" err="1" smtClean="0"/>
              <a:t>Hydroboration</a:t>
            </a:r>
            <a:r>
              <a:rPr lang="fa-IR" dirty="0" smtClean="0"/>
              <a:t> را کشف کرد (1956).</a:t>
            </a:r>
            <a:endParaRPr lang="en-US" dirty="0" smtClean="0"/>
          </a:p>
          <a:p>
            <a:pPr algn="just" rtl="1"/>
            <a:r>
              <a:rPr lang="fa-IR" dirty="0" smtClean="0"/>
              <a:t>آنها مشترکا جایزه نوبل شیمی را در سال 1979 گرفتند.</a:t>
            </a:r>
          </a:p>
          <a:p>
            <a:pPr algn="just" rtl="1"/>
            <a:r>
              <a:rPr lang="fa-IR" dirty="0" smtClean="0"/>
              <a:t>این دهه با گزارشی از واکنش افزایشی-اکسایشی در شیمی فلزات واسطه در سال 1959 پایان یافت.</a:t>
            </a:r>
          </a:p>
          <a:p>
            <a:pPr algn="r"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i="1" dirty="0" smtClean="0">
                <a:solidFill>
                  <a:srgbClr val="0000FF"/>
                </a:solidFill>
              </a:rPr>
              <a:t>1961-1981: THE DISCOVERY OF MULTIPLE METALCARBON</a:t>
            </a:r>
            <a:r>
              <a:rPr lang="en-US" sz="2400" dirty="0" smtClean="0">
                <a:solidFill>
                  <a:srgbClr val="0000FF"/>
                </a:solidFill>
              </a:rPr>
              <a:t/>
            </a:r>
            <a:br>
              <a:rPr lang="en-US" sz="2400" dirty="0" smtClean="0">
                <a:solidFill>
                  <a:srgbClr val="0000FF"/>
                </a:solidFill>
              </a:rPr>
            </a:br>
            <a:r>
              <a:rPr lang="en-US" sz="2400" b="1" i="1" dirty="0" smtClean="0">
                <a:solidFill>
                  <a:srgbClr val="0000FF"/>
                </a:solidFill>
              </a:rPr>
              <a:t>BONDS AND THE GOLDEN AGE OF CATALYSIS</a:t>
            </a:r>
            <a:endParaRPr lang="en-US" sz="2400" dirty="0">
              <a:solidFill>
                <a:srgbClr val="0000FF"/>
              </a:solidFill>
            </a:endParaRPr>
          </a:p>
        </p:txBody>
      </p:sp>
      <p:sp>
        <p:nvSpPr>
          <p:cNvPr id="3" name="Content Placeholder 2"/>
          <p:cNvSpPr>
            <a:spLocks noGrp="1"/>
          </p:cNvSpPr>
          <p:nvPr>
            <p:ph idx="1"/>
          </p:nvPr>
        </p:nvSpPr>
        <p:spPr>
          <a:xfrm>
            <a:off x="457200" y="1295400"/>
            <a:ext cx="8229600" cy="5105400"/>
          </a:xfrm>
        </p:spPr>
        <p:txBody>
          <a:bodyPr>
            <a:normAutofit fontScale="92500" lnSpcReduction="10000"/>
          </a:bodyPr>
          <a:lstStyle/>
          <a:p>
            <a:pPr algn="r" rtl="1"/>
            <a:r>
              <a:rPr lang="fa-IR" dirty="0" smtClean="0"/>
              <a:t>ترکیبات مولکولی با پیوندهای فلز-فلز برای مدتهای مدیدی شناخته شده اند. </a:t>
            </a:r>
          </a:p>
          <a:p>
            <a:pPr algn="r" rtl="1"/>
            <a:r>
              <a:rPr lang="fa-IR" dirty="0" smtClean="0"/>
              <a:t>نانوذرات طلا در مصر باستان بخاطر خواص تزئینی و درمانی شناخته شده بوده اند.</a:t>
            </a:r>
          </a:p>
          <a:p>
            <a:pPr algn="r" rtl="1"/>
            <a:r>
              <a:rPr lang="fa-IR" dirty="0" smtClean="0"/>
              <a:t> </a:t>
            </a:r>
            <a:r>
              <a:rPr lang="en-US" dirty="0" smtClean="0"/>
              <a:t>Calomel</a:t>
            </a:r>
            <a:r>
              <a:rPr lang="fa-IR" dirty="0" smtClean="0"/>
              <a:t> در قرن 12 ام توسط شیمیدانها در هند استفاده می شده است.</a:t>
            </a:r>
          </a:p>
          <a:p>
            <a:pPr algn="r" rtl="1"/>
            <a:r>
              <a:rPr lang="fa-IR" dirty="0" smtClean="0"/>
              <a:t>پیوند </a:t>
            </a:r>
            <a:r>
              <a:rPr lang="en-US" dirty="0" smtClean="0"/>
              <a:t>Hg-Hg</a:t>
            </a:r>
            <a:r>
              <a:rPr lang="fa-IR" dirty="0" smtClean="0"/>
              <a:t> در یون مرکوروس در شروع قرن 20 ام شناخته شده بود.</a:t>
            </a:r>
          </a:p>
          <a:p>
            <a:pPr algn="r" rtl="1"/>
            <a:r>
              <a:rPr lang="fa-IR" dirty="0" smtClean="0"/>
              <a:t>در دههء 1960 درک بهتری از خوشه های فلزی، و بخصوص برای خوشه های فلز-کربونیل توسط </a:t>
            </a:r>
            <a:r>
              <a:rPr lang="en-US" dirty="0" smtClean="0"/>
              <a:t>Paolo </a:t>
            </a:r>
            <a:r>
              <a:rPr lang="en-US" dirty="0" err="1" smtClean="0"/>
              <a:t>Chini</a:t>
            </a:r>
            <a:r>
              <a:rPr lang="fa-IR" dirty="0" smtClean="0"/>
              <a:t> در ایتالیا ایجاد شده بود.</a:t>
            </a:r>
            <a:endParaRPr lang="en-US" dirty="0" smtClean="0"/>
          </a:p>
          <a:p>
            <a:pPr algn="r"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486400"/>
          </a:xfrm>
        </p:spPr>
        <p:txBody>
          <a:bodyPr/>
          <a:lstStyle/>
          <a:p>
            <a:pPr algn="r" rtl="1"/>
            <a:r>
              <a:rPr lang="fa-IR" dirty="0" smtClean="0"/>
              <a:t>در همان زمان، سنتز، شناسائی ساختار و خواص ترکیبهای دارای پیوندهای چندتائی فلز-فلز، از جمله پیوندهای چهارتائی توسط  </a:t>
            </a:r>
            <a:r>
              <a:rPr lang="en-US" dirty="0" smtClean="0"/>
              <a:t>F. A. Cotton</a:t>
            </a:r>
            <a:r>
              <a:rPr lang="fa-IR" dirty="0" smtClean="0"/>
              <a:t> انجام شد.</a:t>
            </a:r>
            <a:endParaRPr lang="en-US" dirty="0" smtClean="0"/>
          </a:p>
          <a:p>
            <a:pPr algn="r" rtl="1"/>
            <a:r>
              <a:rPr lang="fa-IR" dirty="0" smtClean="0"/>
              <a:t>تولد یک خانواده مهم از ترکیبها، یعنی </a:t>
            </a:r>
            <a:r>
              <a:rPr lang="en-US" dirty="0" err="1" smtClean="0"/>
              <a:t>Carboranes</a:t>
            </a:r>
            <a:r>
              <a:rPr lang="fa-IR" dirty="0" smtClean="0"/>
              <a:t> و  </a:t>
            </a:r>
            <a:r>
              <a:rPr lang="en-US" dirty="0" err="1" smtClean="0"/>
              <a:t>metallocarboranes</a:t>
            </a:r>
            <a:r>
              <a:rPr lang="fa-IR" dirty="0" smtClean="0"/>
              <a:t>که بنیان گذارش </a:t>
            </a:r>
            <a:r>
              <a:rPr lang="en-US" dirty="0" smtClean="0"/>
              <a:t>Frederic Hawthorne</a:t>
            </a:r>
            <a:r>
              <a:rPr lang="fa-IR" dirty="0" smtClean="0"/>
              <a:t> بود در آمریکا در همان قرن اتفاق افتاد. بعدها </a:t>
            </a:r>
            <a:r>
              <a:rPr lang="en-US" dirty="0" smtClean="0"/>
              <a:t>W. N. </a:t>
            </a:r>
            <a:r>
              <a:rPr lang="en-US" dirty="0" err="1" smtClean="0"/>
              <a:t>Liscomb</a:t>
            </a:r>
            <a:r>
              <a:rPr lang="fa-IR" dirty="0" smtClean="0"/>
              <a:t> برای تعیین ساختار </a:t>
            </a:r>
            <a:r>
              <a:rPr lang="en-US" dirty="0" err="1" smtClean="0"/>
              <a:t>Boranes</a:t>
            </a:r>
            <a:r>
              <a:rPr lang="fa-IR" dirty="0" smtClean="0"/>
              <a:t>  جایزه نوبل شیمی سال 1976 را به خود اختصاص داد.</a:t>
            </a:r>
            <a:endParaRPr lang="en-US" dirty="0" smtClean="0"/>
          </a:p>
          <a:p>
            <a:pPr algn="r" rtl="1"/>
            <a:endParaRPr lang="en-US" dirty="0" smtClean="0"/>
          </a:p>
        </p:txBody>
      </p:sp>
      <p:sp>
        <p:nvSpPr>
          <p:cNvPr id="4" name="Slide Number Placeholder 3"/>
          <p:cNvSpPr>
            <a:spLocks noGrp="1"/>
          </p:cNvSpPr>
          <p:nvPr>
            <p:ph type="sldNum" sz="quarter" idx="12"/>
          </p:nvPr>
        </p:nvSpPr>
        <p:spPr/>
        <p:txBody>
          <a:bodyPr/>
          <a:lstStyle/>
          <a:p>
            <a:fld id="{011AE14A-1D91-4AC5-9C9A-43A90D79B32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a:stretch>
            <a:fillRect/>
          </a:stretch>
        </p:blipFill>
        <p:spPr bwMode="auto">
          <a:xfrm>
            <a:off x="914400" y="914400"/>
            <a:ext cx="6781800" cy="4800599"/>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011AE14A-1D91-4AC5-9C9A-43A90D79B329}"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791200"/>
          </a:xfrm>
        </p:spPr>
        <p:txBody>
          <a:bodyPr>
            <a:normAutofit fontScale="92500"/>
          </a:bodyPr>
          <a:lstStyle/>
          <a:p>
            <a:pPr algn="just" rtl="1"/>
            <a:r>
              <a:rPr lang="fa-IR" dirty="0" smtClean="0"/>
              <a:t>در سال 1962،  </a:t>
            </a:r>
            <a:r>
              <a:rPr lang="en-US" dirty="0" err="1" smtClean="0"/>
              <a:t>Vaska</a:t>
            </a:r>
            <a:r>
              <a:rPr lang="fa-IR" dirty="0" smtClean="0"/>
              <a:t> سنتز کمپلکس معروف 16 الکترونی</a:t>
            </a:r>
            <a:r>
              <a:rPr lang="en-US" dirty="0" smtClean="0"/>
              <a:t> [</a:t>
            </a:r>
            <a:r>
              <a:rPr lang="en-US" dirty="0" err="1" smtClean="0"/>
              <a:t>Ir</a:t>
            </a:r>
            <a:r>
              <a:rPr lang="en-US" dirty="0" smtClean="0"/>
              <a:t>(CO)(</a:t>
            </a:r>
            <a:r>
              <a:rPr lang="en-US" dirty="0" err="1" smtClean="0"/>
              <a:t>Cl</a:t>
            </a:r>
            <a:r>
              <a:rPr lang="en-US" dirty="0" smtClean="0"/>
              <a:t>)(PPh</a:t>
            </a:r>
            <a:r>
              <a:rPr lang="en-US" baseline="-25000" dirty="0" smtClean="0"/>
              <a:t>3</a:t>
            </a:r>
            <a:r>
              <a:rPr lang="en-US" dirty="0" smtClean="0"/>
              <a:t>)]</a:t>
            </a:r>
            <a:r>
              <a:rPr lang="fa-IR" dirty="0" smtClean="0"/>
              <a:t> را چاپ کرد که نام خودش روی آن ماند.</a:t>
            </a:r>
            <a:endParaRPr lang="en-US" dirty="0" smtClean="0"/>
          </a:p>
          <a:p>
            <a:pPr algn="just" rtl="1"/>
            <a:r>
              <a:rPr lang="fa-IR" dirty="0" smtClean="0"/>
              <a:t>این کمپلکس می تواند واکنش افزایشی برگشت پذیر با اکسیژن و یک سری مواد دیگر از جمله هیدروژن در</a:t>
            </a:r>
            <a:r>
              <a:rPr lang="en-US" dirty="0" smtClean="0"/>
              <a:t>25 °C</a:t>
            </a:r>
            <a:r>
              <a:rPr lang="fa-IR" dirty="0" smtClean="0"/>
              <a:t>  بدهد.</a:t>
            </a:r>
            <a:endParaRPr lang="en-US" dirty="0" smtClean="0"/>
          </a:p>
          <a:p>
            <a:pPr algn="just" rtl="1"/>
            <a:endParaRPr lang="en-US" dirty="0" smtClean="0"/>
          </a:p>
          <a:p>
            <a:pPr algn="just" rtl="1"/>
            <a:endParaRPr lang="en-US" dirty="0" smtClean="0"/>
          </a:p>
          <a:p>
            <a:pPr algn="just" rtl="1"/>
            <a:endParaRPr lang="en-US" dirty="0" smtClean="0"/>
          </a:p>
          <a:p>
            <a:pPr algn="just" rtl="1"/>
            <a:r>
              <a:rPr lang="fa-IR" dirty="0" smtClean="0"/>
              <a:t>در سال 1964، اولین کمپلکس </a:t>
            </a:r>
            <a:r>
              <a:rPr lang="en-US" dirty="0" smtClean="0"/>
              <a:t>metal-</a:t>
            </a:r>
            <a:r>
              <a:rPr lang="en-US" dirty="0" err="1" smtClean="0"/>
              <a:t>carbene</a:t>
            </a:r>
            <a:r>
              <a:rPr lang="fa-IR" dirty="0" smtClean="0"/>
              <a:t> توسط  </a:t>
            </a:r>
            <a:r>
              <a:rPr lang="en-US" dirty="0" smtClean="0"/>
              <a:t>E. O. Fischer</a:t>
            </a:r>
            <a:r>
              <a:rPr lang="fa-IR" dirty="0" smtClean="0"/>
              <a:t> به چاپ رسید و واکنش  </a:t>
            </a:r>
            <a:r>
              <a:rPr lang="en-US" dirty="0" smtClean="0"/>
              <a:t>metathesis</a:t>
            </a:r>
            <a:r>
              <a:rPr lang="fa-IR" dirty="0" smtClean="0"/>
              <a:t> اولفینها توسط </a:t>
            </a:r>
            <a:r>
              <a:rPr lang="en-US" dirty="0" smtClean="0"/>
              <a:t>Banks</a:t>
            </a:r>
            <a:r>
              <a:rPr lang="fa-IR" dirty="0" smtClean="0"/>
              <a:t> گزارش شد:</a:t>
            </a:r>
            <a:endParaRPr lang="en-US" dirty="0" smtClean="0"/>
          </a:p>
          <a:p>
            <a:pPr algn="just" rtl="1"/>
            <a:endParaRPr lang="en-US" dirty="0" smtClean="0"/>
          </a:p>
          <a:p>
            <a:pPr algn="just" rtl="1"/>
            <a:endParaRPr lang="en-US" dirty="0" smtClean="0"/>
          </a:p>
          <a:p>
            <a:pPr algn="just" rtl="1"/>
            <a:endParaRPr lang="en-US" dirty="0" smtClean="0"/>
          </a:p>
          <a:p>
            <a:pPr algn="just" rtl="1"/>
            <a:endParaRPr lang="en-US" dirty="0" smtClean="0"/>
          </a:p>
          <a:p>
            <a:pPr algn="ctr" rtl="1"/>
            <a:endParaRPr lang="fa-IR" dirty="0" smtClean="0"/>
          </a:p>
          <a:p>
            <a:pPr algn="just" rtl="1"/>
            <a:endParaRPr lang="en-US" dirty="0"/>
          </a:p>
        </p:txBody>
      </p:sp>
      <p:pic>
        <p:nvPicPr>
          <p:cNvPr id="4" name="Picture 3"/>
          <p:cNvPicPr/>
          <p:nvPr/>
        </p:nvPicPr>
        <p:blipFill>
          <a:blip r:embed="rId2"/>
          <a:srcRect/>
          <a:stretch>
            <a:fillRect/>
          </a:stretch>
        </p:blipFill>
        <p:spPr bwMode="auto">
          <a:xfrm>
            <a:off x="914400" y="3048000"/>
            <a:ext cx="7086600" cy="172083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5" name="Content Placeholder 4"/>
          <p:cNvSpPr>
            <a:spLocks noGrp="1"/>
          </p:cNvSpPr>
          <p:nvPr>
            <p:ph idx="1"/>
          </p:nvPr>
        </p:nvSpPr>
        <p:spPr>
          <a:xfrm>
            <a:off x="457200" y="685800"/>
            <a:ext cx="8229600" cy="5638800"/>
          </a:xfrm>
        </p:spPr>
        <p:txBody>
          <a:bodyPr/>
          <a:lstStyle/>
          <a:p>
            <a:pPr algn="just" rtl="1"/>
            <a:r>
              <a:rPr lang="fa-IR" dirty="0" smtClean="0"/>
              <a:t>اگرچه این دو رویداد در آن زمان به نظر می رسید که ارتباطی با هم ندارند، اما چند سال بعد ثابت شد ریشه یکسانی دارند.</a:t>
            </a:r>
          </a:p>
          <a:p>
            <a:pPr algn="just" rtl="1"/>
            <a:endParaRPr lang="fa-IR" dirty="0" smtClean="0"/>
          </a:p>
          <a:p>
            <a:pPr algn="just" rtl="1"/>
            <a:r>
              <a:rPr lang="fa-IR" dirty="0" smtClean="0"/>
              <a:t>در حقیقت در سال 1971، </a:t>
            </a:r>
            <a:r>
              <a:rPr lang="en-US" dirty="0" smtClean="0"/>
              <a:t>Yves Chauvin</a:t>
            </a:r>
            <a:r>
              <a:rPr lang="fa-IR" dirty="0" smtClean="0"/>
              <a:t> از فرانسه پیشنهاد کرد که مکانیسم  </a:t>
            </a:r>
            <a:r>
              <a:rPr lang="en-US" dirty="0" smtClean="0"/>
              <a:t>metathesis</a:t>
            </a:r>
            <a:r>
              <a:rPr lang="fa-IR" dirty="0" smtClean="0"/>
              <a:t> از طریق کئوردینه شدن یک اولفین به فلز مرکزی یک کمپلکس </a:t>
            </a:r>
            <a:r>
              <a:rPr lang="en-US" dirty="0" smtClean="0"/>
              <a:t>transition metal-</a:t>
            </a:r>
            <a:r>
              <a:rPr lang="en-US" dirty="0" err="1" smtClean="0"/>
              <a:t>alkylidene</a:t>
            </a:r>
            <a:r>
              <a:rPr lang="fa-IR" dirty="0" smtClean="0"/>
              <a:t>، یک  </a:t>
            </a:r>
            <a:r>
              <a:rPr lang="en-US" dirty="0" err="1" smtClean="0"/>
              <a:t>metallacyclobutane</a:t>
            </a:r>
            <a:r>
              <a:rPr lang="fa-IR" dirty="0" smtClean="0"/>
              <a:t> می دهد که با تجزیه شدن به یک  </a:t>
            </a:r>
            <a:r>
              <a:rPr lang="en-US" dirty="0" smtClean="0"/>
              <a:t>metal-</a:t>
            </a:r>
            <a:r>
              <a:rPr lang="en-US" dirty="0" err="1" smtClean="0"/>
              <a:t>alkylidene</a:t>
            </a:r>
            <a:r>
              <a:rPr lang="fa-IR" dirty="0" smtClean="0"/>
              <a:t> جدید و یک اولفین جدید می شود.  </a:t>
            </a:r>
            <a:endParaRPr lang="en-US" dirty="0"/>
          </a:p>
        </p:txBody>
      </p:sp>
      <p:pic>
        <p:nvPicPr>
          <p:cNvPr id="6" name="Picture 5"/>
          <p:cNvPicPr/>
          <p:nvPr/>
        </p:nvPicPr>
        <p:blipFill>
          <a:blip r:embed="rId2"/>
          <a:srcRect/>
          <a:stretch>
            <a:fillRect/>
          </a:stretch>
        </p:blipFill>
        <p:spPr bwMode="auto">
          <a:xfrm>
            <a:off x="1117600" y="1828800"/>
            <a:ext cx="5054600" cy="97282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011AE14A-1D91-4AC5-9C9A-43A90D79B329}"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638800"/>
          </a:xfrm>
        </p:spPr>
        <p:txBody>
          <a:bodyPr/>
          <a:lstStyle/>
          <a:p>
            <a:pPr algn="r" rtl="1"/>
            <a:r>
              <a:rPr lang="en-US" dirty="0" smtClean="0"/>
              <a:t>  Chauvin</a:t>
            </a:r>
            <a:r>
              <a:rPr lang="fa-IR" dirty="0" smtClean="0"/>
              <a:t>و دیگران نشان دادند که این مکانیسم درست است، و کمپلکسهای  </a:t>
            </a:r>
            <a:r>
              <a:rPr lang="en-US" dirty="0" smtClean="0"/>
              <a:t>metal-</a:t>
            </a:r>
            <a:r>
              <a:rPr lang="en-US" dirty="0" err="1" smtClean="0"/>
              <a:t>alkylidene</a:t>
            </a:r>
            <a:r>
              <a:rPr lang="fa-IR" dirty="0" smtClean="0"/>
              <a:t> که سه سال بعد توسط </a:t>
            </a:r>
            <a:r>
              <a:rPr lang="en-US" dirty="0" smtClean="0"/>
              <a:t>Richard R. Schrock</a:t>
            </a:r>
            <a:r>
              <a:rPr lang="fa-IR" dirty="0" smtClean="0"/>
              <a:t> کشف شدند امروزه یک جایگاه با ارزش در شیمی آلی-فلزی و کاتالیست پیدا نموده است.</a:t>
            </a:r>
            <a:endParaRPr lang="en-US" dirty="0" smtClean="0"/>
          </a:p>
          <a:p>
            <a:pPr algn="r" rtl="1"/>
            <a:endParaRPr lang="en-US" dirty="0" smtClean="0"/>
          </a:p>
          <a:p>
            <a:pPr algn="r" rtl="1"/>
            <a:endParaRPr lang="en-US" dirty="0" smtClean="0"/>
          </a:p>
          <a:p>
            <a:pPr algn="r" rtl="1"/>
            <a:endParaRPr lang="en-US" dirty="0" smtClean="0"/>
          </a:p>
          <a:p>
            <a:pPr algn="r" rtl="1"/>
            <a:endParaRPr lang="en-US" dirty="0" smtClean="0"/>
          </a:p>
          <a:p>
            <a:pPr algn="r" rtl="1"/>
            <a:r>
              <a:rPr lang="fa-IR" dirty="0" smtClean="0"/>
              <a:t>  </a:t>
            </a:r>
            <a:endParaRPr lang="en-US" dirty="0" smtClean="0"/>
          </a:p>
          <a:p>
            <a:pPr algn="ctr" rtl="1"/>
            <a:endParaRPr lang="en-US" dirty="0"/>
          </a:p>
        </p:txBody>
      </p:sp>
      <p:pic>
        <p:nvPicPr>
          <p:cNvPr id="4" name="Picture 3"/>
          <p:cNvPicPr/>
          <p:nvPr/>
        </p:nvPicPr>
        <p:blipFill>
          <a:blip r:embed="rId2"/>
          <a:srcRect/>
          <a:stretch>
            <a:fillRect/>
          </a:stretch>
        </p:blipFill>
        <p:spPr bwMode="auto">
          <a:xfrm>
            <a:off x="838200" y="3124200"/>
            <a:ext cx="6705600" cy="263793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638800"/>
          </a:xfrm>
        </p:spPr>
        <p:txBody>
          <a:bodyPr/>
          <a:lstStyle/>
          <a:p>
            <a:pPr algn="just" rtl="1"/>
            <a:r>
              <a:rPr lang="fa-IR" dirty="0" smtClean="0"/>
              <a:t>در سال 1965،  </a:t>
            </a:r>
            <a:r>
              <a:rPr lang="en-US" dirty="0" smtClean="0"/>
              <a:t>Wilkinson</a:t>
            </a:r>
            <a:r>
              <a:rPr lang="fa-IR" dirty="0" smtClean="0"/>
              <a:t> همراه دانشجوی دکتری قبلی اش </a:t>
            </a:r>
            <a:r>
              <a:rPr lang="en-US" dirty="0" smtClean="0"/>
              <a:t>John Osborn</a:t>
            </a:r>
            <a:r>
              <a:rPr lang="fa-IR" dirty="0" smtClean="0"/>
              <a:t> و </a:t>
            </a:r>
            <a:r>
              <a:rPr lang="en-US" dirty="0" smtClean="0"/>
              <a:t>Coffey</a:t>
            </a:r>
            <a:r>
              <a:rPr lang="fa-IR" dirty="0" smtClean="0"/>
              <a:t> مستقلا اولین کاتالیست هموژن برای هیدروژناسیون اولفینها را کشف کردند:</a:t>
            </a:r>
            <a:endParaRPr lang="en-US" dirty="0" smtClean="0"/>
          </a:p>
          <a:p>
            <a:pPr algn="ctr" rtl="1"/>
            <a:r>
              <a:rPr lang="en-US" dirty="0" smtClean="0"/>
              <a:t>Wilkinson’s catalyst, [</a:t>
            </a:r>
            <a:r>
              <a:rPr lang="en-US" dirty="0" err="1" smtClean="0"/>
              <a:t>RhCl</a:t>
            </a:r>
            <a:r>
              <a:rPr lang="en-US" dirty="0" smtClean="0"/>
              <a:t>(PPh</a:t>
            </a:r>
            <a:r>
              <a:rPr lang="en-US" baseline="-25000" dirty="0" smtClean="0"/>
              <a:t>3</a:t>
            </a:r>
            <a:r>
              <a:rPr lang="en-US" dirty="0" smtClean="0"/>
              <a:t>)</a:t>
            </a:r>
            <a:r>
              <a:rPr lang="en-US" baseline="-25000" dirty="0" smtClean="0"/>
              <a:t>3</a:t>
            </a:r>
            <a:r>
              <a:rPr lang="en-US" dirty="0" smtClean="0"/>
              <a:t>]</a:t>
            </a:r>
          </a:p>
          <a:p>
            <a:pPr algn="just" rtl="1"/>
            <a:r>
              <a:rPr lang="fa-IR" dirty="0" smtClean="0"/>
              <a:t>در سال 1970، </a:t>
            </a:r>
            <a:r>
              <a:rPr lang="en-US" dirty="0" smtClean="0"/>
              <a:t>Henri </a:t>
            </a:r>
            <a:r>
              <a:rPr lang="en-US" dirty="0" err="1" smtClean="0"/>
              <a:t>Kagan</a:t>
            </a:r>
            <a:r>
              <a:rPr lang="fa-IR" dirty="0" smtClean="0"/>
              <a:t> پتنتی را منتشر کرد که اولین </a:t>
            </a:r>
            <a:r>
              <a:rPr lang="fa-IR" smtClean="0"/>
              <a:t>کاتالیست رودیوم(</a:t>
            </a:r>
            <a:r>
              <a:rPr lang="en-US" smtClean="0"/>
              <a:t>I</a:t>
            </a:r>
            <a:r>
              <a:rPr lang="fa-IR" dirty="0" smtClean="0"/>
              <a:t>) نامتقارن برای هیدرژناسیون </a:t>
            </a:r>
            <a:r>
              <a:rPr lang="en-US" dirty="0" err="1" smtClean="0"/>
              <a:t>Enantioselective</a:t>
            </a:r>
            <a:r>
              <a:rPr lang="fa-IR" dirty="0" smtClean="0"/>
              <a:t> اولفینها را با استفاده از لیگاند نامتقارنش معرفی کرده بود:</a:t>
            </a:r>
          </a:p>
          <a:p>
            <a:pPr algn="just" rtl="1"/>
            <a:r>
              <a:rPr lang="fa-IR" dirty="0" smtClean="0"/>
              <a:t>    </a:t>
            </a:r>
            <a:endParaRPr lang="en-US" dirty="0"/>
          </a:p>
        </p:txBody>
      </p:sp>
      <p:pic>
        <p:nvPicPr>
          <p:cNvPr id="4" name="Picture 3"/>
          <p:cNvPicPr/>
          <p:nvPr/>
        </p:nvPicPr>
        <p:blipFill>
          <a:blip r:embed="rId2"/>
          <a:srcRect/>
          <a:stretch>
            <a:fillRect/>
          </a:stretch>
        </p:blipFill>
        <p:spPr bwMode="auto">
          <a:xfrm>
            <a:off x="914400" y="4572000"/>
            <a:ext cx="5943600" cy="1942754"/>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011AE14A-1D91-4AC5-9C9A-43A90D79B329}"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57800"/>
          </a:xfrm>
        </p:spPr>
        <p:txBody>
          <a:bodyPr>
            <a:normAutofit fontScale="92500" lnSpcReduction="10000"/>
          </a:bodyPr>
          <a:lstStyle/>
          <a:p>
            <a:pPr algn="just" rtl="1"/>
            <a:r>
              <a:rPr lang="fa-IR" dirty="0" smtClean="0"/>
              <a:t>حقیقتا“ تغییر خواص یک ماده با کمپلکس شدن به یک مرکز فلز واسطه، و همچنین آثار استریوشیمیائی ایجاد شده کاربردهای زیادی در شیمی آلی فراهم نموده است.</a:t>
            </a:r>
          </a:p>
          <a:p>
            <a:pPr algn="just" rtl="1"/>
            <a:r>
              <a:rPr lang="fa-IR" dirty="0" smtClean="0"/>
              <a:t>در این درس، ما گروه های اصلی کمپلکسهای آلی فلزی را از نقطه نظر ساختار و فعالیت بررسی می کنیم.</a:t>
            </a:r>
          </a:p>
          <a:p>
            <a:pPr algn="just" rtl="1"/>
            <a:r>
              <a:rPr lang="fa-IR" dirty="0" smtClean="0"/>
              <a:t>در بحث های خود، ما کمپلکسهای آلی فلزی را بر اساس نوع لیگاند، و خانواده فلز مورد بررسی قرار خواهیم داد.</a:t>
            </a:r>
          </a:p>
          <a:p>
            <a:pPr algn="just" rtl="1"/>
            <a:r>
              <a:rPr lang="fa-IR" dirty="0" smtClean="0"/>
              <a:t>احتمالا در انتهای درس در باره کاتالیستها صحبت خواهیم کرد.</a:t>
            </a:r>
          </a:p>
          <a:p>
            <a:pPr algn="just" rtl="1"/>
            <a:r>
              <a:rPr lang="fa-IR" dirty="0" smtClean="0"/>
              <a:t>نکته ای که حائز اهمیت است این است که فلزها در واکنش با ترکیبهای آلی نقش کاتالیستی دارند یا بطور استوکیومتریک مصرف می شوند!</a:t>
            </a:r>
          </a:p>
          <a:p>
            <a:pPr algn="r" rtl="1"/>
            <a:endParaRPr lang="fa-IR" dirty="0" smtClean="0"/>
          </a:p>
          <a:p>
            <a:pPr algn="r"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86400"/>
          </a:xfrm>
        </p:spPr>
        <p:txBody>
          <a:bodyPr>
            <a:normAutofit lnSpcReduction="10000"/>
          </a:bodyPr>
          <a:lstStyle/>
          <a:p>
            <a:pPr algn="just" rtl="1"/>
            <a:r>
              <a:rPr lang="fa-IR" dirty="0" smtClean="0"/>
              <a:t>شیمیدانهائی که در صنعت کار می کنند، فرآیندهائی را دنبال می کنند که در آنها فلز در مقادیر کاتالیتیکی مصرف دارند.</a:t>
            </a:r>
          </a:p>
          <a:p>
            <a:pPr algn="just" rtl="1"/>
            <a:r>
              <a:rPr lang="fa-IR" dirty="0" smtClean="0"/>
              <a:t>مسلما این تلاشها در جهت کاهش هزینه ها، آثار زیست محیطی، سمیت و در مواردی خوردگی می باشد.</a:t>
            </a:r>
          </a:p>
          <a:p>
            <a:pPr algn="just" rtl="1"/>
            <a:r>
              <a:rPr lang="fa-IR" dirty="0" smtClean="0"/>
              <a:t>فرآیندهای کاتالیتیکی عمدتا از فلزهای واسطه استفاده می کنند و به همین دلیل این دسته از فلزها اهمیت بخصوصی پیدا کرده اند.</a:t>
            </a:r>
          </a:p>
          <a:p>
            <a:pPr algn="just" rtl="1"/>
            <a:r>
              <a:rPr lang="fa-IR" dirty="0" smtClean="0"/>
              <a:t>فرآیندهای کاتالیتیکی بسیار زیادند و بخصوص در بیولوژی، صنعت و کارهای روزمره در آزمایشگاه ها دیده می شوند.</a:t>
            </a:r>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410200"/>
          </a:xfrm>
        </p:spPr>
        <p:txBody>
          <a:bodyPr>
            <a:normAutofit fontScale="92500" lnSpcReduction="10000"/>
          </a:bodyPr>
          <a:lstStyle/>
          <a:p>
            <a:pPr algn="just" rtl="1"/>
            <a:r>
              <a:rPr lang="fa-IR" dirty="0" smtClean="0"/>
              <a:t>ما فرآیندهای مهم کاتالیستی و تاکید بر کاتالیستهای هموژن را مطالعه می کنیم، زیرا در این واکنشها مکانیسم و نحوه دخالت فلز، با اطمینان بیشتری توضیح داده شده است.</a:t>
            </a:r>
          </a:p>
          <a:p>
            <a:pPr algn="just" rtl="1"/>
            <a:r>
              <a:rPr lang="fa-IR" dirty="0" smtClean="0"/>
              <a:t>تاکید نه تنها بر روی فرآیندهای هیدروژناسیون و کربونیل دار کردن می باشد، بلکه فعال سازی کاتالیتیکی هیدروکربنها نیز حائز اهمیت هستند.</a:t>
            </a:r>
          </a:p>
          <a:p>
            <a:pPr algn="just" rtl="1"/>
            <a:r>
              <a:rPr lang="fa-IR" dirty="0" smtClean="0"/>
              <a:t>البته بحثی هم در مورد کاتالیستهای هتروژن نیز داریم.</a:t>
            </a:r>
          </a:p>
          <a:p>
            <a:pPr algn="just" rtl="1"/>
            <a:r>
              <a:rPr lang="fa-IR" dirty="0" smtClean="0"/>
              <a:t>در مبحث کاتالیست بعضی واکنشهای کاتالیستی آنزیمی را به بحث می گذاریم.</a:t>
            </a:r>
          </a:p>
          <a:p>
            <a:pPr algn="just" rtl="1"/>
            <a:r>
              <a:rPr lang="fa-IR" dirty="0" smtClean="0"/>
              <a:t>مبحثی را نیز به کاربرد فلزها در سنتز شیمی آلی اختصاص داده ایم. ما روی روشهای کاتالیتیکی تشکیل پیوند کربن-کربن به خصوص با استفاده از پالادیم بحث خواهیم کرد.</a:t>
            </a:r>
          </a:p>
          <a:p>
            <a:pPr algn="r"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20763"/>
          </a:xfrm>
        </p:spPr>
        <p:txBody>
          <a:bodyPr>
            <a:normAutofit fontScale="90000"/>
          </a:bodyPr>
          <a:lstStyle/>
          <a:p>
            <a:pPr rtl="1"/>
            <a:r>
              <a:rPr lang="fa-IR" dirty="0" smtClean="0">
                <a:solidFill>
                  <a:srgbClr val="0000FF"/>
                </a:solidFill>
              </a:rPr>
              <a:t>بررسی تاریخی شیمی آلی-فلزی</a:t>
            </a:r>
            <a:br>
              <a:rPr lang="fa-IR" dirty="0" smtClean="0">
                <a:solidFill>
                  <a:srgbClr val="0000FF"/>
                </a:solidFill>
              </a:rPr>
            </a:br>
            <a:r>
              <a:rPr lang="fa-IR" dirty="0" smtClean="0">
                <a:solidFill>
                  <a:srgbClr val="0000FF"/>
                </a:solidFill>
              </a:rPr>
              <a:t>اولین کمپلکسها: 1900-1760</a:t>
            </a:r>
            <a:endParaRPr lang="en-US" dirty="0">
              <a:solidFill>
                <a:srgbClr val="0000FF"/>
              </a:solidFill>
            </a:endParaRPr>
          </a:p>
        </p:txBody>
      </p:sp>
      <p:sp>
        <p:nvSpPr>
          <p:cNvPr id="3" name="Content Placeholder 2"/>
          <p:cNvSpPr>
            <a:spLocks noGrp="1"/>
          </p:cNvSpPr>
          <p:nvPr>
            <p:ph idx="1"/>
          </p:nvPr>
        </p:nvSpPr>
        <p:spPr>
          <a:xfrm>
            <a:off x="457200" y="1219200"/>
            <a:ext cx="8229600" cy="5105400"/>
          </a:xfrm>
        </p:spPr>
        <p:txBody>
          <a:bodyPr>
            <a:normAutofit/>
          </a:bodyPr>
          <a:lstStyle/>
          <a:p>
            <a:pPr algn="just" rtl="1"/>
            <a:r>
              <a:rPr lang="fa-IR" dirty="0" smtClean="0"/>
              <a:t>اساسا رشد سریع در زمینه شیمی آلی-فلزی در آمریکا، انگلستان و آلمان در ربع سوم قرن 20 ام واقع شده است.</a:t>
            </a:r>
          </a:p>
          <a:p>
            <a:pPr algn="just" rtl="1"/>
            <a:r>
              <a:rPr lang="fa-IR" dirty="0" smtClean="0"/>
              <a:t>در سال 1760 اولین اتفاق در این زمینه در یک داروخانه در پاریس روی داد: کادت نامی روی مرکب حاوی کبالت کار می کرد، که برای تهیه آن از یک نمک کبالت حاوی آرسنیک استفاده کرده بود.</a:t>
            </a:r>
          </a:p>
          <a:p>
            <a:pPr algn="just" rtl="1"/>
            <a:r>
              <a:rPr lang="fa-IR" dirty="0" smtClean="0"/>
              <a:t>او مایع بدبو و دود کننده ای بدست آورد که شامل مخلوطی از  </a:t>
            </a:r>
            <a:r>
              <a:rPr lang="en-US" dirty="0" err="1" smtClean="0">
                <a:cs typeface="+mj-cs"/>
              </a:rPr>
              <a:t>cacadoyl</a:t>
            </a:r>
            <a:r>
              <a:rPr lang="en-US" dirty="0" smtClean="0">
                <a:cs typeface="+mj-cs"/>
              </a:rPr>
              <a:t> oxide</a:t>
            </a:r>
            <a:r>
              <a:rPr lang="fa-IR" dirty="0" smtClean="0">
                <a:cs typeface="+mj-cs"/>
              </a:rPr>
              <a:t> </a:t>
            </a:r>
            <a:r>
              <a:rPr lang="fa-IR" dirty="0" smtClean="0"/>
              <a:t>و </a:t>
            </a:r>
            <a:r>
              <a:rPr lang="en-US" dirty="0" err="1" smtClean="0">
                <a:latin typeface="Times New Roman" pitchFamily="18" charset="0"/>
                <a:cs typeface="Times New Roman" pitchFamily="18" charset="0"/>
              </a:rPr>
              <a:t>tetramethyldiarsine</a:t>
            </a:r>
            <a:r>
              <a:rPr lang="fa-IR" dirty="0" smtClean="0"/>
              <a:t> بود که از طریق واکنش زیر بدست می آمدند:</a:t>
            </a:r>
            <a:endParaRPr lang="en-US" dirty="0" smtClean="0"/>
          </a:p>
          <a:p>
            <a:pPr algn="just" rtl="1"/>
            <a:endParaRPr lang="en-US" dirty="0"/>
          </a:p>
        </p:txBody>
      </p:sp>
      <p:pic>
        <p:nvPicPr>
          <p:cNvPr id="4" name="Picture 3"/>
          <p:cNvPicPr/>
          <p:nvPr/>
        </p:nvPicPr>
        <p:blipFill>
          <a:blip r:embed="rId2"/>
          <a:srcRect/>
          <a:stretch>
            <a:fillRect/>
          </a:stretch>
        </p:blipFill>
        <p:spPr bwMode="auto">
          <a:xfrm>
            <a:off x="1600200" y="5867400"/>
            <a:ext cx="6019800" cy="3810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638800"/>
          </a:xfrm>
        </p:spPr>
        <p:txBody>
          <a:bodyPr/>
          <a:lstStyle/>
          <a:p>
            <a:pPr algn="just" rtl="1"/>
            <a:r>
              <a:rPr lang="fa-IR" dirty="0" smtClean="0"/>
              <a:t>یکی از وقایع کلیدی در قرن نوزدهم کشف اولین ترکیب   </a:t>
            </a:r>
            <a:r>
              <a:rPr lang="en-US" dirty="0"/>
              <a:t>π complex</a:t>
            </a:r>
            <a:r>
              <a:rPr lang="fa-IR" dirty="0" smtClean="0"/>
              <a:t> به نام   </a:t>
            </a:r>
            <a:r>
              <a:rPr lang="en-US" dirty="0" err="1" smtClean="0"/>
              <a:t>Zeise</a:t>
            </a:r>
            <a:r>
              <a:rPr lang="en-US" dirty="0" smtClean="0"/>
              <a:t> salt</a:t>
            </a:r>
            <a:r>
              <a:rPr lang="fa-IR" dirty="0" smtClean="0"/>
              <a:t> در سال 1827 بود، اگرچه فرمول درست آن خیلی بعد مشخص شد.</a:t>
            </a:r>
            <a:endParaRPr lang="en-US" dirty="0" smtClean="0"/>
          </a:p>
          <a:p>
            <a:pPr algn="just" rtl="1"/>
            <a:r>
              <a:rPr lang="en-US" dirty="0"/>
              <a:t>K[PtCl</a:t>
            </a:r>
            <a:r>
              <a:rPr lang="en-US" baseline="-25000" dirty="0"/>
              <a:t>3</a:t>
            </a:r>
            <a:r>
              <a:rPr lang="en-US" dirty="0"/>
              <a:t>(η</a:t>
            </a:r>
            <a:r>
              <a:rPr lang="en-US" baseline="30000" dirty="0"/>
              <a:t>2</a:t>
            </a:r>
            <a:r>
              <a:rPr lang="en-US" dirty="0"/>
              <a:t>-C</a:t>
            </a:r>
            <a:r>
              <a:rPr lang="en-US" baseline="-25000" dirty="0"/>
              <a:t>2</a:t>
            </a:r>
            <a:r>
              <a:rPr lang="en-US" dirty="0"/>
              <a:t>H</a:t>
            </a:r>
            <a:r>
              <a:rPr lang="en-US" baseline="-25000" dirty="0"/>
              <a:t>4</a:t>
            </a:r>
            <a:r>
              <a:rPr lang="en-US" dirty="0" smtClean="0"/>
              <a:t>)]</a:t>
            </a:r>
          </a:p>
          <a:p>
            <a:pPr algn="just" rtl="1"/>
            <a:endParaRPr lang="en-US" dirty="0" smtClean="0"/>
          </a:p>
          <a:p>
            <a:pPr algn="just" rtl="1"/>
            <a:endParaRPr lang="en-US" dirty="0"/>
          </a:p>
          <a:p>
            <a:pPr algn="just" rtl="1"/>
            <a:endParaRPr lang="en-US" dirty="0" smtClean="0"/>
          </a:p>
          <a:p>
            <a:pPr algn="just" rtl="1"/>
            <a:r>
              <a:rPr lang="fa-IR" dirty="0" smtClean="0"/>
              <a:t>در اواسط دهه 1850 چندین کمپلکس آلکیل-فلز حساس به هوا توسط </a:t>
            </a:r>
            <a:r>
              <a:rPr lang="en-US" dirty="0" err="1" smtClean="0"/>
              <a:t>Frankland</a:t>
            </a:r>
            <a:r>
              <a:rPr lang="fa-IR" dirty="0" smtClean="0"/>
              <a:t> سنتز شدند:</a:t>
            </a:r>
            <a:endParaRPr lang="en-US" dirty="0" smtClean="0"/>
          </a:p>
          <a:p>
            <a:pPr algn="just" rtl="1"/>
            <a:endParaRPr lang="en-US" dirty="0"/>
          </a:p>
        </p:txBody>
      </p:sp>
      <p:pic>
        <p:nvPicPr>
          <p:cNvPr id="4" name="Picture 3"/>
          <p:cNvPicPr/>
          <p:nvPr/>
        </p:nvPicPr>
        <p:blipFill>
          <a:blip r:embed="rId2"/>
          <a:srcRect/>
          <a:stretch>
            <a:fillRect/>
          </a:stretch>
        </p:blipFill>
        <p:spPr bwMode="auto">
          <a:xfrm>
            <a:off x="2057401" y="2895600"/>
            <a:ext cx="4625022" cy="16764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11AE14A-1D91-4AC5-9C9A-43A90D79B329}"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486400"/>
          </a:xfrm>
        </p:spPr>
        <p:txBody>
          <a:bodyPr>
            <a:normAutofit fontScale="92500" lnSpcReduction="10000"/>
          </a:bodyPr>
          <a:lstStyle/>
          <a:p>
            <a:r>
              <a:rPr lang="en-US" dirty="0"/>
              <a:t>ZnEt</a:t>
            </a:r>
            <a:r>
              <a:rPr lang="en-US" baseline="-25000" dirty="0"/>
              <a:t>2</a:t>
            </a:r>
            <a:r>
              <a:rPr lang="en-US" dirty="0"/>
              <a:t> (1849),</a:t>
            </a:r>
          </a:p>
          <a:p>
            <a:r>
              <a:rPr lang="en-US" dirty="0"/>
              <a:t>HgEt</a:t>
            </a:r>
            <a:r>
              <a:rPr lang="en-US" baseline="-25000" dirty="0"/>
              <a:t>2</a:t>
            </a:r>
            <a:r>
              <a:rPr lang="en-US" dirty="0"/>
              <a:t> (1852),</a:t>
            </a:r>
          </a:p>
          <a:p>
            <a:r>
              <a:rPr lang="en-US" dirty="0"/>
              <a:t>SnEt</a:t>
            </a:r>
            <a:r>
              <a:rPr lang="en-US" baseline="-25000" dirty="0"/>
              <a:t>4</a:t>
            </a:r>
            <a:r>
              <a:rPr lang="en-US" dirty="0"/>
              <a:t> and BMe</a:t>
            </a:r>
            <a:r>
              <a:rPr lang="en-US" baseline="-25000" dirty="0"/>
              <a:t>3</a:t>
            </a:r>
            <a:r>
              <a:rPr lang="en-US" dirty="0"/>
              <a:t> (1860</a:t>
            </a:r>
            <a:r>
              <a:rPr lang="en-US" dirty="0" smtClean="0"/>
              <a:t>),</a:t>
            </a:r>
          </a:p>
          <a:p>
            <a:pPr algn="r" rtl="1"/>
            <a:r>
              <a:rPr lang="fa-IR" dirty="0" smtClean="0"/>
              <a:t>کمپلکسهای </a:t>
            </a:r>
            <a:r>
              <a:rPr lang="en-US" dirty="0" smtClean="0"/>
              <a:t>Hg</a:t>
            </a:r>
            <a:r>
              <a:rPr lang="fa-IR" dirty="0" smtClean="0"/>
              <a:t> و </a:t>
            </a:r>
            <a:r>
              <a:rPr lang="en-US" dirty="0" smtClean="0"/>
              <a:t>Zn</a:t>
            </a:r>
            <a:r>
              <a:rPr lang="fa-IR" dirty="0" smtClean="0"/>
              <a:t> فورا برای سنتز کمپلکسهای آلی-فلزی بسیاری از گروه های اصلی دیگر بکار برده شدند.</a:t>
            </a:r>
            <a:endParaRPr lang="en-US" dirty="0" smtClean="0"/>
          </a:p>
          <a:p>
            <a:pPr algn="r" rtl="1"/>
            <a:r>
              <a:rPr lang="fa-IR" dirty="0" smtClean="0"/>
              <a:t>برای نمونه،  </a:t>
            </a:r>
            <a:r>
              <a:rPr lang="en-US" dirty="0" err="1" smtClean="0"/>
              <a:t>Friedel</a:t>
            </a:r>
            <a:r>
              <a:rPr lang="fa-IR" dirty="0" smtClean="0"/>
              <a:t> و </a:t>
            </a:r>
            <a:r>
              <a:rPr lang="en-US" dirty="0" smtClean="0"/>
              <a:t>Crafts</a:t>
            </a:r>
            <a:r>
              <a:rPr lang="fa-IR" dirty="0" smtClean="0"/>
              <a:t> چندین </a:t>
            </a:r>
            <a:r>
              <a:rPr lang="en-US" dirty="0" err="1" smtClean="0"/>
              <a:t>Organochlorosilane</a:t>
            </a:r>
            <a:r>
              <a:rPr lang="fa-IR" dirty="0" smtClean="0"/>
              <a:t> سنتز کردند:</a:t>
            </a:r>
            <a:endParaRPr lang="en-US" dirty="0" smtClean="0"/>
          </a:p>
          <a:p>
            <a:pPr rtl="1"/>
            <a:r>
              <a:rPr lang="en-US" dirty="0"/>
              <a:t>R</a:t>
            </a:r>
            <a:r>
              <a:rPr lang="en-US" baseline="-25000" dirty="0"/>
              <a:t>n</a:t>
            </a:r>
            <a:r>
              <a:rPr lang="en-US" dirty="0"/>
              <a:t>SiCl</a:t>
            </a:r>
            <a:r>
              <a:rPr lang="en-US" baseline="-25000" dirty="0"/>
              <a:t>4–n</a:t>
            </a:r>
            <a:r>
              <a:rPr lang="en-US" dirty="0"/>
              <a:t> </a:t>
            </a:r>
            <a:r>
              <a:rPr lang="en-US" sz="2400" b="1" dirty="0"/>
              <a:t>from the reactions of SiCl</a:t>
            </a:r>
            <a:r>
              <a:rPr lang="en-US" sz="2400" b="1" baseline="-25000" dirty="0"/>
              <a:t>4</a:t>
            </a:r>
            <a:r>
              <a:rPr lang="en-US" sz="2400" b="1" dirty="0"/>
              <a:t> with ZnR</a:t>
            </a:r>
            <a:r>
              <a:rPr lang="en-US" sz="2400" b="1" baseline="-25000" dirty="0"/>
              <a:t>2</a:t>
            </a:r>
            <a:r>
              <a:rPr lang="en-US" sz="2400" b="1" dirty="0"/>
              <a:t> (1863)</a:t>
            </a:r>
            <a:endParaRPr lang="fa-IR" sz="2400" b="1" dirty="0" smtClean="0"/>
          </a:p>
          <a:p>
            <a:pPr algn="r" rtl="1"/>
            <a:r>
              <a:rPr lang="fa-IR" dirty="0" smtClean="0"/>
              <a:t>مدت کوتاهی بعد، </a:t>
            </a:r>
            <a:r>
              <a:rPr lang="en-US" dirty="0" err="1" smtClean="0"/>
              <a:t>Schutzenberger</a:t>
            </a:r>
            <a:r>
              <a:rPr lang="fa-IR" dirty="0" smtClean="0"/>
              <a:t> یک شیمیدان آلمانی اولین مشتق حاوی پیوند </a:t>
            </a:r>
            <a:r>
              <a:rPr lang="en-US" dirty="0" smtClean="0"/>
              <a:t>metal-carbonyl</a:t>
            </a:r>
            <a:r>
              <a:rPr lang="fa-IR" dirty="0" smtClean="0"/>
              <a:t> را سنتز کرد:</a:t>
            </a:r>
          </a:p>
          <a:p>
            <a:pPr rtl="1"/>
            <a:r>
              <a:rPr lang="en-US" dirty="0"/>
              <a:t>[Pt(CO)</a:t>
            </a:r>
            <a:r>
              <a:rPr lang="en-US" baseline="-25000" dirty="0"/>
              <a:t>2</a:t>
            </a:r>
            <a:r>
              <a:rPr lang="en-US" dirty="0"/>
              <a:t>Cl</a:t>
            </a:r>
            <a:r>
              <a:rPr lang="en-US" baseline="-25000" dirty="0"/>
              <a:t>2</a:t>
            </a:r>
            <a:r>
              <a:rPr lang="en-US" dirty="0"/>
              <a:t>] and [Pt(CO)Cl</a:t>
            </a:r>
            <a:r>
              <a:rPr lang="en-US" baseline="-25000" dirty="0"/>
              <a:t>2</a:t>
            </a:r>
            <a:r>
              <a:rPr lang="en-US" dirty="0"/>
              <a:t>]</a:t>
            </a:r>
            <a:r>
              <a:rPr lang="en-US" baseline="-25000" dirty="0"/>
              <a:t>2</a:t>
            </a:r>
            <a:r>
              <a:rPr lang="en-US" dirty="0"/>
              <a:t> (1868-1870)</a:t>
            </a:r>
          </a:p>
        </p:txBody>
      </p:sp>
      <p:sp>
        <p:nvSpPr>
          <p:cNvPr id="4" name="Slide Number Placeholder 3"/>
          <p:cNvSpPr>
            <a:spLocks noGrp="1"/>
          </p:cNvSpPr>
          <p:nvPr>
            <p:ph type="sldNum" sz="quarter" idx="12"/>
          </p:nvPr>
        </p:nvSpPr>
        <p:spPr/>
        <p:txBody>
          <a:bodyPr/>
          <a:lstStyle/>
          <a:p>
            <a:fld id="{011AE14A-1D91-4AC5-9C9A-43A90D79B32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486400"/>
          </a:xfrm>
        </p:spPr>
        <p:txBody>
          <a:bodyPr>
            <a:normAutofit fontScale="92500" lnSpcReduction="10000"/>
          </a:bodyPr>
          <a:lstStyle/>
          <a:p>
            <a:pPr algn="r" rtl="1"/>
            <a:r>
              <a:rPr lang="fa-IR" dirty="0" smtClean="0"/>
              <a:t>بیست سال بعد، اولین ترکیبهای </a:t>
            </a:r>
            <a:r>
              <a:rPr lang="en-US" dirty="0" err="1" smtClean="0"/>
              <a:t>Binarymetal</a:t>
            </a:r>
            <a:r>
              <a:rPr lang="en-US" dirty="0" smtClean="0"/>
              <a:t>-carbonyl</a:t>
            </a:r>
            <a:r>
              <a:rPr lang="fa-IR" dirty="0" smtClean="0"/>
              <a:t> سنتز شدند:</a:t>
            </a:r>
            <a:endParaRPr lang="en-US" dirty="0" smtClean="0"/>
          </a:p>
          <a:p>
            <a:r>
              <a:rPr lang="en-US" dirty="0"/>
              <a:t>[Ni(CO)</a:t>
            </a:r>
            <a:r>
              <a:rPr lang="en-US" baseline="-25000" dirty="0"/>
              <a:t>4</a:t>
            </a:r>
            <a:r>
              <a:rPr lang="en-US" dirty="0"/>
              <a:t>] (</a:t>
            </a:r>
            <a:r>
              <a:rPr lang="en-US" dirty="0" err="1"/>
              <a:t>Mond</a:t>
            </a:r>
            <a:r>
              <a:rPr lang="en-US" dirty="0"/>
              <a:t>, 1890) </a:t>
            </a:r>
          </a:p>
          <a:p>
            <a:r>
              <a:rPr lang="en-US" dirty="0"/>
              <a:t>and [Fe(CO)</a:t>
            </a:r>
            <a:r>
              <a:rPr lang="en-US" baseline="-25000" dirty="0"/>
              <a:t>5</a:t>
            </a:r>
            <a:r>
              <a:rPr lang="en-US" dirty="0"/>
              <a:t>] (</a:t>
            </a:r>
            <a:r>
              <a:rPr lang="en-US" dirty="0" err="1"/>
              <a:t>Mond</a:t>
            </a:r>
            <a:r>
              <a:rPr lang="en-US" dirty="0"/>
              <a:t> and Berthelot, 1891)</a:t>
            </a:r>
          </a:p>
          <a:p>
            <a:pPr algn="just" rtl="1"/>
            <a:r>
              <a:rPr lang="fa-IR" dirty="0" smtClean="0"/>
              <a:t>از سال 1893 به بعد طی یک دوره 20 ساله، </a:t>
            </a:r>
            <a:r>
              <a:rPr lang="en-US" dirty="0" smtClean="0"/>
              <a:t>Werner</a:t>
            </a:r>
            <a:r>
              <a:rPr lang="fa-IR" dirty="0" smtClean="0"/>
              <a:t> ایده های جدیدی در زمینه شیمی معدنی بنیان نهاد، و در رساله اش پیشنهاد کرد که در کمپلکس</a:t>
            </a:r>
            <a:r>
              <a:rPr lang="en-US" dirty="0" smtClean="0"/>
              <a:t>[CoL</a:t>
            </a:r>
            <a:r>
              <a:rPr lang="en-US" baseline="-25000" dirty="0" smtClean="0"/>
              <a:t>6</a:t>
            </a:r>
            <a:r>
              <a:rPr lang="en-US" dirty="0" smtClean="0"/>
              <a:t>]</a:t>
            </a:r>
            <a:r>
              <a:rPr lang="en-US" baseline="30000" dirty="0" smtClean="0"/>
              <a:t>3+</a:t>
            </a:r>
            <a:r>
              <a:rPr lang="fa-IR" dirty="0" smtClean="0"/>
              <a:t>، 6 لیگاند در یک ساختار هشت وجهی یون </a:t>
            </a:r>
            <a:r>
              <a:rPr lang="en-US" dirty="0" smtClean="0"/>
              <a:t>Co</a:t>
            </a:r>
            <a:r>
              <a:rPr lang="en-US" baseline="30000" dirty="0" smtClean="0"/>
              <a:t>3+</a:t>
            </a:r>
            <a:r>
              <a:rPr lang="fa-IR" dirty="0" smtClean="0"/>
              <a:t> را احاطه کرده اند.</a:t>
            </a:r>
            <a:endParaRPr lang="en-US" dirty="0" smtClean="0"/>
          </a:p>
          <a:p>
            <a:pPr algn="just" rtl="1"/>
            <a:r>
              <a:rPr lang="fa-IR" dirty="0" smtClean="0"/>
              <a:t>ایده رایج در آن زمان به شیمیدانهای کاملا شناخته شده از جمله  </a:t>
            </a:r>
            <a:r>
              <a:rPr lang="en-US" dirty="0" smtClean="0"/>
              <a:t>Jorgensen</a:t>
            </a:r>
            <a:r>
              <a:rPr lang="fa-IR" dirty="0" smtClean="0"/>
              <a:t> تعلق داشت که مطرح می کردند لیگاندها به صورت یک زنجیره پشت سرهم قرار می گیرند و فلز در انتهای آن است.</a:t>
            </a:r>
            <a:endParaRPr lang="en-US" dirty="0" smtClean="0"/>
          </a:p>
          <a:p>
            <a:pPr algn="just" rtl="1"/>
            <a:endParaRPr lang="en-US" dirty="0"/>
          </a:p>
        </p:txBody>
      </p:sp>
      <p:sp>
        <p:nvSpPr>
          <p:cNvPr id="4" name="Slide Number Placeholder 3"/>
          <p:cNvSpPr>
            <a:spLocks noGrp="1"/>
          </p:cNvSpPr>
          <p:nvPr>
            <p:ph type="sldNum" sz="quarter" idx="12"/>
          </p:nvPr>
        </p:nvSpPr>
        <p:spPr/>
        <p:txBody>
          <a:bodyPr/>
          <a:lstStyle/>
          <a:p>
            <a:fld id="{011AE14A-1D91-4AC5-9C9A-43A90D79B329}"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2818</TotalTime>
  <Words>2040</Words>
  <Application>Microsoft Office PowerPoint</Application>
  <PresentationFormat>On-screen Show (4:3)</PresentationFormat>
  <Paragraphs>152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درس شیمی آلی فلزی</vt:lpstr>
      <vt:lpstr>شیمی آلی فلزی به عنوان شیمی پیوندهای فلز-کربن تعریف می شود.</vt:lpstr>
      <vt:lpstr>PowerPoint Presentation</vt:lpstr>
      <vt:lpstr>PowerPoint Presentation</vt:lpstr>
      <vt:lpstr>PowerPoint Presentation</vt:lpstr>
      <vt:lpstr>بررسی تاریخی شیمی آلی-فلزی اولین کمپلکسها: 1900-1760</vt:lpstr>
      <vt:lpstr>PowerPoint Presentation</vt:lpstr>
      <vt:lpstr>PowerPoint Presentation</vt:lpstr>
      <vt:lpstr>PowerPoint Presentation</vt:lpstr>
      <vt:lpstr>1900-1950: Grignard, Sabatier, and Catalysis in Germany</vt:lpstr>
      <vt:lpstr>PowerPoint Presentation</vt:lpstr>
      <vt:lpstr>PowerPoint Presentation</vt:lpstr>
      <vt:lpstr>PowerPoint Presentation</vt:lpstr>
      <vt:lpstr>1950-1960: THE DISCOVERY OF FERROCENE AND THE BOOM OF ORGANOMETALLIC CHEMISTRY</vt:lpstr>
      <vt:lpstr>PowerPoint Presentation</vt:lpstr>
      <vt:lpstr>PowerPoint Presentation</vt:lpstr>
      <vt:lpstr>PowerPoint Presentation</vt:lpstr>
      <vt:lpstr>PowerPoint Presentation</vt:lpstr>
      <vt:lpstr>PowerPoint Presentation</vt:lpstr>
      <vt:lpstr>PowerPoint Presentation</vt:lpstr>
      <vt:lpstr>1961-1981: THE DISCOVERY OF MULTIPLE METALCARBON BONDS AND THE GOLDEN AGE OF CATALYSIS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شیمی آلی فلزی</dc:title>
  <dc:creator>dr</dc:creator>
  <cp:lastModifiedBy>MRT</cp:lastModifiedBy>
  <cp:revision>151</cp:revision>
  <dcterms:created xsi:type="dcterms:W3CDTF">2015-09-06T09:33:00Z</dcterms:created>
  <dcterms:modified xsi:type="dcterms:W3CDTF">2015-09-22T17:42:48Z</dcterms:modified>
</cp:coreProperties>
</file>