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83" r:id="rId7"/>
    <p:sldId id="284" r:id="rId8"/>
    <p:sldId id="263" r:id="rId9"/>
    <p:sldId id="264" r:id="rId10"/>
    <p:sldId id="285" r:id="rId11"/>
    <p:sldId id="28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90CCA-9C02-468D-9E95-C331F7DD6161}" type="datetimeFigureOut">
              <a:rPr lang="en-US" smtClean="0"/>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1C7B15-1C72-4D90-936B-DEB1FA6F3D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DCAEB-3AF0-48AF-A4B5-1ED79BF3AB24}" type="datetime1">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F0169-2DFF-465A-9075-535688529676}" type="datetime1">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BB5D1A-55A2-445D-9666-983311201B8E}" type="datetime1">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645137-B787-4A32-BCE8-19165A766528}" type="datetime1">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A34FE8-DA3D-43D2-81C4-D42B6C343DD7}" type="datetime1">
              <a:rPr lang="en-US" smtClean="0"/>
              <a:pPr/>
              <a:t>9/29/2015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DA0FFE-FD42-4BAF-94F8-51866573C527}" type="datetime1">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FFDAD3-50BC-4BA8-B9AF-C1DAB1F626FA}" type="datetime1">
              <a:rPr lang="en-US" smtClean="0"/>
              <a:pPr/>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36FF90-BE71-4D5A-ABC3-C0341C01B1E2}" type="datetime1">
              <a:rPr lang="en-US" smtClean="0"/>
              <a:pPr/>
              <a:t>9/29/2015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B513D-737C-4318-BE3E-DD392021F878}" type="datetime1">
              <a:rPr lang="en-US" smtClean="0"/>
              <a:pPr/>
              <a:t>9/29/2015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A3E2FC-672C-4662-877B-0143544FEA9D}" type="datetime1">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F405C-678A-4416-990F-B63AA2127D9A}" type="datetime1">
              <a:rPr lang="en-US" smtClean="0"/>
              <a:pPr/>
              <a:t>9/29/2015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7CD22-8978-4CCE-A0B8-11ECA65D3B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6D236-15A9-43AA-9360-8383A0434BA3}" type="datetime1">
              <a:rPr lang="en-US" smtClean="0"/>
              <a:pPr/>
              <a:t>9/29/2015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7CD22-8978-4CCE-A0B8-11ECA65D3B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142999"/>
          </a:xfrm>
        </p:spPr>
        <p:txBody>
          <a:bodyPr>
            <a:normAutofit fontScale="90000"/>
          </a:bodyPr>
          <a:lstStyle/>
          <a:p>
            <a:r>
              <a:rPr lang="en-US" sz="2400" b="1" i="1" dirty="0">
                <a:solidFill>
                  <a:srgbClr val="0000FF"/>
                </a:solidFill>
              </a:rPr>
              <a:t>STRUCTURES OF THE TRANSITION-METAL COMPLEXES</a:t>
            </a:r>
            <a:r>
              <a:rPr lang="en-US" sz="2400" dirty="0">
                <a:solidFill>
                  <a:srgbClr val="0000FF"/>
                </a:solidFill>
              </a:rPr>
              <a:t/>
            </a:r>
            <a:br>
              <a:rPr lang="en-US" sz="2400" dirty="0">
                <a:solidFill>
                  <a:srgbClr val="0000FF"/>
                </a:solidFill>
              </a:rPr>
            </a:br>
            <a:r>
              <a:rPr lang="en-US" sz="2400" dirty="0">
                <a:solidFill>
                  <a:srgbClr val="0000FF"/>
                </a:solidFill>
              </a:rPr>
              <a:t/>
            </a:r>
            <a:br>
              <a:rPr lang="en-US" sz="2400" dirty="0">
                <a:solidFill>
                  <a:srgbClr val="0000FF"/>
                </a:solidFill>
              </a:rPr>
            </a:br>
            <a:r>
              <a:rPr lang="en-US" sz="2400" b="1" i="1" dirty="0">
                <a:solidFill>
                  <a:srgbClr val="0000FF"/>
                </a:solidFill>
              </a:rPr>
              <a:t>MONOMETALLIC</a:t>
            </a:r>
            <a:r>
              <a:rPr lang="en-US" sz="2400" dirty="0">
                <a:solidFill>
                  <a:srgbClr val="0000FF"/>
                </a:solidFill>
              </a:rPr>
              <a:t/>
            </a:r>
            <a:br>
              <a:rPr lang="en-US" sz="2400" dirty="0">
                <a:solidFill>
                  <a:srgbClr val="0000FF"/>
                </a:solidFill>
              </a:rPr>
            </a:br>
            <a:r>
              <a:rPr lang="en-US" sz="2400" b="1" i="1" dirty="0">
                <a:solidFill>
                  <a:srgbClr val="0000FF"/>
                </a:solidFill>
              </a:rPr>
              <a:t>TRANSITION-METAL COMPLEXES</a:t>
            </a:r>
            <a:r>
              <a:rPr lang="en-US" sz="2400" dirty="0"/>
              <a:t/>
            </a:r>
            <a:br>
              <a:rPr lang="en-US" sz="2400" dirty="0"/>
            </a:br>
            <a:endParaRPr lang="en-US" sz="2400" dirty="0"/>
          </a:p>
        </p:txBody>
      </p:sp>
      <p:sp>
        <p:nvSpPr>
          <p:cNvPr id="3" name="Subtitle 2"/>
          <p:cNvSpPr>
            <a:spLocks noGrp="1"/>
          </p:cNvSpPr>
          <p:nvPr>
            <p:ph type="subTitle" idx="1"/>
          </p:nvPr>
        </p:nvSpPr>
        <p:spPr>
          <a:xfrm>
            <a:off x="685800" y="2133600"/>
            <a:ext cx="7543800" cy="4114800"/>
          </a:xfrm>
        </p:spPr>
        <p:txBody>
          <a:bodyPr>
            <a:normAutofit fontScale="92500" lnSpcReduction="10000"/>
          </a:bodyPr>
          <a:lstStyle/>
          <a:p>
            <a:pPr algn="just" rtl="1">
              <a:buFontTx/>
              <a:buChar char="-"/>
            </a:pPr>
            <a:r>
              <a:rPr lang="fa-IR" dirty="0" smtClean="0">
                <a:solidFill>
                  <a:schemeClr val="tx1"/>
                </a:solidFill>
              </a:rPr>
              <a:t> طبق تعریف، فلزهای واسطه عناصری هستند که دارای یک تراز  </a:t>
            </a:r>
            <a:r>
              <a:rPr lang="en-US" i="1" dirty="0" err="1" smtClean="0">
                <a:solidFill>
                  <a:schemeClr val="tx1"/>
                </a:solidFill>
              </a:rPr>
              <a:t>n</a:t>
            </a:r>
            <a:r>
              <a:rPr lang="en-US" dirty="0" err="1" smtClean="0">
                <a:solidFill>
                  <a:schemeClr val="tx1"/>
                </a:solidFill>
              </a:rPr>
              <a:t>d</a:t>
            </a:r>
            <a:r>
              <a:rPr lang="fa-IR" dirty="0" smtClean="0">
                <a:solidFill>
                  <a:schemeClr val="tx1"/>
                </a:solidFill>
              </a:rPr>
              <a:t> ناقص، و یک تراز </a:t>
            </a:r>
            <a:r>
              <a:rPr lang="en-US" dirty="0" smtClean="0">
                <a:solidFill>
                  <a:schemeClr val="tx1"/>
                </a:solidFill>
              </a:rPr>
              <a:t>(</a:t>
            </a:r>
            <a:r>
              <a:rPr lang="en-US" i="1" dirty="0" smtClean="0">
                <a:solidFill>
                  <a:schemeClr val="tx1"/>
                </a:solidFill>
              </a:rPr>
              <a:t>n-1</a:t>
            </a:r>
            <a:r>
              <a:rPr lang="en-US" dirty="0" smtClean="0">
                <a:solidFill>
                  <a:schemeClr val="tx1"/>
                </a:solidFill>
              </a:rPr>
              <a:t>)p</a:t>
            </a:r>
            <a:r>
              <a:rPr lang="fa-IR" dirty="0" smtClean="0">
                <a:solidFill>
                  <a:schemeClr val="tx1"/>
                </a:solidFill>
              </a:rPr>
              <a:t> خالی باشد.</a:t>
            </a:r>
          </a:p>
          <a:p>
            <a:pPr algn="just" rtl="1">
              <a:buFontTx/>
              <a:buChar char="-"/>
            </a:pPr>
            <a:r>
              <a:rPr lang="fa-IR" dirty="0">
                <a:solidFill>
                  <a:schemeClr val="tx1"/>
                </a:solidFill>
              </a:rPr>
              <a:t> </a:t>
            </a:r>
            <a:r>
              <a:rPr lang="fa-IR" dirty="0" smtClean="0">
                <a:solidFill>
                  <a:schemeClr val="tx1"/>
                </a:solidFill>
              </a:rPr>
              <a:t>این عناصر نیاز دارند تا آنجا که می توانند این ترازها را کامل کنند! با الکترونهائی که توسط لیگاندها داده می شود یا به اشتراک گذاشته می شوند تا به ترکیبهای پایداری دست یابند.</a:t>
            </a:r>
          </a:p>
          <a:p>
            <a:pPr algn="just" rtl="1">
              <a:buFontTx/>
              <a:buChar char="-"/>
            </a:pPr>
            <a:r>
              <a:rPr lang="fa-IR" dirty="0">
                <a:solidFill>
                  <a:schemeClr val="tx1"/>
                </a:solidFill>
              </a:rPr>
              <a:t> </a:t>
            </a:r>
            <a:r>
              <a:rPr lang="fa-IR" dirty="0" smtClean="0">
                <a:solidFill>
                  <a:schemeClr val="tx1"/>
                </a:solidFill>
              </a:rPr>
              <a:t>الکترونهائی که توسط لیگاندها تامین می شوند اجازه می </a:t>
            </a:r>
            <a:r>
              <a:rPr lang="fa-IR" dirty="0" smtClean="0">
                <a:solidFill>
                  <a:schemeClr val="tx1"/>
                </a:solidFill>
              </a:rPr>
              <a:t>دهند تا </a:t>
            </a:r>
            <a:r>
              <a:rPr lang="fa-IR" dirty="0" smtClean="0">
                <a:solidFill>
                  <a:schemeClr val="tx1"/>
                </a:solidFill>
              </a:rPr>
              <a:t>فلز به ساختار الکترونی گاز نادر همان سری جدول تناوبی برسد. </a:t>
            </a:r>
          </a:p>
          <a:p>
            <a:pPr algn="just" rtl="1"/>
            <a:endParaRPr lang="en-US" dirty="0">
              <a:solidFill>
                <a:schemeClr val="tx1"/>
              </a:solidFill>
            </a:endParaRPr>
          </a:p>
        </p:txBody>
      </p:sp>
      <p:sp>
        <p:nvSpPr>
          <p:cNvPr id="4" name="Slide Number Placeholder 3"/>
          <p:cNvSpPr>
            <a:spLocks noGrp="1"/>
          </p:cNvSpPr>
          <p:nvPr>
            <p:ph type="sldNum" sz="quarter" idx="12"/>
          </p:nvPr>
        </p:nvSpPr>
        <p:spPr/>
        <p:txBody>
          <a:bodyPr/>
          <a:lstStyle/>
          <a:p>
            <a:fld id="{2E27CD22-8978-4CCE-A0B8-11ECA65D3B5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10</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504825" y="1134269"/>
            <a:ext cx="8134350" cy="49244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11</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609600" y="1066800"/>
            <a:ext cx="8077200" cy="50593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12</a:t>
            </a:fld>
            <a:endParaRPr lang="en-US"/>
          </a:p>
        </p:txBody>
      </p:sp>
      <p:pic>
        <p:nvPicPr>
          <p:cNvPr id="5" name="Content Placeholder 4"/>
          <p:cNvPicPr>
            <a:picLocks noGrp="1"/>
          </p:cNvPicPr>
          <p:nvPr>
            <p:ph idx="1"/>
          </p:nvPr>
        </p:nvPicPr>
        <p:blipFill>
          <a:blip r:embed="rId2"/>
          <a:srcRect/>
          <a:stretch>
            <a:fillRect/>
          </a:stretch>
        </p:blipFill>
        <p:spPr bwMode="auto">
          <a:xfrm>
            <a:off x="457200" y="838200"/>
            <a:ext cx="8229600" cy="51815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13</a:t>
            </a:fld>
            <a:endParaRPr lang="en-US"/>
          </a:p>
        </p:txBody>
      </p:sp>
      <p:pic>
        <p:nvPicPr>
          <p:cNvPr id="5" name="Content Placeholder 4"/>
          <p:cNvPicPr>
            <a:picLocks noGrp="1"/>
          </p:cNvPicPr>
          <p:nvPr>
            <p:ph idx="1"/>
          </p:nvPr>
        </p:nvPicPr>
        <p:blipFill>
          <a:blip r:embed="rId2"/>
          <a:srcRect/>
          <a:stretch>
            <a:fillRect/>
          </a:stretch>
        </p:blipFill>
        <p:spPr bwMode="auto">
          <a:xfrm>
            <a:off x="609600" y="838200"/>
            <a:ext cx="7772400" cy="2030820"/>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633413" y="3000375"/>
            <a:ext cx="7877175" cy="30194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14</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09600" y="990600"/>
            <a:ext cx="7924800" cy="5105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15</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533400" y="914400"/>
            <a:ext cx="8153400" cy="5334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16</a:t>
            </a:fld>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581025" y="838994"/>
            <a:ext cx="7981950" cy="540940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17</a:t>
            </a:fld>
            <a:endParaRPr lang="en-US"/>
          </a:p>
        </p:txBody>
      </p:sp>
      <p:pic>
        <p:nvPicPr>
          <p:cNvPr id="5" name="Content Placeholder 4"/>
          <p:cNvPicPr>
            <a:picLocks noGrp="1"/>
          </p:cNvPicPr>
          <p:nvPr>
            <p:ph idx="1"/>
          </p:nvPr>
        </p:nvPicPr>
        <p:blipFill>
          <a:blip r:embed="rId2"/>
          <a:srcRect/>
          <a:stretch>
            <a:fillRect/>
          </a:stretch>
        </p:blipFill>
        <p:spPr bwMode="auto">
          <a:xfrm>
            <a:off x="511400" y="762000"/>
            <a:ext cx="8121199" cy="53641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18</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897235" y="838200"/>
            <a:ext cx="7349529" cy="5287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19</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823912" y="838200"/>
            <a:ext cx="7496175" cy="27622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819150" y="3505200"/>
            <a:ext cx="7334250" cy="30765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lgn="just" rtl="1"/>
            <a:r>
              <a:rPr lang="fa-IR" dirty="0" smtClean="0"/>
              <a:t>این تعبیرها را بعدا اصلاح خواهیم کرد. اما ابتدا تعداد الکترونهائی که لیگاندها می توانند به فلز بدهند را مشخص می کنیم.</a:t>
            </a:r>
          </a:p>
          <a:p>
            <a:pPr algn="just" rtl="1"/>
            <a:r>
              <a:rPr lang="fa-IR" dirty="0" smtClean="0"/>
              <a:t>ما از این قرارداد استفاده می کنیم که تمام لیگاندها را در کمپلکسهای فلزهای واسطه خنثی فرض کنیم. این موضوع ضمن ساده سازی تا حدودی به واقعیت هم نزدیک است.</a:t>
            </a:r>
          </a:p>
          <a:p>
            <a:pPr algn="just" rtl="1"/>
            <a:r>
              <a:rPr lang="fa-IR" dirty="0" smtClean="0"/>
              <a:t>قرارداد یونی، کمتر بکار برده می شود، اما برای کمپلکسهای  </a:t>
            </a:r>
            <a:r>
              <a:rPr lang="en-US" dirty="0" smtClean="0"/>
              <a:t>Sc</a:t>
            </a:r>
            <a:r>
              <a:rPr lang="fa-IR" dirty="0" smtClean="0"/>
              <a:t> ، </a:t>
            </a:r>
            <a:r>
              <a:rPr lang="en-US" dirty="0" smtClean="0"/>
              <a:t>La</a:t>
            </a:r>
            <a:r>
              <a:rPr lang="fa-IR" dirty="0" smtClean="0"/>
              <a:t> و </a:t>
            </a:r>
            <a:r>
              <a:rPr lang="en-US" dirty="0" smtClean="0"/>
              <a:t>Ac</a:t>
            </a:r>
            <a:r>
              <a:rPr lang="fa-IR" dirty="0" smtClean="0"/>
              <a:t> مناسب می باشد.</a:t>
            </a:r>
          </a:p>
          <a:p>
            <a:pPr algn="just" rtl="1"/>
            <a:r>
              <a:rPr lang="fa-IR" dirty="0" smtClean="0"/>
              <a:t>بدون توجه به قراردادی که بکار می بریم، ویژگی کمپلکسها همان چیزی است که باید باشد.</a:t>
            </a:r>
          </a:p>
          <a:p>
            <a:pPr algn="r" rtl="1"/>
            <a:endParaRPr lang="en-US" dirty="0" smtClean="0"/>
          </a:p>
        </p:txBody>
      </p:sp>
      <p:sp>
        <p:nvSpPr>
          <p:cNvPr id="4" name="Slide Number Placeholder 3"/>
          <p:cNvSpPr>
            <a:spLocks noGrp="1"/>
          </p:cNvSpPr>
          <p:nvPr>
            <p:ph type="sldNum" sz="quarter" idx="12"/>
          </p:nvPr>
        </p:nvSpPr>
        <p:spPr/>
        <p:txBody>
          <a:bodyPr/>
          <a:lstStyle/>
          <a:p>
            <a:fld id="{2E27CD22-8978-4CCE-A0B8-11ECA65D3B5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20</a:t>
            </a:fld>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528637" y="862806"/>
            <a:ext cx="8086725" cy="553799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21</a:t>
            </a:fld>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752475" y="838200"/>
            <a:ext cx="7639050" cy="5257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22</a:t>
            </a:fld>
            <a:endParaRPr lang="en-US"/>
          </a:p>
        </p:txBody>
      </p:sp>
      <p:sp>
        <p:nvSpPr>
          <p:cNvPr id="6" name="Content Placeholder 5"/>
          <p:cNvSpPr>
            <a:spLocks noGrp="1"/>
          </p:cNvSpPr>
          <p:nvPr>
            <p:ph idx="1"/>
          </p:nvPr>
        </p:nvSpPr>
        <p:spPr>
          <a:xfrm>
            <a:off x="457200" y="762000"/>
            <a:ext cx="8229600" cy="5364163"/>
          </a:xfrm>
        </p:spPr>
        <p:txBody>
          <a:bodyPr>
            <a:normAutofit lnSpcReduction="10000"/>
          </a:bodyPr>
          <a:lstStyle/>
          <a:p>
            <a:pPr algn="r" rtl="1"/>
            <a:r>
              <a:rPr lang="fa-IR" dirty="0" smtClean="0">
                <a:solidFill>
                  <a:srgbClr val="0000FF"/>
                </a:solidFill>
              </a:rPr>
              <a:t>لیگاندهای </a:t>
            </a:r>
            <a:r>
              <a:rPr lang="en-US" dirty="0" smtClean="0">
                <a:solidFill>
                  <a:srgbClr val="0000FF"/>
                </a:solidFill>
              </a:rPr>
              <a:t>Z</a:t>
            </a:r>
            <a:r>
              <a:rPr lang="fa-IR" dirty="0" smtClean="0">
                <a:solidFill>
                  <a:srgbClr val="0000FF"/>
                </a:solidFill>
              </a:rPr>
              <a:t> :</a:t>
            </a:r>
          </a:p>
          <a:p>
            <a:pPr algn="r" rtl="1"/>
            <a:r>
              <a:rPr lang="fa-IR" dirty="0" smtClean="0"/>
              <a:t>این لیگاندها اسیدهای لوئیس هستند که الکترونی به فلز نمی دهند، اما در مقابل به فلز متصل می شوند تا جفت الکترون گم شده خود را باز یابند. مثالهائی از این نوع لیگاندها </a:t>
            </a:r>
            <a:r>
              <a:rPr lang="en-US" dirty="0" smtClean="0"/>
              <a:t>BH3</a:t>
            </a:r>
            <a:r>
              <a:rPr lang="fa-IR" dirty="0" smtClean="0"/>
              <a:t> و </a:t>
            </a:r>
            <a:r>
              <a:rPr lang="en-US" dirty="0" smtClean="0"/>
              <a:t>AlMe3</a:t>
            </a:r>
            <a:r>
              <a:rPr lang="fa-IR" dirty="0" smtClean="0"/>
              <a:t> هستند.</a:t>
            </a:r>
            <a:endParaRPr lang="en-US" dirty="0" smtClean="0"/>
          </a:p>
          <a:p>
            <a:pPr algn="r" rtl="1"/>
            <a:r>
              <a:rPr lang="fa-IR" dirty="0" smtClean="0">
                <a:solidFill>
                  <a:srgbClr val="0000FF"/>
                </a:solidFill>
              </a:rPr>
              <a:t>به عنوان نتیجه گیری،</a:t>
            </a:r>
          </a:p>
          <a:p>
            <a:pPr algn="r" rtl="1"/>
            <a:r>
              <a:rPr lang="fa-IR" dirty="0" smtClean="0"/>
              <a:t>روشهای توضیح داده شده در اینجا معمول ترین است، البته ممکن است روشهای دیگری نیز باشد.</a:t>
            </a:r>
          </a:p>
          <a:p>
            <a:pPr algn="r" rtl="1"/>
            <a:r>
              <a:rPr lang="fa-IR" dirty="0" smtClean="0"/>
              <a:t>لیگاندها می توانند روشهای کئوردیناسیون دیگری نیز داشته باشند. البته شاید بهتر باشد به قاعده 18 تائی بسنده کنیم.</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lgn="just" rtl="1"/>
            <a:r>
              <a:rPr lang="fa-IR" dirty="0" smtClean="0"/>
              <a:t>چنین ابهامی برای لیگاندهای </a:t>
            </a:r>
            <a:r>
              <a:rPr lang="en-US" dirty="0" smtClean="0"/>
              <a:t>NO</a:t>
            </a:r>
            <a:r>
              <a:rPr lang="fa-IR" dirty="0" smtClean="0"/>
              <a:t>، </a:t>
            </a:r>
            <a:r>
              <a:rPr lang="en-US" dirty="0" err="1"/>
              <a:t>polyenes</a:t>
            </a:r>
            <a:r>
              <a:rPr lang="fa-IR" dirty="0" smtClean="0"/>
              <a:t> و </a:t>
            </a:r>
            <a:r>
              <a:rPr lang="en-US" dirty="0"/>
              <a:t>alkynes</a:t>
            </a:r>
            <a:r>
              <a:rPr lang="fa-IR" dirty="0" smtClean="0"/>
              <a:t> وجود دارد. بسته به تعداد الکترونهای فلز، </a:t>
            </a:r>
            <a:r>
              <a:rPr lang="en-US" dirty="0"/>
              <a:t>NO</a:t>
            </a:r>
            <a:r>
              <a:rPr lang="fa-IR" dirty="0" smtClean="0"/>
              <a:t>اغلب به صورت یک </a:t>
            </a:r>
            <a:r>
              <a:rPr lang="en-US" dirty="0"/>
              <a:t>bent 1-electron</a:t>
            </a:r>
            <a:r>
              <a:rPr lang="fa-IR" dirty="0" smtClean="0"/>
              <a:t>  یا یک لیگاند </a:t>
            </a:r>
            <a:r>
              <a:rPr lang="en-US" dirty="0"/>
              <a:t>linear 3-electron </a:t>
            </a:r>
            <a:r>
              <a:rPr lang="fa-IR" dirty="0" smtClean="0"/>
              <a:t> یافت می شود.</a:t>
            </a:r>
          </a:p>
          <a:p>
            <a:pPr algn="just" rtl="1"/>
            <a:r>
              <a:rPr lang="en-US" dirty="0"/>
              <a:t>Alkynes</a:t>
            </a:r>
            <a:r>
              <a:rPr lang="fa-IR" dirty="0" smtClean="0"/>
              <a:t> اغلب لیگاندهای چهار الکترونی هستند، اما وقتی فلز دارای 18 الکترون ظرفیت است، می تواند دو الکترونی نیز ظاهر شود. در این صورت اوربیتال </a:t>
            </a:r>
            <a:r>
              <a:rPr lang="en-US" dirty="0"/>
              <a:t>π</a:t>
            </a:r>
            <a:r>
              <a:rPr lang="fa-IR" dirty="0" smtClean="0"/>
              <a:t> دوم اوربیتال خالی با تقارن مطلوب پیدا نمی کند.</a:t>
            </a:r>
          </a:p>
          <a:p>
            <a:pPr algn="just" rtl="1"/>
            <a:r>
              <a:rPr lang="fa-IR" dirty="0" smtClean="0"/>
              <a:t>سایر روشهای کئوردیناسیون در ترکیبهای چند هسته ای برای همین لیگاندها پیدا می شود.</a:t>
            </a:r>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lgn="r" rtl="1"/>
            <a:r>
              <a:rPr lang="fa-IR" dirty="0" smtClean="0"/>
              <a:t>شیمی آلی-فلزی به قول معروف ”همه فن حریف است“ و روشهای کئوردیناسیون دیگر می تواند برای همین لیگاندها متنوع باشد.</a:t>
            </a:r>
          </a:p>
          <a:p>
            <a:pPr algn="r" rtl="1"/>
            <a:r>
              <a:rPr lang="fa-IR" dirty="0" smtClean="0"/>
              <a:t> </a:t>
            </a:r>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24</a:t>
            </a:fld>
            <a:endParaRPr lang="en-US"/>
          </a:p>
        </p:txBody>
      </p:sp>
      <p:pic>
        <p:nvPicPr>
          <p:cNvPr id="5" name="Picture 4"/>
          <p:cNvPicPr/>
          <p:nvPr/>
        </p:nvPicPr>
        <p:blipFill>
          <a:blip r:embed="rId2"/>
          <a:srcRect/>
          <a:stretch>
            <a:fillRect/>
          </a:stretch>
        </p:blipFill>
        <p:spPr bwMode="auto">
          <a:xfrm>
            <a:off x="838200" y="2362200"/>
            <a:ext cx="6858000" cy="4267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25</a:t>
            </a:fld>
            <a:endParaRPr lang="en-US"/>
          </a:p>
        </p:txBody>
      </p:sp>
      <p:pic>
        <p:nvPicPr>
          <p:cNvPr id="5" name="Content Placeholder 4"/>
          <p:cNvPicPr>
            <a:picLocks noGrp="1"/>
          </p:cNvPicPr>
          <p:nvPr>
            <p:ph idx="1"/>
          </p:nvPr>
        </p:nvPicPr>
        <p:blipFill>
          <a:blip r:embed="rId2"/>
          <a:srcRect/>
          <a:stretch>
            <a:fillRect/>
          </a:stretch>
        </p:blipFill>
        <p:spPr bwMode="auto">
          <a:xfrm>
            <a:off x="457200" y="943853"/>
            <a:ext cx="8229600" cy="500045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i="1" dirty="0">
                <a:solidFill>
                  <a:srgbClr val="0000FF"/>
                </a:solidFill>
              </a:rPr>
              <a:t>THE CHARACTERISTICS OF THE TRANSITION-METAL</a:t>
            </a:r>
            <a:r>
              <a:rPr lang="en-US" sz="3200" dirty="0">
                <a:solidFill>
                  <a:srgbClr val="0000FF"/>
                </a:solidFill>
              </a:rPr>
              <a:t/>
            </a:r>
            <a:br>
              <a:rPr lang="en-US" sz="3200" dirty="0">
                <a:solidFill>
                  <a:srgbClr val="0000FF"/>
                </a:solidFill>
              </a:rPr>
            </a:br>
            <a:r>
              <a:rPr lang="en-US" sz="3200" b="1" i="1" dirty="0">
                <a:solidFill>
                  <a:srgbClr val="0000FF"/>
                </a:solidFill>
              </a:rPr>
              <a:t>IN THE COMPLEXES</a:t>
            </a:r>
            <a:r>
              <a:rPr lang="en-US" sz="3200" dirty="0"/>
              <a:t/>
            </a:r>
            <a:br>
              <a:rPr lang="en-US" sz="3200" dirty="0"/>
            </a:br>
            <a:endParaRPr lang="en-US" sz="3200"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lgn="r" rtl="1"/>
            <a:r>
              <a:rPr lang="fa-IR" dirty="0" smtClean="0"/>
              <a:t>چهار ویژگی اصلی فلز واسطه در یک کمپلکس که اجازه می دهند این کمپلکس را به درستی تعریف کرد عبارتند از:</a:t>
            </a:r>
          </a:p>
          <a:p>
            <a:pPr algn="r" rtl="1"/>
            <a:r>
              <a:rPr lang="fa-IR" dirty="0" smtClean="0"/>
              <a:t>1- تعداد الکترونهای ظرفیت (</a:t>
            </a:r>
            <a:r>
              <a:rPr lang="en-US" dirty="0" smtClean="0"/>
              <a:t>NVE</a:t>
            </a:r>
            <a:r>
              <a:rPr lang="fa-IR" dirty="0" smtClean="0"/>
              <a:t>)</a:t>
            </a:r>
          </a:p>
          <a:p>
            <a:pPr algn="r" rtl="1"/>
            <a:r>
              <a:rPr lang="fa-IR" dirty="0" smtClean="0"/>
              <a:t>2- تعداد الکترونهای غیرپیوندی (</a:t>
            </a:r>
            <a:r>
              <a:rPr lang="en-US" dirty="0" smtClean="0"/>
              <a:t>NNBE</a:t>
            </a:r>
            <a:r>
              <a:rPr lang="fa-IR" dirty="0" smtClean="0"/>
              <a:t>)</a:t>
            </a:r>
          </a:p>
          <a:p>
            <a:pPr algn="r" rtl="1"/>
            <a:r>
              <a:rPr lang="fa-IR" dirty="0" smtClean="0"/>
              <a:t>3- درجه اکسایش (</a:t>
            </a:r>
            <a:r>
              <a:rPr lang="en-US" dirty="0" smtClean="0"/>
              <a:t>OS</a:t>
            </a:r>
            <a:r>
              <a:rPr lang="fa-IR" dirty="0" smtClean="0"/>
              <a:t>)</a:t>
            </a:r>
          </a:p>
          <a:p>
            <a:pPr algn="r" rtl="1"/>
            <a:r>
              <a:rPr lang="fa-IR" dirty="0" smtClean="0"/>
              <a:t>4- عدد کئوردیناسیون (</a:t>
            </a:r>
            <a:r>
              <a:rPr lang="en-US" dirty="0" smtClean="0"/>
              <a:t>C</a:t>
            </a:r>
            <a:r>
              <a:rPr lang="fa-IR" dirty="0" smtClean="0"/>
              <a:t>)</a:t>
            </a:r>
            <a:endParaRPr lang="en-US" dirty="0" smtClean="0"/>
          </a:p>
          <a:p>
            <a:pPr algn="r" rtl="1"/>
            <a:r>
              <a:rPr lang="fa-IR" dirty="0" smtClean="0">
                <a:solidFill>
                  <a:srgbClr val="0000FF"/>
                </a:solidFill>
              </a:rPr>
              <a:t>1- تعدادالکترونهای ظرفیت (</a:t>
            </a:r>
            <a:r>
              <a:rPr lang="en-US" dirty="0" smtClean="0">
                <a:solidFill>
                  <a:srgbClr val="0000FF"/>
                </a:solidFill>
              </a:rPr>
              <a:t>NVE</a:t>
            </a:r>
            <a:r>
              <a:rPr lang="fa-IR" dirty="0" smtClean="0">
                <a:solidFill>
                  <a:srgbClr val="0000FF"/>
                </a:solidFill>
              </a:rPr>
              <a:t>)</a:t>
            </a:r>
          </a:p>
          <a:p>
            <a:pPr algn="r" rtl="1"/>
            <a:r>
              <a:rPr lang="fa-IR" dirty="0" smtClean="0"/>
              <a:t>شامل الکترونهائی است که فلز در وهله اول در لایه ظرفیت خود دارد، به علاوه تعداد الکترونهائی که لیگاندها می آورند:</a:t>
            </a:r>
          </a:p>
          <a:p>
            <a:pPr algn="r" rtl="1"/>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27</a:t>
            </a:fld>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533400" y="838200"/>
            <a:ext cx="8001000" cy="213360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609600" y="3276600"/>
            <a:ext cx="7643813" cy="2667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algn="just" rtl="1"/>
            <a:r>
              <a:rPr lang="fa-IR" dirty="0" smtClean="0"/>
              <a:t>در اولین مبحث، ما کمپلکسهای تک فلزی را، و سپس کمپلکسهای دو یا چند فلزی را بررسی می کنیم.</a:t>
            </a:r>
            <a:r>
              <a:rPr lang="en-US" dirty="0" smtClean="0"/>
              <a:t> </a:t>
            </a:r>
            <a:endParaRPr lang="fa-IR" dirty="0" smtClean="0"/>
          </a:p>
          <a:p>
            <a:pPr algn="just" rtl="1"/>
            <a:r>
              <a:rPr lang="fa-IR" sz="3600" dirty="0" smtClean="0">
                <a:solidFill>
                  <a:srgbClr val="0000FF"/>
                </a:solidFill>
              </a:rPr>
              <a:t>لیگاندها:</a:t>
            </a:r>
            <a:endParaRPr lang="fa-IR" dirty="0" smtClean="0">
              <a:solidFill>
                <a:srgbClr val="0000FF"/>
              </a:solidFill>
            </a:endParaRPr>
          </a:p>
          <a:p>
            <a:pPr algn="just" rtl="1"/>
            <a:r>
              <a:rPr lang="fa-IR" dirty="0" smtClean="0"/>
              <a:t>بر اساس قراردادی که همه لیگاندها را خنثی فرض می کند، دو دسته لیگاند وجود دارد:</a:t>
            </a:r>
          </a:p>
          <a:p>
            <a:pPr algn="just" rtl="1"/>
            <a:r>
              <a:rPr lang="fa-IR" dirty="0" smtClean="0"/>
              <a:t>1- لیگاندهائی که یک یا چند جفت الکترون به فلز می دهند، آنها را لیگاندهای زوج می نامیم و با حرف </a:t>
            </a:r>
            <a:r>
              <a:rPr lang="en-US" dirty="0" smtClean="0"/>
              <a:t>L</a:t>
            </a:r>
            <a:r>
              <a:rPr lang="fa-IR" dirty="0" smtClean="0"/>
              <a:t> یا </a:t>
            </a:r>
            <a:r>
              <a:rPr lang="en-US" dirty="0" err="1" smtClean="0"/>
              <a:t>Ln</a:t>
            </a:r>
            <a:r>
              <a:rPr lang="fa-IR" dirty="0" smtClean="0"/>
              <a:t>   نشان می دهیم که </a:t>
            </a:r>
            <a:r>
              <a:rPr lang="en-US" dirty="0" smtClean="0"/>
              <a:t>n</a:t>
            </a:r>
            <a:r>
              <a:rPr lang="fa-IR" dirty="0" smtClean="0"/>
              <a:t> تعداد جفت الکترونهائی است که به فلز داده می شود.</a:t>
            </a:r>
          </a:p>
          <a:p>
            <a:pPr algn="just" rtl="1"/>
            <a:r>
              <a:rPr lang="fa-IR" dirty="0" smtClean="0"/>
              <a:t>2- لیگاندهائی که یک الکترون یا تعداد فردی الکترون به فلز می دهند، یعنی لیگاندهای از نوع رادیکال. </a:t>
            </a:r>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normAutofit/>
          </a:bodyPr>
          <a:lstStyle/>
          <a:p>
            <a:pPr algn="just" rtl="1"/>
            <a:r>
              <a:rPr lang="fa-IR" dirty="0" smtClean="0"/>
              <a:t>آنها را با حرف  </a:t>
            </a:r>
            <a:r>
              <a:rPr lang="en-US" dirty="0"/>
              <a:t>X</a:t>
            </a:r>
            <a:r>
              <a:rPr lang="fa-IR" dirty="0" smtClean="0"/>
              <a:t> (یک الکترون) یا  </a:t>
            </a:r>
            <a:r>
              <a:rPr lang="en-US" dirty="0" err="1"/>
              <a:t>XLn</a:t>
            </a:r>
            <a:r>
              <a:rPr lang="fa-IR" dirty="0" smtClean="0"/>
              <a:t> (تعداد فردی الکترون) نشان می دهیم. </a:t>
            </a:r>
            <a:endParaRPr lang="en-US" dirty="0" smtClean="0"/>
          </a:p>
          <a:p>
            <a:pPr algn="just" rtl="1"/>
            <a:r>
              <a:rPr lang="fa-IR" dirty="0" smtClean="0"/>
              <a:t>لیگاندهای </a:t>
            </a:r>
            <a:r>
              <a:rPr lang="en-US" dirty="0"/>
              <a:t>L</a:t>
            </a:r>
            <a:r>
              <a:rPr lang="fa-IR" dirty="0" smtClean="0"/>
              <a:t> یا </a:t>
            </a:r>
            <a:r>
              <a:rPr lang="en-US" dirty="0" err="1"/>
              <a:t>Ln</a:t>
            </a:r>
            <a:r>
              <a:rPr lang="fa-IR" dirty="0" smtClean="0"/>
              <a:t> الکترون ظرفیت از فلز نمی گیرند که پیوند </a:t>
            </a:r>
            <a:r>
              <a:rPr lang="fa-IR" dirty="0" smtClean="0">
                <a:solidFill>
                  <a:srgbClr val="0000FF"/>
                </a:solidFill>
              </a:rPr>
              <a:t>فلز-لیگاند</a:t>
            </a:r>
            <a:r>
              <a:rPr lang="fa-IR" dirty="0" smtClean="0"/>
              <a:t> بسازند،</a:t>
            </a:r>
            <a:r>
              <a:rPr lang="en-US" dirty="0" smtClean="0"/>
              <a:t> </a:t>
            </a:r>
            <a:r>
              <a:rPr lang="fa-IR" dirty="0" smtClean="0"/>
              <a:t>زیرا پیوند از نوع          </a:t>
            </a:r>
            <a:r>
              <a:rPr lang="en-US" dirty="0" smtClean="0">
                <a:solidFill>
                  <a:srgbClr val="0000FF"/>
                </a:solidFill>
              </a:rPr>
              <a:t>donor-acceptor</a:t>
            </a:r>
            <a:r>
              <a:rPr lang="en-US" dirty="0" smtClean="0"/>
              <a:t> </a:t>
            </a:r>
            <a:r>
              <a:rPr lang="fa-IR" dirty="0" smtClean="0"/>
              <a:t> می باشد. </a:t>
            </a:r>
          </a:p>
          <a:p>
            <a:pPr algn="just" rtl="1"/>
            <a:r>
              <a:rPr lang="fa-IR" dirty="0" smtClean="0"/>
              <a:t>از طرف دیگر، </a:t>
            </a:r>
            <a:r>
              <a:rPr lang="en-US" dirty="0" smtClean="0"/>
              <a:t>X</a:t>
            </a:r>
            <a:r>
              <a:rPr lang="fa-IR" dirty="0" smtClean="0"/>
              <a:t> </a:t>
            </a:r>
            <a:r>
              <a:rPr lang="fa-IR" dirty="0" smtClean="0"/>
              <a:t>یا </a:t>
            </a:r>
            <a:r>
              <a:rPr lang="en-US" dirty="0" err="1" smtClean="0"/>
              <a:t>XLn</a:t>
            </a:r>
            <a:r>
              <a:rPr lang="fa-IR" dirty="0" smtClean="0"/>
              <a:t> </a:t>
            </a:r>
            <a:r>
              <a:rPr lang="fa-IR" dirty="0" smtClean="0"/>
              <a:t>یک الکترون از فلز می گیرد تا پیوند </a:t>
            </a:r>
            <a:r>
              <a:rPr lang="fa-IR" dirty="0" smtClean="0">
                <a:solidFill>
                  <a:srgbClr val="0000FF"/>
                </a:solidFill>
              </a:rPr>
              <a:t>فلز-لیگاند</a:t>
            </a:r>
            <a:r>
              <a:rPr lang="fa-IR" dirty="0" smtClean="0"/>
              <a:t> را تشکیل دهد. بنابراین پیوند </a:t>
            </a:r>
            <a:r>
              <a:rPr lang="en-US" dirty="0"/>
              <a:t>M-X </a:t>
            </a:r>
            <a:r>
              <a:rPr lang="fa-IR" dirty="0" smtClean="0"/>
              <a:t> شبیه پیوند کووالنت در شیمی آلی می باشد، که هر جزء یک الکترون برای تشکیل پیوند می آورد تا یک جفت الکترون برای تشکیل پیوند تامین گردد.</a:t>
            </a:r>
          </a:p>
          <a:p>
            <a:pPr algn="r" rtl="1"/>
            <a:endParaRPr lang="fa-IR" dirty="0" smtClean="0"/>
          </a:p>
        </p:txBody>
      </p:sp>
      <p:sp>
        <p:nvSpPr>
          <p:cNvPr id="4" name="Slide Number Placeholder 3"/>
          <p:cNvSpPr>
            <a:spLocks noGrp="1"/>
          </p:cNvSpPr>
          <p:nvPr>
            <p:ph type="sldNum" sz="quarter" idx="12"/>
          </p:nvPr>
        </p:nvSpPr>
        <p:spPr/>
        <p:txBody>
          <a:bodyPr/>
          <a:lstStyle/>
          <a:p>
            <a:fld id="{2E27CD22-8978-4CCE-A0B8-11ECA65D3B54}"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960437"/>
            <a:ext cx="8229600" cy="5364163"/>
          </a:xfrm>
        </p:spPr>
        <p:txBody>
          <a:bodyPr/>
          <a:lstStyle/>
          <a:p>
            <a:pPr algn="just" rtl="1"/>
            <a:r>
              <a:rPr lang="en-US" dirty="0"/>
              <a:t>triplet </a:t>
            </a:r>
            <a:r>
              <a:rPr lang="en-US" dirty="0" err="1"/>
              <a:t>carbenes</a:t>
            </a:r>
            <a:r>
              <a:rPr lang="fa-IR" dirty="0" smtClean="0"/>
              <a:t> یا  </a:t>
            </a:r>
            <a:r>
              <a:rPr lang="en-US" dirty="0" err="1"/>
              <a:t>alkylidenes</a:t>
            </a:r>
            <a:r>
              <a:rPr lang="en-US" dirty="0"/>
              <a:t> (CR2)</a:t>
            </a:r>
            <a:r>
              <a:rPr lang="fa-IR" dirty="0" smtClean="0"/>
              <a:t>، اکسو </a:t>
            </a:r>
            <a:r>
              <a:rPr lang="en-US" dirty="0"/>
              <a:t>(</a:t>
            </a:r>
            <a:r>
              <a:rPr lang="en-US" dirty="0" err="1"/>
              <a:t>oxene</a:t>
            </a:r>
            <a:r>
              <a:rPr lang="en-US" dirty="0"/>
              <a:t>, O)</a:t>
            </a:r>
            <a:r>
              <a:rPr lang="fa-IR" dirty="0" smtClean="0"/>
              <a:t> و نیترید </a:t>
            </a:r>
            <a:r>
              <a:rPr lang="en-US" dirty="0"/>
              <a:t>(NR)</a:t>
            </a:r>
            <a:r>
              <a:rPr lang="fa-IR" dirty="0" smtClean="0"/>
              <a:t> دو رادیکالی (</a:t>
            </a:r>
            <a:r>
              <a:rPr lang="en-US" dirty="0" err="1"/>
              <a:t>biradicals</a:t>
            </a:r>
            <a:r>
              <a:rPr lang="fa-IR" dirty="0" smtClean="0"/>
              <a:t>)  هستند که یک پیوند دوگانه با فلز می دهند و به همین علت آنها را لیگاندهای  </a:t>
            </a:r>
            <a:r>
              <a:rPr lang="en-US" dirty="0"/>
              <a:t>X2</a:t>
            </a:r>
            <a:r>
              <a:rPr lang="fa-IR" dirty="0" smtClean="0"/>
              <a:t> در نظر می گیریم.</a:t>
            </a:r>
          </a:p>
          <a:p>
            <a:pPr algn="just" rtl="1"/>
            <a:r>
              <a:rPr lang="fa-IR" dirty="0" smtClean="0"/>
              <a:t>از طرف دیگر، </a:t>
            </a:r>
            <a:r>
              <a:rPr lang="en-US" dirty="0"/>
              <a:t>singlet </a:t>
            </a:r>
            <a:r>
              <a:rPr lang="en-US" dirty="0" err="1"/>
              <a:t>carbenes</a:t>
            </a:r>
            <a:r>
              <a:rPr lang="fa-IR" dirty="0" smtClean="0"/>
              <a:t> یک جفت الکترون به فلز می دهد و به همین علت آنها را جزء لیگاندهای </a:t>
            </a:r>
            <a:r>
              <a:rPr lang="en-US" dirty="0"/>
              <a:t>L</a:t>
            </a:r>
            <a:r>
              <a:rPr lang="fa-IR" dirty="0" smtClean="0"/>
              <a:t> در نظر می گیریم. </a:t>
            </a:r>
          </a:p>
          <a:p>
            <a:pPr algn="just" rtl="1"/>
            <a:r>
              <a:rPr lang="fa-IR" dirty="0" smtClean="0"/>
              <a:t>  تعداد الکترونهائی که معمولا توسط اکثر لیگاندهای معمول به فلز داده می شوند در زیر آورده شده اند:</a:t>
            </a:r>
          </a:p>
          <a:p>
            <a:pPr algn="just" rtl="1"/>
            <a:r>
              <a:rPr lang="fa-IR" dirty="0" smtClean="0"/>
              <a:t> </a:t>
            </a:r>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6</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457200" y="838200"/>
            <a:ext cx="8229600" cy="5486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7</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733425" y="1558131"/>
            <a:ext cx="7677150" cy="40767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8</a:t>
            </a:fld>
            <a:endParaRPr lang="en-US"/>
          </a:p>
        </p:txBody>
      </p:sp>
      <p:pic>
        <p:nvPicPr>
          <p:cNvPr id="5" name="Content Placeholder 4"/>
          <p:cNvPicPr>
            <a:picLocks noGrp="1"/>
          </p:cNvPicPr>
          <p:nvPr>
            <p:ph idx="1"/>
          </p:nvPr>
        </p:nvPicPr>
        <p:blipFill>
          <a:blip r:embed="rId2"/>
          <a:srcRect/>
          <a:stretch>
            <a:fillRect/>
          </a:stretch>
        </p:blipFill>
        <p:spPr bwMode="auto">
          <a:xfrm>
            <a:off x="457200" y="838200"/>
            <a:ext cx="8229600" cy="2281954"/>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609600" y="3227673"/>
            <a:ext cx="7848600" cy="302072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2E27CD22-8978-4CCE-A0B8-11ECA65D3B54}" type="slidenum">
              <a:rPr lang="en-US" smtClean="0"/>
              <a:pPr/>
              <a:t>9</a:t>
            </a:fld>
            <a:endParaRPr lang="en-US"/>
          </a:p>
        </p:txBody>
      </p:sp>
      <p:pic>
        <p:nvPicPr>
          <p:cNvPr id="5" name="Content Placeholder 4"/>
          <p:cNvPicPr>
            <a:picLocks noGrp="1"/>
          </p:cNvPicPr>
          <p:nvPr>
            <p:ph idx="1"/>
          </p:nvPr>
        </p:nvPicPr>
        <p:blipFill>
          <a:blip r:embed="rId2"/>
          <a:srcRect/>
          <a:stretch>
            <a:fillRect/>
          </a:stretch>
        </p:blipFill>
        <p:spPr bwMode="auto">
          <a:xfrm>
            <a:off x="457200" y="685800"/>
            <a:ext cx="8229600" cy="3040481"/>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609600" y="3810000"/>
            <a:ext cx="7772400" cy="224268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784</Words>
  <Application>Microsoft Office PowerPoint</Application>
  <PresentationFormat>On-screen Show (4:3)</PresentationFormat>
  <Paragraphs>65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STRUCTURES OF THE TRANSITION-METAL COMPLEXES  MONOMETALLIC TRANSITION-METAL COMPLEXES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THE CHARACTERISTICS OF THE TRANSITION-METAL IN THE COMPLEXES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STRUCTURES OF THE TRANSITION-METAL COMPLEXES  MONOMETALLIC TRANSITION-METAL COMPLEXES</dc:title>
  <dc:creator>dr</dc:creator>
  <cp:lastModifiedBy>dr</cp:lastModifiedBy>
  <cp:revision>63</cp:revision>
  <dcterms:created xsi:type="dcterms:W3CDTF">2015-09-28T13:45:00Z</dcterms:created>
  <dcterms:modified xsi:type="dcterms:W3CDTF">2015-09-29T03:19:20Z</dcterms:modified>
</cp:coreProperties>
</file>