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335" r:id="rId2"/>
    <p:sldId id="561" r:id="rId3"/>
    <p:sldId id="562" r:id="rId4"/>
    <p:sldId id="565" r:id="rId5"/>
    <p:sldId id="563" r:id="rId6"/>
    <p:sldId id="564" r:id="rId7"/>
    <p:sldId id="566" r:id="rId8"/>
    <p:sldId id="506" r:id="rId9"/>
    <p:sldId id="577" r:id="rId10"/>
    <p:sldId id="567" r:id="rId11"/>
    <p:sldId id="568" r:id="rId12"/>
    <p:sldId id="569" r:id="rId13"/>
    <p:sldId id="578" r:id="rId14"/>
    <p:sldId id="570" r:id="rId15"/>
    <p:sldId id="579" r:id="rId16"/>
    <p:sldId id="571" r:id="rId17"/>
    <p:sldId id="572" r:id="rId18"/>
    <p:sldId id="507" r:id="rId19"/>
    <p:sldId id="510" r:id="rId20"/>
    <p:sldId id="517" r:id="rId21"/>
    <p:sldId id="520" r:id="rId22"/>
    <p:sldId id="523" r:id="rId23"/>
    <p:sldId id="527" r:id="rId24"/>
    <p:sldId id="532" r:id="rId25"/>
    <p:sldId id="534" r:id="rId26"/>
    <p:sldId id="559" r:id="rId27"/>
    <p:sldId id="537" r:id="rId28"/>
    <p:sldId id="539" r:id="rId29"/>
    <p:sldId id="541" r:id="rId30"/>
    <p:sldId id="547" r:id="rId31"/>
    <p:sldId id="548" r:id="rId32"/>
    <p:sldId id="574" r:id="rId33"/>
    <p:sldId id="575" r:id="rId34"/>
    <p:sldId id="576" r:id="rId35"/>
    <p:sldId id="550" r:id="rId36"/>
    <p:sldId id="553" r:id="rId37"/>
    <p:sldId id="556" r:id="rId38"/>
    <p:sldId id="573" r:id="rId39"/>
  </p:sldIdLst>
  <p:sldSz cx="9144000" cy="6858000" type="screen4x3"/>
  <p:notesSz cx="6858000" cy="9144000"/>
  <p:custDataLst>
    <p:tags r:id="rId42"/>
  </p:custDataLst>
  <p:defaultTextStyle>
    <a:defPPr>
      <a:defRPr lang="en-US"/>
    </a:defPPr>
    <a:lvl1pPr algn="l" rtl="0" fontAlgn="base">
      <a:spcBef>
        <a:spcPct val="0"/>
      </a:spcBef>
      <a:spcAft>
        <a:spcPct val="0"/>
      </a:spcAft>
      <a:defRPr sz="1600" kern="1200">
        <a:solidFill>
          <a:schemeClr val="tx1"/>
        </a:solidFill>
        <a:latin typeface="Tahoma" pitchFamily="34" charset="0"/>
        <a:ea typeface="+mn-ea"/>
        <a:cs typeface="Arial" charset="0"/>
      </a:defRPr>
    </a:lvl1pPr>
    <a:lvl2pPr marL="457200" algn="l" rtl="0" fontAlgn="base">
      <a:spcBef>
        <a:spcPct val="0"/>
      </a:spcBef>
      <a:spcAft>
        <a:spcPct val="0"/>
      </a:spcAft>
      <a:defRPr sz="1600" kern="1200">
        <a:solidFill>
          <a:schemeClr val="tx1"/>
        </a:solidFill>
        <a:latin typeface="Tahoma" pitchFamily="34" charset="0"/>
        <a:ea typeface="+mn-ea"/>
        <a:cs typeface="Arial" charset="0"/>
      </a:defRPr>
    </a:lvl2pPr>
    <a:lvl3pPr marL="914400" algn="l" rtl="0" fontAlgn="base">
      <a:spcBef>
        <a:spcPct val="0"/>
      </a:spcBef>
      <a:spcAft>
        <a:spcPct val="0"/>
      </a:spcAft>
      <a:defRPr sz="1600" kern="1200">
        <a:solidFill>
          <a:schemeClr val="tx1"/>
        </a:solidFill>
        <a:latin typeface="Tahoma" pitchFamily="34" charset="0"/>
        <a:ea typeface="+mn-ea"/>
        <a:cs typeface="Arial" charset="0"/>
      </a:defRPr>
    </a:lvl3pPr>
    <a:lvl4pPr marL="1371600" algn="l" rtl="0" fontAlgn="base">
      <a:spcBef>
        <a:spcPct val="0"/>
      </a:spcBef>
      <a:spcAft>
        <a:spcPct val="0"/>
      </a:spcAft>
      <a:defRPr sz="1600" kern="1200">
        <a:solidFill>
          <a:schemeClr val="tx1"/>
        </a:solidFill>
        <a:latin typeface="Tahoma" pitchFamily="34" charset="0"/>
        <a:ea typeface="+mn-ea"/>
        <a:cs typeface="Arial" charset="0"/>
      </a:defRPr>
    </a:lvl4pPr>
    <a:lvl5pPr marL="1828800" algn="l" rtl="0" fontAlgn="base">
      <a:spcBef>
        <a:spcPct val="0"/>
      </a:spcBef>
      <a:spcAft>
        <a:spcPct val="0"/>
      </a:spcAft>
      <a:defRPr sz="1600" kern="1200">
        <a:solidFill>
          <a:schemeClr val="tx1"/>
        </a:solidFill>
        <a:latin typeface="Tahoma" pitchFamily="34" charset="0"/>
        <a:ea typeface="+mn-ea"/>
        <a:cs typeface="Arial" charset="0"/>
      </a:defRPr>
    </a:lvl5pPr>
    <a:lvl6pPr marL="2286000" algn="l" defTabSz="914400" rtl="0" eaLnBrk="1" latinLnBrk="0" hangingPunct="1">
      <a:defRPr sz="1600" kern="1200">
        <a:solidFill>
          <a:schemeClr val="tx1"/>
        </a:solidFill>
        <a:latin typeface="Tahoma" pitchFamily="34" charset="0"/>
        <a:ea typeface="+mn-ea"/>
        <a:cs typeface="Arial" charset="0"/>
      </a:defRPr>
    </a:lvl6pPr>
    <a:lvl7pPr marL="2743200" algn="l" defTabSz="914400" rtl="0" eaLnBrk="1" latinLnBrk="0" hangingPunct="1">
      <a:defRPr sz="1600" kern="1200">
        <a:solidFill>
          <a:schemeClr val="tx1"/>
        </a:solidFill>
        <a:latin typeface="Tahoma" pitchFamily="34" charset="0"/>
        <a:ea typeface="+mn-ea"/>
        <a:cs typeface="Arial" charset="0"/>
      </a:defRPr>
    </a:lvl7pPr>
    <a:lvl8pPr marL="3200400" algn="l" defTabSz="914400" rtl="0" eaLnBrk="1" latinLnBrk="0" hangingPunct="1">
      <a:defRPr sz="1600" kern="1200">
        <a:solidFill>
          <a:schemeClr val="tx1"/>
        </a:solidFill>
        <a:latin typeface="Tahoma" pitchFamily="34" charset="0"/>
        <a:ea typeface="+mn-ea"/>
        <a:cs typeface="Arial" charset="0"/>
      </a:defRPr>
    </a:lvl8pPr>
    <a:lvl9pPr marL="3657600" algn="l" defTabSz="914400" rtl="0" eaLnBrk="1" latinLnBrk="0" hangingPunct="1">
      <a:defRPr sz="16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FFCC"/>
    <a:srgbClr val="FFFF00"/>
    <a:srgbClr val="CC0000"/>
    <a:srgbClr val="FF9933"/>
    <a:srgbClr val="BCFF37"/>
    <a:srgbClr val="339966"/>
    <a:srgbClr val="CC99FF"/>
    <a:srgbClr val="005D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11" autoAdjust="0"/>
    <p:restoredTop sz="96996" autoAdjust="0"/>
  </p:normalViewPr>
  <p:slideViewPr>
    <p:cSldViewPr>
      <p:cViewPr varScale="1">
        <p:scale>
          <a:sx n="71" d="100"/>
          <a:sy n="71" d="100"/>
        </p:scale>
        <p:origin x="-53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184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4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pitchFamily="34" charset="0"/>
                <a:cs typeface="Arial" pitchFamily="34" charset="0"/>
              </a:defRPr>
            </a:lvl1pPr>
          </a:lstStyle>
          <a:p>
            <a:pPr>
              <a:defRPr/>
            </a:pPr>
            <a:endParaRPr lang="en-US"/>
          </a:p>
        </p:txBody>
      </p:sp>
      <p:sp>
        <p:nvSpPr>
          <p:cNvPr id="2846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pitchFamily="34" charset="0"/>
                <a:cs typeface="Arial" pitchFamily="34" charset="0"/>
              </a:defRPr>
            </a:lvl1pPr>
          </a:lstStyle>
          <a:p>
            <a:pPr>
              <a:defRPr/>
            </a:pPr>
            <a:endParaRPr lang="en-US"/>
          </a:p>
        </p:txBody>
      </p:sp>
      <p:sp>
        <p:nvSpPr>
          <p:cNvPr id="2846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pitchFamily="34" charset="0"/>
                <a:cs typeface="Arial" pitchFamily="34" charset="0"/>
              </a:defRPr>
            </a:lvl1pPr>
          </a:lstStyle>
          <a:p>
            <a:pPr>
              <a:defRPr/>
            </a:pPr>
            <a:endParaRPr lang="en-US"/>
          </a:p>
        </p:txBody>
      </p:sp>
      <p:sp>
        <p:nvSpPr>
          <p:cNvPr id="2846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pitchFamily="34" charset="0"/>
                <a:cs typeface="Arial" pitchFamily="34" charset="0"/>
              </a:defRPr>
            </a:lvl1pPr>
          </a:lstStyle>
          <a:p>
            <a:pPr>
              <a:defRPr/>
            </a:pPr>
            <a:fld id="{6759377C-AEF5-4563-BB58-2A1CAECE4D94}" type="slidenum">
              <a:rPr lang="en-US"/>
              <a:pPr>
                <a:defRPr/>
              </a:pPr>
              <a:t>‹#›</a:t>
            </a:fld>
            <a:endParaRPr lang="en-US"/>
          </a:p>
        </p:txBody>
      </p:sp>
    </p:spTree>
    <p:extLst>
      <p:ext uri="{BB962C8B-B14F-4D97-AF65-F5344CB8AC3E}">
        <p14:creationId xmlns:p14="http://schemas.microsoft.com/office/powerpoint/2010/main" val="1874388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pitchFamily="34" charset="0"/>
                <a:cs typeface="Arial" pitchFamily="34" charset="0"/>
              </a:defRPr>
            </a:lvl1pPr>
          </a:lstStyle>
          <a:p>
            <a:pPr>
              <a:defRPr/>
            </a:pPr>
            <a:endParaRPr lang="en-US"/>
          </a:p>
        </p:txBody>
      </p:sp>
      <p:sp>
        <p:nvSpPr>
          <p:cNvPr id="1259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pitchFamily="34" charset="0"/>
                <a:cs typeface="Arial" pitchFamily="34" charset="0"/>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59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59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pitchFamily="34" charset="0"/>
                <a:cs typeface="Arial" pitchFamily="34" charset="0"/>
              </a:defRPr>
            </a:lvl1pPr>
          </a:lstStyle>
          <a:p>
            <a:pPr>
              <a:defRPr/>
            </a:pPr>
            <a:endParaRPr lang="en-US"/>
          </a:p>
        </p:txBody>
      </p:sp>
      <p:sp>
        <p:nvSpPr>
          <p:cNvPr id="1259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pitchFamily="34" charset="0"/>
                <a:cs typeface="Arial" pitchFamily="34" charset="0"/>
              </a:defRPr>
            </a:lvl1pPr>
          </a:lstStyle>
          <a:p>
            <a:pPr>
              <a:defRPr/>
            </a:pPr>
            <a:fld id="{5174D055-005C-4E50-8D6D-C3501DDB074E}" type="slidenum">
              <a:rPr lang="en-US"/>
              <a:pPr>
                <a:defRPr/>
              </a:pPr>
              <a:t>‹#›</a:t>
            </a:fld>
            <a:endParaRPr lang="en-US"/>
          </a:p>
        </p:txBody>
      </p:sp>
    </p:spTree>
    <p:extLst>
      <p:ext uri="{BB962C8B-B14F-4D97-AF65-F5344CB8AC3E}">
        <p14:creationId xmlns:p14="http://schemas.microsoft.com/office/powerpoint/2010/main" val="41861065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E1DA11-8690-4337-93C6-0D34EDD92939}" type="slidenum">
              <a:rPr lang="en-US"/>
              <a:pPr fontAlgn="base">
                <a:spcBef>
                  <a:spcPct val="0"/>
                </a:spcBef>
                <a:spcAft>
                  <a:spcPct val="0"/>
                </a:spcAft>
              </a:pPr>
              <a:t>8</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30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31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3BA191CB-5B2A-4490-895E-5A31D88A32DC}" type="slidenum">
              <a:rPr lang="en-US" smtClean="0"/>
              <a:pPr/>
              <a:t>32</a:t>
            </a:fld>
            <a:endParaRPr lang="en-US"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D08B43D5-0238-4BB6-A45A-9BAA99976581}" type="slidenum">
              <a:rPr lang="en-US" smtClean="0"/>
              <a:pPr/>
              <a:t>33</a:t>
            </a:fld>
            <a:endParaRPr lang="en-US"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C6410151-66FD-4085-BD51-69B0D55663CB}" type="slidenum">
              <a:rPr lang="en-US" smtClean="0"/>
              <a:pPr/>
              <a:t>34</a:t>
            </a:fld>
            <a:endParaRPr lang="en-US" smtClean="0"/>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17</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35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36</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37</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38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18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19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a:gsLst>
            <a:gs pos="0">
              <a:srgbClr val="FFCC66"/>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3124200"/>
            <a:ext cx="7772400" cy="609600"/>
          </a:xfrm>
        </p:spPr>
        <p:txBody>
          <a:bodyPr/>
          <a:lstStyle>
            <a:lvl1pPr algn="r" rtl="1">
              <a:defRPr sz="3200" baseline="0">
                <a:solidFill>
                  <a:schemeClr val="bg1"/>
                </a:solidFill>
                <a:cs typeface="Nazanin" pitchFamily="2" charset="-78"/>
              </a:defRPr>
            </a:lvl1pPr>
          </a:lstStyle>
          <a:p>
            <a:r>
              <a:rPr lang="en-US" dirty="0"/>
              <a:t>Click to edit Master title style</a:t>
            </a:r>
          </a:p>
        </p:txBody>
      </p:sp>
      <p:sp>
        <p:nvSpPr>
          <p:cNvPr id="15363" name="Rectangle 3"/>
          <p:cNvSpPr>
            <a:spLocks noGrp="1" noChangeArrowheads="1"/>
          </p:cNvSpPr>
          <p:nvPr>
            <p:ph type="subTitle" idx="1"/>
          </p:nvPr>
        </p:nvSpPr>
        <p:spPr>
          <a:xfrm>
            <a:off x="2057400" y="3657600"/>
            <a:ext cx="6400800" cy="533400"/>
          </a:xfrm>
        </p:spPr>
        <p:txBody>
          <a:bodyPr/>
          <a:lstStyle>
            <a:lvl1pPr marL="0" indent="0" algn="r" rtl="1">
              <a:buFontTx/>
              <a:buNone/>
              <a:defRPr sz="1800" baseline="0">
                <a:solidFill>
                  <a:schemeClr val="bg1"/>
                </a:solidFill>
                <a:cs typeface="Nazanin" pitchFamily="2" charset="-78"/>
              </a:defRPr>
            </a:lvl1pPr>
          </a:lstStyle>
          <a:p>
            <a:r>
              <a:rPr lang="en-US"/>
              <a:t>Click to edit Master subtitle style</a:t>
            </a:r>
          </a:p>
        </p:txBody>
      </p:sp>
      <p:sp>
        <p:nvSpPr>
          <p:cNvPr id="6" name="Rectangle 4"/>
          <p:cNvSpPr>
            <a:spLocks noGrp="1" noChangeArrowheads="1"/>
          </p:cNvSpPr>
          <p:nvPr>
            <p:ph type="dt" sz="half" idx="10"/>
          </p:nvPr>
        </p:nvSpPr>
        <p:spPr>
          <a:xfrm>
            <a:off x="457200" y="6245225"/>
            <a:ext cx="2133600" cy="476250"/>
          </a:xfrm>
        </p:spPr>
        <p:txBody>
          <a:bodyPr/>
          <a:lstStyle>
            <a:lvl1pPr>
              <a:defRPr sz="1400" baseline="0" smtClean="0">
                <a:latin typeface="Arial" pitchFamily="34" charset="0"/>
                <a:cs typeface="Nazanin" pitchFamily="2" charset="-78"/>
              </a:defRPr>
            </a:lvl1pPr>
          </a:lstStyle>
          <a:p>
            <a:pPr>
              <a:defRPr/>
            </a:pPr>
            <a:endParaRPr lang="en-US" dirty="0"/>
          </a:p>
        </p:txBody>
      </p:sp>
      <p:sp>
        <p:nvSpPr>
          <p:cNvPr id="7" name="Rectangle 5"/>
          <p:cNvSpPr>
            <a:spLocks noGrp="1" noChangeArrowheads="1"/>
          </p:cNvSpPr>
          <p:nvPr>
            <p:ph type="ftr" sz="quarter" idx="11"/>
          </p:nvPr>
        </p:nvSpPr>
        <p:spPr>
          <a:xfrm>
            <a:off x="3124200" y="6245225"/>
            <a:ext cx="2895600" cy="476250"/>
          </a:xfrm>
          <a:prstGeom prst="rect">
            <a:avLst/>
          </a:prstGeom>
        </p:spPr>
        <p:txBody>
          <a:bodyPr/>
          <a:lstStyle>
            <a:lvl1pPr>
              <a:defRPr sz="1400" baseline="0" smtClean="0">
                <a:cs typeface="Nazanin" pitchFamily="2" charset="-78"/>
              </a:defRPr>
            </a:lvl1pPr>
          </a:lstStyle>
          <a:p>
            <a:pPr>
              <a:defRPr/>
            </a:pPr>
            <a:r>
              <a:rPr lang="en-US"/>
              <a:t>UNCLASSIFIED</a:t>
            </a:r>
          </a:p>
        </p:txBody>
      </p:sp>
      <p:sp>
        <p:nvSpPr>
          <p:cNvPr id="8" name="Rectangle 6"/>
          <p:cNvSpPr>
            <a:spLocks noGrp="1" noChangeArrowheads="1"/>
          </p:cNvSpPr>
          <p:nvPr>
            <p:ph type="sldNum" sz="quarter" idx="12"/>
          </p:nvPr>
        </p:nvSpPr>
        <p:spPr>
          <a:xfrm>
            <a:off x="6553200" y="6245225"/>
            <a:ext cx="2133600" cy="476250"/>
          </a:xfrm>
        </p:spPr>
        <p:txBody>
          <a:bodyPr lIns="91440" tIns="45720" rIns="91440" bIns="45720"/>
          <a:lstStyle>
            <a:lvl1pPr algn="r" defTabSz="914400">
              <a:defRPr sz="1400" baseline="0" smtClean="0">
                <a:solidFill>
                  <a:schemeClr val="tx1"/>
                </a:solidFill>
                <a:latin typeface="Arial" pitchFamily="34" charset="0"/>
                <a:cs typeface="Nazanin" pitchFamily="2" charset="-78"/>
              </a:defRPr>
            </a:lvl1pPr>
          </a:lstStyle>
          <a:p>
            <a:pPr>
              <a:defRPr/>
            </a:pPr>
            <a:fld id="{413742FF-BDC1-48D9-831D-4AF6C117D9C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smtClean="0"/>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1033586D-53EB-4A37-A176-D43A4DF1619D}" type="slidenum">
              <a:rPr lang="en-US"/>
              <a:pPr/>
              <a:t>‹#›</a:t>
            </a:fld>
            <a:endParaRPr lang="en-US"/>
          </a:p>
        </p:txBody>
      </p:sp>
      <p:sp>
        <p:nvSpPr>
          <p:cNvPr id="6" name="Footer Placeholder 5"/>
          <p:cNvSpPr>
            <a:spLocks noGrp="1"/>
          </p:cNvSpPr>
          <p:nvPr>
            <p:ph type="ftr" sz="quarter" idx="12"/>
          </p:nvPr>
        </p:nvSpPr>
        <p:spPr>
          <a:xfrm>
            <a:off x="3124200" y="6400800"/>
            <a:ext cx="2895600" cy="476250"/>
          </a:xfrm>
          <a:prstGeom prst="rect">
            <a:avLst/>
          </a:prstGeom>
        </p:spPr>
        <p:txBody>
          <a:bodyPr/>
          <a:lstStyle>
            <a:lvl1pPr>
              <a:defRPr smtClean="0">
                <a:cs typeface="Arial" pitchFamily="34" charset="0"/>
              </a:defRPr>
            </a:lvl1pPr>
          </a:lstStyle>
          <a:p>
            <a:pPr>
              <a:defRPr/>
            </a:pPr>
            <a:r>
              <a:rPr lang="en-US"/>
              <a:t>UNCLASSIFIED</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76200"/>
            <a:ext cx="2076450" cy="5973763"/>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228600" y="76200"/>
            <a:ext cx="6076950" cy="5973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smtClean="0"/>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800820CA-E0AD-4B67-8DB3-76C777895592}" type="slidenum">
              <a:rPr lang="en-US"/>
              <a:pPr/>
              <a:t>‹#›</a:t>
            </a:fld>
            <a:endParaRPr lang="en-US"/>
          </a:p>
        </p:txBody>
      </p:sp>
      <p:sp>
        <p:nvSpPr>
          <p:cNvPr id="6" name="Footer Placeholder 5"/>
          <p:cNvSpPr>
            <a:spLocks noGrp="1"/>
          </p:cNvSpPr>
          <p:nvPr>
            <p:ph type="ftr" sz="quarter" idx="12"/>
          </p:nvPr>
        </p:nvSpPr>
        <p:spPr>
          <a:xfrm>
            <a:off x="3124200" y="6400800"/>
            <a:ext cx="2895600" cy="476250"/>
          </a:xfrm>
          <a:prstGeom prst="rect">
            <a:avLst/>
          </a:prstGeom>
        </p:spPr>
        <p:txBody>
          <a:bodyPr/>
          <a:lstStyle>
            <a:lvl1pPr>
              <a:defRPr smtClean="0">
                <a:cs typeface="Arial" pitchFamily="34" charset="0"/>
              </a:defRPr>
            </a:lvl1pPr>
          </a:lstStyle>
          <a:p>
            <a:pPr>
              <a:defRPr/>
            </a:pPr>
            <a:r>
              <a:rPr lang="en-US"/>
              <a:t>UNCLASSIFIED</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baseline="0">
                <a:latin typeface="Times New Roman" pitchFamily="18" charset="0"/>
              </a:defRPr>
            </a:lvl1pPr>
          </a:lstStyle>
          <a:p>
            <a:r>
              <a:rPr lang="en-US" smtClean="0"/>
              <a:t>Click to edit Master title style</a:t>
            </a:r>
            <a:endParaRPr lang="fa-IR"/>
          </a:p>
        </p:txBody>
      </p:sp>
      <p:sp>
        <p:nvSpPr>
          <p:cNvPr id="3" name="Content Placeholder 2"/>
          <p:cNvSpPr>
            <a:spLocks noGrp="1"/>
          </p:cNvSpPr>
          <p:nvPr>
            <p:ph idx="1"/>
          </p:nvPr>
        </p:nvSpPr>
        <p:spPr/>
        <p:txBody>
          <a:bodyPr/>
          <a:lstStyle>
            <a:lvl1pPr algn="r" rtl="1">
              <a:defRPr sz="3200" baseline="0">
                <a:latin typeface="Times New Roman" pitchFamily="18" charset="0"/>
              </a:defRPr>
            </a:lvl1pPr>
            <a:lvl2pPr algn="r" rtl="1">
              <a:defRPr sz="2400" baseline="0">
                <a:latin typeface="Times New Roman" pitchFamily="18" charset="0"/>
              </a:defRPr>
            </a:lvl2pPr>
            <a:lvl3pPr algn="r" rtl="1">
              <a:defRPr sz="2400" baseline="0">
                <a:latin typeface="Times New Roman" pitchFamily="18" charset="0"/>
              </a:defRPr>
            </a:lvl3pPr>
            <a:lvl4pPr algn="r" rtl="1">
              <a:defRPr sz="2000" baseline="0">
                <a:latin typeface="Times New Roman" pitchFamily="18" charset="0"/>
              </a:defRPr>
            </a:lvl4pPr>
            <a:lvl5pPr algn="r" rtl="1">
              <a:defRPr sz="2000" baseline="0">
                <a:latin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a-IR" dirty="0"/>
          </a:p>
        </p:txBody>
      </p:sp>
      <p:sp>
        <p:nvSpPr>
          <p:cNvPr id="4" name="Rectangle 4"/>
          <p:cNvSpPr>
            <a:spLocks noGrp="1" noChangeArrowheads="1"/>
          </p:cNvSpPr>
          <p:nvPr>
            <p:ph type="dt" sz="half" idx="10"/>
          </p:nvPr>
        </p:nvSpPr>
        <p:spPr>
          <a:ln/>
        </p:spPr>
        <p:txBody>
          <a:bodyPr/>
          <a:lstStyle>
            <a:lvl1pPr>
              <a:defRPr baseline="0">
                <a:latin typeface="Times New Roman" pitchFamily="18" charset="0"/>
              </a:defRPr>
            </a:lvl1pPr>
          </a:lstStyle>
          <a:p>
            <a:pPr>
              <a:defRPr/>
            </a:pPr>
            <a:endParaRPr lang="en-US"/>
          </a:p>
        </p:txBody>
      </p:sp>
      <p:sp>
        <p:nvSpPr>
          <p:cNvPr id="5" name="Rectangle 89"/>
          <p:cNvSpPr>
            <a:spLocks noGrp="1" noChangeArrowheads="1"/>
          </p:cNvSpPr>
          <p:nvPr>
            <p:ph type="sldNum" sz="quarter" idx="11"/>
          </p:nvPr>
        </p:nvSpPr>
        <p:spPr>
          <a:ln/>
        </p:spPr>
        <p:txBody>
          <a:bodyPr/>
          <a:lstStyle>
            <a:lvl1pPr>
              <a:defRPr baseline="0">
                <a:latin typeface="Times New Roman" pitchFamily="18" charset="0"/>
                <a:cs typeface="Nazanin" pitchFamily="2" charset="-78"/>
              </a:defRPr>
            </a:lvl1pPr>
          </a:lstStyle>
          <a:p>
            <a:fld id="{372F859F-7736-4987-9091-D462CA9961F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rtl="1">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lgn="r" rtl="1">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lgn="r" rtl="1">
              <a:defRPr smtClean="0"/>
            </a:lvl1pPr>
          </a:lstStyle>
          <a:p>
            <a:pPr>
              <a:defRPr/>
            </a:pPr>
            <a:endParaRPr lang="en-US"/>
          </a:p>
        </p:txBody>
      </p:sp>
      <p:sp>
        <p:nvSpPr>
          <p:cNvPr id="5" name="Slide Number Placeholder 4"/>
          <p:cNvSpPr>
            <a:spLocks noGrp="1"/>
          </p:cNvSpPr>
          <p:nvPr>
            <p:ph type="sldNum" sz="quarter" idx="11"/>
          </p:nvPr>
        </p:nvSpPr>
        <p:spPr/>
        <p:txBody>
          <a:bodyPr/>
          <a:lstStyle>
            <a:lvl1pPr algn="r">
              <a:defRPr/>
            </a:lvl1pPr>
          </a:lstStyle>
          <a:p>
            <a:fld id="{B709ACF1-A56A-40A6-A188-330734F2F372}" type="slidenum">
              <a:rPr lang="en-US"/>
              <a:pPr/>
              <a:t>‹#›</a:t>
            </a:fld>
            <a:endParaRPr lang="en-US"/>
          </a:p>
        </p:txBody>
      </p:sp>
      <p:sp>
        <p:nvSpPr>
          <p:cNvPr id="6" name="Footer Placeholder 5"/>
          <p:cNvSpPr>
            <a:spLocks noGrp="1"/>
          </p:cNvSpPr>
          <p:nvPr>
            <p:ph type="ftr" sz="quarter" idx="12"/>
          </p:nvPr>
        </p:nvSpPr>
        <p:spPr>
          <a:xfrm>
            <a:off x="3124200" y="6400800"/>
            <a:ext cx="2895600" cy="476250"/>
          </a:xfrm>
          <a:prstGeom prst="rect">
            <a:avLst/>
          </a:prstGeom>
        </p:spPr>
        <p:txBody>
          <a:bodyPr/>
          <a:lstStyle>
            <a:lvl1pPr algn="r" rtl="1">
              <a:defRPr smtClean="0">
                <a:cs typeface="Arial" pitchFamily="34" charset="0"/>
              </a:defRPr>
            </a:lvl1pPr>
          </a:lstStyle>
          <a:p>
            <a:pPr>
              <a:defRPr/>
            </a:pPr>
            <a:r>
              <a:rPr lang="en-US"/>
              <a:t>UNCLASSIFIED</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a:lvl1pPr>
          </a:lstStyle>
          <a:p>
            <a:r>
              <a:rPr lang="en-US" smtClean="0"/>
              <a:t>Click to edit Master title style</a:t>
            </a:r>
            <a:endParaRPr lang="fa-IR"/>
          </a:p>
        </p:txBody>
      </p:sp>
      <p:sp>
        <p:nvSpPr>
          <p:cNvPr id="3" name="Content Placeholder 2"/>
          <p:cNvSpPr>
            <a:spLocks noGrp="1"/>
          </p:cNvSpPr>
          <p:nvPr>
            <p:ph sz="half" idx="1"/>
          </p:nvPr>
        </p:nvSpPr>
        <p:spPr>
          <a:xfrm>
            <a:off x="304800" y="1524000"/>
            <a:ext cx="4038600" cy="4525963"/>
          </a:xfrm>
        </p:spPr>
        <p:txBody>
          <a:bodyPr/>
          <a:lstStyle>
            <a:lvl1pPr algn="r" rtl="1">
              <a:defRPr sz="2800"/>
            </a:lvl1pPr>
            <a:lvl2pPr algn="r" rtl="1">
              <a:defRPr sz="2400"/>
            </a:lvl2pPr>
            <a:lvl3pPr algn="r" rtl="1">
              <a:defRPr sz="2000"/>
            </a:lvl3pPr>
            <a:lvl4pPr algn="r" rtl="1">
              <a:defRPr sz="1800"/>
            </a:lvl4pPr>
            <a:lvl5pPr algn="r" rtl="1">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495800" y="1524000"/>
            <a:ext cx="4038600" cy="4525963"/>
          </a:xfrm>
        </p:spPr>
        <p:txBody>
          <a:bodyPr/>
          <a:lstStyle>
            <a:lvl1pPr algn="r" rtl="1">
              <a:defRPr sz="2800"/>
            </a:lvl1pPr>
            <a:lvl2pPr algn="r" rtl="1">
              <a:defRPr sz="2400"/>
            </a:lvl2pPr>
            <a:lvl3pPr algn="r" rtl="1">
              <a:defRPr sz="2000"/>
            </a:lvl3pPr>
            <a:lvl4pPr algn="r" rtl="1">
              <a:defRPr sz="1800"/>
            </a:lvl4pPr>
            <a:lvl5pPr algn="r" rtl="1">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lgn="r" rtl="1">
              <a:defRPr smtClean="0"/>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86C268AF-9274-45A1-8C58-C6307DA98259}" type="slidenum">
              <a:rPr lang="en-US"/>
              <a:pPr/>
              <a:t>‹#›</a:t>
            </a:fld>
            <a:endParaRPr lang="en-US"/>
          </a:p>
        </p:txBody>
      </p:sp>
      <p:sp>
        <p:nvSpPr>
          <p:cNvPr id="7" name="Footer Placeholder 6"/>
          <p:cNvSpPr>
            <a:spLocks noGrp="1"/>
          </p:cNvSpPr>
          <p:nvPr>
            <p:ph type="ftr" sz="quarter" idx="12"/>
          </p:nvPr>
        </p:nvSpPr>
        <p:spPr>
          <a:xfrm>
            <a:off x="3124200" y="6400800"/>
            <a:ext cx="2895600" cy="476250"/>
          </a:xfrm>
          <a:prstGeom prst="rect">
            <a:avLst/>
          </a:prstGeom>
        </p:spPr>
        <p:txBody>
          <a:bodyPr/>
          <a:lstStyle>
            <a:lvl1pPr rtl="1">
              <a:defRPr smtClean="0">
                <a:cs typeface="Arial" pitchFamily="34" charset="0"/>
              </a:defRPr>
            </a:lvl1pPr>
          </a:lstStyle>
          <a:p>
            <a:pPr>
              <a:defRPr/>
            </a:pPr>
            <a:r>
              <a:rPr lang="en-US"/>
              <a:t>UNCLASSIFIED</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smtClean="0"/>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fld id="{75BB5FBF-5EFB-4815-AC33-57F418582FEF}" type="slidenum">
              <a:rPr lang="en-US"/>
              <a:pPr/>
              <a:t>‹#›</a:t>
            </a:fld>
            <a:endParaRPr lang="en-US"/>
          </a:p>
        </p:txBody>
      </p:sp>
      <p:sp>
        <p:nvSpPr>
          <p:cNvPr id="9" name="Footer Placeholder 8"/>
          <p:cNvSpPr>
            <a:spLocks noGrp="1"/>
          </p:cNvSpPr>
          <p:nvPr>
            <p:ph type="ftr" sz="quarter" idx="12"/>
          </p:nvPr>
        </p:nvSpPr>
        <p:spPr>
          <a:xfrm>
            <a:off x="3124200" y="6400800"/>
            <a:ext cx="2895600" cy="476250"/>
          </a:xfrm>
          <a:prstGeom prst="rect">
            <a:avLst/>
          </a:prstGeom>
        </p:spPr>
        <p:txBody>
          <a:bodyPr/>
          <a:lstStyle>
            <a:lvl1pPr>
              <a:defRPr smtClean="0">
                <a:cs typeface="Arial" pitchFamily="34" charset="0"/>
              </a:defRPr>
            </a:lvl1pPr>
          </a:lstStyle>
          <a:p>
            <a:pPr>
              <a:defRPr/>
            </a:pPr>
            <a:r>
              <a:rPr lang="en-US"/>
              <a:t>UNCLASSIFIED</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a:lvl1p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lgn="r" rtl="1">
              <a:defRPr smtClean="0"/>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fld id="{75BF0514-154F-437A-816C-6723C1E5BBF2}" type="slidenum">
              <a:rPr lang="en-US"/>
              <a:pPr/>
              <a:t>‹#›</a:t>
            </a:fld>
            <a:endParaRPr lang="en-US"/>
          </a:p>
        </p:txBody>
      </p:sp>
      <p:sp>
        <p:nvSpPr>
          <p:cNvPr id="5" name="Footer Placeholder 4"/>
          <p:cNvSpPr>
            <a:spLocks noGrp="1"/>
          </p:cNvSpPr>
          <p:nvPr>
            <p:ph type="ftr" sz="quarter" idx="12"/>
          </p:nvPr>
        </p:nvSpPr>
        <p:spPr>
          <a:xfrm>
            <a:off x="3124200" y="6400800"/>
            <a:ext cx="2895600" cy="476250"/>
          </a:xfrm>
          <a:prstGeom prst="rect">
            <a:avLst/>
          </a:prstGeom>
        </p:spPr>
        <p:txBody>
          <a:bodyPr/>
          <a:lstStyle>
            <a:lvl1pPr rtl="1">
              <a:defRPr smtClean="0">
                <a:cs typeface="Arial" pitchFamily="34" charset="0"/>
              </a:defRPr>
            </a:lvl1pPr>
          </a:lstStyle>
          <a:p>
            <a:pPr>
              <a:defRPr/>
            </a:pPr>
            <a:r>
              <a:rPr lang="en-US"/>
              <a:t>UNCLASSIFIED</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fld id="{21D07803-AD03-4DAA-B2E6-9A2B92C8C0C4}" type="slidenum">
              <a:rPr lang="en-US"/>
              <a:pPr/>
              <a:t>‹#›</a:t>
            </a:fld>
            <a:endParaRPr lang="en-US"/>
          </a:p>
        </p:txBody>
      </p:sp>
      <p:sp>
        <p:nvSpPr>
          <p:cNvPr id="4" name="Footer Placeholder 3"/>
          <p:cNvSpPr>
            <a:spLocks noGrp="1"/>
          </p:cNvSpPr>
          <p:nvPr>
            <p:ph type="ftr" sz="quarter" idx="12"/>
          </p:nvPr>
        </p:nvSpPr>
        <p:spPr>
          <a:xfrm>
            <a:off x="3124200" y="6400800"/>
            <a:ext cx="2895600" cy="476250"/>
          </a:xfrm>
          <a:prstGeom prst="rect">
            <a:avLst/>
          </a:prstGeom>
        </p:spPr>
        <p:txBody>
          <a:bodyPr/>
          <a:lstStyle>
            <a:lvl1pPr>
              <a:defRPr smtClean="0">
                <a:cs typeface="Arial" pitchFamily="34" charset="0"/>
              </a:defRPr>
            </a:lvl1pPr>
          </a:lstStyle>
          <a:p>
            <a:pPr>
              <a:defRPr/>
            </a:pPr>
            <a:r>
              <a:rPr lang="en-US"/>
              <a:t>UNCLASSIFIED</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BD39816F-0D25-44EE-AAD4-8C2A930AF735}" type="slidenum">
              <a:rPr lang="en-US"/>
              <a:pPr/>
              <a:t>‹#›</a:t>
            </a:fld>
            <a:endParaRPr lang="en-US"/>
          </a:p>
        </p:txBody>
      </p:sp>
      <p:sp>
        <p:nvSpPr>
          <p:cNvPr id="7" name="Footer Placeholder 6"/>
          <p:cNvSpPr>
            <a:spLocks noGrp="1"/>
          </p:cNvSpPr>
          <p:nvPr>
            <p:ph type="ftr" sz="quarter" idx="12"/>
          </p:nvPr>
        </p:nvSpPr>
        <p:spPr>
          <a:xfrm>
            <a:off x="3124200" y="6400800"/>
            <a:ext cx="2895600" cy="476250"/>
          </a:xfrm>
          <a:prstGeom prst="rect">
            <a:avLst/>
          </a:prstGeom>
        </p:spPr>
        <p:txBody>
          <a:bodyPr/>
          <a:lstStyle>
            <a:lvl1pPr>
              <a:defRPr smtClean="0">
                <a:cs typeface="Arial" pitchFamily="34" charset="0"/>
              </a:defRPr>
            </a:lvl1pPr>
          </a:lstStyle>
          <a:p>
            <a:pPr>
              <a:defRPr/>
            </a:pPr>
            <a:r>
              <a:rPr lang="en-US"/>
              <a:t>UNCLASSIFIED</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386B6176-EAE9-4C70-A78F-E5372D690227}" type="slidenum">
              <a:rPr lang="en-US"/>
              <a:pPr/>
              <a:t>‹#›</a:t>
            </a:fld>
            <a:endParaRPr lang="en-US"/>
          </a:p>
        </p:txBody>
      </p:sp>
      <p:sp>
        <p:nvSpPr>
          <p:cNvPr id="7" name="Footer Placeholder 6"/>
          <p:cNvSpPr>
            <a:spLocks noGrp="1"/>
          </p:cNvSpPr>
          <p:nvPr>
            <p:ph type="ftr" sz="quarter" idx="12"/>
          </p:nvPr>
        </p:nvSpPr>
        <p:spPr>
          <a:xfrm>
            <a:off x="3124200" y="6400800"/>
            <a:ext cx="2895600" cy="476250"/>
          </a:xfrm>
          <a:prstGeom prst="rect">
            <a:avLst/>
          </a:prstGeom>
        </p:spPr>
        <p:txBody>
          <a:bodyPr/>
          <a:lstStyle>
            <a:lvl1pPr>
              <a:defRPr smtClean="0">
                <a:cs typeface="Arial" pitchFamily="34" charset="0"/>
              </a:defRPr>
            </a:lvl1pPr>
          </a:lstStyle>
          <a:p>
            <a:pPr>
              <a:defRPr/>
            </a:pPr>
            <a:r>
              <a:rPr lang="en-US"/>
              <a:t>UNCLASSIFIED</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CC"/>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76200"/>
            <a:ext cx="8229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5240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09600" y="6661150"/>
            <a:ext cx="1828800" cy="1524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r" rtl="1">
              <a:defRPr sz="800" baseline="0" smtClean="0">
                <a:latin typeface="Arial Narrow" pitchFamily="34" charset="0"/>
                <a:cs typeface="Nazanin" pitchFamily="2" charset="-78"/>
              </a:defRPr>
            </a:lvl1pPr>
          </a:lstStyle>
          <a:p>
            <a:pPr>
              <a:defRPr/>
            </a:pPr>
            <a:endParaRPr lang="en-US"/>
          </a:p>
        </p:txBody>
      </p:sp>
      <p:sp>
        <p:nvSpPr>
          <p:cNvPr id="1108" name="Rectangle 84"/>
          <p:cNvSpPr>
            <a:spLocks noChangeArrowheads="1"/>
          </p:cNvSpPr>
          <p:nvPr userDrawn="1"/>
        </p:nvSpPr>
        <p:spPr bwMode="auto">
          <a:xfrm>
            <a:off x="0" y="990600"/>
            <a:ext cx="9144000" cy="76200"/>
          </a:xfrm>
          <a:prstGeom prst="rect">
            <a:avLst/>
          </a:prstGeom>
          <a:solidFill>
            <a:schemeClr val="accent1"/>
          </a:solidFill>
          <a:ln w="9525">
            <a:noFill/>
            <a:miter lim="800000"/>
            <a:headEnd/>
            <a:tailEnd/>
          </a:ln>
          <a:effectLst/>
        </p:spPr>
        <p:txBody>
          <a:bodyPr wrap="none" anchor="ctr"/>
          <a:lstStyle/>
          <a:p>
            <a:pPr algn="r" rtl="1">
              <a:defRPr/>
            </a:pPr>
            <a:endParaRPr lang="fa-IR">
              <a:cs typeface="Nazanin" pitchFamily="2" charset="-78"/>
            </a:endParaRPr>
          </a:p>
        </p:txBody>
      </p:sp>
      <p:sp>
        <p:nvSpPr>
          <p:cNvPr id="1113" name="Rectangle 89"/>
          <p:cNvSpPr>
            <a:spLocks noGrp="1" noChangeArrowheads="1"/>
          </p:cNvSpPr>
          <p:nvPr>
            <p:ph type="sldNum" sz="quarter" idx="4"/>
          </p:nvPr>
        </p:nvSpPr>
        <p:spPr bwMode="auto">
          <a:xfrm>
            <a:off x="0" y="6477000"/>
            <a:ext cx="457200" cy="381000"/>
          </a:xfrm>
          <a:prstGeom prst="rect">
            <a:avLst/>
          </a:prstGeom>
          <a:noFill/>
          <a:ln w="9525">
            <a:noFill/>
            <a:miter lim="800000"/>
            <a:headEnd/>
            <a:tailEnd/>
          </a:ln>
          <a:effectLst/>
        </p:spPr>
        <p:txBody>
          <a:bodyPr vert="horz" wrap="square" lIns="96653" tIns="48326" rIns="96653" bIns="48326" numCol="1" anchor="t" anchorCtr="0" compatLnSpc="1">
            <a:prstTxWarp prst="textNoShape">
              <a:avLst/>
            </a:prstTxWarp>
          </a:bodyPr>
          <a:lstStyle>
            <a:lvl1pPr algn="ctr" rtl="1">
              <a:defRPr sz="1300">
                <a:solidFill>
                  <a:srgbClr val="000000"/>
                </a:solidFill>
                <a:latin typeface="Arial" charset="0"/>
                <a:cs typeface="Nazanin" pitchFamily="2" charset="-78"/>
              </a:defRPr>
            </a:lvl1pPr>
          </a:lstStyle>
          <a:p>
            <a:fld id="{0F666054-DE94-4100-A21F-755E6EDB835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iming>
    <p:tnLst>
      <p:par>
        <p:cTn id="1" dur="indefinite" restart="never" nodeType="tmRoot"/>
      </p:par>
    </p:tnLst>
  </p:timing>
  <p:hf hdr="0" dt="0"/>
  <p:txStyles>
    <p:titleStyle>
      <a:lvl1pPr algn="r" rtl="1" eaLnBrk="0" fontAlgn="base" hangingPunct="0">
        <a:spcBef>
          <a:spcPct val="0"/>
        </a:spcBef>
        <a:spcAft>
          <a:spcPct val="0"/>
        </a:spcAft>
        <a:defRPr sz="2800">
          <a:solidFill>
            <a:schemeClr val="tx1"/>
          </a:solidFill>
          <a:latin typeface="+mj-lt"/>
          <a:ea typeface="+mj-ea"/>
          <a:cs typeface="Nazanin" pitchFamily="2" charset="-78"/>
        </a:defRPr>
      </a:lvl1pPr>
      <a:lvl2pPr algn="r" rtl="1" eaLnBrk="0" fontAlgn="base" hangingPunct="0">
        <a:spcBef>
          <a:spcPct val="0"/>
        </a:spcBef>
        <a:spcAft>
          <a:spcPct val="0"/>
        </a:spcAft>
        <a:defRPr sz="2800">
          <a:solidFill>
            <a:schemeClr val="tx1"/>
          </a:solidFill>
          <a:latin typeface="Tahoma" pitchFamily="34" charset="0"/>
          <a:cs typeface="Nazanin" pitchFamily="2" charset="-78"/>
        </a:defRPr>
      </a:lvl2pPr>
      <a:lvl3pPr algn="r" rtl="1" eaLnBrk="0" fontAlgn="base" hangingPunct="0">
        <a:spcBef>
          <a:spcPct val="0"/>
        </a:spcBef>
        <a:spcAft>
          <a:spcPct val="0"/>
        </a:spcAft>
        <a:defRPr sz="2800">
          <a:solidFill>
            <a:schemeClr val="tx1"/>
          </a:solidFill>
          <a:latin typeface="Tahoma" pitchFamily="34" charset="0"/>
          <a:cs typeface="Nazanin" pitchFamily="2" charset="-78"/>
        </a:defRPr>
      </a:lvl3pPr>
      <a:lvl4pPr algn="r" rtl="1" eaLnBrk="0" fontAlgn="base" hangingPunct="0">
        <a:spcBef>
          <a:spcPct val="0"/>
        </a:spcBef>
        <a:spcAft>
          <a:spcPct val="0"/>
        </a:spcAft>
        <a:defRPr sz="2800">
          <a:solidFill>
            <a:schemeClr val="tx1"/>
          </a:solidFill>
          <a:latin typeface="Tahoma" pitchFamily="34" charset="0"/>
          <a:cs typeface="Nazanin" pitchFamily="2" charset="-78"/>
        </a:defRPr>
      </a:lvl4pPr>
      <a:lvl5pPr algn="r" rtl="1" eaLnBrk="0" fontAlgn="base" hangingPunct="0">
        <a:spcBef>
          <a:spcPct val="0"/>
        </a:spcBef>
        <a:spcAft>
          <a:spcPct val="0"/>
        </a:spcAft>
        <a:defRPr sz="2800">
          <a:solidFill>
            <a:schemeClr val="tx1"/>
          </a:solidFill>
          <a:latin typeface="Tahoma" pitchFamily="34" charset="0"/>
          <a:cs typeface="Nazanin" pitchFamily="2" charset="-78"/>
        </a:defRPr>
      </a:lvl5pPr>
      <a:lvl6pPr marL="457200" algn="l" rtl="0" fontAlgn="base">
        <a:spcBef>
          <a:spcPct val="0"/>
        </a:spcBef>
        <a:spcAft>
          <a:spcPct val="0"/>
        </a:spcAft>
        <a:defRPr sz="2800">
          <a:solidFill>
            <a:schemeClr val="tx1"/>
          </a:solidFill>
          <a:latin typeface="Tahoma" pitchFamily="34" charset="0"/>
          <a:cs typeface="Arial" pitchFamily="34" charset="0"/>
        </a:defRPr>
      </a:lvl6pPr>
      <a:lvl7pPr marL="914400" algn="l" rtl="0" fontAlgn="base">
        <a:spcBef>
          <a:spcPct val="0"/>
        </a:spcBef>
        <a:spcAft>
          <a:spcPct val="0"/>
        </a:spcAft>
        <a:defRPr sz="2800">
          <a:solidFill>
            <a:schemeClr val="tx1"/>
          </a:solidFill>
          <a:latin typeface="Tahoma" pitchFamily="34" charset="0"/>
          <a:cs typeface="Arial" pitchFamily="34" charset="0"/>
        </a:defRPr>
      </a:lvl7pPr>
      <a:lvl8pPr marL="1371600" algn="l" rtl="0" fontAlgn="base">
        <a:spcBef>
          <a:spcPct val="0"/>
        </a:spcBef>
        <a:spcAft>
          <a:spcPct val="0"/>
        </a:spcAft>
        <a:defRPr sz="2800">
          <a:solidFill>
            <a:schemeClr val="tx1"/>
          </a:solidFill>
          <a:latin typeface="Tahoma" pitchFamily="34" charset="0"/>
          <a:cs typeface="Arial" pitchFamily="34" charset="0"/>
        </a:defRPr>
      </a:lvl8pPr>
      <a:lvl9pPr marL="1828800" algn="l" rtl="0" fontAlgn="base">
        <a:spcBef>
          <a:spcPct val="0"/>
        </a:spcBef>
        <a:spcAft>
          <a:spcPct val="0"/>
        </a:spcAft>
        <a:defRPr sz="2800">
          <a:solidFill>
            <a:schemeClr val="tx1"/>
          </a:solidFill>
          <a:latin typeface="Tahoma" pitchFamily="34" charset="0"/>
          <a:cs typeface="Arial" pitchFamily="34" charset="0"/>
        </a:defRPr>
      </a:lvl9pPr>
    </p:titleStyle>
    <p:bodyStyle>
      <a:lvl1pPr marL="342900" indent="-342900" algn="r" rtl="1" eaLnBrk="0" fontAlgn="base" hangingPunct="0">
        <a:spcBef>
          <a:spcPct val="65000"/>
        </a:spcBef>
        <a:spcAft>
          <a:spcPct val="0"/>
        </a:spcAft>
        <a:buChar char="•"/>
        <a:defRPr sz="3200">
          <a:solidFill>
            <a:schemeClr val="tx1"/>
          </a:solidFill>
          <a:latin typeface="+mn-lt"/>
          <a:ea typeface="+mn-ea"/>
          <a:cs typeface="Nazanin" pitchFamily="2" charset="-78"/>
        </a:defRPr>
      </a:lvl1pPr>
      <a:lvl2pPr marL="742950" indent="-285750" algn="r" rtl="1" eaLnBrk="0" fontAlgn="base" hangingPunct="0">
        <a:spcBef>
          <a:spcPct val="20000"/>
        </a:spcBef>
        <a:spcAft>
          <a:spcPct val="0"/>
        </a:spcAft>
        <a:buChar char="–"/>
        <a:defRPr sz="2400">
          <a:solidFill>
            <a:schemeClr val="tx1"/>
          </a:solidFill>
          <a:latin typeface="+mn-lt"/>
          <a:cs typeface="Nazanin" pitchFamily="2" charset="-78"/>
        </a:defRPr>
      </a:lvl2pPr>
      <a:lvl3pPr marL="1143000" indent="-228600" algn="r" rtl="1" eaLnBrk="0" fontAlgn="base" hangingPunct="0">
        <a:spcBef>
          <a:spcPct val="20000"/>
        </a:spcBef>
        <a:spcAft>
          <a:spcPct val="0"/>
        </a:spcAft>
        <a:buChar char="•"/>
        <a:defRPr sz="2400">
          <a:solidFill>
            <a:schemeClr val="tx1"/>
          </a:solidFill>
          <a:latin typeface="+mn-lt"/>
          <a:cs typeface="Nazanin" pitchFamily="2" charset="-78"/>
        </a:defRPr>
      </a:lvl3pPr>
      <a:lvl4pPr marL="1600200" indent="-228600" algn="r" rtl="1" eaLnBrk="0" fontAlgn="base" hangingPunct="0">
        <a:spcBef>
          <a:spcPct val="20000"/>
        </a:spcBef>
        <a:spcAft>
          <a:spcPct val="0"/>
        </a:spcAft>
        <a:buChar char="–"/>
        <a:defRPr sz="2000">
          <a:solidFill>
            <a:schemeClr val="tx1"/>
          </a:solidFill>
          <a:latin typeface="+mn-lt"/>
          <a:cs typeface="Nazanin" pitchFamily="2" charset="-78"/>
        </a:defRPr>
      </a:lvl4pPr>
      <a:lvl5pPr marL="2057400" indent="-228600" algn="r" rtl="1" eaLnBrk="0" fontAlgn="base" hangingPunct="0">
        <a:spcBef>
          <a:spcPct val="20000"/>
        </a:spcBef>
        <a:spcAft>
          <a:spcPct val="0"/>
        </a:spcAft>
        <a:buChar char="»"/>
        <a:defRPr sz="2000">
          <a:solidFill>
            <a:schemeClr val="tx1"/>
          </a:solidFill>
          <a:latin typeface="+mn-lt"/>
          <a:cs typeface="Nazanin" pitchFamily="2" charset="-78"/>
        </a:defRPr>
      </a:lvl5pPr>
      <a:lvl6pPr marL="2514600" indent="-228600" algn="l" rtl="0" fontAlgn="base">
        <a:spcBef>
          <a:spcPct val="20000"/>
        </a:spcBef>
        <a:spcAft>
          <a:spcPct val="0"/>
        </a:spcAft>
        <a:buChar char="»"/>
        <a:defRPr sz="1400">
          <a:solidFill>
            <a:schemeClr val="tx1"/>
          </a:solidFill>
          <a:latin typeface="+mn-lt"/>
          <a:cs typeface="+mn-cs"/>
        </a:defRPr>
      </a:lvl6pPr>
      <a:lvl7pPr marL="2971800" indent="-228600" algn="l" rtl="0" fontAlgn="base">
        <a:spcBef>
          <a:spcPct val="20000"/>
        </a:spcBef>
        <a:spcAft>
          <a:spcPct val="0"/>
        </a:spcAft>
        <a:buChar char="»"/>
        <a:defRPr sz="1400">
          <a:solidFill>
            <a:schemeClr val="tx1"/>
          </a:solidFill>
          <a:latin typeface="+mn-lt"/>
          <a:cs typeface="+mn-cs"/>
        </a:defRPr>
      </a:lvl7pPr>
      <a:lvl8pPr marL="3429000" indent="-228600" algn="l" rtl="0" fontAlgn="base">
        <a:spcBef>
          <a:spcPct val="20000"/>
        </a:spcBef>
        <a:spcAft>
          <a:spcPct val="0"/>
        </a:spcAft>
        <a:buChar char="»"/>
        <a:defRPr sz="1400">
          <a:solidFill>
            <a:schemeClr val="tx1"/>
          </a:solidFill>
          <a:latin typeface="+mn-lt"/>
          <a:cs typeface="+mn-cs"/>
        </a:defRPr>
      </a:lvl8pPr>
      <a:lvl9pPr marL="3886200" indent="-228600" algn="l" rtl="0" fontAlgn="base">
        <a:spcBef>
          <a:spcPct val="20000"/>
        </a:spcBef>
        <a:spcAft>
          <a:spcPct val="0"/>
        </a:spcAft>
        <a:buChar char="»"/>
        <a:defRPr sz="14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who.i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3"/>
          <p:cNvSpPr>
            <a:spLocks noGrp="1" noChangeArrowheads="1"/>
          </p:cNvSpPr>
          <p:nvPr>
            <p:ph type="ctrTitle"/>
          </p:nvPr>
        </p:nvSpPr>
        <p:spPr>
          <a:xfrm>
            <a:off x="2667000" y="1981200"/>
            <a:ext cx="6477000" cy="2057400"/>
          </a:xfrm>
        </p:spPr>
        <p:txBody>
          <a:bodyPr/>
          <a:lstStyle/>
          <a:p>
            <a:pPr algn="ctr" eaLnBrk="1" hangingPunct="1"/>
            <a: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t/>
            </a:r>
            <a:b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br>
            <a: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t/>
            </a:r>
            <a:b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br>
            <a: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t> مروري بر نفوذگري و امنيت در سيستم‌هاي كامپيوتري </a:t>
            </a:r>
            <a:b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br>
            <a: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t/>
            </a:r>
            <a:b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br>
            <a: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t/>
            </a:r>
            <a:b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br>
            <a:endParaRPr lang="en-US"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endParaRPr>
          </a:p>
        </p:txBody>
      </p:sp>
    </p:spTree>
  </p:cSld>
  <p:clrMapOvr>
    <a:overrideClrMapping bg1="lt1" tx1="dk1" bg2="lt2" tx2="dk2" accent1="accent1" accent2="accent2" accent3="accent3" accent4="accent4" accent5="accent5" accent6="accent6" hlink="hlink" folHlink="folHlink"/>
  </p:clrMapOvr>
  <p:transition advTm="765">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هجوم </a:t>
            </a:r>
            <a:r>
              <a:rPr lang="fa-IR" dirty="0" smtClean="0"/>
              <a:t>اوليه</a:t>
            </a:r>
            <a:endParaRPr lang="en-US" dirty="0"/>
          </a:p>
        </p:txBody>
      </p:sp>
      <p:sp>
        <p:nvSpPr>
          <p:cNvPr id="3" name="Content Placeholder 2"/>
          <p:cNvSpPr>
            <a:spLocks noGrp="1"/>
          </p:cNvSpPr>
          <p:nvPr>
            <p:ph idx="1"/>
          </p:nvPr>
        </p:nvSpPr>
        <p:spPr/>
        <p:txBody>
          <a:bodyPr/>
          <a:lstStyle/>
          <a:p>
            <a:r>
              <a:rPr lang="fa-IR" dirty="0" smtClean="0"/>
              <a:t>با استفاده از اطلاعات بدست آمده از مرحله </a:t>
            </a:r>
            <a:r>
              <a:rPr lang="fa-IR" dirty="0" smtClean="0"/>
              <a:t>هجوم </a:t>
            </a:r>
            <a:r>
              <a:rPr lang="fa-IR" dirty="0" smtClean="0"/>
              <a:t>انجام </a:t>
            </a:r>
            <a:r>
              <a:rPr lang="fa-IR" dirty="0" smtClean="0"/>
              <a:t>مي </a:t>
            </a:r>
            <a:r>
              <a:rPr lang="fa-IR" dirty="0" smtClean="0"/>
              <a:t>شود</a:t>
            </a:r>
          </a:p>
          <a:p>
            <a:r>
              <a:rPr lang="fa-IR" dirty="0" smtClean="0"/>
              <a:t>به دو منظور هجوم ممکن است انجام شود</a:t>
            </a:r>
          </a:p>
          <a:p>
            <a:pPr lvl="1"/>
            <a:r>
              <a:rPr lang="fa-IR" dirty="0" smtClean="0"/>
              <a:t>هجوم به قصد </a:t>
            </a:r>
            <a:r>
              <a:rPr lang="fa-IR" dirty="0" smtClean="0"/>
              <a:t>تخريب </a:t>
            </a:r>
            <a:r>
              <a:rPr lang="fa-IR" dirty="0" smtClean="0"/>
              <a:t>و از کار </a:t>
            </a:r>
            <a:r>
              <a:rPr lang="fa-IR" dirty="0" smtClean="0"/>
              <a:t>اندازي سيستم</a:t>
            </a:r>
            <a:endParaRPr lang="fa-IR" dirty="0" smtClean="0"/>
          </a:p>
          <a:p>
            <a:pPr lvl="1"/>
            <a:endParaRPr lang="fa-IR" dirty="0" smtClean="0"/>
          </a:p>
          <a:p>
            <a:pPr lvl="1"/>
            <a:r>
              <a:rPr lang="fa-IR" dirty="0" smtClean="0"/>
              <a:t>هجوم به قصد کسب </a:t>
            </a:r>
            <a:r>
              <a:rPr lang="fa-IR" dirty="0" smtClean="0"/>
              <a:t>دسترسي </a:t>
            </a:r>
            <a:r>
              <a:rPr lang="fa-IR" dirty="0" smtClean="0"/>
              <a:t>به </a:t>
            </a:r>
            <a:r>
              <a:rPr lang="fa-IR" dirty="0" smtClean="0"/>
              <a:t>سيستم اطلاعاتي</a:t>
            </a:r>
            <a:endParaRPr lang="en-US" dirty="0"/>
          </a:p>
        </p:txBody>
      </p:sp>
      <p:sp>
        <p:nvSpPr>
          <p:cNvPr id="4" name="Slide Number Placeholder 3"/>
          <p:cNvSpPr>
            <a:spLocks noGrp="1"/>
          </p:cNvSpPr>
          <p:nvPr>
            <p:ph type="sldNum" sz="quarter" idx="11"/>
          </p:nvPr>
        </p:nvSpPr>
        <p:spPr/>
        <p:txBody>
          <a:bodyPr/>
          <a:lstStyle/>
          <a:p>
            <a:fld id="{372F859F-7736-4987-9091-D462CA9961FC}"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fa-IR" dirty="0" smtClean="0"/>
              <a:t>هجوم به قصد </a:t>
            </a:r>
            <a:r>
              <a:rPr lang="fa-IR" dirty="0" smtClean="0"/>
              <a:t>تخريب </a:t>
            </a:r>
            <a:r>
              <a:rPr lang="fa-IR" dirty="0" smtClean="0"/>
              <a:t>و از کار </a:t>
            </a:r>
            <a:r>
              <a:rPr lang="fa-IR" dirty="0" smtClean="0"/>
              <a:t>اندازي سيستم</a:t>
            </a:r>
            <a:endParaRPr lang="fa-IR" dirty="0" smtClean="0"/>
          </a:p>
        </p:txBody>
      </p:sp>
      <p:sp>
        <p:nvSpPr>
          <p:cNvPr id="3" name="Content Placeholder 2"/>
          <p:cNvSpPr>
            <a:spLocks noGrp="1"/>
          </p:cNvSpPr>
          <p:nvPr>
            <p:ph idx="1"/>
          </p:nvPr>
        </p:nvSpPr>
        <p:spPr/>
        <p:txBody>
          <a:bodyPr/>
          <a:lstStyle/>
          <a:p>
            <a:r>
              <a:rPr lang="fa-IR" dirty="0" smtClean="0"/>
              <a:t>هدف </a:t>
            </a:r>
            <a:r>
              <a:rPr lang="fa-IR" dirty="0" smtClean="0"/>
              <a:t>ايجاد </a:t>
            </a:r>
            <a:r>
              <a:rPr lang="fa-IR" dirty="0" smtClean="0"/>
              <a:t>اختلال در شبکه و </a:t>
            </a:r>
            <a:r>
              <a:rPr lang="fa-IR" dirty="0" smtClean="0"/>
              <a:t>سيستم </a:t>
            </a:r>
            <a:r>
              <a:rPr lang="fa-IR" dirty="0" smtClean="0"/>
              <a:t>ها</a:t>
            </a:r>
          </a:p>
          <a:p>
            <a:pPr lvl="1"/>
            <a:r>
              <a:rPr lang="fa-IR" dirty="0" smtClean="0"/>
              <a:t>بکارگيري ابزارهاي مخربي </a:t>
            </a:r>
            <a:r>
              <a:rPr lang="fa-IR" dirty="0" smtClean="0"/>
              <a:t>مانند </a:t>
            </a:r>
            <a:r>
              <a:rPr lang="fa-IR" dirty="0" smtClean="0"/>
              <a:t>ويروسها </a:t>
            </a:r>
            <a:r>
              <a:rPr lang="fa-IR" dirty="0" smtClean="0"/>
              <a:t>، کرم ها، اسب </a:t>
            </a:r>
            <a:r>
              <a:rPr lang="fa-IR" dirty="0" smtClean="0"/>
              <a:t>هاي </a:t>
            </a:r>
            <a:r>
              <a:rPr lang="fa-IR" dirty="0" smtClean="0"/>
              <a:t>تراوا و بمب </a:t>
            </a:r>
            <a:r>
              <a:rPr lang="fa-IR" dirty="0" smtClean="0"/>
              <a:t>هاي منطقي</a:t>
            </a:r>
            <a:endParaRPr lang="fa-IR" dirty="0" smtClean="0"/>
          </a:p>
          <a:p>
            <a:r>
              <a:rPr lang="fa-IR" dirty="0" smtClean="0"/>
              <a:t>حذف و </a:t>
            </a:r>
            <a:r>
              <a:rPr lang="fa-IR" dirty="0" smtClean="0"/>
              <a:t>دستکاري </a:t>
            </a:r>
            <a:r>
              <a:rPr lang="fa-IR" dirty="0" smtClean="0"/>
              <a:t>داده </a:t>
            </a:r>
            <a:r>
              <a:rPr lang="fa-IR" dirty="0" smtClean="0"/>
              <a:t>هاي </a:t>
            </a:r>
            <a:r>
              <a:rPr lang="fa-IR" dirty="0" smtClean="0"/>
              <a:t>حساس  </a:t>
            </a:r>
            <a:r>
              <a:rPr lang="fa-IR" dirty="0" smtClean="0"/>
              <a:t>براي ايجاد </a:t>
            </a:r>
            <a:r>
              <a:rPr lang="fa-IR" dirty="0" smtClean="0"/>
              <a:t>اخلال</a:t>
            </a:r>
          </a:p>
          <a:p>
            <a:pPr lvl="1"/>
            <a:r>
              <a:rPr lang="fa-IR" dirty="0" smtClean="0"/>
              <a:t>ارسال </a:t>
            </a:r>
            <a:r>
              <a:rPr lang="fa-IR" dirty="0" smtClean="0"/>
              <a:t>سيل </a:t>
            </a:r>
            <a:r>
              <a:rPr lang="fa-IR" dirty="0" smtClean="0"/>
              <a:t>آسا </a:t>
            </a:r>
            <a:r>
              <a:rPr lang="en-US" dirty="0" smtClean="0"/>
              <a:t>Email</a:t>
            </a:r>
            <a:r>
              <a:rPr lang="fa-IR" dirty="0" smtClean="0"/>
              <a:t> </a:t>
            </a:r>
          </a:p>
          <a:p>
            <a:r>
              <a:rPr lang="fa-IR" dirty="0" smtClean="0"/>
              <a:t>حملات </a:t>
            </a:r>
            <a:r>
              <a:rPr lang="en-US" dirty="0" err="1" smtClean="0"/>
              <a:t>DoS</a:t>
            </a:r>
            <a:r>
              <a:rPr lang="fa-IR" dirty="0" smtClean="0"/>
              <a:t> و </a:t>
            </a:r>
            <a:r>
              <a:rPr lang="en-US" dirty="0" err="1" smtClean="0"/>
              <a:t>DDoS</a:t>
            </a:r>
            <a:endParaRPr lang="fa-IR" dirty="0" smtClean="0"/>
          </a:p>
        </p:txBody>
      </p:sp>
      <p:sp>
        <p:nvSpPr>
          <p:cNvPr id="4" name="Slide Number Placeholder 3"/>
          <p:cNvSpPr>
            <a:spLocks noGrp="1"/>
          </p:cNvSpPr>
          <p:nvPr>
            <p:ph type="sldNum" sz="quarter" idx="11"/>
          </p:nvPr>
        </p:nvSpPr>
        <p:spPr/>
        <p:txBody>
          <a:bodyPr/>
          <a:lstStyle/>
          <a:p>
            <a:fld id="{372F859F-7736-4987-9091-D462CA9961FC}"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fa-IR" dirty="0" smtClean="0"/>
              <a:t>هجوم به قصد کسب </a:t>
            </a:r>
            <a:r>
              <a:rPr lang="fa-IR" dirty="0" smtClean="0"/>
              <a:t>دسترسي </a:t>
            </a:r>
            <a:r>
              <a:rPr lang="fa-IR" dirty="0" smtClean="0"/>
              <a:t>به </a:t>
            </a:r>
            <a:r>
              <a:rPr lang="fa-IR" dirty="0" smtClean="0"/>
              <a:t>سيستم اطلاعاتي</a:t>
            </a:r>
            <a:endParaRPr lang="en-US" dirty="0"/>
          </a:p>
        </p:txBody>
      </p:sp>
      <p:sp>
        <p:nvSpPr>
          <p:cNvPr id="3" name="Content Placeholder 2"/>
          <p:cNvSpPr>
            <a:spLocks noGrp="1"/>
          </p:cNvSpPr>
          <p:nvPr>
            <p:ph idx="1"/>
          </p:nvPr>
        </p:nvSpPr>
        <p:spPr/>
        <p:txBody>
          <a:bodyPr/>
          <a:lstStyle/>
          <a:p>
            <a:r>
              <a:rPr lang="fa-IR" dirty="0" smtClean="0"/>
              <a:t>هدف </a:t>
            </a:r>
            <a:r>
              <a:rPr lang="fa-IR" dirty="0" smtClean="0"/>
              <a:t>دستيابي </a:t>
            </a:r>
            <a:r>
              <a:rPr lang="fa-IR" dirty="0" smtClean="0"/>
              <a:t>به </a:t>
            </a:r>
            <a:r>
              <a:rPr lang="fa-IR" dirty="0" smtClean="0"/>
              <a:t>سيستم </a:t>
            </a:r>
            <a:r>
              <a:rPr lang="fa-IR" dirty="0" smtClean="0"/>
              <a:t>و بهره </a:t>
            </a:r>
            <a:r>
              <a:rPr lang="fa-IR" dirty="0" smtClean="0"/>
              <a:t>برداري </a:t>
            </a:r>
            <a:r>
              <a:rPr lang="fa-IR" dirty="0" smtClean="0"/>
              <a:t>از آن</a:t>
            </a:r>
          </a:p>
          <a:p>
            <a:pPr lvl="1"/>
            <a:r>
              <a:rPr lang="fa-IR" dirty="0" smtClean="0"/>
              <a:t>دستيابي </a:t>
            </a:r>
            <a:r>
              <a:rPr lang="fa-IR" dirty="0" smtClean="0"/>
              <a:t>به کلمه </a:t>
            </a:r>
            <a:r>
              <a:rPr lang="fa-IR" dirty="0" smtClean="0"/>
              <a:t>هاي </a:t>
            </a:r>
            <a:r>
              <a:rPr lang="fa-IR" dirty="0" smtClean="0"/>
              <a:t>عبور</a:t>
            </a:r>
          </a:p>
          <a:p>
            <a:pPr lvl="1"/>
            <a:r>
              <a:rPr lang="fa-IR" dirty="0" smtClean="0"/>
              <a:t>استفاده از </a:t>
            </a:r>
            <a:r>
              <a:rPr lang="fa-IR" dirty="0" smtClean="0"/>
              <a:t>آسيب پذيري سيستم </a:t>
            </a:r>
            <a:r>
              <a:rPr lang="fa-IR" dirty="0" smtClean="0"/>
              <a:t>به منظور </a:t>
            </a:r>
            <a:r>
              <a:rPr lang="fa-IR" dirty="0" smtClean="0"/>
              <a:t>تعريف دسترسي </a:t>
            </a:r>
            <a:r>
              <a:rPr lang="fa-IR" dirty="0" smtClean="0"/>
              <a:t>و </a:t>
            </a:r>
            <a:r>
              <a:rPr lang="fa-IR" dirty="0" smtClean="0"/>
              <a:t>يا افزايش قابليت </a:t>
            </a:r>
            <a:r>
              <a:rPr lang="fa-IR" dirty="0" smtClean="0"/>
              <a:t>آن</a:t>
            </a:r>
          </a:p>
          <a:p>
            <a:pPr lvl="2"/>
            <a:r>
              <a:rPr lang="fa-IR" dirty="0" smtClean="0"/>
              <a:t>حمله </a:t>
            </a:r>
            <a:r>
              <a:rPr lang="fa-IR" dirty="0" smtClean="0"/>
              <a:t>سريز </a:t>
            </a:r>
            <a:r>
              <a:rPr lang="fa-IR" dirty="0" smtClean="0"/>
              <a:t>بافر</a:t>
            </a:r>
            <a:endParaRPr lang="en-US" dirty="0"/>
          </a:p>
        </p:txBody>
      </p:sp>
      <p:sp>
        <p:nvSpPr>
          <p:cNvPr id="4" name="Slide Number Placeholder 3"/>
          <p:cNvSpPr>
            <a:spLocks noGrp="1"/>
          </p:cNvSpPr>
          <p:nvPr>
            <p:ph type="sldNum" sz="quarter" idx="11"/>
          </p:nvPr>
        </p:nvSpPr>
        <p:spPr/>
        <p:txBody>
          <a:bodyPr/>
          <a:lstStyle/>
          <a:p>
            <a:fld id="{372F859F-7736-4987-9091-D462CA9961FC}"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Text Box 2"/>
          <p:cNvSpPr txBox="1">
            <a:spLocks noChangeArrowheads="1"/>
          </p:cNvSpPr>
          <p:nvPr/>
        </p:nvSpPr>
        <p:spPr bwMode="auto">
          <a:xfrm>
            <a:off x="104775" y="4133850"/>
            <a:ext cx="1222375" cy="457200"/>
          </a:xfrm>
          <a:prstGeom prst="rect">
            <a:avLst/>
          </a:prstGeom>
          <a:ln>
            <a:headEnd/>
            <a:tailEnd/>
          </a:ln>
        </p:spPr>
        <p:style>
          <a:lnRef idx="2">
            <a:schemeClr val="dk1"/>
          </a:lnRef>
          <a:fillRef idx="1">
            <a:schemeClr val="lt1"/>
          </a:fillRef>
          <a:effectRef idx="0">
            <a:schemeClr val="dk1"/>
          </a:effectRef>
          <a:fontRef idx="minor">
            <a:schemeClr val="dk1"/>
          </a:fontRef>
        </p:style>
        <p:txBody>
          <a:bodyPr lIns="54000" tIns="54000" rIns="54000" bIns="54000" anchor="ctr" anchorCtr="1"/>
          <a:lstStyle/>
          <a:p>
            <a:pPr algn="ctr" rtl="1" eaLnBrk="0" hangingPunct="0"/>
            <a:r>
              <a:rPr lang="ar-SA" b="1" dirty="0">
                <a:cs typeface="Nazanin" pitchFamily="2" charset="-78"/>
              </a:rPr>
              <a:t>شناسايي سيستم </a:t>
            </a:r>
            <a:endParaRPr lang="en-US" b="1" dirty="0">
              <a:cs typeface="Nazanin" pitchFamily="2" charset="-78"/>
            </a:endParaRPr>
          </a:p>
        </p:txBody>
      </p:sp>
      <p:sp>
        <p:nvSpPr>
          <p:cNvPr id="347153" name="Rectangle 17"/>
          <p:cNvSpPr>
            <a:spLocks noGrp="1" noChangeArrowheads="1"/>
          </p:cNvSpPr>
          <p:nvPr>
            <p:ph type="title"/>
          </p:nvPr>
        </p:nvSpPr>
        <p:spPr>
          <a:xfrm>
            <a:off x="1333500" y="417046"/>
            <a:ext cx="6827838" cy="52322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ar-SA" altLang="en-US" sz="3200" dirty="0"/>
              <a:t>روند نماي کلي انجام يک حملة کامپيوتري </a:t>
            </a:r>
            <a:endParaRPr lang="en-US" altLang="en-US" sz="3200" dirty="0"/>
          </a:p>
        </p:txBody>
      </p:sp>
      <p:grpSp>
        <p:nvGrpSpPr>
          <p:cNvPr id="2" name="Group 33"/>
          <p:cNvGrpSpPr>
            <a:grpSpLocks/>
          </p:cNvGrpSpPr>
          <p:nvPr/>
        </p:nvGrpSpPr>
        <p:grpSpPr bwMode="auto">
          <a:xfrm>
            <a:off x="292100" y="1276350"/>
            <a:ext cx="7997825" cy="5105400"/>
            <a:chOff x="184" y="864"/>
            <a:chExt cx="5038" cy="3216"/>
          </a:xfrm>
        </p:grpSpPr>
        <p:sp>
          <p:nvSpPr>
            <p:cNvPr id="347148" name="Text Box 12"/>
            <p:cNvSpPr txBox="1">
              <a:spLocks noChangeArrowheads="1"/>
            </p:cNvSpPr>
            <p:nvPr/>
          </p:nvSpPr>
          <p:spPr bwMode="auto">
            <a:xfrm>
              <a:off x="184" y="938"/>
              <a:ext cx="672" cy="576"/>
            </a:xfrm>
            <a:prstGeom prst="rect">
              <a:avLst/>
            </a:prstGeom>
            <a:noFill/>
            <a:ln w="9525">
              <a:noFill/>
              <a:miter lim="800000"/>
              <a:headEnd/>
              <a:tailEnd/>
            </a:ln>
          </p:spPr>
          <p:txBody>
            <a:bodyPr lIns="54000" tIns="54000" rIns="54000" bIns="54000" anchor="ctr" anchorCtr="1"/>
            <a:lstStyle/>
            <a:p>
              <a:pPr algn="ctr" rtl="1" eaLnBrk="0" hangingPunct="0"/>
              <a:r>
                <a:rPr lang="ar-SA" b="1" dirty="0">
                  <a:solidFill>
                    <a:srgbClr val="A50021"/>
                  </a:solidFill>
                  <a:cs typeface="Nazanin" pitchFamily="2" charset="-78"/>
                </a:rPr>
                <a:t>شناسايي مواضع و نقاط ضعف سيستم هدف</a:t>
              </a:r>
              <a:endParaRPr lang="en-US" b="1" dirty="0">
                <a:solidFill>
                  <a:srgbClr val="A50021"/>
                </a:solidFill>
                <a:cs typeface="Nazanin" pitchFamily="2" charset="-78"/>
              </a:endParaRPr>
            </a:p>
          </p:txBody>
        </p:sp>
        <p:sp>
          <p:nvSpPr>
            <p:cNvPr id="347149" name="Text Box 13"/>
            <p:cNvSpPr txBox="1">
              <a:spLocks noChangeArrowheads="1"/>
            </p:cNvSpPr>
            <p:nvPr/>
          </p:nvSpPr>
          <p:spPr bwMode="auto">
            <a:xfrm>
              <a:off x="1296" y="960"/>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هجوم اوليه</a:t>
              </a:r>
              <a:endParaRPr lang="en-US">
                <a:solidFill>
                  <a:srgbClr val="A50021"/>
                </a:solidFill>
                <a:cs typeface="Nazanin" pitchFamily="2" charset="-78"/>
              </a:endParaRPr>
            </a:p>
          </p:txBody>
        </p:sp>
        <p:sp>
          <p:nvSpPr>
            <p:cNvPr id="347150" name="Text Box 14"/>
            <p:cNvSpPr txBox="1">
              <a:spLocks noChangeArrowheads="1"/>
            </p:cNvSpPr>
            <p:nvPr/>
          </p:nvSpPr>
          <p:spPr bwMode="auto">
            <a:xfrm>
              <a:off x="2856" y="912"/>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تثبيت مواضع</a:t>
              </a:r>
              <a:endParaRPr lang="en-US">
                <a:solidFill>
                  <a:srgbClr val="A50021"/>
                </a:solidFill>
                <a:cs typeface="Nazanin" pitchFamily="2" charset="-78"/>
              </a:endParaRPr>
            </a:p>
          </p:txBody>
        </p:sp>
        <p:sp>
          <p:nvSpPr>
            <p:cNvPr id="347151" name="Text Box 15"/>
            <p:cNvSpPr txBox="1">
              <a:spLocks noChangeArrowheads="1"/>
            </p:cNvSpPr>
            <p:nvPr/>
          </p:nvSpPr>
          <p:spPr bwMode="auto">
            <a:xfrm>
              <a:off x="4224" y="864"/>
              <a:ext cx="998"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برنامه ريزي مرحله بعد عمليات</a:t>
              </a:r>
              <a:endParaRPr lang="en-US">
                <a:solidFill>
                  <a:srgbClr val="A50021"/>
                </a:solidFill>
                <a:cs typeface="Nazanin" pitchFamily="2" charset="-78"/>
              </a:endParaRPr>
            </a:p>
          </p:txBody>
        </p:sp>
        <p:sp>
          <p:nvSpPr>
            <p:cNvPr id="347154" name="Line 18"/>
            <p:cNvSpPr>
              <a:spLocks noChangeShapeType="1"/>
            </p:cNvSpPr>
            <p:nvPr/>
          </p:nvSpPr>
          <p:spPr bwMode="auto">
            <a:xfrm>
              <a:off x="4272"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5" name="Line 19"/>
            <p:cNvSpPr>
              <a:spLocks noChangeShapeType="1"/>
            </p:cNvSpPr>
            <p:nvPr/>
          </p:nvSpPr>
          <p:spPr bwMode="auto">
            <a:xfrm>
              <a:off x="2509"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6" name="Line 20"/>
            <p:cNvSpPr>
              <a:spLocks noChangeShapeType="1"/>
            </p:cNvSpPr>
            <p:nvPr/>
          </p:nvSpPr>
          <p:spPr bwMode="auto">
            <a:xfrm>
              <a:off x="956"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grpSp>
      <p:grpSp>
        <p:nvGrpSpPr>
          <p:cNvPr id="3" name="Group 39"/>
          <p:cNvGrpSpPr>
            <a:grpSpLocks/>
          </p:cNvGrpSpPr>
          <p:nvPr/>
        </p:nvGrpSpPr>
        <p:grpSpPr bwMode="auto">
          <a:xfrm>
            <a:off x="1073150" y="2228850"/>
            <a:ext cx="2581275" cy="3814763"/>
            <a:chOff x="676" y="1248"/>
            <a:chExt cx="1626" cy="2403"/>
          </a:xfrm>
        </p:grpSpPr>
        <p:sp>
          <p:nvSpPr>
            <p:cNvPr id="347139" name="Oval 3"/>
            <p:cNvSpPr>
              <a:spLocks noChangeArrowheads="1"/>
            </p:cNvSpPr>
            <p:nvPr/>
          </p:nvSpPr>
          <p:spPr bwMode="auto">
            <a:xfrm>
              <a:off x="1088" y="3335"/>
              <a:ext cx="490" cy="288"/>
            </a:xfrm>
            <a:prstGeom prst="ellipse">
              <a:avLst/>
            </a:prstGeom>
            <a:solidFill>
              <a:srgbClr val="FFFFFF"/>
            </a:solidFill>
            <a:ln w="9525">
              <a:solidFill>
                <a:srgbClr val="000000"/>
              </a:solidFill>
              <a:round/>
              <a:headEnd/>
              <a:tailEnd/>
            </a:ln>
          </p:spPr>
          <p:txBody>
            <a:bodyPr lIns="54000" tIns="54000" rIns="54000" bIns="54000" anchor="ctr" anchorCtr="1"/>
            <a:lstStyle/>
            <a:p>
              <a:pPr algn="ctr" rtl="1" eaLnBrk="0" hangingPunct="0"/>
              <a:r>
                <a:rPr lang="ar-SA">
                  <a:cs typeface="Nazanin" pitchFamily="2" charset="-78"/>
                </a:rPr>
                <a:t>تخريب</a:t>
              </a:r>
              <a:r>
                <a:rPr lang="fa-IR">
                  <a:cs typeface="Nazanin" pitchFamily="2" charset="-78"/>
                </a:rPr>
                <a:t> </a:t>
              </a:r>
              <a:endParaRPr lang="en-US">
                <a:cs typeface="Nazanin" pitchFamily="2" charset="-78"/>
              </a:endParaRPr>
            </a:p>
          </p:txBody>
        </p:sp>
        <p:sp>
          <p:nvSpPr>
            <p:cNvPr id="347140" name="Oval 4"/>
            <p:cNvSpPr>
              <a:spLocks noChangeArrowheads="1"/>
            </p:cNvSpPr>
            <p:nvPr/>
          </p:nvSpPr>
          <p:spPr bwMode="auto">
            <a:xfrm>
              <a:off x="1024" y="1632"/>
              <a:ext cx="545" cy="288"/>
            </a:xfrm>
            <a:prstGeom prst="ellipse">
              <a:avLst/>
            </a:prstGeom>
            <a:solidFill>
              <a:srgbClr val="FFFFFF"/>
            </a:solidFill>
            <a:ln w="9525">
              <a:solidFill>
                <a:srgbClr val="000000"/>
              </a:solidFill>
              <a:round/>
              <a:headEnd/>
              <a:tailEnd/>
            </a:ln>
          </p:spPr>
          <p:txBody>
            <a:bodyPr lIns="54000" tIns="54000" rIns="54000" bIns="54000" anchor="ctr" anchorCtr="1"/>
            <a:lstStyle/>
            <a:p>
              <a:pPr algn="ctr" rtl="1" eaLnBrk="0" hangingPunct="0"/>
              <a:r>
                <a:rPr lang="ar-SA" sz="1200" b="1" dirty="0">
                  <a:cs typeface="Nazanin" pitchFamily="2" charset="-78"/>
                </a:rPr>
                <a:t>دسترسي</a:t>
              </a:r>
              <a:endParaRPr lang="en-US" sz="1200" b="1" dirty="0">
                <a:cs typeface="Nazanin" pitchFamily="2" charset="-78"/>
              </a:endParaRPr>
            </a:p>
          </p:txBody>
        </p:sp>
        <p:sp>
          <p:nvSpPr>
            <p:cNvPr id="347141" name="Text Box 5"/>
            <p:cNvSpPr txBox="1">
              <a:spLocks noChangeArrowheads="1"/>
            </p:cNvSpPr>
            <p:nvPr/>
          </p:nvSpPr>
          <p:spPr bwMode="auto">
            <a:xfrm>
              <a:off x="1737" y="1248"/>
              <a:ext cx="558" cy="456"/>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کسب دسترسي در سطح کاربر</a:t>
              </a:r>
              <a:endParaRPr lang="en-US">
                <a:cs typeface="Nazanin" pitchFamily="2" charset="-78"/>
              </a:endParaRPr>
            </a:p>
          </p:txBody>
        </p:sp>
        <p:sp>
          <p:nvSpPr>
            <p:cNvPr id="347142" name="Text Box 6"/>
            <p:cNvSpPr txBox="1">
              <a:spLocks noChangeArrowheads="1"/>
            </p:cNvSpPr>
            <p:nvPr/>
          </p:nvSpPr>
          <p:spPr bwMode="auto">
            <a:xfrm>
              <a:off x="1737" y="1926"/>
              <a:ext cx="558" cy="42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dirty="0">
                  <a:cs typeface="Nazanin" pitchFamily="2" charset="-78"/>
                </a:rPr>
                <a:t>کسب دسترسي در سطح مدير</a:t>
              </a:r>
              <a:endParaRPr lang="en-US" dirty="0">
                <a:cs typeface="Nazanin" pitchFamily="2" charset="-78"/>
              </a:endParaRPr>
            </a:p>
          </p:txBody>
        </p:sp>
        <p:sp>
          <p:nvSpPr>
            <p:cNvPr id="347143" name="Text Box 7"/>
            <p:cNvSpPr txBox="1">
              <a:spLocks noChangeArrowheads="1"/>
            </p:cNvSpPr>
            <p:nvPr/>
          </p:nvSpPr>
          <p:spPr bwMode="auto">
            <a:xfrm>
              <a:off x="1744" y="3291"/>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جلوگيري از سرويس</a:t>
              </a:r>
              <a:endParaRPr lang="en-US">
                <a:cs typeface="Nazanin" pitchFamily="2" charset="-78"/>
              </a:endParaRPr>
            </a:p>
          </p:txBody>
        </p:sp>
        <p:sp>
          <p:nvSpPr>
            <p:cNvPr id="347157" name="Line 21"/>
            <p:cNvSpPr>
              <a:spLocks noChangeShapeType="1"/>
            </p:cNvSpPr>
            <p:nvPr/>
          </p:nvSpPr>
          <p:spPr bwMode="auto">
            <a:xfrm rot="7200000" flipV="1">
              <a:off x="794" y="2638"/>
              <a:ext cx="460" cy="696"/>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58" name="Line 22"/>
            <p:cNvSpPr>
              <a:spLocks noChangeShapeType="1"/>
            </p:cNvSpPr>
            <p:nvPr/>
          </p:nvSpPr>
          <p:spPr bwMode="auto">
            <a:xfrm rot="-3600000">
              <a:off x="639" y="2214"/>
              <a:ext cx="838" cy="57"/>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59" name="Line 23"/>
            <p:cNvSpPr>
              <a:spLocks noChangeShapeType="1"/>
            </p:cNvSpPr>
            <p:nvPr/>
          </p:nvSpPr>
          <p:spPr bwMode="auto">
            <a:xfrm rot="7200000" flipH="1" flipV="1">
              <a:off x="1618" y="3406"/>
              <a:ext cx="85" cy="146"/>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0" name="Line 24"/>
            <p:cNvSpPr>
              <a:spLocks noChangeShapeType="1"/>
            </p:cNvSpPr>
            <p:nvPr/>
          </p:nvSpPr>
          <p:spPr bwMode="auto">
            <a:xfrm rot="7200000" flipV="1">
              <a:off x="1576" y="1802"/>
              <a:ext cx="145" cy="284"/>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1" name="Line 25"/>
            <p:cNvSpPr>
              <a:spLocks noChangeShapeType="1"/>
            </p:cNvSpPr>
            <p:nvPr/>
          </p:nvSpPr>
          <p:spPr bwMode="auto">
            <a:xfrm rot="7200000" flipH="1" flipV="1">
              <a:off x="1489" y="1653"/>
              <a:ext cx="314"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2" name="Line 26"/>
            <p:cNvSpPr>
              <a:spLocks noChangeShapeType="1"/>
            </p:cNvSpPr>
            <p:nvPr/>
          </p:nvSpPr>
          <p:spPr bwMode="auto">
            <a:xfrm>
              <a:off x="2016" y="1704"/>
              <a:ext cx="0" cy="222"/>
            </a:xfrm>
            <a:prstGeom prst="line">
              <a:avLst/>
            </a:prstGeom>
            <a:noFill/>
            <a:ln w="38100" cap="sq">
              <a:solidFill>
                <a:srgbClr val="FF3300"/>
              </a:solidFill>
              <a:round/>
              <a:headEnd type="none" w="sm" len="sm"/>
              <a:tailEnd type="triangle" w="med" len="med"/>
            </a:ln>
            <a:effectLst/>
          </p:spPr>
          <p:txBody>
            <a:bodyPr/>
            <a:lstStyle/>
            <a:p>
              <a:endParaRPr lang="en-US" sz="1800">
                <a:cs typeface="Nazanin" pitchFamily="2" charset="-78"/>
              </a:endParaRPr>
            </a:p>
          </p:txBody>
        </p:sp>
      </p:grpSp>
      <p:grpSp>
        <p:nvGrpSpPr>
          <p:cNvPr id="4" name="Group 40"/>
          <p:cNvGrpSpPr>
            <a:grpSpLocks/>
          </p:cNvGrpSpPr>
          <p:nvPr/>
        </p:nvGrpSpPr>
        <p:grpSpPr bwMode="auto">
          <a:xfrm>
            <a:off x="3643313" y="3067050"/>
            <a:ext cx="2774950" cy="573088"/>
            <a:chOff x="2295" y="1776"/>
            <a:chExt cx="1748" cy="361"/>
          </a:xfrm>
        </p:grpSpPr>
        <p:sp>
          <p:nvSpPr>
            <p:cNvPr id="347144" name="Text Box 8"/>
            <p:cNvSpPr txBox="1">
              <a:spLocks noChangeArrowheads="1"/>
            </p:cNvSpPr>
            <p:nvPr/>
          </p:nvSpPr>
          <p:spPr bwMode="auto">
            <a:xfrm>
              <a:off x="2688" y="1776"/>
              <a:ext cx="587" cy="36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lIns="54000" tIns="54000" rIns="54000" bIns="54000" anchor="ctr" anchorCtr="1"/>
            <a:lstStyle/>
            <a:p>
              <a:pPr algn="ctr" rtl="1" eaLnBrk="0" hangingPunct="0"/>
              <a:r>
                <a:rPr lang="ar-SA">
                  <a:cs typeface="Nazanin" pitchFamily="2" charset="-78"/>
                </a:rPr>
                <a:t>پوشاندن ردپاها</a:t>
              </a:r>
              <a:endParaRPr lang="en-US">
                <a:cs typeface="Nazanin" pitchFamily="2" charset="-78"/>
              </a:endParaRPr>
            </a:p>
          </p:txBody>
        </p:sp>
        <p:sp>
          <p:nvSpPr>
            <p:cNvPr id="347145" name="Text Box 9"/>
            <p:cNvSpPr txBox="1">
              <a:spLocks noChangeArrowheads="1"/>
            </p:cNvSpPr>
            <p:nvPr/>
          </p:nvSpPr>
          <p:spPr bwMode="auto">
            <a:xfrm>
              <a:off x="3456" y="1776"/>
              <a:ext cx="587" cy="361"/>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lIns="54000" tIns="54000" rIns="54000" bIns="54000" anchor="ctr" anchorCtr="1"/>
            <a:lstStyle/>
            <a:p>
              <a:pPr algn="ctr" rtl="1" eaLnBrk="0" hangingPunct="0"/>
              <a:r>
                <a:rPr lang="ar-SA">
                  <a:cs typeface="Nazanin" pitchFamily="2" charset="-78"/>
                </a:rPr>
                <a:t>نصب دريچه</a:t>
              </a:r>
              <a:endParaRPr lang="en-US">
                <a:cs typeface="Nazanin" pitchFamily="2" charset="-78"/>
              </a:endParaRPr>
            </a:p>
          </p:txBody>
        </p:sp>
        <p:sp>
          <p:nvSpPr>
            <p:cNvPr id="347163" name="Line 27"/>
            <p:cNvSpPr>
              <a:spLocks noChangeShapeType="1"/>
            </p:cNvSpPr>
            <p:nvPr/>
          </p:nvSpPr>
          <p:spPr bwMode="auto">
            <a:xfrm flipV="1">
              <a:off x="2295" y="1926"/>
              <a:ext cx="393" cy="210"/>
            </a:xfrm>
            <a:prstGeom prst="line">
              <a:avLst/>
            </a:prstGeom>
            <a:ln>
              <a:headEnd type="none" w="sm" len="sm"/>
              <a:tailEnd type="triangle" w="med" len="med"/>
            </a:ln>
          </p:spPr>
          <p:style>
            <a:lnRef idx="1">
              <a:schemeClr val="accent6"/>
            </a:lnRef>
            <a:fillRef idx="2">
              <a:schemeClr val="accent6"/>
            </a:fillRef>
            <a:effectRef idx="1">
              <a:schemeClr val="accent6"/>
            </a:effectRef>
            <a:fontRef idx="minor">
              <a:schemeClr val="dk1"/>
            </a:fontRef>
          </p:style>
          <p:txBody>
            <a:bodyPr/>
            <a:lstStyle/>
            <a:p>
              <a:endParaRPr lang="en-US" sz="1800">
                <a:cs typeface="Nazanin" pitchFamily="2" charset="-78"/>
              </a:endParaRPr>
            </a:p>
          </p:txBody>
        </p:sp>
        <p:sp>
          <p:nvSpPr>
            <p:cNvPr id="347164" name="Line 28"/>
            <p:cNvSpPr>
              <a:spLocks noChangeShapeType="1"/>
            </p:cNvSpPr>
            <p:nvPr/>
          </p:nvSpPr>
          <p:spPr bwMode="auto">
            <a:xfrm>
              <a:off x="3275" y="1971"/>
              <a:ext cx="181" cy="0"/>
            </a:xfrm>
            <a:prstGeom prst="line">
              <a:avLst/>
            </a:prstGeom>
            <a:ln>
              <a:headEnd type="none" w="sm" len="sm"/>
              <a:tailEnd type="triangle" w="med" len="med"/>
            </a:ln>
          </p:spPr>
          <p:style>
            <a:lnRef idx="1">
              <a:schemeClr val="accent6"/>
            </a:lnRef>
            <a:fillRef idx="2">
              <a:schemeClr val="accent6"/>
            </a:fillRef>
            <a:effectRef idx="1">
              <a:schemeClr val="accent6"/>
            </a:effectRef>
            <a:fontRef idx="minor">
              <a:schemeClr val="dk1"/>
            </a:fontRef>
          </p:style>
          <p:txBody>
            <a:bodyPr/>
            <a:lstStyle/>
            <a:p>
              <a:endParaRPr lang="en-US" sz="1800">
                <a:cs typeface="Nazanin" pitchFamily="2" charset="-78"/>
              </a:endParaRPr>
            </a:p>
          </p:txBody>
        </p:sp>
      </p:grpSp>
      <p:grpSp>
        <p:nvGrpSpPr>
          <p:cNvPr id="5" name="Group 41"/>
          <p:cNvGrpSpPr>
            <a:grpSpLocks/>
          </p:cNvGrpSpPr>
          <p:nvPr/>
        </p:nvGrpSpPr>
        <p:grpSpPr bwMode="auto">
          <a:xfrm>
            <a:off x="3643313" y="2266950"/>
            <a:ext cx="4398962" cy="3406775"/>
            <a:chOff x="2295" y="1272"/>
            <a:chExt cx="2771" cy="2146"/>
          </a:xfrm>
        </p:grpSpPr>
        <p:sp>
          <p:nvSpPr>
            <p:cNvPr id="347146" name="Text Box 10"/>
            <p:cNvSpPr txBox="1">
              <a:spLocks noChangeArrowheads="1"/>
            </p:cNvSpPr>
            <p:nvPr/>
          </p:nvSpPr>
          <p:spPr bwMode="auto">
            <a:xfrm>
              <a:off x="4438" y="1728"/>
              <a:ext cx="628" cy="432"/>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برداشتن يا خراب کردن اطلاعات</a:t>
              </a:r>
              <a:endParaRPr lang="en-US">
                <a:cs typeface="Nazanin" pitchFamily="2" charset="-78"/>
              </a:endParaRPr>
            </a:p>
          </p:txBody>
        </p:sp>
        <p:sp>
          <p:nvSpPr>
            <p:cNvPr id="347147" name="Text Box 11"/>
            <p:cNvSpPr txBox="1">
              <a:spLocks noChangeArrowheads="1"/>
            </p:cNvSpPr>
            <p:nvPr/>
          </p:nvSpPr>
          <p:spPr bwMode="auto">
            <a:xfrm>
              <a:off x="4461" y="1272"/>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ساير فعاليتهاي غير مجاز</a:t>
              </a:r>
              <a:endParaRPr lang="en-US">
                <a:cs typeface="Nazanin" pitchFamily="2" charset="-78"/>
              </a:endParaRPr>
            </a:p>
          </p:txBody>
        </p:sp>
        <p:sp>
          <p:nvSpPr>
            <p:cNvPr id="347152" name="Text Box 16"/>
            <p:cNvSpPr txBox="1">
              <a:spLocks noChangeArrowheads="1"/>
            </p:cNvSpPr>
            <p:nvPr/>
          </p:nvSpPr>
          <p:spPr bwMode="auto">
            <a:xfrm>
              <a:off x="4469" y="2288"/>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حمله به اهداف ثانويه</a:t>
              </a:r>
              <a:endParaRPr lang="en-US">
                <a:cs typeface="Nazanin" pitchFamily="2" charset="-78"/>
              </a:endParaRPr>
            </a:p>
          </p:txBody>
        </p:sp>
        <p:sp>
          <p:nvSpPr>
            <p:cNvPr id="347165" name="Line 29"/>
            <p:cNvSpPr>
              <a:spLocks noChangeShapeType="1"/>
            </p:cNvSpPr>
            <p:nvPr/>
          </p:nvSpPr>
          <p:spPr bwMode="auto">
            <a:xfrm flipV="1">
              <a:off x="2295" y="2448"/>
              <a:ext cx="2174" cy="970"/>
            </a:xfrm>
            <a:prstGeom prst="line">
              <a:avLst/>
            </a:prstGeom>
            <a:noFill/>
            <a:ln w="38100"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6" name="Line 30"/>
            <p:cNvSpPr>
              <a:spLocks noChangeShapeType="1"/>
            </p:cNvSpPr>
            <p:nvPr/>
          </p:nvSpPr>
          <p:spPr bwMode="auto">
            <a:xfrm flipV="1">
              <a:off x="4043" y="1496"/>
              <a:ext cx="395" cy="475"/>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7" name="Line 31"/>
            <p:cNvSpPr>
              <a:spLocks noChangeShapeType="1"/>
            </p:cNvSpPr>
            <p:nvPr/>
          </p:nvSpPr>
          <p:spPr bwMode="auto">
            <a:xfrm>
              <a:off x="4043" y="1971"/>
              <a:ext cx="395"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8" name="Line 32"/>
            <p:cNvSpPr>
              <a:spLocks noChangeShapeType="1"/>
            </p:cNvSpPr>
            <p:nvPr/>
          </p:nvSpPr>
          <p:spPr bwMode="auto">
            <a:xfrm>
              <a:off x="4043" y="1971"/>
              <a:ext cx="426" cy="477"/>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grpSp>
    </p:spTree>
    <p:extLst>
      <p:ext uri="{BB962C8B-B14F-4D97-AF65-F5344CB8AC3E}">
        <p14:creationId xmlns:p14="http://schemas.microsoft.com/office/powerpoint/2010/main" val="1296599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fa-IR" dirty="0" smtClean="0"/>
              <a:t>تثبيت </a:t>
            </a:r>
            <a:r>
              <a:rPr lang="fa-IR" dirty="0" smtClean="0"/>
              <a:t>مواضع</a:t>
            </a:r>
            <a:endParaRPr lang="en-US" dirty="0"/>
          </a:p>
        </p:txBody>
      </p:sp>
      <p:sp>
        <p:nvSpPr>
          <p:cNvPr id="3" name="Content Placeholder 2"/>
          <p:cNvSpPr>
            <a:spLocks noGrp="1"/>
          </p:cNvSpPr>
          <p:nvPr>
            <p:ph idx="1"/>
          </p:nvPr>
        </p:nvSpPr>
        <p:spPr/>
        <p:txBody>
          <a:bodyPr/>
          <a:lstStyle/>
          <a:p>
            <a:r>
              <a:rPr lang="fa-IR" dirty="0" smtClean="0"/>
              <a:t>هدف حفظ </a:t>
            </a:r>
            <a:r>
              <a:rPr lang="fa-IR" dirty="0" smtClean="0"/>
              <a:t>نتايج </a:t>
            </a:r>
            <a:r>
              <a:rPr lang="fa-IR" dirty="0" smtClean="0"/>
              <a:t>بدست آمده در مرحله قبل</a:t>
            </a:r>
          </a:p>
          <a:p>
            <a:pPr lvl="1"/>
            <a:r>
              <a:rPr lang="fa-IR" dirty="0" smtClean="0"/>
              <a:t>حفظ و استمرار </a:t>
            </a:r>
            <a:r>
              <a:rPr lang="fa-IR" dirty="0" smtClean="0"/>
              <a:t>دسترسي </a:t>
            </a:r>
            <a:r>
              <a:rPr lang="fa-IR" dirty="0" smtClean="0"/>
              <a:t>ها به </a:t>
            </a:r>
            <a:r>
              <a:rPr lang="fa-IR" dirty="0" smtClean="0"/>
              <a:t>سيستم يا توانايي هاي تخريبي </a:t>
            </a:r>
            <a:r>
              <a:rPr lang="fa-IR" dirty="0" smtClean="0"/>
              <a:t>بدست آمده</a:t>
            </a:r>
          </a:p>
          <a:p>
            <a:pPr lvl="2"/>
            <a:endParaRPr lang="fa-IR" dirty="0" smtClean="0"/>
          </a:p>
          <a:p>
            <a:pPr lvl="1"/>
            <a:r>
              <a:rPr lang="fa-IR" dirty="0" smtClean="0"/>
              <a:t>تقويت </a:t>
            </a:r>
            <a:r>
              <a:rPr lang="fa-IR" dirty="0" smtClean="0"/>
              <a:t>سطح </a:t>
            </a:r>
            <a:r>
              <a:rPr lang="fa-IR" dirty="0" smtClean="0"/>
              <a:t>دسترسي </a:t>
            </a:r>
            <a:r>
              <a:rPr lang="fa-IR" dirty="0" smtClean="0"/>
              <a:t>ها و </a:t>
            </a:r>
            <a:r>
              <a:rPr lang="fa-IR" dirty="0" smtClean="0"/>
              <a:t>توانايي </a:t>
            </a:r>
            <a:r>
              <a:rPr lang="fa-IR" dirty="0" smtClean="0"/>
              <a:t>ها</a:t>
            </a:r>
          </a:p>
          <a:p>
            <a:pPr lvl="1"/>
            <a:endParaRPr lang="fa-IR" dirty="0" smtClean="0"/>
          </a:p>
          <a:p>
            <a:pPr lvl="1"/>
            <a:r>
              <a:rPr lang="fa-IR" dirty="0" smtClean="0"/>
              <a:t>مخفي </a:t>
            </a:r>
            <a:r>
              <a:rPr lang="fa-IR" dirty="0" smtClean="0"/>
              <a:t>ماندن و از </a:t>
            </a:r>
            <a:r>
              <a:rPr lang="fa-IR" dirty="0" smtClean="0"/>
              <a:t>بين </a:t>
            </a:r>
            <a:r>
              <a:rPr lang="fa-IR" dirty="0" smtClean="0"/>
              <a:t>رد </a:t>
            </a:r>
            <a:r>
              <a:rPr lang="fa-IR" dirty="0" smtClean="0"/>
              <a:t>پاهاي </a:t>
            </a:r>
            <a:r>
              <a:rPr lang="fa-IR" dirty="0" smtClean="0"/>
              <a:t>انجام </a:t>
            </a:r>
            <a:r>
              <a:rPr lang="fa-IR" dirty="0" smtClean="0"/>
              <a:t>عمليات</a:t>
            </a:r>
            <a:endParaRPr lang="fa-IR" dirty="0" smtClean="0"/>
          </a:p>
        </p:txBody>
      </p:sp>
      <p:sp>
        <p:nvSpPr>
          <p:cNvPr id="4" name="Slide Number Placeholder 3"/>
          <p:cNvSpPr>
            <a:spLocks noGrp="1"/>
          </p:cNvSpPr>
          <p:nvPr>
            <p:ph type="sldNum" sz="quarter" idx="11"/>
          </p:nvPr>
        </p:nvSpPr>
        <p:spPr/>
        <p:txBody>
          <a:bodyPr/>
          <a:lstStyle/>
          <a:p>
            <a:fld id="{372F859F-7736-4987-9091-D462CA9961FC}"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Text Box 2"/>
          <p:cNvSpPr txBox="1">
            <a:spLocks noChangeArrowheads="1"/>
          </p:cNvSpPr>
          <p:nvPr/>
        </p:nvSpPr>
        <p:spPr bwMode="auto">
          <a:xfrm>
            <a:off x="104775" y="4133850"/>
            <a:ext cx="1222375" cy="457200"/>
          </a:xfrm>
          <a:prstGeom prst="rect">
            <a:avLst/>
          </a:prstGeom>
          <a:ln>
            <a:headEnd/>
            <a:tailEnd/>
          </a:ln>
        </p:spPr>
        <p:style>
          <a:lnRef idx="2">
            <a:schemeClr val="dk1"/>
          </a:lnRef>
          <a:fillRef idx="1">
            <a:schemeClr val="lt1"/>
          </a:fillRef>
          <a:effectRef idx="0">
            <a:schemeClr val="dk1"/>
          </a:effectRef>
          <a:fontRef idx="minor">
            <a:schemeClr val="dk1"/>
          </a:fontRef>
        </p:style>
        <p:txBody>
          <a:bodyPr lIns="54000" tIns="54000" rIns="54000" bIns="54000" anchor="ctr" anchorCtr="1"/>
          <a:lstStyle/>
          <a:p>
            <a:pPr algn="ctr" rtl="1" eaLnBrk="0" hangingPunct="0"/>
            <a:r>
              <a:rPr lang="ar-SA" b="1" dirty="0">
                <a:cs typeface="Nazanin" pitchFamily="2" charset="-78"/>
              </a:rPr>
              <a:t>شناسايي سيستم </a:t>
            </a:r>
            <a:endParaRPr lang="en-US" b="1" dirty="0">
              <a:cs typeface="Nazanin" pitchFamily="2" charset="-78"/>
            </a:endParaRPr>
          </a:p>
        </p:txBody>
      </p:sp>
      <p:sp>
        <p:nvSpPr>
          <p:cNvPr id="347153" name="Rectangle 17"/>
          <p:cNvSpPr>
            <a:spLocks noGrp="1" noChangeArrowheads="1"/>
          </p:cNvSpPr>
          <p:nvPr>
            <p:ph type="title"/>
          </p:nvPr>
        </p:nvSpPr>
        <p:spPr>
          <a:xfrm>
            <a:off x="1333500" y="417046"/>
            <a:ext cx="6827838" cy="52322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ar-SA" altLang="en-US" sz="3200" dirty="0"/>
              <a:t>روند نماي کلي انجام يک حملة کامپيوتري </a:t>
            </a:r>
            <a:endParaRPr lang="en-US" altLang="en-US" sz="3200" dirty="0"/>
          </a:p>
        </p:txBody>
      </p:sp>
      <p:grpSp>
        <p:nvGrpSpPr>
          <p:cNvPr id="2" name="Group 33"/>
          <p:cNvGrpSpPr>
            <a:grpSpLocks/>
          </p:cNvGrpSpPr>
          <p:nvPr/>
        </p:nvGrpSpPr>
        <p:grpSpPr bwMode="auto">
          <a:xfrm>
            <a:off x="292100" y="1276350"/>
            <a:ext cx="7997825" cy="5105400"/>
            <a:chOff x="184" y="864"/>
            <a:chExt cx="5038" cy="3216"/>
          </a:xfrm>
        </p:grpSpPr>
        <p:sp>
          <p:nvSpPr>
            <p:cNvPr id="347148" name="Text Box 12"/>
            <p:cNvSpPr txBox="1">
              <a:spLocks noChangeArrowheads="1"/>
            </p:cNvSpPr>
            <p:nvPr/>
          </p:nvSpPr>
          <p:spPr bwMode="auto">
            <a:xfrm>
              <a:off x="184" y="938"/>
              <a:ext cx="672" cy="576"/>
            </a:xfrm>
            <a:prstGeom prst="rect">
              <a:avLst/>
            </a:prstGeom>
            <a:noFill/>
            <a:ln w="9525">
              <a:noFill/>
              <a:miter lim="800000"/>
              <a:headEnd/>
              <a:tailEnd/>
            </a:ln>
          </p:spPr>
          <p:txBody>
            <a:bodyPr lIns="54000" tIns="54000" rIns="54000" bIns="54000" anchor="ctr" anchorCtr="1"/>
            <a:lstStyle/>
            <a:p>
              <a:pPr algn="ctr" rtl="1" eaLnBrk="0" hangingPunct="0"/>
              <a:r>
                <a:rPr lang="ar-SA" b="1" dirty="0">
                  <a:solidFill>
                    <a:srgbClr val="A50021"/>
                  </a:solidFill>
                  <a:cs typeface="Nazanin" pitchFamily="2" charset="-78"/>
                </a:rPr>
                <a:t>شناسايي مواضع و نقاط ضعف سيستم هدف</a:t>
              </a:r>
              <a:endParaRPr lang="en-US" b="1" dirty="0">
                <a:solidFill>
                  <a:srgbClr val="A50021"/>
                </a:solidFill>
                <a:cs typeface="Nazanin" pitchFamily="2" charset="-78"/>
              </a:endParaRPr>
            </a:p>
          </p:txBody>
        </p:sp>
        <p:sp>
          <p:nvSpPr>
            <p:cNvPr id="347149" name="Text Box 13"/>
            <p:cNvSpPr txBox="1">
              <a:spLocks noChangeArrowheads="1"/>
            </p:cNvSpPr>
            <p:nvPr/>
          </p:nvSpPr>
          <p:spPr bwMode="auto">
            <a:xfrm>
              <a:off x="1296" y="960"/>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هجوم اوليه</a:t>
              </a:r>
              <a:endParaRPr lang="en-US">
                <a:solidFill>
                  <a:srgbClr val="A50021"/>
                </a:solidFill>
                <a:cs typeface="Nazanin" pitchFamily="2" charset="-78"/>
              </a:endParaRPr>
            </a:p>
          </p:txBody>
        </p:sp>
        <p:sp>
          <p:nvSpPr>
            <p:cNvPr id="347150" name="Text Box 14"/>
            <p:cNvSpPr txBox="1">
              <a:spLocks noChangeArrowheads="1"/>
            </p:cNvSpPr>
            <p:nvPr/>
          </p:nvSpPr>
          <p:spPr bwMode="auto">
            <a:xfrm>
              <a:off x="2856" y="912"/>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تثبيت مواضع</a:t>
              </a:r>
              <a:endParaRPr lang="en-US">
                <a:solidFill>
                  <a:srgbClr val="A50021"/>
                </a:solidFill>
                <a:cs typeface="Nazanin" pitchFamily="2" charset="-78"/>
              </a:endParaRPr>
            </a:p>
          </p:txBody>
        </p:sp>
        <p:sp>
          <p:nvSpPr>
            <p:cNvPr id="347151" name="Text Box 15"/>
            <p:cNvSpPr txBox="1">
              <a:spLocks noChangeArrowheads="1"/>
            </p:cNvSpPr>
            <p:nvPr/>
          </p:nvSpPr>
          <p:spPr bwMode="auto">
            <a:xfrm>
              <a:off x="4224" y="864"/>
              <a:ext cx="998"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برنامه ريزي مرحله بعد عمليات</a:t>
              </a:r>
              <a:endParaRPr lang="en-US">
                <a:solidFill>
                  <a:srgbClr val="A50021"/>
                </a:solidFill>
                <a:cs typeface="Nazanin" pitchFamily="2" charset="-78"/>
              </a:endParaRPr>
            </a:p>
          </p:txBody>
        </p:sp>
        <p:sp>
          <p:nvSpPr>
            <p:cNvPr id="347154" name="Line 18"/>
            <p:cNvSpPr>
              <a:spLocks noChangeShapeType="1"/>
            </p:cNvSpPr>
            <p:nvPr/>
          </p:nvSpPr>
          <p:spPr bwMode="auto">
            <a:xfrm>
              <a:off x="4272"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5" name="Line 19"/>
            <p:cNvSpPr>
              <a:spLocks noChangeShapeType="1"/>
            </p:cNvSpPr>
            <p:nvPr/>
          </p:nvSpPr>
          <p:spPr bwMode="auto">
            <a:xfrm>
              <a:off x="2509"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6" name="Line 20"/>
            <p:cNvSpPr>
              <a:spLocks noChangeShapeType="1"/>
            </p:cNvSpPr>
            <p:nvPr/>
          </p:nvSpPr>
          <p:spPr bwMode="auto">
            <a:xfrm>
              <a:off x="956"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grpSp>
      <p:grpSp>
        <p:nvGrpSpPr>
          <p:cNvPr id="3" name="Group 39"/>
          <p:cNvGrpSpPr>
            <a:grpSpLocks/>
          </p:cNvGrpSpPr>
          <p:nvPr/>
        </p:nvGrpSpPr>
        <p:grpSpPr bwMode="auto">
          <a:xfrm>
            <a:off x="1073150" y="2228850"/>
            <a:ext cx="2581275" cy="3814763"/>
            <a:chOff x="676" y="1248"/>
            <a:chExt cx="1626" cy="2403"/>
          </a:xfrm>
        </p:grpSpPr>
        <p:sp>
          <p:nvSpPr>
            <p:cNvPr id="347139" name="Oval 3"/>
            <p:cNvSpPr>
              <a:spLocks noChangeArrowheads="1"/>
            </p:cNvSpPr>
            <p:nvPr/>
          </p:nvSpPr>
          <p:spPr bwMode="auto">
            <a:xfrm>
              <a:off x="1088" y="3335"/>
              <a:ext cx="490" cy="288"/>
            </a:xfrm>
            <a:prstGeom prst="ellipse">
              <a:avLst/>
            </a:prstGeom>
            <a:solidFill>
              <a:srgbClr val="FFFFFF"/>
            </a:solidFill>
            <a:ln w="9525">
              <a:solidFill>
                <a:srgbClr val="000000"/>
              </a:solidFill>
              <a:round/>
              <a:headEnd/>
              <a:tailEnd/>
            </a:ln>
          </p:spPr>
          <p:txBody>
            <a:bodyPr lIns="54000" tIns="54000" rIns="54000" bIns="54000" anchor="ctr" anchorCtr="1"/>
            <a:lstStyle/>
            <a:p>
              <a:pPr algn="ctr" rtl="1" eaLnBrk="0" hangingPunct="0"/>
              <a:r>
                <a:rPr lang="ar-SA">
                  <a:cs typeface="Nazanin" pitchFamily="2" charset="-78"/>
                </a:rPr>
                <a:t>تخريب</a:t>
              </a:r>
              <a:r>
                <a:rPr lang="fa-IR">
                  <a:cs typeface="Nazanin" pitchFamily="2" charset="-78"/>
                </a:rPr>
                <a:t> </a:t>
              </a:r>
              <a:endParaRPr lang="en-US">
                <a:cs typeface="Nazanin" pitchFamily="2" charset="-78"/>
              </a:endParaRPr>
            </a:p>
          </p:txBody>
        </p:sp>
        <p:sp>
          <p:nvSpPr>
            <p:cNvPr id="347140" name="Oval 4"/>
            <p:cNvSpPr>
              <a:spLocks noChangeArrowheads="1"/>
            </p:cNvSpPr>
            <p:nvPr/>
          </p:nvSpPr>
          <p:spPr bwMode="auto">
            <a:xfrm>
              <a:off x="1024" y="1632"/>
              <a:ext cx="545" cy="288"/>
            </a:xfrm>
            <a:prstGeom prst="ellipse">
              <a:avLst/>
            </a:prstGeom>
            <a:solidFill>
              <a:srgbClr val="FFFFFF"/>
            </a:solidFill>
            <a:ln w="9525">
              <a:solidFill>
                <a:srgbClr val="000000"/>
              </a:solidFill>
              <a:round/>
              <a:headEnd/>
              <a:tailEnd/>
            </a:ln>
          </p:spPr>
          <p:txBody>
            <a:bodyPr lIns="54000" tIns="54000" rIns="54000" bIns="54000" anchor="ctr" anchorCtr="1"/>
            <a:lstStyle/>
            <a:p>
              <a:pPr algn="ctr" rtl="1" eaLnBrk="0" hangingPunct="0"/>
              <a:r>
                <a:rPr lang="ar-SA" sz="1200" b="1" dirty="0">
                  <a:cs typeface="Nazanin" pitchFamily="2" charset="-78"/>
                </a:rPr>
                <a:t>دسترسي</a:t>
              </a:r>
              <a:endParaRPr lang="en-US" sz="1200" b="1" dirty="0">
                <a:cs typeface="Nazanin" pitchFamily="2" charset="-78"/>
              </a:endParaRPr>
            </a:p>
          </p:txBody>
        </p:sp>
        <p:sp>
          <p:nvSpPr>
            <p:cNvPr id="347141" name="Text Box 5"/>
            <p:cNvSpPr txBox="1">
              <a:spLocks noChangeArrowheads="1"/>
            </p:cNvSpPr>
            <p:nvPr/>
          </p:nvSpPr>
          <p:spPr bwMode="auto">
            <a:xfrm>
              <a:off x="1737" y="1248"/>
              <a:ext cx="558" cy="456"/>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کسب دسترسي در سطح کاربر</a:t>
              </a:r>
              <a:endParaRPr lang="en-US">
                <a:cs typeface="Nazanin" pitchFamily="2" charset="-78"/>
              </a:endParaRPr>
            </a:p>
          </p:txBody>
        </p:sp>
        <p:sp>
          <p:nvSpPr>
            <p:cNvPr id="347142" name="Text Box 6"/>
            <p:cNvSpPr txBox="1">
              <a:spLocks noChangeArrowheads="1"/>
            </p:cNvSpPr>
            <p:nvPr/>
          </p:nvSpPr>
          <p:spPr bwMode="auto">
            <a:xfrm>
              <a:off x="1737" y="1926"/>
              <a:ext cx="558" cy="42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dirty="0">
                  <a:cs typeface="Nazanin" pitchFamily="2" charset="-78"/>
                </a:rPr>
                <a:t>کسب دسترسي در سطح مدير</a:t>
              </a:r>
              <a:endParaRPr lang="en-US" dirty="0">
                <a:cs typeface="Nazanin" pitchFamily="2" charset="-78"/>
              </a:endParaRPr>
            </a:p>
          </p:txBody>
        </p:sp>
        <p:sp>
          <p:nvSpPr>
            <p:cNvPr id="347143" name="Text Box 7"/>
            <p:cNvSpPr txBox="1">
              <a:spLocks noChangeArrowheads="1"/>
            </p:cNvSpPr>
            <p:nvPr/>
          </p:nvSpPr>
          <p:spPr bwMode="auto">
            <a:xfrm>
              <a:off x="1744" y="3291"/>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جلوگيري از سرويس</a:t>
              </a:r>
              <a:endParaRPr lang="en-US">
                <a:cs typeface="Nazanin" pitchFamily="2" charset="-78"/>
              </a:endParaRPr>
            </a:p>
          </p:txBody>
        </p:sp>
        <p:sp>
          <p:nvSpPr>
            <p:cNvPr id="347157" name="Line 21"/>
            <p:cNvSpPr>
              <a:spLocks noChangeShapeType="1"/>
            </p:cNvSpPr>
            <p:nvPr/>
          </p:nvSpPr>
          <p:spPr bwMode="auto">
            <a:xfrm rot="7200000" flipV="1">
              <a:off x="794" y="2638"/>
              <a:ext cx="460" cy="696"/>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58" name="Line 22"/>
            <p:cNvSpPr>
              <a:spLocks noChangeShapeType="1"/>
            </p:cNvSpPr>
            <p:nvPr/>
          </p:nvSpPr>
          <p:spPr bwMode="auto">
            <a:xfrm rot="-3600000">
              <a:off x="639" y="2214"/>
              <a:ext cx="838" cy="57"/>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59" name="Line 23"/>
            <p:cNvSpPr>
              <a:spLocks noChangeShapeType="1"/>
            </p:cNvSpPr>
            <p:nvPr/>
          </p:nvSpPr>
          <p:spPr bwMode="auto">
            <a:xfrm rot="7200000" flipH="1" flipV="1">
              <a:off x="1618" y="3406"/>
              <a:ext cx="85" cy="146"/>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0" name="Line 24"/>
            <p:cNvSpPr>
              <a:spLocks noChangeShapeType="1"/>
            </p:cNvSpPr>
            <p:nvPr/>
          </p:nvSpPr>
          <p:spPr bwMode="auto">
            <a:xfrm rot="7200000" flipV="1">
              <a:off x="1576" y="1802"/>
              <a:ext cx="145" cy="284"/>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1" name="Line 25"/>
            <p:cNvSpPr>
              <a:spLocks noChangeShapeType="1"/>
            </p:cNvSpPr>
            <p:nvPr/>
          </p:nvSpPr>
          <p:spPr bwMode="auto">
            <a:xfrm rot="7200000" flipH="1" flipV="1">
              <a:off x="1489" y="1653"/>
              <a:ext cx="314"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2" name="Line 26"/>
            <p:cNvSpPr>
              <a:spLocks noChangeShapeType="1"/>
            </p:cNvSpPr>
            <p:nvPr/>
          </p:nvSpPr>
          <p:spPr bwMode="auto">
            <a:xfrm>
              <a:off x="2016" y="1704"/>
              <a:ext cx="0" cy="222"/>
            </a:xfrm>
            <a:prstGeom prst="line">
              <a:avLst/>
            </a:prstGeom>
            <a:noFill/>
            <a:ln w="38100" cap="sq">
              <a:solidFill>
                <a:srgbClr val="FF3300"/>
              </a:solidFill>
              <a:round/>
              <a:headEnd type="none" w="sm" len="sm"/>
              <a:tailEnd type="triangle" w="med" len="med"/>
            </a:ln>
            <a:effectLst/>
          </p:spPr>
          <p:txBody>
            <a:bodyPr/>
            <a:lstStyle/>
            <a:p>
              <a:endParaRPr lang="en-US" sz="1800">
                <a:cs typeface="Nazanin" pitchFamily="2" charset="-78"/>
              </a:endParaRPr>
            </a:p>
          </p:txBody>
        </p:sp>
      </p:grpSp>
      <p:grpSp>
        <p:nvGrpSpPr>
          <p:cNvPr id="4" name="Group 40"/>
          <p:cNvGrpSpPr>
            <a:grpSpLocks/>
          </p:cNvGrpSpPr>
          <p:nvPr/>
        </p:nvGrpSpPr>
        <p:grpSpPr bwMode="auto">
          <a:xfrm>
            <a:off x="3643313" y="3067050"/>
            <a:ext cx="2774950" cy="573088"/>
            <a:chOff x="2295" y="1776"/>
            <a:chExt cx="1748" cy="361"/>
          </a:xfrm>
        </p:grpSpPr>
        <p:sp>
          <p:nvSpPr>
            <p:cNvPr id="347144" name="Text Box 8"/>
            <p:cNvSpPr txBox="1">
              <a:spLocks noChangeArrowheads="1"/>
            </p:cNvSpPr>
            <p:nvPr/>
          </p:nvSpPr>
          <p:spPr bwMode="auto">
            <a:xfrm>
              <a:off x="2688" y="1776"/>
              <a:ext cx="587"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پوشاندن ردپاها</a:t>
              </a:r>
              <a:endParaRPr lang="en-US">
                <a:cs typeface="Nazanin" pitchFamily="2" charset="-78"/>
              </a:endParaRPr>
            </a:p>
          </p:txBody>
        </p:sp>
        <p:sp>
          <p:nvSpPr>
            <p:cNvPr id="347145" name="Text Box 9"/>
            <p:cNvSpPr txBox="1">
              <a:spLocks noChangeArrowheads="1"/>
            </p:cNvSpPr>
            <p:nvPr/>
          </p:nvSpPr>
          <p:spPr bwMode="auto">
            <a:xfrm>
              <a:off x="3456" y="1776"/>
              <a:ext cx="587" cy="361"/>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نصب دريچه</a:t>
              </a:r>
              <a:endParaRPr lang="en-US">
                <a:cs typeface="Nazanin" pitchFamily="2" charset="-78"/>
              </a:endParaRPr>
            </a:p>
          </p:txBody>
        </p:sp>
        <p:sp>
          <p:nvSpPr>
            <p:cNvPr id="347163" name="Line 27"/>
            <p:cNvSpPr>
              <a:spLocks noChangeShapeType="1"/>
            </p:cNvSpPr>
            <p:nvPr/>
          </p:nvSpPr>
          <p:spPr bwMode="auto">
            <a:xfrm flipV="1">
              <a:off x="2295" y="1926"/>
              <a:ext cx="393" cy="21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4" name="Line 28"/>
            <p:cNvSpPr>
              <a:spLocks noChangeShapeType="1"/>
            </p:cNvSpPr>
            <p:nvPr/>
          </p:nvSpPr>
          <p:spPr bwMode="auto">
            <a:xfrm>
              <a:off x="3275" y="1971"/>
              <a:ext cx="181"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grpSp>
      <p:grpSp>
        <p:nvGrpSpPr>
          <p:cNvPr id="5" name="Group 41"/>
          <p:cNvGrpSpPr>
            <a:grpSpLocks/>
          </p:cNvGrpSpPr>
          <p:nvPr/>
        </p:nvGrpSpPr>
        <p:grpSpPr bwMode="auto">
          <a:xfrm>
            <a:off x="3643313" y="1999979"/>
            <a:ext cx="4891435" cy="3673746"/>
            <a:chOff x="2295" y="1191"/>
            <a:chExt cx="2917" cy="2227"/>
          </a:xfrm>
        </p:grpSpPr>
        <p:sp>
          <p:nvSpPr>
            <p:cNvPr id="347146" name="Text Box 10"/>
            <p:cNvSpPr txBox="1">
              <a:spLocks noChangeArrowheads="1"/>
            </p:cNvSpPr>
            <p:nvPr/>
          </p:nvSpPr>
          <p:spPr bwMode="auto">
            <a:xfrm>
              <a:off x="4438" y="1699"/>
              <a:ext cx="774" cy="461"/>
            </a:xfrm>
            <a:prstGeom prst="rect">
              <a:avLst/>
            </a:prstGeom>
            <a:ln w="9525">
              <a:solidFill>
                <a:srgbClr val="000000"/>
              </a:solidFill>
              <a:miter lim="800000"/>
              <a:headEnd/>
              <a:tailEnd/>
            </a:ln>
            <a:effectLst>
              <a:outerShdw dist="53882" dir="2700000" algn="ctr" rotWithShape="0">
                <a:srgbClr val="808080">
                  <a:alpha val="50000"/>
                </a:srgbClr>
              </a:outerShdw>
            </a:effectLst>
          </p:spPr>
          <p:style>
            <a:lnRef idx="0">
              <a:scrgbClr r="0" g="0" b="0"/>
            </a:lnRef>
            <a:fillRef idx="1002">
              <a:schemeClr val="lt1"/>
            </a:fillRef>
            <a:effectRef idx="0">
              <a:scrgbClr r="0" g="0" b="0"/>
            </a:effectRef>
            <a:fontRef idx="major"/>
          </p:style>
          <p:txBody>
            <a:bodyPr lIns="54000" tIns="54000" rIns="54000" bIns="54000" anchor="ctr" anchorCtr="1"/>
            <a:lstStyle/>
            <a:p>
              <a:pPr algn="ctr" rtl="1" eaLnBrk="0" hangingPunct="0"/>
              <a:r>
                <a:rPr lang="ar-SA" dirty="0">
                  <a:cs typeface="Nazanin" pitchFamily="2" charset="-78"/>
                </a:rPr>
                <a:t>برداشتن يا خراب کردن اطلاعات</a:t>
              </a:r>
              <a:endParaRPr lang="en-US" dirty="0">
                <a:cs typeface="Nazanin" pitchFamily="2" charset="-78"/>
              </a:endParaRPr>
            </a:p>
          </p:txBody>
        </p:sp>
        <p:sp>
          <p:nvSpPr>
            <p:cNvPr id="347147" name="Text Box 11"/>
            <p:cNvSpPr txBox="1">
              <a:spLocks noChangeArrowheads="1"/>
            </p:cNvSpPr>
            <p:nvPr/>
          </p:nvSpPr>
          <p:spPr bwMode="auto">
            <a:xfrm>
              <a:off x="4461" y="1191"/>
              <a:ext cx="660" cy="441"/>
            </a:xfrm>
            <a:prstGeom prst="rect">
              <a:avLst/>
            </a:prstGeom>
            <a:ln w="9525">
              <a:solidFill>
                <a:srgbClr val="000000"/>
              </a:solidFill>
              <a:miter lim="800000"/>
              <a:headEnd/>
              <a:tailEnd/>
            </a:ln>
            <a:effectLst>
              <a:outerShdw dist="53882" dir="2700000" algn="ctr" rotWithShape="0">
                <a:srgbClr val="808080">
                  <a:alpha val="50000"/>
                </a:srgbClr>
              </a:outerShdw>
            </a:effectLst>
          </p:spPr>
          <p:style>
            <a:lnRef idx="0">
              <a:scrgbClr r="0" g="0" b="0"/>
            </a:lnRef>
            <a:fillRef idx="1002">
              <a:schemeClr val="lt1"/>
            </a:fillRef>
            <a:effectRef idx="0">
              <a:scrgbClr r="0" g="0" b="0"/>
            </a:effectRef>
            <a:fontRef idx="major"/>
          </p:style>
          <p:txBody>
            <a:bodyPr lIns="54000" tIns="54000" rIns="54000" bIns="54000" anchor="ctr" anchorCtr="1"/>
            <a:lstStyle/>
            <a:p>
              <a:pPr algn="ctr" rtl="1" eaLnBrk="0" hangingPunct="0"/>
              <a:r>
                <a:rPr lang="ar-SA">
                  <a:cs typeface="Nazanin" pitchFamily="2" charset="-78"/>
                </a:rPr>
                <a:t>ساير فعاليتهاي غير مجاز</a:t>
              </a:r>
              <a:endParaRPr lang="en-US">
                <a:cs typeface="Nazanin" pitchFamily="2" charset="-78"/>
              </a:endParaRPr>
            </a:p>
          </p:txBody>
        </p:sp>
        <p:sp>
          <p:nvSpPr>
            <p:cNvPr id="347152" name="Text Box 16"/>
            <p:cNvSpPr txBox="1">
              <a:spLocks noChangeArrowheads="1"/>
            </p:cNvSpPr>
            <p:nvPr/>
          </p:nvSpPr>
          <p:spPr bwMode="auto">
            <a:xfrm>
              <a:off x="4469" y="2209"/>
              <a:ext cx="743" cy="439"/>
            </a:xfrm>
            <a:prstGeom prst="rect">
              <a:avLst/>
            </a:prstGeom>
            <a:ln w="9525">
              <a:solidFill>
                <a:srgbClr val="000000"/>
              </a:solidFill>
              <a:miter lim="800000"/>
              <a:headEnd/>
              <a:tailEnd/>
            </a:ln>
            <a:effectLst>
              <a:outerShdw dist="53882" dir="2700000" algn="ctr" rotWithShape="0">
                <a:srgbClr val="808080">
                  <a:alpha val="50000"/>
                </a:srgbClr>
              </a:outerShdw>
            </a:effectLst>
          </p:spPr>
          <p:style>
            <a:lnRef idx="0">
              <a:scrgbClr r="0" g="0" b="0"/>
            </a:lnRef>
            <a:fillRef idx="1002">
              <a:schemeClr val="lt1"/>
            </a:fillRef>
            <a:effectRef idx="0">
              <a:scrgbClr r="0" g="0" b="0"/>
            </a:effectRef>
            <a:fontRef idx="major"/>
          </p:style>
          <p:txBody>
            <a:bodyPr lIns="54000" tIns="54000" rIns="54000" bIns="54000" anchor="ctr" anchorCtr="1"/>
            <a:lstStyle/>
            <a:p>
              <a:pPr algn="ctr" rtl="1" eaLnBrk="0" hangingPunct="0"/>
              <a:r>
                <a:rPr lang="ar-SA" dirty="0">
                  <a:cs typeface="Nazanin" pitchFamily="2" charset="-78"/>
                </a:rPr>
                <a:t>حمله به اهداف ثانويه</a:t>
              </a:r>
              <a:endParaRPr lang="en-US" dirty="0">
                <a:cs typeface="Nazanin" pitchFamily="2" charset="-78"/>
              </a:endParaRPr>
            </a:p>
          </p:txBody>
        </p:sp>
        <p:sp>
          <p:nvSpPr>
            <p:cNvPr id="347165" name="Line 29"/>
            <p:cNvSpPr>
              <a:spLocks noChangeShapeType="1"/>
            </p:cNvSpPr>
            <p:nvPr/>
          </p:nvSpPr>
          <p:spPr bwMode="auto">
            <a:xfrm flipV="1">
              <a:off x="2295" y="2448"/>
              <a:ext cx="2174" cy="970"/>
            </a:xfrm>
            <a:prstGeom prst="line">
              <a:avLst/>
            </a:prstGeom>
            <a:ln w="38100" cap="sq">
              <a:solidFill>
                <a:srgbClr val="FF3300"/>
              </a:solidFill>
              <a:round/>
              <a:headEnd type="none" w="sm" len="sm"/>
              <a:tailEnd type="triangle" w="med" len="med"/>
            </a:ln>
            <a:effectLst/>
          </p:spPr>
          <p:style>
            <a:lnRef idx="0">
              <a:scrgbClr r="0" g="0" b="0"/>
            </a:lnRef>
            <a:fillRef idx="1002">
              <a:schemeClr val="lt1"/>
            </a:fillRef>
            <a:effectRef idx="0">
              <a:scrgbClr r="0" g="0" b="0"/>
            </a:effectRef>
            <a:fontRef idx="major"/>
          </p:style>
          <p:txBody>
            <a:bodyPr/>
            <a:lstStyle/>
            <a:p>
              <a:endParaRPr lang="en-US" sz="1800">
                <a:cs typeface="Nazanin" pitchFamily="2" charset="-78"/>
              </a:endParaRPr>
            </a:p>
          </p:txBody>
        </p:sp>
        <p:sp>
          <p:nvSpPr>
            <p:cNvPr id="347166" name="Line 30"/>
            <p:cNvSpPr>
              <a:spLocks noChangeShapeType="1"/>
            </p:cNvSpPr>
            <p:nvPr/>
          </p:nvSpPr>
          <p:spPr bwMode="auto">
            <a:xfrm flipV="1">
              <a:off x="4043" y="1496"/>
              <a:ext cx="395" cy="475"/>
            </a:xfrm>
            <a:prstGeom prst="line">
              <a:avLst/>
            </a:prstGeom>
            <a:ln w="28575" cap="sq">
              <a:solidFill>
                <a:srgbClr val="FF3300"/>
              </a:solidFill>
              <a:round/>
              <a:headEnd type="none" w="sm" len="sm"/>
              <a:tailEnd type="triangle" w="med" len="med"/>
            </a:ln>
            <a:effectLst/>
          </p:spPr>
          <p:style>
            <a:lnRef idx="0">
              <a:scrgbClr r="0" g="0" b="0"/>
            </a:lnRef>
            <a:fillRef idx="1002">
              <a:schemeClr val="lt1"/>
            </a:fillRef>
            <a:effectRef idx="0">
              <a:scrgbClr r="0" g="0" b="0"/>
            </a:effectRef>
            <a:fontRef idx="major"/>
          </p:style>
          <p:txBody>
            <a:bodyPr/>
            <a:lstStyle/>
            <a:p>
              <a:endParaRPr lang="en-US" sz="1800">
                <a:cs typeface="Nazanin" pitchFamily="2" charset="-78"/>
              </a:endParaRPr>
            </a:p>
          </p:txBody>
        </p:sp>
        <p:sp>
          <p:nvSpPr>
            <p:cNvPr id="347167" name="Line 31"/>
            <p:cNvSpPr>
              <a:spLocks noChangeShapeType="1"/>
            </p:cNvSpPr>
            <p:nvPr/>
          </p:nvSpPr>
          <p:spPr bwMode="auto">
            <a:xfrm>
              <a:off x="4043" y="1971"/>
              <a:ext cx="395" cy="0"/>
            </a:xfrm>
            <a:prstGeom prst="line">
              <a:avLst/>
            </a:prstGeom>
            <a:ln w="28575" cap="sq">
              <a:solidFill>
                <a:srgbClr val="FF3300"/>
              </a:solidFill>
              <a:round/>
              <a:headEnd type="none" w="sm" len="sm"/>
              <a:tailEnd type="triangle" w="med" len="med"/>
            </a:ln>
            <a:effectLst/>
          </p:spPr>
          <p:style>
            <a:lnRef idx="0">
              <a:scrgbClr r="0" g="0" b="0"/>
            </a:lnRef>
            <a:fillRef idx="1002">
              <a:schemeClr val="lt1"/>
            </a:fillRef>
            <a:effectRef idx="0">
              <a:scrgbClr r="0" g="0" b="0"/>
            </a:effectRef>
            <a:fontRef idx="major"/>
          </p:style>
          <p:txBody>
            <a:bodyPr/>
            <a:lstStyle/>
            <a:p>
              <a:endParaRPr lang="en-US" sz="1800">
                <a:cs typeface="Nazanin" pitchFamily="2" charset="-78"/>
              </a:endParaRPr>
            </a:p>
          </p:txBody>
        </p:sp>
        <p:sp>
          <p:nvSpPr>
            <p:cNvPr id="347168" name="Line 32"/>
            <p:cNvSpPr>
              <a:spLocks noChangeShapeType="1"/>
            </p:cNvSpPr>
            <p:nvPr/>
          </p:nvSpPr>
          <p:spPr bwMode="auto">
            <a:xfrm>
              <a:off x="4043" y="1971"/>
              <a:ext cx="426" cy="477"/>
            </a:xfrm>
            <a:prstGeom prst="line">
              <a:avLst/>
            </a:prstGeom>
            <a:ln w="28575" cap="sq">
              <a:solidFill>
                <a:srgbClr val="FF3300"/>
              </a:solidFill>
              <a:round/>
              <a:headEnd type="none" w="sm" len="sm"/>
              <a:tailEnd type="triangle" w="med" len="med"/>
            </a:ln>
            <a:effectLst/>
          </p:spPr>
          <p:style>
            <a:lnRef idx="0">
              <a:scrgbClr r="0" g="0" b="0"/>
            </a:lnRef>
            <a:fillRef idx="1002">
              <a:schemeClr val="lt1"/>
            </a:fillRef>
            <a:effectRef idx="0">
              <a:scrgbClr r="0" g="0" b="0"/>
            </a:effectRef>
            <a:fontRef idx="major"/>
          </p:style>
          <p:txBody>
            <a:bodyPr/>
            <a:lstStyle/>
            <a:p>
              <a:endParaRPr lang="en-US" sz="1800">
                <a:cs typeface="Nazanin" pitchFamily="2" charset="-78"/>
              </a:endParaRPr>
            </a:p>
          </p:txBody>
        </p:sp>
      </p:grpSp>
    </p:spTree>
    <p:extLst>
      <p:ext uri="{BB962C8B-B14F-4D97-AF65-F5344CB8AC3E}">
        <p14:creationId xmlns:p14="http://schemas.microsoft.com/office/powerpoint/2010/main" val="5421073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fa-IR" dirty="0" smtClean="0"/>
              <a:t>برنامه </a:t>
            </a:r>
            <a:r>
              <a:rPr lang="fa-IR" dirty="0" smtClean="0"/>
              <a:t>ريزي براي </a:t>
            </a:r>
            <a:r>
              <a:rPr lang="fa-IR" dirty="0" smtClean="0"/>
              <a:t>مرحله </a:t>
            </a:r>
            <a:r>
              <a:rPr lang="fa-IR" dirty="0" smtClean="0"/>
              <a:t>بعدي عمليات</a:t>
            </a:r>
            <a:endParaRPr lang="en-US" dirty="0"/>
          </a:p>
        </p:txBody>
      </p:sp>
      <p:sp>
        <p:nvSpPr>
          <p:cNvPr id="3" name="Content Placeholder 2"/>
          <p:cNvSpPr>
            <a:spLocks noGrp="1"/>
          </p:cNvSpPr>
          <p:nvPr>
            <p:ph idx="1"/>
          </p:nvPr>
        </p:nvSpPr>
        <p:spPr/>
        <p:txBody>
          <a:bodyPr/>
          <a:lstStyle/>
          <a:p>
            <a:r>
              <a:rPr lang="fa-IR" dirty="0" smtClean="0"/>
              <a:t>هدف </a:t>
            </a:r>
            <a:r>
              <a:rPr lang="fa-IR" dirty="0" smtClean="0"/>
              <a:t>تمکيل </a:t>
            </a:r>
            <a:r>
              <a:rPr lang="fa-IR" dirty="0" smtClean="0"/>
              <a:t>اهداف حمله</a:t>
            </a:r>
          </a:p>
          <a:p>
            <a:pPr lvl="1"/>
            <a:endParaRPr lang="fa-IR" dirty="0" smtClean="0"/>
          </a:p>
          <a:p>
            <a:pPr lvl="1"/>
            <a:r>
              <a:rPr lang="fa-IR" dirty="0" smtClean="0"/>
              <a:t>انجام حملات </a:t>
            </a:r>
            <a:r>
              <a:rPr lang="fa-IR" dirty="0" smtClean="0"/>
              <a:t>پيچيده </a:t>
            </a:r>
            <a:r>
              <a:rPr lang="fa-IR" dirty="0" smtClean="0"/>
              <a:t>ممکن است از </a:t>
            </a:r>
            <a:r>
              <a:rPr lang="fa-IR" dirty="0" smtClean="0"/>
              <a:t>چندين </a:t>
            </a:r>
            <a:r>
              <a:rPr lang="fa-IR" dirty="0" smtClean="0"/>
              <a:t>مرحله </a:t>
            </a:r>
            <a:r>
              <a:rPr lang="fa-IR" dirty="0" smtClean="0"/>
              <a:t>تشکيل </a:t>
            </a:r>
            <a:r>
              <a:rPr lang="fa-IR" dirty="0" smtClean="0"/>
              <a:t>شده باشد</a:t>
            </a:r>
          </a:p>
          <a:p>
            <a:pPr lvl="1"/>
            <a:endParaRPr lang="fa-IR" dirty="0" smtClean="0"/>
          </a:p>
          <a:p>
            <a:pPr lvl="1"/>
            <a:r>
              <a:rPr lang="fa-IR" dirty="0" smtClean="0"/>
              <a:t>حمله به </a:t>
            </a:r>
            <a:r>
              <a:rPr lang="fa-IR" dirty="0" smtClean="0"/>
              <a:t>چندين ميزبان آسيب پذير براي </a:t>
            </a:r>
            <a:r>
              <a:rPr lang="fa-IR" dirty="0" smtClean="0"/>
              <a:t>انجام حمله </a:t>
            </a:r>
            <a:r>
              <a:rPr lang="fa-IR" dirty="0" smtClean="0"/>
              <a:t>واقعي</a:t>
            </a:r>
            <a:endParaRPr lang="fa-IR" dirty="0" smtClean="0"/>
          </a:p>
        </p:txBody>
      </p:sp>
      <p:sp>
        <p:nvSpPr>
          <p:cNvPr id="4" name="Slide Number Placeholder 3"/>
          <p:cNvSpPr>
            <a:spLocks noGrp="1"/>
          </p:cNvSpPr>
          <p:nvPr>
            <p:ph type="sldNum" sz="quarter" idx="11"/>
          </p:nvPr>
        </p:nvSpPr>
        <p:spPr/>
        <p:txBody>
          <a:bodyPr/>
          <a:lstStyle/>
          <a:p>
            <a:fld id="{372F859F-7736-4987-9091-D462CA9961FC}"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روشهاي شناسايي سيستم </a:t>
            </a:r>
            <a:r>
              <a:rPr lang="fa-IR" dirty="0" smtClean="0"/>
              <a:t>هدف</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gn="just" eaLnBrk="1" hangingPunct="1">
              <a:buClr>
                <a:srgbClr val="084C13"/>
              </a:buClr>
              <a:buSzPct val="110000"/>
              <a:buFont typeface="Wingdings" pitchFamily="2" charset="2"/>
              <a:buChar char="ü"/>
            </a:pPr>
            <a:r>
              <a:rPr lang="fa-IR" sz="2900" dirty="0" smtClean="0">
                <a:solidFill>
                  <a:srgbClr val="FF0000"/>
                </a:solidFill>
              </a:rPr>
              <a:t>اشغال گردي(</a:t>
            </a:r>
            <a:r>
              <a:rPr lang="en-US" sz="2900" dirty="0" smtClean="0">
                <a:solidFill>
                  <a:srgbClr val="FF0000"/>
                </a:solidFill>
              </a:rPr>
              <a:t>dumpster diving</a:t>
            </a:r>
            <a:r>
              <a:rPr lang="fa-IR" sz="2900" dirty="0" smtClean="0">
                <a:solidFill>
                  <a:srgbClr val="FF0000"/>
                </a:solidFill>
              </a:rPr>
              <a:t>)</a:t>
            </a:r>
            <a:r>
              <a:rPr lang="fa-IR" sz="2900" dirty="0" smtClean="0"/>
              <a:t>:</a:t>
            </a:r>
            <a:r>
              <a:rPr lang="en-US" sz="2900" dirty="0" smtClean="0"/>
              <a:t> </a:t>
            </a:r>
            <a:r>
              <a:rPr lang="fa-IR" sz="2900" dirty="0" smtClean="0"/>
              <a:t>در اين روش جمع آوري اطلاعات از طريق جستجو در فلاپي ها ،</a:t>
            </a:r>
            <a:r>
              <a:rPr lang="en-US" sz="2900" dirty="0" smtClean="0"/>
              <a:t>CD</a:t>
            </a:r>
            <a:r>
              <a:rPr lang="fa-IR" sz="2900" dirty="0" smtClean="0"/>
              <a:t> ها و کاغذ هاي سازمان هدف است که ناآگاهانه دور ريخته شده اند.</a:t>
            </a:r>
            <a:endParaRPr lang="en-US" sz="2900" dirty="0" smtClean="0"/>
          </a:p>
          <a:p>
            <a:pPr algn="just" eaLnBrk="1" hangingPunct="1">
              <a:buClr>
                <a:srgbClr val="084C13"/>
              </a:buClr>
              <a:buSzPct val="110000"/>
              <a:buFont typeface="Wingdings" pitchFamily="2" charset="2"/>
              <a:buChar char="ü"/>
            </a:pPr>
            <a:r>
              <a:rPr lang="en-US" sz="2900" dirty="0" smtClean="0"/>
              <a:t> </a:t>
            </a:r>
            <a:r>
              <a:rPr lang="fa-IR" sz="2900" dirty="0" smtClean="0">
                <a:solidFill>
                  <a:srgbClr val="FF0000"/>
                </a:solidFill>
              </a:rPr>
              <a:t>جستجو در وب</a:t>
            </a:r>
            <a:r>
              <a:rPr lang="fa-IR" sz="2900" dirty="0" smtClean="0"/>
              <a:t>: جمع آوري اطلاعاتي از قبيل سرويسهاي شرکت ، آدرس پست الکترونيکي افراد شرکت و کاربران شبکه و ... با مراجعه سايت شرکت</a:t>
            </a:r>
            <a:endParaRPr lang="en-US" sz="2900" dirty="0" smtClean="0"/>
          </a:p>
        </p:txBody>
      </p:sp>
    </p:spTree>
  </p:cSld>
  <p:clrMapOvr>
    <a:masterClrMapping/>
  </p:clrMapOvr>
  <p:transition>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روشهاي شناسايي سيستم </a:t>
            </a:r>
            <a:r>
              <a:rPr lang="fa-IR" dirty="0" smtClean="0"/>
              <a:t>هدف</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gn="just" eaLnBrk="1" hangingPunct="1">
              <a:buClr>
                <a:srgbClr val="084C13"/>
              </a:buClr>
              <a:buSzPct val="110000"/>
              <a:buFont typeface="Wingdings" pitchFamily="2" charset="2"/>
              <a:buChar char="ü"/>
            </a:pPr>
            <a:r>
              <a:rPr lang="fa-IR" sz="2900" dirty="0" smtClean="0">
                <a:solidFill>
                  <a:srgbClr val="FF0000"/>
                </a:solidFill>
              </a:rPr>
              <a:t>بانک </a:t>
            </a:r>
            <a:r>
              <a:rPr lang="fa-IR" sz="2900" dirty="0" smtClean="0">
                <a:solidFill>
                  <a:srgbClr val="FF0000"/>
                </a:solidFill>
              </a:rPr>
              <a:t>اطلاعات </a:t>
            </a:r>
            <a:r>
              <a:rPr lang="en-US" sz="2900" dirty="0" err="1" smtClean="0">
                <a:solidFill>
                  <a:srgbClr val="FF0000"/>
                </a:solidFill>
              </a:rPr>
              <a:t>whois</a:t>
            </a:r>
            <a:r>
              <a:rPr lang="fa-IR" sz="2900" dirty="0" smtClean="0"/>
              <a:t>: در اينترنت مراکزي با عنوان </a:t>
            </a:r>
            <a:r>
              <a:rPr lang="en-US" sz="2900" dirty="0" err="1" smtClean="0"/>
              <a:t>Whois</a:t>
            </a:r>
            <a:r>
              <a:rPr lang="fa-IR" sz="2900" dirty="0" smtClean="0"/>
              <a:t> وجود دارد که با دادن آدرس يک سايت مي توان اطلاعاتي از جمله  </a:t>
            </a:r>
            <a:r>
              <a:rPr lang="en-US" sz="2900" dirty="0" err="1" smtClean="0"/>
              <a:t>ip</a:t>
            </a:r>
            <a:r>
              <a:rPr lang="fa-IR" sz="2900" dirty="0" smtClean="0"/>
              <a:t>،</a:t>
            </a:r>
            <a:r>
              <a:rPr lang="en-US" sz="2900" dirty="0" smtClean="0"/>
              <a:t>domain </a:t>
            </a:r>
            <a:r>
              <a:rPr lang="fa-IR" sz="2900" dirty="0" smtClean="0"/>
              <a:t>، مسئول شبکه، آدرس پست الکترونيکي و ... را به دست آورد.از جمله اين مراکز مي توان به </a:t>
            </a:r>
            <a:r>
              <a:rPr lang="en-US" sz="2900" dirty="0" smtClean="0">
                <a:hlinkClick r:id="rId3"/>
              </a:rPr>
              <a:t>www.who.is</a:t>
            </a:r>
            <a:r>
              <a:rPr lang="fa-IR" sz="2900" dirty="0" smtClean="0"/>
              <a:t> اشاره کرد.</a:t>
            </a:r>
          </a:p>
          <a:p>
            <a:pPr algn="just" eaLnBrk="1" hangingPunct="1">
              <a:buClr>
                <a:srgbClr val="084C13"/>
              </a:buClr>
              <a:buSzPct val="110000"/>
              <a:buFont typeface="Wingdings" pitchFamily="2" charset="2"/>
              <a:buChar char="ü"/>
            </a:pPr>
            <a:r>
              <a:rPr lang="en-US" sz="2900" dirty="0" smtClean="0">
                <a:solidFill>
                  <a:srgbClr val="FF0000"/>
                </a:solidFill>
              </a:rPr>
              <a:t> </a:t>
            </a:r>
            <a:r>
              <a:rPr lang="fa-IR" sz="2900" dirty="0" smtClean="0">
                <a:solidFill>
                  <a:srgbClr val="FF0000"/>
                </a:solidFill>
              </a:rPr>
              <a:t>استفاده از مو تورهاي جستجو</a:t>
            </a:r>
            <a:r>
              <a:rPr lang="fa-IR" sz="2900" dirty="0" smtClean="0"/>
              <a:t>: جمع آوري اطلاعات اوليه از طريق موتورهاي جستجو مثل </a:t>
            </a:r>
            <a:r>
              <a:rPr lang="en-US" sz="2900" dirty="0" smtClean="0"/>
              <a:t>Google</a:t>
            </a:r>
            <a:r>
              <a:rPr lang="fa-IR" sz="2900" dirty="0" smtClean="0"/>
              <a:t>،</a:t>
            </a:r>
            <a:r>
              <a:rPr lang="en-US" sz="2900" dirty="0" smtClean="0"/>
              <a:t>yahoo</a:t>
            </a:r>
            <a:r>
              <a:rPr lang="fa-IR" sz="2900" dirty="0" smtClean="0"/>
              <a:t> و...</a:t>
            </a:r>
            <a:endParaRPr lang="en-US" sz="2900" dirty="0" smtClean="0"/>
          </a:p>
          <a:p>
            <a:pPr algn="just" eaLnBrk="1" hangingPunct="1">
              <a:buClr>
                <a:srgbClr val="084C13"/>
              </a:buClr>
              <a:buSzPct val="110000"/>
              <a:buFont typeface="Wingdings" pitchFamily="2" charset="2"/>
              <a:buChar char="ü"/>
            </a:pPr>
            <a:endParaRPr lang="en-US" sz="2900" dirty="0" smtClean="0"/>
          </a:p>
        </p:txBody>
      </p:sp>
    </p:spTree>
  </p:cSld>
  <p:clrMapOvr>
    <a:masterClrMapping/>
  </p:clrMapOvr>
  <p:transition>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69342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تشخيص مودمهاي فعال و سرويس دهنده هاي مودم در شبکه</a:t>
            </a:r>
            <a:endParaRPr lang="en-US" dirty="0"/>
          </a:p>
        </p:txBody>
      </p:sp>
      <p:sp>
        <p:nvSpPr>
          <p:cNvPr id="3" name="Content Placeholder 2"/>
          <p:cNvSpPr>
            <a:spLocks noGrp="1"/>
          </p:cNvSpPr>
          <p:nvPr>
            <p:ph idx="1"/>
          </p:nvPr>
        </p:nvSpPr>
        <p:spPr>
          <a:xfrm>
            <a:off x="304800" y="1295400"/>
            <a:ext cx="8229600" cy="50292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Clr>
                <a:srgbClr val="084C13"/>
              </a:buClr>
              <a:buSzPct val="110000"/>
              <a:buFont typeface="Courier New" pitchFamily="49" charset="0"/>
              <a:buChar char="o"/>
            </a:pPr>
            <a:r>
              <a:rPr lang="fa-IR" sz="2400" dirty="0" smtClean="0"/>
              <a:t>نفوذ به شبکه از طريق مودم در دو مرحله صورت مي گيرد :</a:t>
            </a:r>
            <a:endParaRPr lang="en-US" sz="2400" dirty="0" smtClean="0"/>
          </a:p>
          <a:p>
            <a:pPr lvl="1" eaLnBrk="1" hangingPunct="1">
              <a:buClr>
                <a:srgbClr val="084C13"/>
              </a:buClr>
              <a:buSzPct val="110000"/>
              <a:buFont typeface="Wingdings" pitchFamily="2" charset="2"/>
              <a:buChar char="ü"/>
            </a:pPr>
            <a:r>
              <a:rPr lang="en-US" sz="2100" dirty="0" smtClean="0">
                <a:solidFill>
                  <a:srgbClr val="FF0000"/>
                </a:solidFill>
              </a:rPr>
              <a:t>War dialing</a:t>
            </a:r>
            <a:r>
              <a:rPr lang="fa-IR" sz="2100" dirty="0" smtClean="0"/>
              <a:t>: جستجو در بين مجموعه ي بسيار عظيمي از شماره هاي تلفن براي يافتن مودم هاي متصل و فعال در شبکه يا ماشين هدف.</a:t>
            </a:r>
            <a:endParaRPr lang="en-US" sz="2100" dirty="0" smtClean="0"/>
          </a:p>
          <a:p>
            <a:pPr lvl="1" eaLnBrk="1" hangingPunct="1">
              <a:buClr>
                <a:srgbClr val="084C13"/>
              </a:buClr>
              <a:buSzPct val="110000"/>
              <a:buFont typeface="Wingdings" pitchFamily="2" charset="2"/>
              <a:buChar char="ü"/>
            </a:pPr>
            <a:r>
              <a:rPr lang="en-US" sz="2100" dirty="0" smtClean="0">
                <a:solidFill>
                  <a:srgbClr val="FF0000"/>
                </a:solidFill>
              </a:rPr>
              <a:t>Demon dialing</a:t>
            </a:r>
            <a:r>
              <a:rPr lang="fa-IR" sz="2100" dirty="0" smtClean="0"/>
              <a:t>: حمله بر عليه يک شماره تلفن (که اتصال آن به مودم محرز شده است) براي يافتن کلمه ي عبور و راهي جهت نفوذ به ماشيني که به آن مودم متصل است.</a:t>
            </a:r>
            <a:endParaRPr lang="en-US" sz="2100" dirty="0" smtClean="0"/>
          </a:p>
          <a:p>
            <a:pPr eaLnBrk="1" hangingPunct="1">
              <a:buClr>
                <a:srgbClr val="084C13"/>
              </a:buClr>
              <a:buSzPct val="110000"/>
              <a:buFont typeface="Courier New" pitchFamily="49" charset="0"/>
              <a:buChar char="o"/>
            </a:pPr>
            <a:r>
              <a:rPr lang="fa-IR" sz="2400" dirty="0" smtClean="0"/>
              <a:t>بعد از شناسايي نوع مودم و نوع سرويس دهنده اگر سرويس دهنده نياز به کلمه عبوري نداشته باشد کار تمام است ولي اگر نفوذگر با مودمي مواجه شود که براي ورود او کلمه ي عبور تقاضا کند اقدام بعدي او حدس زدن کلمه عبور و يا ورود به زور(</a:t>
            </a:r>
            <a:r>
              <a:rPr lang="en-US" sz="2400" dirty="0" smtClean="0"/>
              <a:t>brute force</a:t>
            </a:r>
            <a:r>
              <a:rPr lang="fa-IR" sz="2400" dirty="0" smtClean="0"/>
              <a:t>) به آن سيستم است.</a:t>
            </a:r>
            <a:endParaRPr lang="en-US" sz="2400" dirty="0" smtClean="0"/>
          </a:p>
          <a:p>
            <a:pPr eaLnBrk="1" hangingPunct="1">
              <a:buClr>
                <a:srgbClr val="084C13"/>
              </a:buClr>
              <a:buSzPct val="110000"/>
              <a:buFont typeface="Courier New" pitchFamily="49" charset="0"/>
              <a:buChar char="o"/>
            </a:pPr>
            <a:r>
              <a:rPr lang="fa-IR" sz="2400" dirty="0" smtClean="0"/>
              <a:t>يک خط آزاد و متصل به مودم (در شبکه داخلي) تاثير تمام ابزارهاي پيشرفته ي امنيتي مثل ديوار آتش و </a:t>
            </a:r>
            <a:r>
              <a:rPr lang="en-US" sz="2400" dirty="0" smtClean="0"/>
              <a:t>IDS</a:t>
            </a:r>
            <a:r>
              <a:rPr lang="fa-IR" sz="2400" dirty="0" smtClean="0"/>
              <a:t> را از بين خواهد برد.</a:t>
            </a:r>
          </a:p>
          <a:p>
            <a:pPr lvl="1" eaLnBrk="1" hangingPunct="1">
              <a:buClr>
                <a:srgbClr val="084C13"/>
              </a:buClr>
              <a:buSzPct val="110000"/>
              <a:buFont typeface="Wingdings" pitchFamily="2" charset="2"/>
              <a:buChar char="ü"/>
            </a:pPr>
            <a:endParaRPr lang="fa-IR" sz="21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19</a:t>
            </a:fld>
            <a:endParaRPr lang="en-US"/>
          </a:p>
        </p:txBody>
      </p:sp>
    </p:spTree>
  </p:cSld>
  <p:clrMapOvr>
    <a:masterClrMapping/>
  </p:clrMapOvr>
  <p:transition>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مدل </a:t>
            </a:r>
            <a:r>
              <a:rPr lang="fa-IR" dirty="0" smtClean="0"/>
              <a:t>کلي </a:t>
            </a:r>
            <a:r>
              <a:rPr lang="fa-IR" dirty="0" smtClean="0"/>
              <a:t>حمله</a:t>
            </a:r>
            <a:endParaRPr lang="en-US" dirty="0"/>
          </a:p>
        </p:txBody>
      </p:sp>
      <p:sp>
        <p:nvSpPr>
          <p:cNvPr id="3" name="Content Placeholder 2"/>
          <p:cNvSpPr>
            <a:spLocks noGrp="1"/>
          </p:cNvSpPr>
          <p:nvPr>
            <p:ph idx="1"/>
          </p:nvPr>
        </p:nvSpPr>
        <p:spPr/>
        <p:txBody>
          <a:bodyPr/>
          <a:lstStyle/>
          <a:p>
            <a:r>
              <a:rPr lang="fa-IR" dirty="0" smtClean="0"/>
              <a:t>نفوذگر با </a:t>
            </a:r>
            <a:r>
              <a:rPr lang="fa-IR" dirty="0" smtClean="0"/>
              <a:t>بکارگيري ابزارهاي </a:t>
            </a:r>
            <a:r>
              <a:rPr lang="fa-IR" dirty="0" smtClean="0"/>
              <a:t>حمله و </a:t>
            </a:r>
            <a:r>
              <a:rPr lang="fa-IR" dirty="0" smtClean="0"/>
              <a:t>يا </a:t>
            </a:r>
            <a:r>
              <a:rPr lang="fa-IR" dirty="0" smtClean="0"/>
              <a:t>سوء استفاده از </a:t>
            </a:r>
            <a:r>
              <a:rPr lang="fa-IR" dirty="0" smtClean="0"/>
              <a:t>آسيب پذيري هاي سيستم </a:t>
            </a:r>
            <a:r>
              <a:rPr lang="fa-IR" dirty="0" smtClean="0"/>
              <a:t>هدف </a:t>
            </a:r>
            <a:r>
              <a:rPr lang="fa-IR" dirty="0" smtClean="0"/>
              <a:t>سعي </a:t>
            </a:r>
            <a:r>
              <a:rPr lang="fa-IR" dirty="0" smtClean="0"/>
              <a:t>در </a:t>
            </a:r>
            <a:r>
              <a:rPr lang="fa-IR" dirty="0" smtClean="0"/>
              <a:t>دراختيار </a:t>
            </a:r>
            <a:r>
              <a:rPr lang="fa-IR" dirty="0" smtClean="0"/>
              <a:t>گرفتن </a:t>
            </a:r>
            <a:r>
              <a:rPr lang="fa-IR" dirty="0" smtClean="0"/>
              <a:t>سيستم مي </a:t>
            </a:r>
            <a:r>
              <a:rPr lang="fa-IR" dirty="0" smtClean="0"/>
              <a:t>کند</a:t>
            </a:r>
          </a:p>
          <a:p>
            <a:endParaRPr lang="en-US" dirty="0"/>
          </a:p>
        </p:txBody>
      </p:sp>
      <p:sp>
        <p:nvSpPr>
          <p:cNvPr id="4" name="Slide Number Placeholder 3"/>
          <p:cNvSpPr>
            <a:spLocks noGrp="1"/>
          </p:cNvSpPr>
          <p:nvPr>
            <p:ph type="sldNum" sz="quarter" idx="11"/>
          </p:nvPr>
        </p:nvSpPr>
        <p:spPr/>
        <p:txBody>
          <a:bodyPr/>
          <a:lstStyle/>
          <a:p>
            <a:fld id="{372F859F-7736-4987-9091-D462CA9961FC}" type="slidenum">
              <a:rPr lang="en-US" smtClean="0"/>
              <a:pPr/>
              <a:t>2</a:t>
            </a:fld>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0" y="3324225"/>
            <a:ext cx="9186542" cy="1095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تشخيص ميزبان هاي هدف</a:t>
            </a:r>
            <a:endParaRPr lang="en-US" dirty="0"/>
          </a:p>
        </p:txBody>
      </p:sp>
      <p:sp>
        <p:nvSpPr>
          <p:cNvPr id="3" name="Content Placeholder 2"/>
          <p:cNvSpPr>
            <a:spLocks noGrp="1"/>
          </p:cNvSpPr>
          <p:nvPr>
            <p:ph idx="1"/>
          </p:nvPr>
        </p:nvSpPr>
        <p:spPr>
          <a:xfrm>
            <a:off x="304800" y="1371600"/>
            <a:ext cx="8229600" cy="49530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fa-IR" sz="2400" dirty="0" smtClean="0"/>
              <a:t>در اين بخش فعال يا غير فعال بودن يک ميزبان که آدرس </a:t>
            </a:r>
            <a:r>
              <a:rPr lang="en-US" sz="2400" dirty="0" smtClean="0"/>
              <a:t>IP</a:t>
            </a:r>
            <a:r>
              <a:rPr lang="fa-IR" sz="2400" dirty="0" smtClean="0"/>
              <a:t> آن معتبر و مشخص است مورد نظر مي باشد. اين ميزبان ها يا کامپيوترهاي مستقر در ناحيه ي </a:t>
            </a:r>
            <a:r>
              <a:rPr lang="en-US" sz="2400" dirty="0" smtClean="0"/>
              <a:t>DMZ</a:t>
            </a:r>
            <a:r>
              <a:rPr lang="fa-IR" sz="2400" dirty="0" smtClean="0"/>
              <a:t> مي باشد و يا خود دروازه ي شبکه.</a:t>
            </a:r>
            <a:endParaRPr lang="en-US" sz="2400" dirty="0" smtClean="0"/>
          </a:p>
          <a:p>
            <a:pPr eaLnBrk="1" hangingPunct="1">
              <a:lnSpc>
                <a:spcPct val="80000"/>
              </a:lnSpc>
              <a:buClr>
                <a:srgbClr val="084C13"/>
              </a:buClr>
              <a:buSzPct val="110000"/>
              <a:buFont typeface="Courier New" pitchFamily="49" charset="0"/>
              <a:buChar char="o"/>
            </a:pPr>
            <a:r>
              <a:rPr lang="fa-IR" sz="2400" dirty="0" smtClean="0"/>
              <a:t>در صورتي که ميزبان هاي داخلي شبکه داراي آدرس </a:t>
            </a:r>
            <a:r>
              <a:rPr lang="en-US" sz="2400" dirty="0" smtClean="0"/>
              <a:t>IP</a:t>
            </a:r>
            <a:r>
              <a:rPr lang="fa-IR" sz="2400" dirty="0" smtClean="0"/>
              <a:t> معتبر باشند آن ها نيز قابل شناسايي خواهند بود. </a:t>
            </a:r>
            <a:endParaRPr lang="en-US" sz="2400" dirty="0" smtClean="0"/>
          </a:p>
          <a:p>
            <a:pPr eaLnBrk="1" hangingPunct="1">
              <a:lnSpc>
                <a:spcPct val="90000"/>
              </a:lnSpc>
              <a:buClr>
                <a:srgbClr val="084C13"/>
              </a:buClr>
              <a:buSzPct val="110000"/>
              <a:buFont typeface="Courier New" pitchFamily="49" charset="0"/>
              <a:buChar char="o"/>
            </a:pPr>
            <a:r>
              <a:rPr lang="fa-IR" sz="2400" dirty="0" smtClean="0"/>
              <a:t>روش هاي تشخيص ميزبان هاي فعال در شبکه را مي توان به دو گروه کلي تقسيم بندي کرد.</a:t>
            </a:r>
          </a:p>
          <a:p>
            <a:pPr lvl="1" eaLnBrk="1" hangingPunct="1">
              <a:lnSpc>
                <a:spcPct val="90000"/>
              </a:lnSpc>
              <a:buClr>
                <a:srgbClr val="084C13"/>
              </a:buClr>
              <a:buSzPct val="110000"/>
              <a:buFont typeface="Wingdings" pitchFamily="2" charset="2"/>
              <a:buChar char="ü"/>
            </a:pPr>
            <a:r>
              <a:rPr lang="fa-IR" sz="2100" dirty="0" smtClean="0">
                <a:solidFill>
                  <a:srgbClr val="FF0000"/>
                </a:solidFill>
              </a:rPr>
              <a:t>بررسي پاسخ گويي ميزبان ها به بسته هاي پروتکل هاي مختلف:  </a:t>
            </a:r>
          </a:p>
          <a:p>
            <a:pPr lvl="2" eaLnBrk="1" hangingPunct="1">
              <a:lnSpc>
                <a:spcPct val="90000"/>
              </a:lnSpc>
              <a:buClr>
                <a:srgbClr val="084C13"/>
              </a:buClr>
              <a:buSzPct val="110000"/>
              <a:buFont typeface="Wingdings" pitchFamily="2" charset="2"/>
              <a:buChar char="§"/>
            </a:pPr>
            <a:r>
              <a:rPr lang="fa-IR" sz="1800" dirty="0" smtClean="0"/>
              <a:t>با در نظر گرفتن ويژگي هاي پروتكل هاي معروفي نظير </a:t>
            </a:r>
            <a:r>
              <a:rPr lang="en-US" sz="1800" dirty="0" smtClean="0"/>
              <a:t>UDP TCP</a:t>
            </a:r>
            <a:r>
              <a:rPr lang="fa-IR" sz="1800" dirty="0" smtClean="0"/>
              <a:t>، </a:t>
            </a:r>
            <a:r>
              <a:rPr lang="en-US" sz="1800" dirty="0" smtClean="0"/>
              <a:t>ICMP</a:t>
            </a:r>
            <a:r>
              <a:rPr lang="fa-IR" sz="1800" dirty="0" smtClean="0"/>
              <a:t> ميزبان هاي فعال  شبکه شناسايي مي گردند.</a:t>
            </a:r>
          </a:p>
          <a:p>
            <a:pPr lvl="1" eaLnBrk="1" hangingPunct="1">
              <a:lnSpc>
                <a:spcPct val="90000"/>
              </a:lnSpc>
              <a:buClr>
                <a:srgbClr val="084C13"/>
              </a:buClr>
              <a:buSzPct val="110000"/>
              <a:buFont typeface="Wingdings" pitchFamily="2" charset="2"/>
              <a:buChar char="ü"/>
            </a:pPr>
            <a:r>
              <a:rPr lang="fa-IR" sz="2100" dirty="0" smtClean="0">
                <a:solidFill>
                  <a:srgbClr val="FF0000"/>
                </a:solidFill>
              </a:rPr>
              <a:t>بررسي پاسخ هاي آنها به بسته هاي نامتعارف:</a:t>
            </a:r>
          </a:p>
          <a:p>
            <a:pPr lvl="2" eaLnBrk="1" hangingPunct="1">
              <a:lnSpc>
                <a:spcPct val="90000"/>
              </a:lnSpc>
              <a:buClr>
                <a:srgbClr val="084C13"/>
              </a:buClr>
              <a:buSzPct val="110000"/>
              <a:buFont typeface="Wingdings" pitchFamily="2" charset="2"/>
              <a:buChar char="§"/>
            </a:pPr>
            <a:r>
              <a:rPr lang="fa-IR" sz="1800" dirty="0" smtClean="0"/>
              <a:t>مثلاً انتساب مقادير ناصحيح به بعضي از فيلد هاي سرآيند و بررسي رفتار متقابل ميزبان هدف</a:t>
            </a:r>
            <a:r>
              <a:rPr lang="fa-IR" sz="2000" dirty="0" smtClean="0"/>
              <a:t>.</a:t>
            </a:r>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20</a:t>
            </a:fld>
            <a:endParaRPr lang="en-US"/>
          </a:p>
        </p:txBody>
      </p:sp>
    </p:spTree>
  </p:cSld>
  <p:clrMapOvr>
    <a:masterClrMapping/>
  </p:clrMapOvr>
  <p:transition>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تشخيص ميزبان هاي هدف</a:t>
            </a:r>
            <a:endParaRPr lang="en-US" dirty="0"/>
          </a:p>
        </p:txBody>
      </p:sp>
      <p:sp>
        <p:nvSpPr>
          <p:cNvPr id="3" name="Content Placeholder 2"/>
          <p:cNvSpPr>
            <a:spLocks noGrp="1"/>
          </p:cNvSpPr>
          <p:nvPr>
            <p:ph idx="1"/>
          </p:nvPr>
        </p:nvSpPr>
        <p:spPr>
          <a:xfrm>
            <a:off x="228600" y="1524000"/>
            <a:ext cx="8305800" cy="45259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Clr>
                <a:srgbClr val="084C13"/>
              </a:buClr>
              <a:buSzPct val="110000"/>
              <a:buFont typeface="Courier New" pitchFamily="49" charset="0"/>
              <a:buChar char="o"/>
            </a:pPr>
            <a:r>
              <a:rPr lang="en-US" sz="2400" dirty="0" smtClean="0">
                <a:solidFill>
                  <a:srgbClr val="FF0000"/>
                </a:solidFill>
              </a:rPr>
              <a:t>Echo Port Method</a:t>
            </a:r>
          </a:p>
          <a:p>
            <a:pPr lvl="1" eaLnBrk="1" hangingPunct="1">
              <a:buClr>
                <a:srgbClr val="084C13"/>
              </a:buClr>
              <a:buSzPct val="110000"/>
              <a:buFont typeface="Wingdings" pitchFamily="2" charset="2"/>
              <a:buChar char="ü"/>
            </a:pPr>
            <a:r>
              <a:rPr lang="fa-IR" sz="2100" dirty="0" smtClean="0"/>
              <a:t>يکي از سرويس هاي قديمي </a:t>
            </a:r>
            <a:r>
              <a:rPr lang="en-US" sz="2100" dirty="0" smtClean="0"/>
              <a:t>TCP/IP</a:t>
            </a:r>
            <a:r>
              <a:rPr lang="fa-IR" sz="2100" dirty="0" smtClean="0"/>
              <a:t> مي باشد. از آنجايي که اين سرويس به پورت 7 گوش مي دهد مي توان از طريق فرمان هاي مربوطه يا استفاده از فرمان </a:t>
            </a:r>
            <a:r>
              <a:rPr lang="en-US" sz="2100" dirty="0" smtClean="0"/>
              <a:t>Telnet </a:t>
            </a:r>
            <a:r>
              <a:rPr lang="fa-IR" sz="2100" dirty="0" smtClean="0"/>
              <a:t> فعال يا غير فعال بودن ميزبان مورد نظر را بررسي نمود</a:t>
            </a:r>
            <a:r>
              <a:rPr lang="en-US" sz="2100" dirty="0" smtClean="0"/>
              <a:t>.</a:t>
            </a:r>
          </a:p>
          <a:p>
            <a:pPr eaLnBrk="1" hangingPunct="1">
              <a:lnSpc>
                <a:spcPct val="90000"/>
              </a:lnSpc>
              <a:buClr>
                <a:srgbClr val="084C13"/>
              </a:buClr>
              <a:buSzPct val="110000"/>
              <a:buFont typeface="Courier New" pitchFamily="49" charset="0"/>
              <a:buChar char="o"/>
            </a:pPr>
            <a:r>
              <a:rPr lang="en-US" sz="2400" dirty="0" smtClean="0">
                <a:solidFill>
                  <a:srgbClr val="FF0000"/>
                </a:solidFill>
              </a:rPr>
              <a:t>UDP Method</a:t>
            </a:r>
          </a:p>
          <a:p>
            <a:pPr lvl="1" eaLnBrk="1" hangingPunct="1">
              <a:lnSpc>
                <a:spcPct val="90000"/>
              </a:lnSpc>
              <a:buClr>
                <a:srgbClr val="084C13"/>
              </a:buClr>
              <a:buSzPct val="110000"/>
              <a:buFont typeface="Wingdings" pitchFamily="2" charset="2"/>
              <a:buChar char="ü"/>
            </a:pPr>
            <a:r>
              <a:rPr lang="fa-IR" sz="2100" dirty="0" smtClean="0"/>
              <a:t>ميزبان به درخواست هاي ارتباطي که براي پورت هاي بسته ي </a:t>
            </a:r>
            <a:r>
              <a:rPr lang="en-US" sz="2100" dirty="0" smtClean="0"/>
              <a:t>UDP</a:t>
            </a:r>
            <a:r>
              <a:rPr lang="fa-IR" sz="2100" dirty="0" smtClean="0"/>
              <a:t> مي آيد پيام </a:t>
            </a:r>
            <a:r>
              <a:rPr lang="en-US" sz="2100" dirty="0" smtClean="0"/>
              <a:t>ICMP_PORT_UNREACH</a:t>
            </a:r>
            <a:r>
              <a:rPr lang="fa-IR" sz="2100" dirty="0" smtClean="0"/>
              <a:t> را ارسال مي کند</a:t>
            </a:r>
            <a:r>
              <a:rPr lang="en-US" sz="2100" dirty="0" smtClean="0"/>
              <a:t>.</a:t>
            </a:r>
            <a:r>
              <a:rPr lang="fa-IR" sz="2100" dirty="0" smtClean="0"/>
              <a:t> اگر پيام فوق دريافت نشد نشان دهنده ي اين است که يا توسط ديواره ي آتش فيلتر شده و يا پورت مورد نظر </a:t>
            </a:r>
            <a:r>
              <a:rPr lang="fa-IR" sz="2100" smtClean="0"/>
              <a:t>فعال مي </a:t>
            </a:r>
            <a:r>
              <a:rPr lang="fa-IR" sz="2100" dirty="0" smtClean="0"/>
              <a:t>باشد</a:t>
            </a:r>
            <a:endParaRPr lang="en-US" sz="2100" dirty="0" smtClean="0"/>
          </a:p>
          <a:p>
            <a:pPr eaLnBrk="1" hangingPunct="1">
              <a:lnSpc>
                <a:spcPct val="80000"/>
              </a:lnSpc>
              <a:buClr>
                <a:srgbClr val="084C13"/>
              </a:buClr>
              <a:buSzPct val="110000"/>
              <a:buFont typeface="Courier New" pitchFamily="49" charset="0"/>
              <a:buChar char="o"/>
            </a:pPr>
            <a:r>
              <a:rPr lang="en-US" sz="2400" dirty="0" smtClean="0">
                <a:solidFill>
                  <a:srgbClr val="FF0000"/>
                </a:solidFill>
              </a:rPr>
              <a:t> TCP Flag method</a:t>
            </a:r>
          </a:p>
          <a:p>
            <a:pPr lvl="1" eaLnBrk="1" hangingPunct="1">
              <a:lnSpc>
                <a:spcPct val="80000"/>
              </a:lnSpc>
              <a:buClr>
                <a:srgbClr val="084C13"/>
              </a:buClr>
              <a:buSzPct val="110000"/>
              <a:buFont typeface="Wingdings" pitchFamily="2" charset="2"/>
              <a:buChar char="ü"/>
            </a:pPr>
            <a:r>
              <a:rPr lang="fa-IR" sz="2100" dirty="0" smtClean="0"/>
              <a:t>در اين حالت از بسته هاي </a:t>
            </a:r>
            <a:r>
              <a:rPr lang="en-US" sz="2100" dirty="0" smtClean="0"/>
              <a:t>TCP SYN</a:t>
            </a:r>
            <a:r>
              <a:rPr lang="fa-IR" sz="2100" dirty="0" smtClean="0"/>
              <a:t> ،</a:t>
            </a:r>
            <a:r>
              <a:rPr lang="en-US" sz="2100" dirty="0" smtClean="0"/>
              <a:t>TCP ACK</a:t>
            </a:r>
            <a:r>
              <a:rPr lang="fa-IR" sz="2100" dirty="0" smtClean="0"/>
              <a:t> ،</a:t>
            </a:r>
            <a:r>
              <a:rPr lang="en-US" sz="2100" dirty="0" smtClean="0"/>
              <a:t>TCP SYN ACK</a:t>
            </a:r>
            <a:r>
              <a:rPr lang="fa-IR" sz="2100" dirty="0" smtClean="0"/>
              <a:t>، </a:t>
            </a:r>
            <a:r>
              <a:rPr lang="en-US" sz="2100" dirty="0" smtClean="0"/>
              <a:t>TCP FIN</a:t>
            </a:r>
            <a:r>
              <a:rPr lang="fa-IR" sz="2100" dirty="0" smtClean="0"/>
              <a:t> و </a:t>
            </a:r>
            <a:r>
              <a:rPr lang="en-US" sz="2100" dirty="0" smtClean="0"/>
              <a:t>TCP FULL</a:t>
            </a:r>
            <a:r>
              <a:rPr lang="fa-IR" sz="2100" dirty="0" smtClean="0"/>
              <a:t> مي توان بهره گرفت.</a:t>
            </a:r>
            <a:endParaRPr lang="en-US" sz="2400" dirty="0" smtClean="0"/>
          </a:p>
          <a:p>
            <a:pPr eaLnBrk="1" hangingPunct="1">
              <a:buClr>
                <a:srgbClr val="084C13"/>
              </a:buClr>
              <a:buSzPct val="110000"/>
              <a:buFont typeface="Courier New" pitchFamily="49" charset="0"/>
              <a:buChar char="o"/>
            </a:pPr>
            <a:endParaRPr lang="fa-IR" sz="2400" dirty="0" smtClean="0"/>
          </a:p>
          <a:p>
            <a:pPr eaLnBrk="1" hangingPunct="1">
              <a:buClr>
                <a:srgbClr val="084C13"/>
              </a:buClr>
              <a:buSzPct val="110000"/>
              <a:buFont typeface="Courier New" pitchFamily="49" charset="0"/>
              <a:buChar char="o"/>
              <a:defRPr/>
            </a:pPr>
            <a:endParaRPr lang="en-US" sz="24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21</a:t>
            </a:fld>
            <a:endParaRPr lang="en-US" dirty="0"/>
          </a:p>
        </p:txBody>
      </p:sp>
    </p:spTree>
  </p:cSld>
  <p:clrMapOvr>
    <a:masterClrMapping/>
  </p:clrMapOvr>
  <p:transition>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تشخيص ميزبان هاي هدف</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en-US" sz="2400" dirty="0" smtClean="0">
                <a:solidFill>
                  <a:srgbClr val="FF0000"/>
                </a:solidFill>
              </a:rPr>
              <a:t>ICMP Method</a:t>
            </a:r>
          </a:p>
          <a:p>
            <a:pPr lvl="1" eaLnBrk="1" hangingPunct="1">
              <a:lnSpc>
                <a:spcPct val="80000"/>
              </a:lnSpc>
              <a:buClr>
                <a:srgbClr val="084C13"/>
              </a:buClr>
              <a:buSzPct val="110000"/>
              <a:buFont typeface="Wingdings" pitchFamily="2" charset="2"/>
              <a:buChar char="ü"/>
            </a:pPr>
            <a:r>
              <a:rPr lang="fa-IR" sz="2100" dirty="0" smtClean="0"/>
              <a:t>در اين حالت يک بسته ي</a:t>
            </a:r>
            <a:r>
              <a:rPr lang="en-US" sz="2100" dirty="0" smtClean="0"/>
              <a:t>echo request</a:t>
            </a:r>
            <a:r>
              <a:rPr lang="fa-IR" sz="2100" dirty="0" smtClean="0"/>
              <a:t>  </a:t>
            </a:r>
            <a:r>
              <a:rPr lang="en-US" sz="2100" dirty="0" smtClean="0"/>
              <a:t>ICMP</a:t>
            </a:r>
            <a:r>
              <a:rPr lang="fa-IR" sz="2100" dirty="0" smtClean="0"/>
              <a:t> ارسال مي شود ودر جواب بسته ي </a:t>
            </a:r>
            <a:r>
              <a:rPr lang="en-US" sz="2100" dirty="0" smtClean="0"/>
              <a:t>ICMP echo reply</a:t>
            </a:r>
            <a:r>
              <a:rPr lang="fa-IR" sz="2100" dirty="0" smtClean="0"/>
              <a:t> ارسال مي گردد که بيانگر فعال بودن ميزبان مورد نظر است.</a:t>
            </a:r>
            <a:endParaRPr lang="en-US" sz="2100" dirty="0" smtClean="0"/>
          </a:p>
          <a:p>
            <a:pPr eaLnBrk="1" hangingPunct="1">
              <a:lnSpc>
                <a:spcPct val="80000"/>
              </a:lnSpc>
              <a:buClr>
                <a:srgbClr val="084C13"/>
              </a:buClr>
              <a:buSzPct val="110000"/>
              <a:buFont typeface="Courier New" pitchFamily="49" charset="0"/>
              <a:buChar char="o"/>
            </a:pPr>
            <a:r>
              <a:rPr lang="en-US" sz="2400" dirty="0" smtClean="0">
                <a:solidFill>
                  <a:srgbClr val="FF0000"/>
                </a:solidFill>
              </a:rPr>
              <a:t>Timeout packet Fragmentation</a:t>
            </a:r>
          </a:p>
          <a:p>
            <a:pPr lvl="1" eaLnBrk="1" hangingPunct="1">
              <a:lnSpc>
                <a:spcPct val="80000"/>
              </a:lnSpc>
              <a:buClr>
                <a:srgbClr val="084C13"/>
              </a:buClr>
              <a:buSzPct val="110000"/>
              <a:buFont typeface="Wingdings" pitchFamily="2" charset="2"/>
              <a:buChar char="ü"/>
            </a:pPr>
            <a:r>
              <a:rPr lang="fa-IR" sz="2100" dirty="0" smtClean="0"/>
              <a:t>يک بسته ي </a:t>
            </a:r>
            <a:r>
              <a:rPr lang="en-US" sz="2100" dirty="0" smtClean="0"/>
              <a:t>IP</a:t>
            </a:r>
            <a:r>
              <a:rPr lang="fa-IR" sz="2100" dirty="0" smtClean="0"/>
              <a:t> را با </a:t>
            </a:r>
            <a:r>
              <a:rPr lang="en-US" sz="2100" dirty="0" smtClean="0"/>
              <a:t>offset </a:t>
            </a:r>
            <a:r>
              <a:rPr lang="fa-IR" sz="2100" dirty="0" smtClean="0"/>
              <a:t> دلخواه، </a:t>
            </a:r>
            <a:r>
              <a:rPr lang="en-US" sz="2100" dirty="0" smtClean="0"/>
              <a:t>Fragment</a:t>
            </a:r>
            <a:r>
              <a:rPr lang="fa-IR" sz="2100" dirty="0" smtClean="0"/>
              <a:t> نموده و به پرچم </a:t>
            </a:r>
            <a:r>
              <a:rPr lang="en-US" sz="2100" dirty="0" smtClean="0"/>
              <a:t>MF</a:t>
            </a:r>
            <a:r>
              <a:rPr lang="fa-IR" sz="2100" dirty="0" smtClean="0"/>
              <a:t> موجود در سرآيند مقدار (1) را انتساب مي دهيم. با ارسال اين بسته به سمت ميزبان هدف، آنرا در حالت انتظار براي دريافت بسته هاي بعدي قرار مي دهيم. در اين صورت اگر بسته هاي بعدي ارسال نگردد يک پيام </a:t>
            </a:r>
            <a:r>
              <a:rPr lang="en-US" sz="2100" dirty="0" smtClean="0"/>
              <a:t>ICMP </a:t>
            </a:r>
            <a:r>
              <a:rPr lang="fa-IR" sz="2100" dirty="0" smtClean="0"/>
              <a:t> از نوع</a:t>
            </a:r>
            <a:r>
              <a:rPr lang="en-US" sz="2100" dirty="0" smtClean="0"/>
              <a:t>time exceeded fragment </a:t>
            </a:r>
            <a:r>
              <a:rPr lang="fa-IR" sz="2100" dirty="0" smtClean="0"/>
              <a:t> براي نفوذگر ارسال مي نمايد که نشان دهنده ي فعال بودن آن است.</a:t>
            </a:r>
            <a:endParaRPr lang="en-US" sz="2100" dirty="0" smtClean="0"/>
          </a:p>
          <a:p>
            <a:pPr eaLnBrk="1" hangingPunct="1">
              <a:lnSpc>
                <a:spcPct val="90000"/>
              </a:lnSpc>
              <a:buClr>
                <a:srgbClr val="084C13"/>
              </a:buClr>
              <a:buSzPct val="110000"/>
              <a:buFont typeface="Courier New" pitchFamily="49" charset="0"/>
              <a:buChar char="o"/>
            </a:pPr>
            <a:r>
              <a:rPr lang="en-US" sz="2400" dirty="0" smtClean="0">
                <a:solidFill>
                  <a:srgbClr val="FF0000"/>
                </a:solidFill>
              </a:rPr>
              <a:t>Invalid Header Length</a:t>
            </a:r>
          </a:p>
          <a:p>
            <a:pPr lvl="1" eaLnBrk="1" hangingPunct="1">
              <a:lnSpc>
                <a:spcPct val="90000"/>
              </a:lnSpc>
              <a:buClr>
                <a:srgbClr val="084C13"/>
              </a:buClr>
              <a:buSzPct val="110000"/>
              <a:buFont typeface="Wingdings" pitchFamily="2" charset="2"/>
              <a:buChar char="ü"/>
            </a:pPr>
            <a:r>
              <a:rPr lang="fa-IR" sz="2100" dirty="0" smtClean="0"/>
              <a:t>نفوذگر با ارسال يک بسته ي </a:t>
            </a:r>
            <a:r>
              <a:rPr lang="en-US" sz="2100" dirty="0" smtClean="0"/>
              <a:t>IP</a:t>
            </a:r>
            <a:r>
              <a:rPr lang="fa-IR" sz="2100" dirty="0" smtClean="0"/>
              <a:t> با طول نادرست (که آنرا در فيلد </a:t>
            </a:r>
            <a:r>
              <a:rPr lang="en-US" sz="2100" dirty="0" smtClean="0"/>
              <a:t>IHL </a:t>
            </a:r>
            <a:r>
              <a:rPr lang="fa-IR" sz="2100" dirty="0" smtClean="0"/>
              <a:t>سرايند قرار مي دهد) به سمت ميزبان هدف عمليات را شروع مي کند.</a:t>
            </a:r>
            <a:r>
              <a:rPr lang="en-US" sz="2100" dirty="0" smtClean="0"/>
              <a:t> </a:t>
            </a:r>
            <a:r>
              <a:rPr lang="fa-IR" sz="2100" dirty="0" smtClean="0"/>
              <a:t>ميزبان هدف با دريافت بسته ي </a:t>
            </a:r>
            <a:r>
              <a:rPr lang="en-US" sz="2100" dirty="0" smtClean="0"/>
              <a:t>IP</a:t>
            </a:r>
            <a:r>
              <a:rPr lang="fa-IR" sz="2100" dirty="0" smtClean="0"/>
              <a:t> ناصحيح از اين طريق اقدام به ارسال يک بسته ي </a:t>
            </a:r>
            <a:r>
              <a:rPr lang="en-US" sz="2100" dirty="0" smtClean="0"/>
              <a:t>ICMP</a:t>
            </a:r>
            <a:r>
              <a:rPr lang="fa-IR" sz="2100" dirty="0" smtClean="0"/>
              <a:t> مي نمايد.</a:t>
            </a:r>
            <a:r>
              <a:rPr lang="en-US" sz="2100" dirty="0" smtClean="0"/>
              <a:t> </a:t>
            </a:r>
            <a:r>
              <a:rPr lang="fa-IR" sz="2100" dirty="0" smtClean="0"/>
              <a:t>بدين روش مي توان تشخيص داد که ميزبان هدف فعال مي باشد.</a:t>
            </a:r>
            <a:endParaRPr lang="en-US" sz="2100" dirty="0" smtClean="0"/>
          </a:p>
          <a:p>
            <a:pPr lvl="1" eaLnBrk="1" hangingPunct="1">
              <a:lnSpc>
                <a:spcPct val="80000"/>
              </a:lnSpc>
              <a:buClr>
                <a:srgbClr val="084C13"/>
              </a:buClr>
              <a:buSzPct val="110000"/>
              <a:buFont typeface="Wingdings" pitchFamily="2" charset="2"/>
              <a:buChar char="ü"/>
            </a:pPr>
            <a:endParaRPr lang="en-US" sz="2100" dirty="0" smtClean="0"/>
          </a:p>
          <a:p>
            <a:pPr lvl="1" eaLnBrk="1" hangingPunct="1">
              <a:lnSpc>
                <a:spcPct val="80000"/>
              </a:lnSpc>
              <a:buClr>
                <a:srgbClr val="084C13"/>
              </a:buClr>
              <a:buSzPct val="110000"/>
              <a:buFont typeface="Wingdings" pitchFamily="2" charset="2"/>
              <a:buChar char="ü"/>
            </a:pPr>
            <a:endParaRPr lang="en-US" sz="1800" dirty="0" smtClean="0"/>
          </a:p>
          <a:p>
            <a:pPr lvl="1" eaLnBrk="1" hangingPunct="1">
              <a:lnSpc>
                <a:spcPct val="80000"/>
              </a:lnSpc>
              <a:buClr>
                <a:srgbClr val="084C13"/>
              </a:buClr>
              <a:buSzPct val="110000"/>
              <a:buNone/>
            </a:pPr>
            <a:endParaRPr lang="fa-IR" sz="2100" dirty="0" smtClean="0"/>
          </a:p>
          <a:p>
            <a:pPr eaLnBrk="1" hangingPunct="1">
              <a:lnSpc>
                <a:spcPct val="80000"/>
              </a:lnSpc>
              <a:buClr>
                <a:srgbClr val="084C13"/>
              </a:buClr>
              <a:buSzPct val="110000"/>
              <a:buFont typeface="Courier New" pitchFamily="49" charset="0"/>
              <a:buChar char="o"/>
            </a:pPr>
            <a:endParaRPr lang="fa-IR" sz="2400" dirty="0" smtClean="0"/>
          </a:p>
          <a:p>
            <a:pPr eaLnBrk="1" hangingPunct="1">
              <a:lnSpc>
                <a:spcPct val="80000"/>
              </a:lnSpc>
              <a:buClr>
                <a:srgbClr val="084C13"/>
              </a:buClr>
              <a:buSzPct val="110000"/>
              <a:buFont typeface="Courier New" pitchFamily="49" charset="0"/>
              <a:buChar char="o"/>
            </a:pPr>
            <a:endParaRPr lang="en-US" sz="2400" dirty="0" smtClean="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22</a:t>
            </a:fld>
            <a:endParaRPr lang="en-US"/>
          </a:p>
        </p:txBody>
      </p:sp>
    </p:spTree>
  </p:cSld>
  <p:clrMapOvr>
    <a:masterClrMapping/>
  </p:clrMapOvr>
  <p:transition>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تهيه نقشه شبکه</a:t>
            </a:r>
            <a:endParaRPr lang="en-US" dirty="0"/>
          </a:p>
        </p:txBody>
      </p:sp>
      <p:sp>
        <p:nvSpPr>
          <p:cNvPr id="3" name="Content Placeholder 2"/>
          <p:cNvSpPr>
            <a:spLocks noGrp="1"/>
          </p:cNvSpPr>
          <p:nvPr>
            <p:ph idx="1"/>
          </p:nvPr>
        </p:nvSpPr>
        <p:spPr>
          <a:xfrm>
            <a:off x="304800" y="1295400"/>
            <a:ext cx="8229600" cy="47545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fa-IR" sz="2400" dirty="0" smtClean="0"/>
              <a:t>نقشه برداري از شبکه شامل تشخيص ميزبان هاي فعال شبکه ي هدف و تعيين نحوه ي ارتباط بين هر يک مي باشد. به عبارت دقيقتر پس از تشخيص ميزبان هاي فعال يک شبکه لازم است هم بندي کل شبکه بررسي و ارزيابي شود.</a:t>
            </a:r>
          </a:p>
          <a:p>
            <a:pPr eaLnBrk="1" hangingPunct="1">
              <a:lnSpc>
                <a:spcPct val="80000"/>
              </a:lnSpc>
              <a:buClr>
                <a:srgbClr val="084C13"/>
              </a:buClr>
              <a:buSzPct val="110000"/>
              <a:buFont typeface="Courier New" pitchFamily="49" charset="0"/>
              <a:buChar char="o"/>
            </a:pPr>
            <a:r>
              <a:rPr lang="fa-IR" sz="2400" dirty="0" smtClean="0"/>
              <a:t>نقشه برداري از يک شبکه براي پي ريزي يک حمله شامل مراحل زير خواهد بود:</a:t>
            </a:r>
          </a:p>
          <a:p>
            <a:pPr lvl="1" eaLnBrk="1" hangingPunct="1">
              <a:lnSpc>
                <a:spcPct val="80000"/>
              </a:lnSpc>
              <a:buClr>
                <a:srgbClr val="084C13"/>
              </a:buClr>
              <a:buSzPct val="110000"/>
              <a:buFont typeface="Wingdings" pitchFamily="2" charset="2"/>
              <a:buChar char="ü"/>
            </a:pPr>
            <a:r>
              <a:rPr lang="fa-IR" sz="2100" dirty="0" smtClean="0">
                <a:solidFill>
                  <a:srgbClr val="FF0000"/>
                </a:solidFill>
              </a:rPr>
              <a:t>مشخص کردن ماشين هاي فعال</a:t>
            </a:r>
          </a:p>
          <a:p>
            <a:pPr lvl="2" eaLnBrk="1" hangingPunct="1">
              <a:lnSpc>
                <a:spcPct val="80000"/>
              </a:lnSpc>
              <a:buClr>
                <a:srgbClr val="084C13"/>
              </a:buClr>
              <a:buSzPct val="110000"/>
              <a:buFont typeface="Wingdings" pitchFamily="2" charset="2"/>
              <a:buChar char="§"/>
            </a:pPr>
            <a:r>
              <a:rPr lang="fa-IR" sz="2000" dirty="0" smtClean="0"/>
              <a:t>با روش هاي مختلفي که  توضيح داده شد مي توان ميزبان هاي فعال موجود در </a:t>
            </a:r>
            <a:r>
              <a:rPr lang="en-US" sz="2000" dirty="0" smtClean="0"/>
              <a:t>DMZ</a:t>
            </a:r>
            <a:r>
              <a:rPr lang="fa-IR" sz="2000" dirty="0" smtClean="0"/>
              <a:t> را شناسايي نمود. در اين حالات بهتر است تمامي آدرس هاي </a:t>
            </a:r>
            <a:r>
              <a:rPr lang="en-US" sz="2000" dirty="0" smtClean="0"/>
              <a:t>domain</a:t>
            </a:r>
            <a:r>
              <a:rPr lang="fa-IR" sz="2000" dirty="0" smtClean="0"/>
              <a:t> مربوطه بررسي شوند تا بتوان آدرس هاي </a:t>
            </a:r>
            <a:r>
              <a:rPr lang="en-US" sz="2000" dirty="0" smtClean="0"/>
              <a:t>IP</a:t>
            </a:r>
            <a:r>
              <a:rPr lang="fa-IR" sz="2000" dirty="0" smtClean="0"/>
              <a:t> ميزبان هاي </a:t>
            </a:r>
            <a:r>
              <a:rPr lang="en-US" sz="2000" dirty="0" smtClean="0"/>
              <a:t>IDS</a:t>
            </a:r>
            <a:r>
              <a:rPr lang="fa-IR" sz="2000" dirty="0" smtClean="0"/>
              <a:t> وپروکسي را نيز بدست آورد.</a:t>
            </a:r>
          </a:p>
          <a:p>
            <a:pPr lvl="1" eaLnBrk="1" hangingPunct="1">
              <a:lnSpc>
                <a:spcPct val="80000"/>
              </a:lnSpc>
              <a:buClr>
                <a:srgbClr val="084C13"/>
              </a:buClr>
              <a:buSzPct val="110000"/>
              <a:buFont typeface="Wingdings" pitchFamily="2" charset="2"/>
              <a:buChar char="ü"/>
            </a:pPr>
            <a:r>
              <a:rPr lang="fa-IR" sz="2100" dirty="0" smtClean="0">
                <a:solidFill>
                  <a:srgbClr val="FF0000"/>
                </a:solidFill>
              </a:rPr>
              <a:t>تعقيب مسير ها در شبکه</a:t>
            </a:r>
            <a:endParaRPr lang="en-US" sz="2100" dirty="0" smtClean="0">
              <a:solidFill>
                <a:srgbClr val="FF0000"/>
              </a:solidFill>
            </a:endParaRPr>
          </a:p>
          <a:p>
            <a:pPr lvl="2" eaLnBrk="1" hangingPunct="1">
              <a:lnSpc>
                <a:spcPct val="80000"/>
              </a:lnSpc>
              <a:buClr>
                <a:srgbClr val="084C13"/>
              </a:buClr>
              <a:buSzPct val="110000"/>
              <a:buFont typeface="Wingdings" pitchFamily="2" charset="2"/>
              <a:buChar char="§"/>
            </a:pPr>
            <a:r>
              <a:rPr lang="fa-IR" sz="2000" dirty="0" smtClean="0"/>
              <a:t>نفوذ گر پس از تشخيص ماشين هاي فعال سعي خواهد کرد تا توپولوژي کل شبکه را ارزيابي کند . مراحل مقدماتي اين کار با عمليات </a:t>
            </a:r>
            <a:r>
              <a:rPr lang="en-US" sz="2000" dirty="0" smtClean="0"/>
              <a:t>Trace Route</a:t>
            </a:r>
            <a:r>
              <a:rPr lang="fa-IR" sz="2000" dirty="0" smtClean="0"/>
              <a:t> انجام مي شود تا ترکيب مسيرياب ها و دروازه هايي که ستون فقرات آن شبکه را تشکيل داده اند مشخص شوند. اين عمليات بر فيلد </a:t>
            </a:r>
            <a:r>
              <a:rPr lang="en-US" sz="2000" dirty="0" smtClean="0"/>
              <a:t>TTL</a:t>
            </a:r>
            <a:r>
              <a:rPr lang="fa-IR" sz="2000" dirty="0" smtClean="0"/>
              <a:t> از بسته ي </a:t>
            </a:r>
            <a:r>
              <a:rPr lang="en-US" sz="2000" dirty="0" smtClean="0"/>
              <a:t>IP</a:t>
            </a:r>
            <a:r>
              <a:rPr lang="fa-IR" sz="2000" dirty="0" smtClean="0"/>
              <a:t> متکي است. </a:t>
            </a:r>
          </a:p>
          <a:p>
            <a:pPr eaLnBrk="1" hangingPunct="1">
              <a:lnSpc>
                <a:spcPct val="80000"/>
              </a:lnSpc>
              <a:buClr>
                <a:srgbClr val="084C13"/>
              </a:buClr>
              <a:buSzPct val="110000"/>
              <a:buFont typeface="Courier New" pitchFamily="49" charset="0"/>
              <a:buChar char="o"/>
            </a:pPr>
            <a:r>
              <a:rPr lang="fa-IR" sz="2400" dirty="0" smtClean="0"/>
              <a:t>از ابزارهاي معروف براي توپولوژي شبکه </a:t>
            </a:r>
            <a:r>
              <a:rPr lang="en-US" sz="2400" dirty="0" smtClean="0"/>
              <a:t> Cheops </a:t>
            </a:r>
            <a:r>
              <a:rPr lang="fa-IR" sz="2400" dirty="0" smtClean="0"/>
              <a:t>مي باشد. اين نرم افزار كه تحت لينوکس اجرا مي شود عمل استخراج توپولوژي شبکه را به صورت خودکار و دقيق انجام مي دهد.</a:t>
            </a:r>
            <a:endParaRPr lang="en-US" sz="2400" dirty="0" smtClean="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Tree>
  </p:cSld>
  <p:clrMapOvr>
    <a:masterClrMapping/>
  </p:clrMapOvr>
  <p:transition>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تعيين پورت هاي باز بر روي يک ماشين</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Clr>
                <a:srgbClr val="084C13"/>
              </a:buClr>
              <a:buSzPct val="110000"/>
              <a:buFont typeface="Courier New" pitchFamily="49" charset="0"/>
              <a:buChar char="o"/>
            </a:pPr>
            <a:r>
              <a:rPr lang="fa-IR" sz="2400" dirty="0" smtClean="0"/>
              <a:t>پس از شناسايي ماشين هاي فعال شبکه و توپولوژي آن نفوذگر مي خواهد بداند هر ماشين چه وظيفه اي بر عهده دارد و چه خدماتي ارائه مي کند و هر کدام از اين سرويس ها به چه نحو در اختيار کاربران قرار مي گيرد . </a:t>
            </a:r>
            <a:endParaRPr lang="en-US" sz="2400" dirty="0" smtClean="0"/>
          </a:p>
          <a:p>
            <a:pPr lvl="1" eaLnBrk="1" hangingPunct="1">
              <a:buClr>
                <a:srgbClr val="084C13"/>
              </a:buClr>
              <a:buSzPct val="110000"/>
              <a:buFont typeface="Wingdings" pitchFamily="2" charset="2"/>
              <a:buChar char="ü"/>
            </a:pPr>
            <a:r>
              <a:rPr lang="fa-IR" sz="2100" dirty="0" smtClean="0"/>
              <a:t>پورت هاي باز و فعال </a:t>
            </a:r>
            <a:r>
              <a:rPr lang="en-US" sz="2100" dirty="0" smtClean="0"/>
              <a:t>TCP </a:t>
            </a:r>
            <a:r>
              <a:rPr lang="fa-IR" sz="2100" dirty="0" smtClean="0"/>
              <a:t> يا </a:t>
            </a:r>
            <a:r>
              <a:rPr lang="en-US" sz="2100" dirty="0" smtClean="0"/>
              <a:t>UDP </a:t>
            </a:r>
            <a:r>
              <a:rPr lang="fa-IR" sz="2100" dirty="0" smtClean="0"/>
              <a:t> روي هر ماشين سرويس هايي را که آن ماشين ارائه مي دهد و پروسه هايي را که روي آن اجرا شده اند، مشخص مي کنند.</a:t>
            </a:r>
            <a:endParaRPr lang="en-US" sz="2100" dirty="0" smtClean="0"/>
          </a:p>
          <a:p>
            <a:pPr eaLnBrk="1" hangingPunct="1">
              <a:buClr>
                <a:srgbClr val="084C13"/>
              </a:buClr>
              <a:buSzPct val="110000"/>
              <a:buFont typeface="Courier New" pitchFamily="49" charset="0"/>
              <a:buChar char="o"/>
            </a:pPr>
            <a:r>
              <a:rPr lang="fa-IR" sz="2400" dirty="0" smtClean="0"/>
              <a:t>عمل پويش پورت توسط نرم افزارهايي  که به  نام </a:t>
            </a:r>
            <a:r>
              <a:rPr lang="en-US" sz="2400" dirty="0" smtClean="0">
                <a:solidFill>
                  <a:srgbClr val="FF0000"/>
                </a:solidFill>
              </a:rPr>
              <a:t>Port Scanner</a:t>
            </a:r>
            <a:r>
              <a:rPr lang="fa-IR" sz="2400" dirty="0" smtClean="0"/>
              <a:t> مشهورند انجام مي شود. </a:t>
            </a:r>
            <a:br>
              <a:rPr lang="fa-IR" sz="2400" dirty="0" smtClean="0"/>
            </a:br>
            <a:endParaRPr lang="en-US" sz="24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24</a:t>
            </a:fld>
            <a:endParaRPr lang="en-US"/>
          </a:p>
        </p:txBody>
      </p:sp>
    </p:spTree>
  </p:cSld>
  <p:clrMapOvr>
    <a:masterClrMapping/>
  </p:clrMapOvr>
  <p:transition>
    <p:pul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تعيين پورت هاي باز بر روي يک ماشين</a:t>
            </a:r>
            <a:endParaRPr lang="en-US"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grpSp>
        <p:nvGrpSpPr>
          <p:cNvPr id="8" name="Group 7"/>
          <p:cNvGrpSpPr/>
          <p:nvPr/>
        </p:nvGrpSpPr>
        <p:grpSpPr>
          <a:xfrm>
            <a:off x="1066800" y="1905000"/>
            <a:ext cx="6324600" cy="2743200"/>
            <a:chOff x="457200" y="1752600"/>
            <a:chExt cx="6324600" cy="2743200"/>
          </a:xfrm>
        </p:grpSpPr>
        <p:sp>
          <p:nvSpPr>
            <p:cNvPr id="5" name="Rectangular Callout 4"/>
            <p:cNvSpPr/>
            <p:nvPr/>
          </p:nvSpPr>
          <p:spPr bwMode="auto">
            <a:xfrm>
              <a:off x="457200" y="1752600"/>
              <a:ext cx="6324600" cy="2743200"/>
            </a:xfrm>
            <a:prstGeom prst="wedgeRectCallout">
              <a:avLst>
                <a:gd name="adj1" fmla="val -46096"/>
                <a:gd name="adj2" fmla="val -23551"/>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lang="fa-IR" sz="2400" dirty="0" smtClean="0">
                  <a:solidFill>
                    <a:schemeClr val="accent2">
                      <a:lumMod val="60000"/>
                      <a:lumOff val="40000"/>
                    </a:schemeClr>
                  </a:solidFill>
                  <a:latin typeface="Tahoma" pitchFamily="34" charset="0"/>
                  <a:cs typeface="Nazanin" pitchFamily="2" charset="-78"/>
                </a:rPr>
                <a:t> </a:t>
              </a:r>
              <a:r>
                <a:rPr lang="en-US" sz="2400" dirty="0" smtClean="0">
                  <a:solidFill>
                    <a:schemeClr val="accent2">
                      <a:lumMod val="60000"/>
                      <a:lumOff val="40000"/>
                    </a:schemeClr>
                  </a:solidFill>
                  <a:latin typeface="Tahoma" pitchFamily="34" charset="0"/>
                  <a:cs typeface="Nazanin" pitchFamily="2" charset="-78"/>
                </a:rPr>
                <a:t>TCP 3 Way Handshaking</a:t>
              </a:r>
              <a:endParaRPr kumimoji="0" lang="en-US" sz="2400" i="0" u="none" strike="noStrike" cap="none" normalizeH="0" baseline="0" dirty="0" smtClean="0">
                <a:ln>
                  <a:noFill/>
                </a:ln>
                <a:solidFill>
                  <a:schemeClr val="accent2">
                    <a:lumMod val="60000"/>
                    <a:lumOff val="40000"/>
                  </a:schemeClr>
                </a:solidFill>
                <a:effectLst/>
                <a:latin typeface="Tahoma" pitchFamily="34" charset="0"/>
                <a:cs typeface="Nazanin" pitchFamily="2" charset="-78"/>
              </a:endParaRPr>
            </a:p>
          </p:txBody>
        </p:sp>
        <p:pic>
          <p:nvPicPr>
            <p:cNvPr id="7" name="Picture 6" descr="tcp-connect"/>
            <p:cNvPicPr>
              <a:picLocks noChangeAspect="1" noChangeArrowheads="1"/>
            </p:cNvPicPr>
            <p:nvPr/>
          </p:nvPicPr>
          <p:blipFill>
            <a:blip r:embed="rId3" cstate="print"/>
            <a:srcRect/>
            <a:stretch>
              <a:fillRect/>
            </a:stretch>
          </p:blipFill>
          <p:spPr bwMode="auto">
            <a:xfrm>
              <a:off x="1295400" y="2286000"/>
              <a:ext cx="4581548" cy="2003156"/>
            </a:xfrm>
            <a:prstGeom prst="rect">
              <a:avLst/>
            </a:prstGeom>
            <a:noFill/>
            <a:ln w="9525">
              <a:noFill/>
              <a:miter lim="800000"/>
              <a:headEnd/>
              <a:tailEnd/>
            </a:ln>
          </p:spPr>
        </p:pic>
      </p:gr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تعيين پورت هاي باز بر روي يک ماشين</a:t>
            </a:r>
            <a:endParaRPr lang="en-US" dirty="0"/>
          </a:p>
        </p:txBody>
      </p:sp>
      <p:sp>
        <p:nvSpPr>
          <p:cNvPr id="3" name="Content Placeholder 2"/>
          <p:cNvSpPr>
            <a:spLocks noGrp="1"/>
          </p:cNvSpPr>
          <p:nvPr>
            <p:ph idx="1"/>
          </p:nvPr>
        </p:nvSpPr>
        <p:spPr>
          <a:xfrm>
            <a:off x="304800" y="1371600"/>
            <a:ext cx="8229600" cy="46783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en-US" sz="2400" dirty="0" smtClean="0">
                <a:solidFill>
                  <a:srgbClr val="FF0000"/>
                </a:solidFill>
              </a:rPr>
              <a:t>TCP Connect Scanning</a:t>
            </a:r>
            <a:endParaRPr lang="fa-IR" sz="2400" dirty="0" smtClean="0">
              <a:solidFill>
                <a:srgbClr val="FF0000"/>
              </a:solidFill>
            </a:endParaRPr>
          </a:p>
          <a:p>
            <a:pPr lvl="1" eaLnBrk="1" hangingPunct="1">
              <a:lnSpc>
                <a:spcPct val="80000"/>
              </a:lnSpc>
              <a:buClr>
                <a:srgbClr val="084C13"/>
              </a:buClr>
              <a:buSzPct val="110000"/>
              <a:buFont typeface="Wingdings" pitchFamily="2" charset="2"/>
              <a:buChar char="ü"/>
            </a:pPr>
            <a:r>
              <a:rPr lang="fa-IR" sz="2100" dirty="0" smtClean="0"/>
              <a:t>در  اين روش نفوذگر سعي مي کند يک ارتباط سه مرحله اي و کامل </a:t>
            </a:r>
            <a:r>
              <a:rPr lang="en-US" sz="2100" dirty="0" smtClean="0"/>
              <a:t>TCP </a:t>
            </a:r>
            <a:r>
              <a:rPr lang="fa-IR" sz="2100" dirty="0" smtClean="0"/>
              <a:t>  با پورت مورد نظر کامپيوتر هدف برقرار کند. در صورتيکه اين ارتباط بر قرار شد نشان دهنده ي باز بودن پورت مورد نظر مي باشد. </a:t>
            </a:r>
            <a:endParaRPr lang="en-US" sz="2100" dirty="0" smtClean="0"/>
          </a:p>
          <a:p>
            <a:pPr lvl="1" eaLnBrk="1" hangingPunct="1">
              <a:lnSpc>
                <a:spcPct val="80000"/>
              </a:lnSpc>
              <a:buClr>
                <a:srgbClr val="084C13"/>
              </a:buClr>
              <a:buSzPct val="110000"/>
              <a:buFont typeface="Wingdings" pitchFamily="2" charset="2"/>
              <a:buChar char="ü"/>
            </a:pPr>
            <a:r>
              <a:rPr lang="fa-IR" sz="2100" dirty="0" smtClean="0"/>
              <a:t>اين روش زمان زيادي از نفوذگر مي گيرد. از طرف ديگر اکثر سرويس دهنده ها به محض ايجاد ارتباط </a:t>
            </a:r>
            <a:r>
              <a:rPr lang="en-US" sz="2100" dirty="0" smtClean="0"/>
              <a:t> TCP</a:t>
            </a:r>
            <a:r>
              <a:rPr lang="fa-IR" sz="2100" dirty="0" smtClean="0"/>
              <a:t>آدرس و مشخصات طرف ارتباط را ثبت مي نمايد . </a:t>
            </a:r>
          </a:p>
          <a:p>
            <a:pPr eaLnBrk="1" hangingPunct="1">
              <a:lnSpc>
                <a:spcPct val="80000"/>
              </a:lnSpc>
              <a:buClr>
                <a:srgbClr val="084C13"/>
              </a:buClr>
              <a:buSzPct val="110000"/>
              <a:buFont typeface="Courier New" pitchFamily="49" charset="0"/>
              <a:buChar char="o"/>
            </a:pPr>
            <a:r>
              <a:rPr lang="en-US" sz="2400" dirty="0" smtClean="0">
                <a:solidFill>
                  <a:srgbClr val="FF0000"/>
                </a:solidFill>
              </a:rPr>
              <a:t>TCP SYN Scanning</a:t>
            </a:r>
          </a:p>
          <a:p>
            <a:pPr lvl="1" eaLnBrk="1" hangingPunct="1">
              <a:lnSpc>
                <a:spcPct val="80000"/>
              </a:lnSpc>
              <a:buClr>
                <a:srgbClr val="084C13"/>
              </a:buClr>
              <a:buSzPct val="110000"/>
              <a:buFont typeface="Wingdings" pitchFamily="2" charset="2"/>
              <a:buChar char="ü"/>
            </a:pPr>
            <a:r>
              <a:rPr lang="fa-IR" sz="2100" dirty="0" smtClean="0"/>
              <a:t>در اين روش به جاي ايجاد يک ارتباط کامل سه مرحله اي تنها اقدام به ارسال بسته ي </a:t>
            </a:r>
            <a:r>
              <a:rPr lang="en-US" sz="2100" dirty="0" smtClean="0"/>
              <a:t>SYN</a:t>
            </a:r>
            <a:r>
              <a:rPr lang="fa-IR" sz="2100" dirty="0" smtClean="0"/>
              <a:t> مي كند. در صورتي که بسته ي </a:t>
            </a:r>
            <a:r>
              <a:rPr lang="en-US" sz="2100" dirty="0" smtClean="0"/>
              <a:t>SYN/ACK</a:t>
            </a:r>
            <a:r>
              <a:rPr lang="fa-IR" sz="2100" dirty="0" smtClean="0"/>
              <a:t> دريافت شد نشان دهنده ي باز بودن پورت مورد نظر مي باشد. در اين حالت نفوذگر در جواب بسته ي</a:t>
            </a:r>
            <a:r>
              <a:rPr lang="en-US" sz="2100" dirty="0" smtClean="0"/>
              <a:t>RST </a:t>
            </a:r>
            <a:r>
              <a:rPr lang="fa-IR" sz="2100" dirty="0" smtClean="0"/>
              <a:t> را ارسال نموده و بدين مرحله خاتمه مي دهد.</a:t>
            </a:r>
            <a:endParaRPr lang="en-US" sz="2100" dirty="0" smtClean="0"/>
          </a:p>
          <a:p>
            <a:pPr lvl="1" eaLnBrk="1" hangingPunct="1">
              <a:lnSpc>
                <a:spcPct val="80000"/>
              </a:lnSpc>
              <a:buClr>
                <a:srgbClr val="084C13"/>
              </a:buClr>
              <a:buSzPct val="110000"/>
              <a:buFont typeface="Wingdings" pitchFamily="2" charset="2"/>
              <a:buChar char="ü"/>
            </a:pPr>
            <a:r>
              <a:rPr lang="fa-IR" sz="2100" dirty="0" smtClean="0"/>
              <a:t>اگرجواب دريافت نشد نمي توان مطمئن بود که پورت مورد نظر بسته است چرا که ممکن است از ناحيه ي ديواره آتش بسته شده باشد.</a:t>
            </a:r>
          </a:p>
          <a:p>
            <a:pPr lvl="1" eaLnBrk="1" hangingPunct="1">
              <a:lnSpc>
                <a:spcPct val="80000"/>
              </a:lnSpc>
              <a:buClr>
                <a:srgbClr val="084C13"/>
              </a:buClr>
              <a:buSzPct val="110000"/>
              <a:buFont typeface="Wingdings" pitchFamily="2" charset="2"/>
              <a:buChar char="ü"/>
            </a:pPr>
            <a:r>
              <a:rPr lang="fa-IR" sz="2100" dirty="0" smtClean="0"/>
              <a:t>سرعت عمليات در اين روش افزايش مي يابد. ضمنا در اين حالت اکثر سرويس دهنده ها از ثبت اطلاعات مربوطه خودداري مي نمايند .</a:t>
            </a:r>
          </a:p>
          <a:p>
            <a:pPr lvl="1" eaLnBrk="1" hangingPunct="1">
              <a:lnSpc>
                <a:spcPct val="80000"/>
              </a:lnSpc>
              <a:buClr>
                <a:srgbClr val="084C13"/>
              </a:buClr>
              <a:buSzPct val="110000"/>
              <a:buFont typeface="Wingdings" pitchFamily="2" charset="2"/>
              <a:buChar char="ü"/>
            </a:pPr>
            <a:endParaRPr lang="fa-IR" sz="2100" dirty="0" smtClean="0"/>
          </a:p>
          <a:p>
            <a:pPr lvl="1" eaLnBrk="1" hangingPunct="1">
              <a:lnSpc>
                <a:spcPct val="80000"/>
              </a:lnSpc>
              <a:buClr>
                <a:srgbClr val="084C13"/>
              </a:buClr>
              <a:buSzPct val="110000"/>
              <a:buFont typeface="Wingdings" pitchFamily="2" charset="2"/>
              <a:buChar char="ü"/>
            </a:pPr>
            <a:endParaRPr lang="fa-IR" sz="2100" dirty="0" smtClean="0"/>
          </a:p>
          <a:p>
            <a:pPr lvl="1" eaLnBrk="1" hangingPunct="1">
              <a:lnSpc>
                <a:spcPct val="80000"/>
              </a:lnSpc>
              <a:buClr>
                <a:srgbClr val="084C13"/>
              </a:buClr>
              <a:buSzPct val="110000"/>
              <a:buFont typeface="Wingdings" pitchFamily="2" charset="2"/>
              <a:buChar char="ü"/>
            </a:pPr>
            <a:endParaRPr lang="en-US" sz="2100" dirty="0" smtClean="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Tree>
  </p:cSld>
  <p:clrMapOvr>
    <a:masterClrMapping/>
  </p:clrMapOvr>
  <p:transition>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تعيين پورت هاي باز بر روي يک ماشين</a:t>
            </a:r>
            <a:endParaRPr lang="en-US" dirty="0"/>
          </a:p>
        </p:txBody>
      </p:sp>
      <p:sp>
        <p:nvSpPr>
          <p:cNvPr id="3" name="Content Placeholder 2"/>
          <p:cNvSpPr>
            <a:spLocks noGrp="1"/>
          </p:cNvSpPr>
          <p:nvPr>
            <p:ph idx="1"/>
          </p:nvPr>
        </p:nvSpPr>
        <p:spPr>
          <a:xfrm>
            <a:off x="304800" y="1295400"/>
            <a:ext cx="8229600" cy="47545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Clr>
                <a:srgbClr val="084C13"/>
              </a:buClr>
              <a:buSzPct val="110000"/>
              <a:buFont typeface="Courier New" pitchFamily="49" charset="0"/>
              <a:buChar char="o"/>
              <a:defRPr/>
            </a:pPr>
            <a:r>
              <a:rPr lang="en-US" sz="2400" dirty="0" smtClean="0">
                <a:solidFill>
                  <a:srgbClr val="FF0000"/>
                </a:solidFill>
              </a:rPr>
              <a:t>TCP FIN Scan</a:t>
            </a:r>
            <a:r>
              <a:rPr lang="fa-IR" sz="2400" dirty="0" smtClean="0">
                <a:solidFill>
                  <a:srgbClr val="FF0000"/>
                </a:solidFill>
              </a:rPr>
              <a:t> </a:t>
            </a:r>
            <a:endParaRPr lang="en-US" sz="2400" dirty="0" smtClean="0">
              <a:solidFill>
                <a:srgbClr val="FF0000"/>
              </a:solidFill>
            </a:endParaRPr>
          </a:p>
          <a:p>
            <a:pPr lvl="1" eaLnBrk="1" hangingPunct="1">
              <a:buClr>
                <a:srgbClr val="084C13"/>
              </a:buClr>
              <a:buSzPct val="110000"/>
              <a:buFont typeface="Wingdings" pitchFamily="2" charset="2"/>
              <a:buChar char="ü"/>
              <a:defRPr/>
            </a:pPr>
            <a:r>
              <a:rPr lang="fa-IR" sz="2100" dirty="0" smtClean="0"/>
              <a:t>از بسته ي </a:t>
            </a:r>
            <a:r>
              <a:rPr lang="en-US" sz="2100" dirty="0" smtClean="0"/>
              <a:t>TCP FIN</a:t>
            </a:r>
            <a:r>
              <a:rPr lang="fa-IR" sz="2100" dirty="0" smtClean="0"/>
              <a:t> در حالت معمول براي خاتمه دادن به يک ارتباط  </a:t>
            </a:r>
            <a:r>
              <a:rPr lang="en-US" sz="2100" dirty="0" smtClean="0"/>
              <a:t>TCP </a:t>
            </a:r>
            <a:r>
              <a:rPr lang="fa-IR" sz="2100" dirty="0" smtClean="0"/>
              <a:t>  استفاده مي شود.</a:t>
            </a:r>
          </a:p>
          <a:p>
            <a:pPr lvl="1" eaLnBrk="1" hangingPunct="1">
              <a:buClr>
                <a:srgbClr val="084C13"/>
              </a:buClr>
              <a:buSzPct val="110000"/>
              <a:buFont typeface="Wingdings" pitchFamily="2" charset="2"/>
              <a:buChar char="ü"/>
              <a:defRPr/>
            </a:pPr>
            <a:r>
              <a:rPr lang="fa-IR" sz="2100" dirty="0" smtClean="0"/>
              <a:t>در صورتي که بدون ارتباط قبلي چنين بسته اي ارسال شود اگر پورت هدف باز باشد هيچ پاسخي به ارسال کننده نخواهد داد در غير اين صورت يک بسته ي </a:t>
            </a:r>
            <a:r>
              <a:rPr lang="en-US" sz="2100" dirty="0" smtClean="0"/>
              <a:t>TCP RST </a:t>
            </a:r>
            <a:r>
              <a:rPr lang="fa-IR" sz="2100" dirty="0" smtClean="0"/>
              <a:t>  براي ارسال کننده مي فرستد. </a:t>
            </a:r>
          </a:p>
          <a:p>
            <a:pPr eaLnBrk="1" hangingPunct="1">
              <a:lnSpc>
                <a:spcPct val="80000"/>
              </a:lnSpc>
              <a:buClr>
                <a:srgbClr val="084C13"/>
              </a:buClr>
              <a:buSzPct val="110000"/>
              <a:buFont typeface="Courier New" pitchFamily="49" charset="0"/>
              <a:buChar char="o"/>
              <a:defRPr/>
            </a:pPr>
            <a:r>
              <a:rPr lang="en-US" sz="2400" dirty="0" smtClean="0">
                <a:solidFill>
                  <a:srgbClr val="FF0000"/>
                </a:solidFill>
              </a:rPr>
              <a:t>Null Scan</a:t>
            </a:r>
          </a:p>
          <a:p>
            <a:pPr lvl="1" eaLnBrk="1" hangingPunct="1">
              <a:lnSpc>
                <a:spcPct val="80000"/>
              </a:lnSpc>
              <a:buClr>
                <a:srgbClr val="084C13"/>
              </a:buClr>
              <a:buSzPct val="110000"/>
              <a:buFont typeface="Wingdings" pitchFamily="2" charset="2"/>
              <a:buChar char="ü"/>
              <a:defRPr/>
            </a:pPr>
            <a:r>
              <a:rPr lang="fa-IR" sz="2100" dirty="0" smtClean="0"/>
              <a:t>در اين مکانيزم برنامه ي پويشگر بدون آنکه ارتباط </a:t>
            </a:r>
            <a:r>
              <a:rPr lang="en-US" sz="2100" dirty="0" smtClean="0"/>
              <a:t>TCP</a:t>
            </a:r>
            <a:r>
              <a:rPr lang="fa-IR" sz="2100" dirty="0" smtClean="0"/>
              <a:t> با مقصد برقرار کرده باشد يک بسته ي </a:t>
            </a:r>
            <a:r>
              <a:rPr lang="en-US" sz="2100" dirty="0" smtClean="0"/>
              <a:t>TCP</a:t>
            </a:r>
            <a:r>
              <a:rPr lang="fa-IR" sz="2100" dirty="0" smtClean="0"/>
              <a:t> براي يک پورت خاص ارسال مي کند. ويژگي اين بسته آن است که هيچ يک از بيتهاي </a:t>
            </a:r>
            <a:r>
              <a:rPr lang="en-US" sz="2100" dirty="0" smtClean="0"/>
              <a:t>SYN</a:t>
            </a:r>
            <a:r>
              <a:rPr lang="fa-IR" sz="2100" dirty="0" smtClean="0"/>
              <a:t>،</a:t>
            </a:r>
            <a:r>
              <a:rPr lang="en-US" sz="2100" dirty="0" smtClean="0"/>
              <a:t>FIN </a:t>
            </a:r>
            <a:r>
              <a:rPr lang="fa-IR" sz="2100" dirty="0" smtClean="0"/>
              <a:t>  و </a:t>
            </a:r>
            <a:r>
              <a:rPr lang="en-US" sz="2100" dirty="0" smtClean="0"/>
              <a:t>ACK</a:t>
            </a:r>
            <a:r>
              <a:rPr lang="fa-IR" sz="2100" dirty="0" smtClean="0"/>
              <a:t> آن يک نيست.</a:t>
            </a:r>
          </a:p>
          <a:p>
            <a:pPr lvl="1" eaLnBrk="1" hangingPunct="1">
              <a:lnSpc>
                <a:spcPct val="80000"/>
              </a:lnSpc>
              <a:buClr>
                <a:srgbClr val="084C13"/>
              </a:buClr>
              <a:buSzPct val="110000"/>
              <a:buFont typeface="Wingdings" pitchFamily="2" charset="2"/>
              <a:buChar char="ü"/>
              <a:defRPr/>
            </a:pPr>
            <a:r>
              <a:rPr lang="fa-IR" sz="2100" dirty="0" smtClean="0"/>
              <a:t>اين بسته طبق تعريف پروتکل </a:t>
            </a:r>
            <a:r>
              <a:rPr lang="en-US" sz="2100" dirty="0" smtClean="0"/>
              <a:t>TCP</a:t>
            </a:r>
            <a:r>
              <a:rPr lang="fa-IR" sz="2100" dirty="0" smtClean="0"/>
              <a:t> هيچ معناي خاصي ندارد و اگر پورت مربوطه باز باشد بسته حذف مي شود و هيچ پاسخي برنخواهد گشت در حاليکه اگر پورت مربوطه بسته باشد در پاسخ بسته </a:t>
            </a:r>
            <a:r>
              <a:rPr lang="en-US" sz="2100" dirty="0" smtClean="0"/>
              <a:t>RST</a:t>
            </a:r>
            <a:r>
              <a:rPr lang="fa-IR" sz="2100" dirty="0" smtClean="0"/>
              <a:t> برمي گردد.</a:t>
            </a:r>
            <a:endParaRPr lang="en-US" sz="1800" dirty="0" smtClean="0"/>
          </a:p>
          <a:p>
            <a:pPr eaLnBrk="1" hangingPunct="1">
              <a:buClr>
                <a:srgbClr val="084C13"/>
              </a:buClr>
              <a:buSzPct val="110000"/>
              <a:buFont typeface="Courier New" pitchFamily="49" charset="0"/>
              <a:buChar char="o"/>
              <a:defRPr/>
            </a:pPr>
            <a:endParaRPr lang="en-US" sz="24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27</a:t>
            </a:fld>
            <a:endParaRPr lang="en-US"/>
          </a:p>
        </p:txBody>
      </p:sp>
    </p:spTree>
  </p:cSld>
  <p:clrMapOvr>
    <a:masterClrMapping/>
  </p:clrMapOvr>
  <p:transition>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تعيين پورت هاي باز بر روي يک ماشين</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en-US" sz="2400" dirty="0" smtClean="0">
                <a:solidFill>
                  <a:srgbClr val="FF0000"/>
                </a:solidFill>
              </a:rPr>
              <a:t>Xmas Tree</a:t>
            </a:r>
          </a:p>
          <a:p>
            <a:pPr lvl="1" eaLnBrk="1" hangingPunct="1">
              <a:lnSpc>
                <a:spcPct val="80000"/>
              </a:lnSpc>
              <a:buClr>
                <a:srgbClr val="084C13"/>
              </a:buClr>
              <a:buSzPct val="110000"/>
              <a:buFont typeface="Courier New" pitchFamily="49" charset="0"/>
              <a:buChar char="o"/>
            </a:pPr>
            <a:r>
              <a:rPr lang="fa-IR" sz="2100" dirty="0" smtClean="0"/>
              <a:t>در اين روش نفوذگر بسته اي را به پورت هدف ارسال مي کند که هر سه پرچم </a:t>
            </a:r>
            <a:r>
              <a:rPr lang="en-US" sz="2100" dirty="0" smtClean="0"/>
              <a:t>FIN</a:t>
            </a:r>
            <a:r>
              <a:rPr lang="fa-IR" sz="2100" dirty="0" smtClean="0"/>
              <a:t>،</a:t>
            </a:r>
            <a:r>
              <a:rPr lang="en-US" sz="2100" dirty="0" smtClean="0"/>
              <a:t> URG</a:t>
            </a:r>
            <a:r>
              <a:rPr lang="fa-IR" sz="2100" dirty="0" smtClean="0"/>
              <a:t>،</a:t>
            </a:r>
            <a:r>
              <a:rPr lang="en-US" sz="2100" dirty="0" smtClean="0"/>
              <a:t> PUSH</a:t>
            </a:r>
            <a:r>
              <a:rPr lang="fa-IR" sz="2100" dirty="0" smtClean="0"/>
              <a:t> آن با يک تنظيم شده است در صورتي که پورت هدف باز باشد اين بسته حذف مي شود. در غير اين صورت پاسخ </a:t>
            </a:r>
            <a:r>
              <a:rPr lang="en-US" sz="2100" dirty="0" smtClean="0"/>
              <a:t>TCP RST </a:t>
            </a:r>
            <a:r>
              <a:rPr lang="fa-IR" sz="2100" dirty="0" smtClean="0"/>
              <a:t> براي ارسال کننده فرستاده خواهد شد.</a:t>
            </a:r>
          </a:p>
          <a:p>
            <a:pPr eaLnBrk="1" hangingPunct="1">
              <a:lnSpc>
                <a:spcPct val="80000"/>
              </a:lnSpc>
              <a:buClr>
                <a:srgbClr val="084C13"/>
              </a:buClr>
              <a:buSzPct val="110000"/>
              <a:buFont typeface="Courier New" pitchFamily="49" charset="0"/>
              <a:buChar char="o"/>
            </a:pPr>
            <a:r>
              <a:rPr lang="fa-IR" sz="2300" dirty="0" smtClean="0"/>
              <a:t>سه مکانيزم پويش اخير كه هر سه از نقض اصول پروتکل استفاده مي كنند به جز در ماشين هاي با سيستم عامل ويندوز در ساير سيستم عامل ها به خوبي کار مي کنند.</a:t>
            </a:r>
            <a:r>
              <a:rPr lang="en-US" sz="2300" dirty="0" smtClean="0"/>
              <a:t> </a:t>
            </a:r>
          </a:p>
          <a:p>
            <a:pPr lvl="1" eaLnBrk="1" hangingPunct="1">
              <a:lnSpc>
                <a:spcPct val="80000"/>
              </a:lnSpc>
              <a:buClr>
                <a:srgbClr val="084C13"/>
              </a:buClr>
              <a:buSzPct val="110000"/>
              <a:buFont typeface="Courier New" pitchFamily="49" charset="0"/>
              <a:buChar char="o"/>
            </a:pPr>
            <a:r>
              <a:rPr lang="fa-IR" sz="1500" dirty="0" smtClean="0"/>
              <a:t> در ويندوز هر گاه بسته اي غير متعارف دريافت شود چه پورت باز باشد و چه بسته در جواب </a:t>
            </a:r>
            <a:r>
              <a:rPr lang="en-US" sz="1500" dirty="0" smtClean="0"/>
              <a:t>RST</a:t>
            </a:r>
            <a:r>
              <a:rPr lang="fa-IR" sz="1500" dirty="0" smtClean="0"/>
              <a:t> باز خواهد گشت. </a:t>
            </a:r>
            <a:endParaRPr lang="en-US" sz="1500" dirty="0" smtClean="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28</a:t>
            </a:fld>
            <a:endParaRPr lang="en-US"/>
          </a:p>
        </p:txBody>
      </p:sp>
    </p:spTree>
  </p:cSld>
  <p:clrMapOvr>
    <a:masterClrMapping/>
  </p:clrMapOvr>
  <p:transition>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تعيين پورت هاي باز بر روي يک ماشين</a:t>
            </a:r>
            <a:endParaRPr lang="en-US" dirty="0"/>
          </a:p>
        </p:txBody>
      </p:sp>
      <p:sp>
        <p:nvSpPr>
          <p:cNvPr id="3" name="Content Placeholder 2"/>
          <p:cNvSpPr>
            <a:spLocks noGrp="1"/>
          </p:cNvSpPr>
          <p:nvPr>
            <p:ph idx="1"/>
          </p:nvPr>
        </p:nvSpPr>
        <p:spPr>
          <a:xfrm>
            <a:off x="304800" y="1219200"/>
            <a:ext cx="8229600" cy="48307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en-US" sz="2400" dirty="0" smtClean="0">
                <a:solidFill>
                  <a:srgbClr val="FF0000"/>
                </a:solidFill>
              </a:rPr>
              <a:t>TCP SYN ACK Scanning</a:t>
            </a:r>
          </a:p>
          <a:p>
            <a:pPr lvl="1" eaLnBrk="1" hangingPunct="1">
              <a:lnSpc>
                <a:spcPct val="80000"/>
              </a:lnSpc>
              <a:buClr>
                <a:srgbClr val="084C13"/>
              </a:buClr>
              <a:buSzPct val="110000"/>
              <a:buFont typeface="Wingdings" pitchFamily="2" charset="2"/>
              <a:buChar char="ü"/>
            </a:pPr>
            <a:r>
              <a:rPr lang="fa-IR" sz="2100" dirty="0" smtClean="0"/>
              <a:t>نفوذگر به سمت پورت هدف بسته هاي </a:t>
            </a:r>
            <a:r>
              <a:rPr lang="en-US" sz="2100" dirty="0" smtClean="0"/>
              <a:t>TCP SYN ACK </a:t>
            </a:r>
            <a:r>
              <a:rPr lang="fa-IR" sz="2100" dirty="0" smtClean="0"/>
              <a:t> ارسال مي کند. از آنجايي که در مراحل </a:t>
            </a:r>
            <a:r>
              <a:rPr lang="en-US" sz="2100" dirty="0" smtClean="0"/>
              <a:t>handshaking</a:t>
            </a:r>
            <a:r>
              <a:rPr lang="fa-IR" sz="2100" dirty="0" smtClean="0"/>
              <a:t> سه مرحله اي ارسال بسته ي </a:t>
            </a:r>
            <a:r>
              <a:rPr lang="en-US" sz="2100" dirty="0" smtClean="0"/>
              <a:t>SYN/ACK </a:t>
            </a:r>
            <a:r>
              <a:rPr lang="fa-IR" sz="2100" dirty="0" smtClean="0"/>
              <a:t> جزء مرحله ي دوم محسوب مي شود بعضي از ديواره ي آتش آن را  عبور داده و بدين ترتيب بسته به درون شبکه نفوذ مي کند. </a:t>
            </a:r>
          </a:p>
          <a:p>
            <a:pPr lvl="1" eaLnBrk="1" hangingPunct="1">
              <a:lnSpc>
                <a:spcPct val="80000"/>
              </a:lnSpc>
              <a:buClr>
                <a:srgbClr val="084C13"/>
              </a:buClr>
              <a:buSzPct val="110000"/>
              <a:buFont typeface="Wingdings" pitchFamily="2" charset="2"/>
              <a:buChar char="ü"/>
            </a:pPr>
            <a:r>
              <a:rPr lang="fa-IR" sz="2100" dirty="0" smtClean="0"/>
              <a:t>اگر پورت هدف باز باشد بسته ي </a:t>
            </a:r>
            <a:r>
              <a:rPr lang="en-US" sz="2100" dirty="0" smtClean="0"/>
              <a:t>TCP RST  </a:t>
            </a:r>
            <a:r>
              <a:rPr lang="fa-IR" sz="2100" dirty="0" smtClean="0"/>
              <a:t> را در جواب باز مي گرداند در غير اين صورت بسته اي در جواب ارسال نمي گردد.</a:t>
            </a:r>
          </a:p>
          <a:p>
            <a:pPr lvl="1" eaLnBrk="1" hangingPunct="1">
              <a:lnSpc>
                <a:spcPct val="80000"/>
              </a:lnSpc>
              <a:buClr>
                <a:srgbClr val="084C13"/>
              </a:buClr>
              <a:buSzPct val="110000"/>
              <a:buFont typeface="Wingdings" pitchFamily="2" charset="2"/>
              <a:buChar char="ü"/>
            </a:pPr>
            <a:r>
              <a:rPr lang="fa-IR" sz="2000" dirty="0" smtClean="0"/>
              <a:t>ديواره آتش </a:t>
            </a:r>
            <a:r>
              <a:rPr lang="en-US" sz="2000" dirty="0" err="1" smtClean="0"/>
              <a:t>Stateful</a:t>
            </a:r>
            <a:r>
              <a:rPr lang="fa-IR" sz="2000" dirty="0" smtClean="0"/>
              <a:t> اين روش پويش پورت را تشخيص داده و مانع اجراي آن خواهد شد. معمولا اگر بسته اي در جواب بازگردانده نشود نمي توان به صراحت از بسته يا باز بودن پورت اطمينان حاصل نمود چرا که ممکن است توسط ديواره آتش </a:t>
            </a:r>
            <a:r>
              <a:rPr lang="en-US" sz="2000" dirty="0" err="1" smtClean="0"/>
              <a:t>Statefull</a:t>
            </a:r>
            <a:r>
              <a:rPr lang="fa-IR" sz="2000" dirty="0" smtClean="0"/>
              <a:t> حذف شده باشد.</a:t>
            </a:r>
            <a:endParaRPr lang="fa-IR" sz="2100" dirty="0" smtClean="0"/>
          </a:p>
          <a:p>
            <a:pPr eaLnBrk="1" hangingPunct="1">
              <a:lnSpc>
                <a:spcPct val="80000"/>
              </a:lnSpc>
              <a:buClr>
                <a:srgbClr val="084C13"/>
              </a:buClr>
              <a:buSzPct val="110000"/>
              <a:buFont typeface="Courier New" pitchFamily="49" charset="0"/>
              <a:buChar char="o"/>
              <a:defRPr/>
            </a:pPr>
            <a:r>
              <a:rPr lang="fa-IR" sz="2400" dirty="0" smtClean="0"/>
              <a:t>پويش پورت هاي </a:t>
            </a:r>
            <a:r>
              <a:rPr lang="en-US" sz="2400" dirty="0" smtClean="0"/>
              <a:t>UDP</a:t>
            </a:r>
            <a:endParaRPr lang="fa-IR" sz="2400" dirty="0" smtClean="0"/>
          </a:p>
          <a:p>
            <a:pPr lvl="1" eaLnBrk="1" hangingPunct="1">
              <a:lnSpc>
                <a:spcPct val="80000"/>
              </a:lnSpc>
              <a:buClr>
                <a:srgbClr val="084C13"/>
              </a:buClr>
              <a:buSzPct val="110000"/>
              <a:buFont typeface="Wingdings" pitchFamily="2" charset="2"/>
              <a:buChar char="ü"/>
              <a:defRPr/>
            </a:pPr>
            <a:r>
              <a:rPr lang="fa-IR" sz="2100" dirty="0" smtClean="0"/>
              <a:t>جهت پويش پورت هاي باز </a:t>
            </a:r>
            <a:r>
              <a:rPr lang="en-US" sz="2100" dirty="0" smtClean="0"/>
              <a:t>UDP</a:t>
            </a:r>
            <a:r>
              <a:rPr lang="fa-IR" sz="2100" dirty="0" smtClean="0"/>
              <a:t> مي توان دنباله اي از بسته هاي </a:t>
            </a:r>
            <a:r>
              <a:rPr lang="en-US" sz="2100" dirty="0" smtClean="0"/>
              <a:t>UDP </a:t>
            </a:r>
            <a:r>
              <a:rPr lang="fa-IR" sz="2100" dirty="0" smtClean="0"/>
              <a:t> را به پورت هاي هدف ارسال نمود. اگر در پاسخ بسته </a:t>
            </a:r>
            <a:r>
              <a:rPr lang="en-US" sz="2100" dirty="0" smtClean="0"/>
              <a:t>ICMP port unreachable </a:t>
            </a:r>
            <a:r>
              <a:rPr lang="fa-IR" sz="2100" dirty="0" smtClean="0"/>
              <a:t> دريافت شد مي توان اطمينان حاصل کرد که پورت مورد نظر بسته است در غير اين صورت نمي توان به صورت قطعي اظهار نظر داشت.</a:t>
            </a:r>
          </a:p>
          <a:p>
            <a:pPr lvl="1" eaLnBrk="1" hangingPunct="1">
              <a:lnSpc>
                <a:spcPct val="80000"/>
              </a:lnSpc>
              <a:buClr>
                <a:srgbClr val="084C13"/>
              </a:buClr>
              <a:buSzPct val="110000"/>
              <a:buFont typeface="Wingdings" pitchFamily="2" charset="2"/>
              <a:buChar char="ü"/>
              <a:defRPr/>
            </a:pPr>
            <a:r>
              <a:rPr lang="fa-IR" sz="2100" dirty="0" smtClean="0"/>
              <a:t> معمولا بهترين روش جهت پويش پورت ها ي </a:t>
            </a:r>
            <a:r>
              <a:rPr lang="en-US" sz="2100" dirty="0" smtClean="0"/>
              <a:t>UDP</a:t>
            </a:r>
            <a:r>
              <a:rPr lang="fa-IR" sz="2100" dirty="0" smtClean="0"/>
              <a:t> آن است که با توجه به نوع سرويس دهنده بسته هاي تقاضا به پورت هدف ارسال شود. </a:t>
            </a:r>
            <a:endParaRPr lang="en-US" sz="2100" dirty="0" smtClean="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29</a:t>
            </a:fld>
            <a:endParaRPr lang="en-US"/>
          </a:p>
        </p:txBody>
      </p:sp>
    </p:spTree>
  </p:cSld>
  <p:clrMapOvr>
    <a:masterClrMapping/>
  </p:clrMapOvr>
  <p:transition>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رابطه </a:t>
            </a:r>
            <a:r>
              <a:rPr lang="fa-IR" dirty="0" smtClean="0"/>
              <a:t>بين اجزاي يک </a:t>
            </a:r>
            <a:r>
              <a:rPr lang="fa-IR" dirty="0" smtClean="0"/>
              <a:t>تهاجم </a:t>
            </a:r>
            <a:r>
              <a:rPr lang="fa-IR" dirty="0" smtClean="0"/>
              <a:t>اطلاعاتي</a:t>
            </a:r>
            <a:endParaRPr lang="en-US" dirty="0"/>
          </a:p>
        </p:txBody>
      </p:sp>
      <p:sp>
        <p:nvSpPr>
          <p:cNvPr id="3" name="Content Placeholder 2"/>
          <p:cNvSpPr>
            <a:spLocks noGrp="1"/>
          </p:cNvSpPr>
          <p:nvPr>
            <p:ph idx="1"/>
          </p:nvPr>
        </p:nvSpPr>
        <p:spPr>
          <a:xfrm>
            <a:off x="3962400" y="1524000"/>
            <a:ext cx="4572000" cy="4525963"/>
          </a:xfrm>
        </p:spPr>
        <p:txBody>
          <a:bodyPr>
            <a:normAutofit fontScale="77500" lnSpcReduction="20000"/>
          </a:bodyPr>
          <a:lstStyle/>
          <a:p>
            <a:r>
              <a:rPr lang="fa-IR" dirty="0" smtClean="0"/>
              <a:t>تبادل اطلاعات: بهره </a:t>
            </a:r>
            <a:r>
              <a:rPr lang="fa-IR" dirty="0" smtClean="0"/>
              <a:t>برداري </a:t>
            </a:r>
            <a:r>
              <a:rPr lang="fa-IR" dirty="0" smtClean="0"/>
              <a:t>اطلاعات از نحوه ارتباط </a:t>
            </a:r>
            <a:r>
              <a:rPr lang="fa-IR" dirty="0" smtClean="0"/>
              <a:t>يک سيستم </a:t>
            </a:r>
            <a:r>
              <a:rPr lang="fa-IR" dirty="0" smtClean="0"/>
              <a:t>با </a:t>
            </a:r>
            <a:r>
              <a:rPr lang="fa-IR" dirty="0" smtClean="0"/>
              <a:t>دنياي </a:t>
            </a:r>
            <a:r>
              <a:rPr lang="fa-IR" dirty="0" smtClean="0"/>
              <a:t>خارج</a:t>
            </a:r>
          </a:p>
          <a:p>
            <a:r>
              <a:rPr lang="fa-IR" dirty="0" smtClean="0"/>
              <a:t>عوامل خودمختار: برنامه </a:t>
            </a:r>
            <a:r>
              <a:rPr lang="fa-IR" dirty="0" smtClean="0"/>
              <a:t>هايي </a:t>
            </a:r>
            <a:r>
              <a:rPr lang="fa-IR" dirty="0" smtClean="0"/>
              <a:t>که از </a:t>
            </a:r>
            <a:r>
              <a:rPr lang="fa-IR" dirty="0" smtClean="0"/>
              <a:t>طريق </a:t>
            </a:r>
            <a:r>
              <a:rPr lang="fa-IR" dirty="0" smtClean="0"/>
              <a:t>شبکه به </a:t>
            </a:r>
            <a:r>
              <a:rPr lang="fa-IR" dirty="0" smtClean="0"/>
              <a:t>سيستم </a:t>
            </a:r>
            <a:r>
              <a:rPr lang="fa-IR" dirty="0" smtClean="0"/>
              <a:t>وارد </a:t>
            </a:r>
            <a:r>
              <a:rPr lang="fa-IR" dirty="0" smtClean="0"/>
              <a:t>مي </a:t>
            </a:r>
            <a:r>
              <a:rPr lang="fa-IR" dirty="0" smtClean="0"/>
              <a:t>شوند تا اقدامات </a:t>
            </a:r>
            <a:r>
              <a:rPr lang="fa-IR" dirty="0" smtClean="0"/>
              <a:t>تعيين </a:t>
            </a:r>
            <a:r>
              <a:rPr lang="fa-IR" dirty="0" smtClean="0"/>
              <a:t>شده را انجام دهند. مانند </a:t>
            </a:r>
            <a:r>
              <a:rPr lang="en-US" dirty="0" smtClean="0"/>
              <a:t>Worm</a:t>
            </a:r>
            <a:r>
              <a:rPr lang="fa-IR" dirty="0" smtClean="0"/>
              <a:t>و </a:t>
            </a:r>
            <a:r>
              <a:rPr lang="en-US" dirty="0" smtClean="0"/>
              <a:t>Trojan horse</a:t>
            </a:r>
            <a:r>
              <a:rPr lang="fa-IR" dirty="0" smtClean="0"/>
              <a:t> ها </a:t>
            </a:r>
            <a:endParaRPr lang="en-US" dirty="0" smtClean="0"/>
          </a:p>
          <a:p>
            <a:r>
              <a:rPr lang="fa-IR" dirty="0" smtClean="0"/>
              <a:t>ابزارهاي توزيع </a:t>
            </a:r>
            <a:r>
              <a:rPr lang="fa-IR" dirty="0" smtClean="0"/>
              <a:t>شده : استفاده </a:t>
            </a:r>
            <a:r>
              <a:rPr lang="fa-IR" dirty="0" smtClean="0"/>
              <a:t>نفوذگر </a:t>
            </a:r>
            <a:r>
              <a:rPr lang="fa-IR" dirty="0" smtClean="0"/>
              <a:t>از تعداد </a:t>
            </a:r>
            <a:r>
              <a:rPr lang="fa-IR" dirty="0" smtClean="0"/>
              <a:t>زيادي </a:t>
            </a:r>
            <a:r>
              <a:rPr lang="fa-IR" dirty="0" smtClean="0"/>
              <a:t>از </a:t>
            </a:r>
            <a:r>
              <a:rPr lang="fa-IR" dirty="0" smtClean="0"/>
              <a:t>سيستم </a:t>
            </a:r>
            <a:r>
              <a:rPr lang="fa-IR" dirty="0" smtClean="0"/>
              <a:t>در سطح شبکه جهت </a:t>
            </a:r>
            <a:r>
              <a:rPr lang="fa-IR" dirty="0" smtClean="0"/>
              <a:t>اجراي يک </a:t>
            </a:r>
            <a:r>
              <a:rPr lang="fa-IR" dirty="0" smtClean="0"/>
              <a:t>حمله به </a:t>
            </a:r>
            <a:r>
              <a:rPr lang="fa-IR" dirty="0" smtClean="0"/>
              <a:t>يک ماشين</a:t>
            </a:r>
            <a:r>
              <a:rPr lang="fa-IR" dirty="0" smtClean="0"/>
              <a:t>. </a:t>
            </a:r>
            <a:r>
              <a:rPr lang="fa-IR" dirty="0" smtClean="0"/>
              <a:t>اين </a:t>
            </a:r>
            <a:r>
              <a:rPr lang="fa-IR" dirty="0" smtClean="0"/>
              <a:t>ابزارها ممکن است به صورت سلسه </a:t>
            </a:r>
            <a:r>
              <a:rPr lang="fa-IR" dirty="0" smtClean="0"/>
              <a:t>مراتبي </a:t>
            </a:r>
            <a:r>
              <a:rPr lang="fa-IR" dirty="0" smtClean="0"/>
              <a:t>استفاده شود (</a:t>
            </a:r>
            <a:r>
              <a:rPr lang="fa-IR" dirty="0" smtClean="0"/>
              <a:t>ابزارهاي </a:t>
            </a:r>
            <a:r>
              <a:rPr lang="en-US" dirty="0" err="1" smtClean="0"/>
              <a:t>DDoS</a:t>
            </a:r>
            <a:r>
              <a:rPr lang="fa-IR" dirty="0" smtClean="0"/>
              <a:t>)</a:t>
            </a:r>
            <a:endParaRPr lang="en-US" dirty="0"/>
          </a:p>
        </p:txBody>
      </p:sp>
      <p:sp>
        <p:nvSpPr>
          <p:cNvPr id="4" name="Slide Number Placeholder 3"/>
          <p:cNvSpPr>
            <a:spLocks noGrp="1"/>
          </p:cNvSpPr>
          <p:nvPr>
            <p:ph type="sldNum" sz="quarter" idx="11"/>
          </p:nvPr>
        </p:nvSpPr>
        <p:spPr/>
        <p:txBody>
          <a:bodyPr/>
          <a:lstStyle/>
          <a:p>
            <a:fld id="{372F859F-7736-4987-9091-D462CA9961FC}" type="slidenum">
              <a:rPr lang="en-US" smtClean="0"/>
              <a:pPr/>
              <a:t>3</a:t>
            </a:fld>
            <a:endParaRPr lang="en-US" dirty="0"/>
          </a:p>
        </p:txBody>
      </p:sp>
      <p:pic>
        <p:nvPicPr>
          <p:cNvPr id="2052" name="Picture 4"/>
          <p:cNvPicPr>
            <a:picLocks noChangeAspect="1" noChangeArrowheads="1"/>
          </p:cNvPicPr>
          <p:nvPr/>
        </p:nvPicPr>
        <p:blipFill>
          <a:blip r:embed="rId2" cstate="print"/>
          <a:srcRect/>
          <a:stretch>
            <a:fillRect/>
          </a:stretch>
        </p:blipFill>
        <p:spPr bwMode="auto">
          <a:xfrm>
            <a:off x="1828800" y="990600"/>
            <a:ext cx="1847850" cy="4714875"/>
          </a:xfrm>
          <a:prstGeom prst="rect">
            <a:avLst/>
          </a:prstGeom>
          <a:noFill/>
          <a:ln w="9525">
            <a:noFill/>
            <a:miter lim="800000"/>
            <a:headEnd/>
            <a:tailEnd/>
          </a:ln>
          <a:effectLst/>
        </p:spPr>
      </p:pic>
      <p:pic>
        <p:nvPicPr>
          <p:cNvPr id="2053" name="Picture 5"/>
          <p:cNvPicPr>
            <a:picLocks noChangeAspect="1" noChangeArrowheads="1"/>
          </p:cNvPicPr>
          <p:nvPr/>
        </p:nvPicPr>
        <p:blipFill>
          <a:blip r:embed="rId3" cstate="print"/>
          <a:srcRect/>
          <a:stretch>
            <a:fillRect/>
          </a:stretch>
        </p:blipFill>
        <p:spPr bwMode="auto">
          <a:xfrm>
            <a:off x="0" y="2971800"/>
            <a:ext cx="1838325" cy="3076575"/>
          </a:xfrm>
          <a:prstGeom prst="rect">
            <a:avLst/>
          </a:prstGeom>
          <a:noFill/>
          <a:ln w="9525">
            <a:noFill/>
            <a:miter lim="800000"/>
            <a:headEnd/>
            <a:tailEnd/>
          </a:ln>
          <a:effectLst/>
        </p:spPr>
      </p:pic>
      <p:pic>
        <p:nvPicPr>
          <p:cNvPr id="2057" name="Picture 9"/>
          <p:cNvPicPr>
            <a:picLocks noChangeAspect="1" noChangeArrowheads="1"/>
          </p:cNvPicPr>
          <p:nvPr/>
        </p:nvPicPr>
        <p:blipFill>
          <a:blip r:embed="rId4" cstate="print"/>
          <a:srcRect/>
          <a:stretch>
            <a:fillRect/>
          </a:stretch>
        </p:blipFill>
        <p:spPr bwMode="auto">
          <a:xfrm>
            <a:off x="1828801" y="5653089"/>
            <a:ext cx="1828799" cy="105251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تعيين پورت هاي باز بر روي يک ماشين</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fa-IR" sz="2400" b="1" dirty="0" smtClean="0">
                <a:solidFill>
                  <a:srgbClr val="FF0000"/>
                </a:solidFill>
              </a:rPr>
              <a:t>تنظيم زيرکانه شماره ي پورت مبدا براي پويش موفق</a:t>
            </a:r>
            <a:endParaRPr lang="en-US" sz="2400" b="1" dirty="0" smtClean="0">
              <a:solidFill>
                <a:srgbClr val="FF0000"/>
              </a:solidFill>
            </a:endParaRPr>
          </a:p>
          <a:p>
            <a:pPr eaLnBrk="1" hangingPunct="1">
              <a:lnSpc>
                <a:spcPct val="80000"/>
              </a:lnSpc>
              <a:buClr>
                <a:srgbClr val="084C13"/>
              </a:buClr>
              <a:buSzPct val="110000"/>
              <a:buFont typeface="Courier New" pitchFamily="49" charset="0"/>
              <a:buChar char="o"/>
            </a:pPr>
            <a:r>
              <a:rPr lang="fa-IR" sz="2400" dirty="0" smtClean="0"/>
              <a:t>    فيلد </a:t>
            </a:r>
            <a:r>
              <a:rPr lang="en-US" sz="2400" dirty="0" smtClean="0"/>
              <a:t>source port</a:t>
            </a:r>
            <a:r>
              <a:rPr lang="fa-IR" sz="2400" dirty="0" smtClean="0"/>
              <a:t>  از هر بسته ي ارسال شده به سمت هدف پارامتر تعيين کننده اي براي فيلتر ها و ديواره آتش است. بعضي شماره پورت ها اگر در فيلد </a:t>
            </a:r>
            <a:r>
              <a:rPr lang="en-US" sz="2400" dirty="0" smtClean="0"/>
              <a:t>source port</a:t>
            </a:r>
            <a:r>
              <a:rPr lang="fa-IR" sz="2400" dirty="0" smtClean="0"/>
              <a:t> از يک بسته ي </a:t>
            </a:r>
            <a:r>
              <a:rPr lang="en-US" sz="2400" dirty="0" smtClean="0"/>
              <a:t>TCP</a:t>
            </a:r>
            <a:r>
              <a:rPr lang="fa-IR" sz="2400" dirty="0" smtClean="0"/>
              <a:t> تنظيم شود قادر به عبور از ديوارآتش خواهد بود. مثلا پورت 80و25،  بسته اي که با اين شماره ي پورت به سمت ماشين هدف ارسال شود شانس زيادي براي عبور از فيلترها و ديوارهاي آتش دارد چرا که به نظر مي رسد اين بسته از طرف يک سرويس دهنده ي وب ارسال شده و ناشي از تقاضاي قبلي آن ماشين بوده است، در اينجا فيلتر به ناچار بسته را عبور خواهد داد.</a:t>
            </a:r>
            <a:endParaRPr lang="en-US" sz="2400" dirty="0" smtClean="0"/>
          </a:p>
          <a:p>
            <a:pPr eaLnBrk="1" hangingPunct="1">
              <a:lnSpc>
                <a:spcPct val="80000"/>
              </a:lnSpc>
              <a:buClr>
                <a:srgbClr val="084C13"/>
              </a:buClr>
              <a:buSzPct val="110000"/>
              <a:buFont typeface="Courier New" pitchFamily="49" charset="0"/>
              <a:buChar char="o"/>
            </a:pPr>
            <a:endParaRPr lang="en-US" sz="2400" dirty="0" smtClean="0"/>
          </a:p>
          <a:p>
            <a:pPr eaLnBrk="1" hangingPunct="1">
              <a:lnSpc>
                <a:spcPct val="80000"/>
              </a:lnSpc>
              <a:buClr>
                <a:srgbClr val="084C13"/>
              </a:buClr>
              <a:buSzPct val="110000"/>
              <a:buFont typeface="Courier New" pitchFamily="49" charset="0"/>
              <a:buChar char="o"/>
              <a:defRPr/>
            </a:pPr>
            <a:endParaRPr lang="en-US" sz="24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30</a:t>
            </a:fld>
            <a:endParaRPr lang="en-US"/>
          </a:p>
        </p:txBody>
      </p:sp>
    </p:spTree>
  </p:cSld>
  <p:clrMapOvr>
    <a:masterClrMapping/>
  </p:clrMapOvr>
  <p:transition>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fa-IR" dirty="0" smtClean="0"/>
              <a:t>تشخيص سيستم عامل ميزبان هاي هدف</a:t>
            </a:r>
            <a:endParaRPr lang="en-US" dirty="0" smtClean="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fa-IR" sz="2400" dirty="0" smtClean="0"/>
              <a:t>يکي از روش هاي تشخيص سيستم عامل هدف جواب هايي است که سيستم هاي عامل مختلف در مواجهه با بسته هاي دريافتي نامتعارف </a:t>
            </a:r>
            <a:r>
              <a:rPr lang="en-US" sz="2400" dirty="0" smtClean="0"/>
              <a:t>TCP/IP</a:t>
            </a:r>
            <a:r>
              <a:rPr lang="fa-IR" sz="2400" dirty="0" smtClean="0"/>
              <a:t> به ارسال کننده مي فرستند.به اين روش اصطلاحا  </a:t>
            </a:r>
            <a:r>
              <a:rPr lang="en-US" sz="2400" dirty="0" smtClean="0">
                <a:solidFill>
                  <a:srgbClr val="FF0000"/>
                </a:solidFill>
              </a:rPr>
              <a:t>TCP Stack Fingerprinting</a:t>
            </a:r>
            <a:r>
              <a:rPr lang="fa-IR" sz="2400" dirty="0" smtClean="0">
                <a:solidFill>
                  <a:srgbClr val="FF0000"/>
                </a:solidFill>
              </a:rPr>
              <a:t> </a:t>
            </a:r>
            <a:r>
              <a:rPr lang="fa-IR" sz="2400" dirty="0" smtClean="0"/>
              <a:t>گويند.</a:t>
            </a:r>
          </a:p>
          <a:p>
            <a:pPr eaLnBrk="1" hangingPunct="1">
              <a:lnSpc>
                <a:spcPct val="80000"/>
              </a:lnSpc>
              <a:buClr>
                <a:srgbClr val="084C13"/>
              </a:buClr>
              <a:buSzPct val="110000"/>
              <a:buFont typeface="Courier New" pitchFamily="49" charset="0"/>
              <a:buChar char="o"/>
            </a:pPr>
            <a:r>
              <a:rPr lang="fa-IR" sz="2400" dirty="0" smtClean="0"/>
              <a:t>موارد مشخص شده در مستندات </a:t>
            </a:r>
            <a:r>
              <a:rPr lang="en-US" sz="2400" dirty="0" smtClean="0"/>
              <a:t>RFC</a:t>
            </a:r>
            <a:r>
              <a:rPr lang="fa-IR" sz="2400" dirty="0" smtClean="0"/>
              <a:t> مربوط به </a:t>
            </a:r>
            <a:r>
              <a:rPr lang="en-US" sz="2400" dirty="0" smtClean="0"/>
              <a:t>TCP/IP</a:t>
            </a:r>
            <a:r>
              <a:rPr lang="fa-IR" sz="2400" dirty="0" smtClean="0"/>
              <a:t> جزئيات ارتباطات و اتفاقات مجاز را مشخص نموده ولي  هيچ يک از </a:t>
            </a:r>
            <a:r>
              <a:rPr lang="en-US" sz="2400" dirty="0" smtClean="0"/>
              <a:t>RFC</a:t>
            </a:r>
            <a:r>
              <a:rPr lang="fa-IR" sz="2400" dirty="0" smtClean="0"/>
              <a:t> ها تعيين نکرده اند که وقتي اتفاق نامعمولي مثل ارسال يک بسته ي </a:t>
            </a:r>
            <a:r>
              <a:rPr lang="en-US" sz="2400" dirty="0" smtClean="0"/>
              <a:t>SYN/ACK</a:t>
            </a:r>
            <a:r>
              <a:rPr lang="fa-IR" sz="2400" dirty="0" smtClean="0"/>
              <a:t> به يک پورت بسته رخ مي دهد سيستم بايد چه پاسخي دهد. </a:t>
            </a:r>
          </a:p>
          <a:p>
            <a:pPr lvl="1" eaLnBrk="1" hangingPunct="1">
              <a:lnSpc>
                <a:spcPct val="80000"/>
              </a:lnSpc>
              <a:buClr>
                <a:srgbClr val="084C13"/>
              </a:buClr>
              <a:buSzPct val="110000"/>
              <a:buFont typeface="Wingdings" pitchFamily="2" charset="2"/>
              <a:buChar char="ü"/>
            </a:pPr>
            <a:r>
              <a:rPr lang="fa-IR" sz="2100" dirty="0" smtClean="0"/>
              <a:t>نفوذگر با استفاده از ابزارهاي مختلف بسته هاي  گوناگوني  با تنظيم پرچم هاي سرآيند آنها به سمت مقصد ارسال مي کند. بدين ترتيب بر اساس جوابي که در هر مرحله سيستم به بسته هاي دريافتي مي دهد مي توا ن نوع آن را تشخيص داد. </a:t>
            </a:r>
          </a:p>
          <a:p>
            <a:pPr lvl="1" eaLnBrk="1" hangingPunct="1">
              <a:lnSpc>
                <a:spcPct val="80000"/>
              </a:lnSpc>
              <a:buClr>
                <a:srgbClr val="084C13"/>
              </a:buClr>
              <a:buSzPct val="110000"/>
              <a:buFont typeface="Wingdings" pitchFamily="2" charset="2"/>
              <a:buChar char="ü"/>
            </a:pPr>
            <a:r>
              <a:rPr lang="fa-IR" sz="2100" dirty="0" smtClean="0"/>
              <a:t>ابزارهاي معروفي نظير </a:t>
            </a:r>
            <a:r>
              <a:rPr lang="en-US" sz="2100" dirty="0" smtClean="0"/>
              <a:t>NMAP</a:t>
            </a:r>
            <a:r>
              <a:rPr lang="fa-IR" sz="2100" dirty="0" smtClean="0"/>
              <a:t> در تشخيص سيستم عامل هدف استفاده مي گردند.</a:t>
            </a:r>
            <a:endParaRPr lang="en-US" sz="2100" dirty="0" smtClean="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31</a:t>
            </a:fld>
            <a:endParaRPr lang="en-US"/>
          </a:p>
        </p:txBody>
      </p:sp>
    </p:spTree>
  </p:cSld>
  <p:clrMapOvr>
    <a:masterClrMapping/>
  </p:clrMapOvr>
  <p:transition>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p:txBody>
          <a:bodyPr/>
          <a:lstStyle/>
          <a:p>
            <a:pPr algn="l" rtl="0">
              <a:defRPr/>
            </a:pPr>
            <a:r>
              <a:rPr lang="en-US" dirty="0"/>
              <a:t>Operating System Detection</a:t>
            </a:r>
          </a:p>
        </p:txBody>
      </p:sp>
      <p:sp>
        <p:nvSpPr>
          <p:cNvPr id="338947" name="Rectangle 3"/>
          <p:cNvSpPr>
            <a:spLocks noGrp="1" noChangeArrowheads="1"/>
          </p:cNvSpPr>
          <p:nvPr>
            <p:ph type="body" idx="1"/>
          </p:nvPr>
        </p:nvSpPr>
        <p:spPr>
          <a:xfrm>
            <a:off x="457200" y="2057400"/>
            <a:ext cx="8497888" cy="4075113"/>
          </a:xfrm>
        </p:spPr>
        <p:txBody>
          <a:bodyPr/>
          <a:lstStyle/>
          <a:p>
            <a:pPr algn="l" rtl="0">
              <a:defRPr/>
            </a:pPr>
            <a:r>
              <a:rPr lang="en-US" dirty="0"/>
              <a:t>Don’t Fragment Bit</a:t>
            </a:r>
          </a:p>
          <a:p>
            <a:pPr lvl="1" algn="l" rtl="0">
              <a:defRPr/>
            </a:pPr>
            <a:r>
              <a:rPr lang="en-US" dirty="0"/>
              <a:t>Some OS use this bit to enhance performance</a:t>
            </a:r>
          </a:p>
          <a:p>
            <a:pPr algn="l" rtl="0">
              <a:defRPr/>
            </a:pPr>
            <a:r>
              <a:rPr lang="en-US" dirty="0"/>
              <a:t>TCP Initial Window</a:t>
            </a:r>
          </a:p>
          <a:p>
            <a:pPr lvl="1" algn="l" rtl="0">
              <a:defRPr/>
            </a:pPr>
            <a:r>
              <a:rPr lang="en-US" dirty="0"/>
              <a:t>Some OS stack implementations have a unique initial window size on their returned packets</a:t>
            </a:r>
          </a:p>
          <a:p>
            <a:pPr lvl="1" algn="l" rtl="0">
              <a:defRPr/>
            </a:pPr>
            <a:r>
              <a:rPr lang="en-US" dirty="0"/>
              <a:t>AIX returns Ox3F25, </a:t>
            </a:r>
            <a:r>
              <a:rPr lang="en-US" dirty="0" err="1"/>
              <a:t>OpenBSD</a:t>
            </a:r>
            <a:r>
              <a:rPr lang="en-US" dirty="0"/>
              <a:t>, FreeBSD use 0x402E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pPr algn="l" rtl="0">
              <a:defRPr/>
            </a:pPr>
            <a:r>
              <a:rPr lang="en-US" dirty="0"/>
              <a:t>Operating System Detection</a:t>
            </a:r>
          </a:p>
        </p:txBody>
      </p:sp>
      <p:sp>
        <p:nvSpPr>
          <p:cNvPr id="340995" name="Rectangle 3"/>
          <p:cNvSpPr>
            <a:spLocks noGrp="1" noChangeArrowheads="1"/>
          </p:cNvSpPr>
          <p:nvPr>
            <p:ph type="body" idx="1"/>
          </p:nvPr>
        </p:nvSpPr>
        <p:spPr>
          <a:xfrm>
            <a:off x="533400" y="2057400"/>
            <a:ext cx="8421688" cy="4075113"/>
          </a:xfrm>
        </p:spPr>
        <p:txBody>
          <a:bodyPr/>
          <a:lstStyle/>
          <a:p>
            <a:pPr algn="l" rtl="0">
              <a:defRPr/>
            </a:pPr>
            <a:r>
              <a:rPr lang="en-US" dirty="0"/>
              <a:t>ICMP Error Message Quenching</a:t>
            </a:r>
          </a:p>
          <a:p>
            <a:pPr lvl="1" algn="l" rtl="0">
              <a:defRPr/>
            </a:pPr>
            <a:r>
              <a:rPr lang="en-US" dirty="0"/>
              <a:t>RFC 1812 suggests limits on various error message rates. Only a few OS follow the RFC.</a:t>
            </a:r>
          </a:p>
          <a:p>
            <a:pPr lvl="1" algn="l" rtl="0">
              <a:defRPr/>
            </a:pPr>
            <a:r>
              <a:rPr lang="en-US" dirty="0"/>
              <a:t>Send UDP packets to random, high, UDP port and count the number of unreachable messages received within a given amount of time.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p:txBody>
          <a:bodyPr/>
          <a:lstStyle/>
          <a:p>
            <a:pPr algn="l" rtl="0">
              <a:defRPr/>
            </a:pPr>
            <a:r>
              <a:rPr lang="en-US" dirty="0"/>
              <a:t>Operating System Detection</a:t>
            </a:r>
          </a:p>
        </p:txBody>
      </p:sp>
      <p:sp>
        <p:nvSpPr>
          <p:cNvPr id="342019" name="Rectangle 3"/>
          <p:cNvSpPr>
            <a:spLocks noGrp="1" noChangeArrowheads="1"/>
          </p:cNvSpPr>
          <p:nvPr>
            <p:ph type="body" idx="1"/>
          </p:nvPr>
        </p:nvSpPr>
        <p:spPr>
          <a:xfrm>
            <a:off x="457200" y="2057400"/>
            <a:ext cx="8497888" cy="4075113"/>
          </a:xfrm>
        </p:spPr>
        <p:txBody>
          <a:bodyPr/>
          <a:lstStyle/>
          <a:p>
            <a:pPr algn="l" rtl="0">
              <a:lnSpc>
                <a:spcPct val="90000"/>
              </a:lnSpc>
              <a:defRPr/>
            </a:pPr>
            <a:r>
              <a:rPr lang="en-US" dirty="0"/>
              <a:t>ICMP Message Quoting</a:t>
            </a:r>
          </a:p>
          <a:p>
            <a:pPr lvl="1" algn="l" rtl="0">
              <a:lnSpc>
                <a:spcPct val="90000"/>
              </a:lnSpc>
              <a:defRPr/>
            </a:pPr>
            <a:r>
              <a:rPr lang="en-US" dirty="0"/>
              <a:t>ICMP error messages should quote a small amount of info from the ICMP message that caused the error.</a:t>
            </a:r>
          </a:p>
          <a:p>
            <a:pPr lvl="1" algn="l" rtl="0">
              <a:lnSpc>
                <a:spcPct val="90000"/>
              </a:lnSpc>
              <a:defRPr/>
            </a:pPr>
            <a:r>
              <a:rPr lang="en-US" dirty="0"/>
              <a:t>Example: Host unreachable</a:t>
            </a:r>
          </a:p>
          <a:p>
            <a:pPr lvl="1" algn="l" rtl="0">
              <a:lnSpc>
                <a:spcPct val="90000"/>
              </a:lnSpc>
              <a:defRPr/>
            </a:pPr>
            <a:r>
              <a:rPr lang="en-US" dirty="0"/>
              <a:t>This is quoted when the PORT UNREACHABLE message is received in the IP Header + 8 bytes.</a:t>
            </a:r>
          </a:p>
          <a:p>
            <a:pPr lvl="1" algn="l" rtl="0">
              <a:lnSpc>
                <a:spcPct val="90000"/>
              </a:lnSpc>
              <a:defRPr/>
            </a:pPr>
            <a:r>
              <a:rPr lang="en-US" dirty="0"/>
              <a:t>Solaris and Linux provide more info than is needed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en-US" dirty="0" smtClean="0"/>
              <a:t>Vulnerability</a:t>
            </a:r>
            <a:r>
              <a:rPr lang="ar-SA" dirty="0" smtClean="0"/>
              <a:t>چيست؟</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90000"/>
              </a:lnSpc>
              <a:buClr>
                <a:srgbClr val="084C13"/>
              </a:buClr>
              <a:buSzPct val="110000"/>
              <a:buFont typeface="Courier New" pitchFamily="49" charset="0"/>
              <a:buChar char="o"/>
              <a:defRPr/>
            </a:pPr>
            <a:r>
              <a:rPr lang="en-US" sz="2400" dirty="0" smtClean="0"/>
              <a:t>Vulnerability</a:t>
            </a:r>
            <a:r>
              <a:rPr lang="ar-SA" sz="2400" dirty="0" smtClean="0"/>
              <a:t> يا به‌</a:t>
            </a:r>
            <a:r>
              <a:rPr lang="en-US" sz="2400" dirty="0" smtClean="0"/>
              <a:t> </a:t>
            </a:r>
            <a:r>
              <a:rPr lang="ar-SA" sz="2400" dirty="0" smtClean="0"/>
              <a:t>صورت مختصر </a:t>
            </a:r>
            <a:r>
              <a:rPr lang="en-US" sz="2400" dirty="0" err="1" smtClean="0"/>
              <a:t>Vul</a:t>
            </a:r>
            <a:r>
              <a:rPr lang="ar-SA" sz="2400" dirty="0" smtClean="0"/>
              <a:t> را حفره</a:t>
            </a:r>
            <a:r>
              <a:rPr lang="fa-IR" sz="2400" dirty="0" smtClean="0"/>
              <a:t>،</a:t>
            </a:r>
            <a:r>
              <a:rPr lang="ar-SA" sz="2400" dirty="0" smtClean="0"/>
              <a:t> سوراخ امنيتي </a:t>
            </a:r>
            <a:r>
              <a:rPr lang="fa-IR" sz="2400" dirty="0" smtClean="0"/>
              <a:t>و يا آسيب پذيري </a:t>
            </a:r>
            <a:r>
              <a:rPr lang="ar-SA" sz="2400" dirty="0" smtClean="0"/>
              <a:t>مي‌گ</a:t>
            </a:r>
            <a:r>
              <a:rPr lang="fa-IR" sz="2400" dirty="0" smtClean="0"/>
              <a:t>وي</a:t>
            </a:r>
            <a:r>
              <a:rPr lang="ar-SA" sz="2400" dirty="0" smtClean="0"/>
              <a:t>يم. </a:t>
            </a:r>
            <a:endParaRPr lang="fa-IR" sz="2400" dirty="0" smtClean="0"/>
          </a:p>
          <a:p>
            <a:pPr eaLnBrk="1" hangingPunct="1">
              <a:lnSpc>
                <a:spcPct val="90000"/>
              </a:lnSpc>
              <a:buClr>
                <a:srgbClr val="084C13"/>
              </a:buClr>
              <a:buSzPct val="110000"/>
              <a:buFont typeface="Courier New" pitchFamily="49" charset="0"/>
              <a:buChar char="o"/>
              <a:defRPr/>
            </a:pPr>
            <a:r>
              <a:rPr lang="ar-SA" sz="2400" dirty="0" smtClean="0"/>
              <a:t>سايت‌هايي هستند که کارشان به‌طور عمده گزارش</a:t>
            </a:r>
            <a:r>
              <a:rPr lang="fa-IR" sz="2400" dirty="0" smtClean="0"/>
              <a:t> ج</a:t>
            </a:r>
            <a:r>
              <a:rPr lang="ar-SA" sz="2400" dirty="0" smtClean="0"/>
              <a:t>ديد‌ترين</a:t>
            </a:r>
            <a:r>
              <a:rPr lang="fa-IR" sz="2400" dirty="0" smtClean="0"/>
              <a:t> </a:t>
            </a:r>
            <a:r>
              <a:rPr lang="ar-SA" sz="2400" dirty="0" smtClean="0"/>
              <a:t> </a:t>
            </a:r>
            <a:r>
              <a:rPr lang="en-US" sz="2400" dirty="0" err="1" smtClean="0"/>
              <a:t>Vul</a:t>
            </a:r>
            <a:r>
              <a:rPr lang="ar-SA" sz="2400" dirty="0" smtClean="0"/>
              <a:t> هاي کشف شده است مثل </a:t>
            </a:r>
            <a:r>
              <a:rPr lang="en-US" sz="2400" dirty="0" smtClean="0"/>
              <a:t>securitytracker.com</a:t>
            </a:r>
            <a:r>
              <a:rPr lang="ar-SA" sz="2400" dirty="0" smtClean="0"/>
              <a:t> يا  </a:t>
            </a:r>
            <a:r>
              <a:rPr lang="en-US" sz="2400" dirty="0" smtClean="0"/>
              <a:t>securityfocus.com</a:t>
            </a:r>
            <a:r>
              <a:rPr lang="ar-SA" sz="2400" dirty="0" smtClean="0"/>
              <a:t> و...</a:t>
            </a:r>
            <a:endParaRPr lang="fa-IR" sz="2400" dirty="0" smtClean="0"/>
          </a:p>
          <a:p>
            <a:pPr eaLnBrk="1" hangingPunct="1">
              <a:lnSpc>
                <a:spcPct val="90000"/>
              </a:lnSpc>
              <a:buClr>
                <a:srgbClr val="084C13"/>
              </a:buClr>
              <a:buSzPct val="110000"/>
              <a:buFont typeface="Courier New" pitchFamily="49" charset="0"/>
              <a:buChar char="o"/>
              <a:defRPr/>
            </a:pPr>
            <a:r>
              <a:rPr lang="ar-SA" sz="2400" dirty="0" smtClean="0"/>
              <a:t>کشف </a:t>
            </a:r>
            <a:r>
              <a:rPr lang="en-US" sz="2400" dirty="0" err="1" smtClean="0"/>
              <a:t>Vul</a:t>
            </a:r>
            <a:r>
              <a:rPr lang="ar-SA" sz="2400" dirty="0" smtClean="0"/>
              <a:t> معمولا فقط در حد يک گزارش مي‌ماند تا اينکه  روشي براي </a:t>
            </a:r>
            <a:r>
              <a:rPr lang="en-US" sz="2400" dirty="0" smtClean="0"/>
              <a:t>exploit</a:t>
            </a:r>
            <a:r>
              <a:rPr lang="ar-SA" sz="2400" dirty="0" smtClean="0"/>
              <a:t> کردن آن </a:t>
            </a:r>
            <a:r>
              <a:rPr lang="en-US" sz="2400" dirty="0" err="1" smtClean="0"/>
              <a:t>Vul</a:t>
            </a:r>
            <a:r>
              <a:rPr lang="ar-SA" sz="2400" dirty="0" smtClean="0"/>
              <a:t> درست شود. پس </a:t>
            </a:r>
            <a:r>
              <a:rPr lang="en-US" sz="2400" dirty="0" err="1" smtClean="0"/>
              <a:t>Vul</a:t>
            </a:r>
            <a:r>
              <a:rPr lang="ar-SA" sz="2400" dirty="0" smtClean="0"/>
              <a:t> جنبه تئوري قضيه است و </a:t>
            </a:r>
            <a:r>
              <a:rPr lang="en-US" sz="2400" dirty="0" smtClean="0"/>
              <a:t>exploit</a:t>
            </a:r>
            <a:r>
              <a:rPr lang="ar-SA" sz="2400" dirty="0" smtClean="0"/>
              <a:t> قسمت عملي </a:t>
            </a:r>
            <a:r>
              <a:rPr lang="fa-IR" sz="2400" dirty="0" smtClean="0"/>
              <a:t>آ</a:t>
            </a:r>
            <a:r>
              <a:rPr lang="ar-SA" sz="2400" dirty="0" smtClean="0"/>
              <a:t>ن</a:t>
            </a:r>
            <a:r>
              <a:rPr lang="fa-IR" sz="2400" dirty="0" smtClean="0"/>
              <a:t>!</a:t>
            </a:r>
          </a:p>
          <a:p>
            <a:pPr eaLnBrk="1" hangingPunct="1">
              <a:lnSpc>
                <a:spcPct val="90000"/>
              </a:lnSpc>
              <a:buClr>
                <a:srgbClr val="084C13"/>
              </a:buClr>
              <a:buSzPct val="110000"/>
              <a:buFont typeface="Courier New" pitchFamily="49" charset="0"/>
              <a:buChar char="o"/>
              <a:defRPr/>
            </a:pPr>
            <a:endParaRPr lang="en-US" sz="24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35</a:t>
            </a:fld>
            <a:endParaRPr lang="en-US"/>
          </a:p>
        </p:txBody>
      </p:sp>
    </p:spTree>
  </p:cSld>
  <p:clrMapOvr>
    <a:masterClrMapping/>
  </p:clrMapOvr>
  <p:transition>
    <p:pul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ar-SA" dirty="0" smtClean="0"/>
              <a:t>پويش نقاط آسيب پذير</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ar-SA" sz="2400" dirty="0" smtClean="0"/>
              <a:t>معمولا نفوذگر از نرم افزارهايي براي پويش نقاط آسيب پذير استفاده مي کند که يک پايگاه داده از نقاط ضعف  بنيادي سيستم هاي عامل و نرم افزارهاي معروف در اختيار دارند و چون در مرحله ي قبلي نوع سيستم عامل مشخص گرديده است</a:t>
            </a:r>
            <a:r>
              <a:rPr lang="fa-IR" sz="2400" dirty="0" smtClean="0"/>
              <a:t>،</a:t>
            </a:r>
            <a:r>
              <a:rPr lang="ar-SA" sz="2400" dirty="0" smtClean="0"/>
              <a:t> ابتدا با استفاده از اين پايگاه داده به دنبال اشکالات و نقاط ضعف بنيادي سيستم مي گردد. </a:t>
            </a:r>
            <a:endParaRPr lang="fa-IR" sz="2400" dirty="0" smtClean="0"/>
          </a:p>
          <a:p>
            <a:pPr eaLnBrk="1" hangingPunct="1">
              <a:lnSpc>
                <a:spcPct val="80000"/>
              </a:lnSpc>
              <a:buClr>
                <a:srgbClr val="084C13"/>
              </a:buClr>
              <a:buSzPct val="110000"/>
              <a:buFont typeface="Courier New" pitchFamily="49" charset="0"/>
              <a:buChar char="o"/>
            </a:pPr>
            <a:r>
              <a:rPr lang="ar-SA" sz="2400" dirty="0" smtClean="0"/>
              <a:t>ابزارهاي پويش نقاط آسيب پذي</a:t>
            </a:r>
            <a:r>
              <a:rPr lang="fa-IR" sz="2400" dirty="0" smtClean="0"/>
              <a:t>ر</a:t>
            </a:r>
            <a:r>
              <a:rPr lang="ar-SA" sz="2400" dirty="0" smtClean="0"/>
              <a:t>، به دنبال کشف موارد زير روي ماشين هدف مي</a:t>
            </a:r>
            <a:r>
              <a:rPr lang="fa-IR" sz="2400" dirty="0" smtClean="0"/>
              <a:t> </a:t>
            </a:r>
            <a:r>
              <a:rPr lang="ar-SA" sz="2400" dirty="0" smtClean="0"/>
              <a:t>گرد</a:t>
            </a:r>
            <a:r>
              <a:rPr lang="fa-IR" sz="2400" dirty="0" smtClean="0"/>
              <a:t>ن</a:t>
            </a:r>
            <a:r>
              <a:rPr lang="ar-SA" sz="2400" dirty="0" smtClean="0"/>
              <a:t>د</a:t>
            </a:r>
            <a:r>
              <a:rPr lang="fa-IR" sz="2400" dirty="0" smtClean="0"/>
              <a:t>:</a:t>
            </a:r>
          </a:p>
          <a:p>
            <a:pPr lvl="1" eaLnBrk="1" hangingPunct="1">
              <a:lnSpc>
                <a:spcPct val="80000"/>
              </a:lnSpc>
              <a:buClr>
                <a:srgbClr val="084C13"/>
              </a:buClr>
              <a:buSzPct val="110000"/>
              <a:buFont typeface="Wingdings" pitchFamily="2" charset="2"/>
              <a:buChar char="ü"/>
            </a:pPr>
            <a:r>
              <a:rPr lang="ar-SA" sz="2100" dirty="0" smtClean="0"/>
              <a:t>ضعف در پيکربندي پيش فرض يک سرويس دهنده</a:t>
            </a:r>
            <a:endParaRPr lang="fa-IR" sz="2100" dirty="0" smtClean="0"/>
          </a:p>
          <a:p>
            <a:pPr lvl="1" eaLnBrk="1" hangingPunct="1">
              <a:lnSpc>
                <a:spcPct val="80000"/>
              </a:lnSpc>
              <a:buClr>
                <a:srgbClr val="084C13"/>
              </a:buClr>
              <a:buSzPct val="110000"/>
              <a:buFont typeface="Wingdings" pitchFamily="2" charset="2"/>
              <a:buChar char="ü"/>
            </a:pPr>
            <a:r>
              <a:rPr lang="ar-SA" sz="2000" dirty="0" smtClean="0"/>
              <a:t>ضعف در پيکربندي سرويس دهنده</a:t>
            </a:r>
            <a:endParaRPr lang="fa-IR" sz="2000" dirty="0" smtClean="0"/>
          </a:p>
          <a:p>
            <a:pPr lvl="1" eaLnBrk="1" hangingPunct="1">
              <a:lnSpc>
                <a:spcPct val="80000"/>
              </a:lnSpc>
              <a:buClr>
                <a:srgbClr val="084C13"/>
              </a:buClr>
              <a:buSzPct val="110000"/>
              <a:buFont typeface="Wingdings" pitchFamily="2" charset="2"/>
              <a:buChar char="ü"/>
            </a:pPr>
            <a:r>
              <a:rPr lang="fa-IR" sz="2000" dirty="0" smtClean="0"/>
              <a:t> ن</a:t>
            </a:r>
            <a:r>
              <a:rPr lang="ar-SA" sz="2000" dirty="0" smtClean="0"/>
              <a:t>قاط آسيب پذير</a:t>
            </a:r>
            <a:r>
              <a:rPr lang="fa-IR" sz="2000" dirty="0" smtClean="0"/>
              <a:t> </a:t>
            </a:r>
            <a:r>
              <a:rPr lang="ar-SA" sz="2000" dirty="0" smtClean="0"/>
              <a:t>شناخته شده</a:t>
            </a:r>
            <a:endParaRPr lang="en-US" sz="2000" dirty="0" smtClean="0"/>
          </a:p>
          <a:p>
            <a:pPr eaLnBrk="1" hangingPunct="1">
              <a:lnSpc>
                <a:spcPct val="80000"/>
              </a:lnSpc>
              <a:buClr>
                <a:srgbClr val="084C13"/>
              </a:buClr>
              <a:buSzPct val="110000"/>
              <a:buFont typeface="Courier New" pitchFamily="49" charset="0"/>
              <a:buChar char="o"/>
              <a:defRPr/>
            </a:pPr>
            <a:endParaRPr lang="en-US" sz="24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36</a:t>
            </a:fld>
            <a:endParaRPr lang="en-US"/>
          </a:p>
        </p:txBody>
      </p:sp>
    </p:spTree>
  </p:cSld>
  <p:clrMapOvr>
    <a:masterClrMapping/>
  </p:clrMapOvr>
  <p:transition>
    <p:pul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اجزاء اساسي ابزارهاي </a:t>
            </a:r>
            <a:r>
              <a:rPr lang="ar-SA" dirty="0" smtClean="0"/>
              <a:t>پويش آسيب پذير</a:t>
            </a:r>
            <a:r>
              <a:rPr lang="fa-IR" dirty="0" smtClean="0"/>
              <a:t>ي</a:t>
            </a:r>
            <a:endParaRPr lang="en-US" dirty="0"/>
          </a:p>
        </p:txBody>
      </p:sp>
      <p:sp>
        <p:nvSpPr>
          <p:cNvPr id="3" name="Content Placeholder 2"/>
          <p:cNvSpPr>
            <a:spLocks noGrp="1"/>
          </p:cNvSpPr>
          <p:nvPr>
            <p:ph idx="1"/>
          </p:nvPr>
        </p:nvSpPr>
        <p:spPr>
          <a:xfrm>
            <a:off x="152400" y="1295400"/>
            <a:ext cx="8610600" cy="47545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ar-SA" dirty="0" smtClean="0">
                <a:solidFill>
                  <a:srgbClr val="FF0000"/>
                </a:solidFill>
              </a:rPr>
              <a:t>پايگاه اطلاعاتي از نقاط ضعف و آسيب پذيري سيستم ها</a:t>
            </a:r>
            <a:endParaRPr lang="fa-IR" dirty="0" smtClean="0">
              <a:solidFill>
                <a:srgbClr val="FF0000"/>
              </a:solidFill>
            </a:endParaRPr>
          </a:p>
          <a:p>
            <a:pPr lvl="1" eaLnBrk="1" hangingPunct="1">
              <a:lnSpc>
                <a:spcPct val="80000"/>
              </a:lnSpc>
              <a:buClr>
                <a:srgbClr val="084C13"/>
              </a:buClr>
              <a:buSzPct val="110000"/>
              <a:buFont typeface="Wingdings" pitchFamily="2" charset="2"/>
              <a:buChar char="ü"/>
            </a:pPr>
            <a:r>
              <a:rPr lang="ar-SA" dirty="0" smtClean="0"/>
              <a:t>در اين پايگاه اطلاعاتي فهرستي از نقاط ضعف سيستم هاي مختلف ذخيره شده است و نحوه ي آزمايش اين نقاط ضعف نيز تعيين گرديده است.</a:t>
            </a:r>
            <a:endParaRPr lang="fa-IR" dirty="0" smtClean="0"/>
          </a:p>
          <a:p>
            <a:pPr eaLnBrk="1" hangingPunct="1">
              <a:lnSpc>
                <a:spcPct val="80000"/>
              </a:lnSpc>
              <a:buClr>
                <a:srgbClr val="084C13"/>
              </a:buClr>
              <a:buSzPct val="110000"/>
              <a:buFont typeface="Courier New" pitchFamily="49" charset="0"/>
              <a:buChar char="o"/>
            </a:pPr>
            <a:r>
              <a:rPr lang="ar-SA" dirty="0" smtClean="0">
                <a:solidFill>
                  <a:srgbClr val="FF0000"/>
                </a:solidFill>
              </a:rPr>
              <a:t>واسط کاربر</a:t>
            </a:r>
            <a:endParaRPr lang="fa-IR" dirty="0" smtClean="0">
              <a:solidFill>
                <a:srgbClr val="FF0000"/>
              </a:solidFill>
            </a:endParaRPr>
          </a:p>
          <a:p>
            <a:pPr lvl="1" eaLnBrk="1" hangingPunct="1">
              <a:lnSpc>
                <a:spcPct val="80000"/>
              </a:lnSpc>
              <a:buClr>
                <a:srgbClr val="084C13"/>
              </a:buClr>
              <a:buSzPct val="110000"/>
              <a:buFont typeface="Wingdings" pitchFamily="2" charset="2"/>
              <a:buChar char="ü"/>
            </a:pPr>
            <a:r>
              <a:rPr lang="ar-SA" dirty="0" smtClean="0"/>
              <a:t>اين قسمت از نرم افزار،براي دريافت فرامين کاربر از طريق يک واسط گرافيکي است. از طريق اين واسط ، نفوذگر شبکه هدف و نوع آزمايشي  را که بايد انجام شود مشخص مي نمايد</a:t>
            </a:r>
            <a:r>
              <a:rPr lang="fa-IR" dirty="0" smtClean="0"/>
              <a:t>.</a:t>
            </a:r>
          </a:p>
          <a:p>
            <a:pPr eaLnBrk="1" hangingPunct="1">
              <a:lnSpc>
                <a:spcPct val="80000"/>
              </a:lnSpc>
              <a:buClr>
                <a:srgbClr val="084C13"/>
              </a:buClr>
              <a:buSzPct val="110000"/>
              <a:buFont typeface="Courier New" pitchFamily="49" charset="0"/>
              <a:buChar char="o"/>
            </a:pPr>
            <a:r>
              <a:rPr lang="ar-SA" dirty="0" smtClean="0">
                <a:solidFill>
                  <a:srgbClr val="FF0000"/>
                </a:solidFill>
              </a:rPr>
              <a:t>موتور پويش</a:t>
            </a:r>
            <a:r>
              <a:rPr lang="fa-IR" dirty="0" smtClean="0">
                <a:solidFill>
                  <a:srgbClr val="FF0000"/>
                </a:solidFill>
              </a:rPr>
              <a:t> </a:t>
            </a:r>
          </a:p>
          <a:p>
            <a:pPr lvl="1" eaLnBrk="1" hangingPunct="1">
              <a:lnSpc>
                <a:spcPct val="80000"/>
              </a:lnSpc>
              <a:buClr>
                <a:srgbClr val="084C13"/>
              </a:buClr>
              <a:buSzPct val="110000"/>
              <a:buFont typeface="Wingdings" pitchFamily="2" charset="2"/>
              <a:buChar char="ü"/>
            </a:pPr>
            <a:r>
              <a:rPr lang="ar-SA" dirty="0" smtClean="0"/>
              <a:t>موتور پويش بر اساس بانک اطلاعاتي نقاط ضعف و همچنين تنظيماتي که نفوذگر انجام داده است</a:t>
            </a:r>
            <a:r>
              <a:rPr lang="fa-IR" dirty="0" smtClean="0"/>
              <a:t>،</a:t>
            </a:r>
            <a:r>
              <a:rPr lang="ar-SA" dirty="0" smtClean="0"/>
              <a:t> بسته هاي خاص و مشخصي را توليد و به سمت ماشين هدف ارسال مي نمايد تا بتواند تعيين کند که آيا نقطه ي ضعف مورد آزمايش واقعا وجود دارد يا خير؟</a:t>
            </a:r>
            <a:endParaRPr lang="en-US" sz="2000" dirty="0"/>
          </a:p>
        </p:txBody>
      </p:sp>
    </p:spTree>
  </p:cSld>
  <p:clrMapOvr>
    <a:masterClrMapping/>
  </p:clrMapOvr>
  <p:transition>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اجزاء اساسي ابزارهاي </a:t>
            </a:r>
            <a:r>
              <a:rPr lang="ar-SA" dirty="0" smtClean="0"/>
              <a:t>پويش آسيب پذير</a:t>
            </a:r>
            <a:r>
              <a:rPr lang="fa-IR" dirty="0" smtClean="0"/>
              <a:t>ي</a:t>
            </a:r>
            <a:endParaRPr lang="en-US" dirty="0"/>
          </a:p>
        </p:txBody>
      </p:sp>
      <p:sp>
        <p:nvSpPr>
          <p:cNvPr id="3" name="Content Placeholder 2"/>
          <p:cNvSpPr>
            <a:spLocks noGrp="1"/>
          </p:cNvSpPr>
          <p:nvPr>
            <p:ph idx="1"/>
          </p:nvPr>
        </p:nvSpPr>
        <p:spPr>
          <a:xfrm>
            <a:off x="152400" y="1295400"/>
            <a:ext cx="8610600" cy="47545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ar-SA" dirty="0" smtClean="0">
                <a:solidFill>
                  <a:srgbClr val="FF0000"/>
                </a:solidFill>
              </a:rPr>
              <a:t>پايگاه اطلاعاتي از نقاط ضعف سيستم که در پويش </a:t>
            </a:r>
            <a:r>
              <a:rPr lang="fa-IR" dirty="0" smtClean="0">
                <a:solidFill>
                  <a:srgbClr val="FF0000"/>
                </a:solidFill>
              </a:rPr>
              <a:t>هاي اخير</a:t>
            </a:r>
            <a:r>
              <a:rPr lang="ar-SA" dirty="0" smtClean="0">
                <a:solidFill>
                  <a:srgbClr val="FF0000"/>
                </a:solidFill>
              </a:rPr>
              <a:t> کشف شده است</a:t>
            </a:r>
            <a:endParaRPr lang="fa-IR" dirty="0" smtClean="0">
              <a:solidFill>
                <a:srgbClr val="FF0000"/>
              </a:solidFill>
            </a:endParaRPr>
          </a:p>
          <a:p>
            <a:pPr lvl="1" eaLnBrk="1" hangingPunct="1">
              <a:lnSpc>
                <a:spcPct val="80000"/>
              </a:lnSpc>
              <a:buClr>
                <a:srgbClr val="084C13"/>
              </a:buClr>
              <a:buSzPct val="110000"/>
              <a:buFont typeface="Wingdings" pitchFamily="2" charset="2"/>
              <a:buChar char="ü"/>
            </a:pPr>
            <a:r>
              <a:rPr lang="fa-IR" dirty="0" smtClean="0"/>
              <a:t> </a:t>
            </a:r>
            <a:r>
              <a:rPr lang="ar-SA" dirty="0" smtClean="0"/>
              <a:t>اين قسمت در حقيقت ذخيره کننده ي نتايج هر مرحله از پويش سيستم و نقاط ضعف کشف شده مي باشد. نتايج حاصل ازاين مرحله مي تواند مجددا در خدمت موتور پويش براي بررسي هاي جديد قرار بگيرد.</a:t>
            </a:r>
            <a:endParaRPr lang="fa-IR" dirty="0" smtClean="0"/>
          </a:p>
          <a:p>
            <a:pPr eaLnBrk="1" hangingPunct="1">
              <a:lnSpc>
                <a:spcPct val="80000"/>
              </a:lnSpc>
              <a:buClr>
                <a:srgbClr val="084C13"/>
              </a:buClr>
              <a:buSzPct val="110000"/>
              <a:buFont typeface="Courier New" pitchFamily="49" charset="0"/>
              <a:buChar char="o"/>
            </a:pPr>
            <a:r>
              <a:rPr lang="ar-SA" dirty="0" smtClean="0">
                <a:solidFill>
                  <a:srgbClr val="FF0000"/>
                </a:solidFill>
              </a:rPr>
              <a:t>بخش گزارشگيري و ثبت نتايج پويش</a:t>
            </a:r>
            <a:endParaRPr lang="fa-IR" sz="4400" dirty="0" smtClean="0">
              <a:solidFill>
                <a:srgbClr val="FF0000"/>
              </a:solidFill>
            </a:endParaRPr>
          </a:p>
          <a:p>
            <a:pPr lvl="1" eaLnBrk="1" hangingPunct="1">
              <a:lnSpc>
                <a:spcPct val="80000"/>
              </a:lnSpc>
              <a:buClr>
                <a:srgbClr val="084C13"/>
              </a:buClr>
              <a:buSzPct val="110000"/>
              <a:buFont typeface="Wingdings" pitchFamily="2" charset="2"/>
              <a:buChar char="ü"/>
            </a:pPr>
            <a:r>
              <a:rPr lang="fa-IR" dirty="0" smtClean="0"/>
              <a:t> </a:t>
            </a:r>
            <a:r>
              <a:rPr lang="ar-SA" dirty="0" smtClean="0"/>
              <a:t>اين قسمت از نرم افزار گزارش هاي نهايي از فهرست بررسي هاي انجام شده و نتيجه ي پويش ماشين هدف را ارائه مي دهد.</a:t>
            </a:r>
            <a:endParaRPr lang="en-US" sz="2000" dirty="0"/>
          </a:p>
        </p:txBody>
      </p:sp>
    </p:spTree>
  </p:cSld>
  <p:clrMapOvr>
    <a:masterClrMapping/>
  </p:clrMapOvr>
  <p:transition>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رابطه </a:t>
            </a:r>
            <a:r>
              <a:rPr lang="fa-IR" dirty="0" smtClean="0"/>
              <a:t>بين اجزاي يک </a:t>
            </a:r>
            <a:r>
              <a:rPr lang="fa-IR" dirty="0" smtClean="0"/>
              <a:t>تهاجم </a:t>
            </a:r>
            <a:r>
              <a:rPr lang="fa-IR" dirty="0" smtClean="0"/>
              <a:t>اطلاعاتي</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1"/>
          </p:nvPr>
        </p:nvSpPr>
        <p:spPr/>
        <p:txBody>
          <a:bodyPr/>
          <a:lstStyle/>
          <a:p>
            <a:fld id="{372F859F-7736-4987-9091-D462CA9961FC}" type="slidenum">
              <a:rPr lang="en-US" smtClean="0"/>
              <a:pPr/>
              <a:t>4</a:t>
            </a:fld>
            <a:endParaRPr lang="en-US" dirty="0"/>
          </a:p>
        </p:txBody>
      </p:sp>
      <p:pic>
        <p:nvPicPr>
          <p:cNvPr id="2055" name="Picture 7"/>
          <p:cNvPicPr>
            <a:picLocks noChangeAspect="1" noChangeArrowheads="1"/>
          </p:cNvPicPr>
          <p:nvPr/>
        </p:nvPicPr>
        <p:blipFill>
          <a:blip r:embed="rId2" cstate="print"/>
          <a:srcRect/>
          <a:stretch>
            <a:fillRect/>
          </a:stretch>
        </p:blipFill>
        <p:spPr bwMode="auto">
          <a:xfrm>
            <a:off x="7315200" y="1295400"/>
            <a:ext cx="1400175" cy="4724400"/>
          </a:xfrm>
          <a:prstGeom prst="rect">
            <a:avLst/>
          </a:prstGeom>
          <a:noFill/>
          <a:ln w="9525">
            <a:noFill/>
            <a:miter lim="800000"/>
            <a:headEnd/>
            <a:tailEnd/>
          </a:ln>
          <a:effectLst/>
        </p:spPr>
      </p:pic>
      <p:pic>
        <p:nvPicPr>
          <p:cNvPr id="2056" name="Picture 8"/>
          <p:cNvPicPr>
            <a:picLocks noChangeAspect="1" noChangeArrowheads="1"/>
          </p:cNvPicPr>
          <p:nvPr/>
        </p:nvPicPr>
        <p:blipFill>
          <a:blip r:embed="rId3" cstate="print"/>
          <a:srcRect/>
          <a:stretch>
            <a:fillRect/>
          </a:stretch>
        </p:blipFill>
        <p:spPr bwMode="auto">
          <a:xfrm>
            <a:off x="685800" y="1362075"/>
            <a:ext cx="1857375" cy="5495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رابطه </a:t>
            </a:r>
            <a:r>
              <a:rPr lang="fa-IR" dirty="0" smtClean="0"/>
              <a:t>بين اجزاي يک </a:t>
            </a:r>
            <a:r>
              <a:rPr lang="fa-IR" dirty="0" smtClean="0"/>
              <a:t>تهاجم </a:t>
            </a:r>
            <a:r>
              <a:rPr lang="fa-IR" dirty="0" smtClean="0"/>
              <a:t>اطلاعاتي</a:t>
            </a:r>
            <a:endParaRPr lang="en-US" dirty="0"/>
          </a:p>
        </p:txBody>
      </p:sp>
      <p:sp>
        <p:nvSpPr>
          <p:cNvPr id="3" name="Content Placeholder 2"/>
          <p:cNvSpPr>
            <a:spLocks noGrp="1"/>
          </p:cNvSpPr>
          <p:nvPr>
            <p:ph idx="1"/>
          </p:nvPr>
        </p:nvSpPr>
        <p:spPr/>
        <p:txBody>
          <a:bodyPr/>
          <a:lstStyle/>
          <a:p>
            <a:pPr lvl="2"/>
            <a:endParaRPr lang="en-US" dirty="0"/>
          </a:p>
        </p:txBody>
      </p:sp>
      <p:sp>
        <p:nvSpPr>
          <p:cNvPr id="4" name="Slide Number Placeholder 3"/>
          <p:cNvSpPr>
            <a:spLocks noGrp="1"/>
          </p:cNvSpPr>
          <p:nvPr>
            <p:ph type="sldNum" sz="quarter" idx="11"/>
          </p:nvPr>
        </p:nvSpPr>
        <p:spPr/>
        <p:txBody>
          <a:bodyPr/>
          <a:lstStyle/>
          <a:p>
            <a:fld id="{372F859F-7736-4987-9091-D462CA9961FC}" type="slidenum">
              <a:rPr lang="en-US" smtClean="0"/>
              <a:pPr/>
              <a:t>5</a:t>
            </a:fld>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6705600" y="1524000"/>
            <a:ext cx="1876425" cy="4772025"/>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cstate="print"/>
          <a:srcRect/>
          <a:stretch>
            <a:fillRect/>
          </a:stretch>
        </p:blipFill>
        <p:spPr bwMode="auto">
          <a:xfrm>
            <a:off x="1295400" y="1028700"/>
            <a:ext cx="3781425" cy="5829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انجام تهاجم </a:t>
            </a:r>
            <a:r>
              <a:rPr lang="fa-IR" dirty="0" smtClean="0"/>
              <a:t>اطلاعاتي </a:t>
            </a:r>
            <a:endParaRPr lang="en-US" dirty="0"/>
          </a:p>
        </p:txBody>
      </p:sp>
      <p:sp>
        <p:nvSpPr>
          <p:cNvPr id="3" name="Content Placeholder 2"/>
          <p:cNvSpPr>
            <a:spLocks noGrp="1"/>
          </p:cNvSpPr>
          <p:nvPr>
            <p:ph idx="1"/>
          </p:nvPr>
        </p:nvSpPr>
        <p:spPr/>
        <p:txBody>
          <a:bodyPr/>
          <a:lstStyle/>
          <a:p>
            <a:r>
              <a:rPr lang="fa-IR" dirty="0" smtClean="0"/>
              <a:t>تعيين </a:t>
            </a:r>
            <a:r>
              <a:rPr lang="fa-IR" dirty="0" smtClean="0"/>
              <a:t>اهداف</a:t>
            </a:r>
          </a:p>
          <a:p>
            <a:r>
              <a:rPr lang="fa-IR" dirty="0" smtClean="0"/>
              <a:t>فراهم نمودن ملزومات</a:t>
            </a:r>
          </a:p>
          <a:p>
            <a:r>
              <a:rPr lang="fa-IR" dirty="0" smtClean="0"/>
              <a:t>انجام </a:t>
            </a:r>
            <a:r>
              <a:rPr lang="fa-IR" dirty="0" smtClean="0"/>
              <a:t>عمليات</a:t>
            </a:r>
            <a:endParaRPr lang="fa-IR" dirty="0" smtClean="0"/>
          </a:p>
          <a:p>
            <a:r>
              <a:rPr lang="fa-IR" dirty="0" smtClean="0"/>
              <a:t>تحليل نتايج </a:t>
            </a:r>
            <a:r>
              <a:rPr lang="fa-IR" dirty="0" smtClean="0"/>
              <a:t>بدست آمده </a:t>
            </a:r>
          </a:p>
        </p:txBody>
      </p:sp>
      <p:sp>
        <p:nvSpPr>
          <p:cNvPr id="4" name="Slide Number Placeholder 3"/>
          <p:cNvSpPr>
            <a:spLocks noGrp="1"/>
          </p:cNvSpPr>
          <p:nvPr>
            <p:ph type="sldNum" sz="quarter" idx="11"/>
          </p:nvPr>
        </p:nvSpPr>
        <p:spPr/>
        <p:txBody>
          <a:bodyPr/>
          <a:lstStyle/>
          <a:p>
            <a:fld id="{372F859F-7736-4987-9091-D462CA9961FC}"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400000" y="400000"/>
                                    </p:animScale>
                                  </p:childTnLst>
                                </p:cTn>
                              </p:par>
                            </p:childTnLst>
                          </p:cTn>
                        </p:par>
                      </p:childTnLst>
                    </p:cTn>
                  </p:par>
                  <p:par>
                    <p:cTn id="7" fill="hold">
                      <p:stCondLst>
                        <p:cond delay="indefinite"/>
                      </p:stCondLst>
                      <p:childTnLst>
                        <p:par>
                          <p:cTn id="8" fill="hold">
                            <p:stCondLst>
                              <p:cond delay="0"/>
                            </p:stCondLst>
                            <p:childTnLst>
                              <p:par>
                                <p:cTn id="9" presetID="2" presetClass="emph" presetSubtype="0" nodeType="clickEffect">
                                  <p:stCondLst>
                                    <p:cond delay="0"/>
                                  </p:stCondLst>
                                  <p:childTnLst>
                                    <p:set>
                                      <p:cBhvr override="childStyle">
                                        <p:cTn id="10" dur="indefinite"/>
                                        <p:tgtEl>
                                          <p:spTgt spid="3">
                                            <p:txEl>
                                              <p:pRg st="2" end="2"/>
                                            </p:txEl>
                                          </p:spTgt>
                                        </p:tgtEl>
                                        <p:attrNameLst>
                                          <p:attrName>style.fontFamily</p:attrName>
                                        </p:attrNameLst>
                                      </p:cBhvr>
                                      <p:to>
                                        <p:strVal val="Times New Roman"/>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nodeType="clickEffect">
                                  <p:stCondLst>
                                    <p:cond delay="0"/>
                                  </p:stCondLst>
                                  <p:childTnLst>
                                    <p:animMotion origin="layout" path="M 0 0 C -0.06111 -0.00232 -0.12205 -0.0044 -0.16319 0.04699 C -0.20434 0.09838 -0.23316 0.26435 -0.24705 0.30787 " pathEditMode="relative" ptsTypes="aaA">
                                      <p:cBhvr>
                                        <p:cTn id="14" dur="2000" fill="hold"/>
                                        <p:tgtEl>
                                          <p:spTgt spid="3">
                                            <p:txEl>
                                              <p:pRg st="2" end="2"/>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Text Box 2"/>
          <p:cNvSpPr txBox="1">
            <a:spLocks noChangeArrowheads="1"/>
          </p:cNvSpPr>
          <p:nvPr/>
        </p:nvSpPr>
        <p:spPr bwMode="auto">
          <a:xfrm>
            <a:off x="104775" y="4133850"/>
            <a:ext cx="1222375" cy="457200"/>
          </a:xfrm>
          <a:prstGeom prst="rect">
            <a:avLst/>
          </a:prstGeom>
          <a:solidFill>
            <a:srgbClr val="FFFF00"/>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b="1" dirty="0">
                <a:cs typeface="Nazanin" pitchFamily="2" charset="-78"/>
              </a:rPr>
              <a:t>شناسايي سيستم </a:t>
            </a:r>
            <a:endParaRPr lang="en-US" b="1" dirty="0">
              <a:cs typeface="Nazanin" pitchFamily="2" charset="-78"/>
            </a:endParaRPr>
          </a:p>
        </p:txBody>
      </p:sp>
      <p:sp>
        <p:nvSpPr>
          <p:cNvPr id="347153" name="Rectangle 17"/>
          <p:cNvSpPr>
            <a:spLocks noGrp="1" noChangeArrowheads="1"/>
          </p:cNvSpPr>
          <p:nvPr>
            <p:ph type="title"/>
          </p:nvPr>
        </p:nvSpPr>
        <p:spPr>
          <a:xfrm>
            <a:off x="1333500" y="417046"/>
            <a:ext cx="6827838" cy="52322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ar-SA" altLang="en-US" sz="3200" dirty="0"/>
              <a:t>روند نماي کلي انجام يک حملة کامپيوتري </a:t>
            </a:r>
            <a:endParaRPr lang="en-US" altLang="en-US" sz="3200" dirty="0"/>
          </a:p>
        </p:txBody>
      </p:sp>
      <p:grpSp>
        <p:nvGrpSpPr>
          <p:cNvPr id="2" name="Group 33"/>
          <p:cNvGrpSpPr>
            <a:grpSpLocks/>
          </p:cNvGrpSpPr>
          <p:nvPr/>
        </p:nvGrpSpPr>
        <p:grpSpPr bwMode="auto">
          <a:xfrm>
            <a:off x="292100" y="1276350"/>
            <a:ext cx="7997825" cy="5105400"/>
            <a:chOff x="184" y="864"/>
            <a:chExt cx="5038" cy="3216"/>
          </a:xfrm>
        </p:grpSpPr>
        <p:sp>
          <p:nvSpPr>
            <p:cNvPr id="347148" name="Text Box 12"/>
            <p:cNvSpPr txBox="1">
              <a:spLocks noChangeArrowheads="1"/>
            </p:cNvSpPr>
            <p:nvPr/>
          </p:nvSpPr>
          <p:spPr bwMode="auto">
            <a:xfrm>
              <a:off x="184" y="938"/>
              <a:ext cx="672" cy="576"/>
            </a:xfrm>
            <a:prstGeom prst="rect">
              <a:avLst/>
            </a:prstGeom>
            <a:noFill/>
            <a:ln w="9525">
              <a:noFill/>
              <a:miter lim="800000"/>
              <a:headEnd/>
              <a:tailEnd/>
            </a:ln>
          </p:spPr>
          <p:txBody>
            <a:bodyPr lIns="54000" tIns="54000" rIns="54000" bIns="54000" anchor="ctr" anchorCtr="1"/>
            <a:lstStyle/>
            <a:p>
              <a:pPr algn="ctr" rtl="1" eaLnBrk="0" hangingPunct="0"/>
              <a:r>
                <a:rPr lang="ar-SA" b="1" dirty="0">
                  <a:solidFill>
                    <a:srgbClr val="A50021"/>
                  </a:solidFill>
                  <a:cs typeface="Nazanin" pitchFamily="2" charset="-78"/>
                </a:rPr>
                <a:t>شناسايي مواضع و نقاط ضعف سيستم هدف</a:t>
              </a:r>
              <a:endParaRPr lang="en-US" b="1" dirty="0">
                <a:solidFill>
                  <a:srgbClr val="A50021"/>
                </a:solidFill>
                <a:cs typeface="Nazanin" pitchFamily="2" charset="-78"/>
              </a:endParaRPr>
            </a:p>
          </p:txBody>
        </p:sp>
        <p:sp>
          <p:nvSpPr>
            <p:cNvPr id="347149" name="Text Box 13"/>
            <p:cNvSpPr txBox="1">
              <a:spLocks noChangeArrowheads="1"/>
            </p:cNvSpPr>
            <p:nvPr/>
          </p:nvSpPr>
          <p:spPr bwMode="auto">
            <a:xfrm>
              <a:off x="1296" y="960"/>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هجوم اوليه</a:t>
              </a:r>
              <a:endParaRPr lang="en-US">
                <a:solidFill>
                  <a:srgbClr val="A50021"/>
                </a:solidFill>
                <a:cs typeface="Nazanin" pitchFamily="2" charset="-78"/>
              </a:endParaRPr>
            </a:p>
          </p:txBody>
        </p:sp>
        <p:sp>
          <p:nvSpPr>
            <p:cNvPr id="347150" name="Text Box 14"/>
            <p:cNvSpPr txBox="1">
              <a:spLocks noChangeArrowheads="1"/>
            </p:cNvSpPr>
            <p:nvPr/>
          </p:nvSpPr>
          <p:spPr bwMode="auto">
            <a:xfrm>
              <a:off x="2856" y="912"/>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تثبيت مواضع</a:t>
              </a:r>
              <a:endParaRPr lang="en-US">
                <a:solidFill>
                  <a:srgbClr val="A50021"/>
                </a:solidFill>
                <a:cs typeface="Nazanin" pitchFamily="2" charset="-78"/>
              </a:endParaRPr>
            </a:p>
          </p:txBody>
        </p:sp>
        <p:sp>
          <p:nvSpPr>
            <p:cNvPr id="347151" name="Text Box 15"/>
            <p:cNvSpPr txBox="1">
              <a:spLocks noChangeArrowheads="1"/>
            </p:cNvSpPr>
            <p:nvPr/>
          </p:nvSpPr>
          <p:spPr bwMode="auto">
            <a:xfrm>
              <a:off x="4224" y="864"/>
              <a:ext cx="998"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برنامه ريزي مرحله بعد عمليات</a:t>
              </a:r>
              <a:endParaRPr lang="en-US">
                <a:solidFill>
                  <a:srgbClr val="A50021"/>
                </a:solidFill>
                <a:cs typeface="Nazanin" pitchFamily="2" charset="-78"/>
              </a:endParaRPr>
            </a:p>
          </p:txBody>
        </p:sp>
        <p:sp>
          <p:nvSpPr>
            <p:cNvPr id="347154" name="Line 18"/>
            <p:cNvSpPr>
              <a:spLocks noChangeShapeType="1"/>
            </p:cNvSpPr>
            <p:nvPr/>
          </p:nvSpPr>
          <p:spPr bwMode="auto">
            <a:xfrm>
              <a:off x="4272"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5" name="Line 19"/>
            <p:cNvSpPr>
              <a:spLocks noChangeShapeType="1"/>
            </p:cNvSpPr>
            <p:nvPr/>
          </p:nvSpPr>
          <p:spPr bwMode="auto">
            <a:xfrm>
              <a:off x="2509"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6" name="Line 20"/>
            <p:cNvSpPr>
              <a:spLocks noChangeShapeType="1"/>
            </p:cNvSpPr>
            <p:nvPr/>
          </p:nvSpPr>
          <p:spPr bwMode="auto">
            <a:xfrm>
              <a:off x="956"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grpSp>
      <p:grpSp>
        <p:nvGrpSpPr>
          <p:cNvPr id="3" name="Group 39"/>
          <p:cNvGrpSpPr>
            <a:grpSpLocks/>
          </p:cNvGrpSpPr>
          <p:nvPr/>
        </p:nvGrpSpPr>
        <p:grpSpPr bwMode="auto">
          <a:xfrm>
            <a:off x="1073150" y="2228850"/>
            <a:ext cx="2581275" cy="3814763"/>
            <a:chOff x="676" y="1248"/>
            <a:chExt cx="1626" cy="2403"/>
          </a:xfrm>
        </p:grpSpPr>
        <p:sp>
          <p:nvSpPr>
            <p:cNvPr id="347139" name="Oval 3"/>
            <p:cNvSpPr>
              <a:spLocks noChangeArrowheads="1"/>
            </p:cNvSpPr>
            <p:nvPr/>
          </p:nvSpPr>
          <p:spPr bwMode="auto">
            <a:xfrm>
              <a:off x="1088" y="3335"/>
              <a:ext cx="490" cy="288"/>
            </a:xfrm>
            <a:prstGeom prst="ellipse">
              <a:avLst/>
            </a:prstGeom>
            <a:solidFill>
              <a:srgbClr val="FFFFFF"/>
            </a:solidFill>
            <a:ln w="9525">
              <a:solidFill>
                <a:srgbClr val="000000"/>
              </a:solidFill>
              <a:round/>
              <a:headEnd/>
              <a:tailEnd/>
            </a:ln>
          </p:spPr>
          <p:txBody>
            <a:bodyPr lIns="54000" tIns="54000" rIns="54000" bIns="54000" anchor="ctr" anchorCtr="1"/>
            <a:lstStyle/>
            <a:p>
              <a:pPr algn="ctr" rtl="1" eaLnBrk="0" hangingPunct="0"/>
              <a:r>
                <a:rPr lang="ar-SA">
                  <a:cs typeface="Nazanin" pitchFamily="2" charset="-78"/>
                </a:rPr>
                <a:t>تخريب</a:t>
              </a:r>
              <a:r>
                <a:rPr lang="fa-IR">
                  <a:cs typeface="Nazanin" pitchFamily="2" charset="-78"/>
                </a:rPr>
                <a:t> </a:t>
              </a:r>
              <a:endParaRPr lang="en-US">
                <a:cs typeface="Nazanin" pitchFamily="2" charset="-78"/>
              </a:endParaRPr>
            </a:p>
          </p:txBody>
        </p:sp>
        <p:sp>
          <p:nvSpPr>
            <p:cNvPr id="347140" name="Oval 4"/>
            <p:cNvSpPr>
              <a:spLocks noChangeArrowheads="1"/>
            </p:cNvSpPr>
            <p:nvPr/>
          </p:nvSpPr>
          <p:spPr bwMode="auto">
            <a:xfrm>
              <a:off x="1024" y="1632"/>
              <a:ext cx="545" cy="288"/>
            </a:xfrm>
            <a:prstGeom prst="ellipse">
              <a:avLst/>
            </a:prstGeom>
            <a:solidFill>
              <a:srgbClr val="FFFFFF"/>
            </a:solidFill>
            <a:ln w="9525">
              <a:solidFill>
                <a:srgbClr val="000000"/>
              </a:solidFill>
              <a:round/>
              <a:headEnd/>
              <a:tailEnd/>
            </a:ln>
          </p:spPr>
          <p:txBody>
            <a:bodyPr lIns="54000" tIns="54000" rIns="54000" bIns="54000" anchor="ctr" anchorCtr="1"/>
            <a:lstStyle/>
            <a:p>
              <a:pPr algn="ctr" rtl="1" eaLnBrk="0" hangingPunct="0"/>
              <a:r>
                <a:rPr lang="ar-SA" sz="1200" b="1" dirty="0">
                  <a:cs typeface="Nazanin" pitchFamily="2" charset="-78"/>
                </a:rPr>
                <a:t>دسترسي</a:t>
              </a:r>
              <a:endParaRPr lang="en-US" sz="1200" b="1" dirty="0">
                <a:cs typeface="Nazanin" pitchFamily="2" charset="-78"/>
              </a:endParaRPr>
            </a:p>
          </p:txBody>
        </p:sp>
        <p:sp>
          <p:nvSpPr>
            <p:cNvPr id="347141" name="Text Box 5"/>
            <p:cNvSpPr txBox="1">
              <a:spLocks noChangeArrowheads="1"/>
            </p:cNvSpPr>
            <p:nvPr/>
          </p:nvSpPr>
          <p:spPr bwMode="auto">
            <a:xfrm>
              <a:off x="1737" y="1248"/>
              <a:ext cx="558" cy="456"/>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کسب دسترسي در سطح کاربر</a:t>
              </a:r>
              <a:endParaRPr lang="en-US">
                <a:cs typeface="Nazanin" pitchFamily="2" charset="-78"/>
              </a:endParaRPr>
            </a:p>
          </p:txBody>
        </p:sp>
        <p:sp>
          <p:nvSpPr>
            <p:cNvPr id="347142" name="Text Box 6"/>
            <p:cNvSpPr txBox="1">
              <a:spLocks noChangeArrowheads="1"/>
            </p:cNvSpPr>
            <p:nvPr/>
          </p:nvSpPr>
          <p:spPr bwMode="auto">
            <a:xfrm>
              <a:off x="1737" y="1926"/>
              <a:ext cx="558" cy="42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dirty="0">
                  <a:cs typeface="Nazanin" pitchFamily="2" charset="-78"/>
                </a:rPr>
                <a:t>کسب دسترسي در سطح مدير</a:t>
              </a:r>
              <a:endParaRPr lang="en-US" dirty="0">
                <a:cs typeface="Nazanin" pitchFamily="2" charset="-78"/>
              </a:endParaRPr>
            </a:p>
          </p:txBody>
        </p:sp>
        <p:sp>
          <p:nvSpPr>
            <p:cNvPr id="347143" name="Text Box 7"/>
            <p:cNvSpPr txBox="1">
              <a:spLocks noChangeArrowheads="1"/>
            </p:cNvSpPr>
            <p:nvPr/>
          </p:nvSpPr>
          <p:spPr bwMode="auto">
            <a:xfrm>
              <a:off x="1744" y="3291"/>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جلوگيري از سرويس</a:t>
              </a:r>
              <a:endParaRPr lang="en-US">
                <a:cs typeface="Nazanin" pitchFamily="2" charset="-78"/>
              </a:endParaRPr>
            </a:p>
          </p:txBody>
        </p:sp>
        <p:sp>
          <p:nvSpPr>
            <p:cNvPr id="347157" name="Line 21"/>
            <p:cNvSpPr>
              <a:spLocks noChangeShapeType="1"/>
            </p:cNvSpPr>
            <p:nvPr/>
          </p:nvSpPr>
          <p:spPr bwMode="auto">
            <a:xfrm rot="7200000" flipV="1">
              <a:off x="794" y="2638"/>
              <a:ext cx="460" cy="696"/>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58" name="Line 22"/>
            <p:cNvSpPr>
              <a:spLocks noChangeShapeType="1"/>
            </p:cNvSpPr>
            <p:nvPr/>
          </p:nvSpPr>
          <p:spPr bwMode="auto">
            <a:xfrm rot="-3600000">
              <a:off x="639" y="2214"/>
              <a:ext cx="838" cy="57"/>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59" name="Line 23"/>
            <p:cNvSpPr>
              <a:spLocks noChangeShapeType="1"/>
            </p:cNvSpPr>
            <p:nvPr/>
          </p:nvSpPr>
          <p:spPr bwMode="auto">
            <a:xfrm rot="7200000" flipH="1" flipV="1">
              <a:off x="1618" y="3406"/>
              <a:ext cx="85" cy="146"/>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0" name="Line 24"/>
            <p:cNvSpPr>
              <a:spLocks noChangeShapeType="1"/>
            </p:cNvSpPr>
            <p:nvPr/>
          </p:nvSpPr>
          <p:spPr bwMode="auto">
            <a:xfrm rot="7200000" flipV="1">
              <a:off x="1576" y="1802"/>
              <a:ext cx="145" cy="284"/>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1" name="Line 25"/>
            <p:cNvSpPr>
              <a:spLocks noChangeShapeType="1"/>
            </p:cNvSpPr>
            <p:nvPr/>
          </p:nvSpPr>
          <p:spPr bwMode="auto">
            <a:xfrm rot="7200000" flipH="1" flipV="1">
              <a:off x="1489" y="1653"/>
              <a:ext cx="314"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2" name="Line 26"/>
            <p:cNvSpPr>
              <a:spLocks noChangeShapeType="1"/>
            </p:cNvSpPr>
            <p:nvPr/>
          </p:nvSpPr>
          <p:spPr bwMode="auto">
            <a:xfrm>
              <a:off x="2016" y="1704"/>
              <a:ext cx="0" cy="222"/>
            </a:xfrm>
            <a:prstGeom prst="line">
              <a:avLst/>
            </a:prstGeom>
            <a:noFill/>
            <a:ln w="38100" cap="sq">
              <a:solidFill>
                <a:srgbClr val="FF3300"/>
              </a:solidFill>
              <a:round/>
              <a:headEnd type="none" w="sm" len="sm"/>
              <a:tailEnd type="triangle" w="med" len="med"/>
            </a:ln>
            <a:effectLst/>
          </p:spPr>
          <p:txBody>
            <a:bodyPr/>
            <a:lstStyle/>
            <a:p>
              <a:endParaRPr lang="en-US" sz="1800">
                <a:cs typeface="Nazanin" pitchFamily="2" charset="-78"/>
              </a:endParaRPr>
            </a:p>
          </p:txBody>
        </p:sp>
      </p:grpSp>
      <p:grpSp>
        <p:nvGrpSpPr>
          <p:cNvPr id="4" name="Group 40"/>
          <p:cNvGrpSpPr>
            <a:grpSpLocks/>
          </p:cNvGrpSpPr>
          <p:nvPr/>
        </p:nvGrpSpPr>
        <p:grpSpPr bwMode="auto">
          <a:xfrm>
            <a:off x="3643313" y="3067050"/>
            <a:ext cx="2774950" cy="573088"/>
            <a:chOff x="2295" y="1776"/>
            <a:chExt cx="1748" cy="361"/>
          </a:xfrm>
        </p:grpSpPr>
        <p:sp>
          <p:nvSpPr>
            <p:cNvPr id="347144" name="Text Box 8"/>
            <p:cNvSpPr txBox="1">
              <a:spLocks noChangeArrowheads="1"/>
            </p:cNvSpPr>
            <p:nvPr/>
          </p:nvSpPr>
          <p:spPr bwMode="auto">
            <a:xfrm>
              <a:off x="2688" y="1776"/>
              <a:ext cx="587"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پوشاندن ردپاها</a:t>
              </a:r>
              <a:endParaRPr lang="en-US">
                <a:cs typeface="Nazanin" pitchFamily="2" charset="-78"/>
              </a:endParaRPr>
            </a:p>
          </p:txBody>
        </p:sp>
        <p:sp>
          <p:nvSpPr>
            <p:cNvPr id="347145" name="Text Box 9"/>
            <p:cNvSpPr txBox="1">
              <a:spLocks noChangeArrowheads="1"/>
            </p:cNvSpPr>
            <p:nvPr/>
          </p:nvSpPr>
          <p:spPr bwMode="auto">
            <a:xfrm>
              <a:off x="3456" y="1776"/>
              <a:ext cx="587" cy="361"/>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نصب دريچه</a:t>
              </a:r>
              <a:endParaRPr lang="en-US">
                <a:cs typeface="Nazanin" pitchFamily="2" charset="-78"/>
              </a:endParaRPr>
            </a:p>
          </p:txBody>
        </p:sp>
        <p:sp>
          <p:nvSpPr>
            <p:cNvPr id="347163" name="Line 27"/>
            <p:cNvSpPr>
              <a:spLocks noChangeShapeType="1"/>
            </p:cNvSpPr>
            <p:nvPr/>
          </p:nvSpPr>
          <p:spPr bwMode="auto">
            <a:xfrm flipV="1">
              <a:off x="2295" y="1926"/>
              <a:ext cx="393" cy="21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4" name="Line 28"/>
            <p:cNvSpPr>
              <a:spLocks noChangeShapeType="1"/>
            </p:cNvSpPr>
            <p:nvPr/>
          </p:nvSpPr>
          <p:spPr bwMode="auto">
            <a:xfrm>
              <a:off x="3275" y="1971"/>
              <a:ext cx="181"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grpSp>
      <p:grpSp>
        <p:nvGrpSpPr>
          <p:cNvPr id="5" name="Group 41"/>
          <p:cNvGrpSpPr>
            <a:grpSpLocks/>
          </p:cNvGrpSpPr>
          <p:nvPr/>
        </p:nvGrpSpPr>
        <p:grpSpPr bwMode="auto">
          <a:xfrm>
            <a:off x="3643313" y="2266950"/>
            <a:ext cx="4398962" cy="3406775"/>
            <a:chOff x="2295" y="1272"/>
            <a:chExt cx="2771" cy="2146"/>
          </a:xfrm>
        </p:grpSpPr>
        <p:sp>
          <p:nvSpPr>
            <p:cNvPr id="347146" name="Text Box 10"/>
            <p:cNvSpPr txBox="1">
              <a:spLocks noChangeArrowheads="1"/>
            </p:cNvSpPr>
            <p:nvPr/>
          </p:nvSpPr>
          <p:spPr bwMode="auto">
            <a:xfrm>
              <a:off x="4438" y="1728"/>
              <a:ext cx="628" cy="432"/>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برداشتن يا خراب کردن اطلاعات</a:t>
              </a:r>
              <a:endParaRPr lang="en-US">
                <a:cs typeface="Nazanin" pitchFamily="2" charset="-78"/>
              </a:endParaRPr>
            </a:p>
          </p:txBody>
        </p:sp>
        <p:sp>
          <p:nvSpPr>
            <p:cNvPr id="347147" name="Text Box 11"/>
            <p:cNvSpPr txBox="1">
              <a:spLocks noChangeArrowheads="1"/>
            </p:cNvSpPr>
            <p:nvPr/>
          </p:nvSpPr>
          <p:spPr bwMode="auto">
            <a:xfrm>
              <a:off x="4461" y="1272"/>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ساير فعاليتهاي غير مجاز</a:t>
              </a:r>
              <a:endParaRPr lang="en-US">
                <a:cs typeface="Nazanin" pitchFamily="2" charset="-78"/>
              </a:endParaRPr>
            </a:p>
          </p:txBody>
        </p:sp>
        <p:sp>
          <p:nvSpPr>
            <p:cNvPr id="347152" name="Text Box 16"/>
            <p:cNvSpPr txBox="1">
              <a:spLocks noChangeArrowheads="1"/>
            </p:cNvSpPr>
            <p:nvPr/>
          </p:nvSpPr>
          <p:spPr bwMode="auto">
            <a:xfrm>
              <a:off x="4469" y="2288"/>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حمله به اهداف ثانويه</a:t>
              </a:r>
              <a:endParaRPr lang="en-US">
                <a:cs typeface="Nazanin" pitchFamily="2" charset="-78"/>
              </a:endParaRPr>
            </a:p>
          </p:txBody>
        </p:sp>
        <p:sp>
          <p:nvSpPr>
            <p:cNvPr id="347165" name="Line 29"/>
            <p:cNvSpPr>
              <a:spLocks noChangeShapeType="1"/>
            </p:cNvSpPr>
            <p:nvPr/>
          </p:nvSpPr>
          <p:spPr bwMode="auto">
            <a:xfrm flipV="1">
              <a:off x="2295" y="2448"/>
              <a:ext cx="2174" cy="970"/>
            </a:xfrm>
            <a:prstGeom prst="line">
              <a:avLst/>
            </a:prstGeom>
            <a:noFill/>
            <a:ln w="38100"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6" name="Line 30"/>
            <p:cNvSpPr>
              <a:spLocks noChangeShapeType="1"/>
            </p:cNvSpPr>
            <p:nvPr/>
          </p:nvSpPr>
          <p:spPr bwMode="auto">
            <a:xfrm flipV="1">
              <a:off x="4043" y="1496"/>
              <a:ext cx="395" cy="475"/>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7" name="Line 31"/>
            <p:cNvSpPr>
              <a:spLocks noChangeShapeType="1"/>
            </p:cNvSpPr>
            <p:nvPr/>
          </p:nvSpPr>
          <p:spPr bwMode="auto">
            <a:xfrm>
              <a:off x="4043" y="1971"/>
              <a:ext cx="395"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8" name="Line 32"/>
            <p:cNvSpPr>
              <a:spLocks noChangeShapeType="1"/>
            </p:cNvSpPr>
            <p:nvPr/>
          </p:nvSpPr>
          <p:spPr bwMode="auto">
            <a:xfrm>
              <a:off x="4043" y="1971"/>
              <a:ext cx="426" cy="477"/>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شناسايي سيستم </a:t>
            </a:r>
            <a:r>
              <a:rPr lang="fa-IR" dirty="0" smtClean="0"/>
              <a:t>هدف</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fa-IR" sz="2400" dirty="0" smtClean="0"/>
              <a:t>توپولوژي </a:t>
            </a:r>
            <a:r>
              <a:rPr lang="fa-IR" sz="2400" dirty="0" smtClean="0"/>
              <a:t>شبکه</a:t>
            </a:r>
          </a:p>
          <a:p>
            <a:pPr eaLnBrk="1" hangingPunct="1">
              <a:lnSpc>
                <a:spcPct val="80000"/>
              </a:lnSpc>
              <a:buClr>
                <a:srgbClr val="084C13"/>
              </a:buClr>
              <a:buSzPct val="110000"/>
              <a:buFont typeface="Courier New" pitchFamily="49" charset="0"/>
              <a:buChar char="o"/>
            </a:pPr>
            <a:r>
              <a:rPr lang="fa-IR" sz="2400" dirty="0" smtClean="0"/>
              <a:t>آدرس </a:t>
            </a:r>
            <a:r>
              <a:rPr lang="fa-IR" sz="2400" dirty="0" smtClean="0"/>
              <a:t>هاي </a:t>
            </a:r>
            <a:r>
              <a:rPr lang="en-US" sz="2400" dirty="0" smtClean="0"/>
              <a:t>IP </a:t>
            </a:r>
            <a:r>
              <a:rPr lang="fa-IR" sz="2400" dirty="0" smtClean="0"/>
              <a:t> </a:t>
            </a:r>
            <a:r>
              <a:rPr lang="fa-IR" sz="2400" dirty="0" smtClean="0"/>
              <a:t>سيستم </a:t>
            </a:r>
            <a:r>
              <a:rPr lang="fa-IR" sz="2400" dirty="0" smtClean="0"/>
              <a:t>هدف</a:t>
            </a:r>
          </a:p>
          <a:p>
            <a:pPr eaLnBrk="1" hangingPunct="1">
              <a:lnSpc>
                <a:spcPct val="80000"/>
              </a:lnSpc>
              <a:buClr>
                <a:srgbClr val="084C13"/>
              </a:buClr>
              <a:buSzPct val="110000"/>
              <a:buFont typeface="Courier New" pitchFamily="49" charset="0"/>
              <a:buChar char="o"/>
            </a:pPr>
            <a:r>
              <a:rPr lang="fa-IR" sz="2400" dirty="0" smtClean="0"/>
              <a:t>مسيرهاي </a:t>
            </a:r>
            <a:r>
              <a:rPr lang="fa-IR" sz="2400" dirty="0" smtClean="0"/>
              <a:t>مورد استفاده در </a:t>
            </a:r>
            <a:r>
              <a:rPr lang="fa-IR" sz="2400" dirty="0" smtClean="0"/>
              <a:t>دستيابي </a:t>
            </a:r>
            <a:r>
              <a:rPr lang="fa-IR" sz="2400" dirty="0" smtClean="0"/>
              <a:t>به </a:t>
            </a:r>
            <a:r>
              <a:rPr lang="fa-IR" sz="2400" dirty="0" smtClean="0"/>
              <a:t>اين </a:t>
            </a:r>
            <a:r>
              <a:rPr lang="fa-IR" sz="2400" dirty="0" smtClean="0"/>
              <a:t>آدرس</a:t>
            </a:r>
          </a:p>
          <a:p>
            <a:pPr eaLnBrk="1" hangingPunct="1">
              <a:lnSpc>
                <a:spcPct val="80000"/>
              </a:lnSpc>
              <a:buClr>
                <a:srgbClr val="084C13"/>
              </a:buClr>
              <a:buSzPct val="110000"/>
              <a:buFont typeface="Courier New" pitchFamily="49" charset="0"/>
              <a:buChar char="o"/>
            </a:pPr>
            <a:r>
              <a:rPr lang="fa-IR" sz="2400" dirty="0" smtClean="0"/>
              <a:t>تعيين </a:t>
            </a:r>
            <a:r>
              <a:rPr lang="fa-IR" sz="2400" dirty="0" smtClean="0"/>
              <a:t>پورت </a:t>
            </a:r>
            <a:r>
              <a:rPr lang="fa-IR" sz="2400" dirty="0" smtClean="0"/>
              <a:t>هاي </a:t>
            </a:r>
            <a:r>
              <a:rPr lang="fa-IR" sz="2400" dirty="0" smtClean="0"/>
              <a:t>باز</a:t>
            </a:r>
          </a:p>
          <a:p>
            <a:pPr eaLnBrk="1" hangingPunct="1">
              <a:lnSpc>
                <a:spcPct val="80000"/>
              </a:lnSpc>
              <a:buClr>
                <a:srgbClr val="084C13"/>
              </a:buClr>
              <a:buSzPct val="110000"/>
              <a:buFont typeface="Courier New" pitchFamily="49" charset="0"/>
              <a:buChar char="o"/>
            </a:pPr>
            <a:r>
              <a:rPr lang="fa-IR" sz="2400" dirty="0" smtClean="0"/>
              <a:t>تعيين سرويس هاي </a:t>
            </a:r>
            <a:r>
              <a:rPr lang="fa-IR" sz="2400" dirty="0" smtClean="0"/>
              <a:t>موجود</a:t>
            </a:r>
          </a:p>
          <a:p>
            <a:pPr eaLnBrk="1" hangingPunct="1">
              <a:lnSpc>
                <a:spcPct val="80000"/>
              </a:lnSpc>
              <a:buClr>
                <a:srgbClr val="084C13"/>
              </a:buClr>
              <a:buSzPct val="110000"/>
              <a:buFont typeface="Courier New" pitchFamily="49" charset="0"/>
              <a:buChar char="o"/>
            </a:pPr>
            <a:r>
              <a:rPr lang="fa-IR" sz="2400" dirty="0" smtClean="0"/>
              <a:t>شناسايي آسيب پذيري سرويسها</a:t>
            </a:r>
            <a:r>
              <a:rPr lang="fa-IR" sz="2400" dirty="0" smtClean="0"/>
              <a:t>، </a:t>
            </a:r>
            <a:r>
              <a:rPr lang="fa-IR" sz="2400" dirty="0" smtClean="0"/>
              <a:t>سيستم </a:t>
            </a:r>
            <a:r>
              <a:rPr lang="fa-IR" sz="2400" dirty="0" smtClean="0"/>
              <a:t>عامل، نرم افزارها و ... مورد استفاده در </a:t>
            </a:r>
            <a:r>
              <a:rPr lang="fa-IR" sz="2400" dirty="0" smtClean="0"/>
              <a:t>سيستم </a:t>
            </a:r>
            <a:r>
              <a:rPr lang="fa-IR" sz="2400" dirty="0" smtClean="0"/>
              <a:t>هدف</a:t>
            </a:r>
          </a:p>
          <a:p>
            <a:pPr eaLnBrk="1" hangingPunct="1">
              <a:lnSpc>
                <a:spcPct val="80000"/>
              </a:lnSpc>
              <a:buClr>
                <a:srgbClr val="084C13"/>
              </a:buClr>
              <a:buSzPct val="110000"/>
              <a:buNone/>
            </a:pPr>
            <a:r>
              <a:rPr lang="fa-IR" sz="2400" dirty="0" smtClean="0"/>
              <a:t>ابزارهاي </a:t>
            </a:r>
            <a:r>
              <a:rPr lang="fa-IR" sz="2400" dirty="0" smtClean="0"/>
              <a:t>در دسترس: </a:t>
            </a:r>
            <a:r>
              <a:rPr lang="en-US" sz="2400" dirty="0" err="1" smtClean="0"/>
              <a:t>whois</a:t>
            </a:r>
            <a:r>
              <a:rPr lang="fa-IR" sz="2400" dirty="0" smtClean="0"/>
              <a:t>، </a:t>
            </a:r>
            <a:r>
              <a:rPr lang="en-US" sz="2400" dirty="0" err="1" smtClean="0"/>
              <a:t>Nslookup</a:t>
            </a:r>
            <a:r>
              <a:rPr lang="fa-IR" sz="2400" dirty="0" smtClean="0"/>
              <a:t>، </a:t>
            </a:r>
            <a:r>
              <a:rPr lang="en-US" sz="2400" dirty="0" smtClean="0"/>
              <a:t>Ping</a:t>
            </a:r>
            <a:r>
              <a:rPr lang="fa-IR" sz="2400" dirty="0" smtClean="0"/>
              <a:t>، </a:t>
            </a:r>
            <a:r>
              <a:rPr lang="en-US" sz="2400" dirty="0" err="1" smtClean="0"/>
              <a:t>Traceroute</a:t>
            </a:r>
            <a:r>
              <a:rPr lang="fa-IR" sz="2400" dirty="0" smtClean="0"/>
              <a:t>، </a:t>
            </a:r>
            <a:r>
              <a:rPr lang="en-US" sz="2400" dirty="0" smtClean="0"/>
              <a:t>Telnet</a:t>
            </a:r>
            <a:r>
              <a:rPr lang="fa-IR" sz="2400" dirty="0" smtClean="0"/>
              <a:t>، </a:t>
            </a:r>
            <a:r>
              <a:rPr lang="en-US" sz="2400" dirty="0" smtClean="0"/>
              <a:t>Scanning</a:t>
            </a:r>
          </a:p>
          <a:p>
            <a:pPr eaLnBrk="1" hangingPunct="1">
              <a:lnSpc>
                <a:spcPct val="80000"/>
              </a:lnSpc>
              <a:buClr>
                <a:srgbClr val="084C13"/>
              </a:buClr>
              <a:buSzPct val="110000"/>
              <a:buNone/>
            </a:pPr>
            <a:endParaRPr lang="fa-IR" sz="2400" dirty="0" smtClean="0"/>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8</a:t>
            </a:fld>
            <a:endParaRPr lang="en-US"/>
          </a:p>
        </p:txBody>
      </p:sp>
    </p:spTree>
  </p:cSld>
  <p:clrMapOvr>
    <a:masterClrMapping/>
  </p:clrMapOvr>
  <p:transition>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Text Box 2"/>
          <p:cNvSpPr txBox="1">
            <a:spLocks noChangeArrowheads="1"/>
          </p:cNvSpPr>
          <p:nvPr/>
        </p:nvSpPr>
        <p:spPr bwMode="auto">
          <a:xfrm>
            <a:off x="104775" y="4133850"/>
            <a:ext cx="1222375" cy="457200"/>
          </a:xfrm>
          <a:prstGeom prst="rect">
            <a:avLst/>
          </a:prstGeom>
          <a:ln>
            <a:headEnd/>
            <a:tailEnd/>
          </a:ln>
        </p:spPr>
        <p:style>
          <a:lnRef idx="2">
            <a:schemeClr val="dk1"/>
          </a:lnRef>
          <a:fillRef idx="1">
            <a:schemeClr val="lt1"/>
          </a:fillRef>
          <a:effectRef idx="0">
            <a:schemeClr val="dk1"/>
          </a:effectRef>
          <a:fontRef idx="minor">
            <a:schemeClr val="dk1"/>
          </a:fontRef>
        </p:style>
        <p:txBody>
          <a:bodyPr lIns="54000" tIns="54000" rIns="54000" bIns="54000" anchor="ctr" anchorCtr="1"/>
          <a:lstStyle/>
          <a:p>
            <a:pPr algn="ctr" rtl="1" eaLnBrk="0" hangingPunct="0"/>
            <a:r>
              <a:rPr lang="ar-SA" b="1" dirty="0">
                <a:cs typeface="Nazanin" pitchFamily="2" charset="-78"/>
              </a:rPr>
              <a:t>شناسايي سيستم </a:t>
            </a:r>
            <a:endParaRPr lang="en-US" b="1" dirty="0">
              <a:cs typeface="Nazanin" pitchFamily="2" charset="-78"/>
            </a:endParaRPr>
          </a:p>
        </p:txBody>
      </p:sp>
      <p:sp>
        <p:nvSpPr>
          <p:cNvPr id="347153" name="Rectangle 17"/>
          <p:cNvSpPr>
            <a:spLocks noGrp="1" noChangeArrowheads="1"/>
          </p:cNvSpPr>
          <p:nvPr>
            <p:ph type="title"/>
          </p:nvPr>
        </p:nvSpPr>
        <p:spPr>
          <a:xfrm>
            <a:off x="1333500" y="417046"/>
            <a:ext cx="6827838" cy="52322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ar-SA" altLang="en-US" sz="3200" dirty="0"/>
              <a:t>روند نماي کلي انجام يک حملة کامپيوتري </a:t>
            </a:r>
            <a:endParaRPr lang="en-US" altLang="en-US" sz="3200" dirty="0"/>
          </a:p>
        </p:txBody>
      </p:sp>
      <p:grpSp>
        <p:nvGrpSpPr>
          <p:cNvPr id="2" name="Group 33"/>
          <p:cNvGrpSpPr>
            <a:grpSpLocks/>
          </p:cNvGrpSpPr>
          <p:nvPr/>
        </p:nvGrpSpPr>
        <p:grpSpPr bwMode="auto">
          <a:xfrm>
            <a:off x="292100" y="1276350"/>
            <a:ext cx="7997825" cy="5105400"/>
            <a:chOff x="184" y="864"/>
            <a:chExt cx="5038" cy="3216"/>
          </a:xfrm>
        </p:grpSpPr>
        <p:sp>
          <p:nvSpPr>
            <p:cNvPr id="347148" name="Text Box 12"/>
            <p:cNvSpPr txBox="1">
              <a:spLocks noChangeArrowheads="1"/>
            </p:cNvSpPr>
            <p:nvPr/>
          </p:nvSpPr>
          <p:spPr bwMode="auto">
            <a:xfrm>
              <a:off x="184" y="938"/>
              <a:ext cx="672" cy="576"/>
            </a:xfrm>
            <a:prstGeom prst="rect">
              <a:avLst/>
            </a:prstGeom>
            <a:noFill/>
            <a:ln w="9525">
              <a:noFill/>
              <a:miter lim="800000"/>
              <a:headEnd/>
              <a:tailEnd/>
            </a:ln>
          </p:spPr>
          <p:txBody>
            <a:bodyPr lIns="54000" tIns="54000" rIns="54000" bIns="54000" anchor="ctr" anchorCtr="1"/>
            <a:lstStyle/>
            <a:p>
              <a:pPr algn="ctr" rtl="1" eaLnBrk="0" hangingPunct="0"/>
              <a:r>
                <a:rPr lang="ar-SA" b="1" dirty="0">
                  <a:solidFill>
                    <a:srgbClr val="A50021"/>
                  </a:solidFill>
                  <a:cs typeface="Nazanin" pitchFamily="2" charset="-78"/>
                </a:rPr>
                <a:t>شناسايي مواضع و نقاط ضعف سيستم هدف</a:t>
              </a:r>
              <a:endParaRPr lang="en-US" b="1" dirty="0">
                <a:solidFill>
                  <a:srgbClr val="A50021"/>
                </a:solidFill>
                <a:cs typeface="Nazanin" pitchFamily="2" charset="-78"/>
              </a:endParaRPr>
            </a:p>
          </p:txBody>
        </p:sp>
        <p:sp>
          <p:nvSpPr>
            <p:cNvPr id="347149" name="Text Box 13"/>
            <p:cNvSpPr txBox="1">
              <a:spLocks noChangeArrowheads="1"/>
            </p:cNvSpPr>
            <p:nvPr/>
          </p:nvSpPr>
          <p:spPr bwMode="auto">
            <a:xfrm>
              <a:off x="1296" y="960"/>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هجوم اوليه</a:t>
              </a:r>
              <a:endParaRPr lang="en-US">
                <a:solidFill>
                  <a:srgbClr val="A50021"/>
                </a:solidFill>
                <a:cs typeface="Nazanin" pitchFamily="2" charset="-78"/>
              </a:endParaRPr>
            </a:p>
          </p:txBody>
        </p:sp>
        <p:sp>
          <p:nvSpPr>
            <p:cNvPr id="347150" name="Text Box 14"/>
            <p:cNvSpPr txBox="1">
              <a:spLocks noChangeArrowheads="1"/>
            </p:cNvSpPr>
            <p:nvPr/>
          </p:nvSpPr>
          <p:spPr bwMode="auto">
            <a:xfrm>
              <a:off x="2856" y="912"/>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تثبيت مواضع</a:t>
              </a:r>
              <a:endParaRPr lang="en-US">
                <a:solidFill>
                  <a:srgbClr val="A50021"/>
                </a:solidFill>
                <a:cs typeface="Nazanin" pitchFamily="2" charset="-78"/>
              </a:endParaRPr>
            </a:p>
          </p:txBody>
        </p:sp>
        <p:sp>
          <p:nvSpPr>
            <p:cNvPr id="347151" name="Text Box 15"/>
            <p:cNvSpPr txBox="1">
              <a:spLocks noChangeArrowheads="1"/>
            </p:cNvSpPr>
            <p:nvPr/>
          </p:nvSpPr>
          <p:spPr bwMode="auto">
            <a:xfrm>
              <a:off x="4224" y="864"/>
              <a:ext cx="998"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برنامه ريزي مرحله بعد عمليات</a:t>
              </a:r>
              <a:endParaRPr lang="en-US">
                <a:solidFill>
                  <a:srgbClr val="A50021"/>
                </a:solidFill>
                <a:cs typeface="Nazanin" pitchFamily="2" charset="-78"/>
              </a:endParaRPr>
            </a:p>
          </p:txBody>
        </p:sp>
        <p:sp>
          <p:nvSpPr>
            <p:cNvPr id="347154" name="Line 18"/>
            <p:cNvSpPr>
              <a:spLocks noChangeShapeType="1"/>
            </p:cNvSpPr>
            <p:nvPr/>
          </p:nvSpPr>
          <p:spPr bwMode="auto">
            <a:xfrm>
              <a:off x="4272"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5" name="Line 19"/>
            <p:cNvSpPr>
              <a:spLocks noChangeShapeType="1"/>
            </p:cNvSpPr>
            <p:nvPr/>
          </p:nvSpPr>
          <p:spPr bwMode="auto">
            <a:xfrm>
              <a:off x="2509"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6" name="Line 20"/>
            <p:cNvSpPr>
              <a:spLocks noChangeShapeType="1"/>
            </p:cNvSpPr>
            <p:nvPr/>
          </p:nvSpPr>
          <p:spPr bwMode="auto">
            <a:xfrm>
              <a:off x="956"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grpSp>
      <p:grpSp>
        <p:nvGrpSpPr>
          <p:cNvPr id="3" name="Group 39"/>
          <p:cNvGrpSpPr>
            <a:grpSpLocks/>
          </p:cNvGrpSpPr>
          <p:nvPr/>
        </p:nvGrpSpPr>
        <p:grpSpPr bwMode="auto">
          <a:xfrm>
            <a:off x="1073150" y="2228850"/>
            <a:ext cx="2581275" cy="3814763"/>
            <a:chOff x="676" y="1248"/>
            <a:chExt cx="1626" cy="2403"/>
          </a:xfrm>
        </p:grpSpPr>
        <p:sp>
          <p:nvSpPr>
            <p:cNvPr id="347139" name="Oval 3"/>
            <p:cNvSpPr>
              <a:spLocks noChangeArrowheads="1"/>
            </p:cNvSpPr>
            <p:nvPr/>
          </p:nvSpPr>
          <p:spPr bwMode="auto">
            <a:xfrm>
              <a:off x="1088" y="3335"/>
              <a:ext cx="490" cy="2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lIns="54000" tIns="54000" rIns="54000" bIns="54000" anchor="ctr" anchorCtr="1"/>
            <a:lstStyle/>
            <a:p>
              <a:pPr algn="ctr" rtl="1" eaLnBrk="0" hangingPunct="0"/>
              <a:r>
                <a:rPr lang="ar-SA">
                  <a:cs typeface="Nazanin" pitchFamily="2" charset="-78"/>
                </a:rPr>
                <a:t>تخريب</a:t>
              </a:r>
              <a:r>
                <a:rPr lang="fa-IR">
                  <a:cs typeface="Nazanin" pitchFamily="2" charset="-78"/>
                </a:rPr>
                <a:t> </a:t>
              </a:r>
              <a:endParaRPr lang="en-US">
                <a:cs typeface="Nazanin" pitchFamily="2" charset="-78"/>
              </a:endParaRPr>
            </a:p>
          </p:txBody>
        </p:sp>
        <p:sp>
          <p:nvSpPr>
            <p:cNvPr id="347140" name="Oval 4"/>
            <p:cNvSpPr>
              <a:spLocks noChangeArrowheads="1"/>
            </p:cNvSpPr>
            <p:nvPr/>
          </p:nvSpPr>
          <p:spPr bwMode="auto">
            <a:xfrm>
              <a:off x="1024" y="1632"/>
              <a:ext cx="545" cy="2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lIns="54000" tIns="54000" rIns="54000" bIns="54000" anchor="ctr" anchorCtr="1"/>
            <a:lstStyle/>
            <a:p>
              <a:pPr algn="ctr" rtl="1" eaLnBrk="0" hangingPunct="0"/>
              <a:r>
                <a:rPr lang="ar-SA" sz="1200" b="1" dirty="0">
                  <a:cs typeface="Nazanin" pitchFamily="2" charset="-78"/>
                </a:rPr>
                <a:t>دسترسي</a:t>
              </a:r>
              <a:endParaRPr lang="en-US" sz="1200" b="1" dirty="0">
                <a:cs typeface="Nazanin" pitchFamily="2" charset="-78"/>
              </a:endParaRPr>
            </a:p>
          </p:txBody>
        </p:sp>
        <p:sp>
          <p:nvSpPr>
            <p:cNvPr id="347141" name="Text Box 5"/>
            <p:cNvSpPr txBox="1">
              <a:spLocks noChangeArrowheads="1"/>
            </p:cNvSpPr>
            <p:nvPr/>
          </p:nvSpPr>
          <p:spPr bwMode="auto">
            <a:xfrm>
              <a:off x="1737" y="1248"/>
              <a:ext cx="558" cy="45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54000" tIns="54000" rIns="54000" bIns="54000" anchor="ctr" anchorCtr="1"/>
            <a:lstStyle/>
            <a:p>
              <a:pPr algn="ctr" rtl="1" eaLnBrk="0" hangingPunct="0"/>
              <a:r>
                <a:rPr lang="ar-SA">
                  <a:cs typeface="Nazanin" pitchFamily="2" charset="-78"/>
                </a:rPr>
                <a:t>کسب دسترسي در سطح کاربر</a:t>
              </a:r>
              <a:endParaRPr lang="en-US">
                <a:cs typeface="Nazanin" pitchFamily="2" charset="-78"/>
              </a:endParaRPr>
            </a:p>
          </p:txBody>
        </p:sp>
        <p:sp>
          <p:nvSpPr>
            <p:cNvPr id="347142" name="Text Box 6"/>
            <p:cNvSpPr txBox="1">
              <a:spLocks noChangeArrowheads="1"/>
            </p:cNvSpPr>
            <p:nvPr/>
          </p:nvSpPr>
          <p:spPr bwMode="auto">
            <a:xfrm>
              <a:off x="1737" y="1926"/>
              <a:ext cx="558" cy="42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54000" tIns="54000" rIns="54000" bIns="54000" anchor="ctr" anchorCtr="1"/>
            <a:lstStyle/>
            <a:p>
              <a:pPr algn="ctr" rtl="1" eaLnBrk="0" hangingPunct="0"/>
              <a:r>
                <a:rPr lang="ar-SA" dirty="0">
                  <a:cs typeface="Nazanin" pitchFamily="2" charset="-78"/>
                </a:rPr>
                <a:t>کسب دسترسي در سطح مدير</a:t>
              </a:r>
              <a:endParaRPr lang="en-US" dirty="0">
                <a:cs typeface="Nazanin" pitchFamily="2" charset="-78"/>
              </a:endParaRPr>
            </a:p>
          </p:txBody>
        </p:sp>
        <p:sp>
          <p:nvSpPr>
            <p:cNvPr id="347143" name="Text Box 7"/>
            <p:cNvSpPr txBox="1">
              <a:spLocks noChangeArrowheads="1"/>
            </p:cNvSpPr>
            <p:nvPr/>
          </p:nvSpPr>
          <p:spPr bwMode="auto">
            <a:xfrm>
              <a:off x="1744" y="3291"/>
              <a:ext cx="558" cy="36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54000" tIns="54000" rIns="54000" bIns="54000" anchor="ctr" anchorCtr="1"/>
            <a:lstStyle/>
            <a:p>
              <a:pPr algn="ctr" rtl="1" eaLnBrk="0" hangingPunct="0"/>
              <a:r>
                <a:rPr lang="ar-SA">
                  <a:cs typeface="Nazanin" pitchFamily="2" charset="-78"/>
                </a:rPr>
                <a:t>جلوگيري از سرويس</a:t>
              </a:r>
              <a:endParaRPr lang="en-US">
                <a:cs typeface="Nazanin" pitchFamily="2" charset="-78"/>
              </a:endParaRPr>
            </a:p>
          </p:txBody>
        </p:sp>
        <p:sp>
          <p:nvSpPr>
            <p:cNvPr id="347157" name="Line 21"/>
            <p:cNvSpPr>
              <a:spLocks noChangeShapeType="1"/>
            </p:cNvSpPr>
            <p:nvPr/>
          </p:nvSpPr>
          <p:spPr bwMode="auto">
            <a:xfrm rot="7200000" flipV="1">
              <a:off x="794" y="2638"/>
              <a:ext cx="460" cy="696"/>
            </a:xfrm>
            <a:prstGeom prst="line">
              <a:avLst/>
            </a:prstGeom>
            <a:ln>
              <a:headEnd type="none" w="sm" len="sm"/>
              <a:tailEnd type="triangle" w="med" len="med"/>
            </a:ln>
          </p:spPr>
          <p:style>
            <a:lnRef idx="1">
              <a:schemeClr val="accent1"/>
            </a:lnRef>
            <a:fillRef idx="2">
              <a:schemeClr val="accent1"/>
            </a:fillRef>
            <a:effectRef idx="1">
              <a:schemeClr val="accent1"/>
            </a:effectRef>
            <a:fontRef idx="minor">
              <a:schemeClr val="dk1"/>
            </a:fontRef>
          </p:style>
          <p:txBody>
            <a:bodyPr/>
            <a:lstStyle/>
            <a:p>
              <a:endParaRPr lang="en-US" sz="1800">
                <a:cs typeface="Nazanin" pitchFamily="2" charset="-78"/>
              </a:endParaRPr>
            </a:p>
          </p:txBody>
        </p:sp>
        <p:sp>
          <p:nvSpPr>
            <p:cNvPr id="347158" name="Line 22"/>
            <p:cNvSpPr>
              <a:spLocks noChangeShapeType="1"/>
            </p:cNvSpPr>
            <p:nvPr/>
          </p:nvSpPr>
          <p:spPr bwMode="auto">
            <a:xfrm rot="-3600000">
              <a:off x="639" y="2214"/>
              <a:ext cx="838" cy="57"/>
            </a:xfrm>
            <a:prstGeom prst="line">
              <a:avLst/>
            </a:prstGeom>
            <a:ln>
              <a:headEnd type="none" w="sm" len="sm"/>
              <a:tailEnd type="triangle" w="med" len="med"/>
            </a:ln>
          </p:spPr>
          <p:style>
            <a:lnRef idx="1">
              <a:schemeClr val="accent1"/>
            </a:lnRef>
            <a:fillRef idx="2">
              <a:schemeClr val="accent1"/>
            </a:fillRef>
            <a:effectRef idx="1">
              <a:schemeClr val="accent1"/>
            </a:effectRef>
            <a:fontRef idx="minor">
              <a:schemeClr val="dk1"/>
            </a:fontRef>
          </p:style>
          <p:txBody>
            <a:bodyPr/>
            <a:lstStyle/>
            <a:p>
              <a:endParaRPr lang="en-US" sz="1800">
                <a:cs typeface="Nazanin" pitchFamily="2" charset="-78"/>
              </a:endParaRPr>
            </a:p>
          </p:txBody>
        </p:sp>
        <p:sp>
          <p:nvSpPr>
            <p:cNvPr id="347159" name="Line 23"/>
            <p:cNvSpPr>
              <a:spLocks noChangeShapeType="1"/>
            </p:cNvSpPr>
            <p:nvPr/>
          </p:nvSpPr>
          <p:spPr bwMode="auto">
            <a:xfrm rot="7200000" flipH="1" flipV="1">
              <a:off x="1618" y="3406"/>
              <a:ext cx="85" cy="146"/>
            </a:xfrm>
            <a:prstGeom prst="line">
              <a:avLst/>
            </a:prstGeom>
            <a:ln>
              <a:headEnd type="none" w="sm" len="sm"/>
              <a:tailEnd type="triangle" w="med" len="med"/>
            </a:ln>
          </p:spPr>
          <p:style>
            <a:lnRef idx="1">
              <a:schemeClr val="accent1"/>
            </a:lnRef>
            <a:fillRef idx="2">
              <a:schemeClr val="accent1"/>
            </a:fillRef>
            <a:effectRef idx="1">
              <a:schemeClr val="accent1"/>
            </a:effectRef>
            <a:fontRef idx="minor">
              <a:schemeClr val="dk1"/>
            </a:fontRef>
          </p:style>
          <p:txBody>
            <a:bodyPr/>
            <a:lstStyle/>
            <a:p>
              <a:endParaRPr lang="en-US" sz="1800">
                <a:cs typeface="Nazanin" pitchFamily="2" charset="-78"/>
              </a:endParaRPr>
            </a:p>
          </p:txBody>
        </p:sp>
        <p:sp>
          <p:nvSpPr>
            <p:cNvPr id="347160" name="Line 24"/>
            <p:cNvSpPr>
              <a:spLocks noChangeShapeType="1"/>
            </p:cNvSpPr>
            <p:nvPr/>
          </p:nvSpPr>
          <p:spPr bwMode="auto">
            <a:xfrm rot="7200000" flipV="1">
              <a:off x="1576" y="1802"/>
              <a:ext cx="145" cy="284"/>
            </a:xfrm>
            <a:prstGeom prst="line">
              <a:avLst/>
            </a:prstGeom>
            <a:ln>
              <a:headEnd type="none" w="sm" len="sm"/>
              <a:tailEnd type="triangle" w="med" len="med"/>
            </a:ln>
          </p:spPr>
          <p:style>
            <a:lnRef idx="1">
              <a:schemeClr val="accent1"/>
            </a:lnRef>
            <a:fillRef idx="2">
              <a:schemeClr val="accent1"/>
            </a:fillRef>
            <a:effectRef idx="1">
              <a:schemeClr val="accent1"/>
            </a:effectRef>
            <a:fontRef idx="minor">
              <a:schemeClr val="dk1"/>
            </a:fontRef>
          </p:style>
          <p:txBody>
            <a:bodyPr/>
            <a:lstStyle/>
            <a:p>
              <a:endParaRPr lang="en-US" sz="1800">
                <a:cs typeface="Nazanin" pitchFamily="2" charset="-78"/>
              </a:endParaRPr>
            </a:p>
          </p:txBody>
        </p:sp>
        <p:sp>
          <p:nvSpPr>
            <p:cNvPr id="347161" name="Line 25"/>
            <p:cNvSpPr>
              <a:spLocks noChangeShapeType="1"/>
            </p:cNvSpPr>
            <p:nvPr/>
          </p:nvSpPr>
          <p:spPr bwMode="auto">
            <a:xfrm rot="7200000" flipH="1" flipV="1">
              <a:off x="1489" y="1653"/>
              <a:ext cx="314" cy="0"/>
            </a:xfrm>
            <a:prstGeom prst="line">
              <a:avLst/>
            </a:prstGeom>
            <a:ln>
              <a:headEnd type="none" w="sm" len="sm"/>
              <a:tailEnd type="triangle" w="med" len="med"/>
            </a:ln>
          </p:spPr>
          <p:style>
            <a:lnRef idx="1">
              <a:schemeClr val="accent1"/>
            </a:lnRef>
            <a:fillRef idx="2">
              <a:schemeClr val="accent1"/>
            </a:fillRef>
            <a:effectRef idx="1">
              <a:schemeClr val="accent1"/>
            </a:effectRef>
            <a:fontRef idx="minor">
              <a:schemeClr val="dk1"/>
            </a:fontRef>
          </p:style>
          <p:txBody>
            <a:bodyPr/>
            <a:lstStyle/>
            <a:p>
              <a:endParaRPr lang="en-US" sz="1800">
                <a:cs typeface="Nazanin" pitchFamily="2" charset="-78"/>
              </a:endParaRPr>
            </a:p>
          </p:txBody>
        </p:sp>
        <p:sp>
          <p:nvSpPr>
            <p:cNvPr id="347162" name="Line 26"/>
            <p:cNvSpPr>
              <a:spLocks noChangeShapeType="1"/>
            </p:cNvSpPr>
            <p:nvPr/>
          </p:nvSpPr>
          <p:spPr bwMode="auto">
            <a:xfrm>
              <a:off x="2016" y="1704"/>
              <a:ext cx="0" cy="222"/>
            </a:xfrm>
            <a:prstGeom prst="line">
              <a:avLst/>
            </a:prstGeom>
            <a:ln>
              <a:headEnd type="none" w="sm" len="sm"/>
              <a:tailEnd type="triangle" w="med" len="med"/>
            </a:ln>
          </p:spPr>
          <p:style>
            <a:lnRef idx="1">
              <a:schemeClr val="accent1"/>
            </a:lnRef>
            <a:fillRef idx="2">
              <a:schemeClr val="accent1"/>
            </a:fillRef>
            <a:effectRef idx="1">
              <a:schemeClr val="accent1"/>
            </a:effectRef>
            <a:fontRef idx="minor">
              <a:schemeClr val="dk1"/>
            </a:fontRef>
          </p:style>
          <p:txBody>
            <a:bodyPr/>
            <a:lstStyle/>
            <a:p>
              <a:endParaRPr lang="en-US" sz="1800">
                <a:cs typeface="Nazanin" pitchFamily="2" charset="-78"/>
              </a:endParaRPr>
            </a:p>
          </p:txBody>
        </p:sp>
      </p:grpSp>
      <p:grpSp>
        <p:nvGrpSpPr>
          <p:cNvPr id="4" name="Group 40"/>
          <p:cNvGrpSpPr>
            <a:grpSpLocks/>
          </p:cNvGrpSpPr>
          <p:nvPr/>
        </p:nvGrpSpPr>
        <p:grpSpPr bwMode="auto">
          <a:xfrm>
            <a:off x="3643313" y="3067050"/>
            <a:ext cx="2774950" cy="573088"/>
            <a:chOff x="2295" y="1776"/>
            <a:chExt cx="1748" cy="361"/>
          </a:xfrm>
        </p:grpSpPr>
        <p:sp>
          <p:nvSpPr>
            <p:cNvPr id="347144" name="Text Box 8"/>
            <p:cNvSpPr txBox="1">
              <a:spLocks noChangeArrowheads="1"/>
            </p:cNvSpPr>
            <p:nvPr/>
          </p:nvSpPr>
          <p:spPr bwMode="auto">
            <a:xfrm>
              <a:off x="2688" y="1776"/>
              <a:ext cx="587"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پوشاندن ردپاها</a:t>
              </a:r>
              <a:endParaRPr lang="en-US">
                <a:cs typeface="Nazanin" pitchFamily="2" charset="-78"/>
              </a:endParaRPr>
            </a:p>
          </p:txBody>
        </p:sp>
        <p:sp>
          <p:nvSpPr>
            <p:cNvPr id="347145" name="Text Box 9"/>
            <p:cNvSpPr txBox="1">
              <a:spLocks noChangeArrowheads="1"/>
            </p:cNvSpPr>
            <p:nvPr/>
          </p:nvSpPr>
          <p:spPr bwMode="auto">
            <a:xfrm>
              <a:off x="3456" y="1776"/>
              <a:ext cx="587" cy="361"/>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نصب دريچه</a:t>
              </a:r>
              <a:endParaRPr lang="en-US">
                <a:cs typeface="Nazanin" pitchFamily="2" charset="-78"/>
              </a:endParaRPr>
            </a:p>
          </p:txBody>
        </p:sp>
        <p:sp>
          <p:nvSpPr>
            <p:cNvPr id="347163" name="Line 27"/>
            <p:cNvSpPr>
              <a:spLocks noChangeShapeType="1"/>
            </p:cNvSpPr>
            <p:nvPr/>
          </p:nvSpPr>
          <p:spPr bwMode="auto">
            <a:xfrm flipV="1">
              <a:off x="2295" y="1926"/>
              <a:ext cx="393" cy="21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4" name="Line 28"/>
            <p:cNvSpPr>
              <a:spLocks noChangeShapeType="1"/>
            </p:cNvSpPr>
            <p:nvPr/>
          </p:nvSpPr>
          <p:spPr bwMode="auto">
            <a:xfrm>
              <a:off x="3275" y="1971"/>
              <a:ext cx="181"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grpSp>
      <p:grpSp>
        <p:nvGrpSpPr>
          <p:cNvPr id="5" name="Group 41"/>
          <p:cNvGrpSpPr>
            <a:grpSpLocks/>
          </p:cNvGrpSpPr>
          <p:nvPr/>
        </p:nvGrpSpPr>
        <p:grpSpPr bwMode="auto">
          <a:xfrm>
            <a:off x="3643313" y="2266950"/>
            <a:ext cx="4398962" cy="3406775"/>
            <a:chOff x="2295" y="1272"/>
            <a:chExt cx="2771" cy="2146"/>
          </a:xfrm>
        </p:grpSpPr>
        <p:sp>
          <p:nvSpPr>
            <p:cNvPr id="347146" name="Text Box 10"/>
            <p:cNvSpPr txBox="1">
              <a:spLocks noChangeArrowheads="1"/>
            </p:cNvSpPr>
            <p:nvPr/>
          </p:nvSpPr>
          <p:spPr bwMode="auto">
            <a:xfrm>
              <a:off x="4438" y="1728"/>
              <a:ext cx="628" cy="432"/>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برداشتن يا خراب کردن اطلاعات</a:t>
              </a:r>
              <a:endParaRPr lang="en-US">
                <a:cs typeface="Nazanin" pitchFamily="2" charset="-78"/>
              </a:endParaRPr>
            </a:p>
          </p:txBody>
        </p:sp>
        <p:sp>
          <p:nvSpPr>
            <p:cNvPr id="347147" name="Text Box 11"/>
            <p:cNvSpPr txBox="1">
              <a:spLocks noChangeArrowheads="1"/>
            </p:cNvSpPr>
            <p:nvPr/>
          </p:nvSpPr>
          <p:spPr bwMode="auto">
            <a:xfrm>
              <a:off x="4461" y="1272"/>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ساير فعاليتهاي غير مجاز</a:t>
              </a:r>
              <a:endParaRPr lang="en-US">
                <a:cs typeface="Nazanin" pitchFamily="2" charset="-78"/>
              </a:endParaRPr>
            </a:p>
          </p:txBody>
        </p:sp>
        <p:sp>
          <p:nvSpPr>
            <p:cNvPr id="347152" name="Text Box 16"/>
            <p:cNvSpPr txBox="1">
              <a:spLocks noChangeArrowheads="1"/>
            </p:cNvSpPr>
            <p:nvPr/>
          </p:nvSpPr>
          <p:spPr bwMode="auto">
            <a:xfrm>
              <a:off x="4469" y="2288"/>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حمله به اهداف ثانويه</a:t>
              </a:r>
              <a:endParaRPr lang="en-US">
                <a:cs typeface="Nazanin" pitchFamily="2" charset="-78"/>
              </a:endParaRPr>
            </a:p>
          </p:txBody>
        </p:sp>
        <p:sp>
          <p:nvSpPr>
            <p:cNvPr id="347165" name="Line 29"/>
            <p:cNvSpPr>
              <a:spLocks noChangeShapeType="1"/>
            </p:cNvSpPr>
            <p:nvPr/>
          </p:nvSpPr>
          <p:spPr bwMode="auto">
            <a:xfrm flipV="1">
              <a:off x="2295" y="2448"/>
              <a:ext cx="2174" cy="970"/>
            </a:xfrm>
            <a:prstGeom prst="line">
              <a:avLst/>
            </a:prstGeom>
            <a:noFill/>
            <a:ln w="38100"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6" name="Line 30"/>
            <p:cNvSpPr>
              <a:spLocks noChangeShapeType="1"/>
            </p:cNvSpPr>
            <p:nvPr/>
          </p:nvSpPr>
          <p:spPr bwMode="auto">
            <a:xfrm flipV="1">
              <a:off x="4043" y="1496"/>
              <a:ext cx="395" cy="475"/>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7" name="Line 31"/>
            <p:cNvSpPr>
              <a:spLocks noChangeShapeType="1"/>
            </p:cNvSpPr>
            <p:nvPr/>
          </p:nvSpPr>
          <p:spPr bwMode="auto">
            <a:xfrm>
              <a:off x="4043" y="1971"/>
              <a:ext cx="395"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8" name="Line 32"/>
            <p:cNvSpPr>
              <a:spLocks noChangeShapeType="1"/>
            </p:cNvSpPr>
            <p:nvPr/>
          </p:nvSpPr>
          <p:spPr bwMode="auto">
            <a:xfrm>
              <a:off x="4043" y="1971"/>
              <a:ext cx="426" cy="477"/>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grpSp>
    </p:spTree>
    <p:extLst>
      <p:ext uri="{BB962C8B-B14F-4D97-AF65-F5344CB8AC3E}">
        <p14:creationId xmlns:p14="http://schemas.microsoft.com/office/powerpoint/2010/main" val="82485168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3/6/2008 12:03:03 PM&quot;&gt;&lt;Slide id=&quot;335&quot; dur=&quot;.609375&quot;/&gt;&lt;Slide id=&quot;337&quot; dur=&quot;13.53516&quot;/&gt;&lt;Slide id=&quot;335&quot; dur=&quot;.765625&quot;/&gt;&lt;Slide id=&quot;337&quot; dur=&quot;4.699219&quot;/&gt;&lt;Slide id=&quot;312&quot; dur=&quot;2.902344&quot;/&gt;&lt;Slide id=&quot;313&quot; dur=&quot;7.195313&quot;/&gt;&lt;Slide id=&quot;316&quot; dur=&quot;10.69141&quot;/&gt;&lt;Slide id=&quot;317&quot; dur=&quot;1.734375&quot;/&gt;&lt;Slide id=&quot;336&quot; dur=&quot;1.703125&quot;/&gt;&lt;Slide id=&quot;338&quot; dur=&quot;1&quot;/&gt;&lt;/Timings&gt;&lt;/WMTools&gt;"/>
</p:tagLst>
</file>

<file path=ppt/theme/theme1.xml><?xml version="1.0" encoding="utf-8"?>
<a:theme xmlns:a="http://schemas.openxmlformats.org/drawingml/2006/main" name="Default Design">
  <a:themeElements>
    <a:clrScheme name="Default Design 14">
      <a:dk1>
        <a:srgbClr val="000000"/>
      </a:dk1>
      <a:lt1>
        <a:srgbClr val="FFFFFF"/>
      </a:lt1>
      <a:dk2>
        <a:srgbClr val="000000"/>
      </a:dk2>
      <a:lt2>
        <a:srgbClr val="808080"/>
      </a:lt2>
      <a:accent1>
        <a:srgbClr val="005DAA"/>
      </a:accent1>
      <a:accent2>
        <a:srgbClr val="CC0000"/>
      </a:accent2>
      <a:accent3>
        <a:srgbClr val="FFFFFF"/>
      </a:accent3>
      <a:accent4>
        <a:srgbClr val="000000"/>
      </a:accent4>
      <a:accent5>
        <a:srgbClr val="AAB6D2"/>
      </a:accent5>
      <a:accent6>
        <a:srgbClr val="B90000"/>
      </a:accent6>
      <a:hlink>
        <a:srgbClr val="4FAFFF"/>
      </a:hlink>
      <a:folHlink>
        <a:srgbClr val="009600"/>
      </a:folHlink>
    </a:clrScheme>
    <a:fontScheme name="Default Desig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ahoma"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005DAA"/>
        </a:accent1>
        <a:accent2>
          <a:srgbClr val="CC0000"/>
        </a:accent2>
        <a:accent3>
          <a:srgbClr val="FFFFFF"/>
        </a:accent3>
        <a:accent4>
          <a:srgbClr val="000000"/>
        </a:accent4>
        <a:accent5>
          <a:srgbClr val="AAB6D2"/>
        </a:accent5>
        <a:accent6>
          <a:srgbClr val="B90000"/>
        </a:accent6>
        <a:hlink>
          <a:srgbClr val="4FAFFF"/>
        </a:hlink>
        <a:folHlink>
          <a:srgbClr val="00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005DAA"/>
        </a:accent1>
        <a:accent2>
          <a:srgbClr val="CC0000"/>
        </a:accent2>
        <a:accent3>
          <a:srgbClr val="FFFFFF"/>
        </a:accent3>
        <a:accent4>
          <a:srgbClr val="000000"/>
        </a:accent4>
        <a:accent5>
          <a:srgbClr val="AAB6D2"/>
        </a:accent5>
        <a:accent6>
          <a:srgbClr val="B90000"/>
        </a:accent6>
        <a:hlink>
          <a:srgbClr val="4FAFFF"/>
        </a:hlink>
        <a:folHlink>
          <a:srgbClr val="009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4">
    <a:dk1>
      <a:srgbClr val="000000"/>
    </a:dk1>
    <a:lt1>
      <a:srgbClr val="FFFFFF"/>
    </a:lt1>
    <a:dk2>
      <a:srgbClr val="000000"/>
    </a:dk2>
    <a:lt2>
      <a:srgbClr val="808080"/>
    </a:lt2>
    <a:accent1>
      <a:srgbClr val="005DAA"/>
    </a:accent1>
    <a:accent2>
      <a:srgbClr val="CC0000"/>
    </a:accent2>
    <a:accent3>
      <a:srgbClr val="FFFFFF"/>
    </a:accent3>
    <a:accent4>
      <a:srgbClr val="000000"/>
    </a:accent4>
    <a:accent5>
      <a:srgbClr val="AAB6D2"/>
    </a:accent5>
    <a:accent6>
      <a:srgbClr val="B90000"/>
    </a:accent6>
    <a:hlink>
      <a:srgbClr val="4FAFFF"/>
    </a:hlink>
    <a:folHlink>
      <a:srgbClr val="009600"/>
    </a:folHlink>
  </a:clrScheme>
</a:themeOverride>
</file>

<file path=docProps/app.xml><?xml version="1.0" encoding="utf-8"?>
<Properties xmlns="http://schemas.openxmlformats.org/officeDocument/2006/extended-properties" xmlns:vt="http://schemas.openxmlformats.org/officeDocument/2006/docPropsVTypes">
  <Template/>
  <TotalTime>11010</TotalTime>
  <Words>3337</Words>
  <Application>Microsoft Office PowerPoint</Application>
  <PresentationFormat>On-screen Show (4:3)</PresentationFormat>
  <Paragraphs>288</Paragraphs>
  <Slides>38</Slides>
  <Notes>23</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   مروري بر نفوذگري و امنيت در سيستم‌هاي كامپيوتري    </vt:lpstr>
      <vt:lpstr>مدل کلي حمله</vt:lpstr>
      <vt:lpstr>رابطه بين اجزاي يک تهاجم اطلاعاتي</vt:lpstr>
      <vt:lpstr>رابطه بين اجزاي يک تهاجم اطلاعاتي</vt:lpstr>
      <vt:lpstr>رابطه بين اجزاي يک تهاجم اطلاعاتي</vt:lpstr>
      <vt:lpstr>مراحل انجام تهاجم اطلاعاتي </vt:lpstr>
      <vt:lpstr>روند نماي کلي انجام يک حملة کامپيوتري </vt:lpstr>
      <vt:lpstr>شناسايي سيستم هدف</vt:lpstr>
      <vt:lpstr>روند نماي کلي انجام يک حملة کامپيوتري </vt:lpstr>
      <vt:lpstr>هجوم اوليه</vt:lpstr>
      <vt:lpstr>هجوم به قصد تخريب و از کار اندازي سيستم</vt:lpstr>
      <vt:lpstr>هجوم به قصد کسب دسترسي به سيستم اطلاعاتي</vt:lpstr>
      <vt:lpstr>روند نماي کلي انجام يک حملة کامپيوتري </vt:lpstr>
      <vt:lpstr>تثبيت مواضع</vt:lpstr>
      <vt:lpstr>روند نماي کلي انجام يک حملة کامپيوتري </vt:lpstr>
      <vt:lpstr>برنامه ريزي براي مرحله بعدي عمليات</vt:lpstr>
      <vt:lpstr>روشهاي شناسايي سيستم هدف</vt:lpstr>
      <vt:lpstr>روشهاي شناسايي سيستم هدف</vt:lpstr>
      <vt:lpstr>تشخيص مودمهاي فعال و سرويس دهنده هاي مودم در شبکه</vt:lpstr>
      <vt:lpstr>تشخيص ميزبان هاي هدف</vt:lpstr>
      <vt:lpstr>برخي روش هاي تشخيص ميزبان هاي هدف</vt:lpstr>
      <vt:lpstr>برخي روش هاي تشخيص ميزبان هاي هدف</vt:lpstr>
      <vt:lpstr>تهيه نقشه شبکه</vt:lpstr>
      <vt:lpstr>تعيين پورت هاي باز بر روي يک ماشين</vt:lpstr>
      <vt:lpstr>برخي روش هاي تعيين پورت هاي باز بر روي يک ماشين</vt:lpstr>
      <vt:lpstr>برخي روش هاي تعيين پورت هاي باز بر روي يک ماشين</vt:lpstr>
      <vt:lpstr>برخي روش هاي تعيين پورت هاي باز بر روي يک ماشين</vt:lpstr>
      <vt:lpstr>برخي روش هاي تعيين پورت هاي باز بر روي يک ماشين</vt:lpstr>
      <vt:lpstr>برخي روش هاي تعيين پورت هاي باز بر روي يک ماشين</vt:lpstr>
      <vt:lpstr>برخي روش هاي تعيين پورت هاي باز بر روي يک ماشين</vt:lpstr>
      <vt:lpstr>تشخيص سيستم عامل ميزبان هاي هدف</vt:lpstr>
      <vt:lpstr>Operating System Detection</vt:lpstr>
      <vt:lpstr>Operating System Detection</vt:lpstr>
      <vt:lpstr>Operating System Detection</vt:lpstr>
      <vt:lpstr>Vulnerabilityچيست؟</vt:lpstr>
      <vt:lpstr>پويش نقاط آسيب پذير</vt:lpstr>
      <vt:lpstr>اجزاء اساسي ابزارهاي پويش آسيب پذيري</vt:lpstr>
      <vt:lpstr>اجزاء اساسي ابزارهاي پويش آسيب پذيري</vt:lpstr>
    </vt:vector>
  </TitlesOfParts>
  <Company>Northrop Grumman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Operational Military Perspective in Cyber Security</dc:title>
  <dc:subject>IEEE Technology Summit</dc:subject>
  <dc:creator>M Paul Zavidniak</dc:creator>
  <cp:lastModifiedBy>Ali</cp:lastModifiedBy>
  <cp:revision>376</cp:revision>
  <dcterms:created xsi:type="dcterms:W3CDTF">2007-12-05T18:39:31Z</dcterms:created>
  <dcterms:modified xsi:type="dcterms:W3CDTF">2014-03-08T12:36:50Z</dcterms:modified>
</cp:coreProperties>
</file>