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media/audio1.bin" ContentType="audio/unknown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35" r:id="rId2"/>
    <p:sldId id="557" r:id="rId3"/>
    <p:sldId id="746" r:id="rId4"/>
    <p:sldId id="665" r:id="rId5"/>
    <p:sldId id="667" r:id="rId6"/>
    <p:sldId id="668" r:id="rId7"/>
    <p:sldId id="747" r:id="rId8"/>
    <p:sldId id="670" r:id="rId9"/>
    <p:sldId id="677" r:id="rId10"/>
    <p:sldId id="748" r:id="rId11"/>
    <p:sldId id="750" r:id="rId12"/>
    <p:sldId id="699" r:id="rId13"/>
    <p:sldId id="705" r:id="rId14"/>
    <p:sldId id="708" r:id="rId15"/>
    <p:sldId id="749" r:id="rId16"/>
    <p:sldId id="711" r:id="rId17"/>
    <p:sldId id="712" r:id="rId18"/>
    <p:sldId id="713" r:id="rId19"/>
    <p:sldId id="744" r:id="rId20"/>
    <p:sldId id="745" r:id="rId21"/>
    <p:sldId id="714" r:id="rId22"/>
    <p:sldId id="715" r:id="rId23"/>
    <p:sldId id="716" r:id="rId24"/>
    <p:sldId id="717" r:id="rId25"/>
    <p:sldId id="718" r:id="rId26"/>
    <p:sldId id="719" r:id="rId27"/>
    <p:sldId id="720" r:id="rId28"/>
    <p:sldId id="721" r:id="rId29"/>
    <p:sldId id="727" r:id="rId30"/>
    <p:sldId id="728" r:id="rId31"/>
    <p:sldId id="732" r:id="rId32"/>
    <p:sldId id="733" r:id="rId33"/>
    <p:sldId id="740" r:id="rId34"/>
    <p:sldId id="772" r:id="rId35"/>
    <p:sldId id="773" r:id="rId36"/>
    <p:sldId id="774" r:id="rId37"/>
    <p:sldId id="775" r:id="rId38"/>
    <p:sldId id="776" r:id="rId39"/>
    <p:sldId id="777" r:id="rId40"/>
    <p:sldId id="778" r:id="rId41"/>
    <p:sldId id="779" r:id="rId42"/>
    <p:sldId id="780" r:id="rId43"/>
  </p:sldIdLst>
  <p:sldSz cx="9144000" cy="6858000" type="screen4x3"/>
  <p:notesSz cx="7045325" cy="9345613"/>
  <p:custDataLst>
    <p:tags r:id="rId4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00"/>
    <a:srgbClr val="FF9933"/>
    <a:srgbClr val="FFCC66"/>
    <a:srgbClr val="BCFF37"/>
    <a:srgbClr val="339966"/>
    <a:srgbClr val="CC99FF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8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11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1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96"/>
      </p:cViewPr>
      <p:guideLst>
        <p:guide orient="horz" pos="2944"/>
        <p:guide pos="22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721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721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59377C-AEF5-4563-BB58-2A1CAECE4D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5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0721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70425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533" y="4439166"/>
            <a:ext cx="5636260" cy="420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0721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74D055-005C-4E50-8D6D-C3501DDB07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20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82C62-FAE7-4A4A-B433-CA0DA7355A5F}" type="slidenum">
              <a:rPr lang="en-GB"/>
              <a:pPr/>
              <a:t>12</a:t>
            </a:fld>
            <a:endParaRPr lang="en-GB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533" y="4440789"/>
            <a:ext cx="5636260" cy="420390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15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defunct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adj. no longer in use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74D055-005C-4E50-8D6D-C3501DDB074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39C28D-E7CA-435E-8913-58DE9CC5E7AB}" type="slidenum">
              <a:rPr lang="en-US"/>
              <a:pPr/>
              <a:t>20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377" y="4439166"/>
            <a:ext cx="5166572" cy="4205526"/>
          </a:xfrm>
          <a:noFill/>
          <a:ln/>
        </p:spPr>
        <p:txBody>
          <a:bodyPr/>
          <a:lstStyle/>
          <a:p>
            <a:pPr eaLnBrk="1" hangingPunct="1">
              <a:buSzPct val="80000"/>
              <a:buFont typeface="Wingdings" pitchFamily="2" charset="2"/>
              <a:buNone/>
            </a:pPr>
            <a:endParaRPr lang="en-US" sz="9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charset="0"/>
                <a:ea typeface="ＭＳ Ｐゴシック" charset="-128"/>
                <a:cs typeface="ＭＳ Ｐゴシック" charset="-128"/>
              </a:rPr>
              <a:t>The U.S. Department of Defense, or </a:t>
            </a:r>
            <a:r>
              <a:rPr lang="en-US" dirty="0" err="1">
                <a:latin typeface="Comic Sans MS" charset="0"/>
                <a:ea typeface="ＭＳ Ｐゴシック" charset="-128"/>
                <a:cs typeface="ＭＳ Ｐゴシック" charset="-128"/>
              </a:rPr>
              <a:t>DoD</a:t>
            </a:r>
            <a:r>
              <a:rPr lang="en-US" dirty="0">
                <a:latin typeface="Comic Sans MS" charset="0"/>
                <a:ea typeface="ＭＳ Ｐゴシック" charset="-128"/>
                <a:cs typeface="ＭＳ Ｐゴシック" charset="-128"/>
              </a:rPr>
              <a:t>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1A2A85-B6CC-DA44-96F0-95DB1BDA0F3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71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351BD-E259-4271-8372-FC184EA6C60F}" type="slidenum">
              <a:rPr lang="en-GB"/>
              <a:pPr/>
              <a:t>4</a:t>
            </a:fld>
            <a:endParaRPr lang="en-GB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Exploitation </a:t>
            </a:r>
            <a:r>
              <a:rPr lang="fa-IR" dirty="0" smtClean="0"/>
              <a:t>سوء استفاده</a:t>
            </a:r>
          </a:p>
          <a:p>
            <a:r>
              <a:rPr lang="en-GB" sz="1200" u="sng" dirty="0" smtClean="0">
                <a:latin typeface="Verdana" pitchFamily="34" charset="0"/>
              </a:rPr>
              <a:t>Falsification</a:t>
            </a:r>
            <a:r>
              <a:rPr lang="fa-IR" sz="1200" u="sng" dirty="0" smtClean="0">
                <a:latin typeface="Verdana" pitchFamily="34" charset="0"/>
              </a:rPr>
              <a:t>  </a:t>
            </a:r>
            <a:r>
              <a:rPr lang="fa-IR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،تحريف </a:t>
            </a: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83760-4F50-48AA-982C-98CD00DA3A35}" type="slidenum">
              <a:rPr lang="en-GB"/>
              <a:pPr/>
              <a:t>5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2BA1B-E560-4513-80FC-A0BD68A1DE8C}" type="slidenum">
              <a:rPr lang="en-GB"/>
              <a:pPr/>
              <a:t>6</a:t>
            </a:fld>
            <a:endParaRPr lang="en-GB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7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D5C6D-8D30-4175-94C7-E02150F07008}" type="slidenum">
              <a:rPr lang="en-GB"/>
              <a:pPr/>
              <a:t>8</a:t>
            </a:fld>
            <a:endParaRPr lang="en-GB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Initiatives</a:t>
            </a:r>
            <a:r>
              <a:rPr lang="fa-IR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ابتکار، پيشقدمي‌،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74D055-005C-4E50-8D6D-C3501DDB074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10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5383A-FCB1-484F-8BC6-4686120E9FED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155" indent="-234155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609600"/>
          </a:xfrm>
        </p:spPr>
        <p:txBody>
          <a:bodyPr/>
          <a:lstStyle>
            <a:lvl1pPr algn="r" rtl="1">
              <a:defRPr sz="3200" baseline="0">
                <a:solidFill>
                  <a:schemeClr val="bg1"/>
                </a:solidFill>
                <a:cs typeface="Nazanin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657600"/>
            <a:ext cx="6400800" cy="533400"/>
          </a:xfrm>
        </p:spPr>
        <p:txBody>
          <a:bodyPr/>
          <a:lstStyle>
            <a:lvl1pPr marL="0" indent="0" algn="r" rtl="1">
              <a:buFontTx/>
              <a:buNone/>
              <a:defRPr sz="1800" baseline="0">
                <a:solidFill>
                  <a:schemeClr val="bg1"/>
                </a:solidFill>
                <a:cs typeface="Nazanin" pitchFamily="2" charset="-78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aseline="0" smtClean="0">
                <a:latin typeface="Arial" pitchFamily="34" charset="0"/>
                <a:cs typeface="Nazanin" pitchFamily="2" charset="-7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1400" baseline="0" smtClean="0">
                <a:cs typeface="Nazanin" pitchFamily="2" charset="-78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lIns="91440" tIns="45720" rIns="91440" bIns="45720"/>
          <a:lstStyle>
            <a:lvl1pPr algn="r" defTabSz="914400">
              <a:defRPr sz="1400" baseline="0" smtClean="0">
                <a:solidFill>
                  <a:schemeClr val="tx1"/>
                </a:solidFill>
                <a:latin typeface="Arial" pitchFamily="34" charset="0"/>
                <a:cs typeface="Nazanin" pitchFamily="2" charset="-78"/>
              </a:defRPr>
            </a:lvl1pPr>
          </a:lstStyle>
          <a:p>
            <a:pPr>
              <a:defRPr/>
            </a:pPr>
            <a:fld id="{413742FF-BDC1-48D9-831D-4AF6C117D9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33586D-53EB-4A37-A176-D43A4DF1619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76200"/>
            <a:ext cx="20764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07695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0820CA-E0AD-4B67-8DB3-76C77789559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E5D2CB-EF97-4C31-A7C2-A21E1605C6F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512AF7-2CBC-4392-9ED2-6D604083A27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052513"/>
            <a:ext cx="7848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773238"/>
            <a:ext cx="38481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4713" y="1773238"/>
            <a:ext cx="38481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052513"/>
            <a:ext cx="7848600" cy="540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467600" cy="838200"/>
          </a:xfrm>
        </p:spPr>
        <p:txBody>
          <a:bodyPr/>
          <a:lstStyle>
            <a:lvl1pPr algn="l" rtl="0">
              <a:defRPr sz="2800"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 baseline="0">
                <a:latin typeface="Times New Roman" pitchFamily="18" charset="0"/>
              </a:defRPr>
            </a:lvl1pPr>
            <a:lvl2pPr algn="l" rtl="0">
              <a:defRPr baseline="0">
                <a:latin typeface="Times New Roman" pitchFamily="18" charset="0"/>
              </a:defRPr>
            </a:lvl2pPr>
            <a:lvl3pPr algn="l" rtl="0">
              <a:defRPr baseline="0">
                <a:latin typeface="Times New Roman" pitchFamily="18" charset="0"/>
              </a:defRPr>
            </a:lvl3pPr>
            <a:lvl4pPr algn="l" rtl="0">
              <a:defRPr baseline="0">
                <a:latin typeface="Times New Roman" pitchFamily="18" charset="0"/>
              </a:defRPr>
            </a:lvl4pPr>
            <a:lvl5pPr algn="l" rtl="0"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baseline="0">
                <a:latin typeface="Times New Roman" pitchFamily="18" charset="0"/>
                <a:cs typeface="Nazanin" pitchFamily="2" charset="-78"/>
              </a:defRPr>
            </a:lvl1pPr>
          </a:lstStyle>
          <a:p>
            <a:fld id="{372F859F-7736-4987-9091-D462CA9961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 rtl="1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r" rtl="1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B709ACF1-A56A-40A6-A188-330734F2F37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 algn="r" rtl="1"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038600" cy="4525963"/>
          </a:xfrm>
        </p:spPr>
        <p:txBody>
          <a:bodyPr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4038600" cy="4525963"/>
          </a:xfrm>
        </p:spPr>
        <p:txBody>
          <a:bodyPr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C268AF-9274-45A1-8C58-C6307DA982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 rtl="1"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BB5FBF-5EFB-4815-AC33-57F418582FE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BF0514-154F-437A-816C-6723C1E5BBF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 rtl="1"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D07803-AD03-4DAA-B2E6-9A2B92C8C0C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9816F-0D25-44EE-AAD4-8C2A930AF7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6B6176-EAE9-4C70-A78F-E5372D69022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762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661150"/>
            <a:ext cx="18288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800" baseline="0" smtClean="0">
                <a:latin typeface="Arial Narrow" pitchFamily="34" charset="0"/>
                <a:cs typeface="Nazanin" pitchFamily="2" charset="-7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08" name="Rectangle 84"/>
          <p:cNvSpPr>
            <a:spLocks noChangeArrowheads="1"/>
          </p:cNvSpPr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>
              <a:defRPr/>
            </a:pPr>
            <a:endParaRPr lang="fa-IR">
              <a:cs typeface="Nazanin" pitchFamily="2" charset="-78"/>
            </a:endParaRPr>
          </a:p>
        </p:txBody>
      </p:sp>
      <p:sp>
        <p:nvSpPr>
          <p:cNvPr id="1113" name="Rectangle 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algn="ctr" rtl="1">
              <a:defRPr sz="1300">
                <a:solidFill>
                  <a:srgbClr val="000000"/>
                </a:solidFill>
                <a:latin typeface="Arial" charset="0"/>
                <a:cs typeface="Nazanin" pitchFamily="2" charset="-78"/>
              </a:defRPr>
            </a:lvl1pPr>
          </a:lstStyle>
          <a:p>
            <a:fld id="{0F666054-DE94-4100-A21F-755E6EDB835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Nazanin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Nazanin" pitchFamily="2" charset="-7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cs typeface="Nazanin" pitchFamily="2" charset="-7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Nazanin" pitchFamily="2" charset="-7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Nazanin" pitchFamily="2" charset="-7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Nazanin" pitchFamily="2" charset="-7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3"/>
          <p:cNvSpPr>
            <a:spLocks noGrp="1" noChangeArrowheads="1"/>
          </p:cNvSpPr>
          <p:nvPr>
            <p:ph type="ctrTitle"/>
          </p:nvPr>
        </p:nvSpPr>
        <p:spPr>
          <a:xfrm>
            <a:off x="2819400" y="1981200"/>
            <a:ext cx="6172200" cy="2057400"/>
          </a:xfrm>
        </p:spPr>
        <p:txBody>
          <a:bodyPr/>
          <a:lstStyle/>
          <a:p>
            <a:pPr algn="ctr" eaLnBrk="1" hangingPunct="1"/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> مروري بر نفوذگري و امنيت در سيستم‌هاي كامپيوتري </a:t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>تثبيت مواضع</a:t>
            </a: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endParaRPr lang="en-US" sz="4400" b="1" dirty="0" smtClean="0">
              <a:solidFill>
                <a:srgbClr val="FFFF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cs typeface="B Lotus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765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10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Definitions</a:t>
            </a:r>
          </a:p>
          <a:p>
            <a:pPr algn="l" rtl="0"/>
            <a:r>
              <a:rPr lang="en-US" dirty="0" smtClean="0"/>
              <a:t>Spywares 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Trojan horses</a:t>
            </a:r>
          </a:p>
          <a:p>
            <a:pPr algn="l" rtl="0"/>
            <a:r>
              <a:rPr lang="en-US" dirty="0" err="1" smtClean="0"/>
              <a:t>Rootkits</a:t>
            </a:r>
            <a:endParaRPr lang="en-US" dirty="0" smtClean="0"/>
          </a:p>
          <a:p>
            <a:r>
              <a:rPr lang="en-US" dirty="0" smtClean="0"/>
              <a:t>Covert channels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  <p:pic>
        <p:nvPicPr>
          <p:cNvPr id="7" name="Picture 4" descr="trojan_wooden_hor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600200"/>
            <a:ext cx="3733800" cy="3618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Types of Trojan Horse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29600" cy="4830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200" b="1" dirty="0"/>
              <a:t>Remote Access Trojan</a:t>
            </a:r>
            <a:r>
              <a:rPr lang="en-US" altLang="zh-TW" sz="2200" dirty="0"/>
              <a:t>: allow attacker to gain control over the victim’s pc. </a:t>
            </a:r>
          </a:p>
          <a:p>
            <a:pPr>
              <a:lnSpc>
                <a:spcPct val="90000"/>
              </a:lnSpc>
            </a:pPr>
            <a:r>
              <a:rPr lang="en-US" altLang="zh-TW" sz="2200" b="1" dirty="0"/>
              <a:t>Data sending Trojan</a:t>
            </a:r>
            <a:r>
              <a:rPr lang="en-US" altLang="zh-TW" sz="2200" dirty="0"/>
              <a:t>: provide the attacker confidential data such as password, credit card information.</a:t>
            </a:r>
          </a:p>
          <a:p>
            <a:pPr>
              <a:lnSpc>
                <a:spcPct val="90000"/>
              </a:lnSpc>
            </a:pPr>
            <a:r>
              <a:rPr lang="en-US" altLang="zh-TW" sz="2200" b="1" dirty="0"/>
              <a:t>Destructive Trojan</a:t>
            </a:r>
            <a:r>
              <a:rPr lang="en-US" altLang="zh-TW" sz="2200" dirty="0"/>
              <a:t>: designed to destroy or delete files.</a:t>
            </a:r>
          </a:p>
          <a:p>
            <a:pPr>
              <a:lnSpc>
                <a:spcPct val="90000"/>
              </a:lnSpc>
            </a:pPr>
            <a:r>
              <a:rPr lang="en-US" altLang="zh-TW" sz="2200" b="1" dirty="0"/>
              <a:t>Proxy Trojan</a:t>
            </a:r>
            <a:r>
              <a:rPr lang="en-US" altLang="zh-TW" sz="2200" dirty="0"/>
              <a:t>: to use the victim’s computer as the proxy server for the attackers. </a:t>
            </a:r>
            <a:endParaRPr lang="en-US" altLang="zh-TW" sz="2200" dirty="0" smtClean="0"/>
          </a:p>
          <a:p>
            <a:pPr>
              <a:lnSpc>
                <a:spcPct val="80000"/>
              </a:lnSpc>
            </a:pPr>
            <a:r>
              <a:rPr lang="en-US" altLang="zh-TW" sz="2200" b="1" dirty="0" smtClean="0"/>
              <a:t>FTP Trojan</a:t>
            </a:r>
            <a:r>
              <a:rPr lang="en-US" altLang="zh-TW" sz="2200" dirty="0" smtClean="0"/>
              <a:t>: designed to open ftp port (port 21) on your computer, enable the attacker to connect your PC through File Transfer Protocol.</a:t>
            </a:r>
          </a:p>
          <a:p>
            <a:pPr>
              <a:lnSpc>
                <a:spcPct val="80000"/>
              </a:lnSpc>
            </a:pPr>
            <a:r>
              <a:rPr lang="en-US" altLang="zh-TW" sz="2200" b="1" dirty="0" smtClean="0"/>
              <a:t>Security software disabler Trojan</a:t>
            </a:r>
            <a:r>
              <a:rPr lang="en-US" altLang="zh-TW" sz="2200" dirty="0" smtClean="0"/>
              <a:t>: designed to stop or kill security software program such as antivirus program and internet security program. </a:t>
            </a:r>
          </a:p>
          <a:p>
            <a:pPr>
              <a:lnSpc>
                <a:spcPct val="80000"/>
              </a:lnSpc>
            </a:pPr>
            <a:r>
              <a:rPr lang="en-US" altLang="zh-TW" sz="2200" b="1" dirty="0" smtClean="0"/>
              <a:t>Denial of Service (</a:t>
            </a:r>
            <a:r>
              <a:rPr lang="en-US" altLang="zh-TW" sz="2200" b="1" dirty="0" err="1" smtClean="0"/>
              <a:t>DoS</a:t>
            </a:r>
            <a:r>
              <a:rPr lang="en-US" altLang="zh-TW" sz="2200" b="1" dirty="0" smtClean="0"/>
              <a:t>) attack</a:t>
            </a:r>
            <a:r>
              <a:rPr lang="en-US" altLang="zh-TW" sz="2200" dirty="0" smtClean="0"/>
              <a:t>: the attacker try to bring down the network service by flooding the useless traffic over the network. </a:t>
            </a:r>
            <a:endParaRPr lang="en-US" altLang="zh-TW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dirty="0" smtClean="0"/>
              <a:t>Trojan Horse: installation</a:t>
            </a:r>
            <a:endParaRPr lang="en-US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7847012" cy="4637088"/>
          </a:xfrm>
        </p:spPr>
        <p:txBody>
          <a:bodyPr/>
          <a:lstStyle/>
          <a:p>
            <a:pPr algn="l" rtl="0">
              <a:lnSpc>
                <a:spcPct val="120000"/>
              </a:lnSpc>
            </a:pPr>
            <a:r>
              <a:rPr lang="en-GB" sz="2800" dirty="0"/>
              <a:t>Secretly installed when an infected executable is run</a:t>
            </a:r>
          </a:p>
          <a:p>
            <a:pPr lvl="1" algn="l" rtl="0">
              <a:lnSpc>
                <a:spcPct val="120000"/>
              </a:lnSpc>
            </a:pPr>
            <a:r>
              <a:rPr lang="en-GB" sz="2400" dirty="0"/>
              <a:t>Much like a virus</a:t>
            </a:r>
          </a:p>
          <a:p>
            <a:pPr lvl="1" algn="l" rtl="0">
              <a:lnSpc>
                <a:spcPct val="120000"/>
              </a:lnSpc>
            </a:pPr>
            <a:r>
              <a:rPr lang="en-GB" sz="2400" dirty="0"/>
              <a:t>Executables typically come from P2P networks or </a:t>
            </a:r>
            <a:r>
              <a:rPr lang="en-GB" sz="2400" dirty="0" smtClean="0"/>
              <a:t>un-trusted  </a:t>
            </a:r>
            <a:r>
              <a:rPr lang="en-GB" sz="2400" dirty="0"/>
              <a:t>websites</a:t>
            </a:r>
          </a:p>
          <a:p>
            <a:pPr algn="l" rtl="0">
              <a:lnSpc>
                <a:spcPct val="120000"/>
              </a:lnSpc>
            </a:pPr>
            <a:r>
              <a:rPr lang="en-GB" sz="2800" dirty="0"/>
              <a:t>ActiveX controls on websites</a:t>
            </a:r>
          </a:p>
          <a:p>
            <a:pPr lvl="1" algn="l" rtl="0">
              <a:lnSpc>
                <a:spcPct val="120000"/>
              </a:lnSpc>
            </a:pPr>
            <a:r>
              <a:rPr lang="en-GB" sz="2400" dirty="0"/>
              <a:t>ActiveX allows automatic installation of software from websites</a:t>
            </a:r>
          </a:p>
          <a:p>
            <a:pPr lvl="1" algn="l" rtl="0">
              <a:lnSpc>
                <a:spcPct val="120000"/>
              </a:lnSpc>
            </a:pPr>
            <a:r>
              <a:rPr lang="en-GB" sz="2400" dirty="0"/>
              <a:t>User probably does not know what they are running</a:t>
            </a:r>
          </a:p>
          <a:p>
            <a:pPr algn="l" rtl="0">
              <a:lnSpc>
                <a:spcPct val="90000"/>
              </a:lnSpc>
            </a:pPr>
            <a:endParaRPr lang="en-GB" sz="2800" dirty="0"/>
          </a:p>
          <a:p>
            <a:pPr lvl="1" algn="l" rtl="0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Trojan Horse Examples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Hardware</a:t>
            </a:r>
          </a:p>
          <a:p>
            <a:pPr lvl="1"/>
            <a:r>
              <a:rPr lang="en-GB" sz="2400" dirty="0"/>
              <a:t>Key loggers</a:t>
            </a:r>
          </a:p>
          <a:p>
            <a:pPr lvl="1"/>
            <a:r>
              <a:rPr lang="en-GB" sz="2400" dirty="0"/>
              <a:t>More advanced?</a:t>
            </a:r>
          </a:p>
          <a:p>
            <a:r>
              <a:rPr lang="en-GB" sz="2400" dirty="0"/>
              <a:t>Magic Lantern</a:t>
            </a:r>
          </a:p>
          <a:p>
            <a:pPr lvl="1"/>
            <a:r>
              <a:rPr lang="en-GB" sz="2400" dirty="0"/>
              <a:t>FBI developed</a:t>
            </a:r>
          </a:p>
          <a:p>
            <a:pPr lvl="1"/>
            <a:r>
              <a:rPr lang="en-GB" sz="2400" dirty="0"/>
              <a:t>Legal </a:t>
            </a:r>
            <a:r>
              <a:rPr lang="en-GB" sz="2400" dirty="0" smtClean="0"/>
              <a:t>grey area </a:t>
            </a:r>
            <a:r>
              <a:rPr lang="en-GB" sz="2400" dirty="0"/>
              <a:t>(until recently</a:t>
            </a:r>
            <a:r>
              <a:rPr lang="en-GB" sz="2400" dirty="0" smtClean="0"/>
              <a:t>!)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Solutions</a:t>
            </a:r>
          </a:p>
        </p:txBody>
      </p:sp>
      <p:sp>
        <p:nvSpPr>
          <p:cNvPr id="16794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4987" y="2108200"/>
            <a:ext cx="3814763" cy="3530600"/>
          </a:xfrm>
          <a:noFill/>
          <a:ln/>
        </p:spPr>
        <p:txBody>
          <a:bodyPr/>
          <a:lstStyle/>
          <a:p>
            <a:r>
              <a:rPr lang="en-GB" sz="2000" dirty="0">
                <a:cs typeface="Times New Roman" pitchFamily="18" charset="0"/>
              </a:rPr>
              <a:t>Firewall </a:t>
            </a:r>
          </a:p>
          <a:p>
            <a:r>
              <a:rPr lang="en-GB" sz="2000" dirty="0">
                <a:cs typeface="Times New Roman" pitchFamily="18" charset="0"/>
              </a:rPr>
              <a:t>Virus Checker</a:t>
            </a:r>
          </a:p>
          <a:p>
            <a:r>
              <a:rPr lang="en-GB" sz="2000" dirty="0">
                <a:cs typeface="Times New Roman" pitchFamily="18" charset="0"/>
              </a:rPr>
              <a:t>Spyware Remover</a:t>
            </a:r>
          </a:p>
          <a:p>
            <a:r>
              <a:rPr lang="en-GB" sz="2000" dirty="0">
                <a:cs typeface="Times New Roman" pitchFamily="18" charset="0"/>
              </a:rPr>
              <a:t>Frequent OS updates</a:t>
            </a:r>
          </a:p>
          <a:p>
            <a:r>
              <a:rPr lang="en-GB" sz="2000" dirty="0">
                <a:cs typeface="Times New Roman" pitchFamily="18" charset="0"/>
              </a:rPr>
              <a:t>Frequent back-up</a:t>
            </a:r>
          </a:p>
          <a:p>
            <a:r>
              <a:rPr lang="en-GB" sz="2000" dirty="0">
                <a:cs typeface="Times New Roman" pitchFamily="18" charset="0"/>
              </a:rPr>
              <a:t>Learning problems</a:t>
            </a:r>
          </a:p>
          <a:p>
            <a:endParaRPr lang="en-GB" sz="2000" dirty="0">
              <a:cs typeface="Times New Roman" pitchFamily="18" charset="0"/>
            </a:endParaRPr>
          </a:p>
        </p:txBody>
      </p:sp>
      <p:sp>
        <p:nvSpPr>
          <p:cNvPr id="167948" name="Text Box 12"/>
          <p:cNvSpPr txBox="1">
            <a:spLocks noChangeArrowheads="1"/>
          </p:cNvSpPr>
          <p:nvPr/>
        </p:nvSpPr>
        <p:spPr bwMode="auto">
          <a:xfrm>
            <a:off x="533400" y="1524000"/>
            <a:ext cx="579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Use the following security mechanisms </a:t>
            </a:r>
            <a:endParaRPr lang="en-US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15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Definitions</a:t>
            </a:r>
          </a:p>
          <a:p>
            <a:pPr algn="l" rtl="0"/>
            <a:r>
              <a:rPr lang="en-US" dirty="0" smtClean="0"/>
              <a:t>Spywares </a:t>
            </a:r>
          </a:p>
          <a:p>
            <a:pPr algn="l" rtl="0"/>
            <a:r>
              <a:rPr lang="en-US" dirty="0" smtClean="0"/>
              <a:t>Trojan horses</a:t>
            </a:r>
          </a:p>
          <a:p>
            <a:pPr algn="l" rtl="0"/>
            <a:r>
              <a:rPr lang="en-US" dirty="0" err="1" smtClean="0">
                <a:solidFill>
                  <a:srgbClr val="CC0000"/>
                </a:solidFill>
              </a:rPr>
              <a:t>Rootkits</a:t>
            </a:r>
            <a:endParaRPr lang="en-US" dirty="0" smtClean="0">
              <a:solidFill>
                <a:srgbClr val="CC0000"/>
              </a:solidFill>
            </a:endParaRPr>
          </a:p>
          <a:p>
            <a:r>
              <a:rPr lang="en-US" dirty="0" smtClean="0"/>
              <a:t>Covert channels</a:t>
            </a:r>
          </a:p>
          <a:p>
            <a:pPr algn="l" rtl="0">
              <a:buNone/>
            </a:pPr>
            <a:endParaRPr lang="en-US" dirty="0" smtClean="0">
              <a:solidFill>
                <a:srgbClr val="CC0000"/>
              </a:solidFill>
            </a:endParaRPr>
          </a:p>
          <a:p>
            <a:pPr algn="l" rtl="0"/>
            <a:endParaRPr lang="en-US" dirty="0"/>
          </a:p>
        </p:txBody>
      </p:sp>
      <p:pic>
        <p:nvPicPr>
          <p:cNvPr id="333826" name="Picture 2" descr="http://news.softpedia.com/images/news2/Warning-MBR-Rootkit-Hunting-Windows-XP-Computers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9" y="1981200"/>
            <a:ext cx="4666365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Rootkit?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</a:t>
            </a:r>
            <a:r>
              <a:rPr lang="en-US" sz="2800" dirty="0" err="1" smtClean="0"/>
              <a:t>rootkit</a:t>
            </a:r>
            <a:r>
              <a:rPr lang="en-US" sz="2800" dirty="0" smtClean="0"/>
              <a:t> is a tool that is designed to hide itself and other processes, data, and/or activity on a system.</a:t>
            </a:r>
            <a:endParaRPr lang="en-US" sz="2800" b="0" i="1" dirty="0" smtClean="0"/>
          </a:p>
          <a:p>
            <a:pPr eaLnBrk="1" hangingPunct="1"/>
            <a:r>
              <a:rPr lang="en-US" sz="2800" dirty="0" smtClean="0"/>
              <a:t>“A tool used to protect backdoors and other tools from detection by administrators”</a:t>
            </a:r>
          </a:p>
          <a:p>
            <a:pPr eaLnBrk="1" hangingPunct="1"/>
            <a:r>
              <a:rPr lang="en-US" sz="2800" dirty="0" smtClean="0"/>
              <a:t>A </a:t>
            </a:r>
            <a:r>
              <a:rPr lang="en-US" sz="2800" dirty="0" err="1" smtClean="0"/>
              <a:t>rootkit</a:t>
            </a:r>
            <a:r>
              <a:rPr lang="en-US" sz="2800" dirty="0" smtClean="0"/>
              <a:t> is not</a:t>
            </a:r>
          </a:p>
          <a:p>
            <a:pPr lvl="1" eaLnBrk="1" hangingPunct="1"/>
            <a:r>
              <a:rPr lang="en-US" sz="2000" b="0" dirty="0" smtClean="0"/>
              <a:t>An exploit</a:t>
            </a:r>
          </a:p>
          <a:p>
            <a:pPr lvl="1" eaLnBrk="1" hangingPunct="1"/>
            <a:r>
              <a:rPr lang="en-US" sz="2000" b="0" dirty="0" smtClean="0"/>
              <a:t>A virus or worm </a:t>
            </a:r>
          </a:p>
          <a:p>
            <a:pPr lvl="1" eaLnBrk="1" hangingPunct="1"/>
            <a:endParaRPr lang="en-US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Rootkits - Why Should You Care?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NZ" sz="2800" dirty="0" smtClean="0"/>
          </a:p>
          <a:p>
            <a:pPr eaLnBrk="1" hangingPunct="1"/>
            <a:r>
              <a:rPr lang="en-NZ" sz="2800" dirty="0" smtClean="0"/>
              <a:t>If you can’t detect a backdoor on any given machine, how do you know your machine is clean?</a:t>
            </a:r>
          </a:p>
          <a:p>
            <a:pPr eaLnBrk="1" hangingPunct="1"/>
            <a:r>
              <a:rPr lang="en-NZ" sz="2800" dirty="0" smtClean="0"/>
              <a:t>New viruses will use new </a:t>
            </a:r>
            <a:r>
              <a:rPr lang="en-NZ" sz="2800" dirty="0" err="1" smtClean="0"/>
              <a:t>rootkit</a:t>
            </a:r>
            <a:r>
              <a:rPr lang="en-NZ" sz="2800" dirty="0" smtClean="0"/>
              <a:t> technology</a:t>
            </a:r>
          </a:p>
          <a:p>
            <a:pPr eaLnBrk="1" hangingPunct="1"/>
            <a:endParaRPr lang="en-N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err="1" smtClean="0"/>
              <a:t>Rootkits</a:t>
            </a:r>
            <a:r>
              <a:rPr lang="en-NZ" dirty="0" smtClean="0"/>
              <a:t> - How They Work?</a:t>
            </a:r>
            <a:endParaRPr lang="en-US" dirty="0" smtClean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To hide in a system you have to control a system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Act as a gatekeeper between what a user sees and what the system sees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Requires administrator privileges to install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latin typeface="Times New Roman" pitchFamily="18" charset="0"/>
              </a:rPr>
              <a:t>How Rootkits Work - Hooking</a:t>
            </a:r>
          </a:p>
        </p:txBody>
      </p:sp>
      <p:sp>
        <p:nvSpPr>
          <p:cNvPr id="7172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6300788" y="1773238"/>
            <a:ext cx="2232025" cy="4679950"/>
          </a:xfrm>
        </p:spPr>
        <p:txBody>
          <a:bodyPr/>
          <a:lstStyle/>
          <a:p>
            <a:pPr eaLnBrk="1" hangingPunct="1"/>
            <a:r>
              <a:rPr lang="en-US" sz="1800" smtClean="0"/>
              <a:t>A standard application</a:t>
            </a:r>
          </a:p>
        </p:txBody>
      </p:sp>
      <p:graphicFrame>
        <p:nvGraphicFramePr>
          <p:cNvPr id="7170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75197922"/>
              </p:ext>
            </p:extLst>
          </p:nvPr>
        </p:nvGraphicFramePr>
        <p:xfrm>
          <a:off x="755650" y="2408238"/>
          <a:ext cx="5526088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10" name="Visio" r:id="rId3" imgW="5289761" imgH="2992754" progId="Visio.Drawing.11">
                  <p:embed/>
                </p:oleObj>
              </mc:Choice>
              <mc:Fallback>
                <p:oleObj name="Visio" r:id="rId3" imgW="5289761" imgH="2992754" progId="Visio.Drawing.11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408238"/>
                        <a:ext cx="5526088" cy="312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Text Box 2"/>
          <p:cNvSpPr txBox="1">
            <a:spLocks noChangeArrowheads="1"/>
          </p:cNvSpPr>
          <p:nvPr/>
        </p:nvSpPr>
        <p:spPr bwMode="auto">
          <a:xfrm>
            <a:off x="104775" y="4133850"/>
            <a:ext cx="1222375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>
                <a:cs typeface="B Lotus" pitchFamily="2" charset="-78"/>
              </a:rPr>
              <a:t>شناسايي سيستم 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53" name="Rectangle 17"/>
          <p:cNvSpPr>
            <a:spLocks noGrp="1" noChangeArrowheads="1"/>
          </p:cNvSpPr>
          <p:nvPr>
            <p:ph type="title"/>
          </p:nvPr>
        </p:nvSpPr>
        <p:spPr>
          <a:xfrm>
            <a:off x="1333500" y="417046"/>
            <a:ext cx="6827838" cy="5232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ar-SA" altLang="en-US">
                <a:cs typeface="B Lotus" pitchFamily="2" charset="-78"/>
              </a:rPr>
              <a:t>روند نماي کلي انجام يک حملة کامپيوتري </a:t>
            </a:r>
            <a:endParaRPr lang="en-US" altLang="en-US" dirty="0">
              <a:cs typeface="B Lotus" pitchFamily="2" charset="-78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92100" y="1276350"/>
            <a:ext cx="7997825" cy="5105400"/>
            <a:chOff x="184" y="864"/>
            <a:chExt cx="5038" cy="3216"/>
          </a:xfrm>
        </p:grpSpPr>
        <p:sp>
          <p:nvSpPr>
            <p:cNvPr id="347148" name="Text Box 12"/>
            <p:cNvSpPr txBox="1">
              <a:spLocks noChangeArrowheads="1"/>
            </p:cNvSpPr>
            <p:nvPr/>
          </p:nvSpPr>
          <p:spPr bwMode="auto">
            <a:xfrm>
              <a:off x="184" y="938"/>
              <a:ext cx="67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 b="1">
                  <a:solidFill>
                    <a:srgbClr val="A50021"/>
                  </a:solidFill>
                  <a:cs typeface="B Lotus" pitchFamily="2" charset="-78"/>
                </a:rPr>
                <a:t>شناسايي مواضع و نقاط ضعف سيستم هدف</a:t>
              </a:r>
              <a:endParaRPr lang="en-US" sz="1400" b="1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49" name="Text Box 13"/>
            <p:cNvSpPr txBox="1">
              <a:spLocks noChangeArrowheads="1"/>
            </p:cNvSpPr>
            <p:nvPr/>
          </p:nvSpPr>
          <p:spPr bwMode="auto">
            <a:xfrm>
              <a:off x="1296" y="960"/>
              <a:ext cx="10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solidFill>
                    <a:srgbClr val="A50021"/>
                  </a:solidFill>
                  <a:cs typeface="B Lotus" pitchFamily="2" charset="-78"/>
                </a:rPr>
                <a:t>هجوم اوليه</a:t>
              </a:r>
              <a:endParaRPr lang="en-US" sz="1400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50" name="Text Box 14"/>
            <p:cNvSpPr txBox="1">
              <a:spLocks noChangeArrowheads="1"/>
            </p:cNvSpPr>
            <p:nvPr/>
          </p:nvSpPr>
          <p:spPr bwMode="auto">
            <a:xfrm>
              <a:off x="2856" y="912"/>
              <a:ext cx="10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solidFill>
                    <a:srgbClr val="A50021"/>
                  </a:solidFill>
                  <a:cs typeface="B Lotus" pitchFamily="2" charset="-78"/>
                </a:rPr>
                <a:t>تثبيت مواضع</a:t>
              </a:r>
              <a:endParaRPr lang="en-US" sz="1400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51" name="Text Box 15"/>
            <p:cNvSpPr txBox="1">
              <a:spLocks noChangeArrowheads="1"/>
            </p:cNvSpPr>
            <p:nvPr/>
          </p:nvSpPr>
          <p:spPr bwMode="auto">
            <a:xfrm>
              <a:off x="4224" y="864"/>
              <a:ext cx="998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solidFill>
                    <a:srgbClr val="A50021"/>
                  </a:solidFill>
                  <a:cs typeface="B Lotus" pitchFamily="2" charset="-78"/>
                </a:rPr>
                <a:t>برنامه ريزي مرحله بعد عمليات</a:t>
              </a:r>
              <a:endParaRPr lang="en-US" sz="1400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54" name="Line 18"/>
            <p:cNvSpPr>
              <a:spLocks noChangeShapeType="1"/>
            </p:cNvSpPr>
            <p:nvPr/>
          </p:nvSpPr>
          <p:spPr bwMode="auto">
            <a:xfrm>
              <a:off x="4272" y="1056"/>
              <a:ext cx="0" cy="30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lIns="54000" tIns="54000" rIns="54000" bIns="54000" anchor="ctr" anchorCtr="1"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55" name="Line 19"/>
            <p:cNvSpPr>
              <a:spLocks noChangeShapeType="1"/>
            </p:cNvSpPr>
            <p:nvPr/>
          </p:nvSpPr>
          <p:spPr bwMode="auto">
            <a:xfrm>
              <a:off x="2509" y="1056"/>
              <a:ext cx="0" cy="30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lIns="54000" tIns="54000" rIns="54000" bIns="54000" anchor="ctr" anchorCtr="1"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56" name="Line 20"/>
            <p:cNvSpPr>
              <a:spLocks noChangeShapeType="1"/>
            </p:cNvSpPr>
            <p:nvPr/>
          </p:nvSpPr>
          <p:spPr bwMode="auto">
            <a:xfrm>
              <a:off x="956" y="1056"/>
              <a:ext cx="0" cy="30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lIns="54000" tIns="54000" rIns="54000" bIns="54000" anchor="ctr" anchorCtr="1"/>
            <a:lstStyle/>
            <a:p>
              <a:endParaRPr lang="en-US" dirty="0">
                <a:cs typeface="B Lotus" pitchFamily="2" charset="-78"/>
              </a:endParaRPr>
            </a:p>
          </p:txBody>
        </p:sp>
      </p:grpSp>
      <p:sp>
        <p:nvSpPr>
          <p:cNvPr id="347139" name="Oval 3"/>
          <p:cNvSpPr>
            <a:spLocks noChangeArrowheads="1"/>
          </p:cNvSpPr>
          <p:nvPr/>
        </p:nvSpPr>
        <p:spPr bwMode="auto">
          <a:xfrm>
            <a:off x="1600200" y="2895600"/>
            <a:ext cx="854075" cy="457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fa-IR" sz="1400" dirty="0" smtClean="0">
                <a:cs typeface="B Lotus" pitchFamily="2" charset="-78"/>
              </a:rPr>
              <a:t>دسترسی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2768600" y="5472113"/>
            <a:ext cx="885825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 dirty="0">
                <a:cs typeface="B Lotus" pitchFamily="2" charset="-78"/>
              </a:rPr>
              <a:t>جلوگيري از سرويس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57" name="Line 21"/>
          <p:cNvSpPr>
            <a:spLocks noChangeShapeType="1"/>
          </p:cNvSpPr>
          <p:nvPr/>
        </p:nvSpPr>
        <p:spPr bwMode="auto">
          <a:xfrm rot="7200000" flipV="1">
            <a:off x="1260475" y="4435475"/>
            <a:ext cx="730250" cy="11049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58" name="Line 22"/>
          <p:cNvSpPr>
            <a:spLocks noChangeShapeType="1"/>
          </p:cNvSpPr>
          <p:nvPr/>
        </p:nvSpPr>
        <p:spPr bwMode="auto">
          <a:xfrm rot="18000000">
            <a:off x="1039576" y="3817397"/>
            <a:ext cx="1209860" cy="7905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59" name="Line 23"/>
          <p:cNvSpPr>
            <a:spLocks noChangeShapeType="1"/>
          </p:cNvSpPr>
          <p:nvPr/>
        </p:nvSpPr>
        <p:spPr bwMode="auto">
          <a:xfrm rot="7200000" flipH="1" flipV="1">
            <a:off x="2568575" y="5654675"/>
            <a:ext cx="134938" cy="231775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40" name="Oval 4"/>
          <p:cNvSpPr>
            <a:spLocks noChangeArrowheads="1"/>
          </p:cNvSpPr>
          <p:nvPr/>
        </p:nvSpPr>
        <p:spPr bwMode="auto">
          <a:xfrm>
            <a:off x="1600200" y="5562600"/>
            <a:ext cx="890589" cy="514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fa-IR" sz="1200" b="1" dirty="0" smtClean="0">
                <a:cs typeface="B Lotus" pitchFamily="2" charset="-78"/>
              </a:rPr>
              <a:t>تخريب</a:t>
            </a:r>
            <a:endParaRPr lang="en-US" sz="1200" b="1" dirty="0">
              <a:cs typeface="B Lotus" pitchFamily="2" charset="-78"/>
            </a:endParaRP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2757488" y="2228850"/>
            <a:ext cx="885825" cy="723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>
                <a:cs typeface="B Lotus" pitchFamily="2" charset="-78"/>
              </a:rPr>
              <a:t>کسب دسترسي در سطح کاربر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2757488" y="3305175"/>
            <a:ext cx="885825" cy="666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 dirty="0">
                <a:cs typeface="B Lotus" pitchFamily="2" charset="-78"/>
              </a:rPr>
              <a:t>کسب دسترسي در سطح مدير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60" name="Line 24"/>
          <p:cNvSpPr>
            <a:spLocks noChangeShapeType="1"/>
          </p:cNvSpPr>
          <p:nvPr/>
        </p:nvSpPr>
        <p:spPr bwMode="auto">
          <a:xfrm rot="7200000" flipV="1">
            <a:off x="2501900" y="3108325"/>
            <a:ext cx="230188" cy="450850"/>
          </a:xfrm>
          <a:prstGeom prst="line">
            <a:avLst/>
          </a:prstGeom>
          <a:solidFill>
            <a:srgbClr val="FFFF00"/>
          </a:solidFill>
          <a:ln w="28575" cap="sq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61" name="Line 25"/>
          <p:cNvSpPr>
            <a:spLocks noChangeShapeType="1"/>
          </p:cNvSpPr>
          <p:nvPr/>
        </p:nvSpPr>
        <p:spPr bwMode="auto">
          <a:xfrm rot="7200000" flipH="1" flipV="1">
            <a:off x="2363787" y="2871788"/>
            <a:ext cx="498475" cy="0"/>
          </a:xfrm>
          <a:prstGeom prst="line">
            <a:avLst/>
          </a:prstGeom>
          <a:solidFill>
            <a:srgbClr val="FFFF00"/>
          </a:solidFill>
          <a:ln w="28575" cap="sq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62" name="Line 26"/>
          <p:cNvSpPr>
            <a:spLocks noChangeShapeType="1"/>
          </p:cNvSpPr>
          <p:nvPr/>
        </p:nvSpPr>
        <p:spPr bwMode="auto">
          <a:xfrm>
            <a:off x="3200400" y="2952750"/>
            <a:ext cx="0" cy="352425"/>
          </a:xfrm>
          <a:prstGeom prst="line">
            <a:avLst/>
          </a:prstGeom>
          <a:solidFill>
            <a:srgbClr val="FFFF00"/>
          </a:solidFill>
          <a:ln w="38100" cap="sq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643313" y="3067050"/>
            <a:ext cx="2774950" cy="573088"/>
            <a:chOff x="2295" y="1776"/>
            <a:chExt cx="1748" cy="361"/>
          </a:xfrm>
        </p:grpSpPr>
        <p:sp>
          <p:nvSpPr>
            <p:cNvPr id="347144" name="Text Box 8"/>
            <p:cNvSpPr txBox="1">
              <a:spLocks noChangeArrowheads="1"/>
            </p:cNvSpPr>
            <p:nvPr/>
          </p:nvSpPr>
          <p:spPr bwMode="auto">
            <a:xfrm>
              <a:off x="2688" y="1776"/>
              <a:ext cx="587" cy="36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 dirty="0">
                  <a:cs typeface="B Lotus" pitchFamily="2" charset="-78"/>
                </a:rPr>
                <a:t>پوشاندن ردپاها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45" name="Text Box 9"/>
            <p:cNvSpPr txBox="1">
              <a:spLocks noChangeArrowheads="1"/>
            </p:cNvSpPr>
            <p:nvPr/>
          </p:nvSpPr>
          <p:spPr bwMode="auto">
            <a:xfrm>
              <a:off x="3456" y="1776"/>
              <a:ext cx="587" cy="36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نصب دريچه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63" name="Line 27"/>
            <p:cNvSpPr>
              <a:spLocks noChangeShapeType="1"/>
            </p:cNvSpPr>
            <p:nvPr/>
          </p:nvSpPr>
          <p:spPr bwMode="auto">
            <a:xfrm flipV="1">
              <a:off x="2295" y="1926"/>
              <a:ext cx="393" cy="21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4" name="Line 28"/>
            <p:cNvSpPr>
              <a:spLocks noChangeShapeType="1"/>
            </p:cNvSpPr>
            <p:nvPr/>
          </p:nvSpPr>
          <p:spPr bwMode="auto">
            <a:xfrm>
              <a:off x="3275" y="1971"/>
              <a:ext cx="181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3643313" y="2266950"/>
            <a:ext cx="4398962" cy="3406775"/>
            <a:chOff x="2295" y="1272"/>
            <a:chExt cx="2771" cy="2146"/>
          </a:xfrm>
        </p:grpSpPr>
        <p:sp>
          <p:nvSpPr>
            <p:cNvPr id="347146" name="Text Box 10"/>
            <p:cNvSpPr txBox="1">
              <a:spLocks noChangeArrowheads="1"/>
            </p:cNvSpPr>
            <p:nvPr/>
          </p:nvSpPr>
          <p:spPr bwMode="auto">
            <a:xfrm>
              <a:off x="4438" y="1728"/>
              <a:ext cx="62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برداشتن يا خراب کردن اطلاعات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47" name="Text Box 11"/>
            <p:cNvSpPr txBox="1">
              <a:spLocks noChangeArrowheads="1"/>
            </p:cNvSpPr>
            <p:nvPr/>
          </p:nvSpPr>
          <p:spPr bwMode="auto">
            <a:xfrm>
              <a:off x="4461" y="1272"/>
              <a:ext cx="55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ساير فعاليتهاي غير مجاز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52" name="Text Box 16"/>
            <p:cNvSpPr txBox="1">
              <a:spLocks noChangeArrowheads="1"/>
            </p:cNvSpPr>
            <p:nvPr/>
          </p:nvSpPr>
          <p:spPr bwMode="auto">
            <a:xfrm>
              <a:off x="4469" y="2288"/>
              <a:ext cx="55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حمله به اهداف ثانويه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65" name="Line 29"/>
            <p:cNvSpPr>
              <a:spLocks noChangeShapeType="1"/>
            </p:cNvSpPr>
            <p:nvPr/>
          </p:nvSpPr>
          <p:spPr bwMode="auto">
            <a:xfrm flipV="1">
              <a:off x="2295" y="2448"/>
              <a:ext cx="2174" cy="970"/>
            </a:xfrm>
            <a:prstGeom prst="line">
              <a:avLst/>
            </a:pr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6" name="Line 30"/>
            <p:cNvSpPr>
              <a:spLocks noChangeShapeType="1"/>
            </p:cNvSpPr>
            <p:nvPr/>
          </p:nvSpPr>
          <p:spPr bwMode="auto">
            <a:xfrm flipV="1">
              <a:off x="4043" y="1496"/>
              <a:ext cx="395" cy="475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7" name="Line 31"/>
            <p:cNvSpPr>
              <a:spLocks noChangeShapeType="1"/>
            </p:cNvSpPr>
            <p:nvPr/>
          </p:nvSpPr>
          <p:spPr bwMode="auto">
            <a:xfrm>
              <a:off x="4043" y="1971"/>
              <a:ext cx="395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8" name="Line 32"/>
            <p:cNvSpPr>
              <a:spLocks noChangeShapeType="1"/>
            </p:cNvSpPr>
            <p:nvPr/>
          </p:nvSpPr>
          <p:spPr bwMode="auto">
            <a:xfrm>
              <a:off x="4043" y="1971"/>
              <a:ext cx="426" cy="477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</p:grpSp>
      <p:sp>
        <p:nvSpPr>
          <p:cNvPr id="3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609A56-AC5A-4F35-9CD4-7517B1924DD8}" type="slidenum">
              <a:rPr lang="fa-IR" smtClean="0">
                <a:cs typeface="B Lotus" pitchFamily="2" charset="-78"/>
              </a:rPr>
              <a:pPr/>
              <a:t>2</a:t>
            </a:fld>
            <a:endParaRPr lang="fa-IR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How Rootkits Work - Hooking</a:t>
            </a:r>
          </a:p>
        </p:txBody>
      </p: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6300788" y="1773238"/>
            <a:ext cx="22320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b="1">
                <a:solidFill>
                  <a:srgbClr val="083A81"/>
                </a:solidFill>
                <a:latin typeface="Verdana" pitchFamily="34" charset="0"/>
              </a:rPr>
              <a:t>A hooked application</a:t>
            </a:r>
          </a:p>
        </p:txBody>
      </p:sp>
      <p:graphicFrame>
        <p:nvGraphicFramePr>
          <p:cNvPr id="8194" name="Object 1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300280"/>
              </p:ext>
            </p:extLst>
          </p:nvPr>
        </p:nvGraphicFramePr>
        <p:xfrm>
          <a:off x="827088" y="2273300"/>
          <a:ext cx="5616575" cy="317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34" name="Visio" r:id="rId4" imgW="5289761" imgH="2992754" progId="Visio.Drawing.11">
                  <p:embed/>
                </p:oleObj>
              </mc:Choice>
              <mc:Fallback>
                <p:oleObj name="Visio" r:id="rId4" imgW="5289761" imgH="2992754" progId="Visio.Drawing.11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273300"/>
                        <a:ext cx="5616575" cy="317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err="1" smtClean="0"/>
              <a:t>Rootkits</a:t>
            </a:r>
            <a:r>
              <a:rPr lang="en-NZ" dirty="0" smtClean="0"/>
              <a:t> – How They Work?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To hide what is taking place, an attacker wants to:</a:t>
            </a:r>
          </a:p>
          <a:p>
            <a:pPr lvl="1" eaLnBrk="1" hangingPunct="1"/>
            <a:r>
              <a:rPr lang="en-US" sz="2000" b="0" dirty="0" smtClean="0"/>
              <a:t>Hide processes</a:t>
            </a:r>
          </a:p>
          <a:p>
            <a:pPr lvl="1" eaLnBrk="1" hangingPunct="1"/>
            <a:r>
              <a:rPr lang="en-US" sz="2000" b="0" dirty="0" smtClean="0"/>
              <a:t>Hide services</a:t>
            </a:r>
          </a:p>
          <a:p>
            <a:pPr lvl="1" eaLnBrk="1" hangingPunct="1"/>
            <a:r>
              <a:rPr lang="en-US" sz="2000" b="0" dirty="0" smtClean="0"/>
              <a:t>Hide listening TCP/UDP ports</a:t>
            </a:r>
          </a:p>
          <a:p>
            <a:pPr lvl="1" eaLnBrk="1" hangingPunct="1"/>
            <a:r>
              <a:rPr lang="en-US" sz="2000" b="0" dirty="0" smtClean="0"/>
              <a:t>Hide kernel modules</a:t>
            </a:r>
          </a:p>
          <a:p>
            <a:pPr lvl="1" eaLnBrk="1" hangingPunct="1"/>
            <a:r>
              <a:rPr lang="en-US" sz="2000" b="0" dirty="0" smtClean="0"/>
              <a:t>Hide drivers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8382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pitchFamily="18" charset="0"/>
              </a:rPr>
              <a:t>Levels of Access in Windows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05000"/>
            <a:ext cx="3810000" cy="41148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User Land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User 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Administrator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eaLnBrk="1" hangingPunct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Kernel Land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Drivers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6616243"/>
              </p:ext>
            </p:extLst>
          </p:nvPr>
        </p:nvGraphicFramePr>
        <p:xfrm>
          <a:off x="1905000" y="1471613"/>
          <a:ext cx="6572250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4" name="Visio" r:id="rId3" imgW="7348870" imgH="5300686" progId="Visio.Drawing.11">
                  <p:embed/>
                </p:oleObj>
              </mc:Choice>
              <mc:Fallback>
                <p:oleObj name="Visio" r:id="rId3" imgW="7348870" imgH="530068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71613"/>
                        <a:ext cx="6572250" cy="474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What Happens When You Read a File?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4859338" y="1524000"/>
            <a:ext cx="4033837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 err="1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Readfile</a:t>
            </a: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() called on File1.txt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Transition to Ring 0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 err="1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NtReadFile</a:t>
            </a: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() processed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I/O Subsystem called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IRP generated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18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Data at File1.txt requested from ntfs.sys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18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endParaRPr lang="en-US" sz="1800" i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Data on disk 2 requested from disk.sys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endParaRPr lang="en-US" sz="18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650782"/>
              </p:ext>
            </p:extLst>
          </p:nvPr>
        </p:nvGraphicFramePr>
        <p:xfrm>
          <a:off x="360363" y="1773238"/>
          <a:ext cx="4495800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18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1773238"/>
                        <a:ext cx="4495800" cy="467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Times New Roman" pitchFamily="18" charset="0"/>
              </a:rPr>
              <a:t>Userland</a:t>
            </a:r>
            <a:r>
              <a:rPr lang="en-US" dirty="0" smtClean="0">
                <a:latin typeface="Times New Roman" pitchFamily="18" charset="0"/>
              </a:rPr>
              <a:t> (Ring 3) </a:t>
            </a:r>
            <a:r>
              <a:rPr lang="en-US" dirty="0" err="1" smtClean="0">
                <a:latin typeface="Times New Roman" pitchFamily="18" charset="0"/>
              </a:rPr>
              <a:t>Rootkits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73238"/>
            <a:ext cx="3848100" cy="46799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replacement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modified Exe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modification in memory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He4Hook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land hooking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Hacker Defender</a:t>
            </a:r>
          </a:p>
          <a:p>
            <a:pPr lvl="1" eaLnBrk="1" hangingPunct="1"/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IAT hooking</a:t>
            </a:r>
          </a:p>
          <a:p>
            <a:pPr eaLnBrk="1" hangingPunct="1">
              <a:buFontTx/>
              <a:buNone/>
            </a:pP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399052"/>
              </p:ext>
            </p:extLst>
          </p:nvPr>
        </p:nvGraphicFramePr>
        <p:xfrm>
          <a:off x="385763" y="1773238"/>
          <a:ext cx="4438650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2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773238"/>
                        <a:ext cx="4438650" cy="467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2916238" y="162877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6310" name="AutoShape 6"/>
          <p:cNvSpPr>
            <a:spLocks noChangeArrowheads="1"/>
          </p:cNvSpPr>
          <p:nvPr/>
        </p:nvSpPr>
        <p:spPr bwMode="auto">
          <a:xfrm>
            <a:off x="323850" y="162877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263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latin typeface="Times New Roman" pitchFamily="18" charset="0"/>
              </a:rPr>
              <a:t>Kernel (Ring 0) </a:t>
            </a:r>
            <a:r>
              <a:rPr lang="en-US" dirty="0" err="1" smtClean="0">
                <a:latin typeface="Times New Roman" pitchFamily="18" charset="0"/>
              </a:rPr>
              <a:t>Rootkits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73238"/>
            <a:ext cx="3848100" cy="4679950"/>
          </a:xfrm>
        </p:spPr>
        <p:txBody>
          <a:bodyPr/>
          <a:lstStyle/>
          <a:p>
            <a:pPr algn="l" rtl="0"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Kernel Hooking </a:t>
            </a:r>
          </a:p>
          <a:p>
            <a:pPr lvl="1" algn="l" rtl="0" eaLnBrk="1" hangingPunct="1">
              <a:buFont typeface="Times New Roman" pitchFamily="18" charset="0"/>
              <a:buNone/>
            </a:pP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NtRootkit</a:t>
            </a:r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Driver replacement </a:t>
            </a:r>
          </a:p>
          <a:p>
            <a:pPr algn="l" rtl="0"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E.g. replace ntfs.sys with ntfss.sys</a:t>
            </a:r>
          </a:p>
          <a:p>
            <a:pPr algn="l" rtl="0" eaLnBrk="1" hangingPunct="1"/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7982151"/>
              </p:ext>
            </p:extLst>
          </p:nvPr>
        </p:nvGraphicFramePr>
        <p:xfrm>
          <a:off x="350838" y="1773238"/>
          <a:ext cx="4440237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6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1773238"/>
                        <a:ext cx="4440237" cy="467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3" name="AutoShape 5"/>
          <p:cNvSpPr>
            <a:spLocks noChangeArrowheads="1"/>
          </p:cNvSpPr>
          <p:nvPr/>
        </p:nvSpPr>
        <p:spPr bwMode="auto">
          <a:xfrm>
            <a:off x="3132138" y="292417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334" name="AutoShape 6"/>
          <p:cNvSpPr>
            <a:spLocks noChangeArrowheads="1"/>
          </p:cNvSpPr>
          <p:nvPr/>
        </p:nvSpPr>
        <p:spPr bwMode="auto">
          <a:xfrm>
            <a:off x="539750" y="4292600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335" name="AutoShape 7"/>
          <p:cNvSpPr>
            <a:spLocks noChangeArrowheads="1"/>
          </p:cNvSpPr>
          <p:nvPr/>
        </p:nvSpPr>
        <p:spPr bwMode="auto">
          <a:xfrm>
            <a:off x="468313" y="501332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336" name="AutoShape 8"/>
          <p:cNvSpPr>
            <a:spLocks noChangeArrowheads="1"/>
          </p:cNvSpPr>
          <p:nvPr/>
        </p:nvSpPr>
        <p:spPr bwMode="auto">
          <a:xfrm>
            <a:off x="468313" y="3644900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 animBg="1"/>
      <p:bldP spid="227334" grpId="0" animBg="1"/>
      <p:bldP spid="227335" grpId="0" animBg="1"/>
      <p:bldP spid="22733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035487222"/>
              </p:ext>
            </p:extLst>
          </p:nvPr>
        </p:nvGraphicFramePr>
        <p:xfrm>
          <a:off x="385763" y="1773238"/>
          <a:ext cx="4437062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0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773238"/>
                        <a:ext cx="4437062" cy="467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90600" y="228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800" dirty="0">
                <a:latin typeface="Times New Roman" pitchFamily="18" charset="0"/>
                <a:ea typeface="+mj-ea"/>
                <a:cs typeface="Nazanin" pitchFamily="2" charset="-78"/>
              </a:rPr>
              <a:t>Kernel (Ring 0) </a:t>
            </a:r>
            <a:r>
              <a:rPr lang="en-US" sz="2800" dirty="0" err="1">
                <a:latin typeface="Times New Roman" pitchFamily="18" charset="0"/>
                <a:ea typeface="+mj-ea"/>
                <a:cs typeface="Nazanin" pitchFamily="2" charset="-78"/>
              </a:rPr>
              <a:t>Rootkits</a:t>
            </a:r>
            <a:endParaRPr lang="en-US" sz="2800" dirty="0">
              <a:latin typeface="Times New Roman" pitchFamily="18" charset="0"/>
              <a:ea typeface="+mj-ea"/>
              <a:cs typeface="Nazanin" pitchFamily="2" charset="-78"/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508625" y="1773238"/>
            <a:ext cx="319881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2000" b="1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IO Request Packet (IRP) Hooking 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IRP Dispatch Table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endParaRPr lang="en-US" sz="20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	E.g. He4Hook (some versions)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357" name="AutoShape 5"/>
          <p:cNvSpPr>
            <a:spLocks noChangeArrowheads="1"/>
          </p:cNvSpPr>
          <p:nvPr/>
        </p:nvSpPr>
        <p:spPr bwMode="auto">
          <a:xfrm>
            <a:off x="3563938" y="371633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58" name="AutoShape 6"/>
          <p:cNvSpPr>
            <a:spLocks noChangeArrowheads="1"/>
          </p:cNvSpPr>
          <p:nvPr/>
        </p:nvSpPr>
        <p:spPr bwMode="auto">
          <a:xfrm>
            <a:off x="3563938" y="436562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59" name="AutoShape 7"/>
          <p:cNvSpPr>
            <a:spLocks noChangeArrowheads="1"/>
          </p:cNvSpPr>
          <p:nvPr/>
        </p:nvSpPr>
        <p:spPr bwMode="auto">
          <a:xfrm>
            <a:off x="3563938" y="494188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 animBg="1"/>
      <p:bldP spid="228358" grpId="0" animBg="1"/>
      <p:bldP spid="22835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066800" y="152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800" dirty="0">
                <a:latin typeface="Times New Roman" pitchFamily="18" charset="0"/>
                <a:ea typeface="+mj-ea"/>
                <a:cs typeface="Nazanin" pitchFamily="2" charset="-78"/>
              </a:rPr>
              <a:t>Kernel (Ring 0) </a:t>
            </a:r>
            <a:r>
              <a:rPr lang="en-US" sz="2800" dirty="0" err="1">
                <a:latin typeface="Times New Roman" pitchFamily="18" charset="0"/>
                <a:ea typeface="+mj-ea"/>
                <a:cs typeface="Nazanin" pitchFamily="2" charset="-78"/>
              </a:rPr>
              <a:t>Rootkits</a:t>
            </a:r>
            <a:endParaRPr lang="en-US" sz="2800" dirty="0">
              <a:latin typeface="Times New Roman" pitchFamily="18" charset="0"/>
              <a:ea typeface="+mj-ea"/>
              <a:cs typeface="Nazanin" pitchFamily="2" charset="-78"/>
            </a:endParaRPr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5508625" y="1600200"/>
            <a:ext cx="3198813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2000" b="1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Filter Drivers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2000" b="1" dirty="0" smtClean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File system filter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Volume filter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Disk Filter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Bus Filter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r>
              <a:rPr lang="en-US" sz="2000" b="1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04631125"/>
              </p:ext>
            </p:extLst>
          </p:nvPr>
        </p:nvGraphicFramePr>
        <p:xfrm>
          <a:off x="638175" y="1700213"/>
          <a:ext cx="4646613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4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1700213"/>
                        <a:ext cx="4646613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381" name="AutoShape 5"/>
          <p:cNvSpPr>
            <a:spLocks noChangeArrowheads="1"/>
          </p:cNvSpPr>
          <p:nvPr/>
        </p:nvSpPr>
        <p:spPr bwMode="auto">
          <a:xfrm>
            <a:off x="2339975" y="5084763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9382" name="AutoShape 6"/>
          <p:cNvSpPr>
            <a:spLocks noChangeArrowheads="1"/>
          </p:cNvSpPr>
          <p:nvPr/>
        </p:nvSpPr>
        <p:spPr bwMode="auto">
          <a:xfrm>
            <a:off x="3132138" y="494188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9383" name="AutoShape 7"/>
          <p:cNvSpPr>
            <a:spLocks noChangeArrowheads="1"/>
          </p:cNvSpPr>
          <p:nvPr/>
        </p:nvSpPr>
        <p:spPr bwMode="auto">
          <a:xfrm>
            <a:off x="3132138" y="4437063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9384" name="AutoShape 8"/>
          <p:cNvSpPr>
            <a:spLocks noChangeArrowheads="1"/>
          </p:cNvSpPr>
          <p:nvPr/>
        </p:nvSpPr>
        <p:spPr bwMode="auto">
          <a:xfrm>
            <a:off x="3132138" y="371633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1" grpId="0" animBg="1"/>
      <p:bldP spid="229382" grpId="0" animBg="1"/>
      <p:bldP spid="229383" grpId="0" animBg="1"/>
      <p:bldP spid="22938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Rootkit Capabilities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800600"/>
          </a:xfrm>
        </p:spPr>
        <p:txBody>
          <a:bodyPr numCol="2"/>
          <a:lstStyle/>
          <a:p>
            <a:pPr eaLnBrk="1" hangingPunct="1"/>
            <a:r>
              <a:rPr lang="en-US" sz="2400" dirty="0" smtClean="0"/>
              <a:t>Hide processes</a:t>
            </a:r>
          </a:p>
          <a:p>
            <a:pPr eaLnBrk="1" hangingPunct="1"/>
            <a:r>
              <a:rPr lang="en-US" sz="2400" dirty="0" smtClean="0"/>
              <a:t>Hide files</a:t>
            </a:r>
          </a:p>
          <a:p>
            <a:pPr eaLnBrk="1" hangingPunct="1"/>
            <a:r>
              <a:rPr lang="en-US" sz="2400" dirty="0" smtClean="0"/>
              <a:t>Hide registry entries</a:t>
            </a:r>
          </a:p>
          <a:p>
            <a:pPr eaLnBrk="1" hangingPunct="1"/>
            <a:r>
              <a:rPr lang="en-US" sz="2400" dirty="0" smtClean="0"/>
              <a:t>Hide services</a:t>
            </a:r>
          </a:p>
          <a:p>
            <a:pPr eaLnBrk="1" hangingPunct="1"/>
            <a:r>
              <a:rPr lang="en-US" sz="2400" dirty="0" smtClean="0"/>
              <a:t>Completely bypass personal firewalls</a:t>
            </a:r>
          </a:p>
          <a:p>
            <a:pPr eaLnBrk="1" hangingPunct="1"/>
            <a:r>
              <a:rPr lang="en-US" sz="2400" dirty="0" smtClean="0"/>
              <a:t>Undetectable by anti virus</a:t>
            </a:r>
          </a:p>
          <a:p>
            <a:pPr eaLnBrk="1" hangingPunct="1"/>
            <a:r>
              <a:rPr lang="en-US" sz="2400" dirty="0" smtClean="0"/>
              <a:t>Covert channels - undetectable on the network </a:t>
            </a:r>
          </a:p>
          <a:p>
            <a:pPr eaLnBrk="1" hangingPunct="1"/>
            <a:r>
              <a:rPr lang="en-US" sz="2400" dirty="0" smtClean="0"/>
              <a:t>Install silently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Detection Methodologies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Traditional Detection</a:t>
            </a:r>
          </a:p>
          <a:p>
            <a:pPr lvl="1" eaLnBrk="1" hangingPunct="1"/>
            <a:r>
              <a:rPr lang="en-US" sz="2000" b="0" dirty="0" smtClean="0"/>
              <a:t>Check integrity of important OS elements against a hash database (</a:t>
            </a:r>
            <a:r>
              <a:rPr lang="en-US" sz="2000" b="0" dirty="0" err="1" smtClean="0"/>
              <a:t>sigcheck</a:t>
            </a:r>
            <a:r>
              <a:rPr lang="en-US" sz="2000" b="0" dirty="0" smtClean="0"/>
              <a:t>)</a:t>
            </a:r>
          </a:p>
          <a:p>
            <a:pPr lvl="1" eaLnBrk="1" hangingPunct="1"/>
            <a:r>
              <a:rPr lang="en-US" sz="2000" b="0" dirty="0" smtClean="0"/>
              <a:t>Look for unidentified processes (task manager)</a:t>
            </a:r>
          </a:p>
          <a:p>
            <a:pPr lvl="1" eaLnBrk="1" hangingPunct="1"/>
            <a:r>
              <a:rPr lang="en-US" sz="2000" b="0" dirty="0" smtClean="0"/>
              <a:t>Check for open ports (</a:t>
            </a:r>
            <a:r>
              <a:rPr lang="en-US" sz="2000" b="0" dirty="0" err="1" smtClean="0"/>
              <a:t>netstat</a:t>
            </a:r>
            <a:r>
              <a:rPr lang="en-US" sz="2000" b="0" dirty="0" smtClean="0"/>
              <a:t>)</a:t>
            </a:r>
          </a:p>
          <a:p>
            <a:pPr lvl="1" eaLnBrk="1" hangingPunct="1"/>
            <a:endParaRPr lang="en-US" sz="2000" b="0" dirty="0" smtClean="0"/>
          </a:p>
          <a:p>
            <a:pPr lvl="1" eaLnBrk="1" hangingPunct="1"/>
            <a:endParaRPr lang="en-US" sz="2000" dirty="0" smtClean="0"/>
          </a:p>
          <a:p>
            <a:pPr lvl="2" eaLnBrk="1" hangingPunct="1"/>
            <a:endParaRPr lang="en-US" sz="2000" b="0" dirty="0" smtClean="0"/>
          </a:p>
          <a:p>
            <a:pPr lvl="1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3</a:t>
            </a:fld>
            <a:endParaRPr lang="en-US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Definitions</a:t>
            </a:r>
          </a:p>
          <a:p>
            <a:pPr algn="l" rtl="0"/>
            <a:r>
              <a:rPr lang="en-US" dirty="0" smtClean="0"/>
              <a:t>Spywares </a:t>
            </a:r>
          </a:p>
          <a:p>
            <a:pPr algn="l" rtl="0"/>
            <a:r>
              <a:rPr lang="en-US" dirty="0" smtClean="0"/>
              <a:t>Trojan horses</a:t>
            </a:r>
          </a:p>
          <a:p>
            <a:pPr algn="l" rtl="0"/>
            <a:r>
              <a:rPr lang="en-US" dirty="0" smtClean="0"/>
              <a:t>Rootkits</a:t>
            </a:r>
          </a:p>
          <a:p>
            <a:pPr algn="l" rtl="0"/>
            <a:r>
              <a:rPr lang="en-US" dirty="0" smtClean="0"/>
              <a:t>Covert channels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Detection Methodologies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Signature based</a:t>
            </a:r>
          </a:p>
          <a:p>
            <a:pPr lvl="1" eaLnBrk="1" hangingPunct="1"/>
            <a:r>
              <a:rPr lang="en-US" sz="1800" b="0" dirty="0" smtClean="0"/>
              <a:t>Look for known </a:t>
            </a:r>
            <a:r>
              <a:rPr lang="en-US" sz="1800" b="0" dirty="0" err="1" smtClean="0"/>
              <a:t>rootkits</a:t>
            </a:r>
            <a:r>
              <a:rPr lang="en-US" sz="1800" b="0" dirty="0" smtClean="0"/>
              <a:t>, viruses, backdoors</a:t>
            </a:r>
          </a:p>
          <a:p>
            <a:pPr lvl="1" eaLnBrk="1" hangingPunct="1"/>
            <a:r>
              <a:rPr lang="en-US" sz="1800" b="0" dirty="0" smtClean="0"/>
              <a:t>Antivirus</a:t>
            </a:r>
          </a:p>
          <a:p>
            <a:pPr lvl="1" eaLnBrk="1" hangingPunct="1"/>
            <a:r>
              <a:rPr lang="en-US" sz="1800" b="0" dirty="0" smtClean="0"/>
              <a:t>Look for “bad things” living in memory</a:t>
            </a:r>
          </a:p>
          <a:p>
            <a:pPr lvl="1" eaLnBrk="1" hangingPunct="1"/>
            <a:endParaRPr lang="en-US" sz="1800" b="0" dirty="0" smtClean="0"/>
          </a:p>
          <a:p>
            <a:pPr lvl="1" eaLnBrk="1" hangingPunct="1"/>
            <a:endParaRPr lang="en-US" sz="1800" dirty="0" smtClean="0"/>
          </a:p>
          <a:p>
            <a:pPr eaLnBrk="1" hangingPunct="1"/>
            <a:r>
              <a:rPr lang="en-US" sz="2400" dirty="0" smtClean="0"/>
              <a:t>Problems</a:t>
            </a:r>
          </a:p>
          <a:p>
            <a:pPr lvl="1" eaLnBrk="1" hangingPunct="1"/>
            <a:r>
              <a:rPr lang="en-US" sz="1800" b="0" dirty="0" smtClean="0"/>
              <a:t>Requires updated databases</a:t>
            </a:r>
          </a:p>
          <a:p>
            <a:pPr lvl="1" eaLnBrk="1" hangingPunct="1"/>
            <a:r>
              <a:rPr lang="en-US" sz="1800" b="0" dirty="0" smtClean="0"/>
              <a:t>Doesn’t detect anything it hasn’t seen before</a:t>
            </a:r>
          </a:p>
          <a:p>
            <a:pPr lvl="1" eaLnBrk="1" hangingPunct="1"/>
            <a:endParaRPr lang="en-US" sz="1800" b="0" dirty="0" smtClean="0"/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Detection Methodologies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Code verification</a:t>
            </a:r>
          </a:p>
          <a:p>
            <a:pPr lvl="1" eaLnBrk="1" hangingPunct="1"/>
            <a:r>
              <a:rPr lang="en-US" sz="2400" b="0" dirty="0" smtClean="0"/>
              <a:t>Code sections are read only in all modern </a:t>
            </a:r>
            <a:r>
              <a:rPr lang="en-US" sz="2400" b="0" dirty="0" err="1" smtClean="0"/>
              <a:t>OSes</a:t>
            </a:r>
            <a:endParaRPr lang="en-US" sz="2400" b="0" dirty="0" smtClean="0"/>
          </a:p>
          <a:p>
            <a:pPr lvl="1" eaLnBrk="1" hangingPunct="1"/>
            <a:r>
              <a:rPr lang="en-US" sz="2400" b="0" dirty="0" smtClean="0"/>
              <a:t>Programs should not modify their own code</a:t>
            </a:r>
          </a:p>
          <a:p>
            <a:pPr lvl="1" eaLnBrk="1" hangingPunct="1"/>
            <a:r>
              <a:rPr lang="en-US" sz="2400" b="0" dirty="0" smtClean="0"/>
              <a:t>Check to see if the files on disk match what is running in memory</a:t>
            </a:r>
          </a:p>
          <a:p>
            <a:pPr lvl="1" eaLnBrk="1" hangingPunct="1"/>
            <a:endParaRPr lang="en-US" sz="2400" b="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latin typeface="Times New Roman" pitchFamily="18" charset="0"/>
              </a:rPr>
              <a:t>Detection Methodologies: Code Verification</a:t>
            </a:r>
          </a:p>
        </p:txBody>
      </p:sp>
      <p:graphicFrame>
        <p:nvGraphicFramePr>
          <p:cNvPr id="9218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58032745"/>
              </p:ext>
            </p:extLst>
          </p:nvPr>
        </p:nvGraphicFramePr>
        <p:xfrm>
          <a:off x="1835150" y="2398713"/>
          <a:ext cx="5545138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6" name="Visio" r:id="rId3" imgW="5289761" imgH="3004631" progId="Visio.Drawing.11">
                  <p:embed/>
                </p:oleObj>
              </mc:Choice>
              <mc:Fallback>
                <p:oleObj name="Visio" r:id="rId3" imgW="5289761" imgH="3004631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398713"/>
                        <a:ext cx="5545138" cy="314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Hardware Rootkits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A OS reinstall won’t save you</a:t>
            </a:r>
          </a:p>
          <a:p>
            <a:pPr eaLnBrk="1" hangingPunct="1"/>
            <a:r>
              <a:rPr lang="en-US" sz="2400" dirty="0" smtClean="0"/>
              <a:t>Hard to remove. </a:t>
            </a:r>
          </a:p>
          <a:p>
            <a:pPr lvl="1" eaLnBrk="1" hangingPunct="1"/>
            <a:r>
              <a:rPr lang="en-US" sz="2000" b="0" dirty="0" smtClean="0"/>
              <a:t>Device is usually destroyed</a:t>
            </a:r>
          </a:p>
          <a:p>
            <a:pPr eaLnBrk="1" hangingPunct="1"/>
            <a:r>
              <a:rPr lang="en-US" sz="2400" dirty="0" smtClean="0"/>
              <a:t>Difficult to implement</a:t>
            </a:r>
          </a:p>
          <a:p>
            <a:pPr eaLnBrk="1" hangingPunct="1"/>
            <a:r>
              <a:rPr lang="en-US" sz="2400" dirty="0" smtClean="0"/>
              <a:t>With more and more memory on devices they are becoming prevalent with time</a:t>
            </a:r>
          </a:p>
          <a:p>
            <a:pPr eaLnBrk="1" hangingPunct="1"/>
            <a:endParaRPr lang="en-US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34</a:t>
            </a:fld>
            <a:endParaRPr lang="en-US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Definitions</a:t>
            </a:r>
          </a:p>
          <a:p>
            <a:pPr algn="l" rtl="0"/>
            <a:r>
              <a:rPr lang="en-US" dirty="0" smtClean="0"/>
              <a:t>Spywares </a:t>
            </a:r>
          </a:p>
          <a:p>
            <a:pPr algn="l" rtl="0"/>
            <a:r>
              <a:rPr lang="en-US" dirty="0" smtClean="0"/>
              <a:t>Trojan horses</a:t>
            </a:r>
          </a:p>
          <a:p>
            <a:pPr algn="l" rtl="0"/>
            <a:r>
              <a:rPr lang="en-US" dirty="0" smtClean="0"/>
              <a:t>Rootkits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Covert channels</a:t>
            </a:r>
          </a:p>
          <a:p>
            <a:pPr algn="l" rtl="0">
              <a:buNone/>
            </a:pPr>
            <a:endParaRPr lang="en-US" dirty="0" smtClean="0">
              <a:solidFill>
                <a:srgbClr val="CC0000"/>
              </a:solidFill>
            </a:endParaRPr>
          </a:p>
          <a:p>
            <a:pPr algn="l" rtl="0"/>
            <a:endParaRPr lang="en-US" dirty="0"/>
          </a:p>
        </p:txBody>
      </p:sp>
      <p:pic>
        <p:nvPicPr>
          <p:cNvPr id="5" name="Picture 4" descr="MCj008234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828800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Part 2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Access Control                                                                                                  </a:t>
            </a:r>
            <a:fld id="{5B46B24E-0B69-ED46-B40C-24CD677F4D28}" type="slidenum">
              <a:rPr lang="en-US" smtClean="0">
                <a:latin typeface="Times New Roman" charset="0"/>
              </a:rPr>
              <a:pPr/>
              <a:t>35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Covert Channel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b="1" dirty="0" smtClean="0">
                <a:solidFill>
                  <a:schemeClr val="accent2"/>
                </a:solidFill>
              </a:rPr>
              <a:t>Covert </a:t>
            </a:r>
            <a:r>
              <a:rPr lang="en-US" sz="2800" b="1" dirty="0">
                <a:solidFill>
                  <a:schemeClr val="accent2"/>
                </a:solidFill>
              </a:rPr>
              <a:t>channel</a:t>
            </a:r>
            <a:r>
              <a:rPr lang="en-US" sz="2800" dirty="0"/>
              <a:t>: a communication path not intended as such by system’s </a:t>
            </a:r>
            <a:r>
              <a:rPr lang="en-US" sz="2800" dirty="0" smtClean="0"/>
              <a:t>designers</a:t>
            </a:r>
          </a:p>
          <a:p>
            <a:pPr eaLnBrk="1" hangingPunct="1">
              <a:spcAft>
                <a:spcPts val="600"/>
              </a:spcAft>
            </a:pPr>
            <a:endParaRPr lang="en-US" sz="2800" dirty="0"/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For example, resources shared at different levels could be used to “signal” information</a:t>
            </a:r>
          </a:p>
          <a:p>
            <a:pPr eaLnBrk="1" hangingPunct="1"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9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/>
              <a:t>Covert Channel Example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has </a:t>
            </a:r>
            <a:r>
              <a:rPr lang="en-US" sz="2800" b="1" dirty="0">
                <a:latin typeface="Times-Roman" charset="0"/>
              </a:rPr>
              <a:t>TOP SECRET</a:t>
            </a:r>
            <a:r>
              <a:rPr lang="en-US" sz="2800" dirty="0"/>
              <a:t> clearance, Bob has </a:t>
            </a:r>
            <a:r>
              <a:rPr lang="en-US" sz="2800" b="1" dirty="0">
                <a:latin typeface="Times-Roman" charset="0"/>
              </a:rPr>
              <a:t>CONFIDENTIAL</a:t>
            </a:r>
            <a:r>
              <a:rPr lang="en-US" sz="2800" dirty="0"/>
              <a:t> clearance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Suppose the file space shared by all users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creates file </a:t>
            </a:r>
            <a:r>
              <a:rPr lang="en-US" sz="2800" dirty="0" err="1"/>
              <a:t>FileXYzW</a:t>
            </a:r>
            <a:r>
              <a:rPr lang="en-US" sz="2800" dirty="0"/>
              <a:t> to signal “1” to Bob, and removes file to signal “0”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Once per minute Bob lists the files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file </a:t>
            </a:r>
            <a:r>
              <a:rPr lang="en-US" sz="2400" dirty="0" err="1"/>
              <a:t>FileXYzW</a:t>
            </a:r>
            <a:r>
              <a:rPr lang="en-US" sz="2400" dirty="0"/>
              <a:t> does not exist, Alice sent 0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file </a:t>
            </a:r>
            <a:r>
              <a:rPr lang="en-US" sz="2400" dirty="0" err="1"/>
              <a:t>FileXYzW</a:t>
            </a:r>
            <a:r>
              <a:rPr lang="en-US" sz="2400" dirty="0"/>
              <a:t> exists, Alice sent 1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can leak</a:t>
            </a:r>
            <a:r>
              <a:rPr lang="en-US" sz="2800" b="1" dirty="0">
                <a:latin typeface="Times-Roman" charset="0"/>
              </a:rPr>
              <a:t> TOP SECRET</a:t>
            </a:r>
            <a:r>
              <a:rPr lang="en-US" sz="2800" dirty="0"/>
              <a:t> info to Bob!</a:t>
            </a:r>
          </a:p>
        </p:txBody>
      </p:sp>
    </p:spTree>
    <p:extLst>
      <p:ext uri="{BB962C8B-B14F-4D97-AF65-F5344CB8AC3E}">
        <p14:creationId xmlns:p14="http://schemas.microsoft.com/office/powerpoint/2010/main" val="277667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Covert Channel Example</a:t>
            </a:r>
          </a:p>
        </p:txBody>
      </p:sp>
      <p:grpSp>
        <p:nvGrpSpPr>
          <p:cNvPr id="104452" name="Group 32"/>
          <p:cNvGrpSpPr>
            <a:grpSpLocks/>
          </p:cNvGrpSpPr>
          <p:nvPr/>
        </p:nvGrpSpPr>
        <p:grpSpPr bwMode="auto">
          <a:xfrm>
            <a:off x="304800" y="2286000"/>
            <a:ext cx="8458200" cy="3489325"/>
            <a:chOff x="192" y="1440"/>
            <a:chExt cx="5328" cy="2198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192" y="1440"/>
              <a:ext cx="6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1320EE"/>
                  </a:solidFill>
                </a:rPr>
                <a:t>Alice:</a:t>
              </a:r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>
              <a:off x="960" y="3504"/>
              <a:ext cx="456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192" y="3312"/>
              <a:ext cx="64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Time:</a:t>
              </a:r>
              <a:endParaRPr lang="en-US"/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960" y="1498"/>
              <a:ext cx="84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Create file</a:t>
              </a:r>
              <a:endParaRPr lang="en-US" sz="2000"/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1872" y="1498"/>
              <a:ext cx="83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Delete file</a:t>
              </a:r>
              <a:endParaRPr lang="en-US" sz="2000"/>
            </a:p>
          </p:txBody>
        </p:sp>
        <p:sp>
          <p:nvSpPr>
            <p:cNvPr id="104458" name="Rectangle 12"/>
            <p:cNvSpPr>
              <a:spLocks noChangeArrowheads="1"/>
            </p:cNvSpPr>
            <p:nvPr/>
          </p:nvSpPr>
          <p:spPr bwMode="auto">
            <a:xfrm>
              <a:off x="2754" y="1498"/>
              <a:ext cx="84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Create file</a:t>
              </a:r>
              <a:endParaRPr lang="en-US" sz="2000"/>
            </a:p>
          </p:txBody>
        </p:sp>
        <p:sp>
          <p:nvSpPr>
            <p:cNvPr id="104459" name="Rectangle 13"/>
            <p:cNvSpPr>
              <a:spLocks noChangeArrowheads="1"/>
            </p:cNvSpPr>
            <p:nvPr/>
          </p:nvSpPr>
          <p:spPr bwMode="auto">
            <a:xfrm>
              <a:off x="4393" y="1498"/>
              <a:ext cx="83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Delete file</a:t>
              </a:r>
              <a:endParaRPr lang="en-US" sz="2000"/>
            </a:p>
          </p:txBody>
        </p:sp>
        <p:sp>
          <p:nvSpPr>
            <p:cNvPr id="104460" name="Line 15"/>
            <p:cNvSpPr>
              <a:spLocks noChangeShapeType="1"/>
            </p:cNvSpPr>
            <p:nvPr/>
          </p:nvSpPr>
          <p:spPr bwMode="auto">
            <a:xfrm flipV="1">
              <a:off x="1488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1" name="Line 16"/>
            <p:cNvSpPr>
              <a:spLocks noChangeShapeType="1"/>
            </p:cNvSpPr>
            <p:nvPr/>
          </p:nvSpPr>
          <p:spPr bwMode="auto">
            <a:xfrm flipV="1">
              <a:off x="2448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2" name="Line 17"/>
            <p:cNvSpPr>
              <a:spLocks noChangeShapeType="1"/>
            </p:cNvSpPr>
            <p:nvPr/>
          </p:nvSpPr>
          <p:spPr bwMode="auto">
            <a:xfrm flipV="1">
              <a:off x="3312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3" name="Line 18"/>
            <p:cNvSpPr>
              <a:spLocks noChangeShapeType="1"/>
            </p:cNvSpPr>
            <p:nvPr/>
          </p:nvSpPr>
          <p:spPr bwMode="auto">
            <a:xfrm flipV="1">
              <a:off x="4128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4" name="Line 19"/>
            <p:cNvSpPr>
              <a:spLocks noChangeShapeType="1"/>
            </p:cNvSpPr>
            <p:nvPr/>
          </p:nvSpPr>
          <p:spPr bwMode="auto">
            <a:xfrm flipV="1">
              <a:off x="4896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5" name="Rectangle 20"/>
            <p:cNvSpPr>
              <a:spLocks noChangeArrowheads="1"/>
            </p:cNvSpPr>
            <p:nvPr/>
          </p:nvSpPr>
          <p:spPr bwMode="auto">
            <a:xfrm>
              <a:off x="192" y="2160"/>
              <a:ext cx="53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1320EE"/>
                  </a:solidFill>
                </a:rPr>
                <a:t>Bob:</a:t>
              </a:r>
              <a:endParaRPr lang="en-US"/>
            </a:p>
          </p:txBody>
        </p:sp>
        <p:sp>
          <p:nvSpPr>
            <p:cNvPr id="104466" name="Rectangle 21"/>
            <p:cNvSpPr>
              <a:spLocks noChangeArrowheads="1"/>
            </p:cNvSpPr>
            <p:nvPr/>
          </p:nvSpPr>
          <p:spPr bwMode="auto">
            <a:xfrm>
              <a:off x="951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67" name="Rectangle 22"/>
            <p:cNvSpPr>
              <a:spLocks noChangeArrowheads="1"/>
            </p:cNvSpPr>
            <p:nvPr/>
          </p:nvSpPr>
          <p:spPr bwMode="auto">
            <a:xfrm>
              <a:off x="1863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68" name="Rectangle 23"/>
            <p:cNvSpPr>
              <a:spLocks noChangeArrowheads="1"/>
            </p:cNvSpPr>
            <p:nvPr/>
          </p:nvSpPr>
          <p:spPr bwMode="auto">
            <a:xfrm>
              <a:off x="2745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69" name="Rectangle 24"/>
            <p:cNvSpPr>
              <a:spLocks noChangeArrowheads="1"/>
            </p:cNvSpPr>
            <p:nvPr/>
          </p:nvSpPr>
          <p:spPr bwMode="auto">
            <a:xfrm>
              <a:off x="4440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70" name="Rectangle 25"/>
            <p:cNvSpPr>
              <a:spLocks noChangeArrowheads="1"/>
            </p:cNvSpPr>
            <p:nvPr/>
          </p:nvSpPr>
          <p:spPr bwMode="auto">
            <a:xfrm>
              <a:off x="3576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71" name="Rectangle 26"/>
            <p:cNvSpPr>
              <a:spLocks noChangeArrowheads="1"/>
            </p:cNvSpPr>
            <p:nvPr/>
          </p:nvSpPr>
          <p:spPr bwMode="auto">
            <a:xfrm>
              <a:off x="192" y="2698"/>
              <a:ext cx="64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1320EE"/>
                  </a:solidFill>
                </a:rPr>
                <a:t>Data:</a:t>
              </a:r>
            </a:p>
          </p:txBody>
        </p:sp>
        <p:sp>
          <p:nvSpPr>
            <p:cNvPr id="104472" name="Rectangle 27"/>
            <p:cNvSpPr>
              <a:spLocks noChangeArrowheads="1"/>
            </p:cNvSpPr>
            <p:nvPr/>
          </p:nvSpPr>
          <p:spPr bwMode="auto">
            <a:xfrm>
              <a:off x="1382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1</a:t>
              </a:r>
              <a:endParaRPr lang="en-US"/>
            </a:p>
          </p:txBody>
        </p:sp>
        <p:sp>
          <p:nvSpPr>
            <p:cNvPr id="104473" name="Rectangle 28"/>
            <p:cNvSpPr>
              <a:spLocks noChangeArrowheads="1"/>
            </p:cNvSpPr>
            <p:nvPr/>
          </p:nvSpPr>
          <p:spPr bwMode="auto">
            <a:xfrm>
              <a:off x="2311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0</a:t>
              </a:r>
              <a:endParaRPr lang="en-US"/>
            </a:p>
          </p:txBody>
        </p:sp>
        <p:sp>
          <p:nvSpPr>
            <p:cNvPr id="104474" name="Rectangle 29"/>
            <p:cNvSpPr>
              <a:spLocks noChangeArrowheads="1"/>
            </p:cNvSpPr>
            <p:nvPr/>
          </p:nvSpPr>
          <p:spPr bwMode="auto">
            <a:xfrm>
              <a:off x="3206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1</a:t>
              </a:r>
              <a:endParaRPr lang="en-US"/>
            </a:p>
          </p:txBody>
        </p:sp>
        <p:sp>
          <p:nvSpPr>
            <p:cNvPr id="104475" name="Rectangle 30"/>
            <p:cNvSpPr>
              <a:spLocks noChangeArrowheads="1"/>
            </p:cNvSpPr>
            <p:nvPr/>
          </p:nvSpPr>
          <p:spPr bwMode="auto">
            <a:xfrm>
              <a:off x="4759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0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4476" name="Rectangle 31"/>
            <p:cNvSpPr>
              <a:spLocks noChangeArrowheads="1"/>
            </p:cNvSpPr>
            <p:nvPr/>
          </p:nvSpPr>
          <p:spPr bwMode="auto">
            <a:xfrm>
              <a:off x="4022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1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29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Covert Channel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Other possible covert channels?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Print queue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ACK messages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Network traffic, etc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When does covert channel exist?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  <a:buFont typeface="Times" charset="0"/>
              <a:buAutoNum type="arabicPeriod"/>
            </a:pPr>
            <a:r>
              <a:rPr lang="en-US" sz="2400" dirty="0"/>
              <a:t>Sender and receiver have a shared resource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  <a:buFont typeface="Times" charset="0"/>
              <a:buAutoNum type="arabicPeriod"/>
            </a:pPr>
            <a:r>
              <a:rPr lang="en-US" sz="2400" dirty="0"/>
              <a:t>Sender able to vary some property of resource that receiver can observe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  <a:buFont typeface="Times" charset="0"/>
              <a:buAutoNum type="arabicPeriod"/>
            </a:pPr>
            <a:r>
              <a:rPr lang="en-US" sz="2400" dirty="0"/>
              <a:t>“Communication” between sender and receiver can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5317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Covert Channel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So, covert </a:t>
            </a:r>
            <a:r>
              <a:rPr lang="en-US" sz="2800" dirty="0"/>
              <a:t>channels</a:t>
            </a:r>
            <a:r>
              <a:rPr lang="en-US" sz="2800" dirty="0" smtClean="0"/>
              <a:t> are </a:t>
            </a:r>
            <a:r>
              <a:rPr lang="en-US" sz="2800" dirty="0"/>
              <a:t>everywhere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“Easy” to eliminate covert channels: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Eliminate all shared resources…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…and all communication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Virtually impossible to eliminate covert channels in any useful system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DoD</a:t>
            </a:r>
            <a:r>
              <a:rPr lang="en-US" sz="2400" dirty="0"/>
              <a:t> guidelines</a:t>
            </a:r>
            <a:r>
              <a:rPr lang="en-US" sz="2400" dirty="0" smtClean="0"/>
              <a:t>: </a:t>
            </a:r>
            <a:r>
              <a:rPr lang="en-US" sz="2400" b="1" dirty="0">
                <a:solidFill>
                  <a:schemeClr val="accent2"/>
                </a:solidFill>
              </a:rPr>
              <a:t>reduce covert channel capacity</a:t>
            </a:r>
            <a:r>
              <a:rPr lang="en-US" sz="2400" dirty="0"/>
              <a:t> to no more than 1 bit/second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Implication? </a:t>
            </a:r>
            <a:r>
              <a:rPr lang="en-US" sz="2400" dirty="0" err="1"/>
              <a:t>DoD</a:t>
            </a:r>
            <a:r>
              <a:rPr lang="en-US" sz="2400" dirty="0"/>
              <a:t> has given up on </a:t>
            </a:r>
            <a:r>
              <a:rPr lang="en-US" sz="2400" i="1" dirty="0"/>
              <a:t>eliminating</a:t>
            </a:r>
            <a:r>
              <a:rPr lang="en-US" sz="2400" dirty="0"/>
              <a:t> covert channels!</a:t>
            </a:r>
          </a:p>
        </p:txBody>
      </p:sp>
    </p:spTree>
    <p:extLst>
      <p:ext uri="{BB962C8B-B14F-4D97-AF65-F5344CB8AC3E}">
        <p14:creationId xmlns:p14="http://schemas.microsoft.com/office/powerpoint/2010/main" val="39781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685800" y="1695802"/>
            <a:ext cx="7772400" cy="2232025"/>
          </a:xfrm>
          <a:prstGeom prst="rect">
            <a:avLst/>
          </a:prstGeom>
          <a:solidFill>
            <a:srgbClr val="006699">
              <a:alpha val="22000"/>
            </a:srgbClr>
          </a:solidFill>
          <a:ln w="28575">
            <a:solidFill>
              <a:srgbClr val="0066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GB" sz="1800" dirty="0" smtClean="0"/>
              <a:t>A general term for a program that </a:t>
            </a:r>
            <a:r>
              <a:rPr lang="en-GB" sz="1800" u="sng" dirty="0" smtClean="0"/>
              <a:t>secretly </a:t>
            </a:r>
            <a:r>
              <a:rPr lang="en-GB" sz="1800" dirty="0" smtClean="0"/>
              <a:t>monitors your actions. While they are not sometimes </a:t>
            </a:r>
            <a:r>
              <a:rPr lang="en-GB" sz="1800" u="sng" dirty="0" smtClean="0"/>
              <a:t>malicious</a:t>
            </a:r>
            <a:r>
              <a:rPr lang="en-GB" sz="1800" dirty="0" smtClean="0"/>
              <a:t>, but like a remote control program used by a hacker receive your private information. Software companies have been known to use Spyware to gather data about customers. </a:t>
            </a:r>
            <a:endParaRPr lang="en-GB" sz="1800" i="1" dirty="0" smtClean="0"/>
          </a:p>
          <a:p>
            <a:pPr marL="342900" marR="0" lvl="0" indent="-342900" algn="ctr" defTabSz="914400" rtl="0" eaLnBrk="0" fontAlgn="base" latinLnBrk="0" hangingPunct="0">
              <a:lnSpc>
                <a:spcPct val="120000"/>
              </a:lnSpc>
              <a:spcBef>
                <a:spcPct val="6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Nazanin" pitchFamily="2" charset="-78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84213" y="4072290"/>
            <a:ext cx="7772400" cy="1655762"/>
          </a:xfrm>
          <a:prstGeom prst="rect">
            <a:avLst/>
          </a:prstGeom>
          <a:solidFill>
            <a:srgbClr val="006699">
              <a:alpha val="22000"/>
            </a:srgbClr>
          </a:solidFill>
          <a:ln w="28575">
            <a:solidFill>
              <a:srgbClr val="0066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1800" dirty="0">
                <a:latin typeface="Verdana" pitchFamily="34" charset="0"/>
              </a:rPr>
              <a:t>An apparently useful and innocent program containing additional hidden code which allows the </a:t>
            </a:r>
            <a:r>
              <a:rPr lang="en-GB" sz="1800" u="sng" dirty="0">
                <a:latin typeface="Verdana" pitchFamily="34" charset="0"/>
              </a:rPr>
              <a:t>unauthorized collection</a:t>
            </a:r>
            <a:r>
              <a:rPr lang="en-GB" sz="1800" dirty="0">
                <a:latin typeface="Verdana" pitchFamily="34" charset="0"/>
              </a:rPr>
              <a:t>, </a:t>
            </a:r>
            <a:r>
              <a:rPr lang="en-GB" sz="1800" u="sng" dirty="0">
                <a:latin typeface="Verdana" pitchFamily="34" charset="0"/>
              </a:rPr>
              <a:t>exploitation</a:t>
            </a:r>
            <a:r>
              <a:rPr lang="en-GB" sz="1800" dirty="0">
                <a:latin typeface="Verdana" pitchFamily="34" charset="0"/>
              </a:rPr>
              <a:t>, </a:t>
            </a:r>
            <a:r>
              <a:rPr lang="en-GB" sz="1800" u="sng" dirty="0">
                <a:latin typeface="Verdana" pitchFamily="34" charset="0"/>
              </a:rPr>
              <a:t>falsification</a:t>
            </a:r>
            <a:r>
              <a:rPr lang="en-GB" sz="1800" dirty="0">
                <a:latin typeface="Verdana" pitchFamily="34" charset="0"/>
              </a:rPr>
              <a:t>, or </a:t>
            </a:r>
            <a:r>
              <a:rPr lang="en-GB" sz="1800" u="sng" dirty="0">
                <a:latin typeface="Verdana" pitchFamily="34" charset="0"/>
              </a:rPr>
              <a:t>destruction</a:t>
            </a:r>
            <a:r>
              <a:rPr lang="en-GB" sz="1800" dirty="0">
                <a:latin typeface="Verdana" pitchFamily="34" charset="0"/>
              </a:rPr>
              <a:t> of data. </a:t>
            </a:r>
          </a:p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endParaRPr lang="en-GB" sz="900" i="1" dirty="0">
              <a:latin typeface="Verdana" pitchFamily="34" charset="0"/>
            </a:endParaRPr>
          </a:p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900" b="1" i="1" dirty="0">
                <a:latin typeface="Verdana" pitchFamily="34" charset="0"/>
              </a:rPr>
              <a:t>Definition from:</a:t>
            </a:r>
            <a:r>
              <a:rPr lang="en-GB" sz="900" i="1" dirty="0">
                <a:latin typeface="Verdana" pitchFamily="34" charset="0"/>
              </a:rPr>
              <a:t> Texas State Library and Archives Commission - http://www.tsl.state.tx.us/ld/pubs/compsecurity/glossary.html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 rot="-1908948">
            <a:off x="953135" y="2342341"/>
            <a:ext cx="2862579" cy="830997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990000"/>
                </a:solidFill>
              </a:rPr>
              <a:t>SPYWARE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 rot="-1908948">
            <a:off x="5652795" y="3968498"/>
            <a:ext cx="2391359" cy="1569660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solidFill>
                  <a:srgbClr val="990000"/>
                </a:solidFill>
              </a:rPr>
              <a:t>TROJAN</a:t>
            </a:r>
          </a:p>
          <a:p>
            <a:pPr algn="ctr"/>
            <a:r>
              <a:rPr lang="en-GB" sz="4800" dirty="0">
                <a:solidFill>
                  <a:srgbClr val="990000"/>
                </a:solidFill>
              </a:rPr>
              <a:t>HORSE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200275" y="3672240"/>
            <a:ext cx="5541902" cy="39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GB" sz="900" b="1" i="1" dirty="0">
                <a:latin typeface="Verdana" pitchFamily="34" charset="0"/>
              </a:rPr>
              <a:t>Definition from:</a:t>
            </a:r>
            <a:r>
              <a:rPr lang="en-GB" sz="900" i="1" dirty="0">
                <a:latin typeface="Verdana" pitchFamily="34" charset="0"/>
              </a:rPr>
              <a:t> </a:t>
            </a:r>
            <a:r>
              <a:rPr lang="en-GB" sz="900" i="1" dirty="0" err="1">
                <a:latin typeface="Verdana" pitchFamily="34" charset="0"/>
              </a:rPr>
              <a:t>BlackICE</a:t>
            </a:r>
            <a:r>
              <a:rPr lang="en-GB" sz="900" i="1" dirty="0">
                <a:latin typeface="Verdana" pitchFamily="34" charset="0"/>
              </a:rPr>
              <a:t> Internet Security Systems - http://blackice.iss.net/glossary.php</a:t>
            </a:r>
          </a:p>
          <a:p>
            <a:endParaRPr lang="en-GB" sz="9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Covert Channel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Consider 100MB </a:t>
            </a:r>
            <a:r>
              <a:rPr lang="en-US" sz="2800" b="1" dirty="0">
                <a:latin typeface="Times-Roman" charset="0"/>
              </a:rPr>
              <a:t>TOP SECRET</a:t>
            </a:r>
            <a:r>
              <a:rPr lang="en-US" sz="2800" dirty="0"/>
              <a:t> file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Plaintext stored in </a:t>
            </a:r>
            <a:r>
              <a:rPr lang="en-US" sz="2400" b="1" dirty="0">
                <a:latin typeface="Times-Roman" charset="0"/>
              </a:rPr>
              <a:t>TOP SECRET</a:t>
            </a:r>
            <a:r>
              <a:rPr lang="en-US" sz="2400" dirty="0"/>
              <a:t> location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Ciphertext</a:t>
            </a:r>
            <a:r>
              <a:rPr lang="en-US" sz="2400" dirty="0"/>
              <a:t> (encrypted with AES using 256-bit key) stored in </a:t>
            </a:r>
            <a:r>
              <a:rPr lang="en-US" sz="2400" b="1" dirty="0">
                <a:latin typeface="Times-Roman" charset="0"/>
              </a:rPr>
              <a:t>UNCLASSIFIED</a:t>
            </a:r>
            <a:r>
              <a:rPr lang="en-US" sz="2400" dirty="0"/>
              <a:t> location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Suppose we reduce covert channel capacity to 1 bit per second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It would take more than 25 years to leak entire document thru a covert channel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But it would take less than 5 minutes to leak 256-bit AES key thru covert channel!</a:t>
            </a:r>
          </a:p>
        </p:txBody>
      </p:sp>
    </p:spTree>
    <p:extLst>
      <p:ext uri="{BB962C8B-B14F-4D97-AF65-F5344CB8AC3E}">
        <p14:creationId xmlns:p14="http://schemas.microsoft.com/office/powerpoint/2010/main" val="319392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Real-World Covert Channel</a:t>
            </a:r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7620000" cy="1981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Hide data in TCP header “reserved” field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Or use </a:t>
            </a:r>
            <a:r>
              <a:rPr lang="en-US" sz="2800" dirty="0" err="1">
                <a:latin typeface="Times-Roman" charset="0"/>
              </a:rPr>
              <a:t>covert_TCP</a:t>
            </a:r>
            <a:r>
              <a:rPr lang="en-US" sz="2800" dirty="0">
                <a:latin typeface="Times-Roman" charset="0"/>
              </a:rPr>
              <a:t>,</a:t>
            </a:r>
            <a:r>
              <a:rPr lang="en-US" sz="2800" dirty="0"/>
              <a:t> tool to hide data 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Sequence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ACK number</a:t>
            </a:r>
          </a:p>
        </p:txBody>
      </p:sp>
      <p:pic>
        <p:nvPicPr>
          <p:cNvPr id="108549" name="Picture 44" descr="tcp.tif                                                        000675D6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497013"/>
            <a:ext cx="4624388" cy="254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502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8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8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8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Real-World Covert Channel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447800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800"/>
              <a:t>Hide data in TCP sequence numbers</a:t>
            </a:r>
          </a:p>
          <a:p>
            <a:pPr eaLnBrk="1" hangingPunct="1">
              <a:lnSpc>
                <a:spcPct val="85000"/>
              </a:lnSpc>
            </a:pPr>
            <a:r>
              <a:rPr lang="en-US" sz="2800"/>
              <a:t>Tool: </a:t>
            </a:r>
            <a:r>
              <a:rPr lang="en-US" sz="2800">
                <a:latin typeface="Times-Roman" charset="0"/>
              </a:rPr>
              <a:t>covert_TCP</a:t>
            </a:r>
          </a:p>
          <a:p>
            <a:pPr eaLnBrk="1" hangingPunct="1">
              <a:lnSpc>
                <a:spcPct val="85000"/>
              </a:lnSpc>
            </a:pPr>
            <a:r>
              <a:rPr lang="en-US" sz="2800"/>
              <a:t>Sequence number </a:t>
            </a:r>
            <a:r>
              <a:rPr lang="en-US" sz="2800">
                <a:latin typeface="Times-Roman" charset="0"/>
              </a:rPr>
              <a:t>X</a:t>
            </a:r>
            <a:r>
              <a:rPr lang="en-US" sz="2800"/>
              <a:t> contains covert info</a:t>
            </a:r>
          </a:p>
        </p:txBody>
      </p:sp>
      <p:grpSp>
        <p:nvGrpSpPr>
          <p:cNvPr id="109573" name="Group 19"/>
          <p:cNvGrpSpPr>
            <a:grpSpLocks/>
          </p:cNvGrpSpPr>
          <p:nvPr/>
        </p:nvGrpSpPr>
        <p:grpSpPr bwMode="auto">
          <a:xfrm>
            <a:off x="777875" y="2809875"/>
            <a:ext cx="7977188" cy="3362325"/>
            <a:chOff x="490" y="1770"/>
            <a:chExt cx="5025" cy="2118"/>
          </a:xfrm>
        </p:grpSpPr>
        <p:pic>
          <p:nvPicPr>
            <p:cNvPr id="109574" name="Picture 18" descr="Laptop computer L 1.tif                                        00118CF0Macintosh HD                   BC93A1CC: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60" y="2944"/>
              <a:ext cx="624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575" name="Rectangle 7"/>
            <p:cNvSpPr>
              <a:spLocks noChangeArrowheads="1"/>
            </p:cNvSpPr>
            <p:nvPr/>
          </p:nvSpPr>
          <p:spPr bwMode="auto">
            <a:xfrm>
              <a:off x="490" y="3408"/>
              <a:ext cx="1192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457200" indent="-457200" algn="ctr">
                <a:buFont typeface="Times" charset="0"/>
                <a:buNone/>
              </a:pPr>
              <a:r>
                <a:rPr lang="en-US" sz="2000">
                  <a:latin typeface="Times-Roman" charset="0"/>
                </a:rPr>
                <a:t>A. Covert_TCP</a:t>
              </a:r>
            </a:p>
            <a:p>
              <a:pPr marL="457200" indent="-457200" algn="ctr">
                <a:buFont typeface="Times" charset="0"/>
                <a:buNone/>
              </a:pPr>
              <a:r>
                <a:rPr lang="en-US" sz="2000" b="1">
                  <a:solidFill>
                    <a:schemeClr val="accent2"/>
                  </a:solidFill>
                </a:rPr>
                <a:t>sender</a:t>
              </a:r>
              <a:endParaRPr lang="en-US" sz="2000"/>
            </a:p>
          </p:txBody>
        </p:sp>
        <p:sp>
          <p:nvSpPr>
            <p:cNvPr id="109576" name="Rectangle 8"/>
            <p:cNvSpPr>
              <a:spLocks noChangeArrowheads="1"/>
            </p:cNvSpPr>
            <p:nvPr/>
          </p:nvSpPr>
          <p:spPr bwMode="auto">
            <a:xfrm>
              <a:off x="4266" y="3384"/>
              <a:ext cx="1249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latin typeface="Times-Roman" charset="0"/>
                </a:rPr>
                <a:t>C. Covert_TCP</a:t>
              </a:r>
              <a:r>
                <a:rPr lang="en-US" sz="2000"/>
                <a:t>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receiver</a:t>
              </a:r>
            </a:p>
          </p:txBody>
        </p:sp>
        <p:sp>
          <p:nvSpPr>
            <p:cNvPr id="109577" name="Rectangle 9"/>
            <p:cNvSpPr>
              <a:spLocks noChangeArrowheads="1"/>
            </p:cNvSpPr>
            <p:nvPr/>
          </p:nvSpPr>
          <p:spPr bwMode="auto">
            <a:xfrm>
              <a:off x="2479" y="2448"/>
              <a:ext cx="979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latin typeface="Times-Roman" charset="0"/>
                </a:rPr>
                <a:t>B</a:t>
              </a:r>
              <a:r>
                <a:rPr lang="en-US" sz="2000"/>
                <a:t>. Innocent</a:t>
              </a:r>
            </a:p>
            <a:p>
              <a:pPr algn="ctr"/>
              <a:r>
                <a:rPr lang="en-US" sz="2000"/>
                <a:t> server</a:t>
              </a:r>
            </a:p>
          </p:txBody>
        </p:sp>
        <p:sp>
          <p:nvSpPr>
            <p:cNvPr id="109578" name="Line 10"/>
            <p:cNvSpPr>
              <a:spLocks noChangeShapeType="1"/>
            </p:cNvSpPr>
            <p:nvPr/>
          </p:nvSpPr>
          <p:spPr bwMode="auto">
            <a:xfrm flipV="1">
              <a:off x="1248" y="2154"/>
              <a:ext cx="1344" cy="8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9" name="Line 11"/>
            <p:cNvSpPr>
              <a:spLocks noChangeShapeType="1"/>
            </p:cNvSpPr>
            <p:nvPr/>
          </p:nvSpPr>
          <p:spPr bwMode="auto">
            <a:xfrm>
              <a:off x="3264" y="2160"/>
              <a:ext cx="1440" cy="8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80" name="Rectangle 12"/>
            <p:cNvSpPr>
              <a:spLocks noChangeArrowheads="1"/>
            </p:cNvSpPr>
            <p:nvPr/>
          </p:nvSpPr>
          <p:spPr bwMode="auto">
            <a:xfrm>
              <a:off x="732" y="1933"/>
              <a:ext cx="1495" cy="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-Roman" charset="0"/>
                </a:rPr>
                <a:t>SYN</a:t>
              </a:r>
              <a:endParaRPr lang="en-US" sz="2000"/>
            </a:p>
            <a:p>
              <a:r>
                <a:rPr lang="en-US" sz="2000"/>
                <a:t>Spoofed source: </a:t>
              </a:r>
              <a:r>
                <a:rPr lang="en-US" sz="2000">
                  <a:latin typeface="Times-Roman" charset="0"/>
                </a:rPr>
                <a:t>C</a:t>
              </a:r>
              <a:endParaRPr lang="en-US" sz="2000"/>
            </a:p>
            <a:p>
              <a:r>
                <a:rPr lang="en-US" sz="2000"/>
                <a:t>Destination: </a:t>
              </a:r>
              <a:r>
                <a:rPr lang="en-US" sz="2000">
                  <a:latin typeface="Times-Roman" charset="0"/>
                </a:rPr>
                <a:t>B</a:t>
              </a:r>
              <a:endParaRPr lang="en-US" sz="2000"/>
            </a:p>
            <a:p>
              <a:r>
                <a:rPr lang="en-US" sz="2000">
                  <a:latin typeface="Times-Roman" charset="0"/>
                </a:rPr>
                <a:t>SEQ</a:t>
              </a:r>
              <a:r>
                <a:rPr lang="en-US" sz="2000"/>
                <a:t>: </a:t>
              </a:r>
              <a:r>
                <a:rPr lang="en-US" sz="2000">
                  <a:latin typeface="Times-Roman" charset="0"/>
                </a:rPr>
                <a:t>X</a:t>
              </a:r>
              <a:endParaRPr lang="en-US" sz="2000"/>
            </a:p>
          </p:txBody>
        </p:sp>
        <p:sp>
          <p:nvSpPr>
            <p:cNvPr id="109581" name="Rectangle 13"/>
            <p:cNvSpPr>
              <a:spLocks noChangeArrowheads="1"/>
            </p:cNvSpPr>
            <p:nvPr/>
          </p:nvSpPr>
          <p:spPr bwMode="auto">
            <a:xfrm>
              <a:off x="4080" y="1770"/>
              <a:ext cx="1183" cy="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-Roman" charset="0"/>
                </a:rPr>
                <a:t>ACK</a:t>
              </a:r>
              <a:r>
                <a:rPr lang="en-US" sz="2000"/>
                <a:t> (or </a:t>
              </a:r>
              <a:r>
                <a:rPr lang="en-US" sz="2000">
                  <a:latin typeface="Times-Roman" charset="0"/>
                </a:rPr>
                <a:t>RST</a:t>
              </a:r>
              <a:r>
                <a:rPr lang="en-US" sz="2000"/>
                <a:t>)</a:t>
              </a:r>
            </a:p>
            <a:p>
              <a:r>
                <a:rPr lang="en-US" sz="2000"/>
                <a:t>Source: </a:t>
              </a:r>
              <a:r>
                <a:rPr lang="en-US" sz="2000">
                  <a:latin typeface="Times-Roman" charset="0"/>
                </a:rPr>
                <a:t>B</a:t>
              </a:r>
              <a:endParaRPr lang="en-US" sz="2000"/>
            </a:p>
            <a:p>
              <a:r>
                <a:rPr lang="en-US" sz="2000"/>
                <a:t>Destination: </a:t>
              </a:r>
              <a:r>
                <a:rPr lang="en-US" sz="2000">
                  <a:latin typeface="Times-Roman" charset="0"/>
                </a:rPr>
                <a:t>C</a:t>
              </a:r>
              <a:endParaRPr lang="en-US" sz="2000"/>
            </a:p>
            <a:p>
              <a:r>
                <a:rPr lang="en-US" sz="2000">
                  <a:latin typeface="Times-Roman" charset="0"/>
                </a:rPr>
                <a:t>ACK</a:t>
              </a:r>
              <a:r>
                <a:rPr lang="en-US" sz="2000"/>
                <a:t>: </a:t>
              </a:r>
              <a:r>
                <a:rPr lang="en-US" sz="2000">
                  <a:latin typeface="Times-Roman" charset="0"/>
                </a:rPr>
                <a:t>X</a:t>
              </a:r>
              <a:endParaRPr lang="en-US" sz="2000"/>
            </a:p>
          </p:txBody>
        </p:sp>
        <p:pic>
          <p:nvPicPr>
            <p:cNvPr id="109582" name="Picture 15" descr="computer 6.tif                                                 00118CF0Macintosh HD                   BC93A1CC: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8" y="2928"/>
              <a:ext cx="380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583" name="Picture 17" descr="Computers &amp; Technology 167.tiff                                00118CF0Macintosh HD                   BC93A1CC: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68" y="1868"/>
              <a:ext cx="400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2759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 of Effects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18450" cy="4724400"/>
          </a:xfrm>
        </p:spPr>
        <p:txBody>
          <a:bodyPr/>
          <a:lstStyle/>
          <a:p>
            <a:pPr algn="l" rtl="0"/>
            <a:r>
              <a:rPr lang="en-GB" sz="2400" dirty="0"/>
              <a:t>Collection of data from your computer without </a:t>
            </a:r>
            <a:r>
              <a:rPr lang="en-GB" sz="2400" dirty="0" smtClean="0"/>
              <a:t>your agreement</a:t>
            </a:r>
            <a:endParaRPr lang="en-GB" sz="2400" dirty="0"/>
          </a:p>
          <a:p>
            <a:pPr algn="l" rtl="0"/>
            <a:r>
              <a:rPr lang="en-GB" sz="2400" dirty="0"/>
              <a:t>Execution of code without </a:t>
            </a:r>
            <a:r>
              <a:rPr lang="en-GB" sz="2400" dirty="0" smtClean="0"/>
              <a:t>your agreement</a:t>
            </a:r>
            <a:endParaRPr lang="en-GB" sz="2400" dirty="0"/>
          </a:p>
          <a:p>
            <a:pPr algn="l" rtl="0"/>
            <a:r>
              <a:rPr lang="en-GB" sz="2400" dirty="0"/>
              <a:t>Assignment of a unique code to identify you</a:t>
            </a:r>
          </a:p>
          <a:p>
            <a:pPr algn="l" rtl="0"/>
            <a:r>
              <a:rPr lang="en-GB" sz="2400" dirty="0"/>
              <a:t>Collection of data pertaining to your </a:t>
            </a:r>
            <a:r>
              <a:rPr lang="en-GB" sz="2400" dirty="0" smtClean="0"/>
              <a:t>habitual use</a:t>
            </a:r>
            <a:endParaRPr lang="en-GB" sz="2400" dirty="0"/>
          </a:p>
          <a:p>
            <a:pPr algn="l" rtl="0"/>
            <a:r>
              <a:rPr lang="en-GB" sz="2400" dirty="0"/>
              <a:t>Installation on your computer without your </a:t>
            </a:r>
            <a:r>
              <a:rPr lang="en-GB" sz="2400" dirty="0" smtClean="0"/>
              <a:t>agreement</a:t>
            </a:r>
            <a:endParaRPr lang="en-GB" sz="2400" dirty="0"/>
          </a:p>
          <a:p>
            <a:pPr algn="l" rtl="0"/>
            <a:r>
              <a:rPr lang="en-GB" sz="2400" dirty="0"/>
              <a:t>Inability to remove the software</a:t>
            </a:r>
          </a:p>
          <a:p>
            <a:pPr algn="l" rtl="0"/>
            <a:r>
              <a:rPr lang="en-GB" sz="2400" dirty="0"/>
              <a:t>Performing other undesirable tasks without </a:t>
            </a:r>
            <a:r>
              <a:rPr lang="en-GB" sz="2400" dirty="0" smtClean="0"/>
              <a:t>agreement</a:t>
            </a:r>
            <a:endParaRPr lang="en-GB" sz="2400" dirty="0"/>
          </a:p>
          <a:p>
            <a:pPr algn="l" rtl="0"/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>
                <a:latin typeface="Times New Roman" pitchFamily="18" charset="0"/>
              </a:rPr>
              <a:t>Similarities / Differences</a:t>
            </a:r>
          </a:p>
        </p:txBody>
      </p:sp>
      <p:graphicFrame>
        <p:nvGraphicFramePr>
          <p:cNvPr id="85139" name="Group 147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772400" cy="416256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Spyware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Trojan Horses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Commercially Motivated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Malicious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connection required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network connection required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Initiates remote connection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Receives incoming connection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Purpose: To monitor activity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Purpose: To control activity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Collects data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Unauthorized access and control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Legal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Illegal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Detectable with Virus Checker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Detectable with Virus Checker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Age: Relatively New (&lt; 10 Years)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Age: Relatively Old ( &gt; 20 Years)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Memory Resident Processes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Secretly installed without user’s consent or understanding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Creates a security vulnerability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5140" name="Text Box 148"/>
          <p:cNvSpPr txBox="1">
            <a:spLocks noChangeArrowheads="1"/>
          </p:cNvSpPr>
          <p:nvPr/>
        </p:nvSpPr>
        <p:spPr bwMode="auto">
          <a:xfrm>
            <a:off x="395288" y="6308725"/>
            <a:ext cx="81359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800" b="1">
                <a:latin typeface="Verdana" pitchFamily="34" charset="0"/>
              </a:rPr>
              <a:t>Source</a:t>
            </a:r>
            <a:r>
              <a:rPr lang="en-GB" sz="800">
                <a:latin typeface="Verdana" pitchFamily="34" charset="0"/>
              </a:rPr>
              <a:t> – Table derived and produced by; Andrew Brown, Tim Cocks and Kumutha Swampillai, February 2004.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7</a:t>
            </a:fld>
            <a:endParaRPr lang="en-US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Definitions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Spywares </a:t>
            </a:r>
          </a:p>
          <a:p>
            <a:pPr algn="l" rtl="0"/>
            <a:r>
              <a:rPr lang="en-US" dirty="0" smtClean="0"/>
              <a:t>Trojan horses</a:t>
            </a:r>
          </a:p>
          <a:p>
            <a:pPr algn="l" rtl="0"/>
            <a:r>
              <a:rPr lang="en-US" dirty="0" err="1" smtClean="0"/>
              <a:t>Rootkits</a:t>
            </a:r>
            <a:endParaRPr lang="en-US" dirty="0" smtClean="0"/>
          </a:p>
          <a:p>
            <a:r>
              <a:rPr lang="en-US" dirty="0" smtClean="0"/>
              <a:t>Covert channels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/>
          </a:p>
        </p:txBody>
      </p:sp>
      <p:pic>
        <p:nvPicPr>
          <p:cNvPr id="8" name="Picture 4" descr="spyware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714750" y="1666875"/>
            <a:ext cx="3524250" cy="414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228600" y="6400800"/>
            <a:ext cx="871378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800" b="1" dirty="0">
                <a:latin typeface="Verdana" pitchFamily="34" charset="0"/>
              </a:rPr>
              <a:t>Image Source</a:t>
            </a:r>
            <a:r>
              <a:rPr lang="en-GB" sz="800" dirty="0">
                <a:latin typeface="Verdana" pitchFamily="34" charset="0"/>
              </a:rPr>
              <a:t> - http://www.clubpmi.it/upload/servizi_marketing/images/spyware.jpg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Examples</a:t>
            </a:r>
            <a:endParaRPr lang="en-US" dirty="0"/>
          </a:p>
        </p:txBody>
      </p:sp>
      <p:pic>
        <p:nvPicPr>
          <p:cNvPr id="107531" name="Picture 11" descr="GAIN Publi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495800"/>
            <a:ext cx="1944687" cy="774700"/>
          </a:xfrm>
          <a:prstGeom prst="rect">
            <a:avLst/>
          </a:prstGeom>
          <a:noFill/>
        </p:spPr>
      </p:pic>
      <p:pic>
        <p:nvPicPr>
          <p:cNvPr id="107547" name="Picture 27" descr="gorillata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200" y="3500438"/>
            <a:ext cx="2303463" cy="1814512"/>
          </a:xfrm>
          <a:prstGeom prst="rect">
            <a:avLst/>
          </a:prstGeom>
          <a:noFill/>
        </p:spPr>
      </p:pic>
      <p:sp>
        <p:nvSpPr>
          <p:cNvPr id="107560" name="Rectangle 40"/>
          <p:cNvSpPr>
            <a:spLocks noChangeArrowheads="1"/>
          </p:cNvSpPr>
          <p:nvPr/>
        </p:nvSpPr>
        <p:spPr bwMode="auto">
          <a:xfrm>
            <a:off x="539750" y="1676401"/>
            <a:ext cx="80645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Verdana" pitchFamily="34" charset="0"/>
              </a:rPr>
              <a:t>GAIN / Gator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Verdana" pitchFamily="34" charset="0"/>
              </a:rPr>
              <a:t>Gator E-Wallet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Cydoor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BonziBuddy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latin typeface="Verdana" pitchFamily="34" charset="0"/>
              </a:rPr>
              <a:t>Google Toolbar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latin typeface="Verdana" pitchFamily="34" charset="0"/>
              </a:rPr>
              <a:t>Yahoo Toolbar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latin typeface="Verdana" pitchFamily="34" charset="0"/>
              </a:rPr>
              <a:t>DownloadWare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BrowserAid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Dogpile</a:t>
            </a:r>
            <a:r>
              <a:rPr lang="en-GB" sz="2000" dirty="0">
                <a:latin typeface="Verdana" pitchFamily="34" charset="0"/>
              </a:rPr>
              <a:t> Toolbar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sz="2000" dirty="0">
              <a:latin typeface="Verdana" pitchFamily="34" charset="0"/>
            </a:endParaRPr>
          </a:p>
        </p:txBody>
      </p:sp>
      <p:sp>
        <p:nvSpPr>
          <p:cNvPr id="107562" name="Text Box 42"/>
          <p:cNvSpPr txBox="1">
            <a:spLocks noChangeArrowheads="1"/>
          </p:cNvSpPr>
          <p:nvPr/>
        </p:nvSpPr>
        <p:spPr bwMode="auto">
          <a:xfrm>
            <a:off x="4211638" y="5516563"/>
            <a:ext cx="4394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800" b="1">
                <a:latin typeface="Verdana" pitchFamily="34" charset="0"/>
              </a:rPr>
              <a:t>Image Sources…</a:t>
            </a:r>
          </a:p>
          <a:p>
            <a:endParaRPr lang="en-GB" sz="800" b="1">
              <a:latin typeface="Verdana" pitchFamily="34" charset="0"/>
            </a:endParaRPr>
          </a:p>
          <a:p>
            <a:r>
              <a:rPr lang="en-GB" sz="800" b="1">
                <a:latin typeface="Verdana" pitchFamily="34" charset="0"/>
              </a:rPr>
              <a:t>GAIN Logo – </a:t>
            </a:r>
            <a:r>
              <a:rPr lang="en-GB" sz="800">
                <a:latin typeface="Verdana" pitchFamily="34" charset="0"/>
              </a:rPr>
              <a:t>The Gator Corporation – http://www.gator.com</a:t>
            </a:r>
          </a:p>
          <a:p>
            <a:r>
              <a:rPr lang="en-GB" sz="800" b="1">
                <a:latin typeface="Verdana" pitchFamily="34" charset="0"/>
              </a:rPr>
              <a:t>BonziBuddy Logo – </a:t>
            </a:r>
            <a:r>
              <a:rPr lang="en-GB" sz="800">
                <a:latin typeface="Verdana" pitchFamily="34" charset="0"/>
              </a:rPr>
              <a:t>Bonzi.com - </a:t>
            </a:r>
            <a:r>
              <a:rPr lang="en-GB" sz="800" b="1">
                <a:latin typeface="Verdana" pitchFamily="34" charset="0"/>
              </a:rPr>
              <a:t> </a:t>
            </a:r>
            <a:r>
              <a:rPr lang="en-GB" sz="800">
                <a:latin typeface="Verdana" pitchFamily="34" charset="0"/>
              </a:rPr>
              <a:t>http://images.bonzi.com/images/gorillatalk.gif</a:t>
            </a:r>
          </a:p>
          <a:p>
            <a:r>
              <a:rPr lang="en-GB" sz="800" b="1">
                <a:latin typeface="Verdana" pitchFamily="34" charset="0"/>
              </a:rPr>
              <a:t>DownloadWare Logo</a:t>
            </a:r>
            <a:r>
              <a:rPr lang="en-GB" sz="800">
                <a:latin typeface="Verdana" pitchFamily="34" charset="0"/>
              </a:rPr>
              <a:t> – DownloadWare - http://www.downloadware.net</a:t>
            </a:r>
          </a:p>
          <a:p>
            <a:endParaRPr lang="en-GB" sz="800">
              <a:latin typeface="Verdana" pitchFamily="34" charset="0"/>
            </a:endParaRPr>
          </a:p>
        </p:txBody>
      </p:sp>
      <p:pic>
        <p:nvPicPr>
          <p:cNvPr id="316418" name="Picture 2" descr="http://www.google.com/toolbar/ie/images/tb_shar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639842">
            <a:off x="4058559" y="1668007"/>
            <a:ext cx="2373003" cy="1583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772400" cy="914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>
                <a:latin typeface="Times New Roman" pitchFamily="18" charset="0"/>
              </a:rPr>
              <a:t>Spyware Defence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4716463" y="1676400"/>
            <a:ext cx="3741737" cy="3959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Technical Initiatives...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Spyware Removal Programs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Firewall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Technology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Disable ActiveX Controls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E-Mail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Filters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Download Patches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684213" y="1676400"/>
            <a:ext cx="3816350" cy="3959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User Initiatives…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Legitimate S/W Sources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Improved Technical Ability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Choice of Browser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Choice of OS</a:t>
            </a:r>
          </a:p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3/6/2008 12:03:03 PM&quot;&gt;&lt;Slide id=&quot;335&quot; dur=&quot;.609375&quot;/&gt;&lt;Slide id=&quot;337&quot; dur=&quot;13.53516&quot;/&gt;&lt;Slide id=&quot;335&quot; dur=&quot;.765625&quot;/&gt;&lt;Slide id=&quot;337&quot; dur=&quot;4.699219&quot;/&gt;&lt;Slide id=&quot;312&quot; dur=&quot;2.902344&quot;/&gt;&lt;Slide id=&quot;313&quot; dur=&quot;7.195313&quot;/&gt;&lt;Slide id=&quot;316&quot; dur=&quot;10.69141&quot;/&gt;&lt;Slide id=&quot;317&quot; dur=&quot;1.734375&quot;/&gt;&lt;Slide id=&quot;336&quot; dur=&quot;1.703125&quot;/&gt;&lt;Slide id=&quot;338&quot; dur=&quot;1&quot;/&gt;&lt;/Timings&gt;&lt;/WMTools&gt;"/>
</p:tagLst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DAA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B6D2"/>
      </a:accent5>
      <a:accent6>
        <a:srgbClr val="B90000"/>
      </a:accent6>
      <a:hlink>
        <a:srgbClr val="4FAFFF"/>
      </a:hlink>
      <a:folHlink>
        <a:srgbClr val="0096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9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4">
    <a:dk1>
      <a:srgbClr val="000000"/>
    </a:dk1>
    <a:lt1>
      <a:srgbClr val="FFFFFF"/>
    </a:lt1>
    <a:dk2>
      <a:srgbClr val="000000"/>
    </a:dk2>
    <a:lt2>
      <a:srgbClr val="808080"/>
    </a:lt2>
    <a:accent1>
      <a:srgbClr val="005DAA"/>
    </a:accent1>
    <a:accent2>
      <a:srgbClr val="CC0000"/>
    </a:accent2>
    <a:accent3>
      <a:srgbClr val="FFFFFF"/>
    </a:accent3>
    <a:accent4>
      <a:srgbClr val="000000"/>
    </a:accent4>
    <a:accent5>
      <a:srgbClr val="AAB6D2"/>
    </a:accent5>
    <a:accent6>
      <a:srgbClr val="B90000"/>
    </a:accent6>
    <a:hlink>
      <a:srgbClr val="4FAFFF"/>
    </a:hlink>
    <a:folHlink>
      <a:srgbClr val="009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14509</TotalTime>
  <Words>1572</Words>
  <Application>Microsoft Office PowerPoint</Application>
  <PresentationFormat>On-screen Show (4:3)</PresentationFormat>
  <Paragraphs>371</Paragraphs>
  <Slides>42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Default Design</vt:lpstr>
      <vt:lpstr>Microsoft Visio Drawing</vt:lpstr>
      <vt:lpstr>Visio</vt:lpstr>
      <vt:lpstr>   مروري بر نفوذگري و امنيت در سيستم‌هاي كامپيوتري   تثبيت مواضع  </vt:lpstr>
      <vt:lpstr>روند نماي کلي انجام يک حملة کامپيوتري </vt:lpstr>
      <vt:lpstr>Contents</vt:lpstr>
      <vt:lpstr>Definitions</vt:lpstr>
      <vt:lpstr>Summary of Effects</vt:lpstr>
      <vt:lpstr>Similarities / Differences</vt:lpstr>
      <vt:lpstr>Contents</vt:lpstr>
      <vt:lpstr>Software Examples</vt:lpstr>
      <vt:lpstr>Spyware Defence</vt:lpstr>
      <vt:lpstr>Contents</vt:lpstr>
      <vt:lpstr>Types of Trojan Horse</vt:lpstr>
      <vt:lpstr>Trojan Horse: installation</vt:lpstr>
      <vt:lpstr>Trojan Horse Examples</vt:lpstr>
      <vt:lpstr>Solutions</vt:lpstr>
      <vt:lpstr>Contents</vt:lpstr>
      <vt:lpstr>What is a Rootkit?</vt:lpstr>
      <vt:lpstr>Rootkits - Why Should You Care?</vt:lpstr>
      <vt:lpstr>Rootkits - How They Work?</vt:lpstr>
      <vt:lpstr>How Rootkits Work - Hooking</vt:lpstr>
      <vt:lpstr>How Rootkits Work - Hooking</vt:lpstr>
      <vt:lpstr>Rootkits – How They Work?</vt:lpstr>
      <vt:lpstr>Levels of Access in Windows</vt:lpstr>
      <vt:lpstr>What Happens When You Read a File?</vt:lpstr>
      <vt:lpstr>Userland (Ring 3) Rootkits</vt:lpstr>
      <vt:lpstr>Kernel (Ring 0) Rootkits</vt:lpstr>
      <vt:lpstr>PowerPoint Presentation</vt:lpstr>
      <vt:lpstr>PowerPoint Presentation</vt:lpstr>
      <vt:lpstr>Current Rootkit Capabilities</vt:lpstr>
      <vt:lpstr>Detection Methodologies</vt:lpstr>
      <vt:lpstr>Detection Methodologies</vt:lpstr>
      <vt:lpstr>Detection Methodologies</vt:lpstr>
      <vt:lpstr>Detection Methodologies: Code Verification</vt:lpstr>
      <vt:lpstr>Hardware Rootkits</vt:lpstr>
      <vt:lpstr>Contents</vt:lpstr>
      <vt:lpstr>Covert Channel</vt:lpstr>
      <vt:lpstr>Covert Channel Example</vt:lpstr>
      <vt:lpstr>Covert Channel Example</vt:lpstr>
      <vt:lpstr>Covert Channel</vt:lpstr>
      <vt:lpstr>Covert Channel</vt:lpstr>
      <vt:lpstr>Covert Channel</vt:lpstr>
      <vt:lpstr>Real-World Covert Channel</vt:lpstr>
      <vt:lpstr>Real-World Covert Channel</vt:lpstr>
    </vt:vector>
  </TitlesOfParts>
  <Company>Northrop Grumman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Military Perspective in Cyber Security</dc:title>
  <dc:subject>IEEE Technology Summit</dc:subject>
  <dc:creator>M Paul Zavidniak</dc:creator>
  <cp:lastModifiedBy>Ali</cp:lastModifiedBy>
  <cp:revision>525</cp:revision>
  <dcterms:created xsi:type="dcterms:W3CDTF">2007-12-05T18:39:31Z</dcterms:created>
  <dcterms:modified xsi:type="dcterms:W3CDTF">2014-04-22T05:36:18Z</dcterms:modified>
</cp:coreProperties>
</file>